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314" r:id="rId2"/>
    <p:sldId id="293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6" r:id="rId14"/>
    <p:sldId id="307" r:id="rId15"/>
    <p:sldId id="308" r:id="rId16"/>
    <p:sldId id="309" r:id="rId17"/>
    <p:sldId id="304" r:id="rId18"/>
    <p:sldId id="305" r:id="rId19"/>
    <p:sldId id="311" r:id="rId20"/>
    <p:sldId id="256" r:id="rId21"/>
    <p:sldId id="257" r:id="rId22"/>
    <p:sldId id="258" r:id="rId23"/>
    <p:sldId id="259" r:id="rId24"/>
    <p:sldId id="260" r:id="rId25"/>
    <p:sldId id="261" r:id="rId26"/>
    <p:sldId id="315" r:id="rId27"/>
    <p:sldId id="262" r:id="rId28"/>
    <p:sldId id="263" r:id="rId29"/>
    <p:sldId id="264" r:id="rId30"/>
    <p:sldId id="265" r:id="rId31"/>
    <p:sldId id="267" r:id="rId32"/>
    <p:sldId id="310" r:id="rId33"/>
    <p:sldId id="266" r:id="rId34"/>
    <p:sldId id="286" r:id="rId35"/>
    <p:sldId id="287" r:id="rId36"/>
    <p:sldId id="288" r:id="rId37"/>
    <p:sldId id="289" r:id="rId38"/>
    <p:sldId id="316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1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notesMaster" Target="notesMasters/notesMaster1.xml"/><Relationship Id="rId56" Type="http://schemas.openxmlformats.org/officeDocument/2006/relationships/printerSettings" Target="printerSettings/printerSettings1.bin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4" Type="http://schemas.openxmlformats.org/officeDocument/2006/relationships/image" Target="../media/image112.emf"/><Relationship Id="rId5" Type="http://schemas.openxmlformats.org/officeDocument/2006/relationships/image" Target="../media/image113.emf"/><Relationship Id="rId6" Type="http://schemas.openxmlformats.org/officeDocument/2006/relationships/image" Target="../media/image114.emf"/><Relationship Id="rId1" Type="http://schemas.openxmlformats.org/officeDocument/2006/relationships/image" Target="../media/image109.emf"/><Relationship Id="rId2" Type="http://schemas.openxmlformats.org/officeDocument/2006/relationships/image" Target="../media/image1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14FD9-033B-9C4A-86AA-2C5D127983F4}" type="datetimeFigureOut">
              <a:rPr lang="en-US" smtClean="0"/>
              <a:t>1/4/15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18499-44F1-B242-900D-A2847F58E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8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Relationship Id="rId3" Type="http://schemas.openxmlformats.org/officeDocument/2006/relationships/image" Target="../media/image65.emf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C0771B-8BF8-4742-95A0-455347814BC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43000" y="381000"/>
            <a:ext cx="4572000" cy="3429000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886200"/>
            <a:ext cx="5905500" cy="492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D46A443-ED4A-5245-AEC9-B9CE26BA899D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DD9257C-6791-A340-A08E-9BCB2B332A8C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0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83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9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1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9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699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8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8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0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5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170E2-C000-0148-A3C1-832F1B4AF8EE}" type="datetimeFigureOut">
              <a:rPr lang="en-US" smtClean="0"/>
              <a:t>1/4/15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B79D6-7DFD-3044-8619-53649EA22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44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emf"/><Relationship Id="rId6" Type="http://schemas.openxmlformats.org/officeDocument/2006/relationships/image" Target="../media/image5.png"/><Relationship Id="rId7" Type="http://schemas.openxmlformats.org/officeDocument/2006/relationships/image" Target="../media/image6.emf"/><Relationship Id="rId8" Type="http://schemas.openxmlformats.org/officeDocument/2006/relationships/image" Target="../media/image7.jpeg"/><Relationship Id="rId9" Type="http://schemas.openxmlformats.org/officeDocument/2006/relationships/image" Target="../media/image8.png"/><Relationship Id="rId10" Type="http://schemas.openxmlformats.org/officeDocument/2006/relationships/image" Target="../media/image9.jpeg"/><Relationship Id="rId11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20" Type="http://schemas.openxmlformats.org/officeDocument/2006/relationships/image" Target="../media/image38.png"/><Relationship Id="rId21" Type="http://schemas.openxmlformats.org/officeDocument/2006/relationships/image" Target="../media/image39.png"/><Relationship Id="rId22" Type="http://schemas.openxmlformats.org/officeDocument/2006/relationships/image" Target="../media/image40.png"/><Relationship Id="rId23" Type="http://schemas.openxmlformats.org/officeDocument/2006/relationships/image" Target="../media/image41.png"/><Relationship Id="rId24" Type="http://schemas.openxmlformats.org/officeDocument/2006/relationships/image" Target="../media/image42.png"/><Relationship Id="rId25" Type="http://schemas.openxmlformats.org/officeDocument/2006/relationships/image" Target="../media/image43.png"/><Relationship Id="rId26" Type="http://schemas.openxmlformats.org/officeDocument/2006/relationships/image" Target="../media/image44.png"/><Relationship Id="rId27" Type="http://schemas.openxmlformats.org/officeDocument/2006/relationships/image" Target="../media/image45.png"/><Relationship Id="rId28" Type="http://schemas.openxmlformats.org/officeDocument/2006/relationships/image" Target="../media/image46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30" Type="http://schemas.openxmlformats.org/officeDocument/2006/relationships/image" Target="../media/image48.png"/><Relationship Id="rId31" Type="http://schemas.openxmlformats.org/officeDocument/2006/relationships/image" Target="../media/image49.png"/><Relationship Id="rId32" Type="http://schemas.openxmlformats.org/officeDocument/2006/relationships/image" Target="../media/image50.png"/><Relationship Id="rId9" Type="http://schemas.openxmlformats.org/officeDocument/2006/relationships/image" Target="../media/image27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33" Type="http://schemas.openxmlformats.org/officeDocument/2006/relationships/image" Target="../media/image51.png"/><Relationship Id="rId34" Type="http://schemas.openxmlformats.org/officeDocument/2006/relationships/image" Target="../media/image52.png"/><Relationship Id="rId35" Type="http://schemas.openxmlformats.org/officeDocument/2006/relationships/image" Target="../media/image53.png"/><Relationship Id="rId36" Type="http://schemas.openxmlformats.org/officeDocument/2006/relationships/image" Target="../media/image54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Relationship Id="rId37" Type="http://schemas.openxmlformats.org/officeDocument/2006/relationships/image" Target="../media/image55.png"/><Relationship Id="rId38" Type="http://schemas.openxmlformats.org/officeDocument/2006/relationships/image" Target="../media/image56.png"/><Relationship Id="rId39" Type="http://schemas.openxmlformats.org/officeDocument/2006/relationships/image" Target="../media/image57.png"/><Relationship Id="rId40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emf"/><Relationship Id="rId3" Type="http://schemas.openxmlformats.org/officeDocument/2006/relationships/image" Target="../media/image6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4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emf"/><Relationship Id="rId3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emf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file://localhost/Users/sas/Talks/ATACT%20&amp;%20ONR/ATACT_sound_files_shamma/S2116MT1_clean.wav" TargetMode="External"/><Relationship Id="rId4" Type="http://schemas.openxmlformats.org/officeDocument/2006/relationships/audio" Target="file://localhost/Users/sas/Talks/ATACT%20&amp;%20ONR/ATACT_sound_files_shamma/S2116MT1_clean.wav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" Type="http://schemas.microsoft.com/office/2007/relationships/media" Target="file://localhost/Users/sas/Talks/ATACT%20&amp;%20ONR/ATACT_sound_files_shamma/S2116MT1.wav" TargetMode="External"/><Relationship Id="rId2" Type="http://schemas.openxmlformats.org/officeDocument/2006/relationships/audio" Target="file://localhost/Users/sas/Talks/ATACT%20&amp;%20ONR/ATACT_sound_files_shamma/S2116MT1.wav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4" Type="http://schemas.openxmlformats.org/officeDocument/2006/relationships/image" Target="../media/image84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emf"/><Relationship Id="rId3" Type="http://schemas.openxmlformats.org/officeDocument/2006/relationships/image" Target="../media/image8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jpeg"/><Relationship Id="rId3" Type="http://schemas.openxmlformats.org/officeDocument/2006/relationships/image" Target="../media/image8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image" Target="../media/image93.png"/><Relationship Id="rId7" Type="http://schemas.openxmlformats.org/officeDocument/2006/relationships/oleObject" Target="../embeddings/oleObject1.bin"/><Relationship Id="rId8" Type="http://schemas.openxmlformats.org/officeDocument/2006/relationships/image" Target="../media/image89.emf"/><Relationship Id="rId9" Type="http://schemas.openxmlformats.org/officeDocument/2006/relationships/image" Target="../media/image9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6.png"/><Relationship Id="rId12" Type="http://schemas.openxmlformats.org/officeDocument/2006/relationships/image" Target="../media/image97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95.jpeg"/><Relationship Id="rId4" Type="http://schemas.openxmlformats.org/officeDocument/2006/relationships/image" Target="../media/image94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oleObject" Target="../embeddings/oleObject2.bin"/><Relationship Id="rId10" Type="http://schemas.openxmlformats.org/officeDocument/2006/relationships/image" Target="../media/image89.emf"/></Relationships>
</file>

<file path=ppt/slides/_rels/slide4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6.png"/><Relationship Id="rId12" Type="http://schemas.openxmlformats.org/officeDocument/2006/relationships/image" Target="../media/image91.png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9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92.png"/><Relationship Id="rId10" Type="http://schemas.openxmlformats.org/officeDocument/2006/relationships/image" Target="../media/image10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/Relationships>
</file>

<file path=ppt/slides/_rels/slide4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113.emf"/><Relationship Id="rId13" Type="http://schemas.openxmlformats.org/officeDocument/2006/relationships/oleObject" Target="../embeddings/oleObject9.bin"/><Relationship Id="rId14" Type="http://schemas.openxmlformats.org/officeDocument/2006/relationships/image" Target="../media/image114.emf"/><Relationship Id="rId15" Type="http://schemas.openxmlformats.org/officeDocument/2006/relationships/image" Target="../media/image107.png"/><Relationship Id="rId16" Type="http://schemas.openxmlformats.org/officeDocument/2006/relationships/image" Target="../media/image108.png"/><Relationship Id="rId17" Type="http://schemas.openxmlformats.org/officeDocument/2006/relationships/image" Target="../media/image115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109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10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111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11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16.emf"/><Relationship Id="rId5" Type="http://schemas.openxmlformats.org/officeDocument/2006/relationships/image" Target="../media/image117.png"/><Relationship Id="rId6" Type="http://schemas.openxmlformats.org/officeDocument/2006/relationships/image" Target="../media/image118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0.png"/><Relationship Id="rId3" Type="http://schemas.openxmlformats.org/officeDocument/2006/relationships/image" Target="../media/image1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5600" y="1981200"/>
            <a:ext cx="6045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Noise Suppression in the Nerve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27000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828800" y="365125"/>
            <a:ext cx="55562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>
                <a:solidFill>
                  <a:srgbClr val="000000"/>
                </a:solidFill>
                <a:latin typeface="Times New Roman" charset="0"/>
              </a:rPr>
              <a:t>Integrating Sensors and Signal Processing</a:t>
            </a:r>
            <a:endParaRPr lang="en-US" altLang="en-US" sz="16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289050" y="2970213"/>
            <a:ext cx="93663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700" b="1">
                <a:solidFill>
                  <a:srgbClr val="000000"/>
                </a:solidFill>
                <a:latin typeface="Comic Sans MS" charset="0"/>
              </a:rPr>
              <a:t> </a:t>
            </a:r>
            <a:endParaRPr lang="en-US" altLang="en-US" sz="1400">
              <a:latin typeface="Comic Sans MS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609600" y="2805113"/>
            <a:ext cx="45688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 b="1">
                <a:latin typeface="Comic Sans MS" charset="0"/>
              </a:rPr>
              <a:t>Integrated MEMS </a:t>
            </a:r>
            <a:r>
              <a:rPr lang="en-US" altLang="en-US" sz="1800" b="1">
                <a:solidFill>
                  <a:srgbClr val="000000"/>
                </a:solidFill>
                <a:latin typeface="Comic Sans MS" charset="0"/>
              </a:rPr>
              <a:t>Sensors and Systems </a:t>
            </a:r>
            <a:endParaRPr lang="en-US" altLang="en-US" sz="1800" b="1">
              <a:latin typeface="Comic Sans MS" charset="0"/>
            </a:endParaRP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3200400"/>
            <a:ext cx="41338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Reliable intelligent MEMS sensors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Integrated conditioning and processing circuitry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platform-noise reduction algorithms </a:t>
            </a:r>
            <a:endParaRPr lang="en-US" altLang="en-US" sz="1400">
              <a:latin typeface="Comic Sans MS" charset="0"/>
            </a:endParaRP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600" y="4572000"/>
            <a:ext cx="2460625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 b="1">
                <a:solidFill>
                  <a:srgbClr val="000000"/>
                </a:solidFill>
                <a:latin typeface="Comic Sans MS" charset="0"/>
              </a:rPr>
              <a:t>VLSI Implementations</a:t>
            </a:r>
            <a:endParaRPr lang="en-US" altLang="en-US" sz="1600">
              <a:latin typeface="Comic Sans MS" charset="0"/>
            </a:endParaRPr>
          </a:p>
        </p:txBody>
      </p:sp>
      <p:pic>
        <p:nvPicPr>
          <p:cNvPr id="4105" name="Picture 9" descr="C:\My Documents\Ralph\MEMS\low_freq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67000"/>
            <a:ext cx="1066800" cy="6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743200"/>
            <a:ext cx="685800" cy="53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7432675" y="3541713"/>
            <a:ext cx="184150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en-US" altLang="en-US" sz="1200" b="1">
              <a:latin typeface="Arial" charset="0"/>
            </a:endParaRP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091113" y="3505200"/>
            <a:ext cx="1077912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en-US" sz="1200" b="1">
              <a:latin typeface="Arial" charset="0"/>
            </a:endParaRPr>
          </a:p>
        </p:txBody>
      </p:sp>
      <p:pic>
        <p:nvPicPr>
          <p:cNvPr id="4109" name="Picture 13" descr="A:\fig14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05200"/>
            <a:ext cx="13716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419600"/>
            <a:ext cx="3743325" cy="80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0200"/>
            <a:ext cx="91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5384800"/>
            <a:ext cx="10541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13" name="Picture 17" descr="D:\Users\Larry\UMd\xuvpix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581400"/>
            <a:ext cx="83820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410200"/>
            <a:ext cx="6794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115" name="Line 19"/>
          <p:cNvSpPr>
            <a:spLocks noChangeShapeType="1"/>
          </p:cNvSpPr>
          <p:nvPr/>
        </p:nvSpPr>
        <p:spPr bwMode="auto">
          <a:xfrm>
            <a:off x="0" y="4356100"/>
            <a:ext cx="9144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>
            <a:off x="0" y="2590800"/>
            <a:ext cx="91440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1676400" y="762000"/>
            <a:ext cx="5791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Rectangle 22"/>
          <p:cNvSpPr>
            <a:spLocks noChangeArrowheads="1"/>
          </p:cNvSpPr>
          <p:nvPr/>
        </p:nvSpPr>
        <p:spPr bwMode="auto">
          <a:xfrm>
            <a:off x="609600" y="4953000"/>
            <a:ext cx="394811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Formulations of neuromorphic algorithms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Hybrid digital and analog implementations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Development of design and testing platforms  </a:t>
            </a:r>
          </a:p>
        </p:txBody>
      </p:sp>
      <p:sp>
        <p:nvSpPr>
          <p:cNvPr id="4120" name="Rectangle 24"/>
          <p:cNvSpPr>
            <a:spLocks noChangeArrowheads="1"/>
          </p:cNvSpPr>
          <p:nvPr/>
        </p:nvSpPr>
        <p:spPr bwMode="auto">
          <a:xfrm>
            <a:off x="685800" y="1295400"/>
            <a:ext cx="16891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 b="1">
                <a:solidFill>
                  <a:srgbClr val="000000"/>
                </a:solidFill>
                <a:latin typeface="Comic Sans MS" charset="0"/>
              </a:rPr>
              <a:t>Active Audition</a:t>
            </a:r>
            <a:endParaRPr lang="en-US" altLang="en-US" sz="1800">
              <a:latin typeface="Comic Sans MS" charset="0"/>
            </a:endParaRPr>
          </a:p>
        </p:txBody>
      </p:sp>
      <p:pic>
        <p:nvPicPr>
          <p:cNvPr id="4121" name="Picture 25" descr="U:\home\scout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543050"/>
            <a:ext cx="6826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685800" y="1619250"/>
            <a:ext cx="469106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Auditory scene analysis 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Multi-modal integration, especially of audio-visual cues </a:t>
            </a:r>
          </a:p>
          <a:p>
            <a:pPr>
              <a:buFontTx/>
              <a:buChar char="•"/>
            </a:pPr>
            <a:r>
              <a:rPr lang="en-US" altLang="en-US" sz="1400">
                <a:solidFill>
                  <a:srgbClr val="000000"/>
                </a:solidFill>
                <a:latin typeface="Comic Sans MS" charset="0"/>
              </a:rPr>
              <a:t> Auditory-motor interactions  </a:t>
            </a:r>
            <a:endParaRPr lang="en-US" altLang="en-US" sz="1400">
              <a:latin typeface="Comic Sans MS" charset="0"/>
            </a:endParaRPr>
          </a:p>
        </p:txBody>
      </p:sp>
      <p:pic>
        <p:nvPicPr>
          <p:cNvPr id="4123" name="Picture 2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95450"/>
            <a:ext cx="11938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150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/>
          <p:cNvSpPr>
            <a:spLocks noChangeArrowheads="1"/>
          </p:cNvSpPr>
          <p:nvPr/>
        </p:nvSpPr>
        <p:spPr bwMode="auto">
          <a:xfrm>
            <a:off x="3352800" y="457200"/>
            <a:ext cx="26495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>
                <a:solidFill>
                  <a:srgbClr val="1F1A17"/>
                </a:solidFill>
              </a:rPr>
              <a:t>Auditory Processing</a:t>
            </a:r>
            <a:endParaRPr lang="en-US" altLang="en-US" sz="1400"/>
          </a:p>
        </p:txBody>
      </p:sp>
      <p:sp>
        <p:nvSpPr>
          <p:cNvPr id="567299" name="Rectangle 3"/>
          <p:cNvSpPr>
            <a:spLocks noChangeArrowheads="1"/>
          </p:cNvSpPr>
          <p:nvPr/>
        </p:nvSpPr>
        <p:spPr bwMode="auto">
          <a:xfrm>
            <a:off x="1895475" y="990600"/>
            <a:ext cx="5346700" cy="3556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0" name="Freeform 4"/>
          <p:cNvSpPr>
            <a:spLocks/>
          </p:cNvSpPr>
          <p:nvPr/>
        </p:nvSpPr>
        <p:spPr bwMode="auto">
          <a:xfrm>
            <a:off x="3648075" y="2552700"/>
            <a:ext cx="927100" cy="838200"/>
          </a:xfrm>
          <a:custGeom>
            <a:avLst/>
            <a:gdLst>
              <a:gd name="T0" fmla="*/ 584 w 584"/>
              <a:gd name="T1" fmla="*/ 264 h 528"/>
              <a:gd name="T2" fmla="*/ 576 w 584"/>
              <a:gd name="T3" fmla="*/ 320 h 528"/>
              <a:gd name="T4" fmla="*/ 560 w 584"/>
              <a:gd name="T5" fmla="*/ 368 h 528"/>
              <a:gd name="T6" fmla="*/ 536 w 584"/>
              <a:gd name="T7" fmla="*/ 408 h 528"/>
              <a:gd name="T8" fmla="*/ 496 w 584"/>
              <a:gd name="T9" fmla="*/ 448 h 528"/>
              <a:gd name="T10" fmla="*/ 456 w 584"/>
              <a:gd name="T11" fmla="*/ 480 h 528"/>
              <a:gd name="T12" fmla="*/ 408 w 584"/>
              <a:gd name="T13" fmla="*/ 504 h 528"/>
              <a:gd name="T14" fmla="*/ 352 w 584"/>
              <a:gd name="T15" fmla="*/ 520 h 528"/>
              <a:gd name="T16" fmla="*/ 288 w 584"/>
              <a:gd name="T17" fmla="*/ 528 h 528"/>
              <a:gd name="T18" fmla="*/ 288 w 584"/>
              <a:gd name="T19" fmla="*/ 528 h 528"/>
              <a:gd name="T20" fmla="*/ 232 w 584"/>
              <a:gd name="T21" fmla="*/ 520 h 528"/>
              <a:gd name="T22" fmla="*/ 176 w 584"/>
              <a:gd name="T23" fmla="*/ 504 h 528"/>
              <a:gd name="T24" fmla="*/ 128 w 584"/>
              <a:gd name="T25" fmla="*/ 480 h 528"/>
              <a:gd name="T26" fmla="*/ 88 w 584"/>
              <a:gd name="T27" fmla="*/ 448 h 528"/>
              <a:gd name="T28" fmla="*/ 48 w 584"/>
              <a:gd name="T29" fmla="*/ 408 h 528"/>
              <a:gd name="T30" fmla="*/ 24 w 584"/>
              <a:gd name="T31" fmla="*/ 368 h 528"/>
              <a:gd name="T32" fmla="*/ 8 w 584"/>
              <a:gd name="T33" fmla="*/ 320 h 528"/>
              <a:gd name="T34" fmla="*/ 0 w 584"/>
              <a:gd name="T35" fmla="*/ 264 h 528"/>
              <a:gd name="T36" fmla="*/ 0 w 584"/>
              <a:gd name="T37" fmla="*/ 264 h 528"/>
              <a:gd name="T38" fmla="*/ 8 w 584"/>
              <a:gd name="T39" fmla="*/ 208 h 528"/>
              <a:gd name="T40" fmla="*/ 24 w 584"/>
              <a:gd name="T41" fmla="*/ 160 h 528"/>
              <a:gd name="T42" fmla="*/ 48 w 584"/>
              <a:gd name="T43" fmla="*/ 120 h 528"/>
              <a:gd name="T44" fmla="*/ 88 w 584"/>
              <a:gd name="T45" fmla="*/ 80 h 528"/>
              <a:gd name="T46" fmla="*/ 128 w 584"/>
              <a:gd name="T47" fmla="*/ 48 h 528"/>
              <a:gd name="T48" fmla="*/ 176 w 584"/>
              <a:gd name="T49" fmla="*/ 24 h 528"/>
              <a:gd name="T50" fmla="*/ 232 w 584"/>
              <a:gd name="T51" fmla="*/ 8 h 528"/>
              <a:gd name="T52" fmla="*/ 288 w 584"/>
              <a:gd name="T53" fmla="*/ 0 h 528"/>
              <a:gd name="T54" fmla="*/ 288 w 584"/>
              <a:gd name="T55" fmla="*/ 0 h 528"/>
              <a:gd name="T56" fmla="*/ 352 w 584"/>
              <a:gd name="T57" fmla="*/ 8 h 528"/>
              <a:gd name="T58" fmla="*/ 408 w 584"/>
              <a:gd name="T59" fmla="*/ 24 h 528"/>
              <a:gd name="T60" fmla="*/ 456 w 584"/>
              <a:gd name="T61" fmla="*/ 48 h 528"/>
              <a:gd name="T62" fmla="*/ 496 w 584"/>
              <a:gd name="T63" fmla="*/ 80 h 528"/>
              <a:gd name="T64" fmla="*/ 536 w 584"/>
              <a:gd name="T65" fmla="*/ 120 h 528"/>
              <a:gd name="T66" fmla="*/ 560 w 584"/>
              <a:gd name="T67" fmla="*/ 160 h 528"/>
              <a:gd name="T68" fmla="*/ 576 w 584"/>
              <a:gd name="T69" fmla="*/ 208 h 528"/>
              <a:gd name="T70" fmla="*/ 584 w 584"/>
              <a:gd name="T71" fmla="*/ 264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84" h="528">
                <a:moveTo>
                  <a:pt x="584" y="264"/>
                </a:moveTo>
                <a:lnTo>
                  <a:pt x="576" y="320"/>
                </a:lnTo>
                <a:lnTo>
                  <a:pt x="560" y="368"/>
                </a:lnTo>
                <a:lnTo>
                  <a:pt x="536" y="408"/>
                </a:lnTo>
                <a:lnTo>
                  <a:pt x="496" y="448"/>
                </a:lnTo>
                <a:lnTo>
                  <a:pt x="456" y="480"/>
                </a:lnTo>
                <a:lnTo>
                  <a:pt x="408" y="504"/>
                </a:lnTo>
                <a:lnTo>
                  <a:pt x="352" y="520"/>
                </a:lnTo>
                <a:lnTo>
                  <a:pt x="288" y="528"/>
                </a:lnTo>
                <a:lnTo>
                  <a:pt x="288" y="528"/>
                </a:lnTo>
                <a:lnTo>
                  <a:pt x="232" y="520"/>
                </a:lnTo>
                <a:lnTo>
                  <a:pt x="176" y="504"/>
                </a:lnTo>
                <a:lnTo>
                  <a:pt x="128" y="480"/>
                </a:lnTo>
                <a:lnTo>
                  <a:pt x="88" y="448"/>
                </a:lnTo>
                <a:lnTo>
                  <a:pt x="48" y="408"/>
                </a:lnTo>
                <a:lnTo>
                  <a:pt x="24" y="368"/>
                </a:lnTo>
                <a:lnTo>
                  <a:pt x="8" y="320"/>
                </a:lnTo>
                <a:lnTo>
                  <a:pt x="0" y="264"/>
                </a:lnTo>
                <a:lnTo>
                  <a:pt x="0" y="264"/>
                </a:lnTo>
                <a:lnTo>
                  <a:pt x="8" y="208"/>
                </a:lnTo>
                <a:lnTo>
                  <a:pt x="24" y="160"/>
                </a:lnTo>
                <a:lnTo>
                  <a:pt x="48" y="120"/>
                </a:lnTo>
                <a:lnTo>
                  <a:pt x="88" y="80"/>
                </a:lnTo>
                <a:lnTo>
                  <a:pt x="128" y="48"/>
                </a:lnTo>
                <a:lnTo>
                  <a:pt x="176" y="24"/>
                </a:lnTo>
                <a:lnTo>
                  <a:pt x="232" y="8"/>
                </a:lnTo>
                <a:lnTo>
                  <a:pt x="288" y="0"/>
                </a:lnTo>
                <a:lnTo>
                  <a:pt x="288" y="0"/>
                </a:lnTo>
                <a:lnTo>
                  <a:pt x="352" y="8"/>
                </a:lnTo>
                <a:lnTo>
                  <a:pt x="408" y="24"/>
                </a:lnTo>
                <a:lnTo>
                  <a:pt x="456" y="48"/>
                </a:lnTo>
                <a:lnTo>
                  <a:pt x="496" y="80"/>
                </a:lnTo>
                <a:lnTo>
                  <a:pt x="536" y="120"/>
                </a:lnTo>
                <a:lnTo>
                  <a:pt x="560" y="160"/>
                </a:lnTo>
                <a:lnTo>
                  <a:pt x="576" y="208"/>
                </a:lnTo>
                <a:lnTo>
                  <a:pt x="584" y="2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1" name="Freeform 5"/>
          <p:cNvSpPr>
            <a:spLocks/>
          </p:cNvSpPr>
          <p:nvPr/>
        </p:nvSpPr>
        <p:spPr bwMode="auto">
          <a:xfrm>
            <a:off x="1895475" y="990600"/>
            <a:ext cx="5346700" cy="3556000"/>
          </a:xfrm>
          <a:custGeom>
            <a:avLst/>
            <a:gdLst>
              <a:gd name="T0" fmla="*/ 0 w 3368"/>
              <a:gd name="T1" fmla="*/ 0 h 2240"/>
              <a:gd name="T2" fmla="*/ 3368 w 3368"/>
              <a:gd name="T3" fmla="*/ 0 h 2240"/>
              <a:gd name="T4" fmla="*/ 3368 w 3368"/>
              <a:gd name="T5" fmla="*/ 0 h 2240"/>
              <a:gd name="T6" fmla="*/ 3368 w 3368"/>
              <a:gd name="T7" fmla="*/ 2240 h 2240"/>
              <a:gd name="T8" fmla="*/ 3368 w 3368"/>
              <a:gd name="T9" fmla="*/ 2240 h 2240"/>
              <a:gd name="T10" fmla="*/ 0 w 3368"/>
              <a:gd name="T11" fmla="*/ 2240 h 2240"/>
              <a:gd name="T12" fmla="*/ 0 w 3368"/>
              <a:gd name="T13" fmla="*/ 2240 h 2240"/>
              <a:gd name="T14" fmla="*/ 0 w 3368"/>
              <a:gd name="T15" fmla="*/ 0 h 2240"/>
              <a:gd name="T16" fmla="*/ 0 w 3368"/>
              <a:gd name="T17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68" h="2240">
                <a:moveTo>
                  <a:pt x="0" y="0"/>
                </a:moveTo>
                <a:lnTo>
                  <a:pt x="3368" y="0"/>
                </a:lnTo>
                <a:lnTo>
                  <a:pt x="3368" y="0"/>
                </a:lnTo>
                <a:lnTo>
                  <a:pt x="3368" y="2240"/>
                </a:lnTo>
                <a:lnTo>
                  <a:pt x="3368" y="2240"/>
                </a:lnTo>
                <a:lnTo>
                  <a:pt x="0" y="2240"/>
                </a:lnTo>
                <a:lnTo>
                  <a:pt x="0" y="224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2" name="Freeform 6"/>
          <p:cNvSpPr>
            <a:spLocks/>
          </p:cNvSpPr>
          <p:nvPr/>
        </p:nvSpPr>
        <p:spPr bwMode="auto">
          <a:xfrm>
            <a:off x="3648075" y="2552700"/>
            <a:ext cx="927100" cy="838200"/>
          </a:xfrm>
          <a:custGeom>
            <a:avLst/>
            <a:gdLst>
              <a:gd name="T0" fmla="*/ 576 w 584"/>
              <a:gd name="T1" fmla="*/ 320 h 528"/>
              <a:gd name="T2" fmla="*/ 560 w 584"/>
              <a:gd name="T3" fmla="*/ 368 h 528"/>
              <a:gd name="T4" fmla="*/ 536 w 584"/>
              <a:gd name="T5" fmla="*/ 408 h 528"/>
              <a:gd name="T6" fmla="*/ 496 w 584"/>
              <a:gd name="T7" fmla="*/ 448 h 528"/>
              <a:gd name="T8" fmla="*/ 456 w 584"/>
              <a:gd name="T9" fmla="*/ 480 h 528"/>
              <a:gd name="T10" fmla="*/ 408 w 584"/>
              <a:gd name="T11" fmla="*/ 504 h 528"/>
              <a:gd name="T12" fmla="*/ 352 w 584"/>
              <a:gd name="T13" fmla="*/ 520 h 528"/>
              <a:gd name="T14" fmla="*/ 288 w 584"/>
              <a:gd name="T15" fmla="*/ 528 h 528"/>
              <a:gd name="T16" fmla="*/ 288 w 584"/>
              <a:gd name="T17" fmla="*/ 528 h 528"/>
              <a:gd name="T18" fmla="*/ 232 w 584"/>
              <a:gd name="T19" fmla="*/ 520 h 528"/>
              <a:gd name="T20" fmla="*/ 176 w 584"/>
              <a:gd name="T21" fmla="*/ 504 h 528"/>
              <a:gd name="T22" fmla="*/ 128 w 584"/>
              <a:gd name="T23" fmla="*/ 480 h 528"/>
              <a:gd name="T24" fmla="*/ 88 w 584"/>
              <a:gd name="T25" fmla="*/ 448 h 528"/>
              <a:gd name="T26" fmla="*/ 48 w 584"/>
              <a:gd name="T27" fmla="*/ 408 h 528"/>
              <a:gd name="T28" fmla="*/ 24 w 584"/>
              <a:gd name="T29" fmla="*/ 368 h 528"/>
              <a:gd name="T30" fmla="*/ 8 w 584"/>
              <a:gd name="T31" fmla="*/ 320 h 528"/>
              <a:gd name="T32" fmla="*/ 0 w 584"/>
              <a:gd name="T33" fmla="*/ 264 h 528"/>
              <a:gd name="T34" fmla="*/ 0 w 584"/>
              <a:gd name="T35" fmla="*/ 264 h 528"/>
              <a:gd name="T36" fmla="*/ 8 w 584"/>
              <a:gd name="T37" fmla="*/ 208 h 528"/>
              <a:gd name="T38" fmla="*/ 24 w 584"/>
              <a:gd name="T39" fmla="*/ 160 h 528"/>
              <a:gd name="T40" fmla="*/ 48 w 584"/>
              <a:gd name="T41" fmla="*/ 120 h 528"/>
              <a:gd name="T42" fmla="*/ 88 w 584"/>
              <a:gd name="T43" fmla="*/ 80 h 528"/>
              <a:gd name="T44" fmla="*/ 128 w 584"/>
              <a:gd name="T45" fmla="*/ 48 h 528"/>
              <a:gd name="T46" fmla="*/ 176 w 584"/>
              <a:gd name="T47" fmla="*/ 24 h 528"/>
              <a:gd name="T48" fmla="*/ 232 w 584"/>
              <a:gd name="T49" fmla="*/ 8 h 528"/>
              <a:gd name="T50" fmla="*/ 288 w 584"/>
              <a:gd name="T51" fmla="*/ 0 h 528"/>
              <a:gd name="T52" fmla="*/ 288 w 584"/>
              <a:gd name="T53" fmla="*/ 0 h 528"/>
              <a:gd name="T54" fmla="*/ 352 w 584"/>
              <a:gd name="T55" fmla="*/ 8 h 528"/>
              <a:gd name="T56" fmla="*/ 408 w 584"/>
              <a:gd name="T57" fmla="*/ 24 h 528"/>
              <a:gd name="T58" fmla="*/ 456 w 584"/>
              <a:gd name="T59" fmla="*/ 48 h 528"/>
              <a:gd name="T60" fmla="*/ 496 w 584"/>
              <a:gd name="T61" fmla="*/ 80 h 528"/>
              <a:gd name="T62" fmla="*/ 536 w 584"/>
              <a:gd name="T63" fmla="*/ 120 h 528"/>
              <a:gd name="T64" fmla="*/ 560 w 584"/>
              <a:gd name="T65" fmla="*/ 160 h 528"/>
              <a:gd name="T66" fmla="*/ 576 w 584"/>
              <a:gd name="T67" fmla="*/ 208 h 528"/>
              <a:gd name="T68" fmla="*/ 584 w 584"/>
              <a:gd name="T69" fmla="*/ 264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84" h="528">
                <a:moveTo>
                  <a:pt x="584" y="264"/>
                </a:moveTo>
                <a:lnTo>
                  <a:pt x="576" y="320"/>
                </a:lnTo>
                <a:lnTo>
                  <a:pt x="576" y="320"/>
                </a:lnTo>
                <a:lnTo>
                  <a:pt x="560" y="368"/>
                </a:lnTo>
                <a:lnTo>
                  <a:pt x="560" y="368"/>
                </a:lnTo>
                <a:lnTo>
                  <a:pt x="536" y="408"/>
                </a:lnTo>
                <a:lnTo>
                  <a:pt x="536" y="408"/>
                </a:lnTo>
                <a:lnTo>
                  <a:pt x="496" y="448"/>
                </a:lnTo>
                <a:lnTo>
                  <a:pt x="496" y="448"/>
                </a:lnTo>
                <a:lnTo>
                  <a:pt x="456" y="480"/>
                </a:lnTo>
                <a:lnTo>
                  <a:pt x="456" y="480"/>
                </a:lnTo>
                <a:lnTo>
                  <a:pt x="408" y="504"/>
                </a:lnTo>
                <a:lnTo>
                  <a:pt x="408" y="504"/>
                </a:lnTo>
                <a:lnTo>
                  <a:pt x="352" y="520"/>
                </a:lnTo>
                <a:lnTo>
                  <a:pt x="352" y="520"/>
                </a:lnTo>
                <a:lnTo>
                  <a:pt x="288" y="528"/>
                </a:lnTo>
                <a:lnTo>
                  <a:pt x="288" y="528"/>
                </a:lnTo>
                <a:lnTo>
                  <a:pt x="288" y="528"/>
                </a:lnTo>
                <a:lnTo>
                  <a:pt x="288" y="528"/>
                </a:lnTo>
                <a:lnTo>
                  <a:pt x="232" y="520"/>
                </a:lnTo>
                <a:lnTo>
                  <a:pt x="232" y="520"/>
                </a:lnTo>
                <a:lnTo>
                  <a:pt x="176" y="504"/>
                </a:lnTo>
                <a:lnTo>
                  <a:pt x="176" y="504"/>
                </a:lnTo>
                <a:lnTo>
                  <a:pt x="128" y="480"/>
                </a:lnTo>
                <a:lnTo>
                  <a:pt x="128" y="480"/>
                </a:lnTo>
                <a:lnTo>
                  <a:pt x="88" y="448"/>
                </a:lnTo>
                <a:lnTo>
                  <a:pt x="88" y="448"/>
                </a:lnTo>
                <a:lnTo>
                  <a:pt x="48" y="408"/>
                </a:lnTo>
                <a:lnTo>
                  <a:pt x="48" y="408"/>
                </a:lnTo>
                <a:lnTo>
                  <a:pt x="24" y="368"/>
                </a:lnTo>
                <a:lnTo>
                  <a:pt x="24" y="368"/>
                </a:lnTo>
                <a:lnTo>
                  <a:pt x="8" y="320"/>
                </a:lnTo>
                <a:lnTo>
                  <a:pt x="8" y="320"/>
                </a:lnTo>
                <a:lnTo>
                  <a:pt x="0" y="264"/>
                </a:lnTo>
                <a:lnTo>
                  <a:pt x="0" y="264"/>
                </a:lnTo>
                <a:lnTo>
                  <a:pt x="0" y="264"/>
                </a:lnTo>
                <a:lnTo>
                  <a:pt x="0" y="264"/>
                </a:lnTo>
                <a:lnTo>
                  <a:pt x="8" y="208"/>
                </a:lnTo>
                <a:lnTo>
                  <a:pt x="8" y="208"/>
                </a:lnTo>
                <a:lnTo>
                  <a:pt x="24" y="160"/>
                </a:lnTo>
                <a:lnTo>
                  <a:pt x="24" y="160"/>
                </a:lnTo>
                <a:lnTo>
                  <a:pt x="48" y="120"/>
                </a:lnTo>
                <a:lnTo>
                  <a:pt x="48" y="120"/>
                </a:lnTo>
                <a:lnTo>
                  <a:pt x="88" y="80"/>
                </a:lnTo>
                <a:lnTo>
                  <a:pt x="88" y="80"/>
                </a:lnTo>
                <a:lnTo>
                  <a:pt x="128" y="48"/>
                </a:lnTo>
                <a:lnTo>
                  <a:pt x="128" y="48"/>
                </a:lnTo>
                <a:lnTo>
                  <a:pt x="176" y="24"/>
                </a:lnTo>
                <a:lnTo>
                  <a:pt x="176" y="24"/>
                </a:lnTo>
                <a:lnTo>
                  <a:pt x="232" y="8"/>
                </a:lnTo>
                <a:lnTo>
                  <a:pt x="232" y="8"/>
                </a:ln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lnTo>
                  <a:pt x="288" y="0"/>
                </a:lnTo>
                <a:lnTo>
                  <a:pt x="352" y="8"/>
                </a:lnTo>
                <a:lnTo>
                  <a:pt x="352" y="8"/>
                </a:lnTo>
                <a:lnTo>
                  <a:pt x="408" y="24"/>
                </a:lnTo>
                <a:lnTo>
                  <a:pt x="408" y="24"/>
                </a:lnTo>
                <a:lnTo>
                  <a:pt x="456" y="48"/>
                </a:lnTo>
                <a:lnTo>
                  <a:pt x="456" y="48"/>
                </a:lnTo>
                <a:lnTo>
                  <a:pt x="496" y="80"/>
                </a:lnTo>
                <a:lnTo>
                  <a:pt x="496" y="80"/>
                </a:lnTo>
                <a:lnTo>
                  <a:pt x="536" y="120"/>
                </a:lnTo>
                <a:lnTo>
                  <a:pt x="536" y="120"/>
                </a:lnTo>
                <a:lnTo>
                  <a:pt x="560" y="160"/>
                </a:lnTo>
                <a:lnTo>
                  <a:pt x="560" y="160"/>
                </a:lnTo>
                <a:lnTo>
                  <a:pt x="576" y="208"/>
                </a:lnTo>
                <a:lnTo>
                  <a:pt x="576" y="208"/>
                </a:lnTo>
                <a:lnTo>
                  <a:pt x="584" y="264"/>
                </a:lnTo>
                <a:lnTo>
                  <a:pt x="584" y="26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3" name="Freeform 7"/>
          <p:cNvSpPr>
            <a:spLocks/>
          </p:cNvSpPr>
          <p:nvPr/>
        </p:nvSpPr>
        <p:spPr bwMode="auto">
          <a:xfrm>
            <a:off x="6276975" y="2476500"/>
            <a:ext cx="749300" cy="1079500"/>
          </a:xfrm>
          <a:custGeom>
            <a:avLst/>
            <a:gdLst>
              <a:gd name="T0" fmla="*/ 472 w 472"/>
              <a:gd name="T1" fmla="*/ 344 h 680"/>
              <a:gd name="T2" fmla="*/ 464 w 472"/>
              <a:gd name="T3" fmla="*/ 408 h 680"/>
              <a:gd name="T4" fmla="*/ 448 w 472"/>
              <a:gd name="T5" fmla="*/ 472 h 680"/>
              <a:gd name="T6" fmla="*/ 432 w 472"/>
              <a:gd name="T7" fmla="*/ 536 h 680"/>
              <a:gd name="T8" fmla="*/ 400 w 472"/>
              <a:gd name="T9" fmla="*/ 584 h 680"/>
              <a:gd name="T10" fmla="*/ 368 w 472"/>
              <a:gd name="T11" fmla="*/ 624 h 680"/>
              <a:gd name="T12" fmla="*/ 328 w 472"/>
              <a:gd name="T13" fmla="*/ 656 h 680"/>
              <a:gd name="T14" fmla="*/ 280 w 472"/>
              <a:gd name="T15" fmla="*/ 680 h 680"/>
              <a:gd name="T16" fmla="*/ 232 w 472"/>
              <a:gd name="T17" fmla="*/ 680 h 680"/>
              <a:gd name="T18" fmla="*/ 232 w 472"/>
              <a:gd name="T19" fmla="*/ 680 h 680"/>
              <a:gd name="T20" fmla="*/ 192 w 472"/>
              <a:gd name="T21" fmla="*/ 680 h 680"/>
              <a:gd name="T22" fmla="*/ 144 w 472"/>
              <a:gd name="T23" fmla="*/ 656 h 680"/>
              <a:gd name="T24" fmla="*/ 104 w 472"/>
              <a:gd name="T25" fmla="*/ 624 h 680"/>
              <a:gd name="T26" fmla="*/ 72 w 472"/>
              <a:gd name="T27" fmla="*/ 584 h 680"/>
              <a:gd name="T28" fmla="*/ 40 w 472"/>
              <a:gd name="T29" fmla="*/ 536 h 680"/>
              <a:gd name="T30" fmla="*/ 24 w 472"/>
              <a:gd name="T31" fmla="*/ 472 h 680"/>
              <a:gd name="T32" fmla="*/ 8 w 472"/>
              <a:gd name="T33" fmla="*/ 408 h 680"/>
              <a:gd name="T34" fmla="*/ 0 w 472"/>
              <a:gd name="T35" fmla="*/ 344 h 680"/>
              <a:gd name="T36" fmla="*/ 0 w 472"/>
              <a:gd name="T37" fmla="*/ 344 h 680"/>
              <a:gd name="T38" fmla="*/ 8 w 472"/>
              <a:gd name="T39" fmla="*/ 272 h 680"/>
              <a:gd name="T40" fmla="*/ 24 w 472"/>
              <a:gd name="T41" fmla="*/ 208 h 680"/>
              <a:gd name="T42" fmla="*/ 40 w 472"/>
              <a:gd name="T43" fmla="*/ 152 h 680"/>
              <a:gd name="T44" fmla="*/ 72 w 472"/>
              <a:gd name="T45" fmla="*/ 104 h 680"/>
              <a:gd name="T46" fmla="*/ 104 w 472"/>
              <a:gd name="T47" fmla="*/ 64 h 680"/>
              <a:gd name="T48" fmla="*/ 144 w 472"/>
              <a:gd name="T49" fmla="*/ 32 h 680"/>
              <a:gd name="T50" fmla="*/ 192 w 472"/>
              <a:gd name="T51" fmla="*/ 8 h 680"/>
              <a:gd name="T52" fmla="*/ 232 w 472"/>
              <a:gd name="T53" fmla="*/ 0 h 680"/>
              <a:gd name="T54" fmla="*/ 232 w 472"/>
              <a:gd name="T55" fmla="*/ 0 h 680"/>
              <a:gd name="T56" fmla="*/ 280 w 472"/>
              <a:gd name="T57" fmla="*/ 8 h 680"/>
              <a:gd name="T58" fmla="*/ 328 w 472"/>
              <a:gd name="T59" fmla="*/ 32 h 680"/>
              <a:gd name="T60" fmla="*/ 368 w 472"/>
              <a:gd name="T61" fmla="*/ 64 h 680"/>
              <a:gd name="T62" fmla="*/ 400 w 472"/>
              <a:gd name="T63" fmla="*/ 104 h 680"/>
              <a:gd name="T64" fmla="*/ 432 w 472"/>
              <a:gd name="T65" fmla="*/ 152 h 680"/>
              <a:gd name="T66" fmla="*/ 448 w 472"/>
              <a:gd name="T67" fmla="*/ 208 h 680"/>
              <a:gd name="T68" fmla="*/ 464 w 472"/>
              <a:gd name="T69" fmla="*/ 272 h 680"/>
              <a:gd name="T70" fmla="*/ 472 w 472"/>
              <a:gd name="T71" fmla="*/ 344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72" h="680">
                <a:moveTo>
                  <a:pt x="472" y="344"/>
                </a:moveTo>
                <a:lnTo>
                  <a:pt x="464" y="408"/>
                </a:lnTo>
                <a:lnTo>
                  <a:pt x="448" y="472"/>
                </a:lnTo>
                <a:lnTo>
                  <a:pt x="432" y="536"/>
                </a:lnTo>
                <a:lnTo>
                  <a:pt x="400" y="584"/>
                </a:lnTo>
                <a:lnTo>
                  <a:pt x="368" y="624"/>
                </a:lnTo>
                <a:lnTo>
                  <a:pt x="328" y="656"/>
                </a:lnTo>
                <a:lnTo>
                  <a:pt x="280" y="680"/>
                </a:lnTo>
                <a:lnTo>
                  <a:pt x="232" y="680"/>
                </a:lnTo>
                <a:lnTo>
                  <a:pt x="232" y="680"/>
                </a:lnTo>
                <a:lnTo>
                  <a:pt x="192" y="680"/>
                </a:lnTo>
                <a:lnTo>
                  <a:pt x="144" y="656"/>
                </a:lnTo>
                <a:lnTo>
                  <a:pt x="104" y="624"/>
                </a:lnTo>
                <a:lnTo>
                  <a:pt x="72" y="584"/>
                </a:lnTo>
                <a:lnTo>
                  <a:pt x="40" y="536"/>
                </a:lnTo>
                <a:lnTo>
                  <a:pt x="24" y="472"/>
                </a:lnTo>
                <a:lnTo>
                  <a:pt x="8" y="408"/>
                </a:lnTo>
                <a:lnTo>
                  <a:pt x="0" y="344"/>
                </a:lnTo>
                <a:lnTo>
                  <a:pt x="0" y="344"/>
                </a:lnTo>
                <a:lnTo>
                  <a:pt x="8" y="272"/>
                </a:lnTo>
                <a:lnTo>
                  <a:pt x="24" y="208"/>
                </a:lnTo>
                <a:lnTo>
                  <a:pt x="40" y="152"/>
                </a:lnTo>
                <a:lnTo>
                  <a:pt x="72" y="104"/>
                </a:lnTo>
                <a:lnTo>
                  <a:pt x="104" y="64"/>
                </a:lnTo>
                <a:lnTo>
                  <a:pt x="144" y="32"/>
                </a:lnTo>
                <a:lnTo>
                  <a:pt x="192" y="8"/>
                </a:lnTo>
                <a:lnTo>
                  <a:pt x="232" y="0"/>
                </a:lnTo>
                <a:lnTo>
                  <a:pt x="232" y="0"/>
                </a:lnTo>
                <a:lnTo>
                  <a:pt x="280" y="8"/>
                </a:lnTo>
                <a:lnTo>
                  <a:pt x="328" y="32"/>
                </a:lnTo>
                <a:lnTo>
                  <a:pt x="368" y="64"/>
                </a:lnTo>
                <a:lnTo>
                  <a:pt x="400" y="104"/>
                </a:lnTo>
                <a:lnTo>
                  <a:pt x="432" y="152"/>
                </a:lnTo>
                <a:lnTo>
                  <a:pt x="448" y="208"/>
                </a:lnTo>
                <a:lnTo>
                  <a:pt x="464" y="272"/>
                </a:lnTo>
                <a:lnTo>
                  <a:pt x="472" y="3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4" name="Freeform 8"/>
          <p:cNvSpPr>
            <a:spLocks/>
          </p:cNvSpPr>
          <p:nvPr/>
        </p:nvSpPr>
        <p:spPr bwMode="auto">
          <a:xfrm>
            <a:off x="4232275" y="2794000"/>
            <a:ext cx="76200" cy="114300"/>
          </a:xfrm>
          <a:custGeom>
            <a:avLst/>
            <a:gdLst>
              <a:gd name="T0" fmla="*/ 48 w 48"/>
              <a:gd name="T1" fmla="*/ 32 h 72"/>
              <a:gd name="T2" fmla="*/ 40 w 48"/>
              <a:gd name="T3" fmla="*/ 64 h 72"/>
              <a:gd name="T4" fmla="*/ 24 w 48"/>
              <a:gd name="T5" fmla="*/ 72 h 72"/>
              <a:gd name="T6" fmla="*/ 24 w 48"/>
              <a:gd name="T7" fmla="*/ 72 h 72"/>
              <a:gd name="T8" fmla="*/ 8 w 48"/>
              <a:gd name="T9" fmla="*/ 64 h 72"/>
              <a:gd name="T10" fmla="*/ 0 w 48"/>
              <a:gd name="T11" fmla="*/ 32 h 72"/>
              <a:gd name="T12" fmla="*/ 0 w 48"/>
              <a:gd name="T13" fmla="*/ 32 h 72"/>
              <a:gd name="T14" fmla="*/ 8 w 48"/>
              <a:gd name="T15" fmla="*/ 8 h 72"/>
              <a:gd name="T16" fmla="*/ 24 w 48"/>
              <a:gd name="T17" fmla="*/ 0 h 72"/>
              <a:gd name="T18" fmla="*/ 24 w 48"/>
              <a:gd name="T19" fmla="*/ 0 h 72"/>
              <a:gd name="T20" fmla="*/ 40 w 48"/>
              <a:gd name="T21" fmla="*/ 8 h 72"/>
              <a:gd name="T22" fmla="*/ 48 w 48"/>
              <a:gd name="T23" fmla="*/ 3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" h="72">
                <a:moveTo>
                  <a:pt x="48" y="32"/>
                </a:move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0" y="32"/>
                </a:lnTo>
                <a:lnTo>
                  <a:pt x="0" y="32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8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5" name="Freeform 9"/>
          <p:cNvSpPr>
            <a:spLocks/>
          </p:cNvSpPr>
          <p:nvPr/>
        </p:nvSpPr>
        <p:spPr bwMode="auto">
          <a:xfrm>
            <a:off x="6276975" y="2476500"/>
            <a:ext cx="749300" cy="1079500"/>
          </a:xfrm>
          <a:custGeom>
            <a:avLst/>
            <a:gdLst>
              <a:gd name="T0" fmla="*/ 464 w 472"/>
              <a:gd name="T1" fmla="*/ 408 h 680"/>
              <a:gd name="T2" fmla="*/ 448 w 472"/>
              <a:gd name="T3" fmla="*/ 472 h 680"/>
              <a:gd name="T4" fmla="*/ 432 w 472"/>
              <a:gd name="T5" fmla="*/ 536 h 680"/>
              <a:gd name="T6" fmla="*/ 400 w 472"/>
              <a:gd name="T7" fmla="*/ 584 h 680"/>
              <a:gd name="T8" fmla="*/ 368 w 472"/>
              <a:gd name="T9" fmla="*/ 624 h 680"/>
              <a:gd name="T10" fmla="*/ 328 w 472"/>
              <a:gd name="T11" fmla="*/ 656 h 680"/>
              <a:gd name="T12" fmla="*/ 280 w 472"/>
              <a:gd name="T13" fmla="*/ 680 h 680"/>
              <a:gd name="T14" fmla="*/ 232 w 472"/>
              <a:gd name="T15" fmla="*/ 680 h 680"/>
              <a:gd name="T16" fmla="*/ 232 w 472"/>
              <a:gd name="T17" fmla="*/ 680 h 680"/>
              <a:gd name="T18" fmla="*/ 192 w 472"/>
              <a:gd name="T19" fmla="*/ 680 h 680"/>
              <a:gd name="T20" fmla="*/ 144 w 472"/>
              <a:gd name="T21" fmla="*/ 656 h 680"/>
              <a:gd name="T22" fmla="*/ 104 w 472"/>
              <a:gd name="T23" fmla="*/ 624 h 680"/>
              <a:gd name="T24" fmla="*/ 72 w 472"/>
              <a:gd name="T25" fmla="*/ 584 h 680"/>
              <a:gd name="T26" fmla="*/ 40 w 472"/>
              <a:gd name="T27" fmla="*/ 536 h 680"/>
              <a:gd name="T28" fmla="*/ 24 w 472"/>
              <a:gd name="T29" fmla="*/ 472 h 680"/>
              <a:gd name="T30" fmla="*/ 8 w 472"/>
              <a:gd name="T31" fmla="*/ 408 h 680"/>
              <a:gd name="T32" fmla="*/ 0 w 472"/>
              <a:gd name="T33" fmla="*/ 344 h 680"/>
              <a:gd name="T34" fmla="*/ 0 w 472"/>
              <a:gd name="T35" fmla="*/ 344 h 680"/>
              <a:gd name="T36" fmla="*/ 8 w 472"/>
              <a:gd name="T37" fmla="*/ 272 h 680"/>
              <a:gd name="T38" fmla="*/ 24 w 472"/>
              <a:gd name="T39" fmla="*/ 208 h 680"/>
              <a:gd name="T40" fmla="*/ 40 w 472"/>
              <a:gd name="T41" fmla="*/ 152 h 680"/>
              <a:gd name="T42" fmla="*/ 72 w 472"/>
              <a:gd name="T43" fmla="*/ 104 h 680"/>
              <a:gd name="T44" fmla="*/ 104 w 472"/>
              <a:gd name="T45" fmla="*/ 64 h 680"/>
              <a:gd name="T46" fmla="*/ 144 w 472"/>
              <a:gd name="T47" fmla="*/ 32 h 680"/>
              <a:gd name="T48" fmla="*/ 192 w 472"/>
              <a:gd name="T49" fmla="*/ 8 h 680"/>
              <a:gd name="T50" fmla="*/ 232 w 472"/>
              <a:gd name="T51" fmla="*/ 0 h 680"/>
              <a:gd name="T52" fmla="*/ 232 w 472"/>
              <a:gd name="T53" fmla="*/ 0 h 680"/>
              <a:gd name="T54" fmla="*/ 280 w 472"/>
              <a:gd name="T55" fmla="*/ 8 h 680"/>
              <a:gd name="T56" fmla="*/ 328 w 472"/>
              <a:gd name="T57" fmla="*/ 32 h 680"/>
              <a:gd name="T58" fmla="*/ 368 w 472"/>
              <a:gd name="T59" fmla="*/ 64 h 680"/>
              <a:gd name="T60" fmla="*/ 400 w 472"/>
              <a:gd name="T61" fmla="*/ 104 h 680"/>
              <a:gd name="T62" fmla="*/ 432 w 472"/>
              <a:gd name="T63" fmla="*/ 152 h 680"/>
              <a:gd name="T64" fmla="*/ 448 w 472"/>
              <a:gd name="T65" fmla="*/ 208 h 680"/>
              <a:gd name="T66" fmla="*/ 464 w 472"/>
              <a:gd name="T67" fmla="*/ 272 h 680"/>
              <a:gd name="T68" fmla="*/ 472 w 472"/>
              <a:gd name="T69" fmla="*/ 344 h 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2" h="680">
                <a:moveTo>
                  <a:pt x="472" y="344"/>
                </a:moveTo>
                <a:lnTo>
                  <a:pt x="464" y="408"/>
                </a:lnTo>
                <a:lnTo>
                  <a:pt x="464" y="408"/>
                </a:lnTo>
                <a:lnTo>
                  <a:pt x="448" y="472"/>
                </a:lnTo>
                <a:lnTo>
                  <a:pt x="448" y="472"/>
                </a:lnTo>
                <a:lnTo>
                  <a:pt x="432" y="536"/>
                </a:lnTo>
                <a:lnTo>
                  <a:pt x="432" y="536"/>
                </a:lnTo>
                <a:lnTo>
                  <a:pt x="400" y="584"/>
                </a:lnTo>
                <a:lnTo>
                  <a:pt x="400" y="584"/>
                </a:lnTo>
                <a:lnTo>
                  <a:pt x="368" y="624"/>
                </a:lnTo>
                <a:lnTo>
                  <a:pt x="368" y="624"/>
                </a:lnTo>
                <a:lnTo>
                  <a:pt x="328" y="656"/>
                </a:lnTo>
                <a:lnTo>
                  <a:pt x="328" y="656"/>
                </a:lnTo>
                <a:lnTo>
                  <a:pt x="280" y="680"/>
                </a:lnTo>
                <a:lnTo>
                  <a:pt x="280" y="680"/>
                </a:lnTo>
                <a:lnTo>
                  <a:pt x="232" y="680"/>
                </a:lnTo>
                <a:lnTo>
                  <a:pt x="232" y="680"/>
                </a:lnTo>
                <a:lnTo>
                  <a:pt x="232" y="680"/>
                </a:lnTo>
                <a:lnTo>
                  <a:pt x="232" y="680"/>
                </a:lnTo>
                <a:lnTo>
                  <a:pt x="192" y="680"/>
                </a:lnTo>
                <a:lnTo>
                  <a:pt x="192" y="680"/>
                </a:lnTo>
                <a:lnTo>
                  <a:pt x="144" y="656"/>
                </a:lnTo>
                <a:lnTo>
                  <a:pt x="144" y="656"/>
                </a:lnTo>
                <a:lnTo>
                  <a:pt x="104" y="624"/>
                </a:lnTo>
                <a:lnTo>
                  <a:pt x="104" y="624"/>
                </a:lnTo>
                <a:lnTo>
                  <a:pt x="72" y="584"/>
                </a:lnTo>
                <a:lnTo>
                  <a:pt x="72" y="584"/>
                </a:lnTo>
                <a:lnTo>
                  <a:pt x="40" y="536"/>
                </a:lnTo>
                <a:lnTo>
                  <a:pt x="40" y="536"/>
                </a:lnTo>
                <a:lnTo>
                  <a:pt x="24" y="472"/>
                </a:lnTo>
                <a:lnTo>
                  <a:pt x="24" y="472"/>
                </a:lnTo>
                <a:lnTo>
                  <a:pt x="8" y="408"/>
                </a:lnTo>
                <a:lnTo>
                  <a:pt x="8" y="408"/>
                </a:lnTo>
                <a:lnTo>
                  <a:pt x="0" y="344"/>
                </a:lnTo>
                <a:lnTo>
                  <a:pt x="0" y="344"/>
                </a:lnTo>
                <a:lnTo>
                  <a:pt x="0" y="344"/>
                </a:lnTo>
                <a:lnTo>
                  <a:pt x="0" y="344"/>
                </a:lnTo>
                <a:lnTo>
                  <a:pt x="8" y="272"/>
                </a:lnTo>
                <a:lnTo>
                  <a:pt x="8" y="272"/>
                </a:lnTo>
                <a:lnTo>
                  <a:pt x="24" y="208"/>
                </a:lnTo>
                <a:lnTo>
                  <a:pt x="24" y="208"/>
                </a:lnTo>
                <a:lnTo>
                  <a:pt x="40" y="152"/>
                </a:lnTo>
                <a:lnTo>
                  <a:pt x="40" y="152"/>
                </a:lnTo>
                <a:lnTo>
                  <a:pt x="72" y="104"/>
                </a:lnTo>
                <a:lnTo>
                  <a:pt x="72" y="104"/>
                </a:lnTo>
                <a:lnTo>
                  <a:pt x="104" y="64"/>
                </a:lnTo>
                <a:lnTo>
                  <a:pt x="104" y="64"/>
                </a:lnTo>
                <a:lnTo>
                  <a:pt x="144" y="32"/>
                </a:lnTo>
                <a:lnTo>
                  <a:pt x="144" y="32"/>
                </a:lnTo>
                <a:lnTo>
                  <a:pt x="192" y="8"/>
                </a:lnTo>
                <a:lnTo>
                  <a:pt x="192" y="8"/>
                </a:lnTo>
                <a:lnTo>
                  <a:pt x="232" y="0"/>
                </a:lnTo>
                <a:lnTo>
                  <a:pt x="232" y="0"/>
                </a:lnTo>
                <a:lnTo>
                  <a:pt x="232" y="0"/>
                </a:lnTo>
                <a:lnTo>
                  <a:pt x="232" y="0"/>
                </a:lnTo>
                <a:lnTo>
                  <a:pt x="280" y="8"/>
                </a:lnTo>
                <a:lnTo>
                  <a:pt x="280" y="8"/>
                </a:lnTo>
                <a:lnTo>
                  <a:pt x="328" y="32"/>
                </a:lnTo>
                <a:lnTo>
                  <a:pt x="328" y="32"/>
                </a:lnTo>
                <a:lnTo>
                  <a:pt x="368" y="64"/>
                </a:lnTo>
                <a:lnTo>
                  <a:pt x="368" y="64"/>
                </a:lnTo>
                <a:lnTo>
                  <a:pt x="400" y="104"/>
                </a:lnTo>
                <a:lnTo>
                  <a:pt x="400" y="104"/>
                </a:lnTo>
                <a:lnTo>
                  <a:pt x="432" y="152"/>
                </a:lnTo>
                <a:lnTo>
                  <a:pt x="432" y="152"/>
                </a:lnTo>
                <a:lnTo>
                  <a:pt x="448" y="208"/>
                </a:lnTo>
                <a:lnTo>
                  <a:pt x="448" y="208"/>
                </a:lnTo>
                <a:lnTo>
                  <a:pt x="464" y="272"/>
                </a:lnTo>
                <a:lnTo>
                  <a:pt x="464" y="272"/>
                </a:lnTo>
                <a:lnTo>
                  <a:pt x="472" y="344"/>
                </a:lnTo>
                <a:lnTo>
                  <a:pt x="472" y="34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6" name="Freeform 10"/>
          <p:cNvSpPr>
            <a:spLocks/>
          </p:cNvSpPr>
          <p:nvPr/>
        </p:nvSpPr>
        <p:spPr bwMode="auto">
          <a:xfrm>
            <a:off x="4232275" y="2794000"/>
            <a:ext cx="76200" cy="114300"/>
          </a:xfrm>
          <a:custGeom>
            <a:avLst/>
            <a:gdLst>
              <a:gd name="T0" fmla="*/ 48 w 48"/>
              <a:gd name="T1" fmla="*/ 32 h 72"/>
              <a:gd name="T2" fmla="*/ 40 w 48"/>
              <a:gd name="T3" fmla="*/ 64 h 72"/>
              <a:gd name="T4" fmla="*/ 40 w 48"/>
              <a:gd name="T5" fmla="*/ 64 h 72"/>
              <a:gd name="T6" fmla="*/ 24 w 48"/>
              <a:gd name="T7" fmla="*/ 72 h 72"/>
              <a:gd name="T8" fmla="*/ 24 w 48"/>
              <a:gd name="T9" fmla="*/ 72 h 72"/>
              <a:gd name="T10" fmla="*/ 24 w 48"/>
              <a:gd name="T11" fmla="*/ 72 h 72"/>
              <a:gd name="T12" fmla="*/ 24 w 48"/>
              <a:gd name="T13" fmla="*/ 72 h 72"/>
              <a:gd name="T14" fmla="*/ 8 w 48"/>
              <a:gd name="T15" fmla="*/ 64 h 72"/>
              <a:gd name="T16" fmla="*/ 8 w 48"/>
              <a:gd name="T17" fmla="*/ 64 h 72"/>
              <a:gd name="T18" fmla="*/ 0 w 48"/>
              <a:gd name="T19" fmla="*/ 32 h 72"/>
              <a:gd name="T20" fmla="*/ 0 w 48"/>
              <a:gd name="T21" fmla="*/ 32 h 72"/>
              <a:gd name="T22" fmla="*/ 0 w 48"/>
              <a:gd name="T23" fmla="*/ 32 h 72"/>
              <a:gd name="T24" fmla="*/ 0 w 48"/>
              <a:gd name="T25" fmla="*/ 32 h 72"/>
              <a:gd name="T26" fmla="*/ 8 w 48"/>
              <a:gd name="T27" fmla="*/ 8 h 72"/>
              <a:gd name="T28" fmla="*/ 8 w 48"/>
              <a:gd name="T29" fmla="*/ 8 h 72"/>
              <a:gd name="T30" fmla="*/ 24 w 48"/>
              <a:gd name="T31" fmla="*/ 0 h 72"/>
              <a:gd name="T32" fmla="*/ 24 w 48"/>
              <a:gd name="T33" fmla="*/ 0 h 72"/>
              <a:gd name="T34" fmla="*/ 24 w 48"/>
              <a:gd name="T35" fmla="*/ 0 h 72"/>
              <a:gd name="T36" fmla="*/ 24 w 48"/>
              <a:gd name="T37" fmla="*/ 0 h 72"/>
              <a:gd name="T38" fmla="*/ 40 w 48"/>
              <a:gd name="T39" fmla="*/ 8 h 72"/>
              <a:gd name="T40" fmla="*/ 40 w 48"/>
              <a:gd name="T41" fmla="*/ 8 h 72"/>
              <a:gd name="T42" fmla="*/ 48 w 48"/>
              <a:gd name="T43" fmla="*/ 32 h 72"/>
              <a:gd name="T44" fmla="*/ 48 w 48"/>
              <a:gd name="T45" fmla="*/ 3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" h="72">
                <a:moveTo>
                  <a:pt x="48" y="32"/>
                </a:moveTo>
                <a:lnTo>
                  <a:pt x="40" y="64"/>
                </a:ln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8" y="64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8" y="8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0" y="8"/>
                </a:lnTo>
                <a:lnTo>
                  <a:pt x="48" y="32"/>
                </a:lnTo>
                <a:lnTo>
                  <a:pt x="48" y="32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7" name="Freeform 11"/>
          <p:cNvSpPr>
            <a:spLocks/>
          </p:cNvSpPr>
          <p:nvPr/>
        </p:nvSpPr>
        <p:spPr bwMode="auto">
          <a:xfrm>
            <a:off x="3927475" y="2806700"/>
            <a:ext cx="76200" cy="114300"/>
          </a:xfrm>
          <a:custGeom>
            <a:avLst/>
            <a:gdLst>
              <a:gd name="T0" fmla="*/ 48 w 48"/>
              <a:gd name="T1" fmla="*/ 40 h 72"/>
              <a:gd name="T2" fmla="*/ 40 w 48"/>
              <a:gd name="T3" fmla="*/ 64 h 72"/>
              <a:gd name="T4" fmla="*/ 24 w 48"/>
              <a:gd name="T5" fmla="*/ 72 h 72"/>
              <a:gd name="T6" fmla="*/ 24 w 48"/>
              <a:gd name="T7" fmla="*/ 72 h 72"/>
              <a:gd name="T8" fmla="*/ 8 w 48"/>
              <a:gd name="T9" fmla="*/ 64 h 72"/>
              <a:gd name="T10" fmla="*/ 0 w 48"/>
              <a:gd name="T11" fmla="*/ 40 h 72"/>
              <a:gd name="T12" fmla="*/ 0 w 48"/>
              <a:gd name="T13" fmla="*/ 40 h 72"/>
              <a:gd name="T14" fmla="*/ 8 w 48"/>
              <a:gd name="T15" fmla="*/ 8 h 72"/>
              <a:gd name="T16" fmla="*/ 24 w 48"/>
              <a:gd name="T17" fmla="*/ 0 h 72"/>
              <a:gd name="T18" fmla="*/ 24 w 48"/>
              <a:gd name="T19" fmla="*/ 0 h 72"/>
              <a:gd name="T20" fmla="*/ 40 w 48"/>
              <a:gd name="T21" fmla="*/ 8 h 72"/>
              <a:gd name="T22" fmla="*/ 48 w 48"/>
              <a:gd name="T23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" h="72">
                <a:moveTo>
                  <a:pt x="48" y="40"/>
                </a:move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8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8" name="Freeform 12"/>
          <p:cNvSpPr>
            <a:spLocks/>
          </p:cNvSpPr>
          <p:nvPr/>
        </p:nvSpPr>
        <p:spPr bwMode="auto">
          <a:xfrm>
            <a:off x="4029075" y="3086100"/>
            <a:ext cx="228600" cy="114300"/>
          </a:xfrm>
          <a:custGeom>
            <a:avLst/>
            <a:gdLst>
              <a:gd name="T0" fmla="*/ 0 w 144"/>
              <a:gd name="T1" fmla="*/ 16 h 72"/>
              <a:gd name="T2" fmla="*/ 16 w 144"/>
              <a:gd name="T3" fmla="*/ 40 h 72"/>
              <a:gd name="T4" fmla="*/ 32 w 144"/>
              <a:gd name="T5" fmla="*/ 56 h 72"/>
              <a:gd name="T6" fmla="*/ 56 w 144"/>
              <a:gd name="T7" fmla="*/ 64 h 72"/>
              <a:gd name="T8" fmla="*/ 88 w 144"/>
              <a:gd name="T9" fmla="*/ 72 h 72"/>
              <a:gd name="T10" fmla="*/ 112 w 144"/>
              <a:gd name="T11" fmla="*/ 72 h 72"/>
              <a:gd name="T12" fmla="*/ 136 w 144"/>
              <a:gd name="T13" fmla="*/ 56 h 72"/>
              <a:gd name="T14" fmla="*/ 144 w 144"/>
              <a:gd name="T15" fmla="*/ 32 h 72"/>
              <a:gd name="T16" fmla="*/ 144 w 144"/>
              <a:gd name="T17" fmla="*/ 0 h 72"/>
              <a:gd name="T18" fmla="*/ 0 w 144"/>
              <a:gd name="T19" fmla="*/ 1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4" h="72">
                <a:moveTo>
                  <a:pt x="0" y="16"/>
                </a:moveTo>
                <a:lnTo>
                  <a:pt x="16" y="40"/>
                </a:lnTo>
                <a:lnTo>
                  <a:pt x="32" y="56"/>
                </a:lnTo>
                <a:lnTo>
                  <a:pt x="56" y="64"/>
                </a:lnTo>
                <a:lnTo>
                  <a:pt x="88" y="72"/>
                </a:lnTo>
                <a:lnTo>
                  <a:pt x="112" y="72"/>
                </a:lnTo>
                <a:lnTo>
                  <a:pt x="136" y="56"/>
                </a:lnTo>
                <a:lnTo>
                  <a:pt x="144" y="32"/>
                </a:lnTo>
                <a:lnTo>
                  <a:pt x="144" y="0"/>
                </a:lnTo>
                <a:lnTo>
                  <a:pt x="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09" name="Freeform 13"/>
          <p:cNvSpPr>
            <a:spLocks/>
          </p:cNvSpPr>
          <p:nvPr/>
        </p:nvSpPr>
        <p:spPr bwMode="auto">
          <a:xfrm>
            <a:off x="3927475" y="2806700"/>
            <a:ext cx="76200" cy="114300"/>
          </a:xfrm>
          <a:custGeom>
            <a:avLst/>
            <a:gdLst>
              <a:gd name="T0" fmla="*/ 48 w 48"/>
              <a:gd name="T1" fmla="*/ 40 h 72"/>
              <a:gd name="T2" fmla="*/ 40 w 48"/>
              <a:gd name="T3" fmla="*/ 64 h 72"/>
              <a:gd name="T4" fmla="*/ 40 w 48"/>
              <a:gd name="T5" fmla="*/ 64 h 72"/>
              <a:gd name="T6" fmla="*/ 24 w 48"/>
              <a:gd name="T7" fmla="*/ 72 h 72"/>
              <a:gd name="T8" fmla="*/ 24 w 48"/>
              <a:gd name="T9" fmla="*/ 72 h 72"/>
              <a:gd name="T10" fmla="*/ 24 w 48"/>
              <a:gd name="T11" fmla="*/ 72 h 72"/>
              <a:gd name="T12" fmla="*/ 24 w 48"/>
              <a:gd name="T13" fmla="*/ 72 h 72"/>
              <a:gd name="T14" fmla="*/ 8 w 48"/>
              <a:gd name="T15" fmla="*/ 64 h 72"/>
              <a:gd name="T16" fmla="*/ 8 w 48"/>
              <a:gd name="T17" fmla="*/ 64 h 72"/>
              <a:gd name="T18" fmla="*/ 0 w 48"/>
              <a:gd name="T19" fmla="*/ 40 h 72"/>
              <a:gd name="T20" fmla="*/ 0 w 48"/>
              <a:gd name="T21" fmla="*/ 40 h 72"/>
              <a:gd name="T22" fmla="*/ 0 w 48"/>
              <a:gd name="T23" fmla="*/ 40 h 72"/>
              <a:gd name="T24" fmla="*/ 0 w 48"/>
              <a:gd name="T25" fmla="*/ 40 h 72"/>
              <a:gd name="T26" fmla="*/ 8 w 48"/>
              <a:gd name="T27" fmla="*/ 8 h 72"/>
              <a:gd name="T28" fmla="*/ 8 w 48"/>
              <a:gd name="T29" fmla="*/ 8 h 72"/>
              <a:gd name="T30" fmla="*/ 24 w 48"/>
              <a:gd name="T31" fmla="*/ 0 h 72"/>
              <a:gd name="T32" fmla="*/ 24 w 48"/>
              <a:gd name="T33" fmla="*/ 0 h 72"/>
              <a:gd name="T34" fmla="*/ 24 w 48"/>
              <a:gd name="T35" fmla="*/ 0 h 72"/>
              <a:gd name="T36" fmla="*/ 24 w 48"/>
              <a:gd name="T37" fmla="*/ 0 h 72"/>
              <a:gd name="T38" fmla="*/ 40 w 48"/>
              <a:gd name="T39" fmla="*/ 8 h 72"/>
              <a:gd name="T40" fmla="*/ 40 w 48"/>
              <a:gd name="T41" fmla="*/ 8 h 72"/>
              <a:gd name="T42" fmla="*/ 48 w 48"/>
              <a:gd name="T43" fmla="*/ 40 h 72"/>
              <a:gd name="T44" fmla="*/ 48 w 48"/>
              <a:gd name="T45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8" h="72">
                <a:moveTo>
                  <a:pt x="48" y="40"/>
                </a:moveTo>
                <a:lnTo>
                  <a:pt x="40" y="64"/>
                </a:ln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8" y="64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8" y="8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0" y="8"/>
                </a:lnTo>
                <a:lnTo>
                  <a:pt x="48" y="40"/>
                </a:lnTo>
                <a:lnTo>
                  <a:pt x="48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0" name="Freeform 14"/>
          <p:cNvSpPr>
            <a:spLocks/>
          </p:cNvSpPr>
          <p:nvPr/>
        </p:nvSpPr>
        <p:spPr bwMode="auto">
          <a:xfrm>
            <a:off x="4029075" y="3086100"/>
            <a:ext cx="228600" cy="114300"/>
          </a:xfrm>
          <a:custGeom>
            <a:avLst/>
            <a:gdLst>
              <a:gd name="T0" fmla="*/ 0 w 144"/>
              <a:gd name="T1" fmla="*/ 16 h 72"/>
              <a:gd name="T2" fmla="*/ 16 w 144"/>
              <a:gd name="T3" fmla="*/ 40 h 72"/>
              <a:gd name="T4" fmla="*/ 16 w 144"/>
              <a:gd name="T5" fmla="*/ 40 h 72"/>
              <a:gd name="T6" fmla="*/ 32 w 144"/>
              <a:gd name="T7" fmla="*/ 56 h 72"/>
              <a:gd name="T8" fmla="*/ 32 w 144"/>
              <a:gd name="T9" fmla="*/ 56 h 72"/>
              <a:gd name="T10" fmla="*/ 56 w 144"/>
              <a:gd name="T11" fmla="*/ 64 h 72"/>
              <a:gd name="T12" fmla="*/ 56 w 144"/>
              <a:gd name="T13" fmla="*/ 64 h 72"/>
              <a:gd name="T14" fmla="*/ 88 w 144"/>
              <a:gd name="T15" fmla="*/ 72 h 72"/>
              <a:gd name="T16" fmla="*/ 88 w 144"/>
              <a:gd name="T17" fmla="*/ 72 h 72"/>
              <a:gd name="T18" fmla="*/ 112 w 144"/>
              <a:gd name="T19" fmla="*/ 72 h 72"/>
              <a:gd name="T20" fmla="*/ 112 w 144"/>
              <a:gd name="T21" fmla="*/ 72 h 72"/>
              <a:gd name="T22" fmla="*/ 136 w 144"/>
              <a:gd name="T23" fmla="*/ 56 h 72"/>
              <a:gd name="T24" fmla="*/ 136 w 144"/>
              <a:gd name="T25" fmla="*/ 56 h 72"/>
              <a:gd name="T26" fmla="*/ 144 w 144"/>
              <a:gd name="T27" fmla="*/ 32 h 72"/>
              <a:gd name="T28" fmla="*/ 144 w 144"/>
              <a:gd name="T29" fmla="*/ 32 h 72"/>
              <a:gd name="T30" fmla="*/ 144 w 144"/>
              <a:gd name="T3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4" h="72">
                <a:moveTo>
                  <a:pt x="0" y="16"/>
                </a:moveTo>
                <a:lnTo>
                  <a:pt x="16" y="40"/>
                </a:lnTo>
                <a:lnTo>
                  <a:pt x="16" y="40"/>
                </a:lnTo>
                <a:lnTo>
                  <a:pt x="32" y="56"/>
                </a:lnTo>
                <a:lnTo>
                  <a:pt x="32" y="56"/>
                </a:lnTo>
                <a:lnTo>
                  <a:pt x="56" y="64"/>
                </a:lnTo>
                <a:lnTo>
                  <a:pt x="56" y="64"/>
                </a:lnTo>
                <a:lnTo>
                  <a:pt x="88" y="72"/>
                </a:lnTo>
                <a:lnTo>
                  <a:pt x="88" y="72"/>
                </a:lnTo>
                <a:lnTo>
                  <a:pt x="112" y="72"/>
                </a:lnTo>
                <a:lnTo>
                  <a:pt x="112" y="72"/>
                </a:lnTo>
                <a:lnTo>
                  <a:pt x="136" y="56"/>
                </a:lnTo>
                <a:lnTo>
                  <a:pt x="136" y="56"/>
                </a:lnTo>
                <a:lnTo>
                  <a:pt x="144" y="32"/>
                </a:lnTo>
                <a:lnTo>
                  <a:pt x="144" y="32"/>
                </a:lnTo>
                <a:lnTo>
                  <a:pt x="14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1" name="Freeform 15"/>
          <p:cNvSpPr>
            <a:spLocks/>
          </p:cNvSpPr>
          <p:nvPr/>
        </p:nvSpPr>
        <p:spPr bwMode="auto">
          <a:xfrm>
            <a:off x="6276975" y="3175000"/>
            <a:ext cx="215900" cy="152400"/>
          </a:xfrm>
          <a:custGeom>
            <a:avLst/>
            <a:gdLst>
              <a:gd name="T0" fmla="*/ 0 w 136"/>
              <a:gd name="T1" fmla="*/ 0 h 96"/>
              <a:gd name="T2" fmla="*/ 136 w 136"/>
              <a:gd name="T3" fmla="*/ 32 h 96"/>
              <a:gd name="T4" fmla="*/ 32 w 136"/>
              <a:gd name="T5" fmla="*/ 96 h 96"/>
              <a:gd name="T6" fmla="*/ 0 w 136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" h="96">
                <a:moveTo>
                  <a:pt x="0" y="0"/>
                </a:moveTo>
                <a:lnTo>
                  <a:pt x="136" y="32"/>
                </a:lnTo>
                <a:lnTo>
                  <a:pt x="32" y="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2" name="Freeform 16"/>
          <p:cNvSpPr>
            <a:spLocks/>
          </p:cNvSpPr>
          <p:nvPr/>
        </p:nvSpPr>
        <p:spPr bwMode="auto">
          <a:xfrm>
            <a:off x="6454775" y="2806700"/>
            <a:ext cx="63500" cy="114300"/>
          </a:xfrm>
          <a:custGeom>
            <a:avLst/>
            <a:gdLst>
              <a:gd name="T0" fmla="*/ 40 w 40"/>
              <a:gd name="T1" fmla="*/ 40 h 72"/>
              <a:gd name="T2" fmla="*/ 40 w 40"/>
              <a:gd name="T3" fmla="*/ 64 h 72"/>
              <a:gd name="T4" fmla="*/ 24 w 40"/>
              <a:gd name="T5" fmla="*/ 72 h 72"/>
              <a:gd name="T6" fmla="*/ 24 w 40"/>
              <a:gd name="T7" fmla="*/ 72 h 72"/>
              <a:gd name="T8" fmla="*/ 8 w 40"/>
              <a:gd name="T9" fmla="*/ 64 h 72"/>
              <a:gd name="T10" fmla="*/ 0 w 40"/>
              <a:gd name="T11" fmla="*/ 40 h 72"/>
              <a:gd name="T12" fmla="*/ 0 w 40"/>
              <a:gd name="T13" fmla="*/ 40 h 72"/>
              <a:gd name="T14" fmla="*/ 8 w 40"/>
              <a:gd name="T15" fmla="*/ 8 h 72"/>
              <a:gd name="T16" fmla="*/ 24 w 40"/>
              <a:gd name="T17" fmla="*/ 0 h 72"/>
              <a:gd name="T18" fmla="*/ 24 w 40"/>
              <a:gd name="T19" fmla="*/ 0 h 72"/>
              <a:gd name="T20" fmla="*/ 40 w 40"/>
              <a:gd name="T21" fmla="*/ 8 h 72"/>
              <a:gd name="T22" fmla="*/ 40 w 40"/>
              <a:gd name="T23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" h="72">
                <a:moveTo>
                  <a:pt x="40" y="40"/>
                </a:move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0" y="40"/>
                </a:lnTo>
                <a:lnTo>
                  <a:pt x="0" y="40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0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3" name="Freeform 17"/>
          <p:cNvSpPr>
            <a:spLocks/>
          </p:cNvSpPr>
          <p:nvPr/>
        </p:nvSpPr>
        <p:spPr bwMode="auto">
          <a:xfrm>
            <a:off x="6276975" y="3175000"/>
            <a:ext cx="215900" cy="152400"/>
          </a:xfrm>
          <a:custGeom>
            <a:avLst/>
            <a:gdLst>
              <a:gd name="T0" fmla="*/ 0 w 136"/>
              <a:gd name="T1" fmla="*/ 0 h 96"/>
              <a:gd name="T2" fmla="*/ 136 w 136"/>
              <a:gd name="T3" fmla="*/ 32 h 96"/>
              <a:gd name="T4" fmla="*/ 136 w 136"/>
              <a:gd name="T5" fmla="*/ 32 h 96"/>
              <a:gd name="T6" fmla="*/ 32 w 136"/>
              <a:gd name="T7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" h="96">
                <a:moveTo>
                  <a:pt x="0" y="0"/>
                </a:moveTo>
                <a:lnTo>
                  <a:pt x="136" y="32"/>
                </a:lnTo>
                <a:lnTo>
                  <a:pt x="136" y="32"/>
                </a:lnTo>
                <a:lnTo>
                  <a:pt x="32" y="96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4" name="Freeform 18"/>
          <p:cNvSpPr>
            <a:spLocks/>
          </p:cNvSpPr>
          <p:nvPr/>
        </p:nvSpPr>
        <p:spPr bwMode="auto">
          <a:xfrm>
            <a:off x="6454775" y="2806700"/>
            <a:ext cx="63500" cy="114300"/>
          </a:xfrm>
          <a:custGeom>
            <a:avLst/>
            <a:gdLst>
              <a:gd name="T0" fmla="*/ 40 w 40"/>
              <a:gd name="T1" fmla="*/ 40 h 72"/>
              <a:gd name="T2" fmla="*/ 40 w 40"/>
              <a:gd name="T3" fmla="*/ 64 h 72"/>
              <a:gd name="T4" fmla="*/ 40 w 40"/>
              <a:gd name="T5" fmla="*/ 64 h 72"/>
              <a:gd name="T6" fmla="*/ 24 w 40"/>
              <a:gd name="T7" fmla="*/ 72 h 72"/>
              <a:gd name="T8" fmla="*/ 24 w 40"/>
              <a:gd name="T9" fmla="*/ 72 h 72"/>
              <a:gd name="T10" fmla="*/ 24 w 40"/>
              <a:gd name="T11" fmla="*/ 72 h 72"/>
              <a:gd name="T12" fmla="*/ 24 w 40"/>
              <a:gd name="T13" fmla="*/ 72 h 72"/>
              <a:gd name="T14" fmla="*/ 8 w 40"/>
              <a:gd name="T15" fmla="*/ 64 h 72"/>
              <a:gd name="T16" fmla="*/ 8 w 40"/>
              <a:gd name="T17" fmla="*/ 64 h 72"/>
              <a:gd name="T18" fmla="*/ 0 w 40"/>
              <a:gd name="T19" fmla="*/ 40 h 72"/>
              <a:gd name="T20" fmla="*/ 0 w 40"/>
              <a:gd name="T21" fmla="*/ 40 h 72"/>
              <a:gd name="T22" fmla="*/ 0 w 40"/>
              <a:gd name="T23" fmla="*/ 40 h 72"/>
              <a:gd name="T24" fmla="*/ 0 w 40"/>
              <a:gd name="T25" fmla="*/ 40 h 72"/>
              <a:gd name="T26" fmla="*/ 8 w 40"/>
              <a:gd name="T27" fmla="*/ 8 h 72"/>
              <a:gd name="T28" fmla="*/ 8 w 40"/>
              <a:gd name="T29" fmla="*/ 8 h 72"/>
              <a:gd name="T30" fmla="*/ 24 w 40"/>
              <a:gd name="T31" fmla="*/ 0 h 72"/>
              <a:gd name="T32" fmla="*/ 24 w 40"/>
              <a:gd name="T33" fmla="*/ 0 h 72"/>
              <a:gd name="T34" fmla="*/ 24 w 40"/>
              <a:gd name="T35" fmla="*/ 0 h 72"/>
              <a:gd name="T36" fmla="*/ 24 w 40"/>
              <a:gd name="T37" fmla="*/ 0 h 72"/>
              <a:gd name="T38" fmla="*/ 40 w 40"/>
              <a:gd name="T39" fmla="*/ 8 h 72"/>
              <a:gd name="T40" fmla="*/ 40 w 40"/>
              <a:gd name="T41" fmla="*/ 8 h 72"/>
              <a:gd name="T42" fmla="*/ 40 w 40"/>
              <a:gd name="T43" fmla="*/ 40 h 72"/>
              <a:gd name="T44" fmla="*/ 40 w 40"/>
              <a:gd name="T45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" h="72">
                <a:moveTo>
                  <a:pt x="40" y="40"/>
                </a:moveTo>
                <a:lnTo>
                  <a:pt x="40" y="64"/>
                </a:lnTo>
                <a:lnTo>
                  <a:pt x="40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8" y="64"/>
                </a:lnTo>
                <a:lnTo>
                  <a:pt x="8" y="64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8" y="8"/>
                </a:lnTo>
                <a:lnTo>
                  <a:pt x="8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40" y="8"/>
                </a:lnTo>
                <a:lnTo>
                  <a:pt x="40" y="8"/>
                </a:lnTo>
                <a:lnTo>
                  <a:pt x="40" y="40"/>
                </a:lnTo>
                <a:lnTo>
                  <a:pt x="40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5" name="Freeform 19"/>
          <p:cNvSpPr>
            <a:spLocks/>
          </p:cNvSpPr>
          <p:nvPr/>
        </p:nvSpPr>
        <p:spPr bwMode="auto">
          <a:xfrm>
            <a:off x="5895975" y="2806700"/>
            <a:ext cx="266700" cy="685800"/>
          </a:xfrm>
          <a:custGeom>
            <a:avLst/>
            <a:gdLst>
              <a:gd name="T0" fmla="*/ 168 w 168"/>
              <a:gd name="T1" fmla="*/ 0 h 432"/>
              <a:gd name="T2" fmla="*/ 120 w 168"/>
              <a:gd name="T3" fmla="*/ 32 h 432"/>
              <a:gd name="T4" fmla="*/ 80 w 168"/>
              <a:gd name="T5" fmla="*/ 72 h 432"/>
              <a:gd name="T6" fmla="*/ 48 w 168"/>
              <a:gd name="T7" fmla="*/ 120 h 432"/>
              <a:gd name="T8" fmla="*/ 16 w 168"/>
              <a:gd name="T9" fmla="*/ 176 h 432"/>
              <a:gd name="T10" fmla="*/ 8 w 168"/>
              <a:gd name="T11" fmla="*/ 232 h 432"/>
              <a:gd name="T12" fmla="*/ 0 w 168"/>
              <a:gd name="T13" fmla="*/ 296 h 432"/>
              <a:gd name="T14" fmla="*/ 16 w 168"/>
              <a:gd name="T15" fmla="*/ 360 h 432"/>
              <a:gd name="T16" fmla="*/ 48 w 168"/>
              <a:gd name="T17" fmla="*/ 432 h 432"/>
              <a:gd name="T18" fmla="*/ 168 w 168"/>
              <a:gd name="T19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" h="432">
                <a:moveTo>
                  <a:pt x="168" y="0"/>
                </a:moveTo>
                <a:lnTo>
                  <a:pt x="120" y="32"/>
                </a:lnTo>
                <a:lnTo>
                  <a:pt x="80" y="72"/>
                </a:lnTo>
                <a:lnTo>
                  <a:pt x="48" y="120"/>
                </a:lnTo>
                <a:lnTo>
                  <a:pt x="16" y="176"/>
                </a:lnTo>
                <a:lnTo>
                  <a:pt x="8" y="232"/>
                </a:lnTo>
                <a:lnTo>
                  <a:pt x="0" y="296"/>
                </a:lnTo>
                <a:lnTo>
                  <a:pt x="16" y="360"/>
                </a:lnTo>
                <a:lnTo>
                  <a:pt x="48" y="432"/>
                </a:lnTo>
                <a:lnTo>
                  <a:pt x="1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6" name="Freeform 20"/>
          <p:cNvSpPr>
            <a:spLocks/>
          </p:cNvSpPr>
          <p:nvPr/>
        </p:nvSpPr>
        <p:spPr bwMode="auto">
          <a:xfrm>
            <a:off x="6048375" y="3035300"/>
            <a:ext cx="101600" cy="355600"/>
          </a:xfrm>
          <a:custGeom>
            <a:avLst/>
            <a:gdLst>
              <a:gd name="T0" fmla="*/ 64 w 64"/>
              <a:gd name="T1" fmla="*/ 0 h 224"/>
              <a:gd name="T2" fmla="*/ 32 w 64"/>
              <a:gd name="T3" fmla="*/ 40 h 224"/>
              <a:gd name="T4" fmla="*/ 0 w 64"/>
              <a:gd name="T5" fmla="*/ 88 h 224"/>
              <a:gd name="T6" fmla="*/ 0 w 64"/>
              <a:gd name="T7" fmla="*/ 152 h 224"/>
              <a:gd name="T8" fmla="*/ 16 w 64"/>
              <a:gd name="T9" fmla="*/ 224 h 224"/>
              <a:gd name="T10" fmla="*/ 64 w 64"/>
              <a:gd name="T11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224">
                <a:moveTo>
                  <a:pt x="64" y="0"/>
                </a:moveTo>
                <a:lnTo>
                  <a:pt x="32" y="40"/>
                </a:lnTo>
                <a:lnTo>
                  <a:pt x="0" y="88"/>
                </a:lnTo>
                <a:lnTo>
                  <a:pt x="0" y="152"/>
                </a:lnTo>
                <a:lnTo>
                  <a:pt x="16" y="224"/>
                </a:lnTo>
                <a:lnTo>
                  <a:pt x="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7" name="Freeform 21"/>
          <p:cNvSpPr>
            <a:spLocks/>
          </p:cNvSpPr>
          <p:nvPr/>
        </p:nvSpPr>
        <p:spPr bwMode="auto">
          <a:xfrm>
            <a:off x="5895975" y="2806700"/>
            <a:ext cx="266700" cy="685800"/>
          </a:xfrm>
          <a:custGeom>
            <a:avLst/>
            <a:gdLst>
              <a:gd name="T0" fmla="*/ 168 w 168"/>
              <a:gd name="T1" fmla="*/ 0 h 432"/>
              <a:gd name="T2" fmla="*/ 120 w 168"/>
              <a:gd name="T3" fmla="*/ 32 h 432"/>
              <a:gd name="T4" fmla="*/ 120 w 168"/>
              <a:gd name="T5" fmla="*/ 32 h 432"/>
              <a:gd name="T6" fmla="*/ 80 w 168"/>
              <a:gd name="T7" fmla="*/ 72 h 432"/>
              <a:gd name="T8" fmla="*/ 80 w 168"/>
              <a:gd name="T9" fmla="*/ 72 h 432"/>
              <a:gd name="T10" fmla="*/ 48 w 168"/>
              <a:gd name="T11" fmla="*/ 120 h 432"/>
              <a:gd name="T12" fmla="*/ 48 w 168"/>
              <a:gd name="T13" fmla="*/ 120 h 432"/>
              <a:gd name="T14" fmla="*/ 16 w 168"/>
              <a:gd name="T15" fmla="*/ 176 h 432"/>
              <a:gd name="T16" fmla="*/ 16 w 168"/>
              <a:gd name="T17" fmla="*/ 176 h 432"/>
              <a:gd name="T18" fmla="*/ 8 w 168"/>
              <a:gd name="T19" fmla="*/ 232 h 432"/>
              <a:gd name="T20" fmla="*/ 8 w 168"/>
              <a:gd name="T21" fmla="*/ 232 h 432"/>
              <a:gd name="T22" fmla="*/ 0 w 168"/>
              <a:gd name="T23" fmla="*/ 296 h 432"/>
              <a:gd name="T24" fmla="*/ 0 w 168"/>
              <a:gd name="T25" fmla="*/ 296 h 432"/>
              <a:gd name="T26" fmla="*/ 16 w 168"/>
              <a:gd name="T27" fmla="*/ 360 h 432"/>
              <a:gd name="T28" fmla="*/ 16 w 168"/>
              <a:gd name="T29" fmla="*/ 360 h 432"/>
              <a:gd name="T30" fmla="*/ 48 w 168"/>
              <a:gd name="T31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8" h="432">
                <a:moveTo>
                  <a:pt x="168" y="0"/>
                </a:moveTo>
                <a:lnTo>
                  <a:pt x="120" y="32"/>
                </a:lnTo>
                <a:lnTo>
                  <a:pt x="120" y="32"/>
                </a:lnTo>
                <a:lnTo>
                  <a:pt x="80" y="72"/>
                </a:lnTo>
                <a:lnTo>
                  <a:pt x="80" y="72"/>
                </a:lnTo>
                <a:lnTo>
                  <a:pt x="48" y="120"/>
                </a:lnTo>
                <a:lnTo>
                  <a:pt x="48" y="120"/>
                </a:lnTo>
                <a:lnTo>
                  <a:pt x="16" y="176"/>
                </a:lnTo>
                <a:lnTo>
                  <a:pt x="16" y="176"/>
                </a:lnTo>
                <a:lnTo>
                  <a:pt x="8" y="232"/>
                </a:lnTo>
                <a:lnTo>
                  <a:pt x="8" y="232"/>
                </a:lnTo>
                <a:lnTo>
                  <a:pt x="0" y="296"/>
                </a:lnTo>
                <a:lnTo>
                  <a:pt x="0" y="296"/>
                </a:lnTo>
                <a:lnTo>
                  <a:pt x="16" y="360"/>
                </a:lnTo>
                <a:lnTo>
                  <a:pt x="16" y="360"/>
                </a:lnTo>
                <a:lnTo>
                  <a:pt x="48" y="43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8" name="Freeform 22"/>
          <p:cNvSpPr>
            <a:spLocks/>
          </p:cNvSpPr>
          <p:nvPr/>
        </p:nvSpPr>
        <p:spPr bwMode="auto">
          <a:xfrm>
            <a:off x="6048375" y="3035300"/>
            <a:ext cx="101600" cy="355600"/>
          </a:xfrm>
          <a:custGeom>
            <a:avLst/>
            <a:gdLst>
              <a:gd name="T0" fmla="*/ 64 w 64"/>
              <a:gd name="T1" fmla="*/ 0 h 224"/>
              <a:gd name="T2" fmla="*/ 32 w 64"/>
              <a:gd name="T3" fmla="*/ 40 h 224"/>
              <a:gd name="T4" fmla="*/ 32 w 64"/>
              <a:gd name="T5" fmla="*/ 40 h 224"/>
              <a:gd name="T6" fmla="*/ 0 w 64"/>
              <a:gd name="T7" fmla="*/ 88 h 224"/>
              <a:gd name="T8" fmla="*/ 0 w 64"/>
              <a:gd name="T9" fmla="*/ 88 h 224"/>
              <a:gd name="T10" fmla="*/ 0 w 64"/>
              <a:gd name="T11" fmla="*/ 152 h 224"/>
              <a:gd name="T12" fmla="*/ 0 w 64"/>
              <a:gd name="T13" fmla="*/ 152 h 224"/>
              <a:gd name="T14" fmla="*/ 16 w 64"/>
              <a:gd name="T15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224">
                <a:moveTo>
                  <a:pt x="64" y="0"/>
                </a:moveTo>
                <a:lnTo>
                  <a:pt x="32" y="40"/>
                </a:lnTo>
                <a:lnTo>
                  <a:pt x="32" y="40"/>
                </a:lnTo>
                <a:lnTo>
                  <a:pt x="0" y="88"/>
                </a:lnTo>
                <a:lnTo>
                  <a:pt x="0" y="88"/>
                </a:lnTo>
                <a:lnTo>
                  <a:pt x="0" y="152"/>
                </a:lnTo>
                <a:lnTo>
                  <a:pt x="0" y="152"/>
                </a:lnTo>
                <a:lnTo>
                  <a:pt x="16" y="2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19" name="Freeform 23"/>
          <p:cNvSpPr>
            <a:spLocks/>
          </p:cNvSpPr>
          <p:nvPr/>
        </p:nvSpPr>
        <p:spPr bwMode="auto">
          <a:xfrm>
            <a:off x="5718175" y="2692400"/>
            <a:ext cx="266700" cy="838200"/>
          </a:xfrm>
          <a:custGeom>
            <a:avLst/>
            <a:gdLst>
              <a:gd name="T0" fmla="*/ 168 w 168"/>
              <a:gd name="T1" fmla="*/ 0 h 528"/>
              <a:gd name="T2" fmla="*/ 104 w 168"/>
              <a:gd name="T3" fmla="*/ 40 h 528"/>
              <a:gd name="T4" fmla="*/ 56 w 168"/>
              <a:gd name="T5" fmla="*/ 96 h 528"/>
              <a:gd name="T6" fmla="*/ 24 w 168"/>
              <a:gd name="T7" fmla="*/ 160 h 528"/>
              <a:gd name="T8" fmla="*/ 0 w 168"/>
              <a:gd name="T9" fmla="*/ 240 h 528"/>
              <a:gd name="T10" fmla="*/ 0 w 168"/>
              <a:gd name="T11" fmla="*/ 320 h 528"/>
              <a:gd name="T12" fmla="*/ 16 w 168"/>
              <a:gd name="T13" fmla="*/ 400 h 528"/>
              <a:gd name="T14" fmla="*/ 40 w 168"/>
              <a:gd name="T15" fmla="*/ 472 h 528"/>
              <a:gd name="T16" fmla="*/ 80 w 168"/>
              <a:gd name="T17" fmla="*/ 528 h 528"/>
              <a:gd name="T18" fmla="*/ 168 w 168"/>
              <a:gd name="T19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" h="528">
                <a:moveTo>
                  <a:pt x="168" y="0"/>
                </a:moveTo>
                <a:lnTo>
                  <a:pt x="104" y="40"/>
                </a:lnTo>
                <a:lnTo>
                  <a:pt x="56" y="96"/>
                </a:lnTo>
                <a:lnTo>
                  <a:pt x="24" y="160"/>
                </a:lnTo>
                <a:lnTo>
                  <a:pt x="0" y="240"/>
                </a:lnTo>
                <a:lnTo>
                  <a:pt x="0" y="320"/>
                </a:lnTo>
                <a:lnTo>
                  <a:pt x="16" y="400"/>
                </a:lnTo>
                <a:lnTo>
                  <a:pt x="40" y="472"/>
                </a:lnTo>
                <a:lnTo>
                  <a:pt x="80" y="528"/>
                </a:lnTo>
                <a:lnTo>
                  <a:pt x="16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0" name="Freeform 24"/>
          <p:cNvSpPr>
            <a:spLocks/>
          </p:cNvSpPr>
          <p:nvPr/>
        </p:nvSpPr>
        <p:spPr bwMode="auto">
          <a:xfrm>
            <a:off x="4600575" y="2882900"/>
            <a:ext cx="101600" cy="203200"/>
          </a:xfrm>
          <a:custGeom>
            <a:avLst/>
            <a:gdLst>
              <a:gd name="T0" fmla="*/ 0 w 64"/>
              <a:gd name="T1" fmla="*/ 0 h 128"/>
              <a:gd name="T2" fmla="*/ 32 w 64"/>
              <a:gd name="T3" fmla="*/ 8 h 128"/>
              <a:gd name="T4" fmla="*/ 48 w 64"/>
              <a:gd name="T5" fmla="*/ 24 h 128"/>
              <a:gd name="T6" fmla="*/ 56 w 64"/>
              <a:gd name="T7" fmla="*/ 48 h 128"/>
              <a:gd name="T8" fmla="*/ 64 w 64"/>
              <a:gd name="T9" fmla="*/ 72 h 128"/>
              <a:gd name="T10" fmla="*/ 56 w 64"/>
              <a:gd name="T11" fmla="*/ 96 h 128"/>
              <a:gd name="T12" fmla="*/ 48 w 64"/>
              <a:gd name="T13" fmla="*/ 120 h 128"/>
              <a:gd name="T14" fmla="*/ 24 w 64"/>
              <a:gd name="T15" fmla="*/ 128 h 128"/>
              <a:gd name="T16" fmla="*/ 0 w 64"/>
              <a:gd name="T17" fmla="*/ 128 h 128"/>
              <a:gd name="T18" fmla="*/ 0 w 64"/>
              <a:gd name="T1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128">
                <a:moveTo>
                  <a:pt x="0" y="0"/>
                </a:moveTo>
                <a:lnTo>
                  <a:pt x="32" y="8"/>
                </a:lnTo>
                <a:lnTo>
                  <a:pt x="48" y="24"/>
                </a:lnTo>
                <a:lnTo>
                  <a:pt x="56" y="48"/>
                </a:lnTo>
                <a:lnTo>
                  <a:pt x="64" y="72"/>
                </a:lnTo>
                <a:lnTo>
                  <a:pt x="56" y="96"/>
                </a:lnTo>
                <a:lnTo>
                  <a:pt x="48" y="120"/>
                </a:lnTo>
                <a:lnTo>
                  <a:pt x="24" y="128"/>
                </a:lnTo>
                <a:lnTo>
                  <a:pt x="0" y="1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1" name="Freeform 25"/>
          <p:cNvSpPr>
            <a:spLocks/>
          </p:cNvSpPr>
          <p:nvPr/>
        </p:nvSpPr>
        <p:spPr bwMode="auto">
          <a:xfrm>
            <a:off x="5718175" y="2692400"/>
            <a:ext cx="266700" cy="838200"/>
          </a:xfrm>
          <a:custGeom>
            <a:avLst/>
            <a:gdLst>
              <a:gd name="T0" fmla="*/ 168 w 168"/>
              <a:gd name="T1" fmla="*/ 0 h 528"/>
              <a:gd name="T2" fmla="*/ 104 w 168"/>
              <a:gd name="T3" fmla="*/ 40 h 528"/>
              <a:gd name="T4" fmla="*/ 104 w 168"/>
              <a:gd name="T5" fmla="*/ 40 h 528"/>
              <a:gd name="T6" fmla="*/ 56 w 168"/>
              <a:gd name="T7" fmla="*/ 96 h 528"/>
              <a:gd name="T8" fmla="*/ 56 w 168"/>
              <a:gd name="T9" fmla="*/ 96 h 528"/>
              <a:gd name="T10" fmla="*/ 24 w 168"/>
              <a:gd name="T11" fmla="*/ 160 h 528"/>
              <a:gd name="T12" fmla="*/ 24 w 168"/>
              <a:gd name="T13" fmla="*/ 160 h 528"/>
              <a:gd name="T14" fmla="*/ 0 w 168"/>
              <a:gd name="T15" fmla="*/ 240 h 528"/>
              <a:gd name="T16" fmla="*/ 0 w 168"/>
              <a:gd name="T17" fmla="*/ 240 h 528"/>
              <a:gd name="T18" fmla="*/ 0 w 168"/>
              <a:gd name="T19" fmla="*/ 320 h 528"/>
              <a:gd name="T20" fmla="*/ 0 w 168"/>
              <a:gd name="T21" fmla="*/ 320 h 528"/>
              <a:gd name="T22" fmla="*/ 16 w 168"/>
              <a:gd name="T23" fmla="*/ 400 h 528"/>
              <a:gd name="T24" fmla="*/ 16 w 168"/>
              <a:gd name="T25" fmla="*/ 400 h 528"/>
              <a:gd name="T26" fmla="*/ 40 w 168"/>
              <a:gd name="T27" fmla="*/ 472 h 528"/>
              <a:gd name="T28" fmla="*/ 40 w 168"/>
              <a:gd name="T29" fmla="*/ 472 h 528"/>
              <a:gd name="T30" fmla="*/ 80 w 168"/>
              <a:gd name="T3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8" h="528">
                <a:moveTo>
                  <a:pt x="168" y="0"/>
                </a:moveTo>
                <a:lnTo>
                  <a:pt x="104" y="40"/>
                </a:lnTo>
                <a:lnTo>
                  <a:pt x="104" y="40"/>
                </a:lnTo>
                <a:lnTo>
                  <a:pt x="56" y="96"/>
                </a:lnTo>
                <a:lnTo>
                  <a:pt x="56" y="96"/>
                </a:lnTo>
                <a:lnTo>
                  <a:pt x="24" y="160"/>
                </a:lnTo>
                <a:lnTo>
                  <a:pt x="24" y="160"/>
                </a:lnTo>
                <a:lnTo>
                  <a:pt x="0" y="240"/>
                </a:lnTo>
                <a:lnTo>
                  <a:pt x="0" y="240"/>
                </a:lnTo>
                <a:lnTo>
                  <a:pt x="0" y="320"/>
                </a:lnTo>
                <a:lnTo>
                  <a:pt x="0" y="320"/>
                </a:lnTo>
                <a:lnTo>
                  <a:pt x="16" y="400"/>
                </a:lnTo>
                <a:lnTo>
                  <a:pt x="16" y="400"/>
                </a:lnTo>
                <a:lnTo>
                  <a:pt x="40" y="472"/>
                </a:lnTo>
                <a:lnTo>
                  <a:pt x="40" y="472"/>
                </a:lnTo>
                <a:lnTo>
                  <a:pt x="80" y="52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2" name="Freeform 26"/>
          <p:cNvSpPr>
            <a:spLocks/>
          </p:cNvSpPr>
          <p:nvPr/>
        </p:nvSpPr>
        <p:spPr bwMode="auto">
          <a:xfrm>
            <a:off x="4600575" y="2882900"/>
            <a:ext cx="101600" cy="203200"/>
          </a:xfrm>
          <a:custGeom>
            <a:avLst/>
            <a:gdLst>
              <a:gd name="T0" fmla="*/ 0 w 64"/>
              <a:gd name="T1" fmla="*/ 0 h 128"/>
              <a:gd name="T2" fmla="*/ 32 w 64"/>
              <a:gd name="T3" fmla="*/ 8 h 128"/>
              <a:gd name="T4" fmla="*/ 32 w 64"/>
              <a:gd name="T5" fmla="*/ 8 h 128"/>
              <a:gd name="T6" fmla="*/ 48 w 64"/>
              <a:gd name="T7" fmla="*/ 24 h 128"/>
              <a:gd name="T8" fmla="*/ 48 w 64"/>
              <a:gd name="T9" fmla="*/ 24 h 128"/>
              <a:gd name="T10" fmla="*/ 56 w 64"/>
              <a:gd name="T11" fmla="*/ 48 h 128"/>
              <a:gd name="T12" fmla="*/ 56 w 64"/>
              <a:gd name="T13" fmla="*/ 48 h 128"/>
              <a:gd name="T14" fmla="*/ 64 w 64"/>
              <a:gd name="T15" fmla="*/ 72 h 128"/>
              <a:gd name="T16" fmla="*/ 64 w 64"/>
              <a:gd name="T17" fmla="*/ 72 h 128"/>
              <a:gd name="T18" fmla="*/ 56 w 64"/>
              <a:gd name="T19" fmla="*/ 96 h 128"/>
              <a:gd name="T20" fmla="*/ 56 w 64"/>
              <a:gd name="T21" fmla="*/ 96 h 128"/>
              <a:gd name="T22" fmla="*/ 48 w 64"/>
              <a:gd name="T23" fmla="*/ 120 h 128"/>
              <a:gd name="T24" fmla="*/ 48 w 64"/>
              <a:gd name="T25" fmla="*/ 120 h 128"/>
              <a:gd name="T26" fmla="*/ 24 w 64"/>
              <a:gd name="T27" fmla="*/ 128 h 128"/>
              <a:gd name="T28" fmla="*/ 24 w 64"/>
              <a:gd name="T29" fmla="*/ 128 h 128"/>
              <a:gd name="T30" fmla="*/ 0 w 64"/>
              <a:gd name="T31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" h="128">
                <a:moveTo>
                  <a:pt x="0" y="0"/>
                </a:moveTo>
                <a:lnTo>
                  <a:pt x="32" y="8"/>
                </a:lnTo>
                <a:lnTo>
                  <a:pt x="32" y="8"/>
                </a:lnTo>
                <a:lnTo>
                  <a:pt x="48" y="24"/>
                </a:lnTo>
                <a:lnTo>
                  <a:pt x="48" y="24"/>
                </a:lnTo>
                <a:lnTo>
                  <a:pt x="56" y="48"/>
                </a:lnTo>
                <a:lnTo>
                  <a:pt x="56" y="48"/>
                </a:lnTo>
                <a:lnTo>
                  <a:pt x="64" y="72"/>
                </a:lnTo>
                <a:lnTo>
                  <a:pt x="64" y="72"/>
                </a:lnTo>
                <a:lnTo>
                  <a:pt x="56" y="96"/>
                </a:lnTo>
                <a:lnTo>
                  <a:pt x="56" y="96"/>
                </a:lnTo>
                <a:lnTo>
                  <a:pt x="48" y="120"/>
                </a:lnTo>
                <a:lnTo>
                  <a:pt x="48" y="120"/>
                </a:lnTo>
                <a:lnTo>
                  <a:pt x="24" y="128"/>
                </a:lnTo>
                <a:lnTo>
                  <a:pt x="24" y="128"/>
                </a:lnTo>
                <a:lnTo>
                  <a:pt x="0" y="12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3" name="Freeform 27"/>
          <p:cNvSpPr>
            <a:spLocks/>
          </p:cNvSpPr>
          <p:nvPr/>
        </p:nvSpPr>
        <p:spPr bwMode="auto">
          <a:xfrm>
            <a:off x="3533775" y="2870200"/>
            <a:ext cx="101600" cy="215900"/>
          </a:xfrm>
          <a:custGeom>
            <a:avLst/>
            <a:gdLst>
              <a:gd name="T0" fmla="*/ 64 w 64"/>
              <a:gd name="T1" fmla="*/ 136 h 136"/>
              <a:gd name="T2" fmla="*/ 32 w 64"/>
              <a:gd name="T3" fmla="*/ 128 h 136"/>
              <a:gd name="T4" fmla="*/ 16 w 64"/>
              <a:gd name="T5" fmla="*/ 112 h 136"/>
              <a:gd name="T6" fmla="*/ 8 w 64"/>
              <a:gd name="T7" fmla="*/ 88 h 136"/>
              <a:gd name="T8" fmla="*/ 0 w 64"/>
              <a:gd name="T9" fmla="*/ 64 h 136"/>
              <a:gd name="T10" fmla="*/ 8 w 64"/>
              <a:gd name="T11" fmla="*/ 32 h 136"/>
              <a:gd name="T12" fmla="*/ 16 w 64"/>
              <a:gd name="T13" fmla="*/ 16 h 136"/>
              <a:gd name="T14" fmla="*/ 40 w 64"/>
              <a:gd name="T15" fmla="*/ 0 h 136"/>
              <a:gd name="T16" fmla="*/ 64 w 64"/>
              <a:gd name="T17" fmla="*/ 0 h 136"/>
              <a:gd name="T18" fmla="*/ 64 w 64"/>
              <a:gd name="T19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136">
                <a:moveTo>
                  <a:pt x="64" y="136"/>
                </a:moveTo>
                <a:lnTo>
                  <a:pt x="32" y="128"/>
                </a:lnTo>
                <a:lnTo>
                  <a:pt x="16" y="112"/>
                </a:lnTo>
                <a:lnTo>
                  <a:pt x="8" y="88"/>
                </a:lnTo>
                <a:lnTo>
                  <a:pt x="0" y="64"/>
                </a:ln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64" y="0"/>
                </a:lnTo>
                <a:lnTo>
                  <a:pt x="64" y="1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4" name="Freeform 28"/>
          <p:cNvSpPr>
            <a:spLocks/>
          </p:cNvSpPr>
          <p:nvPr/>
        </p:nvSpPr>
        <p:spPr bwMode="auto">
          <a:xfrm>
            <a:off x="3533775" y="2870200"/>
            <a:ext cx="101600" cy="215900"/>
          </a:xfrm>
          <a:custGeom>
            <a:avLst/>
            <a:gdLst>
              <a:gd name="T0" fmla="*/ 64 w 64"/>
              <a:gd name="T1" fmla="*/ 136 h 136"/>
              <a:gd name="T2" fmla="*/ 32 w 64"/>
              <a:gd name="T3" fmla="*/ 128 h 136"/>
              <a:gd name="T4" fmla="*/ 32 w 64"/>
              <a:gd name="T5" fmla="*/ 128 h 136"/>
              <a:gd name="T6" fmla="*/ 16 w 64"/>
              <a:gd name="T7" fmla="*/ 112 h 136"/>
              <a:gd name="T8" fmla="*/ 16 w 64"/>
              <a:gd name="T9" fmla="*/ 112 h 136"/>
              <a:gd name="T10" fmla="*/ 8 w 64"/>
              <a:gd name="T11" fmla="*/ 88 h 136"/>
              <a:gd name="T12" fmla="*/ 8 w 64"/>
              <a:gd name="T13" fmla="*/ 88 h 136"/>
              <a:gd name="T14" fmla="*/ 0 w 64"/>
              <a:gd name="T15" fmla="*/ 64 h 136"/>
              <a:gd name="T16" fmla="*/ 0 w 64"/>
              <a:gd name="T17" fmla="*/ 64 h 136"/>
              <a:gd name="T18" fmla="*/ 8 w 64"/>
              <a:gd name="T19" fmla="*/ 32 h 136"/>
              <a:gd name="T20" fmla="*/ 8 w 64"/>
              <a:gd name="T21" fmla="*/ 32 h 136"/>
              <a:gd name="T22" fmla="*/ 16 w 64"/>
              <a:gd name="T23" fmla="*/ 16 h 136"/>
              <a:gd name="T24" fmla="*/ 16 w 64"/>
              <a:gd name="T25" fmla="*/ 16 h 136"/>
              <a:gd name="T26" fmla="*/ 40 w 64"/>
              <a:gd name="T27" fmla="*/ 0 h 136"/>
              <a:gd name="T28" fmla="*/ 40 w 64"/>
              <a:gd name="T29" fmla="*/ 0 h 136"/>
              <a:gd name="T30" fmla="*/ 64 w 64"/>
              <a:gd name="T31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" h="136">
                <a:moveTo>
                  <a:pt x="64" y="136"/>
                </a:moveTo>
                <a:lnTo>
                  <a:pt x="32" y="128"/>
                </a:lnTo>
                <a:lnTo>
                  <a:pt x="32" y="128"/>
                </a:lnTo>
                <a:lnTo>
                  <a:pt x="16" y="112"/>
                </a:lnTo>
                <a:lnTo>
                  <a:pt x="16" y="112"/>
                </a:lnTo>
                <a:lnTo>
                  <a:pt x="8" y="88"/>
                </a:lnTo>
                <a:lnTo>
                  <a:pt x="8" y="88"/>
                </a:lnTo>
                <a:lnTo>
                  <a:pt x="0" y="64"/>
                </a:lnTo>
                <a:lnTo>
                  <a:pt x="0" y="64"/>
                </a:lnTo>
                <a:lnTo>
                  <a:pt x="8" y="32"/>
                </a:lnTo>
                <a:lnTo>
                  <a:pt x="8" y="32"/>
                </a:lnTo>
                <a:lnTo>
                  <a:pt x="16" y="16"/>
                </a:lnTo>
                <a:lnTo>
                  <a:pt x="16" y="16"/>
                </a:lnTo>
                <a:lnTo>
                  <a:pt x="40" y="0"/>
                </a:lnTo>
                <a:lnTo>
                  <a:pt x="40" y="0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5" name="Line 29"/>
          <p:cNvSpPr>
            <a:spLocks noChangeShapeType="1"/>
          </p:cNvSpPr>
          <p:nvPr/>
        </p:nvSpPr>
        <p:spPr bwMode="auto">
          <a:xfrm flipH="1" flipV="1">
            <a:off x="4829175" y="3009900"/>
            <a:ext cx="736600" cy="63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6" name="Freeform 30"/>
          <p:cNvSpPr>
            <a:spLocks/>
          </p:cNvSpPr>
          <p:nvPr/>
        </p:nvSpPr>
        <p:spPr bwMode="auto">
          <a:xfrm>
            <a:off x="4778375" y="2984500"/>
            <a:ext cx="101600" cy="63500"/>
          </a:xfrm>
          <a:custGeom>
            <a:avLst/>
            <a:gdLst>
              <a:gd name="T0" fmla="*/ 0 w 64"/>
              <a:gd name="T1" fmla="*/ 16 h 40"/>
              <a:gd name="T2" fmla="*/ 56 w 64"/>
              <a:gd name="T3" fmla="*/ 40 h 40"/>
              <a:gd name="T4" fmla="*/ 56 w 64"/>
              <a:gd name="T5" fmla="*/ 40 h 40"/>
              <a:gd name="T6" fmla="*/ 32 w 64"/>
              <a:gd name="T7" fmla="*/ 16 h 40"/>
              <a:gd name="T8" fmla="*/ 32 w 64"/>
              <a:gd name="T9" fmla="*/ 16 h 40"/>
              <a:gd name="T10" fmla="*/ 64 w 64"/>
              <a:gd name="T11" fmla="*/ 0 h 40"/>
              <a:gd name="T12" fmla="*/ 64 w 64"/>
              <a:gd name="T13" fmla="*/ 0 h 40"/>
              <a:gd name="T14" fmla="*/ 0 w 64"/>
              <a:gd name="T15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40">
                <a:moveTo>
                  <a:pt x="0" y="16"/>
                </a:moveTo>
                <a:lnTo>
                  <a:pt x="56" y="40"/>
                </a:lnTo>
                <a:lnTo>
                  <a:pt x="56" y="40"/>
                </a:lnTo>
                <a:lnTo>
                  <a:pt x="32" y="16"/>
                </a:lnTo>
                <a:lnTo>
                  <a:pt x="32" y="16"/>
                </a:lnTo>
                <a:lnTo>
                  <a:pt x="64" y="0"/>
                </a:lnTo>
                <a:lnTo>
                  <a:pt x="64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7" name="Line 31"/>
          <p:cNvSpPr>
            <a:spLocks noChangeShapeType="1"/>
          </p:cNvSpPr>
          <p:nvPr/>
        </p:nvSpPr>
        <p:spPr bwMode="auto">
          <a:xfrm flipH="1" flipV="1">
            <a:off x="4829175" y="1016000"/>
            <a:ext cx="914400" cy="171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8" name="Line 32"/>
          <p:cNvSpPr>
            <a:spLocks noChangeShapeType="1"/>
          </p:cNvSpPr>
          <p:nvPr/>
        </p:nvSpPr>
        <p:spPr bwMode="auto">
          <a:xfrm flipH="1" flipV="1">
            <a:off x="2835275" y="1003300"/>
            <a:ext cx="2819400" cy="1905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29" name="Line 33"/>
          <p:cNvSpPr>
            <a:spLocks noChangeShapeType="1"/>
          </p:cNvSpPr>
          <p:nvPr/>
        </p:nvSpPr>
        <p:spPr bwMode="auto">
          <a:xfrm flipH="1">
            <a:off x="4651375" y="1003300"/>
            <a:ext cx="177800" cy="172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0" name="Freeform 34"/>
          <p:cNvSpPr>
            <a:spLocks/>
          </p:cNvSpPr>
          <p:nvPr/>
        </p:nvSpPr>
        <p:spPr bwMode="auto">
          <a:xfrm>
            <a:off x="4613275" y="2679700"/>
            <a:ext cx="76200" cy="101600"/>
          </a:xfrm>
          <a:custGeom>
            <a:avLst/>
            <a:gdLst>
              <a:gd name="T0" fmla="*/ 16 w 48"/>
              <a:gd name="T1" fmla="*/ 64 h 64"/>
              <a:gd name="T2" fmla="*/ 48 w 48"/>
              <a:gd name="T3" fmla="*/ 0 h 64"/>
              <a:gd name="T4" fmla="*/ 48 w 48"/>
              <a:gd name="T5" fmla="*/ 0 h 64"/>
              <a:gd name="T6" fmla="*/ 24 w 48"/>
              <a:gd name="T7" fmla="*/ 32 h 64"/>
              <a:gd name="T8" fmla="*/ 24 w 48"/>
              <a:gd name="T9" fmla="*/ 32 h 64"/>
              <a:gd name="T10" fmla="*/ 0 w 48"/>
              <a:gd name="T11" fmla="*/ 0 h 64"/>
              <a:gd name="T12" fmla="*/ 0 w 48"/>
              <a:gd name="T13" fmla="*/ 0 h 64"/>
              <a:gd name="T14" fmla="*/ 16 w 48"/>
              <a:gd name="T1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64">
                <a:moveTo>
                  <a:pt x="16" y="64"/>
                </a:moveTo>
                <a:lnTo>
                  <a:pt x="48" y="0"/>
                </a:lnTo>
                <a:lnTo>
                  <a:pt x="48" y="0"/>
                </a:lnTo>
                <a:lnTo>
                  <a:pt x="24" y="32"/>
                </a:lnTo>
                <a:lnTo>
                  <a:pt x="24" y="32"/>
                </a:lnTo>
                <a:lnTo>
                  <a:pt x="0" y="0"/>
                </a:lnTo>
                <a:lnTo>
                  <a:pt x="0" y="0"/>
                </a:lnTo>
                <a:lnTo>
                  <a:pt x="16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1" name="Freeform 35"/>
          <p:cNvSpPr>
            <a:spLocks/>
          </p:cNvSpPr>
          <p:nvPr/>
        </p:nvSpPr>
        <p:spPr bwMode="auto">
          <a:xfrm>
            <a:off x="3406775" y="2832100"/>
            <a:ext cx="101600" cy="88900"/>
          </a:xfrm>
          <a:custGeom>
            <a:avLst/>
            <a:gdLst>
              <a:gd name="T0" fmla="*/ 64 w 64"/>
              <a:gd name="T1" fmla="*/ 56 h 56"/>
              <a:gd name="T2" fmla="*/ 24 w 64"/>
              <a:gd name="T3" fmla="*/ 0 h 56"/>
              <a:gd name="T4" fmla="*/ 24 w 64"/>
              <a:gd name="T5" fmla="*/ 0 h 56"/>
              <a:gd name="T6" fmla="*/ 40 w 64"/>
              <a:gd name="T7" fmla="*/ 40 h 56"/>
              <a:gd name="T8" fmla="*/ 40 w 64"/>
              <a:gd name="T9" fmla="*/ 40 h 56"/>
              <a:gd name="T10" fmla="*/ 0 w 64"/>
              <a:gd name="T11" fmla="*/ 40 h 56"/>
              <a:gd name="T12" fmla="*/ 0 w 64"/>
              <a:gd name="T13" fmla="*/ 40 h 56"/>
              <a:gd name="T14" fmla="*/ 64 w 64"/>
              <a:gd name="T1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56">
                <a:moveTo>
                  <a:pt x="64" y="56"/>
                </a:moveTo>
                <a:lnTo>
                  <a:pt x="24" y="0"/>
                </a:lnTo>
                <a:lnTo>
                  <a:pt x="24" y="0"/>
                </a:lnTo>
                <a:lnTo>
                  <a:pt x="40" y="40"/>
                </a:lnTo>
                <a:lnTo>
                  <a:pt x="40" y="40"/>
                </a:lnTo>
                <a:lnTo>
                  <a:pt x="0" y="40"/>
                </a:lnTo>
                <a:lnTo>
                  <a:pt x="0" y="40"/>
                </a:lnTo>
                <a:lnTo>
                  <a:pt x="64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2" name="Freeform 36"/>
          <p:cNvSpPr>
            <a:spLocks/>
          </p:cNvSpPr>
          <p:nvPr/>
        </p:nvSpPr>
        <p:spPr bwMode="auto">
          <a:xfrm>
            <a:off x="2339975" y="4229100"/>
            <a:ext cx="711200" cy="114300"/>
          </a:xfrm>
          <a:custGeom>
            <a:avLst/>
            <a:gdLst>
              <a:gd name="T0" fmla="*/ 448 w 448"/>
              <a:gd name="T1" fmla="*/ 40 h 72"/>
              <a:gd name="T2" fmla="*/ 432 w 448"/>
              <a:gd name="T3" fmla="*/ 48 h 72"/>
              <a:gd name="T4" fmla="*/ 384 w 448"/>
              <a:gd name="T5" fmla="*/ 64 h 72"/>
              <a:gd name="T6" fmla="*/ 312 w 448"/>
              <a:gd name="T7" fmla="*/ 72 h 72"/>
              <a:gd name="T8" fmla="*/ 224 w 448"/>
              <a:gd name="T9" fmla="*/ 72 h 72"/>
              <a:gd name="T10" fmla="*/ 224 w 448"/>
              <a:gd name="T11" fmla="*/ 72 h 72"/>
              <a:gd name="T12" fmla="*/ 136 w 448"/>
              <a:gd name="T13" fmla="*/ 72 h 72"/>
              <a:gd name="T14" fmla="*/ 64 w 448"/>
              <a:gd name="T15" fmla="*/ 64 h 72"/>
              <a:gd name="T16" fmla="*/ 16 w 448"/>
              <a:gd name="T17" fmla="*/ 48 h 72"/>
              <a:gd name="T18" fmla="*/ 0 w 448"/>
              <a:gd name="T19" fmla="*/ 40 h 72"/>
              <a:gd name="T20" fmla="*/ 0 w 448"/>
              <a:gd name="T21" fmla="*/ 40 h 72"/>
              <a:gd name="T22" fmla="*/ 16 w 448"/>
              <a:gd name="T23" fmla="*/ 24 h 72"/>
              <a:gd name="T24" fmla="*/ 64 w 448"/>
              <a:gd name="T25" fmla="*/ 8 h 72"/>
              <a:gd name="T26" fmla="*/ 136 w 448"/>
              <a:gd name="T27" fmla="*/ 0 h 72"/>
              <a:gd name="T28" fmla="*/ 224 w 448"/>
              <a:gd name="T29" fmla="*/ 0 h 72"/>
              <a:gd name="T30" fmla="*/ 224 w 448"/>
              <a:gd name="T31" fmla="*/ 0 h 72"/>
              <a:gd name="T32" fmla="*/ 312 w 448"/>
              <a:gd name="T33" fmla="*/ 0 h 72"/>
              <a:gd name="T34" fmla="*/ 384 w 448"/>
              <a:gd name="T35" fmla="*/ 8 h 72"/>
              <a:gd name="T36" fmla="*/ 432 w 448"/>
              <a:gd name="T37" fmla="*/ 24 h 72"/>
              <a:gd name="T38" fmla="*/ 448 w 448"/>
              <a:gd name="T39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48" h="72">
                <a:moveTo>
                  <a:pt x="448" y="40"/>
                </a:moveTo>
                <a:lnTo>
                  <a:pt x="432" y="48"/>
                </a:lnTo>
                <a:lnTo>
                  <a:pt x="384" y="64"/>
                </a:lnTo>
                <a:lnTo>
                  <a:pt x="312" y="72"/>
                </a:lnTo>
                <a:lnTo>
                  <a:pt x="224" y="72"/>
                </a:lnTo>
                <a:lnTo>
                  <a:pt x="224" y="72"/>
                </a:lnTo>
                <a:lnTo>
                  <a:pt x="136" y="72"/>
                </a:lnTo>
                <a:lnTo>
                  <a:pt x="64" y="64"/>
                </a:lnTo>
                <a:lnTo>
                  <a:pt x="16" y="48"/>
                </a:lnTo>
                <a:lnTo>
                  <a:pt x="0" y="40"/>
                </a:lnTo>
                <a:lnTo>
                  <a:pt x="0" y="40"/>
                </a:lnTo>
                <a:lnTo>
                  <a:pt x="16" y="24"/>
                </a:lnTo>
                <a:lnTo>
                  <a:pt x="64" y="8"/>
                </a:lnTo>
                <a:lnTo>
                  <a:pt x="136" y="0"/>
                </a:lnTo>
                <a:lnTo>
                  <a:pt x="224" y="0"/>
                </a:lnTo>
                <a:lnTo>
                  <a:pt x="224" y="0"/>
                </a:lnTo>
                <a:lnTo>
                  <a:pt x="312" y="0"/>
                </a:lnTo>
                <a:lnTo>
                  <a:pt x="384" y="8"/>
                </a:lnTo>
                <a:lnTo>
                  <a:pt x="432" y="24"/>
                </a:lnTo>
                <a:lnTo>
                  <a:pt x="448" y="4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3" name="Freeform 37"/>
          <p:cNvSpPr>
            <a:spLocks/>
          </p:cNvSpPr>
          <p:nvPr/>
        </p:nvSpPr>
        <p:spPr bwMode="auto">
          <a:xfrm>
            <a:off x="1895475" y="1003300"/>
            <a:ext cx="1574800" cy="1892300"/>
          </a:xfrm>
          <a:custGeom>
            <a:avLst/>
            <a:gdLst>
              <a:gd name="T0" fmla="*/ 992 w 992"/>
              <a:gd name="T1" fmla="*/ 1192 h 1192"/>
              <a:gd name="T2" fmla="*/ 0 w 992"/>
              <a:gd name="T3" fmla="*/ 504 h 1192"/>
              <a:gd name="T4" fmla="*/ 600 w 992"/>
              <a:gd name="T5" fmla="*/ 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2" h="1192">
                <a:moveTo>
                  <a:pt x="992" y="1192"/>
                </a:moveTo>
                <a:lnTo>
                  <a:pt x="0" y="504"/>
                </a:lnTo>
                <a:lnTo>
                  <a:pt x="60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4" name="Freeform 38"/>
          <p:cNvSpPr>
            <a:spLocks/>
          </p:cNvSpPr>
          <p:nvPr/>
        </p:nvSpPr>
        <p:spPr bwMode="auto">
          <a:xfrm>
            <a:off x="2339975" y="4229100"/>
            <a:ext cx="711200" cy="114300"/>
          </a:xfrm>
          <a:custGeom>
            <a:avLst/>
            <a:gdLst>
              <a:gd name="T0" fmla="*/ 448 w 448"/>
              <a:gd name="T1" fmla="*/ 40 h 72"/>
              <a:gd name="T2" fmla="*/ 432 w 448"/>
              <a:gd name="T3" fmla="*/ 48 h 72"/>
              <a:gd name="T4" fmla="*/ 432 w 448"/>
              <a:gd name="T5" fmla="*/ 48 h 72"/>
              <a:gd name="T6" fmla="*/ 384 w 448"/>
              <a:gd name="T7" fmla="*/ 64 h 72"/>
              <a:gd name="T8" fmla="*/ 384 w 448"/>
              <a:gd name="T9" fmla="*/ 64 h 72"/>
              <a:gd name="T10" fmla="*/ 312 w 448"/>
              <a:gd name="T11" fmla="*/ 72 h 72"/>
              <a:gd name="T12" fmla="*/ 312 w 448"/>
              <a:gd name="T13" fmla="*/ 72 h 72"/>
              <a:gd name="T14" fmla="*/ 224 w 448"/>
              <a:gd name="T15" fmla="*/ 72 h 72"/>
              <a:gd name="T16" fmla="*/ 224 w 448"/>
              <a:gd name="T17" fmla="*/ 72 h 72"/>
              <a:gd name="T18" fmla="*/ 224 w 448"/>
              <a:gd name="T19" fmla="*/ 72 h 72"/>
              <a:gd name="T20" fmla="*/ 224 w 448"/>
              <a:gd name="T21" fmla="*/ 72 h 72"/>
              <a:gd name="T22" fmla="*/ 136 w 448"/>
              <a:gd name="T23" fmla="*/ 72 h 72"/>
              <a:gd name="T24" fmla="*/ 136 w 448"/>
              <a:gd name="T25" fmla="*/ 72 h 72"/>
              <a:gd name="T26" fmla="*/ 64 w 448"/>
              <a:gd name="T27" fmla="*/ 64 h 72"/>
              <a:gd name="T28" fmla="*/ 64 w 448"/>
              <a:gd name="T29" fmla="*/ 64 h 72"/>
              <a:gd name="T30" fmla="*/ 16 w 448"/>
              <a:gd name="T31" fmla="*/ 48 h 72"/>
              <a:gd name="T32" fmla="*/ 16 w 448"/>
              <a:gd name="T33" fmla="*/ 48 h 72"/>
              <a:gd name="T34" fmla="*/ 0 w 448"/>
              <a:gd name="T35" fmla="*/ 40 h 72"/>
              <a:gd name="T36" fmla="*/ 0 w 448"/>
              <a:gd name="T37" fmla="*/ 40 h 72"/>
              <a:gd name="T38" fmla="*/ 0 w 448"/>
              <a:gd name="T39" fmla="*/ 40 h 72"/>
              <a:gd name="T40" fmla="*/ 0 w 448"/>
              <a:gd name="T41" fmla="*/ 40 h 72"/>
              <a:gd name="T42" fmla="*/ 16 w 448"/>
              <a:gd name="T43" fmla="*/ 24 h 72"/>
              <a:gd name="T44" fmla="*/ 16 w 448"/>
              <a:gd name="T45" fmla="*/ 24 h 72"/>
              <a:gd name="T46" fmla="*/ 64 w 448"/>
              <a:gd name="T47" fmla="*/ 8 h 72"/>
              <a:gd name="T48" fmla="*/ 64 w 448"/>
              <a:gd name="T49" fmla="*/ 8 h 72"/>
              <a:gd name="T50" fmla="*/ 136 w 448"/>
              <a:gd name="T51" fmla="*/ 0 h 72"/>
              <a:gd name="T52" fmla="*/ 136 w 448"/>
              <a:gd name="T53" fmla="*/ 0 h 72"/>
              <a:gd name="T54" fmla="*/ 224 w 448"/>
              <a:gd name="T55" fmla="*/ 0 h 72"/>
              <a:gd name="T56" fmla="*/ 224 w 448"/>
              <a:gd name="T57" fmla="*/ 0 h 72"/>
              <a:gd name="T58" fmla="*/ 224 w 448"/>
              <a:gd name="T59" fmla="*/ 0 h 72"/>
              <a:gd name="T60" fmla="*/ 224 w 448"/>
              <a:gd name="T61" fmla="*/ 0 h 72"/>
              <a:gd name="T62" fmla="*/ 312 w 448"/>
              <a:gd name="T63" fmla="*/ 0 h 72"/>
              <a:gd name="T64" fmla="*/ 312 w 448"/>
              <a:gd name="T65" fmla="*/ 0 h 72"/>
              <a:gd name="T66" fmla="*/ 384 w 448"/>
              <a:gd name="T67" fmla="*/ 8 h 72"/>
              <a:gd name="T68" fmla="*/ 384 w 448"/>
              <a:gd name="T69" fmla="*/ 8 h 72"/>
              <a:gd name="T70" fmla="*/ 432 w 448"/>
              <a:gd name="T71" fmla="*/ 24 h 72"/>
              <a:gd name="T72" fmla="*/ 432 w 448"/>
              <a:gd name="T73" fmla="*/ 24 h 72"/>
              <a:gd name="T74" fmla="*/ 448 w 448"/>
              <a:gd name="T75" fmla="*/ 40 h 72"/>
              <a:gd name="T76" fmla="*/ 448 w 448"/>
              <a:gd name="T77" fmla="*/ 4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48" h="72">
                <a:moveTo>
                  <a:pt x="448" y="40"/>
                </a:moveTo>
                <a:lnTo>
                  <a:pt x="432" y="48"/>
                </a:lnTo>
                <a:lnTo>
                  <a:pt x="432" y="48"/>
                </a:lnTo>
                <a:lnTo>
                  <a:pt x="384" y="64"/>
                </a:lnTo>
                <a:lnTo>
                  <a:pt x="384" y="64"/>
                </a:lnTo>
                <a:lnTo>
                  <a:pt x="312" y="72"/>
                </a:lnTo>
                <a:lnTo>
                  <a:pt x="312" y="72"/>
                </a:lnTo>
                <a:lnTo>
                  <a:pt x="224" y="72"/>
                </a:lnTo>
                <a:lnTo>
                  <a:pt x="224" y="72"/>
                </a:lnTo>
                <a:lnTo>
                  <a:pt x="224" y="72"/>
                </a:lnTo>
                <a:lnTo>
                  <a:pt x="224" y="72"/>
                </a:lnTo>
                <a:lnTo>
                  <a:pt x="136" y="72"/>
                </a:lnTo>
                <a:lnTo>
                  <a:pt x="136" y="72"/>
                </a:lnTo>
                <a:lnTo>
                  <a:pt x="64" y="64"/>
                </a:lnTo>
                <a:lnTo>
                  <a:pt x="64" y="64"/>
                </a:lnTo>
                <a:lnTo>
                  <a:pt x="16" y="48"/>
                </a:lnTo>
                <a:lnTo>
                  <a:pt x="16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16" y="24"/>
                </a:lnTo>
                <a:lnTo>
                  <a:pt x="16" y="24"/>
                </a:lnTo>
                <a:lnTo>
                  <a:pt x="64" y="8"/>
                </a:lnTo>
                <a:lnTo>
                  <a:pt x="64" y="8"/>
                </a:lnTo>
                <a:lnTo>
                  <a:pt x="136" y="0"/>
                </a:lnTo>
                <a:lnTo>
                  <a:pt x="136" y="0"/>
                </a:lnTo>
                <a:lnTo>
                  <a:pt x="224" y="0"/>
                </a:lnTo>
                <a:lnTo>
                  <a:pt x="224" y="0"/>
                </a:lnTo>
                <a:lnTo>
                  <a:pt x="224" y="0"/>
                </a:lnTo>
                <a:lnTo>
                  <a:pt x="224" y="0"/>
                </a:lnTo>
                <a:lnTo>
                  <a:pt x="312" y="0"/>
                </a:lnTo>
                <a:lnTo>
                  <a:pt x="312" y="0"/>
                </a:lnTo>
                <a:lnTo>
                  <a:pt x="384" y="8"/>
                </a:lnTo>
                <a:lnTo>
                  <a:pt x="384" y="8"/>
                </a:lnTo>
                <a:lnTo>
                  <a:pt x="432" y="24"/>
                </a:lnTo>
                <a:lnTo>
                  <a:pt x="432" y="24"/>
                </a:lnTo>
                <a:lnTo>
                  <a:pt x="448" y="40"/>
                </a:lnTo>
                <a:lnTo>
                  <a:pt x="448" y="4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5" name="Freeform 39"/>
          <p:cNvSpPr>
            <a:spLocks/>
          </p:cNvSpPr>
          <p:nvPr/>
        </p:nvSpPr>
        <p:spPr bwMode="auto">
          <a:xfrm>
            <a:off x="2289175" y="3200400"/>
            <a:ext cx="381000" cy="838200"/>
          </a:xfrm>
          <a:custGeom>
            <a:avLst/>
            <a:gdLst>
              <a:gd name="T0" fmla="*/ 240 w 240"/>
              <a:gd name="T1" fmla="*/ 0 h 528"/>
              <a:gd name="T2" fmla="*/ 176 w 240"/>
              <a:gd name="T3" fmla="*/ 40 h 528"/>
              <a:gd name="T4" fmla="*/ 120 w 240"/>
              <a:gd name="T5" fmla="*/ 96 h 528"/>
              <a:gd name="T6" fmla="*/ 64 w 240"/>
              <a:gd name="T7" fmla="*/ 160 h 528"/>
              <a:gd name="T8" fmla="*/ 24 w 240"/>
              <a:gd name="T9" fmla="*/ 232 h 528"/>
              <a:gd name="T10" fmla="*/ 0 w 240"/>
              <a:gd name="T11" fmla="*/ 304 h 528"/>
              <a:gd name="T12" fmla="*/ 0 w 240"/>
              <a:gd name="T13" fmla="*/ 384 h 528"/>
              <a:gd name="T14" fmla="*/ 32 w 240"/>
              <a:gd name="T15" fmla="*/ 456 h 528"/>
              <a:gd name="T16" fmla="*/ 88 w 240"/>
              <a:gd name="T17" fmla="*/ 528 h 528"/>
              <a:gd name="T18" fmla="*/ 240 w 240"/>
              <a:gd name="T19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0" h="528">
                <a:moveTo>
                  <a:pt x="240" y="0"/>
                </a:moveTo>
                <a:lnTo>
                  <a:pt x="176" y="40"/>
                </a:lnTo>
                <a:lnTo>
                  <a:pt x="120" y="96"/>
                </a:lnTo>
                <a:lnTo>
                  <a:pt x="64" y="160"/>
                </a:lnTo>
                <a:lnTo>
                  <a:pt x="24" y="232"/>
                </a:lnTo>
                <a:lnTo>
                  <a:pt x="0" y="304"/>
                </a:lnTo>
                <a:lnTo>
                  <a:pt x="0" y="384"/>
                </a:lnTo>
                <a:lnTo>
                  <a:pt x="32" y="456"/>
                </a:lnTo>
                <a:lnTo>
                  <a:pt x="88" y="528"/>
                </a:lnTo>
                <a:lnTo>
                  <a:pt x="2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6" name="Freeform 40"/>
          <p:cNvSpPr>
            <a:spLocks/>
          </p:cNvSpPr>
          <p:nvPr/>
        </p:nvSpPr>
        <p:spPr bwMode="auto">
          <a:xfrm>
            <a:off x="2428875" y="3581400"/>
            <a:ext cx="279400" cy="444500"/>
          </a:xfrm>
          <a:custGeom>
            <a:avLst/>
            <a:gdLst>
              <a:gd name="T0" fmla="*/ 176 w 176"/>
              <a:gd name="T1" fmla="*/ 0 h 280"/>
              <a:gd name="T2" fmla="*/ 136 w 176"/>
              <a:gd name="T3" fmla="*/ 16 h 280"/>
              <a:gd name="T4" fmla="*/ 96 w 176"/>
              <a:gd name="T5" fmla="*/ 40 h 280"/>
              <a:gd name="T6" fmla="*/ 56 w 176"/>
              <a:gd name="T7" fmla="*/ 72 h 280"/>
              <a:gd name="T8" fmla="*/ 24 w 176"/>
              <a:gd name="T9" fmla="*/ 112 h 280"/>
              <a:gd name="T10" fmla="*/ 0 w 176"/>
              <a:gd name="T11" fmla="*/ 152 h 280"/>
              <a:gd name="T12" fmla="*/ 0 w 176"/>
              <a:gd name="T13" fmla="*/ 192 h 280"/>
              <a:gd name="T14" fmla="*/ 16 w 176"/>
              <a:gd name="T15" fmla="*/ 240 h 280"/>
              <a:gd name="T16" fmla="*/ 56 w 176"/>
              <a:gd name="T17" fmla="*/ 280 h 280"/>
              <a:gd name="T18" fmla="*/ 176 w 176"/>
              <a:gd name="T19" fmla="*/ 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280">
                <a:moveTo>
                  <a:pt x="176" y="0"/>
                </a:moveTo>
                <a:lnTo>
                  <a:pt x="136" y="16"/>
                </a:lnTo>
                <a:lnTo>
                  <a:pt x="96" y="40"/>
                </a:lnTo>
                <a:lnTo>
                  <a:pt x="56" y="72"/>
                </a:lnTo>
                <a:lnTo>
                  <a:pt x="24" y="112"/>
                </a:lnTo>
                <a:lnTo>
                  <a:pt x="0" y="152"/>
                </a:lnTo>
                <a:lnTo>
                  <a:pt x="0" y="192"/>
                </a:lnTo>
                <a:lnTo>
                  <a:pt x="16" y="240"/>
                </a:lnTo>
                <a:lnTo>
                  <a:pt x="56" y="280"/>
                </a:lnTo>
                <a:lnTo>
                  <a:pt x="1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7" name="Freeform 41"/>
          <p:cNvSpPr>
            <a:spLocks/>
          </p:cNvSpPr>
          <p:nvPr/>
        </p:nvSpPr>
        <p:spPr bwMode="auto">
          <a:xfrm>
            <a:off x="2286000" y="3200400"/>
            <a:ext cx="381000" cy="838200"/>
          </a:xfrm>
          <a:custGeom>
            <a:avLst/>
            <a:gdLst>
              <a:gd name="T0" fmla="*/ 240 w 240"/>
              <a:gd name="T1" fmla="*/ 0 h 528"/>
              <a:gd name="T2" fmla="*/ 176 w 240"/>
              <a:gd name="T3" fmla="*/ 40 h 528"/>
              <a:gd name="T4" fmla="*/ 176 w 240"/>
              <a:gd name="T5" fmla="*/ 40 h 528"/>
              <a:gd name="T6" fmla="*/ 120 w 240"/>
              <a:gd name="T7" fmla="*/ 96 h 528"/>
              <a:gd name="T8" fmla="*/ 120 w 240"/>
              <a:gd name="T9" fmla="*/ 96 h 528"/>
              <a:gd name="T10" fmla="*/ 64 w 240"/>
              <a:gd name="T11" fmla="*/ 160 h 528"/>
              <a:gd name="T12" fmla="*/ 64 w 240"/>
              <a:gd name="T13" fmla="*/ 160 h 528"/>
              <a:gd name="T14" fmla="*/ 24 w 240"/>
              <a:gd name="T15" fmla="*/ 232 h 528"/>
              <a:gd name="T16" fmla="*/ 24 w 240"/>
              <a:gd name="T17" fmla="*/ 232 h 528"/>
              <a:gd name="T18" fmla="*/ 0 w 240"/>
              <a:gd name="T19" fmla="*/ 304 h 528"/>
              <a:gd name="T20" fmla="*/ 0 w 240"/>
              <a:gd name="T21" fmla="*/ 304 h 528"/>
              <a:gd name="T22" fmla="*/ 0 w 240"/>
              <a:gd name="T23" fmla="*/ 384 h 528"/>
              <a:gd name="T24" fmla="*/ 0 w 240"/>
              <a:gd name="T25" fmla="*/ 384 h 528"/>
              <a:gd name="T26" fmla="*/ 32 w 240"/>
              <a:gd name="T27" fmla="*/ 456 h 528"/>
              <a:gd name="T28" fmla="*/ 32 w 240"/>
              <a:gd name="T29" fmla="*/ 456 h 528"/>
              <a:gd name="T30" fmla="*/ 88 w 240"/>
              <a:gd name="T3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0" h="528">
                <a:moveTo>
                  <a:pt x="240" y="0"/>
                </a:moveTo>
                <a:lnTo>
                  <a:pt x="176" y="40"/>
                </a:lnTo>
                <a:lnTo>
                  <a:pt x="176" y="40"/>
                </a:lnTo>
                <a:lnTo>
                  <a:pt x="120" y="96"/>
                </a:lnTo>
                <a:lnTo>
                  <a:pt x="120" y="96"/>
                </a:lnTo>
                <a:lnTo>
                  <a:pt x="64" y="160"/>
                </a:lnTo>
                <a:lnTo>
                  <a:pt x="64" y="160"/>
                </a:lnTo>
                <a:lnTo>
                  <a:pt x="24" y="232"/>
                </a:lnTo>
                <a:lnTo>
                  <a:pt x="24" y="232"/>
                </a:lnTo>
                <a:lnTo>
                  <a:pt x="0" y="304"/>
                </a:lnTo>
                <a:lnTo>
                  <a:pt x="0" y="304"/>
                </a:lnTo>
                <a:lnTo>
                  <a:pt x="0" y="384"/>
                </a:lnTo>
                <a:lnTo>
                  <a:pt x="0" y="384"/>
                </a:lnTo>
                <a:lnTo>
                  <a:pt x="32" y="456"/>
                </a:lnTo>
                <a:lnTo>
                  <a:pt x="32" y="456"/>
                </a:lnTo>
                <a:lnTo>
                  <a:pt x="88" y="52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8" name="Freeform 42"/>
          <p:cNvSpPr>
            <a:spLocks/>
          </p:cNvSpPr>
          <p:nvPr/>
        </p:nvSpPr>
        <p:spPr bwMode="auto">
          <a:xfrm>
            <a:off x="2428875" y="3581400"/>
            <a:ext cx="279400" cy="444500"/>
          </a:xfrm>
          <a:custGeom>
            <a:avLst/>
            <a:gdLst>
              <a:gd name="T0" fmla="*/ 176 w 176"/>
              <a:gd name="T1" fmla="*/ 0 h 280"/>
              <a:gd name="T2" fmla="*/ 136 w 176"/>
              <a:gd name="T3" fmla="*/ 16 h 280"/>
              <a:gd name="T4" fmla="*/ 136 w 176"/>
              <a:gd name="T5" fmla="*/ 16 h 280"/>
              <a:gd name="T6" fmla="*/ 96 w 176"/>
              <a:gd name="T7" fmla="*/ 40 h 280"/>
              <a:gd name="T8" fmla="*/ 96 w 176"/>
              <a:gd name="T9" fmla="*/ 40 h 280"/>
              <a:gd name="T10" fmla="*/ 56 w 176"/>
              <a:gd name="T11" fmla="*/ 72 h 280"/>
              <a:gd name="T12" fmla="*/ 56 w 176"/>
              <a:gd name="T13" fmla="*/ 72 h 280"/>
              <a:gd name="T14" fmla="*/ 24 w 176"/>
              <a:gd name="T15" fmla="*/ 112 h 280"/>
              <a:gd name="T16" fmla="*/ 24 w 176"/>
              <a:gd name="T17" fmla="*/ 112 h 280"/>
              <a:gd name="T18" fmla="*/ 0 w 176"/>
              <a:gd name="T19" fmla="*/ 152 h 280"/>
              <a:gd name="T20" fmla="*/ 0 w 176"/>
              <a:gd name="T21" fmla="*/ 152 h 280"/>
              <a:gd name="T22" fmla="*/ 0 w 176"/>
              <a:gd name="T23" fmla="*/ 192 h 280"/>
              <a:gd name="T24" fmla="*/ 0 w 176"/>
              <a:gd name="T25" fmla="*/ 192 h 280"/>
              <a:gd name="T26" fmla="*/ 16 w 176"/>
              <a:gd name="T27" fmla="*/ 240 h 280"/>
              <a:gd name="T28" fmla="*/ 16 w 176"/>
              <a:gd name="T29" fmla="*/ 240 h 280"/>
              <a:gd name="T30" fmla="*/ 56 w 176"/>
              <a:gd name="T31" fmla="*/ 28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76" h="280">
                <a:moveTo>
                  <a:pt x="176" y="0"/>
                </a:moveTo>
                <a:lnTo>
                  <a:pt x="136" y="16"/>
                </a:lnTo>
                <a:lnTo>
                  <a:pt x="136" y="16"/>
                </a:lnTo>
                <a:lnTo>
                  <a:pt x="96" y="40"/>
                </a:lnTo>
                <a:lnTo>
                  <a:pt x="96" y="40"/>
                </a:lnTo>
                <a:lnTo>
                  <a:pt x="56" y="72"/>
                </a:lnTo>
                <a:lnTo>
                  <a:pt x="56" y="72"/>
                </a:lnTo>
                <a:lnTo>
                  <a:pt x="24" y="112"/>
                </a:lnTo>
                <a:lnTo>
                  <a:pt x="24" y="112"/>
                </a:lnTo>
                <a:lnTo>
                  <a:pt x="0" y="152"/>
                </a:lnTo>
                <a:lnTo>
                  <a:pt x="0" y="152"/>
                </a:lnTo>
                <a:lnTo>
                  <a:pt x="0" y="192"/>
                </a:lnTo>
                <a:lnTo>
                  <a:pt x="0" y="192"/>
                </a:lnTo>
                <a:lnTo>
                  <a:pt x="16" y="240"/>
                </a:lnTo>
                <a:lnTo>
                  <a:pt x="16" y="240"/>
                </a:lnTo>
                <a:lnTo>
                  <a:pt x="56" y="28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39" name="Freeform 43"/>
          <p:cNvSpPr>
            <a:spLocks/>
          </p:cNvSpPr>
          <p:nvPr/>
        </p:nvSpPr>
        <p:spPr bwMode="auto">
          <a:xfrm>
            <a:off x="2403475" y="4013200"/>
            <a:ext cx="203200" cy="165100"/>
          </a:xfrm>
          <a:custGeom>
            <a:avLst/>
            <a:gdLst>
              <a:gd name="T0" fmla="*/ 128 w 128"/>
              <a:gd name="T1" fmla="*/ 48 h 104"/>
              <a:gd name="T2" fmla="*/ 128 w 128"/>
              <a:gd name="T3" fmla="*/ 72 h 104"/>
              <a:gd name="T4" fmla="*/ 112 w 128"/>
              <a:gd name="T5" fmla="*/ 88 h 104"/>
              <a:gd name="T6" fmla="*/ 88 w 128"/>
              <a:gd name="T7" fmla="*/ 96 h 104"/>
              <a:gd name="T8" fmla="*/ 64 w 128"/>
              <a:gd name="T9" fmla="*/ 104 h 104"/>
              <a:gd name="T10" fmla="*/ 64 w 128"/>
              <a:gd name="T11" fmla="*/ 104 h 104"/>
              <a:gd name="T12" fmla="*/ 40 w 128"/>
              <a:gd name="T13" fmla="*/ 96 h 104"/>
              <a:gd name="T14" fmla="*/ 16 w 128"/>
              <a:gd name="T15" fmla="*/ 88 h 104"/>
              <a:gd name="T16" fmla="*/ 0 w 128"/>
              <a:gd name="T17" fmla="*/ 72 h 104"/>
              <a:gd name="T18" fmla="*/ 0 w 128"/>
              <a:gd name="T19" fmla="*/ 48 h 104"/>
              <a:gd name="T20" fmla="*/ 0 w 128"/>
              <a:gd name="T21" fmla="*/ 48 h 104"/>
              <a:gd name="T22" fmla="*/ 0 w 128"/>
              <a:gd name="T23" fmla="*/ 32 h 104"/>
              <a:gd name="T24" fmla="*/ 16 w 128"/>
              <a:gd name="T25" fmla="*/ 16 h 104"/>
              <a:gd name="T26" fmla="*/ 40 w 128"/>
              <a:gd name="T27" fmla="*/ 8 h 104"/>
              <a:gd name="T28" fmla="*/ 64 w 128"/>
              <a:gd name="T29" fmla="*/ 0 h 104"/>
              <a:gd name="T30" fmla="*/ 64 w 128"/>
              <a:gd name="T31" fmla="*/ 0 h 104"/>
              <a:gd name="T32" fmla="*/ 88 w 128"/>
              <a:gd name="T33" fmla="*/ 8 h 104"/>
              <a:gd name="T34" fmla="*/ 112 w 128"/>
              <a:gd name="T35" fmla="*/ 16 h 104"/>
              <a:gd name="T36" fmla="*/ 128 w 128"/>
              <a:gd name="T37" fmla="*/ 32 h 104"/>
              <a:gd name="T38" fmla="*/ 128 w 128"/>
              <a:gd name="T39" fmla="*/ 4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04">
                <a:moveTo>
                  <a:pt x="128" y="48"/>
                </a:moveTo>
                <a:lnTo>
                  <a:pt x="128" y="72"/>
                </a:lnTo>
                <a:lnTo>
                  <a:pt x="112" y="88"/>
                </a:lnTo>
                <a:lnTo>
                  <a:pt x="88" y="96"/>
                </a:lnTo>
                <a:lnTo>
                  <a:pt x="64" y="104"/>
                </a:lnTo>
                <a:lnTo>
                  <a:pt x="64" y="104"/>
                </a:lnTo>
                <a:lnTo>
                  <a:pt x="40" y="96"/>
                </a:lnTo>
                <a:lnTo>
                  <a:pt x="16" y="88"/>
                </a:lnTo>
                <a:lnTo>
                  <a:pt x="0" y="72"/>
                </a:lnTo>
                <a:lnTo>
                  <a:pt x="0" y="48"/>
                </a:lnTo>
                <a:lnTo>
                  <a:pt x="0" y="48"/>
                </a:lnTo>
                <a:lnTo>
                  <a:pt x="0" y="32"/>
                </a:lnTo>
                <a:lnTo>
                  <a:pt x="16" y="16"/>
                </a:lnTo>
                <a:lnTo>
                  <a:pt x="40" y="8"/>
                </a:lnTo>
                <a:lnTo>
                  <a:pt x="64" y="0"/>
                </a:lnTo>
                <a:lnTo>
                  <a:pt x="64" y="0"/>
                </a:lnTo>
                <a:lnTo>
                  <a:pt x="88" y="8"/>
                </a:lnTo>
                <a:lnTo>
                  <a:pt x="112" y="16"/>
                </a:lnTo>
                <a:lnTo>
                  <a:pt x="128" y="32"/>
                </a:lnTo>
                <a:lnTo>
                  <a:pt x="128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0" name="Rectangle 44"/>
          <p:cNvSpPr>
            <a:spLocks noChangeArrowheads="1"/>
          </p:cNvSpPr>
          <p:nvPr/>
        </p:nvSpPr>
        <p:spPr bwMode="auto">
          <a:xfrm>
            <a:off x="2492375" y="4165600"/>
            <a:ext cx="25400" cy="127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1" name="Freeform 45"/>
          <p:cNvSpPr>
            <a:spLocks/>
          </p:cNvSpPr>
          <p:nvPr/>
        </p:nvSpPr>
        <p:spPr bwMode="auto">
          <a:xfrm>
            <a:off x="2403475" y="4013200"/>
            <a:ext cx="203200" cy="165100"/>
          </a:xfrm>
          <a:custGeom>
            <a:avLst/>
            <a:gdLst>
              <a:gd name="T0" fmla="*/ 128 w 128"/>
              <a:gd name="T1" fmla="*/ 48 h 104"/>
              <a:gd name="T2" fmla="*/ 128 w 128"/>
              <a:gd name="T3" fmla="*/ 72 h 104"/>
              <a:gd name="T4" fmla="*/ 128 w 128"/>
              <a:gd name="T5" fmla="*/ 72 h 104"/>
              <a:gd name="T6" fmla="*/ 112 w 128"/>
              <a:gd name="T7" fmla="*/ 88 h 104"/>
              <a:gd name="T8" fmla="*/ 112 w 128"/>
              <a:gd name="T9" fmla="*/ 88 h 104"/>
              <a:gd name="T10" fmla="*/ 88 w 128"/>
              <a:gd name="T11" fmla="*/ 96 h 104"/>
              <a:gd name="T12" fmla="*/ 88 w 128"/>
              <a:gd name="T13" fmla="*/ 96 h 104"/>
              <a:gd name="T14" fmla="*/ 64 w 128"/>
              <a:gd name="T15" fmla="*/ 104 h 104"/>
              <a:gd name="T16" fmla="*/ 64 w 128"/>
              <a:gd name="T17" fmla="*/ 104 h 104"/>
              <a:gd name="T18" fmla="*/ 64 w 128"/>
              <a:gd name="T19" fmla="*/ 104 h 104"/>
              <a:gd name="T20" fmla="*/ 64 w 128"/>
              <a:gd name="T21" fmla="*/ 104 h 104"/>
              <a:gd name="T22" fmla="*/ 40 w 128"/>
              <a:gd name="T23" fmla="*/ 96 h 104"/>
              <a:gd name="T24" fmla="*/ 40 w 128"/>
              <a:gd name="T25" fmla="*/ 96 h 104"/>
              <a:gd name="T26" fmla="*/ 16 w 128"/>
              <a:gd name="T27" fmla="*/ 88 h 104"/>
              <a:gd name="T28" fmla="*/ 16 w 128"/>
              <a:gd name="T29" fmla="*/ 88 h 104"/>
              <a:gd name="T30" fmla="*/ 0 w 128"/>
              <a:gd name="T31" fmla="*/ 72 h 104"/>
              <a:gd name="T32" fmla="*/ 0 w 128"/>
              <a:gd name="T33" fmla="*/ 72 h 104"/>
              <a:gd name="T34" fmla="*/ 0 w 128"/>
              <a:gd name="T35" fmla="*/ 48 h 104"/>
              <a:gd name="T36" fmla="*/ 0 w 128"/>
              <a:gd name="T37" fmla="*/ 48 h 104"/>
              <a:gd name="T38" fmla="*/ 0 w 128"/>
              <a:gd name="T39" fmla="*/ 48 h 104"/>
              <a:gd name="T40" fmla="*/ 0 w 128"/>
              <a:gd name="T41" fmla="*/ 48 h 104"/>
              <a:gd name="T42" fmla="*/ 0 w 128"/>
              <a:gd name="T43" fmla="*/ 32 h 104"/>
              <a:gd name="T44" fmla="*/ 0 w 128"/>
              <a:gd name="T45" fmla="*/ 32 h 104"/>
              <a:gd name="T46" fmla="*/ 16 w 128"/>
              <a:gd name="T47" fmla="*/ 16 h 104"/>
              <a:gd name="T48" fmla="*/ 16 w 128"/>
              <a:gd name="T49" fmla="*/ 16 h 104"/>
              <a:gd name="T50" fmla="*/ 40 w 128"/>
              <a:gd name="T51" fmla="*/ 8 h 104"/>
              <a:gd name="T52" fmla="*/ 40 w 128"/>
              <a:gd name="T53" fmla="*/ 8 h 104"/>
              <a:gd name="T54" fmla="*/ 64 w 128"/>
              <a:gd name="T55" fmla="*/ 0 h 104"/>
              <a:gd name="T56" fmla="*/ 64 w 128"/>
              <a:gd name="T57" fmla="*/ 0 h 104"/>
              <a:gd name="T58" fmla="*/ 64 w 128"/>
              <a:gd name="T59" fmla="*/ 0 h 104"/>
              <a:gd name="T60" fmla="*/ 64 w 128"/>
              <a:gd name="T61" fmla="*/ 0 h 104"/>
              <a:gd name="T62" fmla="*/ 88 w 128"/>
              <a:gd name="T63" fmla="*/ 8 h 104"/>
              <a:gd name="T64" fmla="*/ 88 w 128"/>
              <a:gd name="T65" fmla="*/ 8 h 104"/>
              <a:gd name="T66" fmla="*/ 112 w 128"/>
              <a:gd name="T67" fmla="*/ 16 h 104"/>
              <a:gd name="T68" fmla="*/ 112 w 128"/>
              <a:gd name="T69" fmla="*/ 16 h 104"/>
              <a:gd name="T70" fmla="*/ 128 w 128"/>
              <a:gd name="T71" fmla="*/ 32 h 104"/>
              <a:gd name="T72" fmla="*/ 128 w 128"/>
              <a:gd name="T73" fmla="*/ 32 h 104"/>
              <a:gd name="T74" fmla="*/ 128 w 128"/>
              <a:gd name="T75" fmla="*/ 48 h 104"/>
              <a:gd name="T76" fmla="*/ 128 w 128"/>
              <a:gd name="T77" fmla="*/ 4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04">
                <a:moveTo>
                  <a:pt x="128" y="48"/>
                </a:moveTo>
                <a:lnTo>
                  <a:pt x="128" y="72"/>
                </a:lnTo>
                <a:lnTo>
                  <a:pt x="128" y="72"/>
                </a:lnTo>
                <a:lnTo>
                  <a:pt x="112" y="88"/>
                </a:lnTo>
                <a:lnTo>
                  <a:pt x="112" y="88"/>
                </a:lnTo>
                <a:lnTo>
                  <a:pt x="88" y="96"/>
                </a:lnTo>
                <a:lnTo>
                  <a:pt x="88" y="96"/>
                </a:lnTo>
                <a:lnTo>
                  <a:pt x="64" y="104"/>
                </a:lnTo>
                <a:lnTo>
                  <a:pt x="64" y="104"/>
                </a:lnTo>
                <a:lnTo>
                  <a:pt x="64" y="104"/>
                </a:lnTo>
                <a:lnTo>
                  <a:pt x="64" y="104"/>
                </a:lnTo>
                <a:lnTo>
                  <a:pt x="40" y="96"/>
                </a:lnTo>
                <a:lnTo>
                  <a:pt x="40" y="96"/>
                </a:lnTo>
                <a:lnTo>
                  <a:pt x="16" y="88"/>
                </a:lnTo>
                <a:lnTo>
                  <a:pt x="16" y="88"/>
                </a:lnTo>
                <a:lnTo>
                  <a:pt x="0" y="72"/>
                </a:lnTo>
                <a:lnTo>
                  <a:pt x="0" y="72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32"/>
                </a:lnTo>
                <a:lnTo>
                  <a:pt x="0" y="32"/>
                </a:lnTo>
                <a:lnTo>
                  <a:pt x="16" y="16"/>
                </a:lnTo>
                <a:lnTo>
                  <a:pt x="16" y="16"/>
                </a:lnTo>
                <a:lnTo>
                  <a:pt x="40" y="8"/>
                </a:lnTo>
                <a:lnTo>
                  <a:pt x="40" y="8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88" y="8"/>
                </a:lnTo>
                <a:lnTo>
                  <a:pt x="88" y="8"/>
                </a:lnTo>
                <a:lnTo>
                  <a:pt x="112" y="16"/>
                </a:lnTo>
                <a:lnTo>
                  <a:pt x="112" y="16"/>
                </a:lnTo>
                <a:lnTo>
                  <a:pt x="128" y="32"/>
                </a:lnTo>
                <a:lnTo>
                  <a:pt x="128" y="32"/>
                </a:lnTo>
                <a:lnTo>
                  <a:pt x="128" y="48"/>
                </a:lnTo>
                <a:lnTo>
                  <a:pt x="128" y="4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2" name="Freeform 46"/>
          <p:cNvSpPr>
            <a:spLocks/>
          </p:cNvSpPr>
          <p:nvPr/>
        </p:nvSpPr>
        <p:spPr bwMode="auto">
          <a:xfrm>
            <a:off x="1971675" y="4152900"/>
            <a:ext cx="1562100" cy="266700"/>
          </a:xfrm>
          <a:custGeom>
            <a:avLst/>
            <a:gdLst>
              <a:gd name="T0" fmla="*/ 0 w 984"/>
              <a:gd name="T1" fmla="*/ 168 h 168"/>
              <a:gd name="T2" fmla="*/ 328 w 984"/>
              <a:gd name="T3" fmla="*/ 0 h 168"/>
              <a:gd name="T4" fmla="*/ 328 w 984"/>
              <a:gd name="T5" fmla="*/ 0 h 168"/>
              <a:gd name="T6" fmla="*/ 984 w 984"/>
              <a:gd name="T7" fmla="*/ 0 h 168"/>
              <a:gd name="T8" fmla="*/ 984 w 984"/>
              <a:gd name="T9" fmla="*/ 0 h 168"/>
              <a:gd name="T10" fmla="*/ 648 w 984"/>
              <a:gd name="T11" fmla="*/ 152 h 168"/>
              <a:gd name="T12" fmla="*/ 648 w 984"/>
              <a:gd name="T13" fmla="*/ 152 h 168"/>
              <a:gd name="T14" fmla="*/ 0 w 984"/>
              <a:gd name="T15" fmla="*/ 168 h 168"/>
              <a:gd name="T16" fmla="*/ 0 w 984"/>
              <a:gd name="T17" fmla="*/ 16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4" h="168">
                <a:moveTo>
                  <a:pt x="0" y="168"/>
                </a:moveTo>
                <a:lnTo>
                  <a:pt x="328" y="0"/>
                </a:lnTo>
                <a:lnTo>
                  <a:pt x="328" y="0"/>
                </a:lnTo>
                <a:lnTo>
                  <a:pt x="984" y="0"/>
                </a:lnTo>
                <a:lnTo>
                  <a:pt x="984" y="0"/>
                </a:lnTo>
                <a:lnTo>
                  <a:pt x="648" y="152"/>
                </a:lnTo>
                <a:lnTo>
                  <a:pt x="648" y="152"/>
                </a:lnTo>
                <a:lnTo>
                  <a:pt x="0" y="168"/>
                </a:lnTo>
                <a:lnTo>
                  <a:pt x="0" y="16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3" name="Rectangle 47"/>
          <p:cNvSpPr>
            <a:spLocks noChangeArrowheads="1"/>
          </p:cNvSpPr>
          <p:nvPr/>
        </p:nvSpPr>
        <p:spPr bwMode="auto">
          <a:xfrm>
            <a:off x="1971675" y="4394200"/>
            <a:ext cx="1028700" cy="101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4" name="Freeform 48"/>
          <p:cNvSpPr>
            <a:spLocks/>
          </p:cNvSpPr>
          <p:nvPr/>
        </p:nvSpPr>
        <p:spPr bwMode="auto">
          <a:xfrm>
            <a:off x="2606675" y="3175000"/>
            <a:ext cx="177800" cy="406400"/>
          </a:xfrm>
          <a:custGeom>
            <a:avLst/>
            <a:gdLst>
              <a:gd name="T0" fmla="*/ 112 w 112"/>
              <a:gd name="T1" fmla="*/ 128 h 256"/>
              <a:gd name="T2" fmla="*/ 104 w 112"/>
              <a:gd name="T3" fmla="*/ 176 h 256"/>
              <a:gd name="T4" fmla="*/ 96 w 112"/>
              <a:gd name="T5" fmla="*/ 216 h 256"/>
              <a:gd name="T6" fmla="*/ 80 w 112"/>
              <a:gd name="T7" fmla="*/ 240 h 256"/>
              <a:gd name="T8" fmla="*/ 56 w 112"/>
              <a:gd name="T9" fmla="*/ 256 h 256"/>
              <a:gd name="T10" fmla="*/ 56 w 112"/>
              <a:gd name="T11" fmla="*/ 256 h 256"/>
              <a:gd name="T12" fmla="*/ 32 w 112"/>
              <a:gd name="T13" fmla="*/ 240 h 256"/>
              <a:gd name="T14" fmla="*/ 16 w 112"/>
              <a:gd name="T15" fmla="*/ 216 h 256"/>
              <a:gd name="T16" fmla="*/ 8 w 112"/>
              <a:gd name="T17" fmla="*/ 176 h 256"/>
              <a:gd name="T18" fmla="*/ 0 w 112"/>
              <a:gd name="T19" fmla="*/ 128 h 256"/>
              <a:gd name="T20" fmla="*/ 0 w 112"/>
              <a:gd name="T21" fmla="*/ 128 h 256"/>
              <a:gd name="T22" fmla="*/ 8 w 112"/>
              <a:gd name="T23" fmla="*/ 80 h 256"/>
              <a:gd name="T24" fmla="*/ 16 w 112"/>
              <a:gd name="T25" fmla="*/ 40 h 256"/>
              <a:gd name="T26" fmla="*/ 32 w 112"/>
              <a:gd name="T27" fmla="*/ 8 h 256"/>
              <a:gd name="T28" fmla="*/ 56 w 112"/>
              <a:gd name="T29" fmla="*/ 0 h 256"/>
              <a:gd name="T30" fmla="*/ 56 w 112"/>
              <a:gd name="T31" fmla="*/ 0 h 256"/>
              <a:gd name="T32" fmla="*/ 80 w 112"/>
              <a:gd name="T33" fmla="*/ 8 h 256"/>
              <a:gd name="T34" fmla="*/ 96 w 112"/>
              <a:gd name="T35" fmla="*/ 40 h 256"/>
              <a:gd name="T36" fmla="*/ 104 w 112"/>
              <a:gd name="T37" fmla="*/ 80 h 256"/>
              <a:gd name="T38" fmla="*/ 112 w 112"/>
              <a:gd name="T39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2" h="256">
                <a:moveTo>
                  <a:pt x="112" y="128"/>
                </a:moveTo>
                <a:lnTo>
                  <a:pt x="104" y="176"/>
                </a:lnTo>
                <a:lnTo>
                  <a:pt x="96" y="216"/>
                </a:lnTo>
                <a:lnTo>
                  <a:pt x="80" y="240"/>
                </a:lnTo>
                <a:lnTo>
                  <a:pt x="56" y="256"/>
                </a:lnTo>
                <a:lnTo>
                  <a:pt x="56" y="256"/>
                </a:lnTo>
                <a:lnTo>
                  <a:pt x="32" y="240"/>
                </a:lnTo>
                <a:lnTo>
                  <a:pt x="16" y="216"/>
                </a:lnTo>
                <a:lnTo>
                  <a:pt x="8" y="176"/>
                </a:lnTo>
                <a:lnTo>
                  <a:pt x="0" y="128"/>
                </a:lnTo>
                <a:lnTo>
                  <a:pt x="0" y="128"/>
                </a:lnTo>
                <a:lnTo>
                  <a:pt x="8" y="80"/>
                </a:lnTo>
                <a:lnTo>
                  <a:pt x="16" y="40"/>
                </a:lnTo>
                <a:lnTo>
                  <a:pt x="32" y="8"/>
                </a:lnTo>
                <a:lnTo>
                  <a:pt x="56" y="0"/>
                </a:lnTo>
                <a:lnTo>
                  <a:pt x="56" y="0"/>
                </a:lnTo>
                <a:lnTo>
                  <a:pt x="80" y="8"/>
                </a:lnTo>
                <a:lnTo>
                  <a:pt x="96" y="40"/>
                </a:lnTo>
                <a:lnTo>
                  <a:pt x="104" y="80"/>
                </a:lnTo>
                <a:lnTo>
                  <a:pt x="112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5" name="Freeform 49"/>
          <p:cNvSpPr>
            <a:spLocks/>
          </p:cNvSpPr>
          <p:nvPr/>
        </p:nvSpPr>
        <p:spPr bwMode="auto">
          <a:xfrm>
            <a:off x="1971675" y="4394200"/>
            <a:ext cx="1028700" cy="101600"/>
          </a:xfrm>
          <a:custGeom>
            <a:avLst/>
            <a:gdLst>
              <a:gd name="T0" fmla="*/ 0 w 648"/>
              <a:gd name="T1" fmla="*/ 0 h 64"/>
              <a:gd name="T2" fmla="*/ 648 w 648"/>
              <a:gd name="T3" fmla="*/ 0 h 64"/>
              <a:gd name="T4" fmla="*/ 648 w 648"/>
              <a:gd name="T5" fmla="*/ 0 h 64"/>
              <a:gd name="T6" fmla="*/ 648 w 648"/>
              <a:gd name="T7" fmla="*/ 64 h 64"/>
              <a:gd name="T8" fmla="*/ 648 w 648"/>
              <a:gd name="T9" fmla="*/ 64 h 64"/>
              <a:gd name="T10" fmla="*/ 0 w 648"/>
              <a:gd name="T11" fmla="*/ 64 h 64"/>
              <a:gd name="T12" fmla="*/ 0 w 648"/>
              <a:gd name="T13" fmla="*/ 64 h 64"/>
              <a:gd name="T14" fmla="*/ 0 w 648"/>
              <a:gd name="T15" fmla="*/ 0 h 64"/>
              <a:gd name="T16" fmla="*/ 0 w 648"/>
              <a:gd name="T17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8" h="64">
                <a:moveTo>
                  <a:pt x="0" y="0"/>
                </a:moveTo>
                <a:lnTo>
                  <a:pt x="648" y="0"/>
                </a:lnTo>
                <a:lnTo>
                  <a:pt x="648" y="0"/>
                </a:lnTo>
                <a:lnTo>
                  <a:pt x="648" y="64"/>
                </a:lnTo>
                <a:lnTo>
                  <a:pt x="648" y="64"/>
                </a:lnTo>
                <a:lnTo>
                  <a:pt x="0" y="64"/>
                </a:lnTo>
                <a:lnTo>
                  <a:pt x="0" y="6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6" name="Freeform 50"/>
          <p:cNvSpPr>
            <a:spLocks/>
          </p:cNvSpPr>
          <p:nvPr/>
        </p:nvSpPr>
        <p:spPr bwMode="auto">
          <a:xfrm>
            <a:off x="2606675" y="3175000"/>
            <a:ext cx="177800" cy="406400"/>
          </a:xfrm>
          <a:custGeom>
            <a:avLst/>
            <a:gdLst>
              <a:gd name="T0" fmla="*/ 112 w 112"/>
              <a:gd name="T1" fmla="*/ 128 h 256"/>
              <a:gd name="T2" fmla="*/ 104 w 112"/>
              <a:gd name="T3" fmla="*/ 176 h 256"/>
              <a:gd name="T4" fmla="*/ 104 w 112"/>
              <a:gd name="T5" fmla="*/ 176 h 256"/>
              <a:gd name="T6" fmla="*/ 96 w 112"/>
              <a:gd name="T7" fmla="*/ 216 h 256"/>
              <a:gd name="T8" fmla="*/ 96 w 112"/>
              <a:gd name="T9" fmla="*/ 216 h 256"/>
              <a:gd name="T10" fmla="*/ 80 w 112"/>
              <a:gd name="T11" fmla="*/ 240 h 256"/>
              <a:gd name="T12" fmla="*/ 80 w 112"/>
              <a:gd name="T13" fmla="*/ 240 h 256"/>
              <a:gd name="T14" fmla="*/ 56 w 112"/>
              <a:gd name="T15" fmla="*/ 256 h 256"/>
              <a:gd name="T16" fmla="*/ 56 w 112"/>
              <a:gd name="T17" fmla="*/ 256 h 256"/>
              <a:gd name="T18" fmla="*/ 56 w 112"/>
              <a:gd name="T19" fmla="*/ 256 h 256"/>
              <a:gd name="T20" fmla="*/ 56 w 112"/>
              <a:gd name="T21" fmla="*/ 256 h 256"/>
              <a:gd name="T22" fmla="*/ 32 w 112"/>
              <a:gd name="T23" fmla="*/ 240 h 256"/>
              <a:gd name="T24" fmla="*/ 32 w 112"/>
              <a:gd name="T25" fmla="*/ 240 h 256"/>
              <a:gd name="T26" fmla="*/ 16 w 112"/>
              <a:gd name="T27" fmla="*/ 216 h 256"/>
              <a:gd name="T28" fmla="*/ 16 w 112"/>
              <a:gd name="T29" fmla="*/ 216 h 256"/>
              <a:gd name="T30" fmla="*/ 8 w 112"/>
              <a:gd name="T31" fmla="*/ 176 h 256"/>
              <a:gd name="T32" fmla="*/ 8 w 112"/>
              <a:gd name="T33" fmla="*/ 176 h 256"/>
              <a:gd name="T34" fmla="*/ 0 w 112"/>
              <a:gd name="T35" fmla="*/ 128 h 256"/>
              <a:gd name="T36" fmla="*/ 0 w 112"/>
              <a:gd name="T37" fmla="*/ 128 h 256"/>
              <a:gd name="T38" fmla="*/ 0 w 112"/>
              <a:gd name="T39" fmla="*/ 128 h 256"/>
              <a:gd name="T40" fmla="*/ 0 w 112"/>
              <a:gd name="T41" fmla="*/ 128 h 256"/>
              <a:gd name="T42" fmla="*/ 8 w 112"/>
              <a:gd name="T43" fmla="*/ 80 h 256"/>
              <a:gd name="T44" fmla="*/ 8 w 112"/>
              <a:gd name="T45" fmla="*/ 80 h 256"/>
              <a:gd name="T46" fmla="*/ 16 w 112"/>
              <a:gd name="T47" fmla="*/ 40 h 256"/>
              <a:gd name="T48" fmla="*/ 16 w 112"/>
              <a:gd name="T49" fmla="*/ 40 h 256"/>
              <a:gd name="T50" fmla="*/ 32 w 112"/>
              <a:gd name="T51" fmla="*/ 8 h 256"/>
              <a:gd name="T52" fmla="*/ 32 w 112"/>
              <a:gd name="T53" fmla="*/ 8 h 256"/>
              <a:gd name="T54" fmla="*/ 56 w 112"/>
              <a:gd name="T55" fmla="*/ 0 h 256"/>
              <a:gd name="T56" fmla="*/ 56 w 112"/>
              <a:gd name="T57" fmla="*/ 0 h 256"/>
              <a:gd name="T58" fmla="*/ 56 w 112"/>
              <a:gd name="T59" fmla="*/ 0 h 256"/>
              <a:gd name="T60" fmla="*/ 56 w 112"/>
              <a:gd name="T61" fmla="*/ 0 h 256"/>
              <a:gd name="T62" fmla="*/ 80 w 112"/>
              <a:gd name="T63" fmla="*/ 8 h 256"/>
              <a:gd name="T64" fmla="*/ 80 w 112"/>
              <a:gd name="T65" fmla="*/ 8 h 256"/>
              <a:gd name="T66" fmla="*/ 96 w 112"/>
              <a:gd name="T67" fmla="*/ 40 h 256"/>
              <a:gd name="T68" fmla="*/ 96 w 112"/>
              <a:gd name="T69" fmla="*/ 40 h 256"/>
              <a:gd name="T70" fmla="*/ 104 w 112"/>
              <a:gd name="T71" fmla="*/ 80 h 256"/>
              <a:gd name="T72" fmla="*/ 104 w 112"/>
              <a:gd name="T73" fmla="*/ 80 h 256"/>
              <a:gd name="T74" fmla="*/ 112 w 112"/>
              <a:gd name="T75" fmla="*/ 128 h 256"/>
              <a:gd name="T76" fmla="*/ 112 w 112"/>
              <a:gd name="T77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256">
                <a:moveTo>
                  <a:pt x="112" y="128"/>
                </a:moveTo>
                <a:lnTo>
                  <a:pt x="104" y="176"/>
                </a:lnTo>
                <a:lnTo>
                  <a:pt x="104" y="176"/>
                </a:lnTo>
                <a:lnTo>
                  <a:pt x="96" y="216"/>
                </a:lnTo>
                <a:lnTo>
                  <a:pt x="96" y="216"/>
                </a:lnTo>
                <a:lnTo>
                  <a:pt x="80" y="240"/>
                </a:lnTo>
                <a:lnTo>
                  <a:pt x="80" y="240"/>
                </a:lnTo>
                <a:lnTo>
                  <a:pt x="56" y="256"/>
                </a:lnTo>
                <a:lnTo>
                  <a:pt x="56" y="256"/>
                </a:lnTo>
                <a:lnTo>
                  <a:pt x="56" y="256"/>
                </a:lnTo>
                <a:lnTo>
                  <a:pt x="56" y="256"/>
                </a:lnTo>
                <a:lnTo>
                  <a:pt x="32" y="240"/>
                </a:lnTo>
                <a:lnTo>
                  <a:pt x="32" y="240"/>
                </a:lnTo>
                <a:lnTo>
                  <a:pt x="16" y="216"/>
                </a:lnTo>
                <a:lnTo>
                  <a:pt x="16" y="216"/>
                </a:lnTo>
                <a:lnTo>
                  <a:pt x="8" y="176"/>
                </a:lnTo>
                <a:lnTo>
                  <a:pt x="8" y="176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8" y="80"/>
                </a:lnTo>
                <a:lnTo>
                  <a:pt x="8" y="80"/>
                </a:lnTo>
                <a:lnTo>
                  <a:pt x="16" y="40"/>
                </a:lnTo>
                <a:lnTo>
                  <a:pt x="16" y="40"/>
                </a:lnTo>
                <a:lnTo>
                  <a:pt x="32" y="8"/>
                </a:lnTo>
                <a:lnTo>
                  <a:pt x="32" y="8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80" y="8"/>
                </a:lnTo>
                <a:lnTo>
                  <a:pt x="80" y="8"/>
                </a:lnTo>
                <a:lnTo>
                  <a:pt x="96" y="40"/>
                </a:lnTo>
                <a:lnTo>
                  <a:pt x="96" y="40"/>
                </a:lnTo>
                <a:lnTo>
                  <a:pt x="104" y="80"/>
                </a:lnTo>
                <a:lnTo>
                  <a:pt x="104" y="80"/>
                </a:lnTo>
                <a:lnTo>
                  <a:pt x="112" y="128"/>
                </a:lnTo>
                <a:lnTo>
                  <a:pt x="112" y="128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7" name="Freeform 51"/>
          <p:cNvSpPr>
            <a:spLocks/>
          </p:cNvSpPr>
          <p:nvPr/>
        </p:nvSpPr>
        <p:spPr bwMode="auto">
          <a:xfrm>
            <a:off x="2822575" y="3149600"/>
            <a:ext cx="114300" cy="355600"/>
          </a:xfrm>
          <a:custGeom>
            <a:avLst/>
            <a:gdLst>
              <a:gd name="T0" fmla="*/ 0 w 72"/>
              <a:gd name="T1" fmla="*/ 0 h 224"/>
              <a:gd name="T2" fmla="*/ 40 w 72"/>
              <a:gd name="T3" fmla="*/ 40 h 224"/>
              <a:gd name="T4" fmla="*/ 64 w 72"/>
              <a:gd name="T5" fmla="*/ 88 h 224"/>
              <a:gd name="T6" fmla="*/ 72 w 72"/>
              <a:gd name="T7" fmla="*/ 152 h 224"/>
              <a:gd name="T8" fmla="*/ 48 w 72"/>
              <a:gd name="T9" fmla="*/ 224 h 224"/>
              <a:gd name="T10" fmla="*/ 0 w 72"/>
              <a:gd name="T11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" h="224">
                <a:moveTo>
                  <a:pt x="0" y="0"/>
                </a:moveTo>
                <a:lnTo>
                  <a:pt x="40" y="40"/>
                </a:lnTo>
                <a:lnTo>
                  <a:pt x="64" y="88"/>
                </a:lnTo>
                <a:lnTo>
                  <a:pt x="72" y="152"/>
                </a:lnTo>
                <a:lnTo>
                  <a:pt x="48" y="2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8" name="Freeform 52"/>
          <p:cNvSpPr>
            <a:spLocks/>
          </p:cNvSpPr>
          <p:nvPr/>
        </p:nvSpPr>
        <p:spPr bwMode="auto">
          <a:xfrm>
            <a:off x="2898775" y="2908300"/>
            <a:ext cx="215900" cy="838200"/>
          </a:xfrm>
          <a:custGeom>
            <a:avLst/>
            <a:gdLst>
              <a:gd name="T0" fmla="*/ 0 w 136"/>
              <a:gd name="T1" fmla="*/ 0 h 528"/>
              <a:gd name="T2" fmla="*/ 48 w 136"/>
              <a:gd name="T3" fmla="*/ 32 h 528"/>
              <a:gd name="T4" fmla="*/ 88 w 136"/>
              <a:gd name="T5" fmla="*/ 88 h 528"/>
              <a:gd name="T6" fmla="*/ 120 w 136"/>
              <a:gd name="T7" fmla="*/ 160 h 528"/>
              <a:gd name="T8" fmla="*/ 136 w 136"/>
              <a:gd name="T9" fmla="*/ 240 h 528"/>
              <a:gd name="T10" fmla="*/ 136 w 136"/>
              <a:gd name="T11" fmla="*/ 320 h 528"/>
              <a:gd name="T12" fmla="*/ 128 w 136"/>
              <a:gd name="T13" fmla="*/ 400 h 528"/>
              <a:gd name="T14" fmla="*/ 104 w 136"/>
              <a:gd name="T15" fmla="*/ 472 h 528"/>
              <a:gd name="T16" fmla="*/ 64 w 136"/>
              <a:gd name="T17" fmla="*/ 528 h 528"/>
              <a:gd name="T18" fmla="*/ 0 w 136"/>
              <a:gd name="T19" fmla="*/ 0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6" h="528">
                <a:moveTo>
                  <a:pt x="0" y="0"/>
                </a:moveTo>
                <a:lnTo>
                  <a:pt x="48" y="32"/>
                </a:lnTo>
                <a:lnTo>
                  <a:pt x="88" y="88"/>
                </a:lnTo>
                <a:lnTo>
                  <a:pt x="120" y="160"/>
                </a:lnTo>
                <a:lnTo>
                  <a:pt x="136" y="240"/>
                </a:lnTo>
                <a:lnTo>
                  <a:pt x="136" y="320"/>
                </a:lnTo>
                <a:lnTo>
                  <a:pt x="128" y="400"/>
                </a:lnTo>
                <a:lnTo>
                  <a:pt x="104" y="472"/>
                </a:lnTo>
                <a:lnTo>
                  <a:pt x="64" y="52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49" name="Freeform 53"/>
          <p:cNvSpPr>
            <a:spLocks/>
          </p:cNvSpPr>
          <p:nvPr/>
        </p:nvSpPr>
        <p:spPr bwMode="auto">
          <a:xfrm>
            <a:off x="2822575" y="3149600"/>
            <a:ext cx="114300" cy="355600"/>
          </a:xfrm>
          <a:custGeom>
            <a:avLst/>
            <a:gdLst>
              <a:gd name="T0" fmla="*/ 0 w 72"/>
              <a:gd name="T1" fmla="*/ 0 h 224"/>
              <a:gd name="T2" fmla="*/ 40 w 72"/>
              <a:gd name="T3" fmla="*/ 40 h 224"/>
              <a:gd name="T4" fmla="*/ 40 w 72"/>
              <a:gd name="T5" fmla="*/ 40 h 224"/>
              <a:gd name="T6" fmla="*/ 64 w 72"/>
              <a:gd name="T7" fmla="*/ 88 h 224"/>
              <a:gd name="T8" fmla="*/ 64 w 72"/>
              <a:gd name="T9" fmla="*/ 88 h 224"/>
              <a:gd name="T10" fmla="*/ 72 w 72"/>
              <a:gd name="T11" fmla="*/ 152 h 224"/>
              <a:gd name="T12" fmla="*/ 72 w 72"/>
              <a:gd name="T13" fmla="*/ 152 h 224"/>
              <a:gd name="T14" fmla="*/ 48 w 72"/>
              <a:gd name="T15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2" h="224">
                <a:moveTo>
                  <a:pt x="0" y="0"/>
                </a:moveTo>
                <a:lnTo>
                  <a:pt x="40" y="40"/>
                </a:lnTo>
                <a:lnTo>
                  <a:pt x="40" y="40"/>
                </a:lnTo>
                <a:lnTo>
                  <a:pt x="64" y="88"/>
                </a:lnTo>
                <a:lnTo>
                  <a:pt x="64" y="88"/>
                </a:lnTo>
                <a:lnTo>
                  <a:pt x="72" y="152"/>
                </a:lnTo>
                <a:lnTo>
                  <a:pt x="72" y="152"/>
                </a:lnTo>
                <a:lnTo>
                  <a:pt x="48" y="224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0" name="Freeform 54"/>
          <p:cNvSpPr>
            <a:spLocks/>
          </p:cNvSpPr>
          <p:nvPr/>
        </p:nvSpPr>
        <p:spPr bwMode="auto">
          <a:xfrm>
            <a:off x="2898775" y="2908300"/>
            <a:ext cx="215900" cy="838200"/>
          </a:xfrm>
          <a:custGeom>
            <a:avLst/>
            <a:gdLst>
              <a:gd name="T0" fmla="*/ 0 w 136"/>
              <a:gd name="T1" fmla="*/ 0 h 528"/>
              <a:gd name="T2" fmla="*/ 48 w 136"/>
              <a:gd name="T3" fmla="*/ 32 h 528"/>
              <a:gd name="T4" fmla="*/ 48 w 136"/>
              <a:gd name="T5" fmla="*/ 32 h 528"/>
              <a:gd name="T6" fmla="*/ 88 w 136"/>
              <a:gd name="T7" fmla="*/ 88 h 528"/>
              <a:gd name="T8" fmla="*/ 88 w 136"/>
              <a:gd name="T9" fmla="*/ 88 h 528"/>
              <a:gd name="T10" fmla="*/ 120 w 136"/>
              <a:gd name="T11" fmla="*/ 160 h 528"/>
              <a:gd name="T12" fmla="*/ 120 w 136"/>
              <a:gd name="T13" fmla="*/ 160 h 528"/>
              <a:gd name="T14" fmla="*/ 136 w 136"/>
              <a:gd name="T15" fmla="*/ 240 h 528"/>
              <a:gd name="T16" fmla="*/ 136 w 136"/>
              <a:gd name="T17" fmla="*/ 240 h 528"/>
              <a:gd name="T18" fmla="*/ 136 w 136"/>
              <a:gd name="T19" fmla="*/ 320 h 528"/>
              <a:gd name="T20" fmla="*/ 136 w 136"/>
              <a:gd name="T21" fmla="*/ 320 h 528"/>
              <a:gd name="T22" fmla="*/ 128 w 136"/>
              <a:gd name="T23" fmla="*/ 400 h 528"/>
              <a:gd name="T24" fmla="*/ 128 w 136"/>
              <a:gd name="T25" fmla="*/ 400 h 528"/>
              <a:gd name="T26" fmla="*/ 104 w 136"/>
              <a:gd name="T27" fmla="*/ 472 h 528"/>
              <a:gd name="T28" fmla="*/ 104 w 136"/>
              <a:gd name="T29" fmla="*/ 472 h 528"/>
              <a:gd name="T30" fmla="*/ 64 w 136"/>
              <a:gd name="T31" fmla="*/ 528 h 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6" h="528">
                <a:moveTo>
                  <a:pt x="0" y="0"/>
                </a:moveTo>
                <a:lnTo>
                  <a:pt x="48" y="32"/>
                </a:lnTo>
                <a:lnTo>
                  <a:pt x="48" y="32"/>
                </a:lnTo>
                <a:lnTo>
                  <a:pt x="88" y="88"/>
                </a:lnTo>
                <a:lnTo>
                  <a:pt x="88" y="88"/>
                </a:lnTo>
                <a:lnTo>
                  <a:pt x="120" y="160"/>
                </a:lnTo>
                <a:lnTo>
                  <a:pt x="120" y="160"/>
                </a:lnTo>
                <a:lnTo>
                  <a:pt x="136" y="240"/>
                </a:lnTo>
                <a:lnTo>
                  <a:pt x="136" y="240"/>
                </a:lnTo>
                <a:lnTo>
                  <a:pt x="136" y="320"/>
                </a:lnTo>
                <a:lnTo>
                  <a:pt x="136" y="320"/>
                </a:lnTo>
                <a:lnTo>
                  <a:pt x="128" y="400"/>
                </a:lnTo>
                <a:lnTo>
                  <a:pt x="128" y="400"/>
                </a:lnTo>
                <a:lnTo>
                  <a:pt x="104" y="472"/>
                </a:lnTo>
                <a:lnTo>
                  <a:pt x="104" y="472"/>
                </a:lnTo>
                <a:lnTo>
                  <a:pt x="64" y="52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1" name="Line 55"/>
          <p:cNvSpPr>
            <a:spLocks noChangeShapeType="1"/>
          </p:cNvSpPr>
          <p:nvPr/>
        </p:nvSpPr>
        <p:spPr bwMode="auto">
          <a:xfrm flipV="1">
            <a:off x="3178175" y="3136900"/>
            <a:ext cx="304800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2" name="Freeform 56"/>
          <p:cNvSpPr>
            <a:spLocks/>
          </p:cNvSpPr>
          <p:nvPr/>
        </p:nvSpPr>
        <p:spPr bwMode="auto">
          <a:xfrm>
            <a:off x="3432175" y="3111500"/>
            <a:ext cx="101600" cy="76200"/>
          </a:xfrm>
          <a:custGeom>
            <a:avLst/>
            <a:gdLst>
              <a:gd name="T0" fmla="*/ 64 w 64"/>
              <a:gd name="T1" fmla="*/ 16 h 48"/>
              <a:gd name="T2" fmla="*/ 0 w 64"/>
              <a:gd name="T3" fmla="*/ 0 h 48"/>
              <a:gd name="T4" fmla="*/ 0 w 64"/>
              <a:gd name="T5" fmla="*/ 0 h 48"/>
              <a:gd name="T6" fmla="*/ 32 w 64"/>
              <a:gd name="T7" fmla="*/ 16 h 48"/>
              <a:gd name="T8" fmla="*/ 32 w 64"/>
              <a:gd name="T9" fmla="*/ 16 h 48"/>
              <a:gd name="T10" fmla="*/ 8 w 64"/>
              <a:gd name="T11" fmla="*/ 48 h 48"/>
              <a:gd name="T12" fmla="*/ 8 w 64"/>
              <a:gd name="T13" fmla="*/ 48 h 48"/>
              <a:gd name="T14" fmla="*/ 64 w 64"/>
              <a:gd name="T15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48">
                <a:moveTo>
                  <a:pt x="64" y="16"/>
                </a:moveTo>
                <a:lnTo>
                  <a:pt x="0" y="0"/>
                </a:lnTo>
                <a:lnTo>
                  <a:pt x="0" y="0"/>
                </a:lnTo>
                <a:lnTo>
                  <a:pt x="32" y="16"/>
                </a:lnTo>
                <a:lnTo>
                  <a:pt x="32" y="16"/>
                </a:lnTo>
                <a:lnTo>
                  <a:pt x="8" y="48"/>
                </a:lnTo>
                <a:lnTo>
                  <a:pt x="8" y="48"/>
                </a:lnTo>
                <a:lnTo>
                  <a:pt x="6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3" name="Line 57"/>
          <p:cNvSpPr>
            <a:spLocks noChangeShapeType="1"/>
          </p:cNvSpPr>
          <p:nvPr/>
        </p:nvSpPr>
        <p:spPr bwMode="auto">
          <a:xfrm>
            <a:off x="4117975" y="3390900"/>
            <a:ext cx="1588" cy="622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4" name="Line 58"/>
          <p:cNvSpPr>
            <a:spLocks noChangeShapeType="1"/>
          </p:cNvSpPr>
          <p:nvPr/>
        </p:nvSpPr>
        <p:spPr bwMode="auto">
          <a:xfrm>
            <a:off x="3838575" y="3657600"/>
            <a:ext cx="546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5" name="Line 59"/>
          <p:cNvSpPr>
            <a:spLocks noChangeShapeType="1"/>
          </p:cNvSpPr>
          <p:nvPr/>
        </p:nvSpPr>
        <p:spPr bwMode="auto">
          <a:xfrm flipH="1">
            <a:off x="4054475" y="4025900"/>
            <a:ext cx="50800" cy="44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6" name="Line 60"/>
          <p:cNvSpPr>
            <a:spLocks noChangeShapeType="1"/>
          </p:cNvSpPr>
          <p:nvPr/>
        </p:nvSpPr>
        <p:spPr bwMode="auto">
          <a:xfrm>
            <a:off x="4105275" y="4038600"/>
            <a:ext cx="50800" cy="444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7" name="Line 61"/>
          <p:cNvSpPr>
            <a:spLocks noChangeShapeType="1"/>
          </p:cNvSpPr>
          <p:nvPr/>
        </p:nvSpPr>
        <p:spPr bwMode="auto">
          <a:xfrm>
            <a:off x="6594475" y="3556000"/>
            <a:ext cx="1588" cy="533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8" name="Line 62"/>
          <p:cNvSpPr>
            <a:spLocks noChangeShapeType="1"/>
          </p:cNvSpPr>
          <p:nvPr/>
        </p:nvSpPr>
        <p:spPr bwMode="auto">
          <a:xfrm>
            <a:off x="6365875" y="3759200"/>
            <a:ext cx="546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59" name="Line 63"/>
          <p:cNvSpPr>
            <a:spLocks noChangeShapeType="1"/>
          </p:cNvSpPr>
          <p:nvPr/>
        </p:nvSpPr>
        <p:spPr bwMode="auto">
          <a:xfrm flipH="1">
            <a:off x="6226175" y="4089400"/>
            <a:ext cx="368300" cy="279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60" name="Line 64"/>
          <p:cNvSpPr>
            <a:spLocks noChangeShapeType="1"/>
          </p:cNvSpPr>
          <p:nvPr/>
        </p:nvSpPr>
        <p:spPr bwMode="auto">
          <a:xfrm>
            <a:off x="6594475" y="4089400"/>
            <a:ext cx="177800" cy="368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7361" name="Rectangle 65"/>
          <p:cNvSpPr>
            <a:spLocks noChangeArrowheads="1"/>
          </p:cNvSpPr>
          <p:nvPr/>
        </p:nvSpPr>
        <p:spPr bwMode="auto">
          <a:xfrm>
            <a:off x="914400" y="4648200"/>
            <a:ext cx="6908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 b="1">
                <a:solidFill>
                  <a:srgbClr val="000000"/>
                </a:solidFill>
                <a:latin typeface="Palatino" charset="0"/>
              </a:rPr>
              <a:t>Analyzing sounds in complex reverberant environments requires :</a:t>
            </a:r>
          </a:p>
        </p:txBody>
      </p:sp>
      <p:sp>
        <p:nvSpPr>
          <p:cNvPr id="567362" name="Rectangle 66"/>
          <p:cNvSpPr>
            <a:spLocks noChangeArrowheads="1"/>
          </p:cNvSpPr>
          <p:nvPr/>
        </p:nvSpPr>
        <p:spPr bwMode="auto">
          <a:xfrm>
            <a:off x="6019800" y="5930900"/>
            <a:ext cx="571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000000"/>
                </a:solidFill>
                <a:latin typeface="Palatino" charset="0"/>
              </a:rPr>
              <a:t> </a:t>
            </a:r>
            <a:endParaRPr lang="en-US" altLang="en-US" sz="1400"/>
          </a:p>
        </p:txBody>
      </p:sp>
      <p:grpSp>
        <p:nvGrpSpPr>
          <p:cNvPr id="567363" name="Group 67"/>
          <p:cNvGrpSpPr>
            <a:grpSpLocks/>
          </p:cNvGrpSpPr>
          <p:nvPr/>
        </p:nvGrpSpPr>
        <p:grpSpPr bwMode="auto">
          <a:xfrm>
            <a:off x="1079500" y="5029200"/>
            <a:ext cx="63500" cy="850900"/>
            <a:chOff x="3916" y="3300"/>
            <a:chExt cx="40" cy="536"/>
          </a:xfrm>
        </p:grpSpPr>
        <p:sp>
          <p:nvSpPr>
            <p:cNvPr id="567364" name="Freeform 68"/>
            <p:cNvSpPr>
              <a:spLocks/>
            </p:cNvSpPr>
            <p:nvPr/>
          </p:nvSpPr>
          <p:spPr bwMode="auto">
            <a:xfrm>
              <a:off x="3916" y="330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65" name="Freeform 69"/>
            <p:cNvSpPr>
              <a:spLocks/>
            </p:cNvSpPr>
            <p:nvPr/>
          </p:nvSpPr>
          <p:spPr bwMode="auto">
            <a:xfrm>
              <a:off x="3916" y="346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66" name="Freeform 70"/>
            <p:cNvSpPr>
              <a:spLocks/>
            </p:cNvSpPr>
            <p:nvPr/>
          </p:nvSpPr>
          <p:spPr bwMode="auto">
            <a:xfrm>
              <a:off x="3916" y="330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67" name="Freeform 71"/>
            <p:cNvSpPr>
              <a:spLocks/>
            </p:cNvSpPr>
            <p:nvPr/>
          </p:nvSpPr>
          <p:spPr bwMode="auto">
            <a:xfrm>
              <a:off x="3916" y="346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68" name="Freeform 72"/>
            <p:cNvSpPr>
              <a:spLocks/>
            </p:cNvSpPr>
            <p:nvPr/>
          </p:nvSpPr>
          <p:spPr bwMode="auto">
            <a:xfrm>
              <a:off x="3916" y="362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69" name="Freeform 73"/>
            <p:cNvSpPr>
              <a:spLocks/>
            </p:cNvSpPr>
            <p:nvPr/>
          </p:nvSpPr>
          <p:spPr bwMode="auto">
            <a:xfrm>
              <a:off x="3916" y="378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24 w 40"/>
                <a:gd name="T5" fmla="*/ 48 h 48"/>
                <a:gd name="T6" fmla="*/ 24 w 40"/>
                <a:gd name="T7" fmla="*/ 48 h 48"/>
                <a:gd name="T8" fmla="*/ 8 w 40"/>
                <a:gd name="T9" fmla="*/ 40 h 48"/>
                <a:gd name="T10" fmla="*/ 0 w 40"/>
                <a:gd name="T11" fmla="*/ 24 h 48"/>
                <a:gd name="T12" fmla="*/ 0 w 40"/>
                <a:gd name="T13" fmla="*/ 24 h 48"/>
                <a:gd name="T14" fmla="*/ 8 w 40"/>
                <a:gd name="T15" fmla="*/ 8 h 48"/>
                <a:gd name="T16" fmla="*/ 24 w 40"/>
                <a:gd name="T17" fmla="*/ 0 h 48"/>
                <a:gd name="T18" fmla="*/ 24 w 40"/>
                <a:gd name="T19" fmla="*/ 0 h 48"/>
                <a:gd name="T20" fmla="*/ 32 w 40"/>
                <a:gd name="T21" fmla="*/ 8 h 48"/>
                <a:gd name="T22" fmla="*/ 40 w 40"/>
                <a:gd name="T2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4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70" name="Freeform 74"/>
            <p:cNvSpPr>
              <a:spLocks/>
            </p:cNvSpPr>
            <p:nvPr/>
          </p:nvSpPr>
          <p:spPr bwMode="auto">
            <a:xfrm>
              <a:off x="3916" y="3620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371" name="Freeform 75"/>
            <p:cNvSpPr>
              <a:spLocks/>
            </p:cNvSpPr>
            <p:nvPr/>
          </p:nvSpPr>
          <p:spPr bwMode="auto">
            <a:xfrm>
              <a:off x="3916" y="3788"/>
              <a:ext cx="40" cy="48"/>
            </a:xfrm>
            <a:custGeom>
              <a:avLst/>
              <a:gdLst>
                <a:gd name="T0" fmla="*/ 40 w 40"/>
                <a:gd name="T1" fmla="*/ 24 h 48"/>
                <a:gd name="T2" fmla="*/ 32 w 40"/>
                <a:gd name="T3" fmla="*/ 40 h 48"/>
                <a:gd name="T4" fmla="*/ 32 w 40"/>
                <a:gd name="T5" fmla="*/ 40 h 48"/>
                <a:gd name="T6" fmla="*/ 24 w 40"/>
                <a:gd name="T7" fmla="*/ 48 h 48"/>
                <a:gd name="T8" fmla="*/ 24 w 40"/>
                <a:gd name="T9" fmla="*/ 48 h 48"/>
                <a:gd name="T10" fmla="*/ 24 w 40"/>
                <a:gd name="T11" fmla="*/ 48 h 48"/>
                <a:gd name="T12" fmla="*/ 24 w 40"/>
                <a:gd name="T13" fmla="*/ 48 h 48"/>
                <a:gd name="T14" fmla="*/ 8 w 40"/>
                <a:gd name="T15" fmla="*/ 40 h 48"/>
                <a:gd name="T16" fmla="*/ 8 w 40"/>
                <a:gd name="T17" fmla="*/ 40 h 48"/>
                <a:gd name="T18" fmla="*/ 0 w 40"/>
                <a:gd name="T19" fmla="*/ 24 h 48"/>
                <a:gd name="T20" fmla="*/ 0 w 40"/>
                <a:gd name="T21" fmla="*/ 24 h 48"/>
                <a:gd name="T22" fmla="*/ 0 w 40"/>
                <a:gd name="T23" fmla="*/ 24 h 48"/>
                <a:gd name="T24" fmla="*/ 0 w 40"/>
                <a:gd name="T25" fmla="*/ 24 h 48"/>
                <a:gd name="T26" fmla="*/ 8 w 40"/>
                <a:gd name="T27" fmla="*/ 8 h 48"/>
                <a:gd name="T28" fmla="*/ 8 w 40"/>
                <a:gd name="T29" fmla="*/ 8 h 48"/>
                <a:gd name="T30" fmla="*/ 24 w 40"/>
                <a:gd name="T31" fmla="*/ 0 h 48"/>
                <a:gd name="T32" fmla="*/ 24 w 40"/>
                <a:gd name="T33" fmla="*/ 0 h 48"/>
                <a:gd name="T34" fmla="*/ 24 w 40"/>
                <a:gd name="T35" fmla="*/ 0 h 48"/>
                <a:gd name="T36" fmla="*/ 24 w 40"/>
                <a:gd name="T37" fmla="*/ 0 h 48"/>
                <a:gd name="T38" fmla="*/ 32 w 40"/>
                <a:gd name="T39" fmla="*/ 8 h 48"/>
                <a:gd name="T40" fmla="*/ 32 w 40"/>
                <a:gd name="T41" fmla="*/ 8 h 48"/>
                <a:gd name="T42" fmla="*/ 40 w 40"/>
                <a:gd name="T43" fmla="*/ 24 h 48"/>
                <a:gd name="T44" fmla="*/ 40 w 40"/>
                <a:gd name="T4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" h="48">
                  <a:moveTo>
                    <a:pt x="40" y="24"/>
                  </a:moveTo>
                  <a:lnTo>
                    <a:pt x="32" y="40"/>
                  </a:lnTo>
                  <a:lnTo>
                    <a:pt x="32" y="40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8"/>
                  </a:lnTo>
                  <a:lnTo>
                    <a:pt x="8" y="8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40" y="24"/>
                  </a:lnTo>
                  <a:lnTo>
                    <a:pt x="4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7372" name="Text Box 76"/>
          <p:cNvSpPr txBox="1">
            <a:spLocks noChangeArrowheads="1"/>
          </p:cNvSpPr>
          <p:nvPr/>
        </p:nvSpPr>
        <p:spPr bwMode="auto">
          <a:xfrm>
            <a:off x="1143000" y="4879975"/>
            <a:ext cx="4279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Extracting the </a:t>
            </a:r>
            <a:r>
              <a:rPr lang="en-US" altLang="en-US" sz="1800">
                <a:solidFill>
                  <a:srgbClr val="FF0000"/>
                </a:solidFill>
              </a:rPr>
              <a:t>spectrum</a:t>
            </a:r>
            <a:r>
              <a:rPr lang="en-US" altLang="en-US" sz="1800"/>
              <a:t> of incoming sounds</a:t>
            </a:r>
            <a:r>
              <a:rPr lang="en-US" altLang="en-US" sz="1600"/>
              <a:t> </a:t>
            </a:r>
          </a:p>
        </p:txBody>
      </p:sp>
      <p:sp>
        <p:nvSpPr>
          <p:cNvPr id="567373" name="Text Box 77"/>
          <p:cNvSpPr txBox="1">
            <a:spLocks noChangeArrowheads="1"/>
          </p:cNvSpPr>
          <p:nvPr/>
        </p:nvSpPr>
        <p:spPr bwMode="auto">
          <a:xfrm>
            <a:off x="1130300" y="5146675"/>
            <a:ext cx="4102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Estimating the </a:t>
            </a:r>
            <a:r>
              <a:rPr lang="en-US" altLang="en-US" sz="1800">
                <a:solidFill>
                  <a:srgbClr val="FF0000"/>
                </a:solidFill>
              </a:rPr>
              <a:t>pitch</a:t>
            </a:r>
            <a:r>
              <a:rPr lang="en-US" altLang="en-US" sz="1800"/>
              <a:t> of concurrent sources</a:t>
            </a:r>
            <a:r>
              <a:rPr lang="en-US" altLang="en-US" sz="1600"/>
              <a:t> </a:t>
            </a:r>
          </a:p>
        </p:txBody>
      </p:sp>
      <p:sp>
        <p:nvSpPr>
          <p:cNvPr id="567374" name="Text Box 78"/>
          <p:cNvSpPr txBox="1">
            <a:spLocks noChangeArrowheads="1"/>
          </p:cNvSpPr>
          <p:nvPr/>
        </p:nvSpPr>
        <p:spPr bwMode="auto">
          <a:xfrm>
            <a:off x="1136650" y="5394325"/>
            <a:ext cx="386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FF0000"/>
                </a:solidFill>
              </a:rPr>
              <a:t>Localizing</a:t>
            </a:r>
            <a:r>
              <a:rPr lang="en-US" altLang="en-US" sz="1800"/>
              <a:t> and tracking them accurately</a:t>
            </a:r>
            <a:endParaRPr lang="en-US" altLang="en-US" sz="1600"/>
          </a:p>
        </p:txBody>
      </p:sp>
      <p:sp>
        <p:nvSpPr>
          <p:cNvPr id="567375" name="Text Box 79"/>
          <p:cNvSpPr txBox="1">
            <a:spLocks noChangeArrowheads="1"/>
          </p:cNvSpPr>
          <p:nvPr/>
        </p:nvSpPr>
        <p:spPr bwMode="auto">
          <a:xfrm>
            <a:off x="1143000" y="5661025"/>
            <a:ext cx="3924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Perceiving and recognizing their </a:t>
            </a:r>
            <a:r>
              <a:rPr lang="en-US" altLang="en-US" sz="1800">
                <a:solidFill>
                  <a:srgbClr val="FF0000"/>
                </a:solidFill>
              </a:rPr>
              <a:t>timbre</a:t>
            </a:r>
            <a:r>
              <a:rPr lang="en-US" altLang="en-US" sz="1800"/>
              <a:t> </a:t>
            </a:r>
            <a:r>
              <a:rPr lang="en-US" altLang="en-US" sz="1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319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ChangeArrowheads="1"/>
          </p:cNvSpPr>
          <p:nvPr/>
        </p:nvSpPr>
        <p:spPr bwMode="auto">
          <a:xfrm>
            <a:off x="2476500" y="1943100"/>
            <a:ext cx="10795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323" name="Rectangle 3"/>
          <p:cNvSpPr>
            <a:spLocks noChangeArrowheads="1"/>
          </p:cNvSpPr>
          <p:nvPr/>
        </p:nvSpPr>
        <p:spPr bwMode="auto">
          <a:xfrm>
            <a:off x="2863850" y="6072188"/>
            <a:ext cx="746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324" name="Rectangle 4"/>
          <p:cNvSpPr>
            <a:spLocks noChangeArrowheads="1"/>
          </p:cNvSpPr>
          <p:nvPr/>
        </p:nvSpPr>
        <p:spPr bwMode="auto">
          <a:xfrm>
            <a:off x="2940050" y="6072188"/>
            <a:ext cx="952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325" name="Rectangle 5"/>
          <p:cNvSpPr>
            <a:spLocks noChangeArrowheads="1"/>
          </p:cNvSpPr>
          <p:nvPr/>
        </p:nvSpPr>
        <p:spPr bwMode="auto">
          <a:xfrm>
            <a:off x="3028950" y="6072188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1">
                <a:solidFill>
                  <a:srgbClr val="1F1A17"/>
                </a:solidFill>
              </a:rPr>
              <a:t>u</a:t>
            </a:r>
            <a:endParaRPr lang="en-US" altLang="en-US" sz="1400"/>
          </a:p>
        </p:txBody>
      </p:sp>
      <p:sp>
        <p:nvSpPr>
          <p:cNvPr id="568326" name="Rectangle 6"/>
          <p:cNvSpPr>
            <a:spLocks noChangeArrowheads="1"/>
          </p:cNvSpPr>
          <p:nvPr/>
        </p:nvSpPr>
        <p:spPr bwMode="auto">
          <a:xfrm>
            <a:off x="3130550" y="6072188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1">
                <a:solidFill>
                  <a:srgbClr val="1F1A17"/>
                </a:solidFill>
              </a:rPr>
              <a:t>n</a:t>
            </a:r>
            <a:endParaRPr lang="en-US" altLang="en-US" sz="1400"/>
          </a:p>
        </p:txBody>
      </p:sp>
      <p:sp>
        <p:nvSpPr>
          <p:cNvPr id="568327" name="Rectangle 7"/>
          <p:cNvSpPr>
            <a:spLocks noChangeArrowheads="1"/>
          </p:cNvSpPr>
          <p:nvPr/>
        </p:nvSpPr>
        <p:spPr bwMode="auto">
          <a:xfrm>
            <a:off x="3232150" y="6072188"/>
            <a:ext cx="1063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500" b="1">
                <a:solidFill>
                  <a:srgbClr val="1F1A17"/>
                </a:solidFill>
              </a:rPr>
              <a:t>d</a:t>
            </a:r>
            <a:endParaRPr lang="en-US" altLang="en-US" sz="1400"/>
          </a:p>
        </p:txBody>
      </p:sp>
      <p:sp>
        <p:nvSpPr>
          <p:cNvPr id="568328" name="Rectangle 8"/>
          <p:cNvSpPr>
            <a:spLocks noChangeArrowheads="1"/>
          </p:cNvSpPr>
          <p:nvPr/>
        </p:nvSpPr>
        <p:spPr bwMode="auto">
          <a:xfrm>
            <a:off x="2533650" y="949325"/>
            <a:ext cx="825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C</a:t>
            </a:r>
            <a:endParaRPr lang="en-US" altLang="en-US" sz="1400"/>
          </a:p>
        </p:txBody>
      </p:sp>
      <p:sp>
        <p:nvSpPr>
          <p:cNvPr id="568329" name="Rectangle 9"/>
          <p:cNvSpPr>
            <a:spLocks noChangeArrowheads="1"/>
          </p:cNvSpPr>
          <p:nvPr/>
        </p:nvSpPr>
        <p:spPr bwMode="auto">
          <a:xfrm>
            <a:off x="2609850" y="9493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330" name="Rectangle 10"/>
          <p:cNvSpPr>
            <a:spLocks noChangeArrowheads="1"/>
          </p:cNvSpPr>
          <p:nvPr/>
        </p:nvSpPr>
        <p:spPr bwMode="auto">
          <a:xfrm>
            <a:off x="2686050" y="9493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n</a:t>
            </a:r>
            <a:endParaRPr lang="en-US" altLang="en-US" sz="1400"/>
          </a:p>
        </p:txBody>
      </p:sp>
      <p:sp>
        <p:nvSpPr>
          <p:cNvPr id="568331" name="Rectangle 11"/>
          <p:cNvSpPr>
            <a:spLocks noChangeArrowheads="1"/>
          </p:cNvSpPr>
          <p:nvPr/>
        </p:nvSpPr>
        <p:spPr bwMode="auto">
          <a:xfrm>
            <a:off x="2762250" y="9493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332" name="Rectangle 12"/>
          <p:cNvSpPr>
            <a:spLocks noChangeArrowheads="1"/>
          </p:cNvSpPr>
          <p:nvPr/>
        </p:nvSpPr>
        <p:spPr bwMode="auto">
          <a:xfrm>
            <a:off x="2813050" y="9493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33" name="Rectangle 13"/>
          <p:cNvSpPr>
            <a:spLocks noChangeArrowheads="1"/>
          </p:cNvSpPr>
          <p:nvPr/>
        </p:nvSpPr>
        <p:spPr bwMode="auto">
          <a:xfrm>
            <a:off x="2863850" y="9493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34" name="Rectangle 14"/>
          <p:cNvSpPr>
            <a:spLocks noChangeArrowheads="1"/>
          </p:cNvSpPr>
          <p:nvPr/>
        </p:nvSpPr>
        <p:spPr bwMode="auto">
          <a:xfrm>
            <a:off x="2927350" y="9493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35" name="Rectangle 15"/>
          <p:cNvSpPr>
            <a:spLocks noChangeArrowheads="1"/>
          </p:cNvSpPr>
          <p:nvPr/>
        </p:nvSpPr>
        <p:spPr bwMode="auto">
          <a:xfrm>
            <a:off x="2952750" y="949325"/>
            <a:ext cx="428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 </a:t>
            </a:r>
            <a:endParaRPr lang="en-US" altLang="en-US" sz="1400"/>
          </a:p>
        </p:txBody>
      </p:sp>
      <p:sp>
        <p:nvSpPr>
          <p:cNvPr id="568336" name="Rectangle 16"/>
          <p:cNvSpPr>
            <a:spLocks noChangeArrowheads="1"/>
          </p:cNvSpPr>
          <p:nvPr/>
        </p:nvSpPr>
        <p:spPr bwMode="auto">
          <a:xfrm>
            <a:off x="2990850" y="949325"/>
            <a:ext cx="920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37" name="Rectangle 17"/>
          <p:cNvSpPr>
            <a:spLocks noChangeArrowheads="1"/>
          </p:cNvSpPr>
          <p:nvPr/>
        </p:nvSpPr>
        <p:spPr bwMode="auto">
          <a:xfrm>
            <a:off x="3079750" y="9493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u</a:t>
            </a:r>
            <a:endParaRPr lang="en-US" altLang="en-US" sz="1400"/>
          </a:p>
        </p:txBody>
      </p:sp>
      <p:sp>
        <p:nvSpPr>
          <p:cNvPr id="568338" name="Rectangle 18"/>
          <p:cNvSpPr>
            <a:spLocks noChangeArrowheads="1"/>
          </p:cNvSpPr>
          <p:nvPr/>
        </p:nvSpPr>
        <p:spPr bwMode="auto">
          <a:xfrm>
            <a:off x="3155950" y="9493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d</a:t>
            </a:r>
            <a:endParaRPr lang="en-US" altLang="en-US" sz="1400"/>
          </a:p>
        </p:txBody>
      </p:sp>
      <p:sp>
        <p:nvSpPr>
          <p:cNvPr id="568339" name="Rectangle 19"/>
          <p:cNvSpPr>
            <a:spLocks noChangeArrowheads="1"/>
          </p:cNvSpPr>
          <p:nvPr/>
        </p:nvSpPr>
        <p:spPr bwMode="auto">
          <a:xfrm>
            <a:off x="3232150" y="9493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40" name="Rectangle 20"/>
          <p:cNvSpPr>
            <a:spLocks noChangeArrowheads="1"/>
          </p:cNvSpPr>
          <p:nvPr/>
        </p:nvSpPr>
        <p:spPr bwMode="auto">
          <a:xfrm>
            <a:off x="3257550" y="9493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341" name="Rectangle 21"/>
          <p:cNvSpPr>
            <a:spLocks noChangeArrowheads="1"/>
          </p:cNvSpPr>
          <p:nvPr/>
        </p:nvSpPr>
        <p:spPr bwMode="auto">
          <a:xfrm>
            <a:off x="3308350" y="9493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o</a:t>
            </a:r>
            <a:endParaRPr lang="en-US" altLang="en-US" sz="1400"/>
          </a:p>
        </p:txBody>
      </p:sp>
      <p:sp>
        <p:nvSpPr>
          <p:cNvPr id="568342" name="Rectangle 22"/>
          <p:cNvSpPr>
            <a:spLocks noChangeArrowheads="1"/>
          </p:cNvSpPr>
          <p:nvPr/>
        </p:nvSpPr>
        <p:spPr bwMode="auto">
          <a:xfrm>
            <a:off x="3384550" y="9493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43" name="Rectangle 23"/>
          <p:cNvSpPr>
            <a:spLocks noChangeArrowheads="1"/>
          </p:cNvSpPr>
          <p:nvPr/>
        </p:nvSpPr>
        <p:spPr bwMode="auto">
          <a:xfrm>
            <a:off x="3435350" y="9493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y</a:t>
            </a:r>
            <a:endParaRPr lang="en-US" altLang="en-US" sz="1400"/>
          </a:p>
        </p:txBody>
      </p:sp>
      <p:sp>
        <p:nvSpPr>
          <p:cNvPr id="568344" name="Rectangle 24"/>
          <p:cNvSpPr>
            <a:spLocks noChangeArrowheads="1"/>
          </p:cNvSpPr>
          <p:nvPr/>
        </p:nvSpPr>
        <p:spPr bwMode="auto">
          <a:xfrm>
            <a:off x="2825750" y="11144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345" name="Rectangle 25"/>
          <p:cNvSpPr>
            <a:spLocks noChangeArrowheads="1"/>
          </p:cNvSpPr>
          <p:nvPr/>
        </p:nvSpPr>
        <p:spPr bwMode="auto">
          <a:xfrm>
            <a:off x="2901950" y="11144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346" name="Rectangle 26"/>
          <p:cNvSpPr>
            <a:spLocks noChangeArrowheads="1"/>
          </p:cNvSpPr>
          <p:nvPr/>
        </p:nvSpPr>
        <p:spPr bwMode="auto">
          <a:xfrm>
            <a:off x="2952750" y="11144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47" name="Rectangle 27"/>
          <p:cNvSpPr>
            <a:spLocks noChangeArrowheads="1"/>
          </p:cNvSpPr>
          <p:nvPr/>
        </p:nvSpPr>
        <p:spPr bwMode="auto">
          <a:xfrm>
            <a:off x="3016250" y="1114425"/>
            <a:ext cx="777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g</a:t>
            </a:r>
            <a:endParaRPr lang="en-US" altLang="en-US" sz="1400"/>
          </a:p>
        </p:txBody>
      </p:sp>
      <p:sp>
        <p:nvSpPr>
          <p:cNvPr id="568348" name="Rectangle 28"/>
          <p:cNvSpPr>
            <a:spLocks noChangeArrowheads="1"/>
          </p:cNvSpPr>
          <p:nvPr/>
        </p:nvSpPr>
        <p:spPr bwMode="auto">
          <a:xfrm>
            <a:off x="3092450" y="11144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349" name="Rectangle 29"/>
          <p:cNvSpPr>
            <a:spLocks noChangeArrowheads="1"/>
          </p:cNvSpPr>
          <p:nvPr/>
        </p:nvSpPr>
        <p:spPr bwMode="auto">
          <a:xfrm>
            <a:off x="3168650" y="1114425"/>
            <a:ext cx="650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350" name="Rectangle 30"/>
          <p:cNvSpPr>
            <a:spLocks noChangeArrowheads="1"/>
          </p:cNvSpPr>
          <p:nvPr/>
        </p:nvSpPr>
        <p:spPr bwMode="auto">
          <a:xfrm>
            <a:off x="2482850" y="4610100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300" b="1">
                <a:solidFill>
                  <a:srgbClr val="1F1A17"/>
                </a:solidFill>
                <a:latin typeface="Times New Roman" charset="0"/>
              </a:rPr>
              <a:t> </a:t>
            </a:r>
            <a:endParaRPr lang="en-US" altLang="en-US" sz="1400"/>
          </a:p>
        </p:txBody>
      </p:sp>
      <p:sp>
        <p:nvSpPr>
          <p:cNvPr id="568351" name="Rectangle 31"/>
          <p:cNvSpPr>
            <a:spLocks noChangeArrowheads="1"/>
          </p:cNvSpPr>
          <p:nvPr/>
        </p:nvSpPr>
        <p:spPr bwMode="auto">
          <a:xfrm>
            <a:off x="2520950" y="4610100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300" b="1">
                <a:solidFill>
                  <a:srgbClr val="1F1A17"/>
                </a:solidFill>
                <a:latin typeface="Times New Roman" charset="0"/>
              </a:rPr>
              <a:t> </a:t>
            </a:r>
            <a:endParaRPr lang="en-US" altLang="en-US" sz="1400"/>
          </a:p>
        </p:txBody>
      </p:sp>
      <p:sp>
        <p:nvSpPr>
          <p:cNvPr id="568352" name="Rectangle 32"/>
          <p:cNvSpPr>
            <a:spLocks noChangeArrowheads="1"/>
          </p:cNvSpPr>
          <p:nvPr/>
        </p:nvSpPr>
        <p:spPr bwMode="auto">
          <a:xfrm>
            <a:off x="3168650" y="4610100"/>
            <a:ext cx="412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300" b="1" i="1">
                <a:solidFill>
                  <a:srgbClr val="1F1A17"/>
                </a:solidFill>
                <a:latin typeface="Times New Roman" charset="0"/>
              </a:rPr>
              <a:t> </a:t>
            </a:r>
            <a:endParaRPr lang="en-US" altLang="en-US" sz="1400"/>
          </a:p>
        </p:txBody>
      </p:sp>
      <p:sp>
        <p:nvSpPr>
          <p:cNvPr id="568353" name="Rectangle 33"/>
          <p:cNvSpPr>
            <a:spLocks noChangeArrowheads="1"/>
          </p:cNvSpPr>
          <p:nvPr/>
        </p:nvSpPr>
        <p:spPr bwMode="auto">
          <a:xfrm>
            <a:off x="2724150" y="2105025"/>
            <a:ext cx="428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 </a:t>
            </a:r>
            <a:endParaRPr lang="en-US" altLang="en-US" sz="1400"/>
          </a:p>
        </p:txBody>
      </p:sp>
      <p:sp>
        <p:nvSpPr>
          <p:cNvPr id="568354" name="Rectangle 34"/>
          <p:cNvSpPr>
            <a:spLocks noChangeArrowheads="1"/>
          </p:cNvSpPr>
          <p:nvPr/>
        </p:nvSpPr>
        <p:spPr bwMode="auto">
          <a:xfrm>
            <a:off x="2762250" y="2105025"/>
            <a:ext cx="825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C</a:t>
            </a:r>
            <a:endParaRPr lang="en-US" altLang="en-US" sz="1400"/>
          </a:p>
        </p:txBody>
      </p:sp>
      <p:sp>
        <p:nvSpPr>
          <p:cNvPr id="568355" name="Rectangle 35"/>
          <p:cNvSpPr>
            <a:spLocks noChangeArrowheads="1"/>
          </p:cNvSpPr>
          <p:nvPr/>
        </p:nvSpPr>
        <p:spPr bwMode="auto">
          <a:xfrm>
            <a:off x="2838450" y="21050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o</a:t>
            </a:r>
            <a:endParaRPr lang="en-US" altLang="en-US" sz="1400"/>
          </a:p>
        </p:txBody>
      </p:sp>
      <p:sp>
        <p:nvSpPr>
          <p:cNvPr id="568356" name="Rectangle 36"/>
          <p:cNvSpPr>
            <a:spLocks noChangeArrowheads="1"/>
          </p:cNvSpPr>
          <p:nvPr/>
        </p:nvSpPr>
        <p:spPr bwMode="auto">
          <a:xfrm>
            <a:off x="2914650" y="21050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57" name="Rectangle 37"/>
          <p:cNvSpPr>
            <a:spLocks noChangeArrowheads="1"/>
          </p:cNvSpPr>
          <p:nvPr/>
        </p:nvSpPr>
        <p:spPr bwMode="auto">
          <a:xfrm>
            <a:off x="2940050" y="21050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58" name="Rectangle 38"/>
          <p:cNvSpPr>
            <a:spLocks noChangeArrowheads="1"/>
          </p:cNvSpPr>
          <p:nvPr/>
        </p:nvSpPr>
        <p:spPr bwMode="auto">
          <a:xfrm>
            <a:off x="2965450" y="21050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59" name="Rectangle 39"/>
          <p:cNvSpPr>
            <a:spLocks noChangeArrowheads="1"/>
          </p:cNvSpPr>
          <p:nvPr/>
        </p:nvSpPr>
        <p:spPr bwMode="auto">
          <a:xfrm>
            <a:off x="2990850" y="21050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c</a:t>
            </a:r>
            <a:endParaRPr lang="en-US" altLang="en-US" sz="1400"/>
          </a:p>
        </p:txBody>
      </p:sp>
      <p:sp>
        <p:nvSpPr>
          <p:cNvPr id="568360" name="Rectangle 40"/>
          <p:cNvSpPr>
            <a:spLocks noChangeArrowheads="1"/>
          </p:cNvSpPr>
          <p:nvPr/>
        </p:nvSpPr>
        <p:spPr bwMode="auto">
          <a:xfrm>
            <a:off x="3054350" y="21050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u</a:t>
            </a:r>
            <a:endParaRPr lang="en-US" altLang="en-US" sz="1400"/>
          </a:p>
        </p:txBody>
      </p:sp>
      <p:sp>
        <p:nvSpPr>
          <p:cNvPr id="568361" name="Rectangle 41"/>
          <p:cNvSpPr>
            <a:spLocks noChangeArrowheads="1"/>
          </p:cNvSpPr>
          <p:nvPr/>
        </p:nvSpPr>
        <p:spPr bwMode="auto">
          <a:xfrm>
            <a:off x="3143250" y="21050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62" name="Rectangle 42"/>
          <p:cNvSpPr>
            <a:spLocks noChangeArrowheads="1"/>
          </p:cNvSpPr>
          <p:nvPr/>
        </p:nvSpPr>
        <p:spPr bwMode="auto">
          <a:xfrm>
            <a:off x="3168650" y="21050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63" name="Rectangle 43"/>
          <p:cNvSpPr>
            <a:spLocks noChangeArrowheads="1"/>
          </p:cNvSpPr>
          <p:nvPr/>
        </p:nvSpPr>
        <p:spPr bwMode="auto">
          <a:xfrm>
            <a:off x="3232150" y="21050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64" name="Rectangle 44"/>
          <p:cNvSpPr>
            <a:spLocks noChangeArrowheads="1"/>
          </p:cNvSpPr>
          <p:nvPr/>
        </p:nvSpPr>
        <p:spPr bwMode="auto">
          <a:xfrm>
            <a:off x="2800350" y="22701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365" name="Rectangle 45"/>
          <p:cNvSpPr>
            <a:spLocks noChangeArrowheads="1"/>
          </p:cNvSpPr>
          <p:nvPr/>
        </p:nvSpPr>
        <p:spPr bwMode="auto">
          <a:xfrm>
            <a:off x="2876550" y="22701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366" name="Rectangle 46"/>
          <p:cNvSpPr>
            <a:spLocks noChangeArrowheads="1"/>
          </p:cNvSpPr>
          <p:nvPr/>
        </p:nvSpPr>
        <p:spPr bwMode="auto">
          <a:xfrm>
            <a:off x="2927350" y="22701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67" name="Rectangle 47"/>
          <p:cNvSpPr>
            <a:spLocks noChangeArrowheads="1"/>
          </p:cNvSpPr>
          <p:nvPr/>
        </p:nvSpPr>
        <p:spPr bwMode="auto">
          <a:xfrm>
            <a:off x="2990850" y="2270125"/>
            <a:ext cx="777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g</a:t>
            </a:r>
            <a:endParaRPr lang="en-US" altLang="en-US" sz="1400"/>
          </a:p>
        </p:txBody>
      </p:sp>
      <p:sp>
        <p:nvSpPr>
          <p:cNvPr id="568368" name="Rectangle 48"/>
          <p:cNvSpPr>
            <a:spLocks noChangeArrowheads="1"/>
          </p:cNvSpPr>
          <p:nvPr/>
        </p:nvSpPr>
        <p:spPr bwMode="auto">
          <a:xfrm>
            <a:off x="3067050" y="22701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369" name="Rectangle 49"/>
          <p:cNvSpPr>
            <a:spLocks noChangeArrowheads="1"/>
          </p:cNvSpPr>
          <p:nvPr/>
        </p:nvSpPr>
        <p:spPr bwMode="auto">
          <a:xfrm>
            <a:off x="3143250" y="2270125"/>
            <a:ext cx="650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370" name="Rectangle 50"/>
          <p:cNvSpPr>
            <a:spLocks noChangeArrowheads="1"/>
          </p:cNvSpPr>
          <p:nvPr/>
        </p:nvSpPr>
        <p:spPr bwMode="auto">
          <a:xfrm>
            <a:off x="2787650" y="3806825"/>
            <a:ext cx="1000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M</a:t>
            </a:r>
            <a:endParaRPr lang="en-US" altLang="en-US" sz="1400"/>
          </a:p>
        </p:txBody>
      </p:sp>
      <p:sp>
        <p:nvSpPr>
          <p:cNvPr id="568371" name="Rectangle 51"/>
          <p:cNvSpPr>
            <a:spLocks noChangeArrowheads="1"/>
          </p:cNvSpPr>
          <p:nvPr/>
        </p:nvSpPr>
        <p:spPr bwMode="auto">
          <a:xfrm>
            <a:off x="2889250" y="38068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72" name="Rectangle 52"/>
          <p:cNvSpPr>
            <a:spLocks noChangeArrowheads="1"/>
          </p:cNvSpPr>
          <p:nvPr/>
        </p:nvSpPr>
        <p:spPr bwMode="auto">
          <a:xfrm>
            <a:off x="2914650" y="38068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d</a:t>
            </a:r>
            <a:endParaRPr lang="en-US" altLang="en-US" sz="1400"/>
          </a:p>
        </p:txBody>
      </p:sp>
      <p:sp>
        <p:nvSpPr>
          <p:cNvPr id="568373" name="Rectangle 53"/>
          <p:cNvSpPr>
            <a:spLocks noChangeArrowheads="1"/>
          </p:cNvSpPr>
          <p:nvPr/>
        </p:nvSpPr>
        <p:spPr bwMode="auto">
          <a:xfrm>
            <a:off x="2990850" y="3806825"/>
            <a:ext cx="777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b</a:t>
            </a:r>
            <a:endParaRPr lang="en-US" altLang="en-US" sz="1400"/>
          </a:p>
        </p:txBody>
      </p:sp>
      <p:sp>
        <p:nvSpPr>
          <p:cNvPr id="568374" name="Rectangle 54"/>
          <p:cNvSpPr>
            <a:spLocks noChangeArrowheads="1"/>
          </p:cNvSpPr>
          <p:nvPr/>
        </p:nvSpPr>
        <p:spPr bwMode="auto">
          <a:xfrm>
            <a:off x="3067050" y="38068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75" name="Rectangle 55"/>
          <p:cNvSpPr>
            <a:spLocks noChangeArrowheads="1"/>
          </p:cNvSpPr>
          <p:nvPr/>
        </p:nvSpPr>
        <p:spPr bwMode="auto">
          <a:xfrm>
            <a:off x="3117850" y="38068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76" name="Rectangle 56"/>
          <p:cNvSpPr>
            <a:spLocks noChangeArrowheads="1"/>
          </p:cNvSpPr>
          <p:nvPr/>
        </p:nvSpPr>
        <p:spPr bwMode="auto">
          <a:xfrm>
            <a:off x="3181350" y="38068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77" name="Rectangle 57"/>
          <p:cNvSpPr>
            <a:spLocks noChangeArrowheads="1"/>
          </p:cNvSpPr>
          <p:nvPr/>
        </p:nvSpPr>
        <p:spPr bwMode="auto">
          <a:xfrm>
            <a:off x="3194050" y="38068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n</a:t>
            </a:r>
            <a:endParaRPr lang="en-US" altLang="en-US" sz="1400"/>
          </a:p>
        </p:txBody>
      </p:sp>
      <p:sp>
        <p:nvSpPr>
          <p:cNvPr id="568378" name="Rectangle 58"/>
          <p:cNvSpPr>
            <a:spLocks noChangeArrowheads="1"/>
          </p:cNvSpPr>
          <p:nvPr/>
        </p:nvSpPr>
        <p:spPr bwMode="auto">
          <a:xfrm>
            <a:off x="3270250" y="3806825"/>
            <a:ext cx="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 sz="1400"/>
          </a:p>
        </p:txBody>
      </p:sp>
      <p:sp>
        <p:nvSpPr>
          <p:cNvPr id="568379" name="Rectangle 59"/>
          <p:cNvSpPr>
            <a:spLocks noChangeArrowheads="1"/>
          </p:cNvSpPr>
          <p:nvPr/>
        </p:nvSpPr>
        <p:spPr bwMode="auto">
          <a:xfrm>
            <a:off x="2851150" y="3971925"/>
            <a:ext cx="904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N</a:t>
            </a:r>
            <a:endParaRPr lang="en-US" altLang="en-US" sz="1400"/>
          </a:p>
        </p:txBody>
      </p:sp>
      <p:sp>
        <p:nvSpPr>
          <p:cNvPr id="568380" name="Rectangle 60"/>
          <p:cNvSpPr>
            <a:spLocks noChangeArrowheads="1"/>
          </p:cNvSpPr>
          <p:nvPr/>
        </p:nvSpPr>
        <p:spPr bwMode="auto">
          <a:xfrm>
            <a:off x="2940050" y="39719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u</a:t>
            </a:r>
            <a:endParaRPr lang="en-US" altLang="en-US" sz="1400"/>
          </a:p>
        </p:txBody>
      </p:sp>
      <p:sp>
        <p:nvSpPr>
          <p:cNvPr id="568381" name="Rectangle 61"/>
          <p:cNvSpPr>
            <a:spLocks noChangeArrowheads="1"/>
          </p:cNvSpPr>
          <p:nvPr/>
        </p:nvSpPr>
        <p:spPr bwMode="auto">
          <a:xfrm>
            <a:off x="3016250" y="39719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c</a:t>
            </a:r>
            <a:endParaRPr lang="en-US" altLang="en-US" sz="1400"/>
          </a:p>
        </p:txBody>
      </p:sp>
      <p:sp>
        <p:nvSpPr>
          <p:cNvPr id="568382" name="Rectangle 62"/>
          <p:cNvSpPr>
            <a:spLocks noChangeArrowheads="1"/>
          </p:cNvSpPr>
          <p:nvPr/>
        </p:nvSpPr>
        <p:spPr bwMode="auto">
          <a:xfrm>
            <a:off x="3079750" y="39719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83" name="Rectangle 63"/>
          <p:cNvSpPr>
            <a:spLocks noChangeArrowheads="1"/>
          </p:cNvSpPr>
          <p:nvPr/>
        </p:nvSpPr>
        <p:spPr bwMode="auto">
          <a:xfrm>
            <a:off x="3105150" y="39719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384" name="Rectangle 64"/>
          <p:cNvSpPr>
            <a:spLocks noChangeArrowheads="1"/>
          </p:cNvSpPr>
          <p:nvPr/>
        </p:nvSpPr>
        <p:spPr bwMode="auto">
          <a:xfrm>
            <a:off x="3181350" y="39719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85" name="Rectangle 65"/>
          <p:cNvSpPr>
            <a:spLocks noChangeArrowheads="1"/>
          </p:cNvSpPr>
          <p:nvPr/>
        </p:nvSpPr>
        <p:spPr bwMode="auto">
          <a:xfrm>
            <a:off x="2609850" y="50768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386" name="Rectangle 66"/>
          <p:cNvSpPr>
            <a:spLocks noChangeArrowheads="1"/>
          </p:cNvSpPr>
          <p:nvPr/>
        </p:nvSpPr>
        <p:spPr bwMode="auto">
          <a:xfrm>
            <a:off x="2686050" y="50768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87" name="Rectangle 67"/>
          <p:cNvSpPr>
            <a:spLocks noChangeArrowheads="1"/>
          </p:cNvSpPr>
          <p:nvPr/>
        </p:nvSpPr>
        <p:spPr bwMode="auto">
          <a:xfrm>
            <a:off x="2736850" y="50768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88" name="Rectangle 68"/>
          <p:cNvSpPr>
            <a:spLocks noChangeArrowheads="1"/>
          </p:cNvSpPr>
          <p:nvPr/>
        </p:nvSpPr>
        <p:spPr bwMode="auto">
          <a:xfrm>
            <a:off x="2787650" y="50768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l</a:t>
            </a:r>
            <a:endParaRPr lang="en-US" altLang="en-US" sz="1400"/>
          </a:p>
        </p:txBody>
      </p:sp>
      <p:sp>
        <p:nvSpPr>
          <p:cNvPr id="568389" name="Rectangle 69"/>
          <p:cNvSpPr>
            <a:spLocks noChangeArrowheads="1"/>
          </p:cNvSpPr>
          <p:nvPr/>
        </p:nvSpPr>
        <p:spPr bwMode="auto">
          <a:xfrm>
            <a:off x="2813050" y="50768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y</a:t>
            </a:r>
            <a:endParaRPr lang="en-US" altLang="en-US" sz="1400"/>
          </a:p>
        </p:txBody>
      </p:sp>
      <p:sp>
        <p:nvSpPr>
          <p:cNvPr id="568390" name="Rectangle 70"/>
          <p:cNvSpPr>
            <a:spLocks noChangeArrowheads="1"/>
          </p:cNvSpPr>
          <p:nvPr/>
        </p:nvSpPr>
        <p:spPr bwMode="auto">
          <a:xfrm>
            <a:off x="2889250" y="5076825"/>
            <a:ext cx="428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 </a:t>
            </a:r>
            <a:endParaRPr lang="en-US" altLang="en-US" sz="1400"/>
          </a:p>
        </p:txBody>
      </p:sp>
      <p:sp>
        <p:nvSpPr>
          <p:cNvPr id="568391" name="Rectangle 71"/>
          <p:cNvSpPr>
            <a:spLocks noChangeArrowheads="1"/>
          </p:cNvSpPr>
          <p:nvPr/>
        </p:nvSpPr>
        <p:spPr bwMode="auto">
          <a:xfrm>
            <a:off x="2927350" y="5076825"/>
            <a:ext cx="920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392" name="Rectangle 72"/>
          <p:cNvSpPr>
            <a:spLocks noChangeArrowheads="1"/>
          </p:cNvSpPr>
          <p:nvPr/>
        </p:nvSpPr>
        <p:spPr bwMode="auto">
          <a:xfrm>
            <a:off x="3016250" y="5076825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u</a:t>
            </a:r>
            <a:endParaRPr lang="en-US" altLang="en-US" sz="1400"/>
          </a:p>
        </p:txBody>
      </p:sp>
      <p:sp>
        <p:nvSpPr>
          <p:cNvPr id="568393" name="Rectangle 73"/>
          <p:cNvSpPr>
            <a:spLocks noChangeArrowheads="1"/>
          </p:cNvSpPr>
          <p:nvPr/>
        </p:nvSpPr>
        <p:spPr bwMode="auto">
          <a:xfrm>
            <a:off x="3092450" y="50768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d</a:t>
            </a:r>
            <a:endParaRPr lang="en-US" altLang="en-US" sz="1400"/>
          </a:p>
        </p:txBody>
      </p:sp>
      <p:sp>
        <p:nvSpPr>
          <p:cNvPr id="568394" name="Rectangle 74"/>
          <p:cNvSpPr>
            <a:spLocks noChangeArrowheads="1"/>
          </p:cNvSpPr>
          <p:nvPr/>
        </p:nvSpPr>
        <p:spPr bwMode="auto">
          <a:xfrm>
            <a:off x="3168650" y="5076825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i</a:t>
            </a:r>
            <a:endParaRPr lang="en-US" altLang="en-US" sz="1400"/>
          </a:p>
        </p:txBody>
      </p:sp>
      <p:sp>
        <p:nvSpPr>
          <p:cNvPr id="568395" name="Rectangle 75"/>
          <p:cNvSpPr>
            <a:spLocks noChangeArrowheads="1"/>
          </p:cNvSpPr>
          <p:nvPr/>
        </p:nvSpPr>
        <p:spPr bwMode="auto">
          <a:xfrm>
            <a:off x="3194050" y="50768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396" name="Rectangle 76"/>
          <p:cNvSpPr>
            <a:spLocks noChangeArrowheads="1"/>
          </p:cNvSpPr>
          <p:nvPr/>
        </p:nvSpPr>
        <p:spPr bwMode="auto">
          <a:xfrm>
            <a:off x="3244850" y="50768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o</a:t>
            </a:r>
            <a:endParaRPr lang="en-US" altLang="en-US" sz="1400"/>
          </a:p>
        </p:txBody>
      </p:sp>
      <p:sp>
        <p:nvSpPr>
          <p:cNvPr id="568397" name="Rectangle 77"/>
          <p:cNvSpPr>
            <a:spLocks noChangeArrowheads="1"/>
          </p:cNvSpPr>
          <p:nvPr/>
        </p:nvSpPr>
        <p:spPr bwMode="auto">
          <a:xfrm>
            <a:off x="3321050" y="5076825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r</a:t>
            </a:r>
            <a:endParaRPr lang="en-US" altLang="en-US" sz="1400"/>
          </a:p>
        </p:txBody>
      </p:sp>
      <p:sp>
        <p:nvSpPr>
          <p:cNvPr id="568398" name="Rectangle 78"/>
          <p:cNvSpPr>
            <a:spLocks noChangeArrowheads="1"/>
          </p:cNvSpPr>
          <p:nvPr/>
        </p:nvSpPr>
        <p:spPr bwMode="auto">
          <a:xfrm>
            <a:off x="3371850" y="50768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y</a:t>
            </a:r>
            <a:endParaRPr lang="en-US" altLang="en-US" sz="1400"/>
          </a:p>
        </p:txBody>
      </p:sp>
      <p:sp>
        <p:nvSpPr>
          <p:cNvPr id="568399" name="Rectangle 79"/>
          <p:cNvSpPr>
            <a:spLocks noChangeArrowheads="1"/>
          </p:cNvSpPr>
          <p:nvPr/>
        </p:nvSpPr>
        <p:spPr bwMode="auto">
          <a:xfrm>
            <a:off x="2825750" y="5241925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400" name="Rectangle 80"/>
          <p:cNvSpPr>
            <a:spLocks noChangeArrowheads="1"/>
          </p:cNvSpPr>
          <p:nvPr/>
        </p:nvSpPr>
        <p:spPr bwMode="auto">
          <a:xfrm>
            <a:off x="2901950" y="5241925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t</a:t>
            </a:r>
            <a:endParaRPr lang="en-US" altLang="en-US" sz="1400"/>
          </a:p>
        </p:txBody>
      </p:sp>
      <p:sp>
        <p:nvSpPr>
          <p:cNvPr id="568401" name="Rectangle 81"/>
          <p:cNvSpPr>
            <a:spLocks noChangeArrowheads="1"/>
          </p:cNvSpPr>
          <p:nvPr/>
        </p:nvSpPr>
        <p:spPr bwMode="auto">
          <a:xfrm>
            <a:off x="2952750" y="5241925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a</a:t>
            </a:r>
            <a:endParaRPr lang="en-US" altLang="en-US" sz="1400"/>
          </a:p>
        </p:txBody>
      </p:sp>
      <p:sp>
        <p:nvSpPr>
          <p:cNvPr id="568402" name="Rectangle 82"/>
          <p:cNvSpPr>
            <a:spLocks noChangeArrowheads="1"/>
          </p:cNvSpPr>
          <p:nvPr/>
        </p:nvSpPr>
        <p:spPr bwMode="auto">
          <a:xfrm>
            <a:off x="3016250" y="5241925"/>
            <a:ext cx="777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g</a:t>
            </a:r>
            <a:endParaRPr lang="en-US" altLang="en-US" sz="1400"/>
          </a:p>
        </p:txBody>
      </p:sp>
      <p:sp>
        <p:nvSpPr>
          <p:cNvPr id="568403" name="Rectangle 83"/>
          <p:cNvSpPr>
            <a:spLocks noChangeArrowheads="1"/>
          </p:cNvSpPr>
          <p:nvPr/>
        </p:nvSpPr>
        <p:spPr bwMode="auto">
          <a:xfrm>
            <a:off x="3092450" y="5241925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e</a:t>
            </a:r>
            <a:endParaRPr lang="en-US" altLang="en-US" sz="1400"/>
          </a:p>
        </p:txBody>
      </p:sp>
      <p:sp>
        <p:nvSpPr>
          <p:cNvPr id="568404" name="Rectangle 84"/>
          <p:cNvSpPr>
            <a:spLocks noChangeArrowheads="1"/>
          </p:cNvSpPr>
          <p:nvPr/>
        </p:nvSpPr>
        <p:spPr bwMode="auto">
          <a:xfrm>
            <a:off x="3168650" y="5241925"/>
            <a:ext cx="650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000000"/>
                </a:solidFill>
                <a:latin typeface="Geneva" charset="0"/>
              </a:rPr>
              <a:t>s</a:t>
            </a:r>
            <a:endParaRPr lang="en-US" altLang="en-US" sz="1400"/>
          </a:p>
        </p:txBody>
      </p:sp>
      <p:sp>
        <p:nvSpPr>
          <p:cNvPr id="568405" name="Rectangle 85"/>
          <p:cNvSpPr>
            <a:spLocks noChangeArrowheads="1"/>
          </p:cNvSpPr>
          <p:nvPr/>
        </p:nvSpPr>
        <p:spPr bwMode="auto">
          <a:xfrm>
            <a:off x="1504950" y="3048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A</a:t>
            </a:r>
            <a:endParaRPr lang="en-US" altLang="en-US" sz="1400"/>
          </a:p>
        </p:txBody>
      </p:sp>
      <p:sp>
        <p:nvSpPr>
          <p:cNvPr id="568406" name="Rectangle 86"/>
          <p:cNvSpPr>
            <a:spLocks noChangeArrowheads="1"/>
          </p:cNvSpPr>
          <p:nvPr/>
        </p:nvSpPr>
        <p:spPr bwMode="auto">
          <a:xfrm>
            <a:off x="1682750" y="304800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407" name="Rectangle 87"/>
          <p:cNvSpPr>
            <a:spLocks noChangeArrowheads="1"/>
          </p:cNvSpPr>
          <p:nvPr/>
        </p:nvSpPr>
        <p:spPr bwMode="auto">
          <a:xfrm>
            <a:off x="1758950" y="304800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408" name="Rectangle 88"/>
          <p:cNvSpPr>
            <a:spLocks noChangeArrowheads="1"/>
          </p:cNvSpPr>
          <p:nvPr/>
        </p:nvSpPr>
        <p:spPr bwMode="auto">
          <a:xfrm>
            <a:off x="1835150" y="304800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r</a:t>
            </a:r>
            <a:endParaRPr lang="en-US" altLang="en-US" sz="1400"/>
          </a:p>
        </p:txBody>
      </p:sp>
      <p:sp>
        <p:nvSpPr>
          <p:cNvPr id="568409" name="Rectangle 89"/>
          <p:cNvSpPr>
            <a:spLocks noChangeArrowheads="1"/>
          </p:cNvSpPr>
          <p:nvPr/>
        </p:nvSpPr>
        <p:spPr bwMode="auto">
          <a:xfrm>
            <a:off x="1949450" y="304800"/>
            <a:ext cx="69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i</a:t>
            </a:r>
            <a:endParaRPr lang="en-US" altLang="en-US" sz="1400"/>
          </a:p>
        </p:txBody>
      </p:sp>
      <p:sp>
        <p:nvSpPr>
          <p:cNvPr id="568410" name="Rectangle 90"/>
          <p:cNvSpPr>
            <a:spLocks noChangeArrowheads="1"/>
          </p:cNvSpPr>
          <p:nvPr/>
        </p:nvSpPr>
        <p:spPr bwMode="auto">
          <a:xfrm>
            <a:off x="20129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b</a:t>
            </a:r>
            <a:endParaRPr lang="en-US" altLang="en-US" sz="1400"/>
          </a:p>
        </p:txBody>
      </p:sp>
      <p:sp>
        <p:nvSpPr>
          <p:cNvPr id="568411" name="Rectangle 91"/>
          <p:cNvSpPr>
            <a:spLocks noChangeArrowheads="1"/>
          </p:cNvSpPr>
          <p:nvPr/>
        </p:nvSpPr>
        <p:spPr bwMode="auto">
          <a:xfrm>
            <a:off x="21526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u</a:t>
            </a:r>
            <a:endParaRPr lang="en-US" altLang="en-US" sz="1400"/>
          </a:p>
        </p:txBody>
      </p:sp>
      <p:sp>
        <p:nvSpPr>
          <p:cNvPr id="568412" name="Rectangle 92"/>
          <p:cNvSpPr>
            <a:spLocks noChangeArrowheads="1"/>
          </p:cNvSpPr>
          <p:nvPr/>
        </p:nvSpPr>
        <p:spPr bwMode="auto">
          <a:xfrm>
            <a:off x="2292350" y="304800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413" name="Rectangle 93"/>
          <p:cNvSpPr>
            <a:spLocks noChangeArrowheads="1"/>
          </p:cNvSpPr>
          <p:nvPr/>
        </p:nvSpPr>
        <p:spPr bwMode="auto">
          <a:xfrm>
            <a:off x="2368550" y="304800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e</a:t>
            </a:r>
            <a:endParaRPr lang="en-US" altLang="en-US" sz="1400"/>
          </a:p>
        </p:txBody>
      </p:sp>
      <p:sp>
        <p:nvSpPr>
          <p:cNvPr id="568414" name="Rectangle 94"/>
          <p:cNvSpPr>
            <a:spLocks noChangeArrowheads="1"/>
          </p:cNvSpPr>
          <p:nvPr/>
        </p:nvSpPr>
        <p:spPr bwMode="auto">
          <a:xfrm>
            <a:off x="2482850" y="304800"/>
            <a:ext cx="98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415" name="Rectangle 95"/>
          <p:cNvSpPr>
            <a:spLocks noChangeArrowheads="1"/>
          </p:cNvSpPr>
          <p:nvPr/>
        </p:nvSpPr>
        <p:spPr bwMode="auto">
          <a:xfrm>
            <a:off x="2584450" y="304800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416" name="Rectangle 96"/>
          <p:cNvSpPr>
            <a:spLocks noChangeArrowheads="1"/>
          </p:cNvSpPr>
          <p:nvPr/>
        </p:nvSpPr>
        <p:spPr bwMode="auto">
          <a:xfrm>
            <a:off x="2647950" y="304800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417" name="Rectangle 97"/>
          <p:cNvSpPr>
            <a:spLocks noChangeArrowheads="1"/>
          </p:cNvSpPr>
          <p:nvPr/>
        </p:nvSpPr>
        <p:spPr bwMode="auto">
          <a:xfrm>
            <a:off x="2774950" y="304800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f</a:t>
            </a:r>
            <a:endParaRPr lang="en-US" altLang="en-US" sz="1400"/>
          </a:p>
        </p:txBody>
      </p:sp>
      <p:sp>
        <p:nvSpPr>
          <p:cNvPr id="568418" name="Rectangle 98"/>
          <p:cNvSpPr>
            <a:spLocks noChangeArrowheads="1"/>
          </p:cNvSpPr>
          <p:nvPr/>
        </p:nvSpPr>
        <p:spPr bwMode="auto">
          <a:xfrm>
            <a:off x="2851150" y="304800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419" name="Rectangle 99"/>
          <p:cNvSpPr>
            <a:spLocks noChangeArrowheads="1"/>
          </p:cNvSpPr>
          <p:nvPr/>
        </p:nvSpPr>
        <p:spPr bwMode="auto">
          <a:xfrm>
            <a:off x="2914650" y="30480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C</a:t>
            </a:r>
            <a:endParaRPr lang="en-US" altLang="en-US" sz="1400"/>
          </a:p>
        </p:txBody>
      </p:sp>
      <p:sp>
        <p:nvSpPr>
          <p:cNvPr id="568420" name="Rectangle 100"/>
          <p:cNvSpPr>
            <a:spLocks noChangeArrowheads="1"/>
          </p:cNvSpPr>
          <p:nvPr/>
        </p:nvSpPr>
        <p:spPr bwMode="auto">
          <a:xfrm>
            <a:off x="3092450" y="304800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421" name="Rectangle 101"/>
          <p:cNvSpPr>
            <a:spLocks noChangeArrowheads="1"/>
          </p:cNvSpPr>
          <p:nvPr/>
        </p:nvSpPr>
        <p:spPr bwMode="auto">
          <a:xfrm>
            <a:off x="3219450" y="304800"/>
            <a:ext cx="211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m</a:t>
            </a:r>
            <a:endParaRPr lang="en-US" altLang="en-US" sz="1400"/>
          </a:p>
        </p:txBody>
      </p:sp>
      <p:sp>
        <p:nvSpPr>
          <p:cNvPr id="568422" name="Rectangle 102"/>
          <p:cNvSpPr>
            <a:spLocks noChangeArrowheads="1"/>
          </p:cNvSpPr>
          <p:nvPr/>
        </p:nvSpPr>
        <p:spPr bwMode="auto">
          <a:xfrm>
            <a:off x="34226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p</a:t>
            </a:r>
            <a:endParaRPr lang="en-US" altLang="en-US" sz="1400"/>
          </a:p>
        </p:txBody>
      </p:sp>
      <p:sp>
        <p:nvSpPr>
          <p:cNvPr id="568423" name="Rectangle 103"/>
          <p:cNvSpPr>
            <a:spLocks noChangeArrowheads="1"/>
          </p:cNvSpPr>
          <p:nvPr/>
        </p:nvSpPr>
        <p:spPr bwMode="auto">
          <a:xfrm>
            <a:off x="3562350" y="304800"/>
            <a:ext cx="69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l</a:t>
            </a:r>
            <a:endParaRPr lang="en-US" altLang="en-US" sz="1400"/>
          </a:p>
        </p:txBody>
      </p:sp>
      <p:sp>
        <p:nvSpPr>
          <p:cNvPr id="568424" name="Rectangle 104"/>
          <p:cNvSpPr>
            <a:spLocks noChangeArrowheads="1"/>
          </p:cNvSpPr>
          <p:nvPr/>
        </p:nvSpPr>
        <p:spPr bwMode="auto">
          <a:xfrm>
            <a:off x="3625850" y="304800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e</a:t>
            </a:r>
            <a:endParaRPr lang="en-US" altLang="en-US" sz="1400"/>
          </a:p>
        </p:txBody>
      </p:sp>
      <p:sp>
        <p:nvSpPr>
          <p:cNvPr id="568425" name="Rectangle 105"/>
          <p:cNvSpPr>
            <a:spLocks noChangeArrowheads="1"/>
          </p:cNvSpPr>
          <p:nvPr/>
        </p:nvSpPr>
        <p:spPr bwMode="auto">
          <a:xfrm>
            <a:off x="3740150" y="304800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x</a:t>
            </a:r>
            <a:endParaRPr lang="en-US" altLang="en-US" sz="1400"/>
          </a:p>
        </p:txBody>
      </p:sp>
      <p:sp>
        <p:nvSpPr>
          <p:cNvPr id="568426" name="Rectangle 106"/>
          <p:cNvSpPr>
            <a:spLocks noChangeArrowheads="1"/>
          </p:cNvSpPr>
          <p:nvPr/>
        </p:nvSpPr>
        <p:spPr bwMode="auto">
          <a:xfrm>
            <a:off x="3867150" y="304800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427" name="Rectangle 107"/>
          <p:cNvSpPr>
            <a:spLocks noChangeArrowheads="1"/>
          </p:cNvSpPr>
          <p:nvPr/>
        </p:nvSpPr>
        <p:spPr bwMode="auto">
          <a:xfrm>
            <a:off x="39306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428" name="Rectangle 108"/>
          <p:cNvSpPr>
            <a:spLocks noChangeArrowheads="1"/>
          </p:cNvSpPr>
          <p:nvPr/>
        </p:nvSpPr>
        <p:spPr bwMode="auto">
          <a:xfrm>
            <a:off x="4070350" y="304800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429" name="Rectangle 109"/>
          <p:cNvSpPr>
            <a:spLocks noChangeArrowheads="1"/>
          </p:cNvSpPr>
          <p:nvPr/>
        </p:nvSpPr>
        <p:spPr bwMode="auto">
          <a:xfrm>
            <a:off x="41973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u</a:t>
            </a:r>
            <a:endParaRPr lang="en-US" altLang="en-US" sz="1400"/>
          </a:p>
        </p:txBody>
      </p:sp>
      <p:sp>
        <p:nvSpPr>
          <p:cNvPr id="568430" name="Rectangle 110"/>
          <p:cNvSpPr>
            <a:spLocks noChangeArrowheads="1"/>
          </p:cNvSpPr>
          <p:nvPr/>
        </p:nvSpPr>
        <p:spPr bwMode="auto">
          <a:xfrm>
            <a:off x="43370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n</a:t>
            </a:r>
            <a:endParaRPr lang="en-US" altLang="en-US" sz="1400"/>
          </a:p>
        </p:txBody>
      </p:sp>
      <p:sp>
        <p:nvSpPr>
          <p:cNvPr id="568431" name="Rectangle 111"/>
          <p:cNvSpPr>
            <a:spLocks noChangeArrowheads="1"/>
          </p:cNvSpPr>
          <p:nvPr/>
        </p:nvSpPr>
        <p:spPr bwMode="auto">
          <a:xfrm>
            <a:off x="4464050" y="304800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d</a:t>
            </a:r>
            <a:endParaRPr lang="en-US" altLang="en-US" sz="1400"/>
          </a:p>
        </p:txBody>
      </p:sp>
      <p:sp>
        <p:nvSpPr>
          <p:cNvPr id="568432" name="Rectangle 112"/>
          <p:cNvSpPr>
            <a:spLocks noChangeArrowheads="1"/>
          </p:cNvSpPr>
          <p:nvPr/>
        </p:nvSpPr>
        <p:spPr bwMode="auto">
          <a:xfrm>
            <a:off x="4603750" y="304800"/>
            <a:ext cx="98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433" name="Freeform 113"/>
          <p:cNvSpPr>
            <a:spLocks/>
          </p:cNvSpPr>
          <p:nvPr/>
        </p:nvSpPr>
        <p:spPr bwMode="auto">
          <a:xfrm>
            <a:off x="7886700" y="1524000"/>
            <a:ext cx="139700" cy="101600"/>
          </a:xfrm>
          <a:custGeom>
            <a:avLst/>
            <a:gdLst>
              <a:gd name="T0" fmla="*/ 0 w 88"/>
              <a:gd name="T1" fmla="*/ 0 h 64"/>
              <a:gd name="T2" fmla="*/ 16 w 88"/>
              <a:gd name="T3" fmla="*/ 0 h 64"/>
              <a:gd name="T4" fmla="*/ 24 w 88"/>
              <a:gd name="T5" fmla="*/ 0 h 64"/>
              <a:gd name="T6" fmla="*/ 24 w 88"/>
              <a:gd name="T7" fmla="*/ 16 h 64"/>
              <a:gd name="T8" fmla="*/ 40 w 88"/>
              <a:gd name="T9" fmla="*/ 48 h 64"/>
              <a:gd name="T10" fmla="*/ 56 w 88"/>
              <a:gd name="T11" fmla="*/ 16 h 64"/>
              <a:gd name="T12" fmla="*/ 64 w 88"/>
              <a:gd name="T13" fmla="*/ 0 h 64"/>
              <a:gd name="T14" fmla="*/ 72 w 88"/>
              <a:gd name="T15" fmla="*/ 0 h 64"/>
              <a:gd name="T16" fmla="*/ 80 w 88"/>
              <a:gd name="T17" fmla="*/ 0 h 64"/>
              <a:gd name="T18" fmla="*/ 88 w 88"/>
              <a:gd name="T19" fmla="*/ 0 h 64"/>
              <a:gd name="T20" fmla="*/ 80 w 88"/>
              <a:gd name="T21" fmla="*/ 0 h 64"/>
              <a:gd name="T22" fmla="*/ 80 w 88"/>
              <a:gd name="T23" fmla="*/ 8 h 64"/>
              <a:gd name="T24" fmla="*/ 80 w 88"/>
              <a:gd name="T25" fmla="*/ 8 h 64"/>
              <a:gd name="T26" fmla="*/ 72 w 88"/>
              <a:gd name="T27" fmla="*/ 8 h 64"/>
              <a:gd name="T28" fmla="*/ 72 w 88"/>
              <a:gd name="T29" fmla="*/ 24 h 64"/>
              <a:gd name="T30" fmla="*/ 72 w 88"/>
              <a:gd name="T31" fmla="*/ 40 h 64"/>
              <a:gd name="T32" fmla="*/ 72 w 88"/>
              <a:gd name="T33" fmla="*/ 56 h 64"/>
              <a:gd name="T34" fmla="*/ 80 w 88"/>
              <a:gd name="T35" fmla="*/ 56 h 64"/>
              <a:gd name="T36" fmla="*/ 80 w 88"/>
              <a:gd name="T37" fmla="*/ 56 h 64"/>
              <a:gd name="T38" fmla="*/ 80 w 88"/>
              <a:gd name="T39" fmla="*/ 56 h 64"/>
              <a:gd name="T40" fmla="*/ 88 w 88"/>
              <a:gd name="T41" fmla="*/ 56 h 64"/>
              <a:gd name="T42" fmla="*/ 80 w 88"/>
              <a:gd name="T43" fmla="*/ 64 h 64"/>
              <a:gd name="T44" fmla="*/ 72 w 88"/>
              <a:gd name="T45" fmla="*/ 64 h 64"/>
              <a:gd name="T46" fmla="*/ 56 w 88"/>
              <a:gd name="T47" fmla="*/ 64 h 64"/>
              <a:gd name="T48" fmla="*/ 56 w 88"/>
              <a:gd name="T49" fmla="*/ 56 h 64"/>
              <a:gd name="T50" fmla="*/ 64 w 88"/>
              <a:gd name="T51" fmla="*/ 56 h 64"/>
              <a:gd name="T52" fmla="*/ 64 w 88"/>
              <a:gd name="T53" fmla="*/ 56 h 64"/>
              <a:gd name="T54" fmla="*/ 64 w 88"/>
              <a:gd name="T55" fmla="*/ 56 h 64"/>
              <a:gd name="T56" fmla="*/ 64 w 88"/>
              <a:gd name="T57" fmla="*/ 48 h 64"/>
              <a:gd name="T58" fmla="*/ 64 w 88"/>
              <a:gd name="T59" fmla="*/ 8 h 64"/>
              <a:gd name="T60" fmla="*/ 56 w 88"/>
              <a:gd name="T61" fmla="*/ 40 h 64"/>
              <a:gd name="T62" fmla="*/ 48 w 88"/>
              <a:gd name="T63" fmla="*/ 56 h 64"/>
              <a:gd name="T64" fmla="*/ 48 w 88"/>
              <a:gd name="T65" fmla="*/ 56 h 64"/>
              <a:gd name="T66" fmla="*/ 40 w 88"/>
              <a:gd name="T67" fmla="*/ 64 h 64"/>
              <a:gd name="T68" fmla="*/ 40 w 88"/>
              <a:gd name="T69" fmla="*/ 64 h 64"/>
              <a:gd name="T70" fmla="*/ 40 w 88"/>
              <a:gd name="T71" fmla="*/ 56 h 64"/>
              <a:gd name="T72" fmla="*/ 16 w 88"/>
              <a:gd name="T73" fmla="*/ 8 h 64"/>
              <a:gd name="T74" fmla="*/ 16 w 88"/>
              <a:gd name="T75" fmla="*/ 40 h 64"/>
              <a:gd name="T76" fmla="*/ 16 w 88"/>
              <a:gd name="T77" fmla="*/ 56 h 64"/>
              <a:gd name="T78" fmla="*/ 16 w 88"/>
              <a:gd name="T79" fmla="*/ 56 h 64"/>
              <a:gd name="T80" fmla="*/ 16 w 88"/>
              <a:gd name="T81" fmla="*/ 56 h 64"/>
              <a:gd name="T82" fmla="*/ 24 w 88"/>
              <a:gd name="T83" fmla="*/ 56 h 64"/>
              <a:gd name="T84" fmla="*/ 24 w 88"/>
              <a:gd name="T85" fmla="*/ 56 h 64"/>
              <a:gd name="T86" fmla="*/ 16 w 88"/>
              <a:gd name="T87" fmla="*/ 64 h 64"/>
              <a:gd name="T88" fmla="*/ 0 w 88"/>
              <a:gd name="T89" fmla="*/ 64 h 64"/>
              <a:gd name="T90" fmla="*/ 0 w 88"/>
              <a:gd name="T91" fmla="*/ 56 h 64"/>
              <a:gd name="T92" fmla="*/ 8 w 88"/>
              <a:gd name="T93" fmla="*/ 56 h 64"/>
              <a:gd name="T94" fmla="*/ 8 w 88"/>
              <a:gd name="T95" fmla="*/ 56 h 64"/>
              <a:gd name="T96" fmla="*/ 8 w 88"/>
              <a:gd name="T97" fmla="*/ 56 h 64"/>
              <a:gd name="T98" fmla="*/ 16 w 88"/>
              <a:gd name="T99" fmla="*/ 48 h 64"/>
              <a:gd name="T100" fmla="*/ 16 w 88"/>
              <a:gd name="T101" fmla="*/ 40 h 64"/>
              <a:gd name="T102" fmla="*/ 16 w 88"/>
              <a:gd name="T103" fmla="*/ 16 h 64"/>
              <a:gd name="T104" fmla="*/ 16 w 88"/>
              <a:gd name="T105" fmla="*/ 8 h 64"/>
              <a:gd name="T106" fmla="*/ 8 w 88"/>
              <a:gd name="T107" fmla="*/ 8 h 64"/>
              <a:gd name="T108" fmla="*/ 8 w 88"/>
              <a:gd name="T109" fmla="*/ 0 h 64"/>
              <a:gd name="T110" fmla="*/ 0 w 88"/>
              <a:gd name="T111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8" h="6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64" y="8"/>
                </a:lnTo>
                <a:lnTo>
                  <a:pt x="64" y="8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80" y="0"/>
                </a:lnTo>
                <a:lnTo>
                  <a:pt x="80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16"/>
                </a:lnTo>
                <a:lnTo>
                  <a:pt x="72" y="16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8"/>
                </a:lnTo>
                <a:lnTo>
                  <a:pt x="72" y="48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8" y="56"/>
                </a:lnTo>
                <a:lnTo>
                  <a:pt x="88" y="56"/>
                </a:lnTo>
                <a:lnTo>
                  <a:pt x="88" y="56"/>
                </a:lnTo>
                <a:lnTo>
                  <a:pt x="88" y="56"/>
                </a:lnTo>
                <a:lnTo>
                  <a:pt x="88" y="64"/>
                </a:lnTo>
                <a:lnTo>
                  <a:pt x="88" y="64"/>
                </a:lnTo>
                <a:lnTo>
                  <a:pt x="88" y="64"/>
                </a:lnTo>
                <a:lnTo>
                  <a:pt x="88" y="64"/>
                </a:lnTo>
                <a:lnTo>
                  <a:pt x="80" y="64"/>
                </a:lnTo>
                <a:lnTo>
                  <a:pt x="80" y="64"/>
                </a:lnTo>
                <a:lnTo>
                  <a:pt x="72" y="64"/>
                </a:lnTo>
                <a:lnTo>
                  <a:pt x="72" y="64"/>
                </a:lnTo>
                <a:lnTo>
                  <a:pt x="72" y="64"/>
                </a:lnTo>
                <a:lnTo>
                  <a:pt x="72" y="64"/>
                </a:lnTo>
                <a:lnTo>
                  <a:pt x="64" y="64"/>
                </a:lnTo>
                <a:lnTo>
                  <a:pt x="64" y="64"/>
                </a:lnTo>
                <a:lnTo>
                  <a:pt x="56" y="64"/>
                </a:lnTo>
                <a:lnTo>
                  <a:pt x="56" y="64"/>
                </a:lnTo>
                <a:lnTo>
                  <a:pt x="56" y="64"/>
                </a:lnTo>
                <a:lnTo>
                  <a:pt x="56" y="64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48"/>
                </a:lnTo>
                <a:lnTo>
                  <a:pt x="64" y="48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48" y="48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16" y="48"/>
                </a:lnTo>
                <a:lnTo>
                  <a:pt x="16" y="48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16"/>
                </a:lnTo>
                <a:lnTo>
                  <a:pt x="16" y="16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4" name="Freeform 114"/>
          <p:cNvSpPr>
            <a:spLocks/>
          </p:cNvSpPr>
          <p:nvPr/>
        </p:nvSpPr>
        <p:spPr bwMode="auto">
          <a:xfrm>
            <a:off x="7886700" y="1524000"/>
            <a:ext cx="139700" cy="101600"/>
          </a:xfrm>
          <a:custGeom>
            <a:avLst/>
            <a:gdLst>
              <a:gd name="T0" fmla="*/ 0 w 88"/>
              <a:gd name="T1" fmla="*/ 0 h 64"/>
              <a:gd name="T2" fmla="*/ 16 w 88"/>
              <a:gd name="T3" fmla="*/ 0 h 64"/>
              <a:gd name="T4" fmla="*/ 24 w 88"/>
              <a:gd name="T5" fmla="*/ 0 h 64"/>
              <a:gd name="T6" fmla="*/ 24 w 88"/>
              <a:gd name="T7" fmla="*/ 16 h 64"/>
              <a:gd name="T8" fmla="*/ 56 w 88"/>
              <a:gd name="T9" fmla="*/ 16 h 64"/>
              <a:gd name="T10" fmla="*/ 64 w 88"/>
              <a:gd name="T11" fmla="*/ 0 h 64"/>
              <a:gd name="T12" fmla="*/ 72 w 88"/>
              <a:gd name="T13" fmla="*/ 0 h 64"/>
              <a:gd name="T14" fmla="*/ 88 w 88"/>
              <a:gd name="T15" fmla="*/ 0 h 64"/>
              <a:gd name="T16" fmla="*/ 88 w 88"/>
              <a:gd name="T17" fmla="*/ 0 h 64"/>
              <a:gd name="T18" fmla="*/ 80 w 88"/>
              <a:gd name="T19" fmla="*/ 0 h 64"/>
              <a:gd name="T20" fmla="*/ 80 w 88"/>
              <a:gd name="T21" fmla="*/ 8 h 64"/>
              <a:gd name="T22" fmla="*/ 72 w 88"/>
              <a:gd name="T23" fmla="*/ 8 h 64"/>
              <a:gd name="T24" fmla="*/ 72 w 88"/>
              <a:gd name="T25" fmla="*/ 24 h 64"/>
              <a:gd name="T26" fmla="*/ 72 w 88"/>
              <a:gd name="T27" fmla="*/ 48 h 64"/>
              <a:gd name="T28" fmla="*/ 80 w 88"/>
              <a:gd name="T29" fmla="*/ 56 h 64"/>
              <a:gd name="T30" fmla="*/ 80 w 88"/>
              <a:gd name="T31" fmla="*/ 56 h 64"/>
              <a:gd name="T32" fmla="*/ 80 w 88"/>
              <a:gd name="T33" fmla="*/ 56 h 64"/>
              <a:gd name="T34" fmla="*/ 88 w 88"/>
              <a:gd name="T35" fmla="*/ 64 h 64"/>
              <a:gd name="T36" fmla="*/ 72 w 88"/>
              <a:gd name="T37" fmla="*/ 64 h 64"/>
              <a:gd name="T38" fmla="*/ 56 w 88"/>
              <a:gd name="T39" fmla="*/ 64 h 64"/>
              <a:gd name="T40" fmla="*/ 56 w 88"/>
              <a:gd name="T41" fmla="*/ 56 h 64"/>
              <a:gd name="T42" fmla="*/ 64 w 88"/>
              <a:gd name="T43" fmla="*/ 56 h 64"/>
              <a:gd name="T44" fmla="*/ 64 w 88"/>
              <a:gd name="T45" fmla="*/ 56 h 64"/>
              <a:gd name="T46" fmla="*/ 64 w 88"/>
              <a:gd name="T47" fmla="*/ 56 h 64"/>
              <a:gd name="T48" fmla="*/ 64 w 88"/>
              <a:gd name="T49" fmla="*/ 40 h 64"/>
              <a:gd name="T50" fmla="*/ 56 w 88"/>
              <a:gd name="T51" fmla="*/ 40 h 64"/>
              <a:gd name="T52" fmla="*/ 48 w 88"/>
              <a:gd name="T53" fmla="*/ 56 h 64"/>
              <a:gd name="T54" fmla="*/ 40 w 88"/>
              <a:gd name="T55" fmla="*/ 64 h 64"/>
              <a:gd name="T56" fmla="*/ 40 w 88"/>
              <a:gd name="T57" fmla="*/ 64 h 64"/>
              <a:gd name="T58" fmla="*/ 40 w 88"/>
              <a:gd name="T59" fmla="*/ 64 h 64"/>
              <a:gd name="T60" fmla="*/ 16 w 88"/>
              <a:gd name="T61" fmla="*/ 8 h 64"/>
              <a:gd name="T62" fmla="*/ 16 w 88"/>
              <a:gd name="T63" fmla="*/ 40 h 64"/>
              <a:gd name="T64" fmla="*/ 16 w 88"/>
              <a:gd name="T65" fmla="*/ 56 h 64"/>
              <a:gd name="T66" fmla="*/ 16 w 88"/>
              <a:gd name="T67" fmla="*/ 56 h 64"/>
              <a:gd name="T68" fmla="*/ 16 w 88"/>
              <a:gd name="T69" fmla="*/ 56 h 64"/>
              <a:gd name="T70" fmla="*/ 24 w 88"/>
              <a:gd name="T71" fmla="*/ 56 h 64"/>
              <a:gd name="T72" fmla="*/ 16 w 88"/>
              <a:gd name="T73" fmla="*/ 64 h 64"/>
              <a:gd name="T74" fmla="*/ 0 w 88"/>
              <a:gd name="T75" fmla="*/ 64 h 64"/>
              <a:gd name="T76" fmla="*/ 8 w 88"/>
              <a:gd name="T77" fmla="*/ 56 h 64"/>
              <a:gd name="T78" fmla="*/ 8 w 88"/>
              <a:gd name="T79" fmla="*/ 56 h 64"/>
              <a:gd name="T80" fmla="*/ 8 w 88"/>
              <a:gd name="T81" fmla="*/ 56 h 64"/>
              <a:gd name="T82" fmla="*/ 16 w 88"/>
              <a:gd name="T83" fmla="*/ 48 h 64"/>
              <a:gd name="T84" fmla="*/ 16 w 88"/>
              <a:gd name="T85" fmla="*/ 24 h 64"/>
              <a:gd name="T86" fmla="*/ 16 w 88"/>
              <a:gd name="T87" fmla="*/ 8 h 64"/>
              <a:gd name="T88" fmla="*/ 8 w 88"/>
              <a:gd name="T89" fmla="*/ 8 h 64"/>
              <a:gd name="T90" fmla="*/ 8 w 88"/>
              <a:gd name="T91" fmla="*/ 0 h 64"/>
              <a:gd name="T92" fmla="*/ 0 w 88"/>
              <a:gd name="T9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8" h="64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40" y="48"/>
                </a:lnTo>
                <a:lnTo>
                  <a:pt x="40" y="48"/>
                </a:lnTo>
                <a:lnTo>
                  <a:pt x="56" y="16"/>
                </a:lnTo>
                <a:lnTo>
                  <a:pt x="56" y="16"/>
                </a:lnTo>
                <a:lnTo>
                  <a:pt x="64" y="8"/>
                </a:lnTo>
                <a:lnTo>
                  <a:pt x="64" y="0"/>
                </a:lnTo>
                <a:lnTo>
                  <a:pt x="64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80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80" y="8"/>
                </a:lnTo>
                <a:lnTo>
                  <a:pt x="72" y="8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72" y="24"/>
                </a:lnTo>
                <a:lnTo>
                  <a:pt x="72" y="40"/>
                </a:lnTo>
                <a:lnTo>
                  <a:pt x="72" y="40"/>
                </a:lnTo>
                <a:lnTo>
                  <a:pt x="72" y="48"/>
                </a:lnTo>
                <a:lnTo>
                  <a:pt x="72" y="56"/>
                </a:lnTo>
                <a:lnTo>
                  <a:pt x="72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8" y="56"/>
                </a:lnTo>
                <a:lnTo>
                  <a:pt x="88" y="56"/>
                </a:lnTo>
                <a:lnTo>
                  <a:pt x="88" y="64"/>
                </a:lnTo>
                <a:lnTo>
                  <a:pt x="88" y="64"/>
                </a:lnTo>
                <a:lnTo>
                  <a:pt x="80" y="64"/>
                </a:lnTo>
                <a:lnTo>
                  <a:pt x="72" y="64"/>
                </a:lnTo>
                <a:lnTo>
                  <a:pt x="72" y="64"/>
                </a:lnTo>
                <a:lnTo>
                  <a:pt x="64" y="64"/>
                </a:lnTo>
                <a:lnTo>
                  <a:pt x="56" y="64"/>
                </a:lnTo>
                <a:lnTo>
                  <a:pt x="56" y="64"/>
                </a:lnTo>
                <a:lnTo>
                  <a:pt x="56" y="56"/>
                </a:lnTo>
                <a:lnTo>
                  <a:pt x="56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48"/>
                </a:lnTo>
                <a:lnTo>
                  <a:pt x="64" y="40"/>
                </a:lnTo>
                <a:lnTo>
                  <a:pt x="64" y="40"/>
                </a:lnTo>
                <a:lnTo>
                  <a:pt x="64" y="8"/>
                </a:lnTo>
                <a:lnTo>
                  <a:pt x="64" y="8"/>
                </a:lnTo>
                <a:lnTo>
                  <a:pt x="56" y="40"/>
                </a:lnTo>
                <a:lnTo>
                  <a:pt x="56" y="40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56"/>
                </a:lnTo>
                <a:lnTo>
                  <a:pt x="40" y="56"/>
                </a:lnTo>
                <a:lnTo>
                  <a:pt x="16" y="8"/>
                </a:lnTo>
                <a:lnTo>
                  <a:pt x="16" y="8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16" y="48"/>
                </a:lnTo>
                <a:lnTo>
                  <a:pt x="16" y="40"/>
                </a:lnTo>
                <a:lnTo>
                  <a:pt x="16" y="40"/>
                </a:lnTo>
                <a:lnTo>
                  <a:pt x="16" y="24"/>
                </a:lnTo>
                <a:lnTo>
                  <a:pt x="16" y="24"/>
                </a:lnTo>
                <a:lnTo>
                  <a:pt x="16" y="16"/>
                </a:lnTo>
                <a:lnTo>
                  <a:pt x="16" y="8"/>
                </a:lnTo>
                <a:lnTo>
                  <a:pt x="16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5" name="Freeform 115"/>
          <p:cNvSpPr>
            <a:spLocks/>
          </p:cNvSpPr>
          <p:nvPr/>
        </p:nvSpPr>
        <p:spPr bwMode="auto">
          <a:xfrm>
            <a:off x="8026400" y="1524000"/>
            <a:ext cx="101600" cy="101600"/>
          </a:xfrm>
          <a:custGeom>
            <a:avLst/>
            <a:gdLst>
              <a:gd name="T0" fmla="*/ 56 w 64"/>
              <a:gd name="T1" fmla="*/ 64 h 64"/>
              <a:gd name="T2" fmla="*/ 48 w 64"/>
              <a:gd name="T3" fmla="*/ 64 h 64"/>
              <a:gd name="T4" fmla="*/ 32 w 64"/>
              <a:gd name="T5" fmla="*/ 64 h 64"/>
              <a:gd name="T6" fmla="*/ 24 w 64"/>
              <a:gd name="T7" fmla="*/ 64 h 64"/>
              <a:gd name="T8" fmla="*/ 16 w 64"/>
              <a:gd name="T9" fmla="*/ 64 h 64"/>
              <a:gd name="T10" fmla="*/ 0 w 64"/>
              <a:gd name="T11" fmla="*/ 48 h 64"/>
              <a:gd name="T12" fmla="*/ 0 w 64"/>
              <a:gd name="T13" fmla="*/ 40 h 64"/>
              <a:gd name="T14" fmla="*/ 0 w 64"/>
              <a:gd name="T15" fmla="*/ 32 h 64"/>
              <a:gd name="T16" fmla="*/ 0 w 64"/>
              <a:gd name="T17" fmla="*/ 16 h 64"/>
              <a:gd name="T18" fmla="*/ 8 w 64"/>
              <a:gd name="T19" fmla="*/ 16 h 64"/>
              <a:gd name="T20" fmla="*/ 8 w 64"/>
              <a:gd name="T21" fmla="*/ 8 h 64"/>
              <a:gd name="T22" fmla="*/ 16 w 64"/>
              <a:gd name="T23" fmla="*/ 0 h 64"/>
              <a:gd name="T24" fmla="*/ 24 w 64"/>
              <a:gd name="T25" fmla="*/ 0 h 64"/>
              <a:gd name="T26" fmla="*/ 40 w 64"/>
              <a:gd name="T27" fmla="*/ 0 h 64"/>
              <a:gd name="T28" fmla="*/ 48 w 64"/>
              <a:gd name="T29" fmla="*/ 0 h 64"/>
              <a:gd name="T30" fmla="*/ 56 w 64"/>
              <a:gd name="T31" fmla="*/ 0 h 64"/>
              <a:gd name="T32" fmla="*/ 56 w 64"/>
              <a:gd name="T33" fmla="*/ 0 h 64"/>
              <a:gd name="T34" fmla="*/ 56 w 64"/>
              <a:gd name="T35" fmla="*/ 8 h 64"/>
              <a:gd name="T36" fmla="*/ 56 w 64"/>
              <a:gd name="T37" fmla="*/ 8 h 64"/>
              <a:gd name="T38" fmla="*/ 56 w 64"/>
              <a:gd name="T39" fmla="*/ 16 h 64"/>
              <a:gd name="T40" fmla="*/ 56 w 64"/>
              <a:gd name="T41" fmla="*/ 16 h 64"/>
              <a:gd name="T42" fmla="*/ 56 w 64"/>
              <a:gd name="T43" fmla="*/ 8 h 64"/>
              <a:gd name="T44" fmla="*/ 56 w 64"/>
              <a:gd name="T45" fmla="*/ 8 h 64"/>
              <a:gd name="T46" fmla="*/ 56 w 64"/>
              <a:gd name="T47" fmla="*/ 8 h 64"/>
              <a:gd name="T48" fmla="*/ 56 w 64"/>
              <a:gd name="T49" fmla="*/ 8 h 64"/>
              <a:gd name="T50" fmla="*/ 48 w 64"/>
              <a:gd name="T51" fmla="*/ 8 h 64"/>
              <a:gd name="T52" fmla="*/ 48 w 64"/>
              <a:gd name="T53" fmla="*/ 0 h 64"/>
              <a:gd name="T54" fmla="*/ 40 w 64"/>
              <a:gd name="T55" fmla="*/ 0 h 64"/>
              <a:gd name="T56" fmla="*/ 32 w 64"/>
              <a:gd name="T57" fmla="*/ 0 h 64"/>
              <a:gd name="T58" fmla="*/ 32 w 64"/>
              <a:gd name="T59" fmla="*/ 0 h 64"/>
              <a:gd name="T60" fmla="*/ 24 w 64"/>
              <a:gd name="T61" fmla="*/ 8 h 64"/>
              <a:gd name="T62" fmla="*/ 16 w 64"/>
              <a:gd name="T63" fmla="*/ 16 h 64"/>
              <a:gd name="T64" fmla="*/ 8 w 64"/>
              <a:gd name="T65" fmla="*/ 24 h 64"/>
              <a:gd name="T66" fmla="*/ 8 w 64"/>
              <a:gd name="T67" fmla="*/ 32 h 64"/>
              <a:gd name="T68" fmla="*/ 16 w 64"/>
              <a:gd name="T69" fmla="*/ 48 h 64"/>
              <a:gd name="T70" fmla="*/ 16 w 64"/>
              <a:gd name="T71" fmla="*/ 56 h 64"/>
              <a:gd name="T72" fmla="*/ 24 w 64"/>
              <a:gd name="T73" fmla="*/ 56 h 64"/>
              <a:gd name="T74" fmla="*/ 40 w 64"/>
              <a:gd name="T75" fmla="*/ 64 h 64"/>
              <a:gd name="T76" fmla="*/ 40 w 64"/>
              <a:gd name="T77" fmla="*/ 56 h 64"/>
              <a:gd name="T78" fmla="*/ 48 w 64"/>
              <a:gd name="T79" fmla="*/ 56 h 64"/>
              <a:gd name="T80" fmla="*/ 48 w 64"/>
              <a:gd name="T81" fmla="*/ 56 h 64"/>
              <a:gd name="T82" fmla="*/ 48 w 64"/>
              <a:gd name="T83" fmla="*/ 56 h 64"/>
              <a:gd name="T84" fmla="*/ 48 w 64"/>
              <a:gd name="T85" fmla="*/ 48 h 64"/>
              <a:gd name="T86" fmla="*/ 48 w 64"/>
              <a:gd name="T87" fmla="*/ 48 h 64"/>
              <a:gd name="T88" fmla="*/ 48 w 64"/>
              <a:gd name="T89" fmla="*/ 40 h 64"/>
              <a:gd name="T90" fmla="*/ 48 w 64"/>
              <a:gd name="T91" fmla="*/ 40 h 64"/>
              <a:gd name="T92" fmla="*/ 48 w 64"/>
              <a:gd name="T93" fmla="*/ 40 h 64"/>
              <a:gd name="T94" fmla="*/ 40 w 64"/>
              <a:gd name="T95" fmla="*/ 40 h 64"/>
              <a:gd name="T96" fmla="*/ 40 w 64"/>
              <a:gd name="T97" fmla="*/ 40 h 64"/>
              <a:gd name="T98" fmla="*/ 56 w 64"/>
              <a:gd name="T99" fmla="*/ 40 h 64"/>
              <a:gd name="T100" fmla="*/ 56 w 64"/>
              <a:gd name="T101" fmla="*/ 40 h 64"/>
              <a:gd name="T102" fmla="*/ 64 w 64"/>
              <a:gd name="T103" fmla="*/ 40 h 64"/>
              <a:gd name="T104" fmla="*/ 64 w 64"/>
              <a:gd name="T105" fmla="*/ 40 h 64"/>
              <a:gd name="T106" fmla="*/ 56 w 64"/>
              <a:gd name="T107" fmla="*/ 40 h 64"/>
              <a:gd name="T108" fmla="*/ 56 w 64"/>
              <a:gd name="T109" fmla="*/ 48 h 64"/>
              <a:gd name="T110" fmla="*/ 56 w 64"/>
              <a:gd name="T111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4" h="64">
                <a:moveTo>
                  <a:pt x="56" y="56"/>
                </a:moveTo>
                <a:lnTo>
                  <a:pt x="56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48" y="8"/>
                </a:lnTo>
                <a:lnTo>
                  <a:pt x="48" y="8"/>
                </a:lnTo>
                <a:lnTo>
                  <a:pt x="48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40" y="64"/>
                </a:lnTo>
                <a:lnTo>
                  <a:pt x="40" y="64"/>
                </a:lnTo>
                <a:lnTo>
                  <a:pt x="40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56" y="40"/>
                </a:lnTo>
                <a:lnTo>
                  <a:pt x="56" y="40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56"/>
                </a:lnTo>
                <a:lnTo>
                  <a:pt x="5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6" name="Freeform 116"/>
          <p:cNvSpPr>
            <a:spLocks/>
          </p:cNvSpPr>
          <p:nvPr/>
        </p:nvSpPr>
        <p:spPr bwMode="auto">
          <a:xfrm>
            <a:off x="8026400" y="1524000"/>
            <a:ext cx="101600" cy="101600"/>
          </a:xfrm>
          <a:custGeom>
            <a:avLst/>
            <a:gdLst>
              <a:gd name="T0" fmla="*/ 48 w 64"/>
              <a:gd name="T1" fmla="*/ 64 h 64"/>
              <a:gd name="T2" fmla="*/ 40 w 64"/>
              <a:gd name="T3" fmla="*/ 64 h 64"/>
              <a:gd name="T4" fmla="*/ 32 w 64"/>
              <a:gd name="T5" fmla="*/ 64 h 64"/>
              <a:gd name="T6" fmla="*/ 16 w 64"/>
              <a:gd name="T7" fmla="*/ 64 h 64"/>
              <a:gd name="T8" fmla="*/ 8 w 64"/>
              <a:gd name="T9" fmla="*/ 56 h 64"/>
              <a:gd name="T10" fmla="*/ 0 w 64"/>
              <a:gd name="T11" fmla="*/ 48 h 64"/>
              <a:gd name="T12" fmla="*/ 0 w 64"/>
              <a:gd name="T13" fmla="*/ 32 h 64"/>
              <a:gd name="T14" fmla="*/ 0 w 64"/>
              <a:gd name="T15" fmla="*/ 24 h 64"/>
              <a:gd name="T16" fmla="*/ 0 w 64"/>
              <a:gd name="T17" fmla="*/ 16 h 64"/>
              <a:gd name="T18" fmla="*/ 8 w 64"/>
              <a:gd name="T19" fmla="*/ 8 h 64"/>
              <a:gd name="T20" fmla="*/ 16 w 64"/>
              <a:gd name="T21" fmla="*/ 8 h 64"/>
              <a:gd name="T22" fmla="*/ 16 w 64"/>
              <a:gd name="T23" fmla="*/ 0 h 64"/>
              <a:gd name="T24" fmla="*/ 40 w 64"/>
              <a:gd name="T25" fmla="*/ 0 h 64"/>
              <a:gd name="T26" fmla="*/ 40 w 64"/>
              <a:gd name="T27" fmla="*/ 0 h 64"/>
              <a:gd name="T28" fmla="*/ 48 w 64"/>
              <a:gd name="T29" fmla="*/ 0 h 64"/>
              <a:gd name="T30" fmla="*/ 56 w 64"/>
              <a:gd name="T31" fmla="*/ 0 h 64"/>
              <a:gd name="T32" fmla="*/ 56 w 64"/>
              <a:gd name="T33" fmla="*/ 8 h 64"/>
              <a:gd name="T34" fmla="*/ 56 w 64"/>
              <a:gd name="T35" fmla="*/ 8 h 64"/>
              <a:gd name="T36" fmla="*/ 56 w 64"/>
              <a:gd name="T37" fmla="*/ 16 h 64"/>
              <a:gd name="T38" fmla="*/ 56 w 64"/>
              <a:gd name="T39" fmla="*/ 16 h 64"/>
              <a:gd name="T40" fmla="*/ 56 w 64"/>
              <a:gd name="T41" fmla="*/ 8 h 64"/>
              <a:gd name="T42" fmla="*/ 56 w 64"/>
              <a:gd name="T43" fmla="*/ 8 h 64"/>
              <a:gd name="T44" fmla="*/ 56 w 64"/>
              <a:gd name="T45" fmla="*/ 8 h 64"/>
              <a:gd name="T46" fmla="*/ 56 w 64"/>
              <a:gd name="T47" fmla="*/ 8 h 64"/>
              <a:gd name="T48" fmla="*/ 56 w 64"/>
              <a:gd name="T49" fmla="*/ 8 h 64"/>
              <a:gd name="T50" fmla="*/ 48 w 64"/>
              <a:gd name="T51" fmla="*/ 8 h 64"/>
              <a:gd name="T52" fmla="*/ 40 w 64"/>
              <a:gd name="T53" fmla="*/ 0 h 64"/>
              <a:gd name="T54" fmla="*/ 40 w 64"/>
              <a:gd name="T55" fmla="*/ 0 h 64"/>
              <a:gd name="T56" fmla="*/ 32 w 64"/>
              <a:gd name="T57" fmla="*/ 0 h 64"/>
              <a:gd name="T58" fmla="*/ 24 w 64"/>
              <a:gd name="T59" fmla="*/ 8 h 64"/>
              <a:gd name="T60" fmla="*/ 16 w 64"/>
              <a:gd name="T61" fmla="*/ 8 h 64"/>
              <a:gd name="T62" fmla="*/ 16 w 64"/>
              <a:gd name="T63" fmla="*/ 16 h 64"/>
              <a:gd name="T64" fmla="*/ 8 w 64"/>
              <a:gd name="T65" fmla="*/ 32 h 64"/>
              <a:gd name="T66" fmla="*/ 8 w 64"/>
              <a:gd name="T67" fmla="*/ 40 h 64"/>
              <a:gd name="T68" fmla="*/ 16 w 64"/>
              <a:gd name="T69" fmla="*/ 48 h 64"/>
              <a:gd name="T70" fmla="*/ 24 w 64"/>
              <a:gd name="T71" fmla="*/ 56 h 64"/>
              <a:gd name="T72" fmla="*/ 32 w 64"/>
              <a:gd name="T73" fmla="*/ 56 h 64"/>
              <a:gd name="T74" fmla="*/ 40 w 64"/>
              <a:gd name="T75" fmla="*/ 64 h 64"/>
              <a:gd name="T76" fmla="*/ 48 w 64"/>
              <a:gd name="T77" fmla="*/ 56 h 64"/>
              <a:gd name="T78" fmla="*/ 48 w 64"/>
              <a:gd name="T79" fmla="*/ 56 h 64"/>
              <a:gd name="T80" fmla="*/ 48 w 64"/>
              <a:gd name="T81" fmla="*/ 56 h 64"/>
              <a:gd name="T82" fmla="*/ 48 w 64"/>
              <a:gd name="T83" fmla="*/ 48 h 64"/>
              <a:gd name="T84" fmla="*/ 48 w 64"/>
              <a:gd name="T85" fmla="*/ 48 h 64"/>
              <a:gd name="T86" fmla="*/ 48 w 64"/>
              <a:gd name="T87" fmla="*/ 40 h 64"/>
              <a:gd name="T88" fmla="*/ 48 w 64"/>
              <a:gd name="T89" fmla="*/ 40 h 64"/>
              <a:gd name="T90" fmla="*/ 48 w 64"/>
              <a:gd name="T91" fmla="*/ 40 h 64"/>
              <a:gd name="T92" fmla="*/ 48 w 64"/>
              <a:gd name="T93" fmla="*/ 40 h 64"/>
              <a:gd name="T94" fmla="*/ 40 w 64"/>
              <a:gd name="T95" fmla="*/ 40 h 64"/>
              <a:gd name="T96" fmla="*/ 40 w 64"/>
              <a:gd name="T97" fmla="*/ 40 h 64"/>
              <a:gd name="T98" fmla="*/ 56 w 64"/>
              <a:gd name="T99" fmla="*/ 40 h 64"/>
              <a:gd name="T100" fmla="*/ 64 w 64"/>
              <a:gd name="T101" fmla="*/ 40 h 64"/>
              <a:gd name="T102" fmla="*/ 64 w 64"/>
              <a:gd name="T103" fmla="*/ 40 h 64"/>
              <a:gd name="T104" fmla="*/ 56 w 64"/>
              <a:gd name="T105" fmla="*/ 40 h 64"/>
              <a:gd name="T106" fmla="*/ 56 w 64"/>
              <a:gd name="T107" fmla="*/ 48 h 64"/>
              <a:gd name="T108" fmla="*/ 56 w 64"/>
              <a:gd name="T109" fmla="*/ 48 h 64"/>
              <a:gd name="T110" fmla="*/ 56 w 64"/>
              <a:gd name="T111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4" h="64">
                <a:moveTo>
                  <a:pt x="56" y="56"/>
                </a:moveTo>
                <a:lnTo>
                  <a:pt x="56" y="64"/>
                </a:lnTo>
                <a:lnTo>
                  <a:pt x="56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0"/>
                </a:lnTo>
                <a:lnTo>
                  <a:pt x="48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56"/>
                </a:lnTo>
                <a:lnTo>
                  <a:pt x="40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7" name="Freeform 117"/>
          <p:cNvSpPr>
            <a:spLocks/>
          </p:cNvSpPr>
          <p:nvPr/>
        </p:nvSpPr>
        <p:spPr bwMode="auto">
          <a:xfrm>
            <a:off x="8128000" y="1524000"/>
            <a:ext cx="76200" cy="101600"/>
          </a:xfrm>
          <a:custGeom>
            <a:avLst/>
            <a:gdLst>
              <a:gd name="T0" fmla="*/ 8 w 48"/>
              <a:gd name="T1" fmla="*/ 64 h 64"/>
              <a:gd name="T2" fmla="*/ 8 w 48"/>
              <a:gd name="T3" fmla="*/ 56 h 64"/>
              <a:gd name="T4" fmla="*/ 8 w 48"/>
              <a:gd name="T5" fmla="*/ 56 h 64"/>
              <a:gd name="T6" fmla="*/ 8 w 48"/>
              <a:gd name="T7" fmla="*/ 56 h 64"/>
              <a:gd name="T8" fmla="*/ 8 w 48"/>
              <a:gd name="T9" fmla="*/ 56 h 64"/>
              <a:gd name="T10" fmla="*/ 8 w 48"/>
              <a:gd name="T11" fmla="*/ 56 h 64"/>
              <a:gd name="T12" fmla="*/ 8 w 48"/>
              <a:gd name="T13" fmla="*/ 56 h 64"/>
              <a:gd name="T14" fmla="*/ 8 w 48"/>
              <a:gd name="T15" fmla="*/ 48 h 64"/>
              <a:gd name="T16" fmla="*/ 8 w 48"/>
              <a:gd name="T17" fmla="*/ 48 h 64"/>
              <a:gd name="T18" fmla="*/ 8 w 48"/>
              <a:gd name="T19" fmla="*/ 16 h 64"/>
              <a:gd name="T20" fmla="*/ 8 w 48"/>
              <a:gd name="T21" fmla="*/ 16 h 64"/>
              <a:gd name="T22" fmla="*/ 8 w 48"/>
              <a:gd name="T23" fmla="*/ 8 h 64"/>
              <a:gd name="T24" fmla="*/ 8 w 48"/>
              <a:gd name="T25" fmla="*/ 8 h 64"/>
              <a:gd name="T26" fmla="*/ 8 w 48"/>
              <a:gd name="T27" fmla="*/ 8 h 64"/>
              <a:gd name="T28" fmla="*/ 8 w 48"/>
              <a:gd name="T29" fmla="*/ 8 h 64"/>
              <a:gd name="T30" fmla="*/ 8 w 48"/>
              <a:gd name="T31" fmla="*/ 8 h 64"/>
              <a:gd name="T32" fmla="*/ 8 w 48"/>
              <a:gd name="T33" fmla="*/ 8 h 64"/>
              <a:gd name="T34" fmla="*/ 0 w 48"/>
              <a:gd name="T35" fmla="*/ 0 h 64"/>
              <a:gd name="T36" fmla="*/ 0 w 48"/>
              <a:gd name="T37" fmla="*/ 0 h 64"/>
              <a:gd name="T38" fmla="*/ 0 w 48"/>
              <a:gd name="T39" fmla="*/ 0 h 64"/>
              <a:gd name="T40" fmla="*/ 0 w 48"/>
              <a:gd name="T41" fmla="*/ 0 h 64"/>
              <a:gd name="T42" fmla="*/ 8 w 48"/>
              <a:gd name="T43" fmla="*/ 0 h 64"/>
              <a:gd name="T44" fmla="*/ 16 w 48"/>
              <a:gd name="T45" fmla="*/ 0 h 64"/>
              <a:gd name="T46" fmla="*/ 32 w 48"/>
              <a:gd name="T47" fmla="*/ 0 h 64"/>
              <a:gd name="T48" fmla="*/ 32 w 48"/>
              <a:gd name="T49" fmla="*/ 0 h 64"/>
              <a:gd name="T50" fmla="*/ 40 w 48"/>
              <a:gd name="T51" fmla="*/ 0 h 64"/>
              <a:gd name="T52" fmla="*/ 40 w 48"/>
              <a:gd name="T53" fmla="*/ 0 h 64"/>
              <a:gd name="T54" fmla="*/ 48 w 48"/>
              <a:gd name="T55" fmla="*/ 8 h 64"/>
              <a:gd name="T56" fmla="*/ 48 w 48"/>
              <a:gd name="T57" fmla="*/ 8 h 64"/>
              <a:gd name="T58" fmla="*/ 48 w 48"/>
              <a:gd name="T59" fmla="*/ 16 h 64"/>
              <a:gd name="T60" fmla="*/ 48 w 48"/>
              <a:gd name="T61" fmla="*/ 16 h 64"/>
              <a:gd name="T62" fmla="*/ 48 w 48"/>
              <a:gd name="T63" fmla="*/ 16 h 64"/>
              <a:gd name="T64" fmla="*/ 48 w 48"/>
              <a:gd name="T65" fmla="*/ 16 h 64"/>
              <a:gd name="T66" fmla="*/ 40 w 48"/>
              <a:gd name="T67" fmla="*/ 24 h 64"/>
              <a:gd name="T68" fmla="*/ 40 w 48"/>
              <a:gd name="T69" fmla="*/ 24 h 64"/>
              <a:gd name="T70" fmla="*/ 40 w 48"/>
              <a:gd name="T71" fmla="*/ 24 h 64"/>
              <a:gd name="T72" fmla="*/ 40 w 48"/>
              <a:gd name="T73" fmla="*/ 24 h 64"/>
              <a:gd name="T74" fmla="*/ 32 w 48"/>
              <a:gd name="T75" fmla="*/ 24 h 64"/>
              <a:gd name="T76" fmla="*/ 32 w 48"/>
              <a:gd name="T77" fmla="*/ 24 h 64"/>
              <a:gd name="T78" fmla="*/ 40 w 48"/>
              <a:gd name="T79" fmla="*/ 32 h 64"/>
              <a:gd name="T80" fmla="*/ 40 w 48"/>
              <a:gd name="T81" fmla="*/ 32 h 64"/>
              <a:gd name="T82" fmla="*/ 48 w 48"/>
              <a:gd name="T83" fmla="*/ 32 h 64"/>
              <a:gd name="T84" fmla="*/ 48 w 48"/>
              <a:gd name="T85" fmla="*/ 32 h 64"/>
              <a:gd name="T86" fmla="*/ 48 w 48"/>
              <a:gd name="T87" fmla="*/ 40 h 64"/>
              <a:gd name="T88" fmla="*/ 48 w 48"/>
              <a:gd name="T89" fmla="*/ 40 h 64"/>
              <a:gd name="T90" fmla="*/ 48 w 48"/>
              <a:gd name="T91" fmla="*/ 40 h 64"/>
              <a:gd name="T92" fmla="*/ 48 w 48"/>
              <a:gd name="T93" fmla="*/ 40 h 64"/>
              <a:gd name="T94" fmla="*/ 48 w 48"/>
              <a:gd name="T95" fmla="*/ 56 h 64"/>
              <a:gd name="T96" fmla="*/ 48 w 48"/>
              <a:gd name="T97" fmla="*/ 56 h 64"/>
              <a:gd name="T98" fmla="*/ 40 w 48"/>
              <a:gd name="T99" fmla="*/ 64 h 64"/>
              <a:gd name="T100" fmla="*/ 40 w 48"/>
              <a:gd name="T101" fmla="*/ 64 h 64"/>
              <a:gd name="T102" fmla="*/ 24 w 48"/>
              <a:gd name="T103" fmla="*/ 64 h 64"/>
              <a:gd name="T104" fmla="*/ 24 w 48"/>
              <a:gd name="T105" fmla="*/ 64 h 64"/>
              <a:gd name="T106" fmla="*/ 16 w 48"/>
              <a:gd name="T107" fmla="*/ 64 h 64"/>
              <a:gd name="T108" fmla="*/ 8 w 48"/>
              <a:gd name="T109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8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8" name="Freeform 118"/>
          <p:cNvSpPr>
            <a:spLocks/>
          </p:cNvSpPr>
          <p:nvPr/>
        </p:nvSpPr>
        <p:spPr bwMode="auto">
          <a:xfrm>
            <a:off x="8153400" y="1536700"/>
            <a:ext cx="38100" cy="25400"/>
          </a:xfrm>
          <a:custGeom>
            <a:avLst/>
            <a:gdLst>
              <a:gd name="T0" fmla="*/ 0 w 24"/>
              <a:gd name="T1" fmla="*/ 16 h 16"/>
              <a:gd name="T2" fmla="*/ 0 w 24"/>
              <a:gd name="T3" fmla="*/ 16 h 16"/>
              <a:gd name="T4" fmla="*/ 0 w 24"/>
              <a:gd name="T5" fmla="*/ 16 h 16"/>
              <a:gd name="T6" fmla="*/ 8 w 24"/>
              <a:gd name="T7" fmla="*/ 16 h 16"/>
              <a:gd name="T8" fmla="*/ 8 w 24"/>
              <a:gd name="T9" fmla="*/ 16 h 16"/>
              <a:gd name="T10" fmla="*/ 8 w 24"/>
              <a:gd name="T11" fmla="*/ 16 h 16"/>
              <a:gd name="T12" fmla="*/ 8 w 24"/>
              <a:gd name="T13" fmla="*/ 16 h 16"/>
              <a:gd name="T14" fmla="*/ 8 w 24"/>
              <a:gd name="T15" fmla="*/ 16 h 16"/>
              <a:gd name="T16" fmla="*/ 8 w 24"/>
              <a:gd name="T17" fmla="*/ 16 h 16"/>
              <a:gd name="T18" fmla="*/ 16 w 24"/>
              <a:gd name="T19" fmla="*/ 16 h 16"/>
              <a:gd name="T20" fmla="*/ 16 w 24"/>
              <a:gd name="T21" fmla="*/ 16 h 16"/>
              <a:gd name="T22" fmla="*/ 16 w 24"/>
              <a:gd name="T23" fmla="*/ 16 h 16"/>
              <a:gd name="T24" fmla="*/ 16 w 24"/>
              <a:gd name="T25" fmla="*/ 16 h 16"/>
              <a:gd name="T26" fmla="*/ 16 w 24"/>
              <a:gd name="T27" fmla="*/ 16 h 16"/>
              <a:gd name="T28" fmla="*/ 16 w 24"/>
              <a:gd name="T29" fmla="*/ 16 h 16"/>
              <a:gd name="T30" fmla="*/ 16 w 24"/>
              <a:gd name="T31" fmla="*/ 16 h 16"/>
              <a:gd name="T32" fmla="*/ 16 w 24"/>
              <a:gd name="T33" fmla="*/ 16 h 16"/>
              <a:gd name="T34" fmla="*/ 16 w 24"/>
              <a:gd name="T35" fmla="*/ 16 h 16"/>
              <a:gd name="T36" fmla="*/ 16 w 24"/>
              <a:gd name="T37" fmla="*/ 16 h 16"/>
              <a:gd name="T38" fmla="*/ 16 w 24"/>
              <a:gd name="T39" fmla="*/ 16 h 16"/>
              <a:gd name="T40" fmla="*/ 16 w 24"/>
              <a:gd name="T41" fmla="*/ 16 h 16"/>
              <a:gd name="T42" fmla="*/ 24 w 24"/>
              <a:gd name="T43" fmla="*/ 8 h 16"/>
              <a:gd name="T44" fmla="*/ 24 w 24"/>
              <a:gd name="T45" fmla="*/ 8 h 16"/>
              <a:gd name="T46" fmla="*/ 24 w 24"/>
              <a:gd name="T47" fmla="*/ 8 h 16"/>
              <a:gd name="T48" fmla="*/ 24 w 24"/>
              <a:gd name="T49" fmla="*/ 8 h 16"/>
              <a:gd name="T50" fmla="*/ 24 w 24"/>
              <a:gd name="T51" fmla="*/ 8 h 16"/>
              <a:gd name="T52" fmla="*/ 24 w 24"/>
              <a:gd name="T53" fmla="*/ 8 h 16"/>
              <a:gd name="T54" fmla="*/ 24 w 24"/>
              <a:gd name="T55" fmla="*/ 8 h 16"/>
              <a:gd name="T56" fmla="*/ 24 w 24"/>
              <a:gd name="T57" fmla="*/ 8 h 16"/>
              <a:gd name="T58" fmla="*/ 24 w 24"/>
              <a:gd name="T59" fmla="*/ 8 h 16"/>
              <a:gd name="T60" fmla="*/ 24 w 24"/>
              <a:gd name="T61" fmla="*/ 8 h 16"/>
              <a:gd name="T62" fmla="*/ 24 w 24"/>
              <a:gd name="T63" fmla="*/ 0 h 16"/>
              <a:gd name="T64" fmla="*/ 24 w 24"/>
              <a:gd name="T65" fmla="*/ 0 h 16"/>
              <a:gd name="T66" fmla="*/ 16 w 24"/>
              <a:gd name="T67" fmla="*/ 0 h 16"/>
              <a:gd name="T68" fmla="*/ 16 w 24"/>
              <a:gd name="T69" fmla="*/ 0 h 16"/>
              <a:gd name="T70" fmla="*/ 16 w 24"/>
              <a:gd name="T71" fmla="*/ 0 h 16"/>
              <a:gd name="T72" fmla="*/ 16 w 24"/>
              <a:gd name="T73" fmla="*/ 0 h 16"/>
              <a:gd name="T74" fmla="*/ 16 w 24"/>
              <a:gd name="T75" fmla="*/ 0 h 16"/>
              <a:gd name="T76" fmla="*/ 16 w 24"/>
              <a:gd name="T77" fmla="*/ 0 h 16"/>
              <a:gd name="T78" fmla="*/ 8 w 24"/>
              <a:gd name="T79" fmla="*/ 0 h 16"/>
              <a:gd name="T80" fmla="*/ 8 w 24"/>
              <a:gd name="T81" fmla="*/ 0 h 16"/>
              <a:gd name="T82" fmla="*/ 8 w 24"/>
              <a:gd name="T83" fmla="*/ 0 h 16"/>
              <a:gd name="T84" fmla="*/ 8 w 24"/>
              <a:gd name="T85" fmla="*/ 0 h 16"/>
              <a:gd name="T86" fmla="*/ 8 w 24"/>
              <a:gd name="T87" fmla="*/ 0 h 16"/>
              <a:gd name="T88" fmla="*/ 8 w 24"/>
              <a:gd name="T89" fmla="*/ 0 h 16"/>
              <a:gd name="T90" fmla="*/ 0 w 24"/>
              <a:gd name="T91" fmla="*/ 0 h 16"/>
              <a:gd name="T92" fmla="*/ 0 w 24"/>
              <a:gd name="T93" fmla="*/ 0 h 16"/>
              <a:gd name="T94" fmla="*/ 0 w 24"/>
              <a:gd name="T95" fmla="*/ 0 h 16"/>
              <a:gd name="T96" fmla="*/ 0 w 24"/>
              <a:gd name="T97" fmla="*/ 0 h 16"/>
              <a:gd name="T98" fmla="*/ 0 w 24"/>
              <a:gd name="T99" fmla="*/ 0 h 16"/>
              <a:gd name="T100" fmla="*/ 0 w 24"/>
              <a:gd name="T101" fmla="*/ 0 h 16"/>
              <a:gd name="T102" fmla="*/ 0 w 24"/>
              <a:gd name="T103" fmla="*/ 8 h 16"/>
              <a:gd name="T104" fmla="*/ 0 w 24"/>
              <a:gd name="T105" fmla="*/ 8 h 16"/>
              <a:gd name="T106" fmla="*/ 0 w 24"/>
              <a:gd name="T107" fmla="*/ 8 h 16"/>
              <a:gd name="T108" fmla="*/ 0 w 24"/>
              <a:gd name="T109" fmla="*/ 8 h 16"/>
              <a:gd name="T110" fmla="*/ 0 w 24"/>
              <a:gd name="T111" fmla="*/ 16 h 16"/>
              <a:gd name="T112" fmla="*/ 0 w 24"/>
              <a:gd name="T113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39" name="Freeform 119"/>
          <p:cNvSpPr>
            <a:spLocks/>
          </p:cNvSpPr>
          <p:nvPr/>
        </p:nvSpPr>
        <p:spPr bwMode="auto">
          <a:xfrm>
            <a:off x="8153400" y="1574800"/>
            <a:ext cx="38100" cy="38100"/>
          </a:xfrm>
          <a:custGeom>
            <a:avLst/>
            <a:gdLst>
              <a:gd name="T0" fmla="*/ 0 w 24"/>
              <a:gd name="T1" fmla="*/ 24 h 24"/>
              <a:gd name="T2" fmla="*/ 8 w 24"/>
              <a:gd name="T3" fmla="*/ 24 h 24"/>
              <a:gd name="T4" fmla="*/ 8 w 24"/>
              <a:gd name="T5" fmla="*/ 24 h 24"/>
              <a:gd name="T6" fmla="*/ 8 w 24"/>
              <a:gd name="T7" fmla="*/ 24 h 24"/>
              <a:gd name="T8" fmla="*/ 8 w 24"/>
              <a:gd name="T9" fmla="*/ 24 h 24"/>
              <a:gd name="T10" fmla="*/ 8 w 24"/>
              <a:gd name="T11" fmla="*/ 24 h 24"/>
              <a:gd name="T12" fmla="*/ 8 w 24"/>
              <a:gd name="T13" fmla="*/ 24 h 24"/>
              <a:gd name="T14" fmla="*/ 16 w 24"/>
              <a:gd name="T15" fmla="*/ 24 h 24"/>
              <a:gd name="T16" fmla="*/ 16 w 24"/>
              <a:gd name="T17" fmla="*/ 24 h 24"/>
              <a:gd name="T18" fmla="*/ 16 w 24"/>
              <a:gd name="T19" fmla="*/ 24 h 24"/>
              <a:gd name="T20" fmla="*/ 16 w 24"/>
              <a:gd name="T21" fmla="*/ 24 h 24"/>
              <a:gd name="T22" fmla="*/ 16 w 24"/>
              <a:gd name="T23" fmla="*/ 24 h 24"/>
              <a:gd name="T24" fmla="*/ 16 w 24"/>
              <a:gd name="T25" fmla="*/ 24 h 24"/>
              <a:gd name="T26" fmla="*/ 24 w 24"/>
              <a:gd name="T27" fmla="*/ 24 h 24"/>
              <a:gd name="T28" fmla="*/ 24 w 24"/>
              <a:gd name="T29" fmla="*/ 24 h 24"/>
              <a:gd name="T30" fmla="*/ 24 w 24"/>
              <a:gd name="T31" fmla="*/ 16 h 24"/>
              <a:gd name="T32" fmla="*/ 24 w 24"/>
              <a:gd name="T33" fmla="*/ 16 h 24"/>
              <a:gd name="T34" fmla="*/ 24 w 24"/>
              <a:gd name="T35" fmla="*/ 16 h 24"/>
              <a:gd name="T36" fmla="*/ 24 w 24"/>
              <a:gd name="T37" fmla="*/ 16 h 24"/>
              <a:gd name="T38" fmla="*/ 24 w 24"/>
              <a:gd name="T39" fmla="*/ 16 h 24"/>
              <a:gd name="T40" fmla="*/ 24 w 24"/>
              <a:gd name="T41" fmla="*/ 16 h 24"/>
              <a:gd name="T42" fmla="*/ 24 w 24"/>
              <a:gd name="T43" fmla="*/ 8 h 24"/>
              <a:gd name="T44" fmla="*/ 24 w 24"/>
              <a:gd name="T45" fmla="*/ 8 h 24"/>
              <a:gd name="T46" fmla="*/ 24 w 24"/>
              <a:gd name="T47" fmla="*/ 8 h 24"/>
              <a:gd name="T48" fmla="*/ 24 w 24"/>
              <a:gd name="T49" fmla="*/ 8 h 24"/>
              <a:gd name="T50" fmla="*/ 24 w 24"/>
              <a:gd name="T51" fmla="*/ 8 h 24"/>
              <a:gd name="T52" fmla="*/ 24 w 24"/>
              <a:gd name="T53" fmla="*/ 8 h 24"/>
              <a:gd name="T54" fmla="*/ 24 w 24"/>
              <a:gd name="T55" fmla="*/ 0 h 24"/>
              <a:gd name="T56" fmla="*/ 24 w 24"/>
              <a:gd name="T57" fmla="*/ 0 h 24"/>
              <a:gd name="T58" fmla="*/ 24 w 24"/>
              <a:gd name="T59" fmla="*/ 0 h 24"/>
              <a:gd name="T60" fmla="*/ 24 w 24"/>
              <a:gd name="T61" fmla="*/ 0 h 24"/>
              <a:gd name="T62" fmla="*/ 24 w 24"/>
              <a:gd name="T63" fmla="*/ 0 h 24"/>
              <a:gd name="T64" fmla="*/ 24 w 24"/>
              <a:gd name="T65" fmla="*/ 0 h 24"/>
              <a:gd name="T66" fmla="*/ 16 w 24"/>
              <a:gd name="T67" fmla="*/ 0 h 24"/>
              <a:gd name="T68" fmla="*/ 16 w 24"/>
              <a:gd name="T69" fmla="*/ 0 h 24"/>
              <a:gd name="T70" fmla="*/ 16 w 24"/>
              <a:gd name="T71" fmla="*/ 0 h 24"/>
              <a:gd name="T72" fmla="*/ 16 w 24"/>
              <a:gd name="T73" fmla="*/ 0 h 24"/>
              <a:gd name="T74" fmla="*/ 16 w 24"/>
              <a:gd name="T75" fmla="*/ 0 h 24"/>
              <a:gd name="T76" fmla="*/ 16 w 24"/>
              <a:gd name="T77" fmla="*/ 0 h 24"/>
              <a:gd name="T78" fmla="*/ 8 w 24"/>
              <a:gd name="T79" fmla="*/ 0 h 24"/>
              <a:gd name="T80" fmla="*/ 8 w 24"/>
              <a:gd name="T81" fmla="*/ 0 h 24"/>
              <a:gd name="T82" fmla="*/ 8 w 24"/>
              <a:gd name="T83" fmla="*/ 0 h 24"/>
              <a:gd name="T84" fmla="*/ 8 w 24"/>
              <a:gd name="T85" fmla="*/ 0 h 24"/>
              <a:gd name="T86" fmla="*/ 0 w 24"/>
              <a:gd name="T87" fmla="*/ 0 h 24"/>
              <a:gd name="T88" fmla="*/ 0 w 24"/>
              <a:gd name="T89" fmla="*/ 0 h 24"/>
              <a:gd name="T90" fmla="*/ 0 w 24"/>
              <a:gd name="T91" fmla="*/ 0 h 24"/>
              <a:gd name="T92" fmla="*/ 0 w 24"/>
              <a:gd name="T93" fmla="*/ 0 h 24"/>
              <a:gd name="T94" fmla="*/ 0 w 24"/>
              <a:gd name="T95" fmla="*/ 0 h 24"/>
              <a:gd name="T96" fmla="*/ 0 w 24"/>
              <a:gd name="T97" fmla="*/ 0 h 24"/>
              <a:gd name="T98" fmla="*/ 0 w 24"/>
              <a:gd name="T99" fmla="*/ 16 h 24"/>
              <a:gd name="T100" fmla="*/ 0 w 24"/>
              <a:gd name="T101" fmla="*/ 16 h 24"/>
              <a:gd name="T102" fmla="*/ 0 w 24"/>
              <a:gd name="T103" fmla="*/ 16 h 24"/>
              <a:gd name="T104" fmla="*/ 0 w 24"/>
              <a:gd name="T105" fmla="*/ 16 h 24"/>
              <a:gd name="T106" fmla="*/ 0 w 24"/>
              <a:gd name="T107" fmla="*/ 16 h 24"/>
              <a:gd name="T108" fmla="*/ 0 w 24"/>
              <a:gd name="T109" fmla="*/ 16 h 24"/>
              <a:gd name="T110" fmla="*/ 0 w 24"/>
              <a:gd name="T111" fmla="*/ 24 h 24"/>
              <a:gd name="T112" fmla="*/ 0 w 24"/>
              <a:gd name="T1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4" h="24">
                <a:moveTo>
                  <a:pt x="0" y="24"/>
                </a:move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40" name="Freeform 120"/>
          <p:cNvSpPr>
            <a:spLocks/>
          </p:cNvSpPr>
          <p:nvPr/>
        </p:nvSpPr>
        <p:spPr bwMode="auto">
          <a:xfrm>
            <a:off x="8128000" y="1524000"/>
            <a:ext cx="76200" cy="101600"/>
          </a:xfrm>
          <a:custGeom>
            <a:avLst/>
            <a:gdLst>
              <a:gd name="T0" fmla="*/ 8 w 48"/>
              <a:gd name="T1" fmla="*/ 64 h 64"/>
              <a:gd name="T2" fmla="*/ 8 w 48"/>
              <a:gd name="T3" fmla="*/ 56 h 64"/>
              <a:gd name="T4" fmla="*/ 8 w 48"/>
              <a:gd name="T5" fmla="*/ 56 h 64"/>
              <a:gd name="T6" fmla="*/ 8 w 48"/>
              <a:gd name="T7" fmla="*/ 56 h 64"/>
              <a:gd name="T8" fmla="*/ 8 w 48"/>
              <a:gd name="T9" fmla="*/ 48 h 64"/>
              <a:gd name="T10" fmla="*/ 8 w 48"/>
              <a:gd name="T11" fmla="*/ 16 h 64"/>
              <a:gd name="T12" fmla="*/ 8 w 48"/>
              <a:gd name="T13" fmla="*/ 8 h 64"/>
              <a:gd name="T14" fmla="*/ 8 w 48"/>
              <a:gd name="T15" fmla="*/ 8 h 64"/>
              <a:gd name="T16" fmla="*/ 8 w 48"/>
              <a:gd name="T17" fmla="*/ 8 h 64"/>
              <a:gd name="T18" fmla="*/ 0 w 48"/>
              <a:gd name="T19" fmla="*/ 0 h 64"/>
              <a:gd name="T20" fmla="*/ 0 w 48"/>
              <a:gd name="T21" fmla="*/ 0 h 64"/>
              <a:gd name="T22" fmla="*/ 16 w 48"/>
              <a:gd name="T23" fmla="*/ 0 h 64"/>
              <a:gd name="T24" fmla="*/ 32 w 48"/>
              <a:gd name="T25" fmla="*/ 0 h 64"/>
              <a:gd name="T26" fmla="*/ 40 w 48"/>
              <a:gd name="T27" fmla="*/ 0 h 64"/>
              <a:gd name="T28" fmla="*/ 48 w 48"/>
              <a:gd name="T29" fmla="*/ 8 h 64"/>
              <a:gd name="T30" fmla="*/ 48 w 48"/>
              <a:gd name="T31" fmla="*/ 16 h 64"/>
              <a:gd name="T32" fmla="*/ 48 w 48"/>
              <a:gd name="T33" fmla="*/ 16 h 64"/>
              <a:gd name="T34" fmla="*/ 40 w 48"/>
              <a:gd name="T35" fmla="*/ 24 h 64"/>
              <a:gd name="T36" fmla="*/ 40 w 48"/>
              <a:gd name="T37" fmla="*/ 24 h 64"/>
              <a:gd name="T38" fmla="*/ 32 w 48"/>
              <a:gd name="T39" fmla="*/ 24 h 64"/>
              <a:gd name="T40" fmla="*/ 40 w 48"/>
              <a:gd name="T41" fmla="*/ 32 h 64"/>
              <a:gd name="T42" fmla="*/ 48 w 48"/>
              <a:gd name="T43" fmla="*/ 32 h 64"/>
              <a:gd name="T44" fmla="*/ 48 w 48"/>
              <a:gd name="T45" fmla="*/ 40 h 64"/>
              <a:gd name="T46" fmla="*/ 48 w 48"/>
              <a:gd name="T47" fmla="*/ 40 h 64"/>
              <a:gd name="T48" fmla="*/ 48 w 48"/>
              <a:gd name="T49" fmla="*/ 56 h 64"/>
              <a:gd name="T50" fmla="*/ 40 w 48"/>
              <a:gd name="T51" fmla="*/ 64 h 64"/>
              <a:gd name="T52" fmla="*/ 24 w 48"/>
              <a:gd name="T53" fmla="*/ 64 h 64"/>
              <a:gd name="T54" fmla="*/ 8 w 48"/>
              <a:gd name="T55" fmla="*/ 64 h 64"/>
              <a:gd name="T56" fmla="*/ 8 w 48"/>
              <a:gd name="T57" fmla="*/ 64 h 64"/>
              <a:gd name="T58" fmla="*/ 24 w 48"/>
              <a:gd name="T59" fmla="*/ 24 h 64"/>
              <a:gd name="T60" fmla="*/ 32 w 48"/>
              <a:gd name="T61" fmla="*/ 24 h 64"/>
              <a:gd name="T62" fmla="*/ 32 w 48"/>
              <a:gd name="T63" fmla="*/ 24 h 64"/>
              <a:gd name="T64" fmla="*/ 40 w 48"/>
              <a:gd name="T65" fmla="*/ 16 h 64"/>
              <a:gd name="T66" fmla="*/ 40 w 48"/>
              <a:gd name="T67" fmla="*/ 16 h 64"/>
              <a:gd name="T68" fmla="*/ 32 w 48"/>
              <a:gd name="T69" fmla="*/ 8 h 64"/>
              <a:gd name="T70" fmla="*/ 24 w 48"/>
              <a:gd name="T71" fmla="*/ 8 h 64"/>
              <a:gd name="T72" fmla="*/ 16 w 48"/>
              <a:gd name="T73" fmla="*/ 8 h 64"/>
              <a:gd name="T74" fmla="*/ 16 w 48"/>
              <a:gd name="T75" fmla="*/ 16 h 64"/>
              <a:gd name="T76" fmla="*/ 16 w 48"/>
              <a:gd name="T77" fmla="*/ 24 h 64"/>
              <a:gd name="T78" fmla="*/ 24 w 48"/>
              <a:gd name="T79" fmla="*/ 56 h 64"/>
              <a:gd name="T80" fmla="*/ 32 w 48"/>
              <a:gd name="T81" fmla="*/ 56 h 64"/>
              <a:gd name="T82" fmla="*/ 40 w 48"/>
              <a:gd name="T83" fmla="*/ 56 h 64"/>
              <a:gd name="T84" fmla="*/ 40 w 48"/>
              <a:gd name="T85" fmla="*/ 48 h 64"/>
              <a:gd name="T86" fmla="*/ 40 w 48"/>
              <a:gd name="T87" fmla="*/ 40 h 64"/>
              <a:gd name="T88" fmla="*/ 40 w 48"/>
              <a:gd name="T89" fmla="*/ 32 h 64"/>
              <a:gd name="T90" fmla="*/ 32 w 48"/>
              <a:gd name="T91" fmla="*/ 32 h 64"/>
              <a:gd name="T92" fmla="*/ 16 w 48"/>
              <a:gd name="T93" fmla="*/ 32 h 64"/>
              <a:gd name="T94" fmla="*/ 16 w 48"/>
              <a:gd name="T95" fmla="*/ 48 h 64"/>
              <a:gd name="T96" fmla="*/ 16 w 48"/>
              <a:gd name="T97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0" y="56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8" y="64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40" y="56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24" y="32"/>
                </a:lnTo>
                <a:lnTo>
                  <a:pt x="24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16" y="56"/>
                </a:lnTo>
                <a:lnTo>
                  <a:pt x="8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41" name="Rectangle 121"/>
          <p:cNvSpPr>
            <a:spLocks noChangeArrowheads="1"/>
          </p:cNvSpPr>
          <p:nvPr/>
        </p:nvSpPr>
        <p:spPr bwMode="auto">
          <a:xfrm>
            <a:off x="5429250" y="25812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N</a:t>
            </a:r>
            <a:endParaRPr lang="en-US" altLang="en-US" sz="1400"/>
          </a:p>
        </p:txBody>
      </p:sp>
      <p:sp>
        <p:nvSpPr>
          <p:cNvPr id="568442" name="Rectangle 122"/>
          <p:cNvSpPr>
            <a:spLocks noChangeArrowheads="1"/>
          </p:cNvSpPr>
          <p:nvPr/>
        </p:nvSpPr>
        <p:spPr bwMode="auto">
          <a:xfrm>
            <a:off x="5543550" y="2581275"/>
            <a:ext cx="936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L</a:t>
            </a:r>
            <a:endParaRPr lang="en-US" altLang="en-US" sz="1400"/>
          </a:p>
        </p:txBody>
      </p:sp>
      <p:sp>
        <p:nvSpPr>
          <p:cNvPr id="568443" name="Rectangle 123"/>
          <p:cNvSpPr>
            <a:spLocks noChangeArrowheads="1"/>
          </p:cNvSpPr>
          <p:nvPr/>
        </p:nvSpPr>
        <p:spPr bwMode="auto">
          <a:xfrm>
            <a:off x="5619750" y="2581275"/>
            <a:ext cx="936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L</a:t>
            </a:r>
            <a:endParaRPr lang="en-US" altLang="en-US" sz="1400"/>
          </a:p>
        </p:txBody>
      </p:sp>
      <p:sp>
        <p:nvSpPr>
          <p:cNvPr id="568444" name="Rectangle 124"/>
          <p:cNvSpPr>
            <a:spLocks noChangeArrowheads="1"/>
          </p:cNvSpPr>
          <p:nvPr/>
        </p:nvSpPr>
        <p:spPr bwMode="auto">
          <a:xfrm>
            <a:off x="5556250" y="3089275"/>
            <a:ext cx="936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L</a:t>
            </a:r>
            <a:endParaRPr lang="en-US" altLang="en-US" sz="1400"/>
          </a:p>
        </p:txBody>
      </p:sp>
      <p:sp>
        <p:nvSpPr>
          <p:cNvPr id="568445" name="Rectangle 125"/>
          <p:cNvSpPr>
            <a:spLocks noChangeArrowheads="1"/>
          </p:cNvSpPr>
          <p:nvPr/>
        </p:nvSpPr>
        <p:spPr bwMode="auto">
          <a:xfrm>
            <a:off x="5632450" y="3089275"/>
            <a:ext cx="936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L</a:t>
            </a:r>
            <a:endParaRPr lang="en-US" altLang="en-US" sz="1400"/>
          </a:p>
        </p:txBody>
      </p:sp>
      <p:sp>
        <p:nvSpPr>
          <p:cNvPr id="568446" name="Freeform 126"/>
          <p:cNvSpPr>
            <a:spLocks/>
          </p:cNvSpPr>
          <p:nvPr/>
        </p:nvSpPr>
        <p:spPr bwMode="auto">
          <a:xfrm>
            <a:off x="5372100" y="3784600"/>
            <a:ext cx="76200" cy="101600"/>
          </a:xfrm>
          <a:custGeom>
            <a:avLst/>
            <a:gdLst>
              <a:gd name="T0" fmla="*/ 8 w 48"/>
              <a:gd name="T1" fmla="*/ 64 h 64"/>
              <a:gd name="T2" fmla="*/ 8 w 48"/>
              <a:gd name="T3" fmla="*/ 64 h 64"/>
              <a:gd name="T4" fmla="*/ 8 w 48"/>
              <a:gd name="T5" fmla="*/ 64 h 64"/>
              <a:gd name="T6" fmla="*/ 8 w 48"/>
              <a:gd name="T7" fmla="*/ 56 h 64"/>
              <a:gd name="T8" fmla="*/ 8 w 48"/>
              <a:gd name="T9" fmla="*/ 56 h 64"/>
              <a:gd name="T10" fmla="*/ 8 w 48"/>
              <a:gd name="T11" fmla="*/ 48 h 64"/>
              <a:gd name="T12" fmla="*/ 8 w 48"/>
              <a:gd name="T13" fmla="*/ 48 h 64"/>
              <a:gd name="T14" fmla="*/ 8 w 48"/>
              <a:gd name="T15" fmla="*/ 32 h 64"/>
              <a:gd name="T16" fmla="*/ 8 w 48"/>
              <a:gd name="T17" fmla="*/ 16 h 64"/>
              <a:gd name="T18" fmla="*/ 8 w 48"/>
              <a:gd name="T19" fmla="*/ 8 h 64"/>
              <a:gd name="T20" fmla="*/ 8 w 48"/>
              <a:gd name="T21" fmla="*/ 8 h 64"/>
              <a:gd name="T22" fmla="*/ 8 w 48"/>
              <a:gd name="T23" fmla="*/ 8 h 64"/>
              <a:gd name="T24" fmla="*/ 8 w 48"/>
              <a:gd name="T25" fmla="*/ 8 h 64"/>
              <a:gd name="T26" fmla="*/ 0 w 48"/>
              <a:gd name="T27" fmla="*/ 8 h 64"/>
              <a:gd name="T28" fmla="*/ 0 w 48"/>
              <a:gd name="T29" fmla="*/ 0 h 64"/>
              <a:gd name="T30" fmla="*/ 16 w 48"/>
              <a:gd name="T31" fmla="*/ 0 h 64"/>
              <a:gd name="T32" fmla="*/ 24 w 48"/>
              <a:gd name="T33" fmla="*/ 0 h 64"/>
              <a:gd name="T34" fmla="*/ 32 w 48"/>
              <a:gd name="T35" fmla="*/ 0 h 64"/>
              <a:gd name="T36" fmla="*/ 32 w 48"/>
              <a:gd name="T37" fmla="*/ 8 h 64"/>
              <a:gd name="T38" fmla="*/ 24 w 48"/>
              <a:gd name="T39" fmla="*/ 8 h 64"/>
              <a:gd name="T40" fmla="*/ 24 w 48"/>
              <a:gd name="T41" fmla="*/ 8 h 64"/>
              <a:gd name="T42" fmla="*/ 24 w 48"/>
              <a:gd name="T43" fmla="*/ 8 h 64"/>
              <a:gd name="T44" fmla="*/ 24 w 48"/>
              <a:gd name="T45" fmla="*/ 16 h 64"/>
              <a:gd name="T46" fmla="*/ 24 w 48"/>
              <a:gd name="T47" fmla="*/ 16 h 64"/>
              <a:gd name="T48" fmla="*/ 24 w 48"/>
              <a:gd name="T49" fmla="*/ 24 h 64"/>
              <a:gd name="T50" fmla="*/ 24 w 48"/>
              <a:gd name="T51" fmla="*/ 40 h 64"/>
              <a:gd name="T52" fmla="*/ 24 w 48"/>
              <a:gd name="T53" fmla="*/ 48 h 64"/>
              <a:gd name="T54" fmla="*/ 24 w 48"/>
              <a:gd name="T55" fmla="*/ 48 h 64"/>
              <a:gd name="T56" fmla="*/ 24 w 48"/>
              <a:gd name="T57" fmla="*/ 56 h 64"/>
              <a:gd name="T58" fmla="*/ 24 w 48"/>
              <a:gd name="T59" fmla="*/ 56 h 64"/>
              <a:gd name="T60" fmla="*/ 32 w 48"/>
              <a:gd name="T61" fmla="*/ 56 h 64"/>
              <a:gd name="T62" fmla="*/ 40 w 48"/>
              <a:gd name="T63" fmla="*/ 56 h 64"/>
              <a:gd name="T64" fmla="*/ 40 w 48"/>
              <a:gd name="T65" fmla="*/ 56 h 64"/>
              <a:gd name="T66" fmla="*/ 48 w 48"/>
              <a:gd name="T67" fmla="*/ 56 h 64"/>
              <a:gd name="T68" fmla="*/ 48 w 48"/>
              <a:gd name="T69" fmla="*/ 56 h 64"/>
              <a:gd name="T70" fmla="*/ 48 w 48"/>
              <a:gd name="T71" fmla="*/ 56 h 64"/>
              <a:gd name="T72" fmla="*/ 48 w 48"/>
              <a:gd name="T73" fmla="*/ 48 h 64"/>
              <a:gd name="T74" fmla="*/ 48 w 48"/>
              <a:gd name="T75" fmla="*/ 48 h 64"/>
              <a:gd name="T76" fmla="*/ 48 w 48"/>
              <a:gd name="T77" fmla="*/ 48 h 64"/>
              <a:gd name="T78" fmla="*/ 48 w 48"/>
              <a:gd name="T79" fmla="*/ 56 h 64"/>
              <a:gd name="T80" fmla="*/ 48 w 48"/>
              <a:gd name="T81" fmla="*/ 64 h 64"/>
              <a:gd name="T82" fmla="*/ 48 w 48"/>
              <a:gd name="T83" fmla="*/ 64 h 64"/>
              <a:gd name="T84" fmla="*/ 48 w 48"/>
              <a:gd name="T85" fmla="*/ 64 h 64"/>
              <a:gd name="T86" fmla="*/ 40 w 48"/>
              <a:gd name="T87" fmla="*/ 64 h 64"/>
              <a:gd name="T88" fmla="*/ 40 w 48"/>
              <a:gd name="T89" fmla="*/ 64 h 64"/>
              <a:gd name="T90" fmla="*/ 24 w 48"/>
              <a:gd name="T91" fmla="*/ 64 h 64"/>
              <a:gd name="T92" fmla="*/ 24 w 48"/>
              <a:gd name="T93" fmla="*/ 64 h 64"/>
              <a:gd name="T94" fmla="*/ 16 w 48"/>
              <a:gd name="T95" fmla="*/ 64 h 64"/>
              <a:gd name="T96" fmla="*/ 8 w 48"/>
              <a:gd name="T9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32"/>
                </a:lnTo>
                <a:lnTo>
                  <a:pt x="24" y="32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47" name="Freeform 127"/>
          <p:cNvSpPr>
            <a:spLocks/>
          </p:cNvSpPr>
          <p:nvPr/>
        </p:nvSpPr>
        <p:spPr bwMode="auto">
          <a:xfrm>
            <a:off x="5372100" y="3784600"/>
            <a:ext cx="76200" cy="101600"/>
          </a:xfrm>
          <a:custGeom>
            <a:avLst/>
            <a:gdLst>
              <a:gd name="T0" fmla="*/ 8 w 48"/>
              <a:gd name="T1" fmla="*/ 64 h 64"/>
              <a:gd name="T2" fmla="*/ 8 w 48"/>
              <a:gd name="T3" fmla="*/ 64 h 64"/>
              <a:gd name="T4" fmla="*/ 8 w 48"/>
              <a:gd name="T5" fmla="*/ 64 h 64"/>
              <a:gd name="T6" fmla="*/ 8 w 48"/>
              <a:gd name="T7" fmla="*/ 56 h 64"/>
              <a:gd name="T8" fmla="*/ 8 w 48"/>
              <a:gd name="T9" fmla="*/ 56 h 64"/>
              <a:gd name="T10" fmla="*/ 8 w 48"/>
              <a:gd name="T11" fmla="*/ 56 h 64"/>
              <a:gd name="T12" fmla="*/ 8 w 48"/>
              <a:gd name="T13" fmla="*/ 48 h 64"/>
              <a:gd name="T14" fmla="*/ 8 w 48"/>
              <a:gd name="T15" fmla="*/ 32 h 64"/>
              <a:gd name="T16" fmla="*/ 8 w 48"/>
              <a:gd name="T17" fmla="*/ 24 h 64"/>
              <a:gd name="T18" fmla="*/ 8 w 48"/>
              <a:gd name="T19" fmla="*/ 16 h 64"/>
              <a:gd name="T20" fmla="*/ 8 w 48"/>
              <a:gd name="T21" fmla="*/ 8 h 64"/>
              <a:gd name="T22" fmla="*/ 8 w 48"/>
              <a:gd name="T23" fmla="*/ 8 h 64"/>
              <a:gd name="T24" fmla="*/ 8 w 48"/>
              <a:gd name="T25" fmla="*/ 8 h 64"/>
              <a:gd name="T26" fmla="*/ 0 w 48"/>
              <a:gd name="T27" fmla="*/ 8 h 64"/>
              <a:gd name="T28" fmla="*/ 0 w 48"/>
              <a:gd name="T29" fmla="*/ 0 h 64"/>
              <a:gd name="T30" fmla="*/ 8 w 48"/>
              <a:gd name="T31" fmla="*/ 0 h 64"/>
              <a:gd name="T32" fmla="*/ 16 w 48"/>
              <a:gd name="T33" fmla="*/ 0 h 64"/>
              <a:gd name="T34" fmla="*/ 32 w 48"/>
              <a:gd name="T35" fmla="*/ 0 h 64"/>
              <a:gd name="T36" fmla="*/ 32 w 48"/>
              <a:gd name="T37" fmla="*/ 8 h 64"/>
              <a:gd name="T38" fmla="*/ 24 w 48"/>
              <a:gd name="T39" fmla="*/ 8 h 64"/>
              <a:gd name="T40" fmla="*/ 24 w 48"/>
              <a:gd name="T41" fmla="*/ 8 h 64"/>
              <a:gd name="T42" fmla="*/ 24 w 48"/>
              <a:gd name="T43" fmla="*/ 8 h 64"/>
              <a:gd name="T44" fmla="*/ 24 w 48"/>
              <a:gd name="T45" fmla="*/ 8 h 64"/>
              <a:gd name="T46" fmla="*/ 24 w 48"/>
              <a:gd name="T47" fmla="*/ 16 h 64"/>
              <a:gd name="T48" fmla="*/ 24 w 48"/>
              <a:gd name="T49" fmla="*/ 24 h 64"/>
              <a:gd name="T50" fmla="*/ 24 w 48"/>
              <a:gd name="T51" fmla="*/ 32 h 64"/>
              <a:gd name="T52" fmla="*/ 24 w 48"/>
              <a:gd name="T53" fmla="*/ 40 h 64"/>
              <a:gd name="T54" fmla="*/ 24 w 48"/>
              <a:gd name="T55" fmla="*/ 48 h 64"/>
              <a:gd name="T56" fmla="*/ 24 w 48"/>
              <a:gd name="T57" fmla="*/ 56 h 64"/>
              <a:gd name="T58" fmla="*/ 24 w 48"/>
              <a:gd name="T59" fmla="*/ 56 h 64"/>
              <a:gd name="T60" fmla="*/ 32 w 48"/>
              <a:gd name="T61" fmla="*/ 56 h 64"/>
              <a:gd name="T62" fmla="*/ 40 w 48"/>
              <a:gd name="T63" fmla="*/ 56 h 64"/>
              <a:gd name="T64" fmla="*/ 40 w 48"/>
              <a:gd name="T65" fmla="*/ 56 h 64"/>
              <a:gd name="T66" fmla="*/ 48 w 48"/>
              <a:gd name="T67" fmla="*/ 56 h 64"/>
              <a:gd name="T68" fmla="*/ 48 w 48"/>
              <a:gd name="T69" fmla="*/ 56 h 64"/>
              <a:gd name="T70" fmla="*/ 48 w 48"/>
              <a:gd name="T71" fmla="*/ 56 h 64"/>
              <a:gd name="T72" fmla="*/ 48 w 48"/>
              <a:gd name="T73" fmla="*/ 48 h 64"/>
              <a:gd name="T74" fmla="*/ 48 w 48"/>
              <a:gd name="T75" fmla="*/ 48 h 64"/>
              <a:gd name="T76" fmla="*/ 48 w 48"/>
              <a:gd name="T77" fmla="*/ 48 h 64"/>
              <a:gd name="T78" fmla="*/ 48 w 48"/>
              <a:gd name="T79" fmla="*/ 48 h 64"/>
              <a:gd name="T80" fmla="*/ 48 w 48"/>
              <a:gd name="T81" fmla="*/ 56 h 64"/>
              <a:gd name="T82" fmla="*/ 48 w 48"/>
              <a:gd name="T83" fmla="*/ 64 h 64"/>
              <a:gd name="T84" fmla="*/ 48 w 48"/>
              <a:gd name="T85" fmla="*/ 64 h 64"/>
              <a:gd name="T86" fmla="*/ 48 w 48"/>
              <a:gd name="T87" fmla="*/ 64 h 64"/>
              <a:gd name="T88" fmla="*/ 40 w 48"/>
              <a:gd name="T89" fmla="*/ 64 h 64"/>
              <a:gd name="T90" fmla="*/ 32 w 48"/>
              <a:gd name="T91" fmla="*/ 64 h 64"/>
              <a:gd name="T92" fmla="*/ 24 w 48"/>
              <a:gd name="T93" fmla="*/ 64 h 64"/>
              <a:gd name="T94" fmla="*/ 16 w 48"/>
              <a:gd name="T95" fmla="*/ 64 h 64"/>
              <a:gd name="T96" fmla="*/ 16 w 48"/>
              <a:gd name="T97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64">
                <a:moveTo>
                  <a:pt x="8" y="64"/>
                </a:move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24"/>
                </a:lnTo>
                <a:lnTo>
                  <a:pt x="24" y="24"/>
                </a:lnTo>
                <a:lnTo>
                  <a:pt x="24" y="32"/>
                </a:lnTo>
                <a:lnTo>
                  <a:pt x="24" y="40"/>
                </a:lnTo>
                <a:lnTo>
                  <a:pt x="24" y="40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48" name="Freeform 128"/>
          <p:cNvSpPr>
            <a:spLocks/>
          </p:cNvSpPr>
          <p:nvPr/>
        </p:nvSpPr>
        <p:spPr bwMode="auto">
          <a:xfrm>
            <a:off x="5461000" y="3784600"/>
            <a:ext cx="76200" cy="101600"/>
          </a:xfrm>
          <a:custGeom>
            <a:avLst/>
            <a:gdLst>
              <a:gd name="T0" fmla="*/ 40 w 48"/>
              <a:gd name="T1" fmla="*/ 16 h 64"/>
              <a:gd name="T2" fmla="*/ 40 w 48"/>
              <a:gd name="T3" fmla="*/ 16 h 64"/>
              <a:gd name="T4" fmla="*/ 32 w 48"/>
              <a:gd name="T5" fmla="*/ 8 h 64"/>
              <a:gd name="T6" fmla="*/ 24 w 48"/>
              <a:gd name="T7" fmla="*/ 8 h 64"/>
              <a:gd name="T8" fmla="*/ 16 w 48"/>
              <a:gd name="T9" fmla="*/ 8 h 64"/>
              <a:gd name="T10" fmla="*/ 8 w 48"/>
              <a:gd name="T11" fmla="*/ 16 h 64"/>
              <a:gd name="T12" fmla="*/ 16 w 48"/>
              <a:gd name="T13" fmla="*/ 24 h 64"/>
              <a:gd name="T14" fmla="*/ 16 w 48"/>
              <a:gd name="T15" fmla="*/ 24 h 64"/>
              <a:gd name="T16" fmla="*/ 24 w 48"/>
              <a:gd name="T17" fmla="*/ 24 h 64"/>
              <a:gd name="T18" fmla="*/ 24 w 48"/>
              <a:gd name="T19" fmla="*/ 32 h 64"/>
              <a:gd name="T20" fmla="*/ 32 w 48"/>
              <a:gd name="T21" fmla="*/ 32 h 64"/>
              <a:gd name="T22" fmla="*/ 40 w 48"/>
              <a:gd name="T23" fmla="*/ 32 h 64"/>
              <a:gd name="T24" fmla="*/ 40 w 48"/>
              <a:gd name="T25" fmla="*/ 32 h 64"/>
              <a:gd name="T26" fmla="*/ 48 w 48"/>
              <a:gd name="T27" fmla="*/ 40 h 64"/>
              <a:gd name="T28" fmla="*/ 48 w 48"/>
              <a:gd name="T29" fmla="*/ 48 h 64"/>
              <a:gd name="T30" fmla="*/ 40 w 48"/>
              <a:gd name="T31" fmla="*/ 56 h 64"/>
              <a:gd name="T32" fmla="*/ 40 w 48"/>
              <a:gd name="T33" fmla="*/ 56 h 64"/>
              <a:gd name="T34" fmla="*/ 32 w 48"/>
              <a:gd name="T35" fmla="*/ 64 h 64"/>
              <a:gd name="T36" fmla="*/ 16 w 48"/>
              <a:gd name="T37" fmla="*/ 64 h 64"/>
              <a:gd name="T38" fmla="*/ 8 w 48"/>
              <a:gd name="T39" fmla="*/ 64 h 64"/>
              <a:gd name="T40" fmla="*/ 0 w 48"/>
              <a:gd name="T41" fmla="*/ 64 h 64"/>
              <a:gd name="T42" fmla="*/ 0 w 48"/>
              <a:gd name="T43" fmla="*/ 48 h 64"/>
              <a:gd name="T44" fmla="*/ 8 w 48"/>
              <a:gd name="T45" fmla="*/ 48 h 64"/>
              <a:gd name="T46" fmla="*/ 8 w 48"/>
              <a:gd name="T47" fmla="*/ 56 h 64"/>
              <a:gd name="T48" fmla="*/ 16 w 48"/>
              <a:gd name="T49" fmla="*/ 64 h 64"/>
              <a:gd name="T50" fmla="*/ 24 w 48"/>
              <a:gd name="T51" fmla="*/ 64 h 64"/>
              <a:gd name="T52" fmla="*/ 32 w 48"/>
              <a:gd name="T53" fmla="*/ 56 h 64"/>
              <a:gd name="T54" fmla="*/ 32 w 48"/>
              <a:gd name="T55" fmla="*/ 56 h 64"/>
              <a:gd name="T56" fmla="*/ 32 w 48"/>
              <a:gd name="T57" fmla="*/ 48 h 64"/>
              <a:gd name="T58" fmla="*/ 32 w 48"/>
              <a:gd name="T59" fmla="*/ 40 h 64"/>
              <a:gd name="T60" fmla="*/ 24 w 48"/>
              <a:gd name="T61" fmla="*/ 40 h 64"/>
              <a:gd name="T62" fmla="*/ 16 w 48"/>
              <a:gd name="T63" fmla="*/ 40 h 64"/>
              <a:gd name="T64" fmla="*/ 8 w 48"/>
              <a:gd name="T65" fmla="*/ 32 h 64"/>
              <a:gd name="T66" fmla="*/ 0 w 48"/>
              <a:gd name="T67" fmla="*/ 32 h 64"/>
              <a:gd name="T68" fmla="*/ 0 w 48"/>
              <a:gd name="T69" fmla="*/ 24 h 64"/>
              <a:gd name="T70" fmla="*/ 0 w 48"/>
              <a:gd name="T71" fmla="*/ 16 h 64"/>
              <a:gd name="T72" fmla="*/ 8 w 48"/>
              <a:gd name="T73" fmla="*/ 8 h 64"/>
              <a:gd name="T74" fmla="*/ 16 w 48"/>
              <a:gd name="T75" fmla="*/ 8 h 64"/>
              <a:gd name="T76" fmla="*/ 24 w 48"/>
              <a:gd name="T77" fmla="*/ 0 h 64"/>
              <a:gd name="T78" fmla="*/ 32 w 48"/>
              <a:gd name="T79" fmla="*/ 0 h 64"/>
              <a:gd name="T80" fmla="*/ 40 w 48"/>
              <a:gd name="T81" fmla="*/ 8 h 64"/>
              <a:gd name="T82" fmla="*/ 40 w 48"/>
              <a:gd name="T83" fmla="*/ 8 h 64"/>
              <a:gd name="T84" fmla="*/ 40 w 48"/>
              <a:gd name="T85" fmla="*/ 16 h 64"/>
              <a:gd name="T86" fmla="*/ 40 w 48"/>
              <a:gd name="T87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64">
                <a:moveTo>
                  <a:pt x="40" y="16"/>
                </a:move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32"/>
                </a:lnTo>
                <a:lnTo>
                  <a:pt x="24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16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49" name="Freeform 129"/>
          <p:cNvSpPr>
            <a:spLocks/>
          </p:cNvSpPr>
          <p:nvPr/>
        </p:nvSpPr>
        <p:spPr bwMode="auto">
          <a:xfrm>
            <a:off x="5461000" y="3784600"/>
            <a:ext cx="76200" cy="101600"/>
          </a:xfrm>
          <a:custGeom>
            <a:avLst/>
            <a:gdLst>
              <a:gd name="T0" fmla="*/ 40 w 48"/>
              <a:gd name="T1" fmla="*/ 16 h 64"/>
              <a:gd name="T2" fmla="*/ 40 w 48"/>
              <a:gd name="T3" fmla="*/ 16 h 64"/>
              <a:gd name="T4" fmla="*/ 32 w 48"/>
              <a:gd name="T5" fmla="*/ 8 h 64"/>
              <a:gd name="T6" fmla="*/ 24 w 48"/>
              <a:gd name="T7" fmla="*/ 8 h 64"/>
              <a:gd name="T8" fmla="*/ 16 w 48"/>
              <a:gd name="T9" fmla="*/ 8 h 64"/>
              <a:gd name="T10" fmla="*/ 16 w 48"/>
              <a:gd name="T11" fmla="*/ 16 h 64"/>
              <a:gd name="T12" fmla="*/ 8 w 48"/>
              <a:gd name="T13" fmla="*/ 16 h 64"/>
              <a:gd name="T14" fmla="*/ 16 w 48"/>
              <a:gd name="T15" fmla="*/ 24 h 64"/>
              <a:gd name="T16" fmla="*/ 16 w 48"/>
              <a:gd name="T17" fmla="*/ 24 h 64"/>
              <a:gd name="T18" fmla="*/ 24 w 48"/>
              <a:gd name="T19" fmla="*/ 24 h 64"/>
              <a:gd name="T20" fmla="*/ 24 w 48"/>
              <a:gd name="T21" fmla="*/ 24 h 64"/>
              <a:gd name="T22" fmla="*/ 32 w 48"/>
              <a:gd name="T23" fmla="*/ 32 h 64"/>
              <a:gd name="T24" fmla="*/ 32 w 48"/>
              <a:gd name="T25" fmla="*/ 32 h 64"/>
              <a:gd name="T26" fmla="*/ 40 w 48"/>
              <a:gd name="T27" fmla="*/ 32 h 64"/>
              <a:gd name="T28" fmla="*/ 40 w 48"/>
              <a:gd name="T29" fmla="*/ 32 h 64"/>
              <a:gd name="T30" fmla="*/ 48 w 48"/>
              <a:gd name="T31" fmla="*/ 40 h 64"/>
              <a:gd name="T32" fmla="*/ 48 w 48"/>
              <a:gd name="T33" fmla="*/ 40 h 64"/>
              <a:gd name="T34" fmla="*/ 48 w 48"/>
              <a:gd name="T35" fmla="*/ 48 h 64"/>
              <a:gd name="T36" fmla="*/ 40 w 48"/>
              <a:gd name="T37" fmla="*/ 56 h 64"/>
              <a:gd name="T38" fmla="*/ 40 w 48"/>
              <a:gd name="T39" fmla="*/ 56 h 64"/>
              <a:gd name="T40" fmla="*/ 32 w 48"/>
              <a:gd name="T41" fmla="*/ 64 h 64"/>
              <a:gd name="T42" fmla="*/ 16 w 48"/>
              <a:gd name="T43" fmla="*/ 64 h 64"/>
              <a:gd name="T44" fmla="*/ 16 w 48"/>
              <a:gd name="T45" fmla="*/ 64 h 64"/>
              <a:gd name="T46" fmla="*/ 8 w 48"/>
              <a:gd name="T47" fmla="*/ 64 h 64"/>
              <a:gd name="T48" fmla="*/ 0 w 48"/>
              <a:gd name="T49" fmla="*/ 64 h 64"/>
              <a:gd name="T50" fmla="*/ 0 w 48"/>
              <a:gd name="T51" fmla="*/ 48 h 64"/>
              <a:gd name="T52" fmla="*/ 8 w 48"/>
              <a:gd name="T53" fmla="*/ 48 h 64"/>
              <a:gd name="T54" fmla="*/ 8 w 48"/>
              <a:gd name="T55" fmla="*/ 56 h 64"/>
              <a:gd name="T56" fmla="*/ 8 w 48"/>
              <a:gd name="T57" fmla="*/ 56 h 64"/>
              <a:gd name="T58" fmla="*/ 24 w 48"/>
              <a:gd name="T59" fmla="*/ 64 h 64"/>
              <a:gd name="T60" fmla="*/ 24 w 48"/>
              <a:gd name="T61" fmla="*/ 64 h 64"/>
              <a:gd name="T62" fmla="*/ 32 w 48"/>
              <a:gd name="T63" fmla="*/ 56 h 64"/>
              <a:gd name="T64" fmla="*/ 32 w 48"/>
              <a:gd name="T65" fmla="*/ 56 h 64"/>
              <a:gd name="T66" fmla="*/ 32 w 48"/>
              <a:gd name="T67" fmla="*/ 48 h 64"/>
              <a:gd name="T68" fmla="*/ 32 w 48"/>
              <a:gd name="T69" fmla="*/ 48 h 64"/>
              <a:gd name="T70" fmla="*/ 32 w 48"/>
              <a:gd name="T71" fmla="*/ 40 h 64"/>
              <a:gd name="T72" fmla="*/ 24 w 48"/>
              <a:gd name="T73" fmla="*/ 40 h 64"/>
              <a:gd name="T74" fmla="*/ 16 w 48"/>
              <a:gd name="T75" fmla="*/ 40 h 64"/>
              <a:gd name="T76" fmla="*/ 8 w 48"/>
              <a:gd name="T77" fmla="*/ 40 h 64"/>
              <a:gd name="T78" fmla="*/ 8 w 48"/>
              <a:gd name="T79" fmla="*/ 32 h 64"/>
              <a:gd name="T80" fmla="*/ 0 w 48"/>
              <a:gd name="T81" fmla="*/ 32 h 64"/>
              <a:gd name="T82" fmla="*/ 0 w 48"/>
              <a:gd name="T83" fmla="*/ 24 h 64"/>
              <a:gd name="T84" fmla="*/ 0 w 48"/>
              <a:gd name="T85" fmla="*/ 16 h 64"/>
              <a:gd name="T86" fmla="*/ 8 w 48"/>
              <a:gd name="T87" fmla="*/ 8 h 64"/>
              <a:gd name="T88" fmla="*/ 8 w 48"/>
              <a:gd name="T89" fmla="*/ 8 h 64"/>
              <a:gd name="T90" fmla="*/ 16 w 48"/>
              <a:gd name="T91" fmla="*/ 0 h 64"/>
              <a:gd name="T92" fmla="*/ 24 w 48"/>
              <a:gd name="T93" fmla="*/ 0 h 64"/>
              <a:gd name="T94" fmla="*/ 32 w 48"/>
              <a:gd name="T95" fmla="*/ 0 h 64"/>
              <a:gd name="T96" fmla="*/ 40 w 48"/>
              <a:gd name="T97" fmla="*/ 8 h 64"/>
              <a:gd name="T98" fmla="*/ 40 w 48"/>
              <a:gd name="T99" fmla="*/ 8 h 64"/>
              <a:gd name="T100" fmla="*/ 40 w 48"/>
              <a:gd name="T101" fmla="*/ 8 h 64"/>
              <a:gd name="T102" fmla="*/ 40 w 48"/>
              <a:gd name="T103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" h="64">
                <a:moveTo>
                  <a:pt x="40" y="16"/>
                </a:move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40"/>
                </a:lnTo>
                <a:lnTo>
                  <a:pt x="40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16" y="64"/>
                </a:lnTo>
                <a:lnTo>
                  <a:pt x="16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16" y="40"/>
                </a:lnTo>
                <a:lnTo>
                  <a:pt x="16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0" name="Freeform 130"/>
          <p:cNvSpPr>
            <a:spLocks/>
          </p:cNvSpPr>
          <p:nvPr/>
        </p:nvSpPr>
        <p:spPr bwMode="auto">
          <a:xfrm>
            <a:off x="5549900" y="3784600"/>
            <a:ext cx="101600" cy="101600"/>
          </a:xfrm>
          <a:custGeom>
            <a:avLst/>
            <a:gdLst>
              <a:gd name="T0" fmla="*/ 0 w 64"/>
              <a:gd name="T1" fmla="*/ 24 h 64"/>
              <a:gd name="T2" fmla="*/ 0 w 64"/>
              <a:gd name="T3" fmla="*/ 24 h 64"/>
              <a:gd name="T4" fmla="*/ 0 w 64"/>
              <a:gd name="T5" fmla="*/ 24 h 64"/>
              <a:gd name="T6" fmla="*/ 0 w 64"/>
              <a:gd name="T7" fmla="*/ 16 h 64"/>
              <a:gd name="T8" fmla="*/ 8 w 64"/>
              <a:gd name="T9" fmla="*/ 8 h 64"/>
              <a:gd name="T10" fmla="*/ 8 w 64"/>
              <a:gd name="T11" fmla="*/ 8 h 64"/>
              <a:gd name="T12" fmla="*/ 8 w 64"/>
              <a:gd name="T13" fmla="*/ 8 h 64"/>
              <a:gd name="T14" fmla="*/ 16 w 64"/>
              <a:gd name="T15" fmla="*/ 8 h 64"/>
              <a:gd name="T16" fmla="*/ 16 w 64"/>
              <a:gd name="T17" fmla="*/ 8 h 64"/>
              <a:gd name="T18" fmla="*/ 24 w 64"/>
              <a:gd name="T19" fmla="*/ 0 h 64"/>
              <a:gd name="T20" fmla="*/ 32 w 64"/>
              <a:gd name="T21" fmla="*/ 0 h 64"/>
              <a:gd name="T22" fmla="*/ 32 w 64"/>
              <a:gd name="T23" fmla="*/ 0 h 64"/>
              <a:gd name="T24" fmla="*/ 40 w 64"/>
              <a:gd name="T25" fmla="*/ 0 h 64"/>
              <a:gd name="T26" fmla="*/ 48 w 64"/>
              <a:gd name="T27" fmla="*/ 8 h 64"/>
              <a:gd name="T28" fmla="*/ 48 w 64"/>
              <a:gd name="T29" fmla="*/ 8 h 64"/>
              <a:gd name="T30" fmla="*/ 48 w 64"/>
              <a:gd name="T31" fmla="*/ 8 h 64"/>
              <a:gd name="T32" fmla="*/ 56 w 64"/>
              <a:gd name="T33" fmla="*/ 8 h 64"/>
              <a:gd name="T34" fmla="*/ 56 w 64"/>
              <a:gd name="T35" fmla="*/ 8 h 64"/>
              <a:gd name="T36" fmla="*/ 56 w 64"/>
              <a:gd name="T37" fmla="*/ 16 h 64"/>
              <a:gd name="T38" fmla="*/ 56 w 64"/>
              <a:gd name="T39" fmla="*/ 16 h 64"/>
              <a:gd name="T40" fmla="*/ 56 w 64"/>
              <a:gd name="T41" fmla="*/ 16 h 64"/>
              <a:gd name="T42" fmla="*/ 64 w 64"/>
              <a:gd name="T43" fmla="*/ 16 h 64"/>
              <a:gd name="T44" fmla="*/ 64 w 64"/>
              <a:gd name="T45" fmla="*/ 24 h 64"/>
              <a:gd name="T46" fmla="*/ 64 w 64"/>
              <a:gd name="T47" fmla="*/ 24 h 64"/>
              <a:gd name="T48" fmla="*/ 64 w 64"/>
              <a:gd name="T49" fmla="*/ 24 h 64"/>
              <a:gd name="T50" fmla="*/ 64 w 64"/>
              <a:gd name="T51" fmla="*/ 32 h 64"/>
              <a:gd name="T52" fmla="*/ 64 w 64"/>
              <a:gd name="T53" fmla="*/ 32 h 64"/>
              <a:gd name="T54" fmla="*/ 64 w 64"/>
              <a:gd name="T55" fmla="*/ 40 h 64"/>
              <a:gd name="T56" fmla="*/ 64 w 64"/>
              <a:gd name="T57" fmla="*/ 48 h 64"/>
              <a:gd name="T58" fmla="*/ 64 w 64"/>
              <a:gd name="T59" fmla="*/ 48 h 64"/>
              <a:gd name="T60" fmla="*/ 56 w 64"/>
              <a:gd name="T61" fmla="*/ 56 h 64"/>
              <a:gd name="T62" fmla="*/ 56 w 64"/>
              <a:gd name="T63" fmla="*/ 56 h 64"/>
              <a:gd name="T64" fmla="*/ 56 w 64"/>
              <a:gd name="T65" fmla="*/ 56 h 64"/>
              <a:gd name="T66" fmla="*/ 48 w 64"/>
              <a:gd name="T67" fmla="*/ 64 h 64"/>
              <a:gd name="T68" fmla="*/ 48 w 64"/>
              <a:gd name="T69" fmla="*/ 64 h 64"/>
              <a:gd name="T70" fmla="*/ 48 w 64"/>
              <a:gd name="T71" fmla="*/ 64 h 64"/>
              <a:gd name="T72" fmla="*/ 40 w 64"/>
              <a:gd name="T73" fmla="*/ 64 h 64"/>
              <a:gd name="T74" fmla="*/ 32 w 64"/>
              <a:gd name="T75" fmla="*/ 64 h 64"/>
              <a:gd name="T76" fmla="*/ 32 w 64"/>
              <a:gd name="T77" fmla="*/ 64 h 64"/>
              <a:gd name="T78" fmla="*/ 24 w 64"/>
              <a:gd name="T79" fmla="*/ 64 h 64"/>
              <a:gd name="T80" fmla="*/ 16 w 64"/>
              <a:gd name="T81" fmla="*/ 64 h 64"/>
              <a:gd name="T82" fmla="*/ 16 w 64"/>
              <a:gd name="T83" fmla="*/ 64 h 64"/>
              <a:gd name="T84" fmla="*/ 8 w 64"/>
              <a:gd name="T85" fmla="*/ 56 h 64"/>
              <a:gd name="T86" fmla="*/ 0 w 64"/>
              <a:gd name="T87" fmla="*/ 48 h 64"/>
              <a:gd name="T88" fmla="*/ 0 w 64"/>
              <a:gd name="T89" fmla="*/ 48 h 64"/>
              <a:gd name="T90" fmla="*/ 0 w 64"/>
              <a:gd name="T91" fmla="*/ 48 h 64"/>
              <a:gd name="T92" fmla="*/ 0 w 64"/>
              <a:gd name="T93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4" h="64">
                <a:moveTo>
                  <a:pt x="0" y="32"/>
                </a:move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64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40"/>
                </a:lnTo>
                <a:lnTo>
                  <a:pt x="64" y="40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1" name="Freeform 131"/>
          <p:cNvSpPr>
            <a:spLocks/>
          </p:cNvSpPr>
          <p:nvPr/>
        </p:nvSpPr>
        <p:spPr bwMode="auto">
          <a:xfrm>
            <a:off x="5562600" y="3797300"/>
            <a:ext cx="63500" cy="88900"/>
          </a:xfrm>
          <a:custGeom>
            <a:avLst/>
            <a:gdLst>
              <a:gd name="T0" fmla="*/ 0 w 40"/>
              <a:gd name="T1" fmla="*/ 32 h 56"/>
              <a:gd name="T2" fmla="*/ 8 w 40"/>
              <a:gd name="T3" fmla="*/ 40 h 56"/>
              <a:gd name="T4" fmla="*/ 8 w 40"/>
              <a:gd name="T5" fmla="*/ 40 h 56"/>
              <a:gd name="T6" fmla="*/ 8 w 40"/>
              <a:gd name="T7" fmla="*/ 48 h 56"/>
              <a:gd name="T8" fmla="*/ 16 w 40"/>
              <a:gd name="T9" fmla="*/ 48 h 56"/>
              <a:gd name="T10" fmla="*/ 16 w 40"/>
              <a:gd name="T11" fmla="*/ 48 h 56"/>
              <a:gd name="T12" fmla="*/ 16 w 40"/>
              <a:gd name="T13" fmla="*/ 56 h 56"/>
              <a:gd name="T14" fmla="*/ 24 w 40"/>
              <a:gd name="T15" fmla="*/ 56 h 56"/>
              <a:gd name="T16" fmla="*/ 24 w 40"/>
              <a:gd name="T17" fmla="*/ 56 h 56"/>
              <a:gd name="T18" fmla="*/ 32 w 40"/>
              <a:gd name="T19" fmla="*/ 56 h 56"/>
              <a:gd name="T20" fmla="*/ 32 w 40"/>
              <a:gd name="T21" fmla="*/ 48 h 56"/>
              <a:gd name="T22" fmla="*/ 32 w 40"/>
              <a:gd name="T23" fmla="*/ 48 h 56"/>
              <a:gd name="T24" fmla="*/ 40 w 40"/>
              <a:gd name="T25" fmla="*/ 48 h 56"/>
              <a:gd name="T26" fmla="*/ 40 w 40"/>
              <a:gd name="T27" fmla="*/ 40 h 56"/>
              <a:gd name="T28" fmla="*/ 40 w 40"/>
              <a:gd name="T29" fmla="*/ 40 h 56"/>
              <a:gd name="T30" fmla="*/ 40 w 40"/>
              <a:gd name="T31" fmla="*/ 32 h 56"/>
              <a:gd name="T32" fmla="*/ 40 w 40"/>
              <a:gd name="T33" fmla="*/ 24 h 56"/>
              <a:gd name="T34" fmla="*/ 40 w 40"/>
              <a:gd name="T35" fmla="*/ 24 h 56"/>
              <a:gd name="T36" fmla="*/ 40 w 40"/>
              <a:gd name="T37" fmla="*/ 24 h 56"/>
              <a:gd name="T38" fmla="*/ 40 w 40"/>
              <a:gd name="T39" fmla="*/ 16 h 56"/>
              <a:gd name="T40" fmla="*/ 40 w 40"/>
              <a:gd name="T41" fmla="*/ 16 h 56"/>
              <a:gd name="T42" fmla="*/ 40 w 40"/>
              <a:gd name="T43" fmla="*/ 8 h 56"/>
              <a:gd name="T44" fmla="*/ 40 w 40"/>
              <a:gd name="T45" fmla="*/ 8 h 56"/>
              <a:gd name="T46" fmla="*/ 40 w 40"/>
              <a:gd name="T47" fmla="*/ 8 h 56"/>
              <a:gd name="T48" fmla="*/ 32 w 40"/>
              <a:gd name="T49" fmla="*/ 0 h 56"/>
              <a:gd name="T50" fmla="*/ 32 w 40"/>
              <a:gd name="T51" fmla="*/ 0 h 56"/>
              <a:gd name="T52" fmla="*/ 32 w 40"/>
              <a:gd name="T53" fmla="*/ 0 h 56"/>
              <a:gd name="T54" fmla="*/ 24 w 40"/>
              <a:gd name="T55" fmla="*/ 0 h 56"/>
              <a:gd name="T56" fmla="*/ 24 w 40"/>
              <a:gd name="T57" fmla="*/ 0 h 56"/>
              <a:gd name="T58" fmla="*/ 24 w 40"/>
              <a:gd name="T59" fmla="*/ 0 h 56"/>
              <a:gd name="T60" fmla="*/ 16 w 40"/>
              <a:gd name="T61" fmla="*/ 0 h 56"/>
              <a:gd name="T62" fmla="*/ 8 w 40"/>
              <a:gd name="T63" fmla="*/ 0 h 56"/>
              <a:gd name="T64" fmla="*/ 8 w 40"/>
              <a:gd name="T65" fmla="*/ 0 h 56"/>
              <a:gd name="T66" fmla="*/ 8 w 40"/>
              <a:gd name="T67" fmla="*/ 8 h 56"/>
              <a:gd name="T68" fmla="*/ 8 w 40"/>
              <a:gd name="T69" fmla="*/ 8 h 56"/>
              <a:gd name="T70" fmla="*/ 8 w 40"/>
              <a:gd name="T71" fmla="*/ 8 h 56"/>
              <a:gd name="T72" fmla="*/ 0 w 40"/>
              <a:gd name="T73" fmla="*/ 16 h 56"/>
              <a:gd name="T74" fmla="*/ 0 w 40"/>
              <a:gd name="T75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0" h="56">
                <a:moveTo>
                  <a:pt x="0" y="24"/>
                </a:moveTo>
                <a:lnTo>
                  <a:pt x="0" y="32"/>
                </a:lnTo>
                <a:lnTo>
                  <a:pt x="0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8"/>
                </a:lnTo>
                <a:lnTo>
                  <a:pt x="8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40" y="48"/>
                </a:lnTo>
                <a:lnTo>
                  <a:pt x="40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16"/>
                </a:lnTo>
                <a:lnTo>
                  <a:pt x="0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2" name="Freeform 132"/>
          <p:cNvSpPr>
            <a:spLocks/>
          </p:cNvSpPr>
          <p:nvPr/>
        </p:nvSpPr>
        <p:spPr bwMode="auto">
          <a:xfrm>
            <a:off x="5549900" y="3784600"/>
            <a:ext cx="101600" cy="101600"/>
          </a:xfrm>
          <a:custGeom>
            <a:avLst/>
            <a:gdLst>
              <a:gd name="T0" fmla="*/ 0 w 64"/>
              <a:gd name="T1" fmla="*/ 32 h 64"/>
              <a:gd name="T2" fmla="*/ 0 w 64"/>
              <a:gd name="T3" fmla="*/ 24 h 64"/>
              <a:gd name="T4" fmla="*/ 0 w 64"/>
              <a:gd name="T5" fmla="*/ 16 h 64"/>
              <a:gd name="T6" fmla="*/ 8 w 64"/>
              <a:gd name="T7" fmla="*/ 8 h 64"/>
              <a:gd name="T8" fmla="*/ 16 w 64"/>
              <a:gd name="T9" fmla="*/ 8 h 64"/>
              <a:gd name="T10" fmla="*/ 24 w 64"/>
              <a:gd name="T11" fmla="*/ 0 h 64"/>
              <a:gd name="T12" fmla="*/ 32 w 64"/>
              <a:gd name="T13" fmla="*/ 0 h 64"/>
              <a:gd name="T14" fmla="*/ 48 w 64"/>
              <a:gd name="T15" fmla="*/ 8 h 64"/>
              <a:gd name="T16" fmla="*/ 48 w 64"/>
              <a:gd name="T17" fmla="*/ 8 h 64"/>
              <a:gd name="T18" fmla="*/ 56 w 64"/>
              <a:gd name="T19" fmla="*/ 8 h 64"/>
              <a:gd name="T20" fmla="*/ 56 w 64"/>
              <a:gd name="T21" fmla="*/ 16 h 64"/>
              <a:gd name="T22" fmla="*/ 64 w 64"/>
              <a:gd name="T23" fmla="*/ 16 h 64"/>
              <a:gd name="T24" fmla="*/ 64 w 64"/>
              <a:gd name="T25" fmla="*/ 24 h 64"/>
              <a:gd name="T26" fmla="*/ 64 w 64"/>
              <a:gd name="T27" fmla="*/ 32 h 64"/>
              <a:gd name="T28" fmla="*/ 64 w 64"/>
              <a:gd name="T29" fmla="*/ 40 h 64"/>
              <a:gd name="T30" fmla="*/ 64 w 64"/>
              <a:gd name="T31" fmla="*/ 48 h 64"/>
              <a:gd name="T32" fmla="*/ 56 w 64"/>
              <a:gd name="T33" fmla="*/ 56 h 64"/>
              <a:gd name="T34" fmla="*/ 48 w 64"/>
              <a:gd name="T35" fmla="*/ 64 h 64"/>
              <a:gd name="T36" fmla="*/ 48 w 64"/>
              <a:gd name="T37" fmla="*/ 64 h 64"/>
              <a:gd name="T38" fmla="*/ 32 w 64"/>
              <a:gd name="T39" fmla="*/ 64 h 64"/>
              <a:gd name="T40" fmla="*/ 24 w 64"/>
              <a:gd name="T41" fmla="*/ 64 h 64"/>
              <a:gd name="T42" fmla="*/ 16 w 64"/>
              <a:gd name="T43" fmla="*/ 64 h 64"/>
              <a:gd name="T44" fmla="*/ 0 w 64"/>
              <a:gd name="T45" fmla="*/ 48 h 64"/>
              <a:gd name="T46" fmla="*/ 0 w 64"/>
              <a:gd name="T47" fmla="*/ 48 h 64"/>
              <a:gd name="T48" fmla="*/ 0 w 64"/>
              <a:gd name="T49" fmla="*/ 32 h 64"/>
              <a:gd name="T50" fmla="*/ 8 w 64"/>
              <a:gd name="T51" fmla="*/ 32 h 64"/>
              <a:gd name="T52" fmla="*/ 16 w 64"/>
              <a:gd name="T53" fmla="*/ 48 h 64"/>
              <a:gd name="T54" fmla="*/ 16 w 64"/>
              <a:gd name="T55" fmla="*/ 56 h 64"/>
              <a:gd name="T56" fmla="*/ 24 w 64"/>
              <a:gd name="T57" fmla="*/ 56 h 64"/>
              <a:gd name="T58" fmla="*/ 32 w 64"/>
              <a:gd name="T59" fmla="*/ 64 h 64"/>
              <a:gd name="T60" fmla="*/ 40 w 64"/>
              <a:gd name="T61" fmla="*/ 64 h 64"/>
              <a:gd name="T62" fmla="*/ 40 w 64"/>
              <a:gd name="T63" fmla="*/ 56 h 64"/>
              <a:gd name="T64" fmla="*/ 48 w 64"/>
              <a:gd name="T65" fmla="*/ 48 h 64"/>
              <a:gd name="T66" fmla="*/ 48 w 64"/>
              <a:gd name="T67" fmla="*/ 40 h 64"/>
              <a:gd name="T68" fmla="*/ 48 w 64"/>
              <a:gd name="T69" fmla="*/ 32 h 64"/>
              <a:gd name="T70" fmla="*/ 48 w 64"/>
              <a:gd name="T71" fmla="*/ 24 h 64"/>
              <a:gd name="T72" fmla="*/ 48 w 64"/>
              <a:gd name="T73" fmla="*/ 16 h 64"/>
              <a:gd name="T74" fmla="*/ 48 w 64"/>
              <a:gd name="T75" fmla="*/ 16 h 64"/>
              <a:gd name="T76" fmla="*/ 40 w 64"/>
              <a:gd name="T77" fmla="*/ 8 h 64"/>
              <a:gd name="T78" fmla="*/ 32 w 64"/>
              <a:gd name="T79" fmla="*/ 8 h 64"/>
              <a:gd name="T80" fmla="*/ 32 w 64"/>
              <a:gd name="T81" fmla="*/ 8 h 64"/>
              <a:gd name="T82" fmla="*/ 16 w 64"/>
              <a:gd name="T83" fmla="*/ 8 h 64"/>
              <a:gd name="T84" fmla="*/ 16 w 64"/>
              <a:gd name="T85" fmla="*/ 16 h 64"/>
              <a:gd name="T86" fmla="*/ 16 w 64"/>
              <a:gd name="T87" fmla="*/ 16 h 64"/>
              <a:gd name="T88" fmla="*/ 8 w 64"/>
              <a:gd name="T89" fmla="*/ 32 h 64"/>
              <a:gd name="T90" fmla="*/ 0 w 64"/>
              <a:gd name="T91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4" h="64">
                <a:moveTo>
                  <a:pt x="0" y="32"/>
                </a:move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32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64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32" y="64"/>
                </a:lnTo>
                <a:lnTo>
                  <a:pt x="32" y="64"/>
                </a:lnTo>
                <a:lnTo>
                  <a:pt x="40" y="64"/>
                </a:lnTo>
                <a:lnTo>
                  <a:pt x="40" y="56"/>
                </a:lnTo>
                <a:lnTo>
                  <a:pt x="40" y="56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24"/>
                </a:lnTo>
                <a:lnTo>
                  <a:pt x="48" y="24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3" name="Freeform 133"/>
          <p:cNvSpPr>
            <a:spLocks/>
          </p:cNvSpPr>
          <p:nvPr/>
        </p:nvSpPr>
        <p:spPr bwMode="auto">
          <a:xfrm>
            <a:off x="6426200" y="3683000"/>
            <a:ext cx="127000" cy="88900"/>
          </a:xfrm>
          <a:custGeom>
            <a:avLst/>
            <a:gdLst>
              <a:gd name="T0" fmla="*/ 0 w 80"/>
              <a:gd name="T1" fmla="*/ 56 h 56"/>
              <a:gd name="T2" fmla="*/ 8 w 80"/>
              <a:gd name="T3" fmla="*/ 56 h 56"/>
              <a:gd name="T4" fmla="*/ 8 w 80"/>
              <a:gd name="T5" fmla="*/ 56 h 56"/>
              <a:gd name="T6" fmla="*/ 8 w 80"/>
              <a:gd name="T7" fmla="*/ 48 h 56"/>
              <a:gd name="T8" fmla="*/ 8 w 80"/>
              <a:gd name="T9" fmla="*/ 40 h 56"/>
              <a:gd name="T10" fmla="*/ 8 w 80"/>
              <a:gd name="T11" fmla="*/ 24 h 56"/>
              <a:gd name="T12" fmla="*/ 8 w 80"/>
              <a:gd name="T13" fmla="*/ 8 h 56"/>
              <a:gd name="T14" fmla="*/ 8 w 80"/>
              <a:gd name="T15" fmla="*/ 0 h 56"/>
              <a:gd name="T16" fmla="*/ 8 w 80"/>
              <a:gd name="T17" fmla="*/ 0 h 56"/>
              <a:gd name="T18" fmla="*/ 0 w 80"/>
              <a:gd name="T19" fmla="*/ 0 h 56"/>
              <a:gd name="T20" fmla="*/ 0 w 80"/>
              <a:gd name="T21" fmla="*/ 0 h 56"/>
              <a:gd name="T22" fmla="*/ 8 w 80"/>
              <a:gd name="T23" fmla="*/ 0 h 56"/>
              <a:gd name="T24" fmla="*/ 16 w 80"/>
              <a:gd name="T25" fmla="*/ 0 h 56"/>
              <a:gd name="T26" fmla="*/ 24 w 80"/>
              <a:gd name="T27" fmla="*/ 8 h 56"/>
              <a:gd name="T28" fmla="*/ 24 w 80"/>
              <a:gd name="T29" fmla="*/ 16 h 56"/>
              <a:gd name="T30" fmla="*/ 48 w 80"/>
              <a:gd name="T31" fmla="*/ 32 h 56"/>
              <a:gd name="T32" fmla="*/ 56 w 80"/>
              <a:gd name="T33" fmla="*/ 16 h 56"/>
              <a:gd name="T34" fmla="*/ 56 w 80"/>
              <a:gd name="T35" fmla="*/ 0 h 56"/>
              <a:gd name="T36" fmla="*/ 64 w 80"/>
              <a:gd name="T37" fmla="*/ 0 h 56"/>
              <a:gd name="T38" fmla="*/ 72 w 80"/>
              <a:gd name="T39" fmla="*/ 0 h 56"/>
              <a:gd name="T40" fmla="*/ 80 w 80"/>
              <a:gd name="T41" fmla="*/ 0 h 56"/>
              <a:gd name="T42" fmla="*/ 80 w 80"/>
              <a:gd name="T43" fmla="*/ 0 h 56"/>
              <a:gd name="T44" fmla="*/ 72 w 80"/>
              <a:gd name="T45" fmla="*/ 0 h 56"/>
              <a:gd name="T46" fmla="*/ 72 w 80"/>
              <a:gd name="T47" fmla="*/ 8 h 56"/>
              <a:gd name="T48" fmla="*/ 72 w 80"/>
              <a:gd name="T49" fmla="*/ 8 h 56"/>
              <a:gd name="T50" fmla="*/ 72 w 80"/>
              <a:gd name="T51" fmla="*/ 24 h 56"/>
              <a:gd name="T52" fmla="*/ 72 w 80"/>
              <a:gd name="T53" fmla="*/ 40 h 56"/>
              <a:gd name="T54" fmla="*/ 72 w 80"/>
              <a:gd name="T55" fmla="*/ 48 h 56"/>
              <a:gd name="T56" fmla="*/ 72 w 80"/>
              <a:gd name="T57" fmla="*/ 56 h 56"/>
              <a:gd name="T58" fmla="*/ 72 w 80"/>
              <a:gd name="T59" fmla="*/ 56 h 56"/>
              <a:gd name="T60" fmla="*/ 80 w 80"/>
              <a:gd name="T61" fmla="*/ 56 h 56"/>
              <a:gd name="T62" fmla="*/ 80 w 80"/>
              <a:gd name="T63" fmla="*/ 56 h 56"/>
              <a:gd name="T64" fmla="*/ 64 w 80"/>
              <a:gd name="T65" fmla="*/ 56 h 56"/>
              <a:gd name="T66" fmla="*/ 56 w 80"/>
              <a:gd name="T67" fmla="*/ 56 h 56"/>
              <a:gd name="T68" fmla="*/ 64 w 80"/>
              <a:gd name="T69" fmla="*/ 56 h 56"/>
              <a:gd name="T70" fmla="*/ 64 w 80"/>
              <a:gd name="T71" fmla="*/ 48 h 56"/>
              <a:gd name="T72" fmla="*/ 64 w 80"/>
              <a:gd name="T73" fmla="*/ 40 h 56"/>
              <a:gd name="T74" fmla="*/ 64 w 80"/>
              <a:gd name="T75" fmla="*/ 8 h 56"/>
              <a:gd name="T76" fmla="*/ 48 w 80"/>
              <a:gd name="T77" fmla="*/ 40 h 56"/>
              <a:gd name="T78" fmla="*/ 40 w 80"/>
              <a:gd name="T79" fmla="*/ 48 h 56"/>
              <a:gd name="T80" fmla="*/ 40 w 80"/>
              <a:gd name="T81" fmla="*/ 56 h 56"/>
              <a:gd name="T82" fmla="*/ 32 w 80"/>
              <a:gd name="T83" fmla="*/ 56 h 56"/>
              <a:gd name="T84" fmla="*/ 32 w 80"/>
              <a:gd name="T85" fmla="*/ 48 h 56"/>
              <a:gd name="T86" fmla="*/ 24 w 80"/>
              <a:gd name="T87" fmla="*/ 32 h 56"/>
              <a:gd name="T88" fmla="*/ 8 w 80"/>
              <a:gd name="T89" fmla="*/ 32 h 56"/>
              <a:gd name="T90" fmla="*/ 8 w 80"/>
              <a:gd name="T91" fmla="*/ 40 h 56"/>
              <a:gd name="T92" fmla="*/ 8 w 80"/>
              <a:gd name="T93" fmla="*/ 48 h 56"/>
              <a:gd name="T94" fmla="*/ 16 w 80"/>
              <a:gd name="T95" fmla="*/ 56 h 56"/>
              <a:gd name="T96" fmla="*/ 16 w 80"/>
              <a:gd name="T97" fmla="*/ 56 h 56"/>
              <a:gd name="T98" fmla="*/ 16 w 80"/>
              <a:gd name="T99" fmla="*/ 56 h 56"/>
              <a:gd name="T100" fmla="*/ 16 w 80"/>
              <a:gd name="T101" fmla="*/ 56 h 56"/>
              <a:gd name="T102" fmla="*/ 8 w 80"/>
              <a:gd name="T10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0" h="56">
                <a:moveTo>
                  <a:pt x="0" y="56"/>
                </a:move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24"/>
                </a:lnTo>
                <a:lnTo>
                  <a:pt x="48" y="24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72" y="0"/>
                </a:lnTo>
                <a:lnTo>
                  <a:pt x="72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24"/>
                </a:lnTo>
                <a:lnTo>
                  <a:pt x="72" y="24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8"/>
                </a:lnTo>
                <a:lnTo>
                  <a:pt x="72" y="48"/>
                </a:lnTo>
                <a:lnTo>
                  <a:pt x="72" y="48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64" y="56"/>
                </a:lnTo>
                <a:lnTo>
                  <a:pt x="64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0"/>
                </a:lnTo>
                <a:lnTo>
                  <a:pt x="64" y="40"/>
                </a:lnTo>
                <a:lnTo>
                  <a:pt x="64" y="8"/>
                </a:lnTo>
                <a:lnTo>
                  <a:pt x="64" y="8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24" y="40"/>
                </a:lnTo>
                <a:lnTo>
                  <a:pt x="24" y="32"/>
                </a:lnTo>
                <a:lnTo>
                  <a:pt x="24" y="32"/>
                </a:lnTo>
                <a:lnTo>
                  <a:pt x="8" y="8"/>
                </a:lnTo>
                <a:lnTo>
                  <a:pt x="8" y="8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8" y="56"/>
                </a:lnTo>
                <a:lnTo>
                  <a:pt x="8" y="5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4" name="Freeform 134"/>
          <p:cNvSpPr>
            <a:spLocks/>
          </p:cNvSpPr>
          <p:nvPr/>
        </p:nvSpPr>
        <p:spPr bwMode="auto">
          <a:xfrm>
            <a:off x="6426200" y="3683000"/>
            <a:ext cx="127000" cy="88900"/>
          </a:xfrm>
          <a:custGeom>
            <a:avLst/>
            <a:gdLst>
              <a:gd name="T0" fmla="*/ 0 w 80"/>
              <a:gd name="T1" fmla="*/ 56 h 56"/>
              <a:gd name="T2" fmla="*/ 8 w 80"/>
              <a:gd name="T3" fmla="*/ 56 h 56"/>
              <a:gd name="T4" fmla="*/ 8 w 80"/>
              <a:gd name="T5" fmla="*/ 56 h 56"/>
              <a:gd name="T6" fmla="*/ 8 w 80"/>
              <a:gd name="T7" fmla="*/ 48 h 56"/>
              <a:gd name="T8" fmla="*/ 8 w 80"/>
              <a:gd name="T9" fmla="*/ 48 h 56"/>
              <a:gd name="T10" fmla="*/ 8 w 80"/>
              <a:gd name="T11" fmla="*/ 32 h 56"/>
              <a:gd name="T12" fmla="*/ 8 w 80"/>
              <a:gd name="T13" fmla="*/ 24 h 56"/>
              <a:gd name="T14" fmla="*/ 8 w 80"/>
              <a:gd name="T15" fmla="*/ 8 h 56"/>
              <a:gd name="T16" fmla="*/ 8 w 80"/>
              <a:gd name="T17" fmla="*/ 0 h 56"/>
              <a:gd name="T18" fmla="*/ 8 w 80"/>
              <a:gd name="T19" fmla="*/ 0 h 56"/>
              <a:gd name="T20" fmla="*/ 8 w 80"/>
              <a:gd name="T21" fmla="*/ 0 h 56"/>
              <a:gd name="T22" fmla="*/ 0 w 80"/>
              <a:gd name="T23" fmla="*/ 0 h 56"/>
              <a:gd name="T24" fmla="*/ 0 w 80"/>
              <a:gd name="T25" fmla="*/ 0 h 56"/>
              <a:gd name="T26" fmla="*/ 8 w 80"/>
              <a:gd name="T27" fmla="*/ 0 h 56"/>
              <a:gd name="T28" fmla="*/ 8 w 80"/>
              <a:gd name="T29" fmla="*/ 0 h 56"/>
              <a:gd name="T30" fmla="*/ 16 w 80"/>
              <a:gd name="T31" fmla="*/ 0 h 56"/>
              <a:gd name="T32" fmla="*/ 24 w 80"/>
              <a:gd name="T33" fmla="*/ 8 h 56"/>
              <a:gd name="T34" fmla="*/ 40 w 80"/>
              <a:gd name="T35" fmla="*/ 40 h 56"/>
              <a:gd name="T36" fmla="*/ 48 w 80"/>
              <a:gd name="T37" fmla="*/ 32 h 56"/>
              <a:gd name="T38" fmla="*/ 56 w 80"/>
              <a:gd name="T39" fmla="*/ 16 h 56"/>
              <a:gd name="T40" fmla="*/ 56 w 80"/>
              <a:gd name="T41" fmla="*/ 8 h 56"/>
              <a:gd name="T42" fmla="*/ 64 w 80"/>
              <a:gd name="T43" fmla="*/ 0 h 56"/>
              <a:gd name="T44" fmla="*/ 64 w 80"/>
              <a:gd name="T45" fmla="*/ 0 h 56"/>
              <a:gd name="T46" fmla="*/ 72 w 80"/>
              <a:gd name="T47" fmla="*/ 0 h 56"/>
              <a:gd name="T48" fmla="*/ 80 w 80"/>
              <a:gd name="T49" fmla="*/ 0 h 56"/>
              <a:gd name="T50" fmla="*/ 80 w 80"/>
              <a:gd name="T51" fmla="*/ 0 h 56"/>
              <a:gd name="T52" fmla="*/ 80 w 80"/>
              <a:gd name="T53" fmla="*/ 0 h 56"/>
              <a:gd name="T54" fmla="*/ 72 w 80"/>
              <a:gd name="T55" fmla="*/ 0 h 56"/>
              <a:gd name="T56" fmla="*/ 72 w 80"/>
              <a:gd name="T57" fmla="*/ 8 h 56"/>
              <a:gd name="T58" fmla="*/ 72 w 80"/>
              <a:gd name="T59" fmla="*/ 8 h 56"/>
              <a:gd name="T60" fmla="*/ 72 w 80"/>
              <a:gd name="T61" fmla="*/ 24 h 56"/>
              <a:gd name="T62" fmla="*/ 72 w 80"/>
              <a:gd name="T63" fmla="*/ 40 h 56"/>
              <a:gd name="T64" fmla="*/ 72 w 80"/>
              <a:gd name="T65" fmla="*/ 48 h 56"/>
              <a:gd name="T66" fmla="*/ 72 w 80"/>
              <a:gd name="T67" fmla="*/ 56 h 56"/>
              <a:gd name="T68" fmla="*/ 72 w 80"/>
              <a:gd name="T69" fmla="*/ 56 h 56"/>
              <a:gd name="T70" fmla="*/ 80 w 80"/>
              <a:gd name="T71" fmla="*/ 56 h 56"/>
              <a:gd name="T72" fmla="*/ 80 w 80"/>
              <a:gd name="T73" fmla="*/ 56 h 56"/>
              <a:gd name="T74" fmla="*/ 80 w 80"/>
              <a:gd name="T75" fmla="*/ 56 h 56"/>
              <a:gd name="T76" fmla="*/ 64 w 80"/>
              <a:gd name="T77" fmla="*/ 56 h 56"/>
              <a:gd name="T78" fmla="*/ 56 w 80"/>
              <a:gd name="T79" fmla="*/ 56 h 56"/>
              <a:gd name="T80" fmla="*/ 56 w 80"/>
              <a:gd name="T81" fmla="*/ 56 h 56"/>
              <a:gd name="T82" fmla="*/ 64 w 80"/>
              <a:gd name="T83" fmla="*/ 56 h 56"/>
              <a:gd name="T84" fmla="*/ 64 w 80"/>
              <a:gd name="T85" fmla="*/ 48 h 56"/>
              <a:gd name="T86" fmla="*/ 64 w 80"/>
              <a:gd name="T87" fmla="*/ 40 h 56"/>
              <a:gd name="T88" fmla="*/ 64 w 80"/>
              <a:gd name="T89" fmla="*/ 8 h 56"/>
              <a:gd name="T90" fmla="*/ 48 w 80"/>
              <a:gd name="T91" fmla="*/ 32 h 56"/>
              <a:gd name="T92" fmla="*/ 48 w 80"/>
              <a:gd name="T93" fmla="*/ 40 h 56"/>
              <a:gd name="T94" fmla="*/ 40 w 80"/>
              <a:gd name="T95" fmla="*/ 48 h 56"/>
              <a:gd name="T96" fmla="*/ 40 w 80"/>
              <a:gd name="T97" fmla="*/ 56 h 56"/>
              <a:gd name="T98" fmla="*/ 32 w 80"/>
              <a:gd name="T99" fmla="*/ 56 h 56"/>
              <a:gd name="T100" fmla="*/ 32 w 80"/>
              <a:gd name="T101" fmla="*/ 48 h 56"/>
              <a:gd name="T102" fmla="*/ 24 w 80"/>
              <a:gd name="T103" fmla="*/ 32 h 56"/>
              <a:gd name="T104" fmla="*/ 8 w 80"/>
              <a:gd name="T105" fmla="*/ 8 h 56"/>
              <a:gd name="T106" fmla="*/ 8 w 80"/>
              <a:gd name="T107" fmla="*/ 32 h 56"/>
              <a:gd name="T108" fmla="*/ 8 w 80"/>
              <a:gd name="T109" fmla="*/ 40 h 56"/>
              <a:gd name="T110" fmla="*/ 8 w 80"/>
              <a:gd name="T111" fmla="*/ 48 h 56"/>
              <a:gd name="T112" fmla="*/ 8 w 80"/>
              <a:gd name="T113" fmla="*/ 56 h 56"/>
              <a:gd name="T114" fmla="*/ 16 w 80"/>
              <a:gd name="T115" fmla="*/ 56 h 56"/>
              <a:gd name="T116" fmla="*/ 16 w 80"/>
              <a:gd name="T117" fmla="*/ 56 h 56"/>
              <a:gd name="T118" fmla="*/ 16 w 80"/>
              <a:gd name="T119" fmla="*/ 56 h 56"/>
              <a:gd name="T120" fmla="*/ 16 w 80"/>
              <a:gd name="T121" fmla="*/ 56 h 56"/>
              <a:gd name="T122" fmla="*/ 8 w 80"/>
              <a:gd name="T123" fmla="*/ 56 h 56"/>
              <a:gd name="T124" fmla="*/ 0 w 80"/>
              <a:gd name="T125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0" h="56">
                <a:moveTo>
                  <a:pt x="0" y="56"/>
                </a:move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56" y="8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80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0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8"/>
                </a:lnTo>
                <a:lnTo>
                  <a:pt x="72" y="48"/>
                </a:lnTo>
                <a:lnTo>
                  <a:pt x="72" y="48"/>
                </a:lnTo>
                <a:lnTo>
                  <a:pt x="72" y="48"/>
                </a:lnTo>
                <a:lnTo>
                  <a:pt x="72" y="48"/>
                </a:lnTo>
                <a:lnTo>
                  <a:pt x="72" y="48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56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24" y="40"/>
                </a:lnTo>
                <a:lnTo>
                  <a:pt x="24" y="40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5" name="Freeform 135"/>
          <p:cNvSpPr>
            <a:spLocks/>
          </p:cNvSpPr>
          <p:nvPr/>
        </p:nvSpPr>
        <p:spPr bwMode="auto">
          <a:xfrm>
            <a:off x="6565900" y="3670300"/>
            <a:ext cx="76200" cy="101600"/>
          </a:xfrm>
          <a:custGeom>
            <a:avLst/>
            <a:gdLst>
              <a:gd name="T0" fmla="*/ 40 w 48"/>
              <a:gd name="T1" fmla="*/ 24 h 64"/>
              <a:gd name="T2" fmla="*/ 32 w 48"/>
              <a:gd name="T3" fmla="*/ 16 h 64"/>
              <a:gd name="T4" fmla="*/ 32 w 48"/>
              <a:gd name="T5" fmla="*/ 8 h 64"/>
              <a:gd name="T6" fmla="*/ 24 w 48"/>
              <a:gd name="T7" fmla="*/ 8 h 64"/>
              <a:gd name="T8" fmla="*/ 16 w 48"/>
              <a:gd name="T9" fmla="*/ 8 h 64"/>
              <a:gd name="T10" fmla="*/ 8 w 48"/>
              <a:gd name="T11" fmla="*/ 16 h 64"/>
              <a:gd name="T12" fmla="*/ 8 w 48"/>
              <a:gd name="T13" fmla="*/ 16 h 64"/>
              <a:gd name="T14" fmla="*/ 8 w 48"/>
              <a:gd name="T15" fmla="*/ 24 h 64"/>
              <a:gd name="T16" fmla="*/ 16 w 48"/>
              <a:gd name="T17" fmla="*/ 24 h 64"/>
              <a:gd name="T18" fmla="*/ 16 w 48"/>
              <a:gd name="T19" fmla="*/ 32 h 64"/>
              <a:gd name="T20" fmla="*/ 24 w 48"/>
              <a:gd name="T21" fmla="*/ 32 h 64"/>
              <a:gd name="T22" fmla="*/ 32 w 48"/>
              <a:gd name="T23" fmla="*/ 32 h 64"/>
              <a:gd name="T24" fmla="*/ 32 w 48"/>
              <a:gd name="T25" fmla="*/ 32 h 64"/>
              <a:gd name="T26" fmla="*/ 40 w 48"/>
              <a:gd name="T27" fmla="*/ 32 h 64"/>
              <a:gd name="T28" fmla="*/ 40 w 48"/>
              <a:gd name="T29" fmla="*/ 32 h 64"/>
              <a:gd name="T30" fmla="*/ 40 w 48"/>
              <a:gd name="T31" fmla="*/ 40 h 64"/>
              <a:gd name="T32" fmla="*/ 48 w 48"/>
              <a:gd name="T33" fmla="*/ 40 h 64"/>
              <a:gd name="T34" fmla="*/ 48 w 48"/>
              <a:gd name="T35" fmla="*/ 48 h 64"/>
              <a:gd name="T36" fmla="*/ 40 w 48"/>
              <a:gd name="T37" fmla="*/ 56 h 64"/>
              <a:gd name="T38" fmla="*/ 40 w 48"/>
              <a:gd name="T39" fmla="*/ 64 h 64"/>
              <a:gd name="T40" fmla="*/ 32 w 48"/>
              <a:gd name="T41" fmla="*/ 64 h 64"/>
              <a:gd name="T42" fmla="*/ 16 w 48"/>
              <a:gd name="T43" fmla="*/ 64 h 64"/>
              <a:gd name="T44" fmla="*/ 16 w 48"/>
              <a:gd name="T45" fmla="*/ 64 h 64"/>
              <a:gd name="T46" fmla="*/ 8 w 48"/>
              <a:gd name="T47" fmla="*/ 64 h 64"/>
              <a:gd name="T48" fmla="*/ 0 w 48"/>
              <a:gd name="T49" fmla="*/ 64 h 64"/>
              <a:gd name="T50" fmla="*/ 0 w 48"/>
              <a:gd name="T51" fmla="*/ 48 h 64"/>
              <a:gd name="T52" fmla="*/ 8 w 48"/>
              <a:gd name="T53" fmla="*/ 48 h 64"/>
              <a:gd name="T54" fmla="*/ 8 w 48"/>
              <a:gd name="T55" fmla="*/ 56 h 64"/>
              <a:gd name="T56" fmla="*/ 8 w 48"/>
              <a:gd name="T57" fmla="*/ 64 h 64"/>
              <a:gd name="T58" fmla="*/ 16 w 48"/>
              <a:gd name="T59" fmla="*/ 64 h 64"/>
              <a:gd name="T60" fmla="*/ 24 w 48"/>
              <a:gd name="T61" fmla="*/ 64 h 64"/>
              <a:gd name="T62" fmla="*/ 32 w 48"/>
              <a:gd name="T63" fmla="*/ 56 h 64"/>
              <a:gd name="T64" fmla="*/ 32 w 48"/>
              <a:gd name="T65" fmla="*/ 56 h 64"/>
              <a:gd name="T66" fmla="*/ 32 w 48"/>
              <a:gd name="T67" fmla="*/ 48 h 64"/>
              <a:gd name="T68" fmla="*/ 32 w 48"/>
              <a:gd name="T69" fmla="*/ 48 h 64"/>
              <a:gd name="T70" fmla="*/ 32 w 48"/>
              <a:gd name="T71" fmla="*/ 40 h 64"/>
              <a:gd name="T72" fmla="*/ 24 w 48"/>
              <a:gd name="T73" fmla="*/ 40 h 64"/>
              <a:gd name="T74" fmla="*/ 16 w 48"/>
              <a:gd name="T75" fmla="*/ 40 h 64"/>
              <a:gd name="T76" fmla="*/ 8 w 48"/>
              <a:gd name="T77" fmla="*/ 40 h 64"/>
              <a:gd name="T78" fmla="*/ 8 w 48"/>
              <a:gd name="T79" fmla="*/ 32 h 64"/>
              <a:gd name="T80" fmla="*/ 0 w 48"/>
              <a:gd name="T81" fmla="*/ 32 h 64"/>
              <a:gd name="T82" fmla="*/ 0 w 48"/>
              <a:gd name="T83" fmla="*/ 24 h 64"/>
              <a:gd name="T84" fmla="*/ 0 w 48"/>
              <a:gd name="T85" fmla="*/ 16 h 64"/>
              <a:gd name="T86" fmla="*/ 8 w 48"/>
              <a:gd name="T87" fmla="*/ 8 h 64"/>
              <a:gd name="T88" fmla="*/ 8 w 48"/>
              <a:gd name="T89" fmla="*/ 8 h 64"/>
              <a:gd name="T90" fmla="*/ 16 w 48"/>
              <a:gd name="T91" fmla="*/ 8 h 64"/>
              <a:gd name="T92" fmla="*/ 24 w 48"/>
              <a:gd name="T93" fmla="*/ 0 h 64"/>
              <a:gd name="T94" fmla="*/ 32 w 48"/>
              <a:gd name="T95" fmla="*/ 8 h 64"/>
              <a:gd name="T96" fmla="*/ 40 w 48"/>
              <a:gd name="T97" fmla="*/ 8 h 64"/>
              <a:gd name="T98" fmla="*/ 40 w 48"/>
              <a:gd name="T99" fmla="*/ 8 h 64"/>
              <a:gd name="T100" fmla="*/ 40 w 48"/>
              <a:gd name="T101" fmla="*/ 8 h 64"/>
              <a:gd name="T102" fmla="*/ 40 w 48"/>
              <a:gd name="T103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" h="64">
                <a:moveTo>
                  <a:pt x="40" y="24"/>
                </a:move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16" y="40"/>
                </a:lnTo>
                <a:lnTo>
                  <a:pt x="16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24"/>
                </a:lnTo>
                <a:lnTo>
                  <a:pt x="4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6" name="Freeform 136"/>
          <p:cNvSpPr>
            <a:spLocks/>
          </p:cNvSpPr>
          <p:nvPr/>
        </p:nvSpPr>
        <p:spPr bwMode="auto">
          <a:xfrm>
            <a:off x="6565900" y="3670300"/>
            <a:ext cx="76200" cy="101600"/>
          </a:xfrm>
          <a:custGeom>
            <a:avLst/>
            <a:gdLst>
              <a:gd name="T0" fmla="*/ 40 w 48"/>
              <a:gd name="T1" fmla="*/ 24 h 64"/>
              <a:gd name="T2" fmla="*/ 32 w 48"/>
              <a:gd name="T3" fmla="*/ 16 h 64"/>
              <a:gd name="T4" fmla="*/ 32 w 48"/>
              <a:gd name="T5" fmla="*/ 8 h 64"/>
              <a:gd name="T6" fmla="*/ 24 w 48"/>
              <a:gd name="T7" fmla="*/ 8 h 64"/>
              <a:gd name="T8" fmla="*/ 16 w 48"/>
              <a:gd name="T9" fmla="*/ 8 h 64"/>
              <a:gd name="T10" fmla="*/ 8 w 48"/>
              <a:gd name="T11" fmla="*/ 16 h 64"/>
              <a:gd name="T12" fmla="*/ 8 w 48"/>
              <a:gd name="T13" fmla="*/ 24 h 64"/>
              <a:gd name="T14" fmla="*/ 16 w 48"/>
              <a:gd name="T15" fmla="*/ 24 h 64"/>
              <a:gd name="T16" fmla="*/ 16 w 48"/>
              <a:gd name="T17" fmla="*/ 32 h 64"/>
              <a:gd name="T18" fmla="*/ 24 w 48"/>
              <a:gd name="T19" fmla="*/ 32 h 64"/>
              <a:gd name="T20" fmla="*/ 32 w 48"/>
              <a:gd name="T21" fmla="*/ 32 h 64"/>
              <a:gd name="T22" fmla="*/ 40 w 48"/>
              <a:gd name="T23" fmla="*/ 32 h 64"/>
              <a:gd name="T24" fmla="*/ 40 w 48"/>
              <a:gd name="T25" fmla="*/ 32 h 64"/>
              <a:gd name="T26" fmla="*/ 40 w 48"/>
              <a:gd name="T27" fmla="*/ 40 h 64"/>
              <a:gd name="T28" fmla="*/ 48 w 48"/>
              <a:gd name="T29" fmla="*/ 48 h 64"/>
              <a:gd name="T30" fmla="*/ 40 w 48"/>
              <a:gd name="T31" fmla="*/ 56 h 64"/>
              <a:gd name="T32" fmla="*/ 40 w 48"/>
              <a:gd name="T33" fmla="*/ 64 h 64"/>
              <a:gd name="T34" fmla="*/ 32 w 48"/>
              <a:gd name="T35" fmla="*/ 64 h 64"/>
              <a:gd name="T36" fmla="*/ 16 w 48"/>
              <a:gd name="T37" fmla="*/ 64 h 64"/>
              <a:gd name="T38" fmla="*/ 8 w 48"/>
              <a:gd name="T39" fmla="*/ 64 h 64"/>
              <a:gd name="T40" fmla="*/ 0 w 48"/>
              <a:gd name="T41" fmla="*/ 64 h 64"/>
              <a:gd name="T42" fmla="*/ 0 w 48"/>
              <a:gd name="T43" fmla="*/ 48 h 64"/>
              <a:gd name="T44" fmla="*/ 8 w 48"/>
              <a:gd name="T45" fmla="*/ 48 h 64"/>
              <a:gd name="T46" fmla="*/ 8 w 48"/>
              <a:gd name="T47" fmla="*/ 56 h 64"/>
              <a:gd name="T48" fmla="*/ 16 w 48"/>
              <a:gd name="T49" fmla="*/ 64 h 64"/>
              <a:gd name="T50" fmla="*/ 24 w 48"/>
              <a:gd name="T51" fmla="*/ 64 h 64"/>
              <a:gd name="T52" fmla="*/ 32 w 48"/>
              <a:gd name="T53" fmla="*/ 56 h 64"/>
              <a:gd name="T54" fmla="*/ 32 w 48"/>
              <a:gd name="T55" fmla="*/ 56 h 64"/>
              <a:gd name="T56" fmla="*/ 32 w 48"/>
              <a:gd name="T57" fmla="*/ 48 h 64"/>
              <a:gd name="T58" fmla="*/ 32 w 48"/>
              <a:gd name="T59" fmla="*/ 48 h 64"/>
              <a:gd name="T60" fmla="*/ 24 w 48"/>
              <a:gd name="T61" fmla="*/ 40 h 64"/>
              <a:gd name="T62" fmla="*/ 16 w 48"/>
              <a:gd name="T63" fmla="*/ 40 h 64"/>
              <a:gd name="T64" fmla="*/ 8 w 48"/>
              <a:gd name="T65" fmla="*/ 40 h 64"/>
              <a:gd name="T66" fmla="*/ 0 w 48"/>
              <a:gd name="T67" fmla="*/ 32 h 64"/>
              <a:gd name="T68" fmla="*/ 0 w 48"/>
              <a:gd name="T69" fmla="*/ 24 h 64"/>
              <a:gd name="T70" fmla="*/ 0 w 48"/>
              <a:gd name="T71" fmla="*/ 16 h 64"/>
              <a:gd name="T72" fmla="*/ 8 w 48"/>
              <a:gd name="T73" fmla="*/ 8 h 64"/>
              <a:gd name="T74" fmla="*/ 8 w 48"/>
              <a:gd name="T75" fmla="*/ 8 h 64"/>
              <a:gd name="T76" fmla="*/ 16 w 48"/>
              <a:gd name="T77" fmla="*/ 8 h 64"/>
              <a:gd name="T78" fmla="*/ 32 w 48"/>
              <a:gd name="T79" fmla="*/ 8 h 64"/>
              <a:gd name="T80" fmla="*/ 40 w 48"/>
              <a:gd name="T81" fmla="*/ 8 h 64"/>
              <a:gd name="T82" fmla="*/ 40 w 48"/>
              <a:gd name="T83" fmla="*/ 8 h 64"/>
              <a:gd name="T84" fmla="*/ 40 w 48"/>
              <a:gd name="T85" fmla="*/ 16 h 64"/>
              <a:gd name="T86" fmla="*/ 40 w 48"/>
              <a:gd name="T87" fmla="*/ 2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8" h="64">
                <a:moveTo>
                  <a:pt x="40" y="24"/>
                </a:moveTo>
                <a:lnTo>
                  <a:pt x="40" y="24"/>
                </a:lnTo>
                <a:lnTo>
                  <a:pt x="40" y="24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64"/>
                </a:lnTo>
                <a:lnTo>
                  <a:pt x="8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16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0"/>
                </a:lnTo>
                <a:lnTo>
                  <a:pt x="24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7" name="Freeform 137"/>
          <p:cNvSpPr>
            <a:spLocks/>
          </p:cNvSpPr>
          <p:nvPr/>
        </p:nvSpPr>
        <p:spPr bwMode="auto">
          <a:xfrm>
            <a:off x="6654800" y="3670300"/>
            <a:ext cx="101600" cy="101600"/>
          </a:xfrm>
          <a:custGeom>
            <a:avLst/>
            <a:gdLst>
              <a:gd name="T0" fmla="*/ 0 w 64"/>
              <a:gd name="T1" fmla="*/ 32 h 64"/>
              <a:gd name="T2" fmla="*/ 0 w 64"/>
              <a:gd name="T3" fmla="*/ 24 h 64"/>
              <a:gd name="T4" fmla="*/ 0 w 64"/>
              <a:gd name="T5" fmla="*/ 24 h 64"/>
              <a:gd name="T6" fmla="*/ 8 w 64"/>
              <a:gd name="T7" fmla="*/ 16 h 64"/>
              <a:gd name="T8" fmla="*/ 8 w 64"/>
              <a:gd name="T9" fmla="*/ 16 h 64"/>
              <a:gd name="T10" fmla="*/ 8 w 64"/>
              <a:gd name="T11" fmla="*/ 16 h 64"/>
              <a:gd name="T12" fmla="*/ 16 w 64"/>
              <a:gd name="T13" fmla="*/ 8 h 64"/>
              <a:gd name="T14" fmla="*/ 16 w 64"/>
              <a:gd name="T15" fmla="*/ 8 h 64"/>
              <a:gd name="T16" fmla="*/ 16 w 64"/>
              <a:gd name="T17" fmla="*/ 8 h 64"/>
              <a:gd name="T18" fmla="*/ 24 w 64"/>
              <a:gd name="T19" fmla="*/ 8 h 64"/>
              <a:gd name="T20" fmla="*/ 32 w 64"/>
              <a:gd name="T21" fmla="*/ 0 h 64"/>
              <a:gd name="T22" fmla="*/ 32 w 64"/>
              <a:gd name="T23" fmla="*/ 0 h 64"/>
              <a:gd name="T24" fmla="*/ 40 w 64"/>
              <a:gd name="T25" fmla="*/ 8 h 64"/>
              <a:gd name="T26" fmla="*/ 48 w 64"/>
              <a:gd name="T27" fmla="*/ 8 h 64"/>
              <a:gd name="T28" fmla="*/ 48 w 64"/>
              <a:gd name="T29" fmla="*/ 8 h 64"/>
              <a:gd name="T30" fmla="*/ 48 w 64"/>
              <a:gd name="T31" fmla="*/ 8 h 64"/>
              <a:gd name="T32" fmla="*/ 56 w 64"/>
              <a:gd name="T33" fmla="*/ 8 h 64"/>
              <a:gd name="T34" fmla="*/ 56 w 64"/>
              <a:gd name="T35" fmla="*/ 8 h 64"/>
              <a:gd name="T36" fmla="*/ 56 w 64"/>
              <a:gd name="T37" fmla="*/ 16 h 64"/>
              <a:gd name="T38" fmla="*/ 64 w 64"/>
              <a:gd name="T39" fmla="*/ 16 h 64"/>
              <a:gd name="T40" fmla="*/ 64 w 64"/>
              <a:gd name="T41" fmla="*/ 16 h 64"/>
              <a:gd name="T42" fmla="*/ 64 w 64"/>
              <a:gd name="T43" fmla="*/ 24 h 64"/>
              <a:gd name="T44" fmla="*/ 64 w 64"/>
              <a:gd name="T45" fmla="*/ 24 h 64"/>
              <a:gd name="T46" fmla="*/ 64 w 64"/>
              <a:gd name="T47" fmla="*/ 24 h 64"/>
              <a:gd name="T48" fmla="*/ 64 w 64"/>
              <a:gd name="T49" fmla="*/ 32 h 64"/>
              <a:gd name="T50" fmla="*/ 64 w 64"/>
              <a:gd name="T51" fmla="*/ 32 h 64"/>
              <a:gd name="T52" fmla="*/ 64 w 64"/>
              <a:gd name="T53" fmla="*/ 32 h 64"/>
              <a:gd name="T54" fmla="*/ 64 w 64"/>
              <a:gd name="T55" fmla="*/ 40 h 64"/>
              <a:gd name="T56" fmla="*/ 64 w 64"/>
              <a:gd name="T57" fmla="*/ 48 h 64"/>
              <a:gd name="T58" fmla="*/ 64 w 64"/>
              <a:gd name="T59" fmla="*/ 48 h 64"/>
              <a:gd name="T60" fmla="*/ 56 w 64"/>
              <a:gd name="T61" fmla="*/ 56 h 64"/>
              <a:gd name="T62" fmla="*/ 56 w 64"/>
              <a:gd name="T63" fmla="*/ 56 h 64"/>
              <a:gd name="T64" fmla="*/ 56 w 64"/>
              <a:gd name="T65" fmla="*/ 56 h 64"/>
              <a:gd name="T66" fmla="*/ 48 w 64"/>
              <a:gd name="T67" fmla="*/ 64 h 64"/>
              <a:gd name="T68" fmla="*/ 48 w 64"/>
              <a:gd name="T69" fmla="*/ 64 h 64"/>
              <a:gd name="T70" fmla="*/ 48 w 64"/>
              <a:gd name="T71" fmla="*/ 64 h 64"/>
              <a:gd name="T72" fmla="*/ 40 w 64"/>
              <a:gd name="T73" fmla="*/ 64 h 64"/>
              <a:gd name="T74" fmla="*/ 32 w 64"/>
              <a:gd name="T75" fmla="*/ 64 h 64"/>
              <a:gd name="T76" fmla="*/ 32 w 64"/>
              <a:gd name="T77" fmla="*/ 64 h 64"/>
              <a:gd name="T78" fmla="*/ 24 w 64"/>
              <a:gd name="T79" fmla="*/ 64 h 64"/>
              <a:gd name="T80" fmla="*/ 16 w 64"/>
              <a:gd name="T81" fmla="*/ 64 h 64"/>
              <a:gd name="T82" fmla="*/ 16 w 64"/>
              <a:gd name="T83" fmla="*/ 64 h 64"/>
              <a:gd name="T84" fmla="*/ 8 w 64"/>
              <a:gd name="T85" fmla="*/ 56 h 64"/>
              <a:gd name="T86" fmla="*/ 0 w 64"/>
              <a:gd name="T87" fmla="*/ 56 h 64"/>
              <a:gd name="T88" fmla="*/ 0 w 64"/>
              <a:gd name="T89" fmla="*/ 56 h 64"/>
              <a:gd name="T90" fmla="*/ 0 w 64"/>
              <a:gd name="T91" fmla="*/ 48 h 64"/>
              <a:gd name="T92" fmla="*/ 0 w 64"/>
              <a:gd name="T93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64" h="64">
                <a:moveTo>
                  <a:pt x="0" y="40"/>
                </a:move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40"/>
                </a:lnTo>
                <a:lnTo>
                  <a:pt x="64" y="40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64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8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8" name="Freeform 138"/>
          <p:cNvSpPr>
            <a:spLocks/>
          </p:cNvSpPr>
          <p:nvPr/>
        </p:nvSpPr>
        <p:spPr bwMode="auto">
          <a:xfrm>
            <a:off x="6680200" y="3683000"/>
            <a:ext cx="50800" cy="88900"/>
          </a:xfrm>
          <a:custGeom>
            <a:avLst/>
            <a:gdLst>
              <a:gd name="T0" fmla="*/ 0 w 32"/>
              <a:gd name="T1" fmla="*/ 32 h 56"/>
              <a:gd name="T2" fmla="*/ 0 w 32"/>
              <a:gd name="T3" fmla="*/ 40 h 56"/>
              <a:gd name="T4" fmla="*/ 0 w 32"/>
              <a:gd name="T5" fmla="*/ 40 h 56"/>
              <a:gd name="T6" fmla="*/ 0 w 32"/>
              <a:gd name="T7" fmla="*/ 48 h 56"/>
              <a:gd name="T8" fmla="*/ 8 w 32"/>
              <a:gd name="T9" fmla="*/ 48 h 56"/>
              <a:gd name="T10" fmla="*/ 8 w 32"/>
              <a:gd name="T11" fmla="*/ 48 h 56"/>
              <a:gd name="T12" fmla="*/ 8 w 32"/>
              <a:gd name="T13" fmla="*/ 56 h 56"/>
              <a:gd name="T14" fmla="*/ 16 w 32"/>
              <a:gd name="T15" fmla="*/ 56 h 56"/>
              <a:gd name="T16" fmla="*/ 16 w 32"/>
              <a:gd name="T17" fmla="*/ 56 h 56"/>
              <a:gd name="T18" fmla="*/ 24 w 32"/>
              <a:gd name="T19" fmla="*/ 56 h 56"/>
              <a:gd name="T20" fmla="*/ 24 w 32"/>
              <a:gd name="T21" fmla="*/ 56 h 56"/>
              <a:gd name="T22" fmla="*/ 24 w 32"/>
              <a:gd name="T23" fmla="*/ 56 h 56"/>
              <a:gd name="T24" fmla="*/ 32 w 32"/>
              <a:gd name="T25" fmla="*/ 48 h 56"/>
              <a:gd name="T26" fmla="*/ 32 w 32"/>
              <a:gd name="T27" fmla="*/ 40 h 56"/>
              <a:gd name="T28" fmla="*/ 32 w 32"/>
              <a:gd name="T29" fmla="*/ 40 h 56"/>
              <a:gd name="T30" fmla="*/ 32 w 32"/>
              <a:gd name="T31" fmla="*/ 40 h 56"/>
              <a:gd name="T32" fmla="*/ 32 w 32"/>
              <a:gd name="T33" fmla="*/ 32 h 56"/>
              <a:gd name="T34" fmla="*/ 32 w 32"/>
              <a:gd name="T35" fmla="*/ 32 h 56"/>
              <a:gd name="T36" fmla="*/ 32 w 32"/>
              <a:gd name="T37" fmla="*/ 24 h 56"/>
              <a:gd name="T38" fmla="*/ 32 w 32"/>
              <a:gd name="T39" fmla="*/ 16 h 56"/>
              <a:gd name="T40" fmla="*/ 32 w 32"/>
              <a:gd name="T41" fmla="*/ 16 h 56"/>
              <a:gd name="T42" fmla="*/ 32 w 32"/>
              <a:gd name="T43" fmla="*/ 16 h 56"/>
              <a:gd name="T44" fmla="*/ 32 w 32"/>
              <a:gd name="T45" fmla="*/ 8 h 56"/>
              <a:gd name="T46" fmla="*/ 32 w 32"/>
              <a:gd name="T47" fmla="*/ 8 h 56"/>
              <a:gd name="T48" fmla="*/ 24 w 32"/>
              <a:gd name="T49" fmla="*/ 8 h 56"/>
              <a:gd name="T50" fmla="*/ 24 w 32"/>
              <a:gd name="T51" fmla="*/ 0 h 56"/>
              <a:gd name="T52" fmla="*/ 24 w 32"/>
              <a:gd name="T53" fmla="*/ 0 h 56"/>
              <a:gd name="T54" fmla="*/ 24 w 32"/>
              <a:gd name="T55" fmla="*/ 0 h 56"/>
              <a:gd name="T56" fmla="*/ 16 w 32"/>
              <a:gd name="T57" fmla="*/ 0 h 56"/>
              <a:gd name="T58" fmla="*/ 16 w 32"/>
              <a:gd name="T59" fmla="*/ 0 h 56"/>
              <a:gd name="T60" fmla="*/ 8 w 32"/>
              <a:gd name="T61" fmla="*/ 0 h 56"/>
              <a:gd name="T62" fmla="*/ 8 w 32"/>
              <a:gd name="T63" fmla="*/ 0 h 56"/>
              <a:gd name="T64" fmla="*/ 8 w 32"/>
              <a:gd name="T65" fmla="*/ 0 h 56"/>
              <a:gd name="T66" fmla="*/ 0 w 32"/>
              <a:gd name="T67" fmla="*/ 8 h 56"/>
              <a:gd name="T68" fmla="*/ 0 w 32"/>
              <a:gd name="T69" fmla="*/ 16 h 56"/>
              <a:gd name="T70" fmla="*/ 0 w 32"/>
              <a:gd name="T71" fmla="*/ 16 h 56"/>
              <a:gd name="T72" fmla="*/ 0 w 32"/>
              <a:gd name="T73" fmla="*/ 16 h 56"/>
              <a:gd name="T74" fmla="*/ 0 w 32"/>
              <a:gd name="T75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2" h="56">
                <a:moveTo>
                  <a:pt x="0" y="24"/>
                </a:moveTo>
                <a:lnTo>
                  <a:pt x="0" y="32"/>
                </a:lnTo>
                <a:lnTo>
                  <a:pt x="0" y="32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56"/>
                </a:lnTo>
                <a:lnTo>
                  <a:pt x="8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24"/>
                </a:lnTo>
                <a:lnTo>
                  <a:pt x="32" y="24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8"/>
                </a:lnTo>
                <a:lnTo>
                  <a:pt x="0" y="8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59" name="Freeform 139"/>
          <p:cNvSpPr>
            <a:spLocks/>
          </p:cNvSpPr>
          <p:nvPr/>
        </p:nvSpPr>
        <p:spPr bwMode="auto">
          <a:xfrm>
            <a:off x="6654800" y="3670300"/>
            <a:ext cx="101600" cy="101600"/>
          </a:xfrm>
          <a:custGeom>
            <a:avLst/>
            <a:gdLst>
              <a:gd name="T0" fmla="*/ 0 w 64"/>
              <a:gd name="T1" fmla="*/ 40 h 64"/>
              <a:gd name="T2" fmla="*/ 0 w 64"/>
              <a:gd name="T3" fmla="*/ 24 h 64"/>
              <a:gd name="T4" fmla="*/ 8 w 64"/>
              <a:gd name="T5" fmla="*/ 16 h 64"/>
              <a:gd name="T6" fmla="*/ 8 w 64"/>
              <a:gd name="T7" fmla="*/ 16 h 64"/>
              <a:gd name="T8" fmla="*/ 16 w 64"/>
              <a:gd name="T9" fmla="*/ 8 h 64"/>
              <a:gd name="T10" fmla="*/ 24 w 64"/>
              <a:gd name="T11" fmla="*/ 8 h 64"/>
              <a:gd name="T12" fmla="*/ 32 w 64"/>
              <a:gd name="T13" fmla="*/ 0 h 64"/>
              <a:gd name="T14" fmla="*/ 48 w 64"/>
              <a:gd name="T15" fmla="*/ 8 h 64"/>
              <a:gd name="T16" fmla="*/ 48 w 64"/>
              <a:gd name="T17" fmla="*/ 8 h 64"/>
              <a:gd name="T18" fmla="*/ 56 w 64"/>
              <a:gd name="T19" fmla="*/ 8 h 64"/>
              <a:gd name="T20" fmla="*/ 64 w 64"/>
              <a:gd name="T21" fmla="*/ 16 h 64"/>
              <a:gd name="T22" fmla="*/ 64 w 64"/>
              <a:gd name="T23" fmla="*/ 24 h 64"/>
              <a:gd name="T24" fmla="*/ 64 w 64"/>
              <a:gd name="T25" fmla="*/ 24 h 64"/>
              <a:gd name="T26" fmla="*/ 64 w 64"/>
              <a:gd name="T27" fmla="*/ 32 h 64"/>
              <a:gd name="T28" fmla="*/ 64 w 64"/>
              <a:gd name="T29" fmla="*/ 40 h 64"/>
              <a:gd name="T30" fmla="*/ 64 w 64"/>
              <a:gd name="T31" fmla="*/ 48 h 64"/>
              <a:gd name="T32" fmla="*/ 56 w 64"/>
              <a:gd name="T33" fmla="*/ 56 h 64"/>
              <a:gd name="T34" fmla="*/ 48 w 64"/>
              <a:gd name="T35" fmla="*/ 64 h 64"/>
              <a:gd name="T36" fmla="*/ 48 w 64"/>
              <a:gd name="T37" fmla="*/ 64 h 64"/>
              <a:gd name="T38" fmla="*/ 32 w 64"/>
              <a:gd name="T39" fmla="*/ 64 h 64"/>
              <a:gd name="T40" fmla="*/ 24 w 64"/>
              <a:gd name="T41" fmla="*/ 64 h 64"/>
              <a:gd name="T42" fmla="*/ 16 w 64"/>
              <a:gd name="T43" fmla="*/ 64 h 64"/>
              <a:gd name="T44" fmla="*/ 0 w 64"/>
              <a:gd name="T45" fmla="*/ 56 h 64"/>
              <a:gd name="T46" fmla="*/ 0 w 64"/>
              <a:gd name="T47" fmla="*/ 48 h 64"/>
              <a:gd name="T48" fmla="*/ 0 w 64"/>
              <a:gd name="T49" fmla="*/ 40 h 64"/>
              <a:gd name="T50" fmla="*/ 16 w 64"/>
              <a:gd name="T51" fmla="*/ 32 h 64"/>
              <a:gd name="T52" fmla="*/ 16 w 64"/>
              <a:gd name="T53" fmla="*/ 48 h 64"/>
              <a:gd name="T54" fmla="*/ 16 w 64"/>
              <a:gd name="T55" fmla="*/ 56 h 64"/>
              <a:gd name="T56" fmla="*/ 24 w 64"/>
              <a:gd name="T57" fmla="*/ 56 h 64"/>
              <a:gd name="T58" fmla="*/ 32 w 64"/>
              <a:gd name="T59" fmla="*/ 64 h 64"/>
              <a:gd name="T60" fmla="*/ 40 w 64"/>
              <a:gd name="T61" fmla="*/ 64 h 64"/>
              <a:gd name="T62" fmla="*/ 40 w 64"/>
              <a:gd name="T63" fmla="*/ 64 h 64"/>
              <a:gd name="T64" fmla="*/ 48 w 64"/>
              <a:gd name="T65" fmla="*/ 48 h 64"/>
              <a:gd name="T66" fmla="*/ 48 w 64"/>
              <a:gd name="T67" fmla="*/ 48 h 64"/>
              <a:gd name="T68" fmla="*/ 48 w 64"/>
              <a:gd name="T69" fmla="*/ 40 h 64"/>
              <a:gd name="T70" fmla="*/ 48 w 64"/>
              <a:gd name="T71" fmla="*/ 24 h 64"/>
              <a:gd name="T72" fmla="*/ 48 w 64"/>
              <a:gd name="T73" fmla="*/ 24 h 64"/>
              <a:gd name="T74" fmla="*/ 48 w 64"/>
              <a:gd name="T75" fmla="*/ 16 h 64"/>
              <a:gd name="T76" fmla="*/ 40 w 64"/>
              <a:gd name="T77" fmla="*/ 8 h 64"/>
              <a:gd name="T78" fmla="*/ 40 w 64"/>
              <a:gd name="T79" fmla="*/ 8 h 64"/>
              <a:gd name="T80" fmla="*/ 32 w 64"/>
              <a:gd name="T81" fmla="*/ 8 h 64"/>
              <a:gd name="T82" fmla="*/ 24 w 64"/>
              <a:gd name="T83" fmla="*/ 8 h 64"/>
              <a:gd name="T84" fmla="*/ 16 w 64"/>
              <a:gd name="T85" fmla="*/ 16 h 64"/>
              <a:gd name="T86" fmla="*/ 16 w 64"/>
              <a:gd name="T87" fmla="*/ 24 h 64"/>
              <a:gd name="T88" fmla="*/ 16 w 64"/>
              <a:gd name="T89" fmla="*/ 32 h 64"/>
              <a:gd name="T90" fmla="*/ 0 w 64"/>
              <a:gd name="T91" fmla="*/ 4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4" h="64">
                <a:moveTo>
                  <a:pt x="0" y="40"/>
                </a:move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64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40"/>
                </a:lnTo>
                <a:lnTo>
                  <a:pt x="64" y="48"/>
                </a:lnTo>
                <a:lnTo>
                  <a:pt x="64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32" y="64"/>
                </a:lnTo>
                <a:lnTo>
                  <a:pt x="32" y="64"/>
                </a:lnTo>
                <a:lnTo>
                  <a:pt x="24" y="64"/>
                </a:lnTo>
                <a:lnTo>
                  <a:pt x="16" y="64"/>
                </a:lnTo>
                <a:lnTo>
                  <a:pt x="16" y="64"/>
                </a:lnTo>
                <a:lnTo>
                  <a:pt x="8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16" y="56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32" y="64"/>
                </a:lnTo>
                <a:lnTo>
                  <a:pt x="32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8" y="56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0"/>
                </a:lnTo>
                <a:lnTo>
                  <a:pt x="48" y="40"/>
                </a:lnTo>
                <a:lnTo>
                  <a:pt x="48" y="32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16"/>
                </a:lnTo>
                <a:lnTo>
                  <a:pt x="48" y="16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0" name="Rectangle 140"/>
          <p:cNvSpPr>
            <a:spLocks noChangeArrowheads="1"/>
          </p:cNvSpPr>
          <p:nvPr/>
        </p:nvSpPr>
        <p:spPr bwMode="auto">
          <a:xfrm>
            <a:off x="6356350" y="4181475"/>
            <a:ext cx="101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T</a:t>
            </a:r>
            <a:endParaRPr lang="en-US" altLang="en-US" sz="1400"/>
          </a:p>
        </p:txBody>
      </p:sp>
      <p:sp>
        <p:nvSpPr>
          <p:cNvPr id="568461" name="Rectangle 141"/>
          <p:cNvSpPr>
            <a:spLocks noChangeArrowheads="1"/>
          </p:cNvSpPr>
          <p:nvPr/>
        </p:nvSpPr>
        <p:spPr bwMode="auto">
          <a:xfrm>
            <a:off x="6457950" y="4181475"/>
            <a:ext cx="101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B</a:t>
            </a:r>
            <a:endParaRPr lang="en-US" altLang="en-US" sz="1400"/>
          </a:p>
        </p:txBody>
      </p:sp>
      <p:sp>
        <p:nvSpPr>
          <p:cNvPr id="568462" name="Freeform 142"/>
          <p:cNvSpPr>
            <a:spLocks/>
          </p:cNvSpPr>
          <p:nvPr/>
        </p:nvSpPr>
        <p:spPr bwMode="auto">
          <a:xfrm>
            <a:off x="8445500" y="977900"/>
            <a:ext cx="114300" cy="127000"/>
          </a:xfrm>
          <a:custGeom>
            <a:avLst/>
            <a:gdLst>
              <a:gd name="T0" fmla="*/ 72 w 72"/>
              <a:gd name="T1" fmla="*/ 80 h 80"/>
              <a:gd name="T2" fmla="*/ 64 w 72"/>
              <a:gd name="T3" fmla="*/ 80 h 80"/>
              <a:gd name="T4" fmla="*/ 56 w 72"/>
              <a:gd name="T5" fmla="*/ 80 h 80"/>
              <a:gd name="T6" fmla="*/ 48 w 72"/>
              <a:gd name="T7" fmla="*/ 80 h 80"/>
              <a:gd name="T8" fmla="*/ 48 w 72"/>
              <a:gd name="T9" fmla="*/ 80 h 80"/>
              <a:gd name="T10" fmla="*/ 40 w 72"/>
              <a:gd name="T11" fmla="*/ 80 h 80"/>
              <a:gd name="T12" fmla="*/ 32 w 72"/>
              <a:gd name="T13" fmla="*/ 80 h 80"/>
              <a:gd name="T14" fmla="*/ 24 w 72"/>
              <a:gd name="T15" fmla="*/ 80 h 80"/>
              <a:gd name="T16" fmla="*/ 16 w 72"/>
              <a:gd name="T17" fmla="*/ 72 h 80"/>
              <a:gd name="T18" fmla="*/ 8 w 72"/>
              <a:gd name="T19" fmla="*/ 72 h 80"/>
              <a:gd name="T20" fmla="*/ 8 w 72"/>
              <a:gd name="T21" fmla="*/ 64 h 80"/>
              <a:gd name="T22" fmla="*/ 0 w 72"/>
              <a:gd name="T23" fmla="*/ 64 h 80"/>
              <a:gd name="T24" fmla="*/ 0 w 72"/>
              <a:gd name="T25" fmla="*/ 56 h 80"/>
              <a:gd name="T26" fmla="*/ 0 w 72"/>
              <a:gd name="T27" fmla="*/ 48 h 80"/>
              <a:gd name="T28" fmla="*/ 0 w 72"/>
              <a:gd name="T29" fmla="*/ 40 h 80"/>
              <a:gd name="T30" fmla="*/ 0 w 72"/>
              <a:gd name="T31" fmla="*/ 24 h 80"/>
              <a:gd name="T32" fmla="*/ 8 w 72"/>
              <a:gd name="T33" fmla="*/ 16 h 80"/>
              <a:gd name="T34" fmla="*/ 24 w 72"/>
              <a:gd name="T35" fmla="*/ 0 h 80"/>
              <a:gd name="T36" fmla="*/ 48 w 72"/>
              <a:gd name="T37" fmla="*/ 0 h 80"/>
              <a:gd name="T38" fmla="*/ 48 w 72"/>
              <a:gd name="T39" fmla="*/ 0 h 80"/>
              <a:gd name="T40" fmla="*/ 56 w 72"/>
              <a:gd name="T41" fmla="*/ 0 h 80"/>
              <a:gd name="T42" fmla="*/ 64 w 72"/>
              <a:gd name="T43" fmla="*/ 0 h 80"/>
              <a:gd name="T44" fmla="*/ 64 w 72"/>
              <a:gd name="T45" fmla="*/ 0 h 80"/>
              <a:gd name="T46" fmla="*/ 72 w 72"/>
              <a:gd name="T47" fmla="*/ 8 h 80"/>
              <a:gd name="T48" fmla="*/ 72 w 72"/>
              <a:gd name="T49" fmla="*/ 8 h 80"/>
              <a:gd name="T50" fmla="*/ 72 w 72"/>
              <a:gd name="T51" fmla="*/ 8 h 80"/>
              <a:gd name="T52" fmla="*/ 72 w 72"/>
              <a:gd name="T53" fmla="*/ 8 h 80"/>
              <a:gd name="T54" fmla="*/ 72 w 72"/>
              <a:gd name="T55" fmla="*/ 16 h 80"/>
              <a:gd name="T56" fmla="*/ 72 w 72"/>
              <a:gd name="T57" fmla="*/ 24 h 80"/>
              <a:gd name="T58" fmla="*/ 64 w 72"/>
              <a:gd name="T59" fmla="*/ 24 h 80"/>
              <a:gd name="T60" fmla="*/ 64 w 72"/>
              <a:gd name="T61" fmla="*/ 24 h 80"/>
              <a:gd name="T62" fmla="*/ 64 w 72"/>
              <a:gd name="T63" fmla="*/ 16 h 80"/>
              <a:gd name="T64" fmla="*/ 64 w 72"/>
              <a:gd name="T65" fmla="*/ 8 h 80"/>
              <a:gd name="T66" fmla="*/ 64 w 72"/>
              <a:gd name="T67" fmla="*/ 8 h 80"/>
              <a:gd name="T68" fmla="*/ 56 w 72"/>
              <a:gd name="T69" fmla="*/ 8 h 80"/>
              <a:gd name="T70" fmla="*/ 48 w 72"/>
              <a:gd name="T71" fmla="*/ 8 h 80"/>
              <a:gd name="T72" fmla="*/ 40 w 72"/>
              <a:gd name="T73" fmla="*/ 8 h 80"/>
              <a:gd name="T74" fmla="*/ 32 w 72"/>
              <a:gd name="T75" fmla="*/ 8 h 80"/>
              <a:gd name="T76" fmla="*/ 24 w 72"/>
              <a:gd name="T77" fmla="*/ 8 h 80"/>
              <a:gd name="T78" fmla="*/ 24 w 72"/>
              <a:gd name="T79" fmla="*/ 16 h 80"/>
              <a:gd name="T80" fmla="*/ 16 w 72"/>
              <a:gd name="T81" fmla="*/ 16 h 80"/>
              <a:gd name="T82" fmla="*/ 16 w 72"/>
              <a:gd name="T83" fmla="*/ 24 h 80"/>
              <a:gd name="T84" fmla="*/ 16 w 72"/>
              <a:gd name="T85" fmla="*/ 32 h 80"/>
              <a:gd name="T86" fmla="*/ 8 w 72"/>
              <a:gd name="T87" fmla="*/ 40 h 80"/>
              <a:gd name="T88" fmla="*/ 16 w 72"/>
              <a:gd name="T89" fmla="*/ 56 h 80"/>
              <a:gd name="T90" fmla="*/ 24 w 72"/>
              <a:gd name="T91" fmla="*/ 64 h 80"/>
              <a:gd name="T92" fmla="*/ 32 w 72"/>
              <a:gd name="T93" fmla="*/ 72 h 80"/>
              <a:gd name="T94" fmla="*/ 48 w 72"/>
              <a:gd name="T95" fmla="*/ 80 h 80"/>
              <a:gd name="T96" fmla="*/ 56 w 72"/>
              <a:gd name="T97" fmla="*/ 80 h 80"/>
              <a:gd name="T98" fmla="*/ 64 w 72"/>
              <a:gd name="T99" fmla="*/ 72 h 80"/>
              <a:gd name="T100" fmla="*/ 72 w 72"/>
              <a:gd name="T101" fmla="*/ 72 h 80"/>
              <a:gd name="T102" fmla="*/ 72 w 72"/>
              <a:gd name="T103" fmla="*/ 72 h 80"/>
              <a:gd name="T104" fmla="*/ 72 w 72"/>
              <a:gd name="T105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" h="80">
                <a:moveTo>
                  <a:pt x="72" y="72"/>
                </a:move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64" y="80"/>
                </a:lnTo>
                <a:lnTo>
                  <a:pt x="64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0" y="80"/>
                </a:lnTo>
                <a:lnTo>
                  <a:pt x="40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24" y="80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24" y="0"/>
                </a:lnTo>
                <a:lnTo>
                  <a:pt x="24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16"/>
                </a:lnTo>
                <a:lnTo>
                  <a:pt x="72" y="16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56" y="8"/>
                </a:lnTo>
                <a:lnTo>
                  <a:pt x="56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16" y="56"/>
                </a:lnTo>
                <a:lnTo>
                  <a:pt x="16" y="56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32" y="72"/>
                </a:lnTo>
                <a:lnTo>
                  <a:pt x="32" y="72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6" y="80"/>
                </a:lnTo>
                <a:lnTo>
                  <a:pt x="56" y="80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3" name="Freeform 143"/>
          <p:cNvSpPr>
            <a:spLocks/>
          </p:cNvSpPr>
          <p:nvPr/>
        </p:nvSpPr>
        <p:spPr bwMode="auto">
          <a:xfrm>
            <a:off x="8445500" y="977900"/>
            <a:ext cx="114300" cy="127000"/>
          </a:xfrm>
          <a:custGeom>
            <a:avLst/>
            <a:gdLst>
              <a:gd name="T0" fmla="*/ 72 w 72"/>
              <a:gd name="T1" fmla="*/ 80 h 80"/>
              <a:gd name="T2" fmla="*/ 64 w 72"/>
              <a:gd name="T3" fmla="*/ 80 h 80"/>
              <a:gd name="T4" fmla="*/ 56 w 72"/>
              <a:gd name="T5" fmla="*/ 80 h 80"/>
              <a:gd name="T6" fmla="*/ 48 w 72"/>
              <a:gd name="T7" fmla="*/ 80 h 80"/>
              <a:gd name="T8" fmla="*/ 40 w 72"/>
              <a:gd name="T9" fmla="*/ 80 h 80"/>
              <a:gd name="T10" fmla="*/ 32 w 72"/>
              <a:gd name="T11" fmla="*/ 80 h 80"/>
              <a:gd name="T12" fmla="*/ 16 w 72"/>
              <a:gd name="T13" fmla="*/ 72 h 80"/>
              <a:gd name="T14" fmla="*/ 8 w 72"/>
              <a:gd name="T15" fmla="*/ 72 h 80"/>
              <a:gd name="T16" fmla="*/ 8 w 72"/>
              <a:gd name="T17" fmla="*/ 64 h 80"/>
              <a:gd name="T18" fmla="*/ 0 w 72"/>
              <a:gd name="T19" fmla="*/ 56 h 80"/>
              <a:gd name="T20" fmla="*/ 0 w 72"/>
              <a:gd name="T21" fmla="*/ 48 h 80"/>
              <a:gd name="T22" fmla="*/ 0 w 72"/>
              <a:gd name="T23" fmla="*/ 40 h 80"/>
              <a:gd name="T24" fmla="*/ 8 w 72"/>
              <a:gd name="T25" fmla="*/ 16 h 80"/>
              <a:gd name="T26" fmla="*/ 24 w 72"/>
              <a:gd name="T27" fmla="*/ 0 h 80"/>
              <a:gd name="T28" fmla="*/ 48 w 72"/>
              <a:gd name="T29" fmla="*/ 0 h 80"/>
              <a:gd name="T30" fmla="*/ 56 w 72"/>
              <a:gd name="T31" fmla="*/ 0 h 80"/>
              <a:gd name="T32" fmla="*/ 64 w 72"/>
              <a:gd name="T33" fmla="*/ 0 h 80"/>
              <a:gd name="T34" fmla="*/ 64 w 72"/>
              <a:gd name="T35" fmla="*/ 0 h 80"/>
              <a:gd name="T36" fmla="*/ 72 w 72"/>
              <a:gd name="T37" fmla="*/ 8 h 80"/>
              <a:gd name="T38" fmla="*/ 72 w 72"/>
              <a:gd name="T39" fmla="*/ 8 h 80"/>
              <a:gd name="T40" fmla="*/ 72 w 72"/>
              <a:gd name="T41" fmla="*/ 8 h 80"/>
              <a:gd name="T42" fmla="*/ 72 w 72"/>
              <a:gd name="T43" fmla="*/ 24 h 80"/>
              <a:gd name="T44" fmla="*/ 64 w 72"/>
              <a:gd name="T45" fmla="*/ 24 h 80"/>
              <a:gd name="T46" fmla="*/ 64 w 72"/>
              <a:gd name="T47" fmla="*/ 16 h 80"/>
              <a:gd name="T48" fmla="*/ 64 w 72"/>
              <a:gd name="T49" fmla="*/ 8 h 80"/>
              <a:gd name="T50" fmla="*/ 64 w 72"/>
              <a:gd name="T51" fmla="*/ 8 h 80"/>
              <a:gd name="T52" fmla="*/ 48 w 72"/>
              <a:gd name="T53" fmla="*/ 8 h 80"/>
              <a:gd name="T54" fmla="*/ 40 w 72"/>
              <a:gd name="T55" fmla="*/ 8 h 80"/>
              <a:gd name="T56" fmla="*/ 32 w 72"/>
              <a:gd name="T57" fmla="*/ 8 h 80"/>
              <a:gd name="T58" fmla="*/ 24 w 72"/>
              <a:gd name="T59" fmla="*/ 16 h 80"/>
              <a:gd name="T60" fmla="*/ 16 w 72"/>
              <a:gd name="T61" fmla="*/ 16 h 80"/>
              <a:gd name="T62" fmla="*/ 16 w 72"/>
              <a:gd name="T63" fmla="*/ 24 h 80"/>
              <a:gd name="T64" fmla="*/ 8 w 72"/>
              <a:gd name="T65" fmla="*/ 40 h 80"/>
              <a:gd name="T66" fmla="*/ 16 w 72"/>
              <a:gd name="T67" fmla="*/ 56 h 80"/>
              <a:gd name="T68" fmla="*/ 24 w 72"/>
              <a:gd name="T69" fmla="*/ 64 h 80"/>
              <a:gd name="T70" fmla="*/ 48 w 72"/>
              <a:gd name="T71" fmla="*/ 80 h 80"/>
              <a:gd name="T72" fmla="*/ 56 w 72"/>
              <a:gd name="T73" fmla="*/ 80 h 80"/>
              <a:gd name="T74" fmla="*/ 64 w 72"/>
              <a:gd name="T75" fmla="*/ 72 h 80"/>
              <a:gd name="T76" fmla="*/ 72 w 72"/>
              <a:gd name="T77" fmla="*/ 72 h 80"/>
              <a:gd name="T78" fmla="*/ 72 w 72"/>
              <a:gd name="T79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0">
                <a:moveTo>
                  <a:pt x="72" y="72"/>
                </a:moveTo>
                <a:lnTo>
                  <a:pt x="72" y="80"/>
                </a:ln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56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0" y="80"/>
                </a:ln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24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16"/>
                </a:lnTo>
                <a:lnTo>
                  <a:pt x="72" y="24"/>
                </a:lnTo>
                <a:lnTo>
                  <a:pt x="72" y="24"/>
                </a:lnTo>
                <a:lnTo>
                  <a:pt x="64" y="24"/>
                </a:lnTo>
                <a:lnTo>
                  <a:pt x="64" y="24"/>
                </a:lnTo>
                <a:lnTo>
                  <a:pt x="64" y="16"/>
                </a:lnTo>
                <a:lnTo>
                  <a:pt x="64" y="16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56" y="8"/>
                </a:lnTo>
                <a:lnTo>
                  <a:pt x="48" y="8"/>
                </a:lnTo>
                <a:lnTo>
                  <a:pt x="48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8" y="40"/>
                </a:lnTo>
                <a:lnTo>
                  <a:pt x="8" y="40"/>
                </a:lnTo>
                <a:lnTo>
                  <a:pt x="16" y="56"/>
                </a:lnTo>
                <a:lnTo>
                  <a:pt x="24" y="64"/>
                </a:lnTo>
                <a:lnTo>
                  <a:pt x="24" y="64"/>
                </a:lnTo>
                <a:lnTo>
                  <a:pt x="32" y="72"/>
                </a:lnTo>
                <a:lnTo>
                  <a:pt x="48" y="80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64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4" name="Freeform 144"/>
          <p:cNvSpPr>
            <a:spLocks/>
          </p:cNvSpPr>
          <p:nvPr/>
        </p:nvSpPr>
        <p:spPr bwMode="auto">
          <a:xfrm>
            <a:off x="8572500" y="1028700"/>
            <a:ext cx="76200" cy="88900"/>
          </a:xfrm>
          <a:custGeom>
            <a:avLst/>
            <a:gdLst>
              <a:gd name="T0" fmla="*/ 0 w 48"/>
              <a:gd name="T1" fmla="*/ 16 h 56"/>
              <a:gd name="T2" fmla="*/ 8 w 48"/>
              <a:gd name="T3" fmla="*/ 0 h 56"/>
              <a:gd name="T4" fmla="*/ 8 w 48"/>
              <a:gd name="T5" fmla="*/ 0 h 56"/>
              <a:gd name="T6" fmla="*/ 16 w 48"/>
              <a:gd name="T7" fmla="*/ 0 h 56"/>
              <a:gd name="T8" fmla="*/ 24 w 48"/>
              <a:gd name="T9" fmla="*/ 0 h 56"/>
              <a:gd name="T10" fmla="*/ 24 w 48"/>
              <a:gd name="T11" fmla="*/ 0 h 56"/>
              <a:gd name="T12" fmla="*/ 32 w 48"/>
              <a:gd name="T13" fmla="*/ 0 h 56"/>
              <a:gd name="T14" fmla="*/ 40 w 48"/>
              <a:gd name="T15" fmla="*/ 0 h 56"/>
              <a:gd name="T16" fmla="*/ 40 w 48"/>
              <a:gd name="T17" fmla="*/ 0 h 56"/>
              <a:gd name="T18" fmla="*/ 48 w 48"/>
              <a:gd name="T19" fmla="*/ 8 h 56"/>
              <a:gd name="T20" fmla="*/ 48 w 48"/>
              <a:gd name="T21" fmla="*/ 24 h 56"/>
              <a:gd name="T22" fmla="*/ 48 w 48"/>
              <a:gd name="T23" fmla="*/ 24 h 56"/>
              <a:gd name="T24" fmla="*/ 48 w 48"/>
              <a:gd name="T25" fmla="*/ 32 h 56"/>
              <a:gd name="T26" fmla="*/ 48 w 48"/>
              <a:gd name="T27" fmla="*/ 40 h 56"/>
              <a:gd name="T28" fmla="*/ 48 w 48"/>
              <a:gd name="T29" fmla="*/ 40 h 56"/>
              <a:gd name="T30" fmla="*/ 40 w 48"/>
              <a:gd name="T31" fmla="*/ 40 h 56"/>
              <a:gd name="T32" fmla="*/ 40 w 48"/>
              <a:gd name="T33" fmla="*/ 48 h 56"/>
              <a:gd name="T34" fmla="*/ 40 w 48"/>
              <a:gd name="T35" fmla="*/ 48 h 56"/>
              <a:gd name="T36" fmla="*/ 32 w 48"/>
              <a:gd name="T37" fmla="*/ 48 h 56"/>
              <a:gd name="T38" fmla="*/ 24 w 48"/>
              <a:gd name="T39" fmla="*/ 56 h 56"/>
              <a:gd name="T40" fmla="*/ 24 w 48"/>
              <a:gd name="T41" fmla="*/ 56 h 56"/>
              <a:gd name="T42" fmla="*/ 16 w 48"/>
              <a:gd name="T43" fmla="*/ 48 h 56"/>
              <a:gd name="T44" fmla="*/ 8 w 48"/>
              <a:gd name="T45" fmla="*/ 48 h 56"/>
              <a:gd name="T46" fmla="*/ 8 w 48"/>
              <a:gd name="T47" fmla="*/ 48 h 56"/>
              <a:gd name="T48" fmla="*/ 8 w 48"/>
              <a:gd name="T49" fmla="*/ 48 h 56"/>
              <a:gd name="T50" fmla="*/ 0 w 48"/>
              <a:gd name="T51" fmla="*/ 48 h 56"/>
              <a:gd name="T52" fmla="*/ 0 w 48"/>
              <a:gd name="T53" fmla="*/ 48 h 56"/>
              <a:gd name="T54" fmla="*/ 0 w 48"/>
              <a:gd name="T55" fmla="*/ 40 h 56"/>
              <a:gd name="T56" fmla="*/ 0 w 48"/>
              <a:gd name="T57" fmla="*/ 40 h 56"/>
              <a:gd name="T58" fmla="*/ 0 w 48"/>
              <a:gd name="T59" fmla="*/ 40 h 56"/>
              <a:gd name="T60" fmla="*/ 0 w 48"/>
              <a:gd name="T61" fmla="*/ 32 h 56"/>
              <a:gd name="T62" fmla="*/ 0 w 48"/>
              <a:gd name="T63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" h="56">
                <a:moveTo>
                  <a:pt x="0" y="24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0" y="40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5" name="Freeform 145"/>
          <p:cNvSpPr>
            <a:spLocks/>
          </p:cNvSpPr>
          <p:nvPr/>
        </p:nvSpPr>
        <p:spPr bwMode="auto">
          <a:xfrm>
            <a:off x="8585200" y="1028700"/>
            <a:ext cx="50800" cy="76200"/>
          </a:xfrm>
          <a:custGeom>
            <a:avLst/>
            <a:gdLst>
              <a:gd name="T0" fmla="*/ 0 w 32"/>
              <a:gd name="T1" fmla="*/ 24 h 48"/>
              <a:gd name="T2" fmla="*/ 0 w 32"/>
              <a:gd name="T3" fmla="*/ 24 h 48"/>
              <a:gd name="T4" fmla="*/ 0 w 32"/>
              <a:gd name="T5" fmla="*/ 24 h 48"/>
              <a:gd name="T6" fmla="*/ 0 w 32"/>
              <a:gd name="T7" fmla="*/ 32 h 48"/>
              <a:gd name="T8" fmla="*/ 0 w 32"/>
              <a:gd name="T9" fmla="*/ 32 h 48"/>
              <a:gd name="T10" fmla="*/ 0 w 32"/>
              <a:gd name="T11" fmla="*/ 32 h 48"/>
              <a:gd name="T12" fmla="*/ 0 w 32"/>
              <a:gd name="T13" fmla="*/ 32 h 48"/>
              <a:gd name="T14" fmla="*/ 0 w 32"/>
              <a:gd name="T15" fmla="*/ 40 h 48"/>
              <a:gd name="T16" fmla="*/ 0 w 32"/>
              <a:gd name="T17" fmla="*/ 40 h 48"/>
              <a:gd name="T18" fmla="*/ 8 w 32"/>
              <a:gd name="T19" fmla="*/ 48 h 48"/>
              <a:gd name="T20" fmla="*/ 8 w 32"/>
              <a:gd name="T21" fmla="*/ 48 h 48"/>
              <a:gd name="T22" fmla="*/ 8 w 32"/>
              <a:gd name="T23" fmla="*/ 48 h 48"/>
              <a:gd name="T24" fmla="*/ 8 w 32"/>
              <a:gd name="T25" fmla="*/ 48 h 48"/>
              <a:gd name="T26" fmla="*/ 16 w 32"/>
              <a:gd name="T27" fmla="*/ 48 h 48"/>
              <a:gd name="T28" fmla="*/ 16 w 32"/>
              <a:gd name="T29" fmla="*/ 48 h 48"/>
              <a:gd name="T30" fmla="*/ 16 w 32"/>
              <a:gd name="T31" fmla="*/ 48 h 48"/>
              <a:gd name="T32" fmla="*/ 16 w 32"/>
              <a:gd name="T33" fmla="*/ 48 h 48"/>
              <a:gd name="T34" fmla="*/ 16 w 32"/>
              <a:gd name="T35" fmla="*/ 48 h 48"/>
              <a:gd name="T36" fmla="*/ 16 w 32"/>
              <a:gd name="T37" fmla="*/ 48 h 48"/>
              <a:gd name="T38" fmla="*/ 24 w 32"/>
              <a:gd name="T39" fmla="*/ 48 h 48"/>
              <a:gd name="T40" fmla="*/ 24 w 32"/>
              <a:gd name="T41" fmla="*/ 48 h 48"/>
              <a:gd name="T42" fmla="*/ 24 w 32"/>
              <a:gd name="T43" fmla="*/ 40 h 48"/>
              <a:gd name="T44" fmla="*/ 24 w 32"/>
              <a:gd name="T45" fmla="*/ 40 h 48"/>
              <a:gd name="T46" fmla="*/ 24 w 32"/>
              <a:gd name="T47" fmla="*/ 40 h 48"/>
              <a:gd name="T48" fmla="*/ 24 w 32"/>
              <a:gd name="T49" fmla="*/ 40 h 48"/>
              <a:gd name="T50" fmla="*/ 32 w 32"/>
              <a:gd name="T51" fmla="*/ 40 h 48"/>
              <a:gd name="T52" fmla="*/ 32 w 32"/>
              <a:gd name="T53" fmla="*/ 40 h 48"/>
              <a:gd name="T54" fmla="*/ 32 w 32"/>
              <a:gd name="T55" fmla="*/ 24 h 48"/>
              <a:gd name="T56" fmla="*/ 32 w 32"/>
              <a:gd name="T57" fmla="*/ 24 h 48"/>
              <a:gd name="T58" fmla="*/ 32 w 32"/>
              <a:gd name="T59" fmla="*/ 24 h 48"/>
              <a:gd name="T60" fmla="*/ 32 w 32"/>
              <a:gd name="T61" fmla="*/ 24 h 48"/>
              <a:gd name="T62" fmla="*/ 32 w 32"/>
              <a:gd name="T63" fmla="*/ 16 h 48"/>
              <a:gd name="T64" fmla="*/ 32 w 32"/>
              <a:gd name="T65" fmla="*/ 16 h 48"/>
              <a:gd name="T66" fmla="*/ 32 w 32"/>
              <a:gd name="T67" fmla="*/ 8 h 48"/>
              <a:gd name="T68" fmla="*/ 32 w 32"/>
              <a:gd name="T69" fmla="*/ 8 h 48"/>
              <a:gd name="T70" fmla="*/ 32 w 32"/>
              <a:gd name="T71" fmla="*/ 8 h 48"/>
              <a:gd name="T72" fmla="*/ 32 w 32"/>
              <a:gd name="T73" fmla="*/ 8 h 48"/>
              <a:gd name="T74" fmla="*/ 24 w 32"/>
              <a:gd name="T75" fmla="*/ 8 h 48"/>
              <a:gd name="T76" fmla="*/ 24 w 32"/>
              <a:gd name="T77" fmla="*/ 8 h 48"/>
              <a:gd name="T78" fmla="*/ 24 w 32"/>
              <a:gd name="T79" fmla="*/ 0 h 48"/>
              <a:gd name="T80" fmla="*/ 24 w 32"/>
              <a:gd name="T81" fmla="*/ 0 h 48"/>
              <a:gd name="T82" fmla="*/ 24 w 32"/>
              <a:gd name="T83" fmla="*/ 0 h 48"/>
              <a:gd name="T84" fmla="*/ 24 w 32"/>
              <a:gd name="T85" fmla="*/ 0 h 48"/>
              <a:gd name="T86" fmla="*/ 16 w 32"/>
              <a:gd name="T87" fmla="*/ 0 h 48"/>
              <a:gd name="T88" fmla="*/ 16 w 32"/>
              <a:gd name="T89" fmla="*/ 0 h 48"/>
              <a:gd name="T90" fmla="*/ 16 w 32"/>
              <a:gd name="T91" fmla="*/ 0 h 48"/>
              <a:gd name="T92" fmla="*/ 16 w 32"/>
              <a:gd name="T93" fmla="*/ 0 h 48"/>
              <a:gd name="T94" fmla="*/ 16 w 32"/>
              <a:gd name="T95" fmla="*/ 0 h 48"/>
              <a:gd name="T96" fmla="*/ 16 w 32"/>
              <a:gd name="T97" fmla="*/ 0 h 48"/>
              <a:gd name="T98" fmla="*/ 8 w 32"/>
              <a:gd name="T99" fmla="*/ 0 h 48"/>
              <a:gd name="T100" fmla="*/ 8 w 32"/>
              <a:gd name="T101" fmla="*/ 0 h 48"/>
              <a:gd name="T102" fmla="*/ 0 w 32"/>
              <a:gd name="T103" fmla="*/ 8 h 48"/>
              <a:gd name="T104" fmla="*/ 0 w 32"/>
              <a:gd name="T105" fmla="*/ 8 h 48"/>
              <a:gd name="T106" fmla="*/ 0 w 32"/>
              <a:gd name="T107" fmla="*/ 8 h 48"/>
              <a:gd name="T108" fmla="*/ 0 w 32"/>
              <a:gd name="T109" fmla="*/ 8 h 48"/>
              <a:gd name="T110" fmla="*/ 0 w 32"/>
              <a:gd name="T111" fmla="*/ 8 h 48"/>
              <a:gd name="T112" fmla="*/ 0 w 32"/>
              <a:gd name="T113" fmla="*/ 8 h 48"/>
              <a:gd name="T114" fmla="*/ 0 w 32"/>
              <a:gd name="T115" fmla="*/ 24 h 48"/>
              <a:gd name="T116" fmla="*/ 0 w 32"/>
              <a:gd name="T117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2" h="48">
                <a:moveTo>
                  <a:pt x="0" y="24"/>
                </a:moveTo>
                <a:lnTo>
                  <a:pt x="0" y="24"/>
                </a:lnTo>
                <a:lnTo>
                  <a:pt x="0" y="24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40"/>
                </a:lnTo>
                <a:lnTo>
                  <a:pt x="0" y="40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32" y="40"/>
                </a:lnTo>
                <a:lnTo>
                  <a:pt x="32" y="40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6" name="Freeform 146"/>
          <p:cNvSpPr>
            <a:spLocks/>
          </p:cNvSpPr>
          <p:nvPr/>
        </p:nvSpPr>
        <p:spPr bwMode="auto">
          <a:xfrm>
            <a:off x="8572500" y="1028700"/>
            <a:ext cx="76200" cy="88900"/>
          </a:xfrm>
          <a:custGeom>
            <a:avLst/>
            <a:gdLst>
              <a:gd name="T0" fmla="*/ 0 w 48"/>
              <a:gd name="T1" fmla="*/ 24 h 56"/>
              <a:gd name="T2" fmla="*/ 8 w 48"/>
              <a:gd name="T3" fmla="*/ 0 h 56"/>
              <a:gd name="T4" fmla="*/ 16 w 48"/>
              <a:gd name="T5" fmla="*/ 0 h 56"/>
              <a:gd name="T6" fmla="*/ 24 w 48"/>
              <a:gd name="T7" fmla="*/ 0 h 56"/>
              <a:gd name="T8" fmla="*/ 40 w 48"/>
              <a:gd name="T9" fmla="*/ 0 h 56"/>
              <a:gd name="T10" fmla="*/ 48 w 48"/>
              <a:gd name="T11" fmla="*/ 8 h 56"/>
              <a:gd name="T12" fmla="*/ 48 w 48"/>
              <a:gd name="T13" fmla="*/ 24 h 56"/>
              <a:gd name="T14" fmla="*/ 48 w 48"/>
              <a:gd name="T15" fmla="*/ 40 h 56"/>
              <a:gd name="T16" fmla="*/ 40 w 48"/>
              <a:gd name="T17" fmla="*/ 40 h 56"/>
              <a:gd name="T18" fmla="*/ 40 w 48"/>
              <a:gd name="T19" fmla="*/ 48 h 56"/>
              <a:gd name="T20" fmla="*/ 24 w 48"/>
              <a:gd name="T21" fmla="*/ 56 h 56"/>
              <a:gd name="T22" fmla="*/ 16 w 48"/>
              <a:gd name="T23" fmla="*/ 48 h 56"/>
              <a:gd name="T24" fmla="*/ 8 w 48"/>
              <a:gd name="T25" fmla="*/ 48 h 56"/>
              <a:gd name="T26" fmla="*/ 0 w 48"/>
              <a:gd name="T27" fmla="*/ 48 h 56"/>
              <a:gd name="T28" fmla="*/ 0 w 48"/>
              <a:gd name="T29" fmla="*/ 40 h 56"/>
              <a:gd name="T30" fmla="*/ 0 w 48"/>
              <a:gd name="T31" fmla="*/ 40 h 56"/>
              <a:gd name="T32" fmla="*/ 0 w 48"/>
              <a:gd name="T33" fmla="*/ 24 h 56"/>
              <a:gd name="T34" fmla="*/ 0 w 48"/>
              <a:gd name="T35" fmla="*/ 24 h 56"/>
              <a:gd name="T36" fmla="*/ 8 w 48"/>
              <a:gd name="T37" fmla="*/ 24 h 56"/>
              <a:gd name="T38" fmla="*/ 8 w 48"/>
              <a:gd name="T39" fmla="*/ 32 h 56"/>
              <a:gd name="T40" fmla="*/ 16 w 48"/>
              <a:gd name="T41" fmla="*/ 48 h 56"/>
              <a:gd name="T42" fmla="*/ 24 w 48"/>
              <a:gd name="T43" fmla="*/ 48 h 56"/>
              <a:gd name="T44" fmla="*/ 24 w 48"/>
              <a:gd name="T45" fmla="*/ 48 h 56"/>
              <a:gd name="T46" fmla="*/ 32 w 48"/>
              <a:gd name="T47" fmla="*/ 40 h 56"/>
              <a:gd name="T48" fmla="*/ 40 w 48"/>
              <a:gd name="T49" fmla="*/ 40 h 56"/>
              <a:gd name="T50" fmla="*/ 40 w 48"/>
              <a:gd name="T51" fmla="*/ 24 h 56"/>
              <a:gd name="T52" fmla="*/ 40 w 48"/>
              <a:gd name="T53" fmla="*/ 8 h 56"/>
              <a:gd name="T54" fmla="*/ 32 w 48"/>
              <a:gd name="T55" fmla="*/ 8 h 56"/>
              <a:gd name="T56" fmla="*/ 32 w 48"/>
              <a:gd name="T57" fmla="*/ 0 h 56"/>
              <a:gd name="T58" fmla="*/ 24 w 48"/>
              <a:gd name="T59" fmla="*/ 0 h 56"/>
              <a:gd name="T60" fmla="*/ 16 w 48"/>
              <a:gd name="T61" fmla="*/ 0 h 56"/>
              <a:gd name="T62" fmla="*/ 8 w 48"/>
              <a:gd name="T63" fmla="*/ 8 h 56"/>
              <a:gd name="T64" fmla="*/ 8 w 48"/>
              <a:gd name="T65" fmla="*/ 24 h 56"/>
              <a:gd name="T66" fmla="*/ 0 w 48"/>
              <a:gd name="T67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56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24"/>
                </a:lnTo>
                <a:lnTo>
                  <a:pt x="48" y="24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40" y="40"/>
                </a:lnTo>
                <a:lnTo>
                  <a:pt x="40" y="24"/>
                </a:lnTo>
                <a:lnTo>
                  <a:pt x="40" y="24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24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7" name="Freeform 147"/>
          <p:cNvSpPr>
            <a:spLocks/>
          </p:cNvSpPr>
          <p:nvPr/>
        </p:nvSpPr>
        <p:spPr bwMode="auto">
          <a:xfrm>
            <a:off x="8661400" y="1028700"/>
            <a:ext cx="63500" cy="76200"/>
          </a:xfrm>
          <a:custGeom>
            <a:avLst/>
            <a:gdLst>
              <a:gd name="T0" fmla="*/ 0 w 40"/>
              <a:gd name="T1" fmla="*/ 48 h 48"/>
              <a:gd name="T2" fmla="*/ 8 w 40"/>
              <a:gd name="T3" fmla="*/ 48 h 48"/>
              <a:gd name="T4" fmla="*/ 8 w 40"/>
              <a:gd name="T5" fmla="*/ 48 h 48"/>
              <a:gd name="T6" fmla="*/ 8 w 40"/>
              <a:gd name="T7" fmla="*/ 48 h 48"/>
              <a:gd name="T8" fmla="*/ 8 w 40"/>
              <a:gd name="T9" fmla="*/ 48 h 48"/>
              <a:gd name="T10" fmla="*/ 8 w 40"/>
              <a:gd name="T11" fmla="*/ 48 h 48"/>
              <a:gd name="T12" fmla="*/ 8 w 40"/>
              <a:gd name="T13" fmla="*/ 40 h 48"/>
              <a:gd name="T14" fmla="*/ 8 w 40"/>
              <a:gd name="T15" fmla="*/ 32 h 48"/>
              <a:gd name="T16" fmla="*/ 8 w 40"/>
              <a:gd name="T17" fmla="*/ 24 h 48"/>
              <a:gd name="T18" fmla="*/ 8 w 40"/>
              <a:gd name="T19" fmla="*/ 16 h 48"/>
              <a:gd name="T20" fmla="*/ 8 w 40"/>
              <a:gd name="T21" fmla="*/ 8 h 48"/>
              <a:gd name="T22" fmla="*/ 8 w 40"/>
              <a:gd name="T23" fmla="*/ 8 h 48"/>
              <a:gd name="T24" fmla="*/ 8 w 40"/>
              <a:gd name="T25" fmla="*/ 8 h 48"/>
              <a:gd name="T26" fmla="*/ 8 w 40"/>
              <a:gd name="T27" fmla="*/ 8 h 48"/>
              <a:gd name="T28" fmla="*/ 8 w 40"/>
              <a:gd name="T29" fmla="*/ 8 h 48"/>
              <a:gd name="T30" fmla="*/ 0 w 40"/>
              <a:gd name="T31" fmla="*/ 8 h 48"/>
              <a:gd name="T32" fmla="*/ 0 w 40"/>
              <a:gd name="T33" fmla="*/ 0 h 48"/>
              <a:gd name="T34" fmla="*/ 16 w 40"/>
              <a:gd name="T35" fmla="*/ 0 h 48"/>
              <a:gd name="T36" fmla="*/ 16 w 40"/>
              <a:gd name="T37" fmla="*/ 0 h 48"/>
              <a:gd name="T38" fmla="*/ 16 w 40"/>
              <a:gd name="T39" fmla="*/ 0 h 48"/>
              <a:gd name="T40" fmla="*/ 16 w 40"/>
              <a:gd name="T41" fmla="*/ 0 h 48"/>
              <a:gd name="T42" fmla="*/ 16 w 40"/>
              <a:gd name="T43" fmla="*/ 0 h 48"/>
              <a:gd name="T44" fmla="*/ 16 w 40"/>
              <a:gd name="T45" fmla="*/ 0 h 48"/>
              <a:gd name="T46" fmla="*/ 16 w 40"/>
              <a:gd name="T47" fmla="*/ 0 h 48"/>
              <a:gd name="T48" fmla="*/ 16 w 40"/>
              <a:gd name="T49" fmla="*/ 0 h 48"/>
              <a:gd name="T50" fmla="*/ 16 w 40"/>
              <a:gd name="T51" fmla="*/ 8 h 48"/>
              <a:gd name="T52" fmla="*/ 24 w 40"/>
              <a:gd name="T53" fmla="*/ 0 h 48"/>
              <a:gd name="T54" fmla="*/ 24 w 40"/>
              <a:gd name="T55" fmla="*/ 0 h 48"/>
              <a:gd name="T56" fmla="*/ 24 w 40"/>
              <a:gd name="T57" fmla="*/ 0 h 48"/>
              <a:gd name="T58" fmla="*/ 32 w 40"/>
              <a:gd name="T59" fmla="*/ 0 h 48"/>
              <a:gd name="T60" fmla="*/ 32 w 40"/>
              <a:gd name="T61" fmla="*/ 0 h 48"/>
              <a:gd name="T62" fmla="*/ 32 w 40"/>
              <a:gd name="T63" fmla="*/ 0 h 48"/>
              <a:gd name="T64" fmla="*/ 40 w 40"/>
              <a:gd name="T65" fmla="*/ 0 h 48"/>
              <a:gd name="T66" fmla="*/ 40 w 40"/>
              <a:gd name="T67" fmla="*/ 0 h 48"/>
              <a:gd name="T68" fmla="*/ 40 w 40"/>
              <a:gd name="T69" fmla="*/ 8 h 48"/>
              <a:gd name="T70" fmla="*/ 40 w 40"/>
              <a:gd name="T71" fmla="*/ 8 h 48"/>
              <a:gd name="T72" fmla="*/ 40 w 40"/>
              <a:gd name="T73" fmla="*/ 8 h 48"/>
              <a:gd name="T74" fmla="*/ 32 w 40"/>
              <a:gd name="T75" fmla="*/ 8 h 48"/>
              <a:gd name="T76" fmla="*/ 32 w 40"/>
              <a:gd name="T77" fmla="*/ 8 h 48"/>
              <a:gd name="T78" fmla="*/ 32 w 40"/>
              <a:gd name="T79" fmla="*/ 8 h 48"/>
              <a:gd name="T80" fmla="*/ 24 w 40"/>
              <a:gd name="T81" fmla="*/ 8 h 48"/>
              <a:gd name="T82" fmla="*/ 16 w 40"/>
              <a:gd name="T83" fmla="*/ 16 h 48"/>
              <a:gd name="T84" fmla="*/ 16 w 40"/>
              <a:gd name="T85" fmla="*/ 24 h 48"/>
              <a:gd name="T86" fmla="*/ 16 w 40"/>
              <a:gd name="T87" fmla="*/ 24 h 48"/>
              <a:gd name="T88" fmla="*/ 16 w 40"/>
              <a:gd name="T89" fmla="*/ 40 h 48"/>
              <a:gd name="T90" fmla="*/ 16 w 40"/>
              <a:gd name="T91" fmla="*/ 40 h 48"/>
              <a:gd name="T92" fmla="*/ 16 w 40"/>
              <a:gd name="T93" fmla="*/ 48 h 48"/>
              <a:gd name="T94" fmla="*/ 24 w 40"/>
              <a:gd name="T95" fmla="*/ 48 h 48"/>
              <a:gd name="T96" fmla="*/ 24 w 40"/>
              <a:gd name="T97" fmla="*/ 48 h 48"/>
              <a:gd name="T98" fmla="*/ 24 w 40"/>
              <a:gd name="T99" fmla="*/ 48 h 48"/>
              <a:gd name="T100" fmla="*/ 32 w 40"/>
              <a:gd name="T101" fmla="*/ 48 h 48"/>
              <a:gd name="T102" fmla="*/ 32 w 40"/>
              <a:gd name="T103" fmla="*/ 48 h 48"/>
              <a:gd name="T104" fmla="*/ 24 w 40"/>
              <a:gd name="T105" fmla="*/ 48 h 48"/>
              <a:gd name="T106" fmla="*/ 16 w 40"/>
              <a:gd name="T107" fmla="*/ 48 h 48"/>
              <a:gd name="T108" fmla="*/ 0 w 40"/>
              <a:gd name="T109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0" h="48">
                <a:moveTo>
                  <a:pt x="0" y="48"/>
                </a:move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24" y="48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8" name="Freeform 148"/>
          <p:cNvSpPr>
            <a:spLocks/>
          </p:cNvSpPr>
          <p:nvPr/>
        </p:nvSpPr>
        <p:spPr bwMode="auto">
          <a:xfrm>
            <a:off x="8661400" y="1028700"/>
            <a:ext cx="63500" cy="76200"/>
          </a:xfrm>
          <a:custGeom>
            <a:avLst/>
            <a:gdLst>
              <a:gd name="T0" fmla="*/ 0 w 40"/>
              <a:gd name="T1" fmla="*/ 48 h 48"/>
              <a:gd name="T2" fmla="*/ 8 w 40"/>
              <a:gd name="T3" fmla="*/ 48 h 48"/>
              <a:gd name="T4" fmla="*/ 8 w 40"/>
              <a:gd name="T5" fmla="*/ 48 h 48"/>
              <a:gd name="T6" fmla="*/ 8 w 40"/>
              <a:gd name="T7" fmla="*/ 48 h 48"/>
              <a:gd name="T8" fmla="*/ 8 w 40"/>
              <a:gd name="T9" fmla="*/ 48 h 48"/>
              <a:gd name="T10" fmla="*/ 8 w 40"/>
              <a:gd name="T11" fmla="*/ 40 h 48"/>
              <a:gd name="T12" fmla="*/ 8 w 40"/>
              <a:gd name="T13" fmla="*/ 40 h 48"/>
              <a:gd name="T14" fmla="*/ 8 w 40"/>
              <a:gd name="T15" fmla="*/ 24 h 48"/>
              <a:gd name="T16" fmla="*/ 8 w 40"/>
              <a:gd name="T17" fmla="*/ 16 h 48"/>
              <a:gd name="T18" fmla="*/ 8 w 40"/>
              <a:gd name="T19" fmla="*/ 16 h 48"/>
              <a:gd name="T20" fmla="*/ 8 w 40"/>
              <a:gd name="T21" fmla="*/ 8 h 48"/>
              <a:gd name="T22" fmla="*/ 8 w 40"/>
              <a:gd name="T23" fmla="*/ 8 h 48"/>
              <a:gd name="T24" fmla="*/ 8 w 40"/>
              <a:gd name="T25" fmla="*/ 8 h 48"/>
              <a:gd name="T26" fmla="*/ 8 w 40"/>
              <a:gd name="T27" fmla="*/ 8 h 48"/>
              <a:gd name="T28" fmla="*/ 0 w 40"/>
              <a:gd name="T29" fmla="*/ 8 h 48"/>
              <a:gd name="T30" fmla="*/ 0 w 40"/>
              <a:gd name="T31" fmla="*/ 0 h 48"/>
              <a:gd name="T32" fmla="*/ 8 w 40"/>
              <a:gd name="T33" fmla="*/ 0 h 48"/>
              <a:gd name="T34" fmla="*/ 16 w 40"/>
              <a:gd name="T35" fmla="*/ 0 h 48"/>
              <a:gd name="T36" fmla="*/ 16 w 40"/>
              <a:gd name="T37" fmla="*/ 0 h 48"/>
              <a:gd name="T38" fmla="*/ 16 w 40"/>
              <a:gd name="T39" fmla="*/ 0 h 48"/>
              <a:gd name="T40" fmla="*/ 16 w 40"/>
              <a:gd name="T41" fmla="*/ 0 h 48"/>
              <a:gd name="T42" fmla="*/ 16 w 40"/>
              <a:gd name="T43" fmla="*/ 0 h 48"/>
              <a:gd name="T44" fmla="*/ 16 w 40"/>
              <a:gd name="T45" fmla="*/ 0 h 48"/>
              <a:gd name="T46" fmla="*/ 16 w 40"/>
              <a:gd name="T47" fmla="*/ 0 h 48"/>
              <a:gd name="T48" fmla="*/ 16 w 40"/>
              <a:gd name="T49" fmla="*/ 8 h 48"/>
              <a:gd name="T50" fmla="*/ 24 w 40"/>
              <a:gd name="T51" fmla="*/ 8 h 48"/>
              <a:gd name="T52" fmla="*/ 24 w 40"/>
              <a:gd name="T53" fmla="*/ 0 h 48"/>
              <a:gd name="T54" fmla="*/ 24 w 40"/>
              <a:gd name="T55" fmla="*/ 0 h 48"/>
              <a:gd name="T56" fmla="*/ 32 w 40"/>
              <a:gd name="T57" fmla="*/ 0 h 48"/>
              <a:gd name="T58" fmla="*/ 32 w 40"/>
              <a:gd name="T59" fmla="*/ 0 h 48"/>
              <a:gd name="T60" fmla="*/ 32 w 40"/>
              <a:gd name="T61" fmla="*/ 0 h 48"/>
              <a:gd name="T62" fmla="*/ 40 w 40"/>
              <a:gd name="T63" fmla="*/ 0 h 48"/>
              <a:gd name="T64" fmla="*/ 40 w 40"/>
              <a:gd name="T65" fmla="*/ 0 h 48"/>
              <a:gd name="T66" fmla="*/ 40 w 40"/>
              <a:gd name="T67" fmla="*/ 0 h 48"/>
              <a:gd name="T68" fmla="*/ 40 w 40"/>
              <a:gd name="T69" fmla="*/ 8 h 48"/>
              <a:gd name="T70" fmla="*/ 40 w 40"/>
              <a:gd name="T71" fmla="*/ 8 h 48"/>
              <a:gd name="T72" fmla="*/ 32 w 40"/>
              <a:gd name="T73" fmla="*/ 8 h 48"/>
              <a:gd name="T74" fmla="*/ 32 w 40"/>
              <a:gd name="T75" fmla="*/ 8 h 48"/>
              <a:gd name="T76" fmla="*/ 32 w 40"/>
              <a:gd name="T77" fmla="*/ 8 h 48"/>
              <a:gd name="T78" fmla="*/ 24 w 40"/>
              <a:gd name="T79" fmla="*/ 8 h 48"/>
              <a:gd name="T80" fmla="*/ 24 w 40"/>
              <a:gd name="T81" fmla="*/ 8 h 48"/>
              <a:gd name="T82" fmla="*/ 16 w 40"/>
              <a:gd name="T83" fmla="*/ 24 h 48"/>
              <a:gd name="T84" fmla="*/ 16 w 40"/>
              <a:gd name="T85" fmla="*/ 24 h 48"/>
              <a:gd name="T86" fmla="*/ 16 w 40"/>
              <a:gd name="T87" fmla="*/ 32 h 48"/>
              <a:gd name="T88" fmla="*/ 16 w 40"/>
              <a:gd name="T89" fmla="*/ 40 h 48"/>
              <a:gd name="T90" fmla="*/ 16 w 40"/>
              <a:gd name="T91" fmla="*/ 48 h 48"/>
              <a:gd name="T92" fmla="*/ 24 w 40"/>
              <a:gd name="T93" fmla="*/ 48 h 48"/>
              <a:gd name="T94" fmla="*/ 24 w 40"/>
              <a:gd name="T95" fmla="*/ 48 h 48"/>
              <a:gd name="T96" fmla="*/ 24 w 40"/>
              <a:gd name="T97" fmla="*/ 48 h 48"/>
              <a:gd name="T98" fmla="*/ 24 w 40"/>
              <a:gd name="T99" fmla="*/ 48 h 48"/>
              <a:gd name="T100" fmla="*/ 32 w 40"/>
              <a:gd name="T101" fmla="*/ 48 h 48"/>
              <a:gd name="T102" fmla="*/ 32 w 40"/>
              <a:gd name="T103" fmla="*/ 48 h 48"/>
              <a:gd name="T104" fmla="*/ 16 w 40"/>
              <a:gd name="T105" fmla="*/ 48 h 48"/>
              <a:gd name="T106" fmla="*/ 8 w 40"/>
              <a:gd name="T10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0" h="48">
                <a:moveTo>
                  <a:pt x="0" y="48"/>
                </a:move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24" y="48"/>
                </a:lnTo>
                <a:lnTo>
                  <a:pt x="24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69" name="Freeform 149"/>
          <p:cNvSpPr>
            <a:spLocks/>
          </p:cNvSpPr>
          <p:nvPr/>
        </p:nvSpPr>
        <p:spPr bwMode="auto">
          <a:xfrm>
            <a:off x="8737600" y="990600"/>
            <a:ext cx="50800" cy="114300"/>
          </a:xfrm>
          <a:custGeom>
            <a:avLst/>
            <a:gdLst>
              <a:gd name="T0" fmla="*/ 0 w 32"/>
              <a:gd name="T1" fmla="*/ 24 h 72"/>
              <a:gd name="T2" fmla="*/ 0 w 32"/>
              <a:gd name="T3" fmla="*/ 24 h 72"/>
              <a:gd name="T4" fmla="*/ 8 w 32"/>
              <a:gd name="T5" fmla="*/ 24 h 72"/>
              <a:gd name="T6" fmla="*/ 8 w 32"/>
              <a:gd name="T7" fmla="*/ 16 h 72"/>
              <a:gd name="T8" fmla="*/ 8 w 32"/>
              <a:gd name="T9" fmla="*/ 8 h 72"/>
              <a:gd name="T10" fmla="*/ 8 w 32"/>
              <a:gd name="T11" fmla="*/ 8 h 72"/>
              <a:gd name="T12" fmla="*/ 16 w 32"/>
              <a:gd name="T13" fmla="*/ 0 h 72"/>
              <a:gd name="T14" fmla="*/ 16 w 32"/>
              <a:gd name="T15" fmla="*/ 0 h 72"/>
              <a:gd name="T16" fmla="*/ 16 w 32"/>
              <a:gd name="T17" fmla="*/ 0 h 72"/>
              <a:gd name="T18" fmla="*/ 16 w 32"/>
              <a:gd name="T19" fmla="*/ 24 h 72"/>
              <a:gd name="T20" fmla="*/ 16 w 32"/>
              <a:gd name="T21" fmla="*/ 24 h 72"/>
              <a:gd name="T22" fmla="*/ 24 w 32"/>
              <a:gd name="T23" fmla="*/ 24 h 72"/>
              <a:gd name="T24" fmla="*/ 24 w 32"/>
              <a:gd name="T25" fmla="*/ 24 h 72"/>
              <a:gd name="T26" fmla="*/ 24 w 32"/>
              <a:gd name="T27" fmla="*/ 24 h 72"/>
              <a:gd name="T28" fmla="*/ 24 w 32"/>
              <a:gd name="T29" fmla="*/ 24 h 72"/>
              <a:gd name="T30" fmla="*/ 32 w 32"/>
              <a:gd name="T31" fmla="*/ 24 h 72"/>
              <a:gd name="T32" fmla="*/ 32 w 32"/>
              <a:gd name="T33" fmla="*/ 24 h 72"/>
              <a:gd name="T34" fmla="*/ 32 w 32"/>
              <a:gd name="T35" fmla="*/ 24 h 72"/>
              <a:gd name="T36" fmla="*/ 32 w 32"/>
              <a:gd name="T37" fmla="*/ 32 h 72"/>
              <a:gd name="T38" fmla="*/ 24 w 32"/>
              <a:gd name="T39" fmla="*/ 32 h 72"/>
              <a:gd name="T40" fmla="*/ 24 w 32"/>
              <a:gd name="T41" fmla="*/ 32 h 72"/>
              <a:gd name="T42" fmla="*/ 16 w 32"/>
              <a:gd name="T43" fmla="*/ 32 h 72"/>
              <a:gd name="T44" fmla="*/ 16 w 32"/>
              <a:gd name="T45" fmla="*/ 32 h 72"/>
              <a:gd name="T46" fmla="*/ 16 w 32"/>
              <a:gd name="T47" fmla="*/ 56 h 72"/>
              <a:gd name="T48" fmla="*/ 16 w 32"/>
              <a:gd name="T49" fmla="*/ 56 h 72"/>
              <a:gd name="T50" fmla="*/ 16 w 32"/>
              <a:gd name="T51" fmla="*/ 64 h 72"/>
              <a:gd name="T52" fmla="*/ 16 w 32"/>
              <a:gd name="T53" fmla="*/ 64 h 72"/>
              <a:gd name="T54" fmla="*/ 16 w 32"/>
              <a:gd name="T55" fmla="*/ 64 h 72"/>
              <a:gd name="T56" fmla="*/ 16 w 32"/>
              <a:gd name="T57" fmla="*/ 64 h 72"/>
              <a:gd name="T58" fmla="*/ 16 w 32"/>
              <a:gd name="T59" fmla="*/ 64 h 72"/>
              <a:gd name="T60" fmla="*/ 16 w 32"/>
              <a:gd name="T61" fmla="*/ 64 h 72"/>
              <a:gd name="T62" fmla="*/ 24 w 32"/>
              <a:gd name="T63" fmla="*/ 72 h 72"/>
              <a:gd name="T64" fmla="*/ 24 w 32"/>
              <a:gd name="T65" fmla="*/ 72 h 72"/>
              <a:gd name="T66" fmla="*/ 24 w 32"/>
              <a:gd name="T67" fmla="*/ 72 h 72"/>
              <a:gd name="T68" fmla="*/ 24 w 32"/>
              <a:gd name="T69" fmla="*/ 72 h 72"/>
              <a:gd name="T70" fmla="*/ 32 w 32"/>
              <a:gd name="T71" fmla="*/ 64 h 72"/>
              <a:gd name="T72" fmla="*/ 32 w 32"/>
              <a:gd name="T73" fmla="*/ 64 h 72"/>
              <a:gd name="T74" fmla="*/ 32 w 32"/>
              <a:gd name="T75" fmla="*/ 72 h 72"/>
              <a:gd name="T76" fmla="*/ 24 w 32"/>
              <a:gd name="T77" fmla="*/ 72 h 72"/>
              <a:gd name="T78" fmla="*/ 24 w 32"/>
              <a:gd name="T79" fmla="*/ 72 h 72"/>
              <a:gd name="T80" fmla="*/ 24 w 32"/>
              <a:gd name="T81" fmla="*/ 72 h 72"/>
              <a:gd name="T82" fmla="*/ 24 w 32"/>
              <a:gd name="T83" fmla="*/ 72 h 72"/>
              <a:gd name="T84" fmla="*/ 16 w 32"/>
              <a:gd name="T85" fmla="*/ 72 h 72"/>
              <a:gd name="T86" fmla="*/ 16 w 32"/>
              <a:gd name="T87" fmla="*/ 72 h 72"/>
              <a:gd name="T88" fmla="*/ 16 w 32"/>
              <a:gd name="T89" fmla="*/ 72 h 72"/>
              <a:gd name="T90" fmla="*/ 16 w 32"/>
              <a:gd name="T91" fmla="*/ 72 h 72"/>
              <a:gd name="T92" fmla="*/ 8 w 32"/>
              <a:gd name="T93" fmla="*/ 72 h 72"/>
              <a:gd name="T94" fmla="*/ 8 w 32"/>
              <a:gd name="T95" fmla="*/ 72 h 72"/>
              <a:gd name="T96" fmla="*/ 8 w 32"/>
              <a:gd name="T97" fmla="*/ 72 h 72"/>
              <a:gd name="T98" fmla="*/ 8 w 32"/>
              <a:gd name="T99" fmla="*/ 72 h 72"/>
              <a:gd name="T100" fmla="*/ 8 w 32"/>
              <a:gd name="T101" fmla="*/ 64 h 72"/>
              <a:gd name="T102" fmla="*/ 8 w 32"/>
              <a:gd name="T103" fmla="*/ 64 h 72"/>
              <a:gd name="T104" fmla="*/ 8 w 32"/>
              <a:gd name="T105" fmla="*/ 56 h 72"/>
              <a:gd name="T106" fmla="*/ 8 w 32"/>
              <a:gd name="T107" fmla="*/ 56 h 72"/>
              <a:gd name="T108" fmla="*/ 8 w 32"/>
              <a:gd name="T109" fmla="*/ 56 h 72"/>
              <a:gd name="T110" fmla="*/ 8 w 32"/>
              <a:gd name="T111" fmla="*/ 56 h 72"/>
              <a:gd name="T112" fmla="*/ 8 w 32"/>
              <a:gd name="T113" fmla="*/ 32 h 72"/>
              <a:gd name="T114" fmla="*/ 0 w 32"/>
              <a:gd name="T115" fmla="*/ 32 h 72"/>
              <a:gd name="T116" fmla="*/ 0 w 32"/>
              <a:gd name="T117" fmla="*/ 32 h 72"/>
              <a:gd name="T118" fmla="*/ 0 w 32"/>
              <a:gd name="T119" fmla="*/ 3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" h="72">
                <a:moveTo>
                  <a:pt x="0" y="32"/>
                </a:move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72"/>
                </a:lnTo>
                <a:lnTo>
                  <a:pt x="16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64"/>
                </a:lnTo>
                <a:lnTo>
                  <a:pt x="24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64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0" name="Freeform 150"/>
          <p:cNvSpPr>
            <a:spLocks/>
          </p:cNvSpPr>
          <p:nvPr/>
        </p:nvSpPr>
        <p:spPr bwMode="auto">
          <a:xfrm>
            <a:off x="8737600" y="990600"/>
            <a:ext cx="50800" cy="114300"/>
          </a:xfrm>
          <a:custGeom>
            <a:avLst/>
            <a:gdLst>
              <a:gd name="T0" fmla="*/ 0 w 32"/>
              <a:gd name="T1" fmla="*/ 24 h 72"/>
              <a:gd name="T2" fmla="*/ 0 w 32"/>
              <a:gd name="T3" fmla="*/ 24 h 72"/>
              <a:gd name="T4" fmla="*/ 8 w 32"/>
              <a:gd name="T5" fmla="*/ 24 h 72"/>
              <a:gd name="T6" fmla="*/ 8 w 32"/>
              <a:gd name="T7" fmla="*/ 8 h 72"/>
              <a:gd name="T8" fmla="*/ 8 w 32"/>
              <a:gd name="T9" fmla="*/ 8 h 72"/>
              <a:gd name="T10" fmla="*/ 16 w 32"/>
              <a:gd name="T11" fmla="*/ 0 h 72"/>
              <a:gd name="T12" fmla="*/ 16 w 32"/>
              <a:gd name="T13" fmla="*/ 0 h 72"/>
              <a:gd name="T14" fmla="*/ 16 w 32"/>
              <a:gd name="T15" fmla="*/ 24 h 72"/>
              <a:gd name="T16" fmla="*/ 16 w 32"/>
              <a:gd name="T17" fmla="*/ 24 h 72"/>
              <a:gd name="T18" fmla="*/ 24 w 32"/>
              <a:gd name="T19" fmla="*/ 24 h 72"/>
              <a:gd name="T20" fmla="*/ 24 w 32"/>
              <a:gd name="T21" fmla="*/ 24 h 72"/>
              <a:gd name="T22" fmla="*/ 32 w 32"/>
              <a:gd name="T23" fmla="*/ 24 h 72"/>
              <a:gd name="T24" fmla="*/ 32 w 32"/>
              <a:gd name="T25" fmla="*/ 24 h 72"/>
              <a:gd name="T26" fmla="*/ 32 w 32"/>
              <a:gd name="T27" fmla="*/ 24 h 72"/>
              <a:gd name="T28" fmla="*/ 32 w 32"/>
              <a:gd name="T29" fmla="*/ 32 h 72"/>
              <a:gd name="T30" fmla="*/ 24 w 32"/>
              <a:gd name="T31" fmla="*/ 32 h 72"/>
              <a:gd name="T32" fmla="*/ 16 w 32"/>
              <a:gd name="T33" fmla="*/ 32 h 72"/>
              <a:gd name="T34" fmla="*/ 16 w 32"/>
              <a:gd name="T35" fmla="*/ 32 h 72"/>
              <a:gd name="T36" fmla="*/ 16 w 32"/>
              <a:gd name="T37" fmla="*/ 56 h 72"/>
              <a:gd name="T38" fmla="*/ 16 w 32"/>
              <a:gd name="T39" fmla="*/ 64 h 72"/>
              <a:gd name="T40" fmla="*/ 16 w 32"/>
              <a:gd name="T41" fmla="*/ 64 h 72"/>
              <a:gd name="T42" fmla="*/ 16 w 32"/>
              <a:gd name="T43" fmla="*/ 64 h 72"/>
              <a:gd name="T44" fmla="*/ 16 w 32"/>
              <a:gd name="T45" fmla="*/ 64 h 72"/>
              <a:gd name="T46" fmla="*/ 16 w 32"/>
              <a:gd name="T47" fmla="*/ 72 h 72"/>
              <a:gd name="T48" fmla="*/ 24 w 32"/>
              <a:gd name="T49" fmla="*/ 72 h 72"/>
              <a:gd name="T50" fmla="*/ 24 w 32"/>
              <a:gd name="T51" fmla="*/ 72 h 72"/>
              <a:gd name="T52" fmla="*/ 24 w 32"/>
              <a:gd name="T53" fmla="*/ 64 h 72"/>
              <a:gd name="T54" fmla="*/ 32 w 32"/>
              <a:gd name="T55" fmla="*/ 64 h 72"/>
              <a:gd name="T56" fmla="*/ 32 w 32"/>
              <a:gd name="T57" fmla="*/ 72 h 72"/>
              <a:gd name="T58" fmla="*/ 24 w 32"/>
              <a:gd name="T59" fmla="*/ 72 h 72"/>
              <a:gd name="T60" fmla="*/ 24 w 32"/>
              <a:gd name="T61" fmla="*/ 72 h 72"/>
              <a:gd name="T62" fmla="*/ 24 w 32"/>
              <a:gd name="T63" fmla="*/ 72 h 72"/>
              <a:gd name="T64" fmla="*/ 16 w 32"/>
              <a:gd name="T65" fmla="*/ 72 h 72"/>
              <a:gd name="T66" fmla="*/ 16 w 32"/>
              <a:gd name="T67" fmla="*/ 72 h 72"/>
              <a:gd name="T68" fmla="*/ 16 w 32"/>
              <a:gd name="T69" fmla="*/ 72 h 72"/>
              <a:gd name="T70" fmla="*/ 8 w 32"/>
              <a:gd name="T71" fmla="*/ 72 h 72"/>
              <a:gd name="T72" fmla="*/ 8 w 32"/>
              <a:gd name="T73" fmla="*/ 72 h 72"/>
              <a:gd name="T74" fmla="*/ 8 w 32"/>
              <a:gd name="T75" fmla="*/ 72 h 72"/>
              <a:gd name="T76" fmla="*/ 8 w 32"/>
              <a:gd name="T77" fmla="*/ 64 h 72"/>
              <a:gd name="T78" fmla="*/ 8 w 32"/>
              <a:gd name="T79" fmla="*/ 56 h 72"/>
              <a:gd name="T80" fmla="*/ 8 w 32"/>
              <a:gd name="T81" fmla="*/ 56 h 72"/>
              <a:gd name="T82" fmla="*/ 8 w 32"/>
              <a:gd name="T83" fmla="*/ 56 h 72"/>
              <a:gd name="T84" fmla="*/ 8 w 32"/>
              <a:gd name="T85" fmla="*/ 32 h 72"/>
              <a:gd name="T86" fmla="*/ 0 w 32"/>
              <a:gd name="T87" fmla="*/ 32 h 72"/>
              <a:gd name="T88" fmla="*/ 0 w 32"/>
              <a:gd name="T89" fmla="*/ 3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2" h="72">
                <a:moveTo>
                  <a:pt x="0" y="32"/>
                </a:move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32"/>
                </a:lnTo>
                <a:lnTo>
                  <a:pt x="32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64"/>
                </a:lnTo>
                <a:lnTo>
                  <a:pt x="32" y="64"/>
                </a:lnTo>
                <a:lnTo>
                  <a:pt x="32" y="64"/>
                </a:lnTo>
                <a:lnTo>
                  <a:pt x="32" y="72"/>
                </a:lnTo>
                <a:lnTo>
                  <a:pt x="32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1" name="Freeform 151"/>
          <p:cNvSpPr>
            <a:spLocks/>
          </p:cNvSpPr>
          <p:nvPr/>
        </p:nvSpPr>
        <p:spPr bwMode="auto">
          <a:xfrm>
            <a:off x="8788400" y="1016000"/>
            <a:ext cx="76200" cy="88900"/>
          </a:xfrm>
          <a:custGeom>
            <a:avLst/>
            <a:gdLst>
              <a:gd name="T0" fmla="*/ 48 w 48"/>
              <a:gd name="T1" fmla="*/ 56 h 56"/>
              <a:gd name="T2" fmla="*/ 40 w 48"/>
              <a:gd name="T3" fmla="*/ 56 h 56"/>
              <a:gd name="T4" fmla="*/ 40 w 48"/>
              <a:gd name="T5" fmla="*/ 56 h 56"/>
              <a:gd name="T6" fmla="*/ 40 w 48"/>
              <a:gd name="T7" fmla="*/ 56 h 56"/>
              <a:gd name="T8" fmla="*/ 32 w 48"/>
              <a:gd name="T9" fmla="*/ 56 h 56"/>
              <a:gd name="T10" fmla="*/ 32 w 48"/>
              <a:gd name="T11" fmla="*/ 56 h 56"/>
              <a:gd name="T12" fmla="*/ 32 w 48"/>
              <a:gd name="T13" fmla="*/ 56 h 56"/>
              <a:gd name="T14" fmla="*/ 24 w 48"/>
              <a:gd name="T15" fmla="*/ 56 h 56"/>
              <a:gd name="T16" fmla="*/ 16 w 48"/>
              <a:gd name="T17" fmla="*/ 56 h 56"/>
              <a:gd name="T18" fmla="*/ 8 w 48"/>
              <a:gd name="T19" fmla="*/ 56 h 56"/>
              <a:gd name="T20" fmla="*/ 8 w 48"/>
              <a:gd name="T21" fmla="*/ 48 h 56"/>
              <a:gd name="T22" fmla="*/ 0 w 48"/>
              <a:gd name="T23" fmla="*/ 40 h 56"/>
              <a:gd name="T24" fmla="*/ 0 w 48"/>
              <a:gd name="T25" fmla="*/ 32 h 56"/>
              <a:gd name="T26" fmla="*/ 0 w 48"/>
              <a:gd name="T27" fmla="*/ 24 h 56"/>
              <a:gd name="T28" fmla="*/ 0 w 48"/>
              <a:gd name="T29" fmla="*/ 24 h 56"/>
              <a:gd name="T30" fmla="*/ 8 w 48"/>
              <a:gd name="T31" fmla="*/ 16 h 56"/>
              <a:gd name="T32" fmla="*/ 8 w 48"/>
              <a:gd name="T33" fmla="*/ 16 h 56"/>
              <a:gd name="T34" fmla="*/ 8 w 48"/>
              <a:gd name="T35" fmla="*/ 8 h 56"/>
              <a:gd name="T36" fmla="*/ 16 w 48"/>
              <a:gd name="T37" fmla="*/ 8 h 56"/>
              <a:gd name="T38" fmla="*/ 16 w 48"/>
              <a:gd name="T39" fmla="*/ 8 h 56"/>
              <a:gd name="T40" fmla="*/ 16 w 48"/>
              <a:gd name="T41" fmla="*/ 8 h 56"/>
              <a:gd name="T42" fmla="*/ 24 w 48"/>
              <a:gd name="T43" fmla="*/ 8 h 56"/>
              <a:gd name="T44" fmla="*/ 32 w 48"/>
              <a:gd name="T45" fmla="*/ 0 h 56"/>
              <a:gd name="T46" fmla="*/ 32 w 48"/>
              <a:gd name="T47" fmla="*/ 8 h 56"/>
              <a:gd name="T48" fmla="*/ 40 w 48"/>
              <a:gd name="T49" fmla="*/ 8 h 56"/>
              <a:gd name="T50" fmla="*/ 48 w 48"/>
              <a:gd name="T51" fmla="*/ 8 h 56"/>
              <a:gd name="T52" fmla="*/ 48 w 48"/>
              <a:gd name="T53" fmla="*/ 16 h 56"/>
              <a:gd name="T54" fmla="*/ 48 w 48"/>
              <a:gd name="T55" fmla="*/ 16 h 56"/>
              <a:gd name="T56" fmla="*/ 48 w 48"/>
              <a:gd name="T57" fmla="*/ 24 h 56"/>
              <a:gd name="T58" fmla="*/ 48 w 48"/>
              <a:gd name="T59" fmla="*/ 24 h 56"/>
              <a:gd name="T60" fmla="*/ 48 w 48"/>
              <a:gd name="T61" fmla="*/ 32 h 56"/>
              <a:gd name="T62" fmla="*/ 48 w 48"/>
              <a:gd name="T63" fmla="*/ 32 h 56"/>
              <a:gd name="T64" fmla="*/ 40 w 48"/>
              <a:gd name="T65" fmla="*/ 32 h 56"/>
              <a:gd name="T66" fmla="*/ 40 w 48"/>
              <a:gd name="T67" fmla="*/ 32 h 56"/>
              <a:gd name="T68" fmla="*/ 32 w 48"/>
              <a:gd name="T69" fmla="*/ 32 h 56"/>
              <a:gd name="T70" fmla="*/ 16 w 48"/>
              <a:gd name="T71" fmla="*/ 32 h 56"/>
              <a:gd name="T72" fmla="*/ 16 w 48"/>
              <a:gd name="T73" fmla="*/ 32 h 56"/>
              <a:gd name="T74" fmla="*/ 16 w 48"/>
              <a:gd name="T75" fmla="*/ 48 h 56"/>
              <a:gd name="T76" fmla="*/ 16 w 48"/>
              <a:gd name="T77" fmla="*/ 48 h 56"/>
              <a:gd name="T78" fmla="*/ 24 w 48"/>
              <a:gd name="T79" fmla="*/ 48 h 56"/>
              <a:gd name="T80" fmla="*/ 24 w 48"/>
              <a:gd name="T81" fmla="*/ 48 h 56"/>
              <a:gd name="T82" fmla="*/ 32 w 48"/>
              <a:gd name="T83" fmla="*/ 56 h 56"/>
              <a:gd name="T84" fmla="*/ 32 w 48"/>
              <a:gd name="T85" fmla="*/ 56 h 56"/>
              <a:gd name="T86" fmla="*/ 40 w 48"/>
              <a:gd name="T87" fmla="*/ 56 h 56"/>
              <a:gd name="T88" fmla="*/ 40 w 48"/>
              <a:gd name="T89" fmla="*/ 56 h 56"/>
              <a:gd name="T90" fmla="*/ 48 w 48"/>
              <a:gd name="T91" fmla="*/ 48 h 56"/>
              <a:gd name="T92" fmla="*/ 48 w 48"/>
              <a:gd name="T93" fmla="*/ 4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56">
                <a:moveTo>
                  <a:pt x="48" y="48"/>
                </a:move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24" y="56"/>
                </a:lnTo>
                <a:lnTo>
                  <a:pt x="24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8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56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48"/>
                </a:lnTo>
                <a:lnTo>
                  <a:pt x="40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2" name="Freeform 152"/>
          <p:cNvSpPr>
            <a:spLocks/>
          </p:cNvSpPr>
          <p:nvPr/>
        </p:nvSpPr>
        <p:spPr bwMode="auto">
          <a:xfrm>
            <a:off x="8813800" y="1028700"/>
            <a:ext cx="38100" cy="25400"/>
          </a:xfrm>
          <a:custGeom>
            <a:avLst/>
            <a:gdLst>
              <a:gd name="T0" fmla="*/ 0 w 24"/>
              <a:gd name="T1" fmla="*/ 16 h 16"/>
              <a:gd name="T2" fmla="*/ 0 w 24"/>
              <a:gd name="T3" fmla="*/ 16 h 16"/>
              <a:gd name="T4" fmla="*/ 0 w 24"/>
              <a:gd name="T5" fmla="*/ 16 h 16"/>
              <a:gd name="T6" fmla="*/ 0 w 24"/>
              <a:gd name="T7" fmla="*/ 16 h 16"/>
              <a:gd name="T8" fmla="*/ 0 w 24"/>
              <a:gd name="T9" fmla="*/ 16 h 16"/>
              <a:gd name="T10" fmla="*/ 0 w 24"/>
              <a:gd name="T11" fmla="*/ 16 h 16"/>
              <a:gd name="T12" fmla="*/ 0 w 24"/>
              <a:gd name="T13" fmla="*/ 16 h 16"/>
              <a:gd name="T14" fmla="*/ 8 w 24"/>
              <a:gd name="T15" fmla="*/ 16 h 16"/>
              <a:gd name="T16" fmla="*/ 8 w 24"/>
              <a:gd name="T17" fmla="*/ 16 h 16"/>
              <a:gd name="T18" fmla="*/ 16 w 24"/>
              <a:gd name="T19" fmla="*/ 16 h 16"/>
              <a:gd name="T20" fmla="*/ 16 w 24"/>
              <a:gd name="T21" fmla="*/ 16 h 16"/>
              <a:gd name="T22" fmla="*/ 16 w 24"/>
              <a:gd name="T23" fmla="*/ 16 h 16"/>
              <a:gd name="T24" fmla="*/ 16 w 24"/>
              <a:gd name="T25" fmla="*/ 16 h 16"/>
              <a:gd name="T26" fmla="*/ 24 w 24"/>
              <a:gd name="T27" fmla="*/ 16 h 16"/>
              <a:gd name="T28" fmla="*/ 24 w 24"/>
              <a:gd name="T29" fmla="*/ 16 h 16"/>
              <a:gd name="T30" fmla="*/ 24 w 24"/>
              <a:gd name="T31" fmla="*/ 16 h 16"/>
              <a:gd name="T32" fmla="*/ 24 w 24"/>
              <a:gd name="T33" fmla="*/ 16 h 16"/>
              <a:gd name="T34" fmla="*/ 24 w 24"/>
              <a:gd name="T35" fmla="*/ 16 h 16"/>
              <a:gd name="T36" fmla="*/ 24 w 24"/>
              <a:gd name="T37" fmla="*/ 16 h 16"/>
              <a:gd name="T38" fmla="*/ 24 w 24"/>
              <a:gd name="T39" fmla="*/ 16 h 16"/>
              <a:gd name="T40" fmla="*/ 24 w 24"/>
              <a:gd name="T41" fmla="*/ 16 h 16"/>
              <a:gd name="T42" fmla="*/ 24 w 24"/>
              <a:gd name="T43" fmla="*/ 16 h 16"/>
              <a:gd name="T44" fmla="*/ 24 w 24"/>
              <a:gd name="T45" fmla="*/ 16 h 16"/>
              <a:gd name="T46" fmla="*/ 24 w 24"/>
              <a:gd name="T47" fmla="*/ 16 h 16"/>
              <a:gd name="T48" fmla="*/ 24 w 24"/>
              <a:gd name="T49" fmla="*/ 16 h 16"/>
              <a:gd name="T50" fmla="*/ 24 w 24"/>
              <a:gd name="T51" fmla="*/ 8 h 16"/>
              <a:gd name="T52" fmla="*/ 24 w 24"/>
              <a:gd name="T53" fmla="*/ 8 h 16"/>
              <a:gd name="T54" fmla="*/ 24 w 24"/>
              <a:gd name="T55" fmla="*/ 0 h 16"/>
              <a:gd name="T56" fmla="*/ 24 w 24"/>
              <a:gd name="T57" fmla="*/ 0 h 16"/>
              <a:gd name="T58" fmla="*/ 24 w 24"/>
              <a:gd name="T59" fmla="*/ 0 h 16"/>
              <a:gd name="T60" fmla="*/ 24 w 24"/>
              <a:gd name="T61" fmla="*/ 0 h 16"/>
              <a:gd name="T62" fmla="*/ 16 w 24"/>
              <a:gd name="T63" fmla="*/ 0 h 16"/>
              <a:gd name="T64" fmla="*/ 16 w 24"/>
              <a:gd name="T65" fmla="*/ 0 h 16"/>
              <a:gd name="T66" fmla="*/ 8 w 24"/>
              <a:gd name="T67" fmla="*/ 0 h 16"/>
              <a:gd name="T68" fmla="*/ 8 w 24"/>
              <a:gd name="T69" fmla="*/ 0 h 16"/>
              <a:gd name="T70" fmla="*/ 8 w 24"/>
              <a:gd name="T71" fmla="*/ 0 h 16"/>
              <a:gd name="T72" fmla="*/ 8 w 24"/>
              <a:gd name="T73" fmla="*/ 0 h 16"/>
              <a:gd name="T74" fmla="*/ 8 w 24"/>
              <a:gd name="T75" fmla="*/ 0 h 16"/>
              <a:gd name="T76" fmla="*/ 8 w 24"/>
              <a:gd name="T77" fmla="*/ 0 h 16"/>
              <a:gd name="T78" fmla="*/ 0 w 24"/>
              <a:gd name="T79" fmla="*/ 8 h 16"/>
              <a:gd name="T80" fmla="*/ 0 w 24"/>
              <a:gd name="T81" fmla="*/ 8 h 16"/>
              <a:gd name="T82" fmla="*/ 0 w 24"/>
              <a:gd name="T83" fmla="*/ 8 h 16"/>
              <a:gd name="T84" fmla="*/ 0 w 24"/>
              <a:gd name="T85" fmla="*/ 8 h 16"/>
              <a:gd name="T86" fmla="*/ 0 w 24"/>
              <a:gd name="T87" fmla="*/ 8 h 16"/>
              <a:gd name="T88" fmla="*/ 0 w 24"/>
              <a:gd name="T89" fmla="*/ 8 h 16"/>
              <a:gd name="T90" fmla="*/ 0 w 24"/>
              <a:gd name="T91" fmla="*/ 16 h 16"/>
              <a:gd name="T92" fmla="*/ 0 w 24"/>
              <a:gd name="T93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3" name="Freeform 153"/>
          <p:cNvSpPr>
            <a:spLocks/>
          </p:cNvSpPr>
          <p:nvPr/>
        </p:nvSpPr>
        <p:spPr bwMode="auto">
          <a:xfrm>
            <a:off x="8788400" y="1016000"/>
            <a:ext cx="76200" cy="88900"/>
          </a:xfrm>
          <a:custGeom>
            <a:avLst/>
            <a:gdLst>
              <a:gd name="T0" fmla="*/ 48 w 48"/>
              <a:gd name="T1" fmla="*/ 48 h 56"/>
              <a:gd name="T2" fmla="*/ 48 w 48"/>
              <a:gd name="T3" fmla="*/ 56 h 56"/>
              <a:gd name="T4" fmla="*/ 40 w 48"/>
              <a:gd name="T5" fmla="*/ 56 h 56"/>
              <a:gd name="T6" fmla="*/ 40 w 48"/>
              <a:gd name="T7" fmla="*/ 56 h 56"/>
              <a:gd name="T8" fmla="*/ 32 w 48"/>
              <a:gd name="T9" fmla="*/ 56 h 56"/>
              <a:gd name="T10" fmla="*/ 32 w 48"/>
              <a:gd name="T11" fmla="*/ 56 h 56"/>
              <a:gd name="T12" fmla="*/ 24 w 48"/>
              <a:gd name="T13" fmla="*/ 56 h 56"/>
              <a:gd name="T14" fmla="*/ 16 w 48"/>
              <a:gd name="T15" fmla="*/ 56 h 56"/>
              <a:gd name="T16" fmla="*/ 8 w 48"/>
              <a:gd name="T17" fmla="*/ 48 h 56"/>
              <a:gd name="T18" fmla="*/ 0 w 48"/>
              <a:gd name="T19" fmla="*/ 40 h 56"/>
              <a:gd name="T20" fmla="*/ 0 w 48"/>
              <a:gd name="T21" fmla="*/ 32 h 56"/>
              <a:gd name="T22" fmla="*/ 0 w 48"/>
              <a:gd name="T23" fmla="*/ 24 h 56"/>
              <a:gd name="T24" fmla="*/ 8 w 48"/>
              <a:gd name="T25" fmla="*/ 16 h 56"/>
              <a:gd name="T26" fmla="*/ 8 w 48"/>
              <a:gd name="T27" fmla="*/ 16 h 56"/>
              <a:gd name="T28" fmla="*/ 16 w 48"/>
              <a:gd name="T29" fmla="*/ 8 h 56"/>
              <a:gd name="T30" fmla="*/ 16 w 48"/>
              <a:gd name="T31" fmla="*/ 8 h 56"/>
              <a:gd name="T32" fmla="*/ 16 w 48"/>
              <a:gd name="T33" fmla="*/ 8 h 56"/>
              <a:gd name="T34" fmla="*/ 32 w 48"/>
              <a:gd name="T35" fmla="*/ 0 h 56"/>
              <a:gd name="T36" fmla="*/ 32 w 48"/>
              <a:gd name="T37" fmla="*/ 8 h 56"/>
              <a:gd name="T38" fmla="*/ 40 w 48"/>
              <a:gd name="T39" fmla="*/ 8 h 56"/>
              <a:gd name="T40" fmla="*/ 48 w 48"/>
              <a:gd name="T41" fmla="*/ 16 h 56"/>
              <a:gd name="T42" fmla="*/ 48 w 48"/>
              <a:gd name="T43" fmla="*/ 16 h 56"/>
              <a:gd name="T44" fmla="*/ 48 w 48"/>
              <a:gd name="T45" fmla="*/ 24 h 56"/>
              <a:gd name="T46" fmla="*/ 48 w 48"/>
              <a:gd name="T47" fmla="*/ 32 h 56"/>
              <a:gd name="T48" fmla="*/ 48 w 48"/>
              <a:gd name="T49" fmla="*/ 32 h 56"/>
              <a:gd name="T50" fmla="*/ 40 w 48"/>
              <a:gd name="T51" fmla="*/ 32 h 56"/>
              <a:gd name="T52" fmla="*/ 32 w 48"/>
              <a:gd name="T53" fmla="*/ 32 h 56"/>
              <a:gd name="T54" fmla="*/ 16 w 48"/>
              <a:gd name="T55" fmla="*/ 32 h 56"/>
              <a:gd name="T56" fmla="*/ 16 w 48"/>
              <a:gd name="T57" fmla="*/ 40 h 56"/>
              <a:gd name="T58" fmla="*/ 16 w 48"/>
              <a:gd name="T59" fmla="*/ 48 h 56"/>
              <a:gd name="T60" fmla="*/ 24 w 48"/>
              <a:gd name="T61" fmla="*/ 48 h 56"/>
              <a:gd name="T62" fmla="*/ 24 w 48"/>
              <a:gd name="T63" fmla="*/ 56 h 56"/>
              <a:gd name="T64" fmla="*/ 32 w 48"/>
              <a:gd name="T65" fmla="*/ 56 h 56"/>
              <a:gd name="T66" fmla="*/ 40 w 48"/>
              <a:gd name="T67" fmla="*/ 56 h 56"/>
              <a:gd name="T68" fmla="*/ 40 w 48"/>
              <a:gd name="T69" fmla="*/ 48 h 56"/>
              <a:gd name="T70" fmla="*/ 48 w 48"/>
              <a:gd name="T71" fmla="*/ 48 h 56"/>
              <a:gd name="T72" fmla="*/ 48 w 48"/>
              <a:gd name="T73" fmla="*/ 48 h 56"/>
              <a:gd name="T74" fmla="*/ 16 w 48"/>
              <a:gd name="T75" fmla="*/ 24 h 56"/>
              <a:gd name="T76" fmla="*/ 16 w 48"/>
              <a:gd name="T77" fmla="*/ 24 h 56"/>
              <a:gd name="T78" fmla="*/ 24 w 48"/>
              <a:gd name="T79" fmla="*/ 24 h 56"/>
              <a:gd name="T80" fmla="*/ 32 w 48"/>
              <a:gd name="T81" fmla="*/ 24 h 56"/>
              <a:gd name="T82" fmla="*/ 40 w 48"/>
              <a:gd name="T83" fmla="*/ 24 h 56"/>
              <a:gd name="T84" fmla="*/ 40 w 48"/>
              <a:gd name="T85" fmla="*/ 24 h 56"/>
              <a:gd name="T86" fmla="*/ 40 w 48"/>
              <a:gd name="T87" fmla="*/ 24 h 56"/>
              <a:gd name="T88" fmla="*/ 40 w 48"/>
              <a:gd name="T89" fmla="*/ 8 h 56"/>
              <a:gd name="T90" fmla="*/ 32 w 48"/>
              <a:gd name="T91" fmla="*/ 8 h 56"/>
              <a:gd name="T92" fmla="*/ 24 w 48"/>
              <a:gd name="T93" fmla="*/ 8 h 56"/>
              <a:gd name="T94" fmla="*/ 16 w 48"/>
              <a:gd name="T95" fmla="*/ 16 h 56"/>
              <a:gd name="T96" fmla="*/ 16 w 48"/>
              <a:gd name="T97" fmla="*/ 16 h 56"/>
              <a:gd name="T98" fmla="*/ 16 w 48"/>
              <a:gd name="T99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8" h="56">
                <a:moveTo>
                  <a:pt x="48" y="48"/>
                </a:moveTo>
                <a:lnTo>
                  <a:pt x="48" y="48"/>
                </a:lnTo>
                <a:lnTo>
                  <a:pt x="48" y="56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24" y="56"/>
                </a:lnTo>
                <a:lnTo>
                  <a:pt x="16" y="56"/>
                </a:lnTo>
                <a:lnTo>
                  <a:pt x="16" y="56"/>
                </a:lnTo>
                <a:lnTo>
                  <a:pt x="8" y="56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32" y="32"/>
                </a:lnTo>
                <a:lnTo>
                  <a:pt x="32" y="32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40" y="56"/>
                </a:lnTo>
                <a:lnTo>
                  <a:pt x="40" y="56"/>
                </a:lnTo>
                <a:lnTo>
                  <a:pt x="40" y="56"/>
                </a:lnTo>
                <a:lnTo>
                  <a:pt x="40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24" y="24"/>
                </a:lnTo>
                <a:lnTo>
                  <a:pt x="32" y="24"/>
                </a:lnTo>
                <a:lnTo>
                  <a:pt x="32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48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4" name="Freeform 154"/>
          <p:cNvSpPr>
            <a:spLocks/>
          </p:cNvSpPr>
          <p:nvPr/>
        </p:nvSpPr>
        <p:spPr bwMode="auto">
          <a:xfrm>
            <a:off x="8877300" y="1028700"/>
            <a:ext cx="88900" cy="76200"/>
          </a:xfrm>
          <a:custGeom>
            <a:avLst/>
            <a:gdLst>
              <a:gd name="T0" fmla="*/ 0 w 56"/>
              <a:gd name="T1" fmla="*/ 48 h 48"/>
              <a:gd name="T2" fmla="*/ 0 w 56"/>
              <a:gd name="T3" fmla="*/ 48 h 48"/>
              <a:gd name="T4" fmla="*/ 0 w 56"/>
              <a:gd name="T5" fmla="*/ 48 h 48"/>
              <a:gd name="T6" fmla="*/ 8 w 56"/>
              <a:gd name="T7" fmla="*/ 40 h 48"/>
              <a:gd name="T8" fmla="*/ 24 w 56"/>
              <a:gd name="T9" fmla="*/ 24 h 48"/>
              <a:gd name="T10" fmla="*/ 16 w 56"/>
              <a:gd name="T11" fmla="*/ 16 h 48"/>
              <a:gd name="T12" fmla="*/ 16 w 56"/>
              <a:gd name="T13" fmla="*/ 16 h 48"/>
              <a:gd name="T14" fmla="*/ 8 w 56"/>
              <a:gd name="T15" fmla="*/ 8 h 48"/>
              <a:gd name="T16" fmla="*/ 0 w 56"/>
              <a:gd name="T17" fmla="*/ 0 h 48"/>
              <a:gd name="T18" fmla="*/ 0 w 56"/>
              <a:gd name="T19" fmla="*/ 0 h 48"/>
              <a:gd name="T20" fmla="*/ 0 w 56"/>
              <a:gd name="T21" fmla="*/ 0 h 48"/>
              <a:gd name="T22" fmla="*/ 0 w 56"/>
              <a:gd name="T23" fmla="*/ 0 h 48"/>
              <a:gd name="T24" fmla="*/ 0 w 56"/>
              <a:gd name="T25" fmla="*/ 0 h 48"/>
              <a:gd name="T26" fmla="*/ 8 w 56"/>
              <a:gd name="T27" fmla="*/ 0 h 48"/>
              <a:gd name="T28" fmla="*/ 8 w 56"/>
              <a:gd name="T29" fmla="*/ 0 h 48"/>
              <a:gd name="T30" fmla="*/ 16 w 56"/>
              <a:gd name="T31" fmla="*/ 0 h 48"/>
              <a:gd name="T32" fmla="*/ 16 w 56"/>
              <a:gd name="T33" fmla="*/ 8 h 48"/>
              <a:gd name="T34" fmla="*/ 24 w 56"/>
              <a:gd name="T35" fmla="*/ 8 h 48"/>
              <a:gd name="T36" fmla="*/ 24 w 56"/>
              <a:gd name="T37" fmla="*/ 16 h 48"/>
              <a:gd name="T38" fmla="*/ 32 w 56"/>
              <a:gd name="T39" fmla="*/ 16 h 48"/>
              <a:gd name="T40" fmla="*/ 40 w 56"/>
              <a:gd name="T41" fmla="*/ 0 h 48"/>
              <a:gd name="T42" fmla="*/ 48 w 56"/>
              <a:gd name="T43" fmla="*/ 0 h 48"/>
              <a:gd name="T44" fmla="*/ 48 w 56"/>
              <a:gd name="T45" fmla="*/ 0 h 48"/>
              <a:gd name="T46" fmla="*/ 48 w 56"/>
              <a:gd name="T47" fmla="*/ 0 h 48"/>
              <a:gd name="T48" fmla="*/ 48 w 56"/>
              <a:gd name="T49" fmla="*/ 0 h 48"/>
              <a:gd name="T50" fmla="*/ 48 w 56"/>
              <a:gd name="T51" fmla="*/ 0 h 48"/>
              <a:gd name="T52" fmla="*/ 48 w 56"/>
              <a:gd name="T53" fmla="*/ 0 h 48"/>
              <a:gd name="T54" fmla="*/ 40 w 56"/>
              <a:gd name="T55" fmla="*/ 8 h 48"/>
              <a:gd name="T56" fmla="*/ 32 w 56"/>
              <a:gd name="T57" fmla="*/ 16 h 48"/>
              <a:gd name="T58" fmla="*/ 32 w 56"/>
              <a:gd name="T59" fmla="*/ 24 h 48"/>
              <a:gd name="T60" fmla="*/ 32 w 56"/>
              <a:gd name="T61" fmla="*/ 24 h 48"/>
              <a:gd name="T62" fmla="*/ 32 w 56"/>
              <a:gd name="T63" fmla="*/ 24 h 48"/>
              <a:gd name="T64" fmla="*/ 40 w 56"/>
              <a:gd name="T65" fmla="*/ 32 h 48"/>
              <a:gd name="T66" fmla="*/ 48 w 56"/>
              <a:gd name="T67" fmla="*/ 48 h 48"/>
              <a:gd name="T68" fmla="*/ 48 w 56"/>
              <a:gd name="T69" fmla="*/ 48 h 48"/>
              <a:gd name="T70" fmla="*/ 48 w 56"/>
              <a:gd name="T71" fmla="*/ 48 h 48"/>
              <a:gd name="T72" fmla="*/ 56 w 56"/>
              <a:gd name="T73" fmla="*/ 48 h 48"/>
              <a:gd name="T74" fmla="*/ 56 w 56"/>
              <a:gd name="T75" fmla="*/ 48 h 48"/>
              <a:gd name="T76" fmla="*/ 48 w 56"/>
              <a:gd name="T77" fmla="*/ 48 h 48"/>
              <a:gd name="T78" fmla="*/ 48 w 56"/>
              <a:gd name="T79" fmla="*/ 48 h 48"/>
              <a:gd name="T80" fmla="*/ 40 w 56"/>
              <a:gd name="T81" fmla="*/ 48 h 48"/>
              <a:gd name="T82" fmla="*/ 32 w 56"/>
              <a:gd name="T83" fmla="*/ 48 h 48"/>
              <a:gd name="T84" fmla="*/ 32 w 56"/>
              <a:gd name="T85" fmla="*/ 40 h 48"/>
              <a:gd name="T86" fmla="*/ 24 w 56"/>
              <a:gd name="T87" fmla="*/ 32 h 48"/>
              <a:gd name="T88" fmla="*/ 8 w 56"/>
              <a:gd name="T89" fmla="*/ 48 h 48"/>
              <a:gd name="T90" fmla="*/ 8 w 56"/>
              <a:gd name="T91" fmla="*/ 48 h 48"/>
              <a:gd name="T92" fmla="*/ 0 w 56"/>
              <a:gd name="T93" fmla="*/ 48 h 48"/>
              <a:gd name="T94" fmla="*/ 0 w 56"/>
              <a:gd name="T9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6" h="48">
                <a:moveTo>
                  <a:pt x="0" y="48"/>
                </a:move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24" y="24"/>
                </a:lnTo>
                <a:lnTo>
                  <a:pt x="24" y="24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16"/>
                </a:lnTo>
                <a:lnTo>
                  <a:pt x="32" y="16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32"/>
                </a:lnTo>
                <a:lnTo>
                  <a:pt x="40" y="32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24" y="32"/>
                </a:lnTo>
                <a:lnTo>
                  <a:pt x="24" y="32"/>
                </a:lnTo>
                <a:lnTo>
                  <a:pt x="16" y="40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5" name="Freeform 155"/>
          <p:cNvSpPr>
            <a:spLocks/>
          </p:cNvSpPr>
          <p:nvPr/>
        </p:nvSpPr>
        <p:spPr bwMode="auto">
          <a:xfrm>
            <a:off x="8877300" y="1028700"/>
            <a:ext cx="88900" cy="76200"/>
          </a:xfrm>
          <a:custGeom>
            <a:avLst/>
            <a:gdLst>
              <a:gd name="T0" fmla="*/ 0 w 56"/>
              <a:gd name="T1" fmla="*/ 48 h 48"/>
              <a:gd name="T2" fmla="*/ 0 w 56"/>
              <a:gd name="T3" fmla="*/ 48 h 48"/>
              <a:gd name="T4" fmla="*/ 0 w 56"/>
              <a:gd name="T5" fmla="*/ 48 h 48"/>
              <a:gd name="T6" fmla="*/ 8 w 56"/>
              <a:gd name="T7" fmla="*/ 48 h 48"/>
              <a:gd name="T8" fmla="*/ 8 w 56"/>
              <a:gd name="T9" fmla="*/ 40 h 48"/>
              <a:gd name="T10" fmla="*/ 24 w 56"/>
              <a:gd name="T11" fmla="*/ 24 h 48"/>
              <a:gd name="T12" fmla="*/ 24 w 56"/>
              <a:gd name="T13" fmla="*/ 24 h 48"/>
              <a:gd name="T14" fmla="*/ 16 w 56"/>
              <a:gd name="T15" fmla="*/ 16 h 48"/>
              <a:gd name="T16" fmla="*/ 16 w 56"/>
              <a:gd name="T17" fmla="*/ 16 h 48"/>
              <a:gd name="T18" fmla="*/ 8 w 56"/>
              <a:gd name="T19" fmla="*/ 8 h 48"/>
              <a:gd name="T20" fmla="*/ 8 w 56"/>
              <a:gd name="T21" fmla="*/ 8 h 48"/>
              <a:gd name="T22" fmla="*/ 0 w 56"/>
              <a:gd name="T23" fmla="*/ 0 h 48"/>
              <a:gd name="T24" fmla="*/ 0 w 56"/>
              <a:gd name="T25" fmla="*/ 0 h 48"/>
              <a:gd name="T26" fmla="*/ 0 w 56"/>
              <a:gd name="T27" fmla="*/ 0 h 48"/>
              <a:gd name="T28" fmla="*/ 0 w 56"/>
              <a:gd name="T29" fmla="*/ 0 h 48"/>
              <a:gd name="T30" fmla="*/ 0 w 56"/>
              <a:gd name="T31" fmla="*/ 0 h 48"/>
              <a:gd name="T32" fmla="*/ 0 w 56"/>
              <a:gd name="T33" fmla="*/ 0 h 48"/>
              <a:gd name="T34" fmla="*/ 8 w 56"/>
              <a:gd name="T35" fmla="*/ 0 h 48"/>
              <a:gd name="T36" fmla="*/ 8 w 56"/>
              <a:gd name="T37" fmla="*/ 0 h 48"/>
              <a:gd name="T38" fmla="*/ 16 w 56"/>
              <a:gd name="T39" fmla="*/ 0 h 48"/>
              <a:gd name="T40" fmla="*/ 16 w 56"/>
              <a:gd name="T41" fmla="*/ 0 h 48"/>
              <a:gd name="T42" fmla="*/ 16 w 56"/>
              <a:gd name="T43" fmla="*/ 8 h 48"/>
              <a:gd name="T44" fmla="*/ 24 w 56"/>
              <a:gd name="T45" fmla="*/ 8 h 48"/>
              <a:gd name="T46" fmla="*/ 24 w 56"/>
              <a:gd name="T47" fmla="*/ 16 h 48"/>
              <a:gd name="T48" fmla="*/ 24 w 56"/>
              <a:gd name="T49" fmla="*/ 16 h 48"/>
              <a:gd name="T50" fmla="*/ 32 w 56"/>
              <a:gd name="T51" fmla="*/ 16 h 48"/>
              <a:gd name="T52" fmla="*/ 32 w 56"/>
              <a:gd name="T53" fmla="*/ 8 h 48"/>
              <a:gd name="T54" fmla="*/ 40 w 56"/>
              <a:gd name="T55" fmla="*/ 0 h 48"/>
              <a:gd name="T56" fmla="*/ 48 w 56"/>
              <a:gd name="T57" fmla="*/ 0 h 48"/>
              <a:gd name="T58" fmla="*/ 48 w 56"/>
              <a:gd name="T59" fmla="*/ 0 h 48"/>
              <a:gd name="T60" fmla="*/ 48 w 56"/>
              <a:gd name="T61" fmla="*/ 0 h 48"/>
              <a:gd name="T62" fmla="*/ 48 w 56"/>
              <a:gd name="T63" fmla="*/ 0 h 48"/>
              <a:gd name="T64" fmla="*/ 48 w 56"/>
              <a:gd name="T65" fmla="*/ 0 h 48"/>
              <a:gd name="T66" fmla="*/ 48 w 56"/>
              <a:gd name="T67" fmla="*/ 0 h 48"/>
              <a:gd name="T68" fmla="*/ 48 w 56"/>
              <a:gd name="T69" fmla="*/ 0 h 48"/>
              <a:gd name="T70" fmla="*/ 40 w 56"/>
              <a:gd name="T71" fmla="*/ 8 h 48"/>
              <a:gd name="T72" fmla="*/ 40 w 56"/>
              <a:gd name="T73" fmla="*/ 8 h 48"/>
              <a:gd name="T74" fmla="*/ 32 w 56"/>
              <a:gd name="T75" fmla="*/ 16 h 48"/>
              <a:gd name="T76" fmla="*/ 32 w 56"/>
              <a:gd name="T77" fmla="*/ 16 h 48"/>
              <a:gd name="T78" fmla="*/ 32 w 56"/>
              <a:gd name="T79" fmla="*/ 24 h 48"/>
              <a:gd name="T80" fmla="*/ 32 w 56"/>
              <a:gd name="T81" fmla="*/ 24 h 48"/>
              <a:gd name="T82" fmla="*/ 32 w 56"/>
              <a:gd name="T83" fmla="*/ 24 h 48"/>
              <a:gd name="T84" fmla="*/ 40 w 56"/>
              <a:gd name="T85" fmla="*/ 32 h 48"/>
              <a:gd name="T86" fmla="*/ 48 w 56"/>
              <a:gd name="T87" fmla="*/ 40 h 48"/>
              <a:gd name="T88" fmla="*/ 48 w 56"/>
              <a:gd name="T89" fmla="*/ 48 h 48"/>
              <a:gd name="T90" fmla="*/ 48 w 56"/>
              <a:gd name="T91" fmla="*/ 48 h 48"/>
              <a:gd name="T92" fmla="*/ 48 w 56"/>
              <a:gd name="T93" fmla="*/ 48 h 48"/>
              <a:gd name="T94" fmla="*/ 48 w 56"/>
              <a:gd name="T95" fmla="*/ 48 h 48"/>
              <a:gd name="T96" fmla="*/ 56 w 56"/>
              <a:gd name="T97" fmla="*/ 48 h 48"/>
              <a:gd name="T98" fmla="*/ 56 w 56"/>
              <a:gd name="T99" fmla="*/ 48 h 48"/>
              <a:gd name="T100" fmla="*/ 56 w 56"/>
              <a:gd name="T101" fmla="*/ 48 h 48"/>
              <a:gd name="T102" fmla="*/ 48 w 56"/>
              <a:gd name="T103" fmla="*/ 48 h 48"/>
              <a:gd name="T104" fmla="*/ 48 w 56"/>
              <a:gd name="T105" fmla="*/ 48 h 48"/>
              <a:gd name="T106" fmla="*/ 40 w 56"/>
              <a:gd name="T107" fmla="*/ 48 h 48"/>
              <a:gd name="T108" fmla="*/ 40 w 56"/>
              <a:gd name="T109" fmla="*/ 48 h 48"/>
              <a:gd name="T110" fmla="*/ 32 w 56"/>
              <a:gd name="T111" fmla="*/ 40 h 48"/>
              <a:gd name="T112" fmla="*/ 32 w 56"/>
              <a:gd name="T113" fmla="*/ 40 h 48"/>
              <a:gd name="T114" fmla="*/ 24 w 56"/>
              <a:gd name="T115" fmla="*/ 32 h 48"/>
              <a:gd name="T116" fmla="*/ 16 w 56"/>
              <a:gd name="T117" fmla="*/ 40 h 48"/>
              <a:gd name="T118" fmla="*/ 8 w 56"/>
              <a:gd name="T119" fmla="*/ 48 h 48"/>
              <a:gd name="T120" fmla="*/ 8 w 56"/>
              <a:gd name="T121" fmla="*/ 48 h 48"/>
              <a:gd name="T122" fmla="*/ 0 w 56"/>
              <a:gd name="T123" fmla="*/ 48 h 48"/>
              <a:gd name="T124" fmla="*/ 0 w 56"/>
              <a:gd name="T125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6" h="48">
                <a:moveTo>
                  <a:pt x="0" y="48"/>
                </a:move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8" y="40"/>
                </a:lnTo>
                <a:lnTo>
                  <a:pt x="48" y="40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32" y="40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16" y="40"/>
                </a:lnTo>
                <a:lnTo>
                  <a:pt x="16" y="40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6" name="Freeform 156"/>
          <p:cNvSpPr>
            <a:spLocks/>
          </p:cNvSpPr>
          <p:nvPr/>
        </p:nvSpPr>
        <p:spPr bwMode="auto">
          <a:xfrm>
            <a:off x="8445500" y="1168400"/>
            <a:ext cx="50800" cy="177800"/>
          </a:xfrm>
          <a:custGeom>
            <a:avLst/>
            <a:gdLst>
              <a:gd name="T0" fmla="*/ 16 w 32"/>
              <a:gd name="T1" fmla="*/ 96 h 112"/>
              <a:gd name="T2" fmla="*/ 8 w 32"/>
              <a:gd name="T3" fmla="*/ 88 h 112"/>
              <a:gd name="T4" fmla="*/ 8 w 32"/>
              <a:gd name="T5" fmla="*/ 88 h 112"/>
              <a:gd name="T6" fmla="*/ 0 w 32"/>
              <a:gd name="T7" fmla="*/ 72 h 112"/>
              <a:gd name="T8" fmla="*/ 0 w 32"/>
              <a:gd name="T9" fmla="*/ 56 h 112"/>
              <a:gd name="T10" fmla="*/ 0 w 32"/>
              <a:gd name="T11" fmla="*/ 56 h 112"/>
              <a:gd name="T12" fmla="*/ 0 w 32"/>
              <a:gd name="T13" fmla="*/ 48 h 112"/>
              <a:gd name="T14" fmla="*/ 8 w 32"/>
              <a:gd name="T15" fmla="*/ 32 h 112"/>
              <a:gd name="T16" fmla="*/ 8 w 32"/>
              <a:gd name="T17" fmla="*/ 32 h 112"/>
              <a:gd name="T18" fmla="*/ 8 w 32"/>
              <a:gd name="T19" fmla="*/ 32 h 112"/>
              <a:gd name="T20" fmla="*/ 8 w 32"/>
              <a:gd name="T21" fmla="*/ 24 h 112"/>
              <a:gd name="T22" fmla="*/ 8 w 32"/>
              <a:gd name="T23" fmla="*/ 24 h 112"/>
              <a:gd name="T24" fmla="*/ 16 w 32"/>
              <a:gd name="T25" fmla="*/ 16 h 112"/>
              <a:gd name="T26" fmla="*/ 16 w 32"/>
              <a:gd name="T27" fmla="*/ 8 h 112"/>
              <a:gd name="T28" fmla="*/ 16 w 32"/>
              <a:gd name="T29" fmla="*/ 8 h 112"/>
              <a:gd name="T30" fmla="*/ 24 w 32"/>
              <a:gd name="T31" fmla="*/ 8 h 112"/>
              <a:gd name="T32" fmla="*/ 24 w 32"/>
              <a:gd name="T33" fmla="*/ 0 h 112"/>
              <a:gd name="T34" fmla="*/ 24 w 32"/>
              <a:gd name="T35" fmla="*/ 0 h 112"/>
              <a:gd name="T36" fmla="*/ 32 w 32"/>
              <a:gd name="T37" fmla="*/ 0 h 112"/>
              <a:gd name="T38" fmla="*/ 32 w 32"/>
              <a:gd name="T39" fmla="*/ 0 h 112"/>
              <a:gd name="T40" fmla="*/ 24 w 32"/>
              <a:gd name="T41" fmla="*/ 16 h 112"/>
              <a:gd name="T42" fmla="*/ 16 w 32"/>
              <a:gd name="T43" fmla="*/ 24 h 112"/>
              <a:gd name="T44" fmla="*/ 16 w 32"/>
              <a:gd name="T45" fmla="*/ 24 h 112"/>
              <a:gd name="T46" fmla="*/ 16 w 32"/>
              <a:gd name="T47" fmla="*/ 40 h 112"/>
              <a:gd name="T48" fmla="*/ 8 w 32"/>
              <a:gd name="T49" fmla="*/ 56 h 112"/>
              <a:gd name="T50" fmla="*/ 8 w 32"/>
              <a:gd name="T51" fmla="*/ 56 h 112"/>
              <a:gd name="T52" fmla="*/ 16 w 32"/>
              <a:gd name="T53" fmla="*/ 72 h 112"/>
              <a:gd name="T54" fmla="*/ 16 w 32"/>
              <a:gd name="T55" fmla="*/ 80 h 112"/>
              <a:gd name="T56" fmla="*/ 16 w 32"/>
              <a:gd name="T57" fmla="*/ 80 h 112"/>
              <a:gd name="T58" fmla="*/ 24 w 32"/>
              <a:gd name="T59" fmla="*/ 96 h 112"/>
              <a:gd name="T60" fmla="*/ 32 w 32"/>
              <a:gd name="T61" fmla="*/ 104 h 112"/>
              <a:gd name="T62" fmla="*/ 32 w 32"/>
              <a:gd name="T63" fmla="*/ 104 h 112"/>
              <a:gd name="T64" fmla="*/ 24 w 32"/>
              <a:gd name="T65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112">
                <a:moveTo>
                  <a:pt x="24" y="112"/>
                </a:moveTo>
                <a:lnTo>
                  <a:pt x="16" y="96"/>
                </a:lnTo>
                <a:lnTo>
                  <a:pt x="16" y="96"/>
                </a:lnTo>
                <a:lnTo>
                  <a:pt x="8" y="88"/>
                </a:lnTo>
                <a:lnTo>
                  <a:pt x="8" y="88"/>
                </a:lnTo>
                <a:lnTo>
                  <a:pt x="8" y="88"/>
                </a:lnTo>
                <a:lnTo>
                  <a:pt x="8" y="88"/>
                </a:lnTo>
                <a:lnTo>
                  <a:pt x="0" y="72"/>
                </a:lnTo>
                <a:lnTo>
                  <a:pt x="0" y="72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16"/>
                </a:lnTo>
                <a:lnTo>
                  <a:pt x="16" y="16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24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40"/>
                </a:lnTo>
                <a:lnTo>
                  <a:pt x="16" y="40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16" y="72"/>
                </a:lnTo>
                <a:lnTo>
                  <a:pt x="16" y="72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24" y="96"/>
                </a:lnTo>
                <a:lnTo>
                  <a:pt x="24" y="96"/>
                </a:lnTo>
                <a:lnTo>
                  <a:pt x="32" y="104"/>
                </a:lnTo>
                <a:lnTo>
                  <a:pt x="32" y="104"/>
                </a:lnTo>
                <a:lnTo>
                  <a:pt x="32" y="104"/>
                </a:lnTo>
                <a:lnTo>
                  <a:pt x="32" y="104"/>
                </a:lnTo>
                <a:lnTo>
                  <a:pt x="24" y="112"/>
                </a:lnTo>
                <a:lnTo>
                  <a:pt x="24" y="11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7" name="Freeform 157"/>
          <p:cNvSpPr>
            <a:spLocks/>
          </p:cNvSpPr>
          <p:nvPr/>
        </p:nvSpPr>
        <p:spPr bwMode="auto">
          <a:xfrm>
            <a:off x="8445500" y="1168400"/>
            <a:ext cx="50800" cy="177800"/>
          </a:xfrm>
          <a:custGeom>
            <a:avLst/>
            <a:gdLst>
              <a:gd name="T0" fmla="*/ 24 w 32"/>
              <a:gd name="T1" fmla="*/ 112 h 112"/>
              <a:gd name="T2" fmla="*/ 16 w 32"/>
              <a:gd name="T3" fmla="*/ 96 h 112"/>
              <a:gd name="T4" fmla="*/ 8 w 32"/>
              <a:gd name="T5" fmla="*/ 88 h 112"/>
              <a:gd name="T6" fmla="*/ 8 w 32"/>
              <a:gd name="T7" fmla="*/ 88 h 112"/>
              <a:gd name="T8" fmla="*/ 0 w 32"/>
              <a:gd name="T9" fmla="*/ 72 h 112"/>
              <a:gd name="T10" fmla="*/ 0 w 32"/>
              <a:gd name="T11" fmla="*/ 56 h 112"/>
              <a:gd name="T12" fmla="*/ 0 w 32"/>
              <a:gd name="T13" fmla="*/ 56 h 112"/>
              <a:gd name="T14" fmla="*/ 0 w 32"/>
              <a:gd name="T15" fmla="*/ 48 h 112"/>
              <a:gd name="T16" fmla="*/ 8 w 32"/>
              <a:gd name="T17" fmla="*/ 32 h 112"/>
              <a:gd name="T18" fmla="*/ 8 w 32"/>
              <a:gd name="T19" fmla="*/ 32 h 112"/>
              <a:gd name="T20" fmla="*/ 8 w 32"/>
              <a:gd name="T21" fmla="*/ 32 h 112"/>
              <a:gd name="T22" fmla="*/ 8 w 32"/>
              <a:gd name="T23" fmla="*/ 24 h 112"/>
              <a:gd name="T24" fmla="*/ 8 w 32"/>
              <a:gd name="T25" fmla="*/ 24 h 112"/>
              <a:gd name="T26" fmla="*/ 16 w 32"/>
              <a:gd name="T27" fmla="*/ 16 h 112"/>
              <a:gd name="T28" fmla="*/ 16 w 32"/>
              <a:gd name="T29" fmla="*/ 8 h 112"/>
              <a:gd name="T30" fmla="*/ 16 w 32"/>
              <a:gd name="T31" fmla="*/ 8 h 112"/>
              <a:gd name="T32" fmla="*/ 24 w 32"/>
              <a:gd name="T33" fmla="*/ 8 h 112"/>
              <a:gd name="T34" fmla="*/ 24 w 32"/>
              <a:gd name="T35" fmla="*/ 0 h 112"/>
              <a:gd name="T36" fmla="*/ 24 w 32"/>
              <a:gd name="T37" fmla="*/ 0 h 112"/>
              <a:gd name="T38" fmla="*/ 32 w 32"/>
              <a:gd name="T39" fmla="*/ 0 h 112"/>
              <a:gd name="T40" fmla="*/ 32 w 32"/>
              <a:gd name="T41" fmla="*/ 0 h 112"/>
              <a:gd name="T42" fmla="*/ 24 w 32"/>
              <a:gd name="T43" fmla="*/ 16 h 112"/>
              <a:gd name="T44" fmla="*/ 16 w 32"/>
              <a:gd name="T45" fmla="*/ 24 h 112"/>
              <a:gd name="T46" fmla="*/ 16 w 32"/>
              <a:gd name="T47" fmla="*/ 24 h 112"/>
              <a:gd name="T48" fmla="*/ 16 w 32"/>
              <a:gd name="T49" fmla="*/ 40 h 112"/>
              <a:gd name="T50" fmla="*/ 8 w 32"/>
              <a:gd name="T51" fmla="*/ 56 h 112"/>
              <a:gd name="T52" fmla="*/ 8 w 32"/>
              <a:gd name="T53" fmla="*/ 56 h 112"/>
              <a:gd name="T54" fmla="*/ 16 w 32"/>
              <a:gd name="T55" fmla="*/ 72 h 112"/>
              <a:gd name="T56" fmla="*/ 16 w 32"/>
              <a:gd name="T57" fmla="*/ 80 h 112"/>
              <a:gd name="T58" fmla="*/ 16 w 32"/>
              <a:gd name="T59" fmla="*/ 80 h 112"/>
              <a:gd name="T60" fmla="*/ 24 w 32"/>
              <a:gd name="T61" fmla="*/ 96 h 112"/>
              <a:gd name="T62" fmla="*/ 32 w 32"/>
              <a:gd name="T63" fmla="*/ 104 h 112"/>
              <a:gd name="T64" fmla="*/ 32 w 32"/>
              <a:gd name="T65" fmla="*/ 104 h 112"/>
              <a:gd name="T66" fmla="*/ 24 w 32"/>
              <a:gd name="T67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" h="112">
                <a:moveTo>
                  <a:pt x="24" y="112"/>
                </a:moveTo>
                <a:lnTo>
                  <a:pt x="16" y="96"/>
                </a:lnTo>
                <a:lnTo>
                  <a:pt x="8" y="88"/>
                </a:lnTo>
                <a:lnTo>
                  <a:pt x="8" y="88"/>
                </a:lnTo>
                <a:lnTo>
                  <a:pt x="0" y="72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16" y="16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24" y="16"/>
                </a:lnTo>
                <a:lnTo>
                  <a:pt x="16" y="24"/>
                </a:lnTo>
                <a:lnTo>
                  <a:pt x="16" y="24"/>
                </a:lnTo>
                <a:lnTo>
                  <a:pt x="16" y="40"/>
                </a:lnTo>
                <a:lnTo>
                  <a:pt x="8" y="56"/>
                </a:lnTo>
                <a:lnTo>
                  <a:pt x="8" y="56"/>
                </a:lnTo>
                <a:lnTo>
                  <a:pt x="16" y="72"/>
                </a:lnTo>
                <a:lnTo>
                  <a:pt x="16" y="80"/>
                </a:lnTo>
                <a:lnTo>
                  <a:pt x="16" y="80"/>
                </a:lnTo>
                <a:lnTo>
                  <a:pt x="24" y="96"/>
                </a:lnTo>
                <a:lnTo>
                  <a:pt x="32" y="104"/>
                </a:lnTo>
                <a:lnTo>
                  <a:pt x="32" y="104"/>
                </a:lnTo>
                <a:lnTo>
                  <a:pt x="24" y="1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8" name="Freeform 158"/>
          <p:cNvSpPr>
            <a:spLocks/>
          </p:cNvSpPr>
          <p:nvPr/>
        </p:nvSpPr>
        <p:spPr bwMode="auto">
          <a:xfrm>
            <a:off x="8496300" y="1181100"/>
            <a:ext cx="139700" cy="127000"/>
          </a:xfrm>
          <a:custGeom>
            <a:avLst/>
            <a:gdLst>
              <a:gd name="T0" fmla="*/ 0 w 88"/>
              <a:gd name="T1" fmla="*/ 80 h 80"/>
              <a:gd name="T2" fmla="*/ 8 w 88"/>
              <a:gd name="T3" fmla="*/ 80 h 80"/>
              <a:gd name="T4" fmla="*/ 8 w 88"/>
              <a:gd name="T5" fmla="*/ 80 h 80"/>
              <a:gd name="T6" fmla="*/ 8 w 88"/>
              <a:gd name="T7" fmla="*/ 80 h 80"/>
              <a:gd name="T8" fmla="*/ 8 w 88"/>
              <a:gd name="T9" fmla="*/ 72 h 80"/>
              <a:gd name="T10" fmla="*/ 8 w 88"/>
              <a:gd name="T11" fmla="*/ 72 h 80"/>
              <a:gd name="T12" fmla="*/ 8 w 88"/>
              <a:gd name="T13" fmla="*/ 72 h 80"/>
              <a:gd name="T14" fmla="*/ 16 w 88"/>
              <a:gd name="T15" fmla="*/ 64 h 80"/>
              <a:gd name="T16" fmla="*/ 16 w 88"/>
              <a:gd name="T17" fmla="*/ 56 h 80"/>
              <a:gd name="T18" fmla="*/ 32 w 88"/>
              <a:gd name="T19" fmla="*/ 24 h 80"/>
              <a:gd name="T20" fmla="*/ 32 w 88"/>
              <a:gd name="T21" fmla="*/ 24 h 80"/>
              <a:gd name="T22" fmla="*/ 40 w 88"/>
              <a:gd name="T23" fmla="*/ 0 h 80"/>
              <a:gd name="T24" fmla="*/ 40 w 88"/>
              <a:gd name="T25" fmla="*/ 0 h 80"/>
              <a:gd name="T26" fmla="*/ 48 w 88"/>
              <a:gd name="T27" fmla="*/ 0 h 80"/>
              <a:gd name="T28" fmla="*/ 72 w 88"/>
              <a:gd name="T29" fmla="*/ 56 h 80"/>
              <a:gd name="T30" fmla="*/ 72 w 88"/>
              <a:gd name="T31" fmla="*/ 64 h 80"/>
              <a:gd name="T32" fmla="*/ 80 w 88"/>
              <a:gd name="T33" fmla="*/ 72 h 80"/>
              <a:gd name="T34" fmla="*/ 80 w 88"/>
              <a:gd name="T35" fmla="*/ 72 h 80"/>
              <a:gd name="T36" fmla="*/ 80 w 88"/>
              <a:gd name="T37" fmla="*/ 80 h 80"/>
              <a:gd name="T38" fmla="*/ 80 w 88"/>
              <a:gd name="T39" fmla="*/ 80 h 80"/>
              <a:gd name="T40" fmla="*/ 88 w 88"/>
              <a:gd name="T41" fmla="*/ 80 h 80"/>
              <a:gd name="T42" fmla="*/ 88 w 88"/>
              <a:gd name="T43" fmla="*/ 80 h 80"/>
              <a:gd name="T44" fmla="*/ 88 w 88"/>
              <a:gd name="T45" fmla="*/ 80 h 80"/>
              <a:gd name="T46" fmla="*/ 72 w 88"/>
              <a:gd name="T47" fmla="*/ 80 h 80"/>
              <a:gd name="T48" fmla="*/ 72 w 88"/>
              <a:gd name="T49" fmla="*/ 80 h 80"/>
              <a:gd name="T50" fmla="*/ 56 w 88"/>
              <a:gd name="T51" fmla="*/ 80 h 80"/>
              <a:gd name="T52" fmla="*/ 56 w 88"/>
              <a:gd name="T53" fmla="*/ 80 h 80"/>
              <a:gd name="T54" fmla="*/ 64 w 88"/>
              <a:gd name="T55" fmla="*/ 80 h 80"/>
              <a:gd name="T56" fmla="*/ 64 w 88"/>
              <a:gd name="T57" fmla="*/ 80 h 80"/>
              <a:gd name="T58" fmla="*/ 64 w 88"/>
              <a:gd name="T59" fmla="*/ 80 h 80"/>
              <a:gd name="T60" fmla="*/ 64 w 88"/>
              <a:gd name="T61" fmla="*/ 72 h 80"/>
              <a:gd name="T62" fmla="*/ 64 w 88"/>
              <a:gd name="T63" fmla="*/ 72 h 80"/>
              <a:gd name="T64" fmla="*/ 64 w 88"/>
              <a:gd name="T65" fmla="*/ 72 h 80"/>
              <a:gd name="T66" fmla="*/ 64 w 88"/>
              <a:gd name="T67" fmla="*/ 72 h 80"/>
              <a:gd name="T68" fmla="*/ 64 w 88"/>
              <a:gd name="T69" fmla="*/ 72 h 80"/>
              <a:gd name="T70" fmla="*/ 56 w 88"/>
              <a:gd name="T71" fmla="*/ 56 h 80"/>
              <a:gd name="T72" fmla="*/ 56 w 88"/>
              <a:gd name="T73" fmla="*/ 56 h 80"/>
              <a:gd name="T74" fmla="*/ 24 w 88"/>
              <a:gd name="T75" fmla="*/ 56 h 80"/>
              <a:gd name="T76" fmla="*/ 16 w 88"/>
              <a:gd name="T77" fmla="*/ 72 h 80"/>
              <a:gd name="T78" fmla="*/ 16 w 88"/>
              <a:gd name="T79" fmla="*/ 72 h 80"/>
              <a:gd name="T80" fmla="*/ 16 w 88"/>
              <a:gd name="T81" fmla="*/ 72 h 80"/>
              <a:gd name="T82" fmla="*/ 16 w 88"/>
              <a:gd name="T83" fmla="*/ 72 h 80"/>
              <a:gd name="T84" fmla="*/ 16 w 88"/>
              <a:gd name="T85" fmla="*/ 72 h 80"/>
              <a:gd name="T86" fmla="*/ 16 w 88"/>
              <a:gd name="T87" fmla="*/ 80 h 80"/>
              <a:gd name="T88" fmla="*/ 24 w 88"/>
              <a:gd name="T89" fmla="*/ 80 h 80"/>
              <a:gd name="T90" fmla="*/ 24 w 88"/>
              <a:gd name="T91" fmla="*/ 80 h 80"/>
              <a:gd name="T92" fmla="*/ 24 w 88"/>
              <a:gd name="T93" fmla="*/ 80 h 80"/>
              <a:gd name="T94" fmla="*/ 24 w 88"/>
              <a:gd name="T95" fmla="*/ 80 h 80"/>
              <a:gd name="T96" fmla="*/ 24 w 88"/>
              <a:gd name="T97" fmla="*/ 80 h 80"/>
              <a:gd name="T98" fmla="*/ 16 w 88"/>
              <a:gd name="T99" fmla="*/ 80 h 80"/>
              <a:gd name="T100" fmla="*/ 16 w 88"/>
              <a:gd name="T101" fmla="*/ 80 h 80"/>
              <a:gd name="T102" fmla="*/ 0 w 88"/>
              <a:gd name="T103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8" h="80">
                <a:moveTo>
                  <a:pt x="0" y="80"/>
                </a:move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16" y="64"/>
                </a:lnTo>
                <a:lnTo>
                  <a:pt x="16" y="64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40" y="16"/>
                </a:lnTo>
                <a:lnTo>
                  <a:pt x="40" y="16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56"/>
                </a:lnTo>
                <a:lnTo>
                  <a:pt x="72" y="64"/>
                </a:lnTo>
                <a:lnTo>
                  <a:pt x="72" y="64"/>
                </a:lnTo>
                <a:lnTo>
                  <a:pt x="80" y="72"/>
                </a:lnTo>
                <a:lnTo>
                  <a:pt x="80" y="72"/>
                </a:lnTo>
                <a:lnTo>
                  <a:pt x="80" y="72"/>
                </a:lnTo>
                <a:lnTo>
                  <a:pt x="80" y="72"/>
                </a:lnTo>
                <a:lnTo>
                  <a:pt x="80" y="72"/>
                </a:lnTo>
                <a:lnTo>
                  <a:pt x="80" y="72"/>
                </a:lnTo>
                <a:lnTo>
                  <a:pt x="80" y="80"/>
                </a:lnTo>
                <a:lnTo>
                  <a:pt x="80" y="80"/>
                </a:lnTo>
                <a:lnTo>
                  <a:pt x="80" y="80"/>
                </a:lnTo>
                <a:lnTo>
                  <a:pt x="80" y="80"/>
                </a:lnTo>
                <a:lnTo>
                  <a:pt x="80" y="80"/>
                </a:lnTo>
                <a:lnTo>
                  <a:pt x="80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0" y="80"/>
                </a:lnTo>
                <a:lnTo>
                  <a:pt x="80" y="80"/>
                </a:ln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80"/>
                </a:lnTo>
                <a:lnTo>
                  <a:pt x="16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8" y="80"/>
                </a:lnTo>
                <a:lnTo>
                  <a:pt x="8" y="80"/>
                </a:lnTo>
                <a:lnTo>
                  <a:pt x="0" y="80"/>
                </a:lnTo>
                <a:lnTo>
                  <a:pt x="0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79" name="Freeform 159"/>
          <p:cNvSpPr>
            <a:spLocks/>
          </p:cNvSpPr>
          <p:nvPr/>
        </p:nvSpPr>
        <p:spPr bwMode="auto">
          <a:xfrm>
            <a:off x="8534400" y="1206500"/>
            <a:ext cx="50800" cy="50800"/>
          </a:xfrm>
          <a:custGeom>
            <a:avLst/>
            <a:gdLst>
              <a:gd name="T0" fmla="*/ 0 w 32"/>
              <a:gd name="T1" fmla="*/ 32 h 32"/>
              <a:gd name="T2" fmla="*/ 32 w 32"/>
              <a:gd name="T3" fmla="*/ 32 h 32"/>
              <a:gd name="T4" fmla="*/ 32 w 32"/>
              <a:gd name="T5" fmla="*/ 32 h 32"/>
              <a:gd name="T6" fmla="*/ 32 w 32"/>
              <a:gd name="T7" fmla="*/ 32 h 32"/>
              <a:gd name="T8" fmla="*/ 32 w 32"/>
              <a:gd name="T9" fmla="*/ 32 h 32"/>
              <a:gd name="T10" fmla="*/ 16 w 32"/>
              <a:gd name="T11" fmla="*/ 0 h 32"/>
              <a:gd name="T12" fmla="*/ 16 w 32"/>
              <a:gd name="T13" fmla="*/ 0 h 32"/>
              <a:gd name="T14" fmla="*/ 16 w 32"/>
              <a:gd name="T15" fmla="*/ 0 h 32"/>
              <a:gd name="T16" fmla="*/ 16 w 32"/>
              <a:gd name="T17" fmla="*/ 0 h 32"/>
              <a:gd name="T18" fmla="*/ 0 w 32"/>
              <a:gd name="T19" fmla="*/ 32 h 32"/>
              <a:gd name="T20" fmla="*/ 0 w 32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32">
                <a:moveTo>
                  <a:pt x="0" y="32"/>
                </a:move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0" name="Freeform 160"/>
          <p:cNvSpPr>
            <a:spLocks/>
          </p:cNvSpPr>
          <p:nvPr/>
        </p:nvSpPr>
        <p:spPr bwMode="auto">
          <a:xfrm>
            <a:off x="8496300" y="1181100"/>
            <a:ext cx="139700" cy="127000"/>
          </a:xfrm>
          <a:custGeom>
            <a:avLst/>
            <a:gdLst>
              <a:gd name="T0" fmla="*/ 0 w 88"/>
              <a:gd name="T1" fmla="*/ 80 h 80"/>
              <a:gd name="T2" fmla="*/ 0 w 88"/>
              <a:gd name="T3" fmla="*/ 80 h 80"/>
              <a:gd name="T4" fmla="*/ 8 w 88"/>
              <a:gd name="T5" fmla="*/ 80 h 80"/>
              <a:gd name="T6" fmla="*/ 8 w 88"/>
              <a:gd name="T7" fmla="*/ 80 h 80"/>
              <a:gd name="T8" fmla="*/ 8 w 88"/>
              <a:gd name="T9" fmla="*/ 72 h 80"/>
              <a:gd name="T10" fmla="*/ 8 w 88"/>
              <a:gd name="T11" fmla="*/ 72 h 80"/>
              <a:gd name="T12" fmla="*/ 16 w 88"/>
              <a:gd name="T13" fmla="*/ 64 h 80"/>
              <a:gd name="T14" fmla="*/ 16 w 88"/>
              <a:gd name="T15" fmla="*/ 56 h 80"/>
              <a:gd name="T16" fmla="*/ 32 w 88"/>
              <a:gd name="T17" fmla="*/ 24 h 80"/>
              <a:gd name="T18" fmla="*/ 40 w 88"/>
              <a:gd name="T19" fmla="*/ 0 h 80"/>
              <a:gd name="T20" fmla="*/ 48 w 88"/>
              <a:gd name="T21" fmla="*/ 0 h 80"/>
              <a:gd name="T22" fmla="*/ 72 w 88"/>
              <a:gd name="T23" fmla="*/ 56 h 80"/>
              <a:gd name="T24" fmla="*/ 72 w 88"/>
              <a:gd name="T25" fmla="*/ 64 h 80"/>
              <a:gd name="T26" fmla="*/ 80 w 88"/>
              <a:gd name="T27" fmla="*/ 72 h 80"/>
              <a:gd name="T28" fmla="*/ 80 w 88"/>
              <a:gd name="T29" fmla="*/ 80 h 80"/>
              <a:gd name="T30" fmla="*/ 80 w 88"/>
              <a:gd name="T31" fmla="*/ 80 h 80"/>
              <a:gd name="T32" fmla="*/ 88 w 88"/>
              <a:gd name="T33" fmla="*/ 80 h 80"/>
              <a:gd name="T34" fmla="*/ 88 w 88"/>
              <a:gd name="T35" fmla="*/ 80 h 80"/>
              <a:gd name="T36" fmla="*/ 72 w 88"/>
              <a:gd name="T37" fmla="*/ 80 h 80"/>
              <a:gd name="T38" fmla="*/ 56 w 88"/>
              <a:gd name="T39" fmla="*/ 80 h 80"/>
              <a:gd name="T40" fmla="*/ 56 w 88"/>
              <a:gd name="T41" fmla="*/ 80 h 80"/>
              <a:gd name="T42" fmla="*/ 64 w 88"/>
              <a:gd name="T43" fmla="*/ 80 h 80"/>
              <a:gd name="T44" fmla="*/ 64 w 88"/>
              <a:gd name="T45" fmla="*/ 80 h 80"/>
              <a:gd name="T46" fmla="*/ 64 w 88"/>
              <a:gd name="T47" fmla="*/ 72 h 80"/>
              <a:gd name="T48" fmla="*/ 64 w 88"/>
              <a:gd name="T49" fmla="*/ 72 h 80"/>
              <a:gd name="T50" fmla="*/ 64 w 88"/>
              <a:gd name="T51" fmla="*/ 72 h 80"/>
              <a:gd name="T52" fmla="*/ 64 w 88"/>
              <a:gd name="T53" fmla="*/ 72 h 80"/>
              <a:gd name="T54" fmla="*/ 56 w 88"/>
              <a:gd name="T55" fmla="*/ 56 h 80"/>
              <a:gd name="T56" fmla="*/ 24 w 88"/>
              <a:gd name="T57" fmla="*/ 56 h 80"/>
              <a:gd name="T58" fmla="*/ 16 w 88"/>
              <a:gd name="T59" fmla="*/ 72 h 80"/>
              <a:gd name="T60" fmla="*/ 16 w 88"/>
              <a:gd name="T61" fmla="*/ 72 h 80"/>
              <a:gd name="T62" fmla="*/ 16 w 88"/>
              <a:gd name="T63" fmla="*/ 72 h 80"/>
              <a:gd name="T64" fmla="*/ 16 w 88"/>
              <a:gd name="T65" fmla="*/ 72 h 80"/>
              <a:gd name="T66" fmla="*/ 16 w 88"/>
              <a:gd name="T67" fmla="*/ 80 h 80"/>
              <a:gd name="T68" fmla="*/ 24 w 88"/>
              <a:gd name="T69" fmla="*/ 80 h 80"/>
              <a:gd name="T70" fmla="*/ 24 w 88"/>
              <a:gd name="T71" fmla="*/ 80 h 80"/>
              <a:gd name="T72" fmla="*/ 24 w 88"/>
              <a:gd name="T73" fmla="*/ 80 h 80"/>
              <a:gd name="T74" fmla="*/ 16 w 88"/>
              <a:gd name="T75" fmla="*/ 80 h 80"/>
              <a:gd name="T76" fmla="*/ 16 w 88"/>
              <a:gd name="T77" fmla="*/ 80 h 80"/>
              <a:gd name="T78" fmla="*/ 0 w 88"/>
              <a:gd name="T79" fmla="*/ 80 h 80"/>
              <a:gd name="T80" fmla="*/ 0 w 88"/>
              <a:gd name="T81" fmla="*/ 80 h 80"/>
              <a:gd name="T82" fmla="*/ 56 w 88"/>
              <a:gd name="T83" fmla="*/ 48 h 80"/>
              <a:gd name="T84" fmla="*/ 40 w 88"/>
              <a:gd name="T85" fmla="*/ 16 h 80"/>
              <a:gd name="T86" fmla="*/ 24 w 88"/>
              <a:gd name="T87" fmla="*/ 48 h 80"/>
              <a:gd name="T88" fmla="*/ 0 w 88"/>
              <a:gd name="T89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8" h="80">
                <a:moveTo>
                  <a:pt x="0" y="80"/>
                </a:move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16" y="64"/>
                </a:lnTo>
                <a:lnTo>
                  <a:pt x="16" y="56"/>
                </a:lnTo>
                <a:lnTo>
                  <a:pt x="16" y="56"/>
                </a:lnTo>
                <a:lnTo>
                  <a:pt x="32" y="24"/>
                </a:lnTo>
                <a:lnTo>
                  <a:pt x="32" y="24"/>
                </a:lnTo>
                <a:lnTo>
                  <a:pt x="40" y="16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72" y="56"/>
                </a:lnTo>
                <a:lnTo>
                  <a:pt x="72" y="56"/>
                </a:lnTo>
                <a:lnTo>
                  <a:pt x="72" y="64"/>
                </a:lnTo>
                <a:lnTo>
                  <a:pt x="80" y="72"/>
                </a:lnTo>
                <a:lnTo>
                  <a:pt x="80" y="72"/>
                </a:lnTo>
                <a:lnTo>
                  <a:pt x="80" y="72"/>
                </a:lnTo>
                <a:lnTo>
                  <a:pt x="80" y="80"/>
                </a:lnTo>
                <a:lnTo>
                  <a:pt x="80" y="80"/>
                </a:lnTo>
                <a:lnTo>
                  <a:pt x="80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8" y="80"/>
                </a:lnTo>
                <a:lnTo>
                  <a:pt x="80" y="80"/>
                </a:lnTo>
                <a:lnTo>
                  <a:pt x="72" y="80"/>
                </a:lnTo>
                <a:lnTo>
                  <a:pt x="72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56" y="56"/>
                </a:lnTo>
                <a:lnTo>
                  <a:pt x="56" y="56"/>
                </a:lnTo>
                <a:lnTo>
                  <a:pt x="24" y="56"/>
                </a:lnTo>
                <a:lnTo>
                  <a:pt x="24" y="56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8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24" y="48"/>
                </a:lnTo>
                <a:lnTo>
                  <a:pt x="56" y="48"/>
                </a:lnTo>
                <a:lnTo>
                  <a:pt x="56" y="48"/>
                </a:lnTo>
                <a:lnTo>
                  <a:pt x="40" y="16"/>
                </a:lnTo>
                <a:lnTo>
                  <a:pt x="40" y="16"/>
                </a:lnTo>
                <a:lnTo>
                  <a:pt x="24" y="48"/>
                </a:lnTo>
                <a:lnTo>
                  <a:pt x="24" y="48"/>
                </a:lnTo>
                <a:lnTo>
                  <a:pt x="0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1" name="Freeform 161"/>
          <p:cNvSpPr>
            <a:spLocks/>
          </p:cNvSpPr>
          <p:nvPr/>
        </p:nvSpPr>
        <p:spPr bwMode="auto">
          <a:xfrm>
            <a:off x="8636000" y="1181100"/>
            <a:ext cx="50800" cy="127000"/>
          </a:xfrm>
          <a:custGeom>
            <a:avLst/>
            <a:gdLst>
              <a:gd name="T0" fmla="*/ 32 w 32"/>
              <a:gd name="T1" fmla="*/ 80 h 80"/>
              <a:gd name="T2" fmla="*/ 24 w 32"/>
              <a:gd name="T3" fmla="*/ 80 h 80"/>
              <a:gd name="T4" fmla="*/ 16 w 32"/>
              <a:gd name="T5" fmla="*/ 80 h 80"/>
              <a:gd name="T6" fmla="*/ 0 w 32"/>
              <a:gd name="T7" fmla="*/ 80 h 80"/>
              <a:gd name="T8" fmla="*/ 0 w 32"/>
              <a:gd name="T9" fmla="*/ 80 h 80"/>
              <a:gd name="T10" fmla="*/ 8 w 32"/>
              <a:gd name="T11" fmla="*/ 80 h 80"/>
              <a:gd name="T12" fmla="*/ 8 w 32"/>
              <a:gd name="T13" fmla="*/ 80 h 80"/>
              <a:gd name="T14" fmla="*/ 8 w 32"/>
              <a:gd name="T15" fmla="*/ 72 h 80"/>
              <a:gd name="T16" fmla="*/ 8 w 32"/>
              <a:gd name="T17" fmla="*/ 72 h 80"/>
              <a:gd name="T18" fmla="*/ 8 w 32"/>
              <a:gd name="T19" fmla="*/ 64 h 80"/>
              <a:gd name="T20" fmla="*/ 8 w 32"/>
              <a:gd name="T21" fmla="*/ 56 h 80"/>
              <a:gd name="T22" fmla="*/ 8 w 32"/>
              <a:gd name="T23" fmla="*/ 32 h 80"/>
              <a:gd name="T24" fmla="*/ 8 w 32"/>
              <a:gd name="T25" fmla="*/ 16 h 80"/>
              <a:gd name="T26" fmla="*/ 8 w 32"/>
              <a:gd name="T27" fmla="*/ 8 h 80"/>
              <a:gd name="T28" fmla="*/ 8 w 32"/>
              <a:gd name="T29" fmla="*/ 8 h 80"/>
              <a:gd name="T30" fmla="*/ 8 w 32"/>
              <a:gd name="T31" fmla="*/ 8 h 80"/>
              <a:gd name="T32" fmla="*/ 8 w 32"/>
              <a:gd name="T33" fmla="*/ 8 h 80"/>
              <a:gd name="T34" fmla="*/ 0 w 32"/>
              <a:gd name="T35" fmla="*/ 8 h 80"/>
              <a:gd name="T36" fmla="*/ 0 w 32"/>
              <a:gd name="T37" fmla="*/ 0 h 80"/>
              <a:gd name="T38" fmla="*/ 16 w 32"/>
              <a:gd name="T39" fmla="*/ 0 h 80"/>
              <a:gd name="T40" fmla="*/ 24 w 32"/>
              <a:gd name="T41" fmla="*/ 0 h 80"/>
              <a:gd name="T42" fmla="*/ 32 w 32"/>
              <a:gd name="T43" fmla="*/ 0 h 80"/>
              <a:gd name="T44" fmla="*/ 32 w 32"/>
              <a:gd name="T45" fmla="*/ 8 h 80"/>
              <a:gd name="T46" fmla="*/ 24 w 32"/>
              <a:gd name="T47" fmla="*/ 8 h 80"/>
              <a:gd name="T48" fmla="*/ 24 w 32"/>
              <a:gd name="T49" fmla="*/ 8 h 80"/>
              <a:gd name="T50" fmla="*/ 24 w 32"/>
              <a:gd name="T51" fmla="*/ 8 h 80"/>
              <a:gd name="T52" fmla="*/ 24 w 32"/>
              <a:gd name="T53" fmla="*/ 16 h 80"/>
              <a:gd name="T54" fmla="*/ 24 w 32"/>
              <a:gd name="T55" fmla="*/ 16 h 80"/>
              <a:gd name="T56" fmla="*/ 24 w 32"/>
              <a:gd name="T57" fmla="*/ 32 h 80"/>
              <a:gd name="T58" fmla="*/ 24 w 32"/>
              <a:gd name="T59" fmla="*/ 56 h 80"/>
              <a:gd name="T60" fmla="*/ 24 w 32"/>
              <a:gd name="T61" fmla="*/ 72 h 80"/>
              <a:gd name="T62" fmla="*/ 24 w 32"/>
              <a:gd name="T63" fmla="*/ 72 h 80"/>
              <a:gd name="T64" fmla="*/ 24 w 32"/>
              <a:gd name="T65" fmla="*/ 72 h 80"/>
              <a:gd name="T66" fmla="*/ 24 w 32"/>
              <a:gd name="T67" fmla="*/ 80 h 80"/>
              <a:gd name="T68" fmla="*/ 24 w 32"/>
              <a:gd name="T69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32"/>
                </a:lnTo>
                <a:lnTo>
                  <a:pt x="24" y="32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2" name="Freeform 162"/>
          <p:cNvSpPr>
            <a:spLocks/>
          </p:cNvSpPr>
          <p:nvPr/>
        </p:nvSpPr>
        <p:spPr bwMode="auto">
          <a:xfrm>
            <a:off x="8636000" y="1181100"/>
            <a:ext cx="50800" cy="127000"/>
          </a:xfrm>
          <a:custGeom>
            <a:avLst/>
            <a:gdLst>
              <a:gd name="T0" fmla="*/ 32 w 32"/>
              <a:gd name="T1" fmla="*/ 80 h 80"/>
              <a:gd name="T2" fmla="*/ 24 w 32"/>
              <a:gd name="T3" fmla="*/ 80 h 80"/>
              <a:gd name="T4" fmla="*/ 16 w 32"/>
              <a:gd name="T5" fmla="*/ 80 h 80"/>
              <a:gd name="T6" fmla="*/ 0 w 32"/>
              <a:gd name="T7" fmla="*/ 80 h 80"/>
              <a:gd name="T8" fmla="*/ 0 w 32"/>
              <a:gd name="T9" fmla="*/ 80 h 80"/>
              <a:gd name="T10" fmla="*/ 0 w 32"/>
              <a:gd name="T11" fmla="*/ 80 h 80"/>
              <a:gd name="T12" fmla="*/ 8 w 32"/>
              <a:gd name="T13" fmla="*/ 80 h 80"/>
              <a:gd name="T14" fmla="*/ 8 w 32"/>
              <a:gd name="T15" fmla="*/ 80 h 80"/>
              <a:gd name="T16" fmla="*/ 8 w 32"/>
              <a:gd name="T17" fmla="*/ 80 h 80"/>
              <a:gd name="T18" fmla="*/ 8 w 32"/>
              <a:gd name="T19" fmla="*/ 72 h 80"/>
              <a:gd name="T20" fmla="*/ 8 w 32"/>
              <a:gd name="T21" fmla="*/ 72 h 80"/>
              <a:gd name="T22" fmla="*/ 8 w 32"/>
              <a:gd name="T23" fmla="*/ 72 h 80"/>
              <a:gd name="T24" fmla="*/ 8 w 32"/>
              <a:gd name="T25" fmla="*/ 64 h 80"/>
              <a:gd name="T26" fmla="*/ 8 w 32"/>
              <a:gd name="T27" fmla="*/ 56 h 80"/>
              <a:gd name="T28" fmla="*/ 8 w 32"/>
              <a:gd name="T29" fmla="*/ 32 h 80"/>
              <a:gd name="T30" fmla="*/ 8 w 32"/>
              <a:gd name="T31" fmla="*/ 24 h 80"/>
              <a:gd name="T32" fmla="*/ 8 w 32"/>
              <a:gd name="T33" fmla="*/ 16 h 80"/>
              <a:gd name="T34" fmla="*/ 8 w 32"/>
              <a:gd name="T35" fmla="*/ 8 h 80"/>
              <a:gd name="T36" fmla="*/ 8 w 32"/>
              <a:gd name="T37" fmla="*/ 8 h 80"/>
              <a:gd name="T38" fmla="*/ 8 w 32"/>
              <a:gd name="T39" fmla="*/ 8 h 80"/>
              <a:gd name="T40" fmla="*/ 8 w 32"/>
              <a:gd name="T41" fmla="*/ 8 h 80"/>
              <a:gd name="T42" fmla="*/ 8 w 32"/>
              <a:gd name="T43" fmla="*/ 8 h 80"/>
              <a:gd name="T44" fmla="*/ 0 w 32"/>
              <a:gd name="T45" fmla="*/ 8 h 80"/>
              <a:gd name="T46" fmla="*/ 0 w 32"/>
              <a:gd name="T47" fmla="*/ 0 h 80"/>
              <a:gd name="T48" fmla="*/ 0 w 32"/>
              <a:gd name="T49" fmla="*/ 0 h 80"/>
              <a:gd name="T50" fmla="*/ 16 w 32"/>
              <a:gd name="T51" fmla="*/ 0 h 80"/>
              <a:gd name="T52" fmla="*/ 16 w 32"/>
              <a:gd name="T53" fmla="*/ 0 h 80"/>
              <a:gd name="T54" fmla="*/ 32 w 32"/>
              <a:gd name="T55" fmla="*/ 0 h 80"/>
              <a:gd name="T56" fmla="*/ 32 w 32"/>
              <a:gd name="T57" fmla="*/ 0 h 80"/>
              <a:gd name="T58" fmla="*/ 32 w 32"/>
              <a:gd name="T59" fmla="*/ 8 h 80"/>
              <a:gd name="T60" fmla="*/ 24 w 32"/>
              <a:gd name="T61" fmla="*/ 8 h 80"/>
              <a:gd name="T62" fmla="*/ 24 w 32"/>
              <a:gd name="T63" fmla="*/ 8 h 80"/>
              <a:gd name="T64" fmla="*/ 24 w 32"/>
              <a:gd name="T65" fmla="*/ 8 h 80"/>
              <a:gd name="T66" fmla="*/ 24 w 32"/>
              <a:gd name="T67" fmla="*/ 8 h 80"/>
              <a:gd name="T68" fmla="*/ 24 w 32"/>
              <a:gd name="T69" fmla="*/ 8 h 80"/>
              <a:gd name="T70" fmla="*/ 24 w 32"/>
              <a:gd name="T71" fmla="*/ 16 h 80"/>
              <a:gd name="T72" fmla="*/ 24 w 32"/>
              <a:gd name="T73" fmla="*/ 16 h 80"/>
              <a:gd name="T74" fmla="*/ 24 w 32"/>
              <a:gd name="T75" fmla="*/ 32 h 80"/>
              <a:gd name="T76" fmla="*/ 24 w 32"/>
              <a:gd name="T77" fmla="*/ 56 h 80"/>
              <a:gd name="T78" fmla="*/ 24 w 32"/>
              <a:gd name="T79" fmla="*/ 64 h 80"/>
              <a:gd name="T80" fmla="*/ 24 w 32"/>
              <a:gd name="T81" fmla="*/ 72 h 80"/>
              <a:gd name="T82" fmla="*/ 24 w 32"/>
              <a:gd name="T83" fmla="*/ 72 h 80"/>
              <a:gd name="T84" fmla="*/ 24 w 32"/>
              <a:gd name="T85" fmla="*/ 72 h 80"/>
              <a:gd name="T86" fmla="*/ 24 w 32"/>
              <a:gd name="T87" fmla="*/ 80 h 80"/>
              <a:gd name="T88" fmla="*/ 24 w 32"/>
              <a:gd name="T89" fmla="*/ 80 h 80"/>
              <a:gd name="T90" fmla="*/ 24 w 32"/>
              <a:gd name="T91" fmla="*/ 80 h 80"/>
              <a:gd name="T92" fmla="*/ 32 w 32"/>
              <a:gd name="T93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64"/>
                </a:lnTo>
                <a:lnTo>
                  <a:pt x="24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32" y="80"/>
                </a:lnTo>
                <a:lnTo>
                  <a:pt x="32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3" name="Freeform 163"/>
          <p:cNvSpPr>
            <a:spLocks/>
          </p:cNvSpPr>
          <p:nvPr/>
        </p:nvSpPr>
        <p:spPr bwMode="auto">
          <a:xfrm>
            <a:off x="8699500" y="1168400"/>
            <a:ext cx="50800" cy="177800"/>
          </a:xfrm>
          <a:custGeom>
            <a:avLst/>
            <a:gdLst>
              <a:gd name="T0" fmla="*/ 0 w 32"/>
              <a:gd name="T1" fmla="*/ 104 h 112"/>
              <a:gd name="T2" fmla="*/ 0 w 32"/>
              <a:gd name="T3" fmla="*/ 104 h 112"/>
              <a:gd name="T4" fmla="*/ 8 w 32"/>
              <a:gd name="T5" fmla="*/ 96 h 112"/>
              <a:gd name="T6" fmla="*/ 16 w 32"/>
              <a:gd name="T7" fmla="*/ 80 h 112"/>
              <a:gd name="T8" fmla="*/ 16 w 32"/>
              <a:gd name="T9" fmla="*/ 80 h 112"/>
              <a:gd name="T10" fmla="*/ 16 w 32"/>
              <a:gd name="T11" fmla="*/ 72 h 112"/>
              <a:gd name="T12" fmla="*/ 24 w 32"/>
              <a:gd name="T13" fmla="*/ 56 h 112"/>
              <a:gd name="T14" fmla="*/ 24 w 32"/>
              <a:gd name="T15" fmla="*/ 56 h 112"/>
              <a:gd name="T16" fmla="*/ 16 w 32"/>
              <a:gd name="T17" fmla="*/ 40 h 112"/>
              <a:gd name="T18" fmla="*/ 16 w 32"/>
              <a:gd name="T19" fmla="*/ 24 h 112"/>
              <a:gd name="T20" fmla="*/ 16 w 32"/>
              <a:gd name="T21" fmla="*/ 24 h 112"/>
              <a:gd name="T22" fmla="*/ 8 w 32"/>
              <a:gd name="T23" fmla="*/ 16 h 112"/>
              <a:gd name="T24" fmla="*/ 0 w 32"/>
              <a:gd name="T25" fmla="*/ 0 h 112"/>
              <a:gd name="T26" fmla="*/ 0 w 32"/>
              <a:gd name="T27" fmla="*/ 0 h 112"/>
              <a:gd name="T28" fmla="*/ 8 w 32"/>
              <a:gd name="T29" fmla="*/ 0 h 112"/>
              <a:gd name="T30" fmla="*/ 8 w 32"/>
              <a:gd name="T31" fmla="*/ 0 h 112"/>
              <a:gd name="T32" fmla="*/ 16 w 32"/>
              <a:gd name="T33" fmla="*/ 8 h 112"/>
              <a:gd name="T34" fmla="*/ 24 w 32"/>
              <a:gd name="T35" fmla="*/ 24 h 112"/>
              <a:gd name="T36" fmla="*/ 24 w 32"/>
              <a:gd name="T37" fmla="*/ 24 h 112"/>
              <a:gd name="T38" fmla="*/ 32 w 32"/>
              <a:gd name="T39" fmla="*/ 40 h 112"/>
              <a:gd name="T40" fmla="*/ 32 w 32"/>
              <a:gd name="T41" fmla="*/ 56 h 112"/>
              <a:gd name="T42" fmla="*/ 32 w 32"/>
              <a:gd name="T43" fmla="*/ 56 h 112"/>
              <a:gd name="T44" fmla="*/ 32 w 32"/>
              <a:gd name="T45" fmla="*/ 64 h 112"/>
              <a:gd name="T46" fmla="*/ 32 w 32"/>
              <a:gd name="T47" fmla="*/ 72 h 112"/>
              <a:gd name="T48" fmla="*/ 32 w 32"/>
              <a:gd name="T49" fmla="*/ 72 h 112"/>
              <a:gd name="T50" fmla="*/ 24 w 32"/>
              <a:gd name="T51" fmla="*/ 80 h 112"/>
              <a:gd name="T52" fmla="*/ 24 w 32"/>
              <a:gd name="T53" fmla="*/ 88 h 112"/>
              <a:gd name="T54" fmla="*/ 24 w 32"/>
              <a:gd name="T55" fmla="*/ 88 h 112"/>
              <a:gd name="T56" fmla="*/ 16 w 32"/>
              <a:gd name="T57" fmla="*/ 96 h 112"/>
              <a:gd name="T58" fmla="*/ 16 w 32"/>
              <a:gd name="T59" fmla="*/ 96 h 112"/>
              <a:gd name="T60" fmla="*/ 16 w 32"/>
              <a:gd name="T61" fmla="*/ 96 h 112"/>
              <a:gd name="T62" fmla="*/ 8 w 32"/>
              <a:gd name="T63" fmla="*/ 104 h 112"/>
              <a:gd name="T64" fmla="*/ 8 w 32"/>
              <a:gd name="T65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2" h="112">
                <a:moveTo>
                  <a:pt x="8" y="112"/>
                </a:moveTo>
                <a:lnTo>
                  <a:pt x="0" y="104"/>
                </a:lnTo>
                <a:lnTo>
                  <a:pt x="0" y="104"/>
                </a:lnTo>
                <a:lnTo>
                  <a:pt x="0" y="104"/>
                </a:lnTo>
                <a:lnTo>
                  <a:pt x="0" y="104"/>
                </a:lnTo>
                <a:lnTo>
                  <a:pt x="8" y="96"/>
                </a:lnTo>
                <a:lnTo>
                  <a:pt x="8" y="96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72"/>
                </a:lnTo>
                <a:lnTo>
                  <a:pt x="16" y="72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0"/>
                </a:lnTo>
                <a:lnTo>
                  <a:pt x="16" y="40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8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32" y="40"/>
                </a:lnTo>
                <a:lnTo>
                  <a:pt x="32" y="40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64"/>
                </a:lnTo>
                <a:lnTo>
                  <a:pt x="32" y="64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24" y="80"/>
                </a:lnTo>
                <a:lnTo>
                  <a:pt x="24" y="80"/>
                </a:lnTo>
                <a:lnTo>
                  <a:pt x="24" y="88"/>
                </a:lnTo>
                <a:lnTo>
                  <a:pt x="24" y="88"/>
                </a:lnTo>
                <a:lnTo>
                  <a:pt x="24" y="88"/>
                </a:lnTo>
                <a:lnTo>
                  <a:pt x="24" y="88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8" y="104"/>
                </a:lnTo>
                <a:lnTo>
                  <a:pt x="8" y="104"/>
                </a:lnTo>
                <a:lnTo>
                  <a:pt x="8" y="112"/>
                </a:lnTo>
                <a:lnTo>
                  <a:pt x="8" y="11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4" name="Freeform 164"/>
          <p:cNvSpPr>
            <a:spLocks/>
          </p:cNvSpPr>
          <p:nvPr/>
        </p:nvSpPr>
        <p:spPr bwMode="auto">
          <a:xfrm>
            <a:off x="8699500" y="1168400"/>
            <a:ext cx="50800" cy="177800"/>
          </a:xfrm>
          <a:custGeom>
            <a:avLst/>
            <a:gdLst>
              <a:gd name="T0" fmla="*/ 8 w 32"/>
              <a:gd name="T1" fmla="*/ 112 h 112"/>
              <a:gd name="T2" fmla="*/ 0 w 32"/>
              <a:gd name="T3" fmla="*/ 104 h 112"/>
              <a:gd name="T4" fmla="*/ 0 w 32"/>
              <a:gd name="T5" fmla="*/ 104 h 112"/>
              <a:gd name="T6" fmla="*/ 8 w 32"/>
              <a:gd name="T7" fmla="*/ 96 h 112"/>
              <a:gd name="T8" fmla="*/ 16 w 32"/>
              <a:gd name="T9" fmla="*/ 80 h 112"/>
              <a:gd name="T10" fmla="*/ 16 w 32"/>
              <a:gd name="T11" fmla="*/ 80 h 112"/>
              <a:gd name="T12" fmla="*/ 16 w 32"/>
              <a:gd name="T13" fmla="*/ 72 h 112"/>
              <a:gd name="T14" fmla="*/ 24 w 32"/>
              <a:gd name="T15" fmla="*/ 56 h 112"/>
              <a:gd name="T16" fmla="*/ 24 w 32"/>
              <a:gd name="T17" fmla="*/ 56 h 112"/>
              <a:gd name="T18" fmla="*/ 16 w 32"/>
              <a:gd name="T19" fmla="*/ 40 h 112"/>
              <a:gd name="T20" fmla="*/ 16 w 32"/>
              <a:gd name="T21" fmla="*/ 24 h 112"/>
              <a:gd name="T22" fmla="*/ 16 w 32"/>
              <a:gd name="T23" fmla="*/ 24 h 112"/>
              <a:gd name="T24" fmla="*/ 8 w 32"/>
              <a:gd name="T25" fmla="*/ 16 h 112"/>
              <a:gd name="T26" fmla="*/ 0 w 32"/>
              <a:gd name="T27" fmla="*/ 0 h 112"/>
              <a:gd name="T28" fmla="*/ 0 w 32"/>
              <a:gd name="T29" fmla="*/ 0 h 112"/>
              <a:gd name="T30" fmla="*/ 8 w 32"/>
              <a:gd name="T31" fmla="*/ 0 h 112"/>
              <a:gd name="T32" fmla="*/ 8 w 32"/>
              <a:gd name="T33" fmla="*/ 0 h 112"/>
              <a:gd name="T34" fmla="*/ 16 w 32"/>
              <a:gd name="T35" fmla="*/ 8 h 112"/>
              <a:gd name="T36" fmla="*/ 24 w 32"/>
              <a:gd name="T37" fmla="*/ 24 h 112"/>
              <a:gd name="T38" fmla="*/ 24 w 32"/>
              <a:gd name="T39" fmla="*/ 24 h 112"/>
              <a:gd name="T40" fmla="*/ 32 w 32"/>
              <a:gd name="T41" fmla="*/ 40 h 112"/>
              <a:gd name="T42" fmla="*/ 32 w 32"/>
              <a:gd name="T43" fmla="*/ 56 h 112"/>
              <a:gd name="T44" fmla="*/ 32 w 32"/>
              <a:gd name="T45" fmla="*/ 56 h 112"/>
              <a:gd name="T46" fmla="*/ 32 w 32"/>
              <a:gd name="T47" fmla="*/ 64 h 112"/>
              <a:gd name="T48" fmla="*/ 32 w 32"/>
              <a:gd name="T49" fmla="*/ 72 h 112"/>
              <a:gd name="T50" fmla="*/ 32 w 32"/>
              <a:gd name="T51" fmla="*/ 72 h 112"/>
              <a:gd name="T52" fmla="*/ 24 w 32"/>
              <a:gd name="T53" fmla="*/ 80 h 112"/>
              <a:gd name="T54" fmla="*/ 24 w 32"/>
              <a:gd name="T55" fmla="*/ 88 h 112"/>
              <a:gd name="T56" fmla="*/ 24 w 32"/>
              <a:gd name="T57" fmla="*/ 88 h 112"/>
              <a:gd name="T58" fmla="*/ 16 w 32"/>
              <a:gd name="T59" fmla="*/ 96 h 112"/>
              <a:gd name="T60" fmla="*/ 16 w 32"/>
              <a:gd name="T61" fmla="*/ 96 h 112"/>
              <a:gd name="T62" fmla="*/ 16 w 32"/>
              <a:gd name="T63" fmla="*/ 96 h 112"/>
              <a:gd name="T64" fmla="*/ 8 w 32"/>
              <a:gd name="T65" fmla="*/ 104 h 112"/>
              <a:gd name="T66" fmla="*/ 8 w 32"/>
              <a:gd name="T67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2" h="112">
                <a:moveTo>
                  <a:pt x="8" y="112"/>
                </a:moveTo>
                <a:lnTo>
                  <a:pt x="0" y="104"/>
                </a:lnTo>
                <a:lnTo>
                  <a:pt x="0" y="104"/>
                </a:lnTo>
                <a:lnTo>
                  <a:pt x="8" y="96"/>
                </a:lnTo>
                <a:lnTo>
                  <a:pt x="16" y="80"/>
                </a:lnTo>
                <a:lnTo>
                  <a:pt x="16" y="80"/>
                </a:lnTo>
                <a:lnTo>
                  <a:pt x="16" y="72"/>
                </a:lnTo>
                <a:lnTo>
                  <a:pt x="24" y="56"/>
                </a:lnTo>
                <a:lnTo>
                  <a:pt x="24" y="56"/>
                </a:lnTo>
                <a:lnTo>
                  <a:pt x="16" y="40"/>
                </a:lnTo>
                <a:lnTo>
                  <a:pt x="16" y="24"/>
                </a:lnTo>
                <a:lnTo>
                  <a:pt x="16" y="24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24" y="24"/>
                </a:lnTo>
                <a:lnTo>
                  <a:pt x="24" y="24"/>
                </a:lnTo>
                <a:lnTo>
                  <a:pt x="32" y="40"/>
                </a:lnTo>
                <a:lnTo>
                  <a:pt x="32" y="56"/>
                </a:lnTo>
                <a:lnTo>
                  <a:pt x="32" y="56"/>
                </a:lnTo>
                <a:lnTo>
                  <a:pt x="32" y="64"/>
                </a:lnTo>
                <a:lnTo>
                  <a:pt x="32" y="72"/>
                </a:lnTo>
                <a:lnTo>
                  <a:pt x="32" y="72"/>
                </a:lnTo>
                <a:lnTo>
                  <a:pt x="24" y="80"/>
                </a:lnTo>
                <a:lnTo>
                  <a:pt x="24" y="88"/>
                </a:lnTo>
                <a:lnTo>
                  <a:pt x="24" y="88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8" y="104"/>
                </a:lnTo>
                <a:lnTo>
                  <a:pt x="8" y="1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485" name="Rectangle 165"/>
          <p:cNvSpPr>
            <a:spLocks noChangeArrowheads="1"/>
          </p:cNvSpPr>
          <p:nvPr/>
        </p:nvSpPr>
        <p:spPr bwMode="auto">
          <a:xfrm>
            <a:off x="5594350" y="31908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A</a:t>
            </a:r>
            <a:endParaRPr lang="en-US" altLang="en-US" sz="1400"/>
          </a:p>
        </p:txBody>
      </p:sp>
      <p:sp>
        <p:nvSpPr>
          <p:cNvPr id="568486" name="Rectangle 166"/>
          <p:cNvSpPr>
            <a:spLocks noChangeArrowheads="1"/>
          </p:cNvSpPr>
          <p:nvPr/>
        </p:nvSpPr>
        <p:spPr bwMode="auto">
          <a:xfrm>
            <a:off x="57721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n</a:t>
            </a:r>
            <a:endParaRPr lang="en-US" altLang="en-US" sz="1400"/>
          </a:p>
        </p:txBody>
      </p:sp>
      <p:sp>
        <p:nvSpPr>
          <p:cNvPr id="568487" name="Rectangle 167"/>
          <p:cNvSpPr>
            <a:spLocks noChangeArrowheads="1"/>
          </p:cNvSpPr>
          <p:nvPr/>
        </p:nvSpPr>
        <p:spPr bwMode="auto">
          <a:xfrm>
            <a:off x="59118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a</a:t>
            </a:r>
            <a:endParaRPr lang="en-US" altLang="en-US" sz="1400"/>
          </a:p>
        </p:txBody>
      </p:sp>
      <p:sp>
        <p:nvSpPr>
          <p:cNvPr id="568488" name="Rectangle 168"/>
          <p:cNvSpPr>
            <a:spLocks noChangeArrowheads="1"/>
          </p:cNvSpPr>
          <p:nvPr/>
        </p:nvSpPr>
        <p:spPr bwMode="auto">
          <a:xfrm>
            <a:off x="60261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489" name="Rectangle 169"/>
          <p:cNvSpPr>
            <a:spLocks noChangeArrowheads="1"/>
          </p:cNvSpPr>
          <p:nvPr/>
        </p:nvSpPr>
        <p:spPr bwMode="auto">
          <a:xfrm>
            <a:off x="61023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490" name="Rectangle 170"/>
          <p:cNvSpPr>
            <a:spLocks noChangeArrowheads="1"/>
          </p:cNvSpPr>
          <p:nvPr/>
        </p:nvSpPr>
        <p:spPr bwMode="auto">
          <a:xfrm>
            <a:off x="6229350" y="319088"/>
            <a:ext cx="211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m</a:t>
            </a:r>
            <a:endParaRPr lang="en-US" altLang="en-US" sz="1400"/>
          </a:p>
        </p:txBody>
      </p:sp>
      <p:sp>
        <p:nvSpPr>
          <p:cNvPr id="568491" name="Rectangle 171"/>
          <p:cNvSpPr>
            <a:spLocks noChangeArrowheads="1"/>
          </p:cNvSpPr>
          <p:nvPr/>
        </p:nvSpPr>
        <p:spPr bwMode="auto">
          <a:xfrm>
            <a:off x="64325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y</a:t>
            </a:r>
            <a:endParaRPr lang="en-US" altLang="en-US" sz="1400"/>
          </a:p>
        </p:txBody>
      </p:sp>
      <p:sp>
        <p:nvSpPr>
          <p:cNvPr id="568492" name="Rectangle 172"/>
          <p:cNvSpPr>
            <a:spLocks noChangeArrowheads="1"/>
          </p:cNvSpPr>
          <p:nvPr/>
        </p:nvSpPr>
        <p:spPr bwMode="auto">
          <a:xfrm>
            <a:off x="65595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493" name="Rectangle 173"/>
          <p:cNvSpPr>
            <a:spLocks noChangeArrowheads="1"/>
          </p:cNvSpPr>
          <p:nvPr/>
        </p:nvSpPr>
        <p:spPr bwMode="auto">
          <a:xfrm>
            <a:off x="66230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494" name="Rectangle 174"/>
          <p:cNvSpPr>
            <a:spLocks noChangeArrowheads="1"/>
          </p:cNvSpPr>
          <p:nvPr/>
        </p:nvSpPr>
        <p:spPr bwMode="auto">
          <a:xfrm>
            <a:off x="67500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f</a:t>
            </a:r>
            <a:endParaRPr lang="en-US" altLang="en-US" sz="1400"/>
          </a:p>
        </p:txBody>
      </p:sp>
      <p:sp>
        <p:nvSpPr>
          <p:cNvPr id="568495" name="Rectangle 175"/>
          <p:cNvSpPr>
            <a:spLocks noChangeArrowheads="1"/>
          </p:cNvSpPr>
          <p:nvPr/>
        </p:nvSpPr>
        <p:spPr bwMode="auto">
          <a:xfrm>
            <a:off x="68135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496" name="Rectangle 176"/>
          <p:cNvSpPr>
            <a:spLocks noChangeArrowheads="1"/>
          </p:cNvSpPr>
          <p:nvPr/>
        </p:nvSpPr>
        <p:spPr bwMode="auto">
          <a:xfrm>
            <a:off x="68770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497" name="Rectangle 177"/>
          <p:cNvSpPr>
            <a:spLocks noChangeArrowheads="1"/>
          </p:cNvSpPr>
          <p:nvPr/>
        </p:nvSpPr>
        <p:spPr bwMode="auto">
          <a:xfrm>
            <a:off x="69532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h</a:t>
            </a:r>
            <a:endParaRPr lang="en-US" altLang="en-US" sz="1400"/>
          </a:p>
        </p:txBody>
      </p:sp>
      <p:sp>
        <p:nvSpPr>
          <p:cNvPr id="568498" name="Rectangle 178"/>
          <p:cNvSpPr>
            <a:spLocks noChangeArrowheads="1"/>
          </p:cNvSpPr>
          <p:nvPr/>
        </p:nvSpPr>
        <p:spPr bwMode="auto">
          <a:xfrm>
            <a:off x="7092950" y="3190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e</a:t>
            </a:r>
            <a:endParaRPr lang="en-US" altLang="en-US" sz="1400"/>
          </a:p>
        </p:txBody>
      </p:sp>
      <p:sp>
        <p:nvSpPr>
          <p:cNvPr id="568499" name="Rectangle 179"/>
          <p:cNvSpPr>
            <a:spLocks noChangeArrowheads="1"/>
          </p:cNvSpPr>
          <p:nvPr/>
        </p:nvSpPr>
        <p:spPr bwMode="auto">
          <a:xfrm>
            <a:off x="7207250" y="319088"/>
            <a:ext cx="63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 </a:t>
            </a:r>
            <a:endParaRPr lang="en-US" altLang="en-US" sz="1400"/>
          </a:p>
        </p:txBody>
      </p:sp>
      <p:sp>
        <p:nvSpPr>
          <p:cNvPr id="568500" name="Rectangle 180"/>
          <p:cNvSpPr>
            <a:spLocks noChangeArrowheads="1"/>
          </p:cNvSpPr>
          <p:nvPr/>
        </p:nvSpPr>
        <p:spPr bwMode="auto">
          <a:xfrm>
            <a:off x="7270750" y="319088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A</a:t>
            </a:r>
            <a:endParaRPr lang="en-US" altLang="en-US" sz="1400"/>
          </a:p>
        </p:txBody>
      </p:sp>
      <p:sp>
        <p:nvSpPr>
          <p:cNvPr id="568501" name="Rectangle 181"/>
          <p:cNvSpPr>
            <a:spLocks noChangeArrowheads="1"/>
          </p:cNvSpPr>
          <p:nvPr/>
        </p:nvSpPr>
        <p:spPr bwMode="auto">
          <a:xfrm>
            <a:off x="74358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u</a:t>
            </a:r>
            <a:endParaRPr lang="en-US" altLang="en-US" sz="1400"/>
          </a:p>
        </p:txBody>
      </p:sp>
      <p:sp>
        <p:nvSpPr>
          <p:cNvPr id="568502" name="Rectangle 182"/>
          <p:cNvSpPr>
            <a:spLocks noChangeArrowheads="1"/>
          </p:cNvSpPr>
          <p:nvPr/>
        </p:nvSpPr>
        <p:spPr bwMode="auto">
          <a:xfrm>
            <a:off x="7575550" y="3190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d</a:t>
            </a:r>
            <a:endParaRPr lang="en-US" altLang="en-US" sz="1400"/>
          </a:p>
        </p:txBody>
      </p:sp>
      <p:sp>
        <p:nvSpPr>
          <p:cNvPr id="568503" name="Rectangle 183"/>
          <p:cNvSpPr>
            <a:spLocks noChangeArrowheads="1"/>
          </p:cNvSpPr>
          <p:nvPr/>
        </p:nvSpPr>
        <p:spPr bwMode="auto">
          <a:xfrm>
            <a:off x="7715250" y="319088"/>
            <a:ext cx="69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i</a:t>
            </a:r>
            <a:endParaRPr lang="en-US" altLang="en-US" sz="1400"/>
          </a:p>
        </p:txBody>
      </p:sp>
      <p:sp>
        <p:nvSpPr>
          <p:cNvPr id="568504" name="Rectangle 184"/>
          <p:cNvSpPr>
            <a:spLocks noChangeArrowheads="1"/>
          </p:cNvSpPr>
          <p:nvPr/>
        </p:nvSpPr>
        <p:spPr bwMode="auto">
          <a:xfrm>
            <a:off x="7778750" y="3190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505" name="Rectangle 185"/>
          <p:cNvSpPr>
            <a:spLocks noChangeArrowheads="1"/>
          </p:cNvSpPr>
          <p:nvPr/>
        </p:nvSpPr>
        <p:spPr bwMode="auto">
          <a:xfrm>
            <a:off x="78549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o</a:t>
            </a:r>
            <a:endParaRPr lang="en-US" altLang="en-US" sz="1400"/>
          </a:p>
        </p:txBody>
      </p:sp>
      <p:sp>
        <p:nvSpPr>
          <p:cNvPr id="568506" name="Rectangle 186"/>
          <p:cNvSpPr>
            <a:spLocks noChangeArrowheads="1"/>
          </p:cNvSpPr>
          <p:nvPr/>
        </p:nvSpPr>
        <p:spPr bwMode="auto">
          <a:xfrm>
            <a:off x="7981950" y="3190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r</a:t>
            </a:r>
            <a:endParaRPr lang="en-US" altLang="en-US" sz="1400"/>
          </a:p>
        </p:txBody>
      </p:sp>
      <p:sp>
        <p:nvSpPr>
          <p:cNvPr id="568507" name="Rectangle 187"/>
          <p:cNvSpPr>
            <a:spLocks noChangeArrowheads="1"/>
          </p:cNvSpPr>
          <p:nvPr/>
        </p:nvSpPr>
        <p:spPr bwMode="auto">
          <a:xfrm>
            <a:off x="8096250" y="3190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y</a:t>
            </a:r>
            <a:endParaRPr lang="en-US" altLang="en-US" sz="1400"/>
          </a:p>
        </p:txBody>
      </p:sp>
      <p:sp>
        <p:nvSpPr>
          <p:cNvPr id="568508" name="Rectangle 188"/>
          <p:cNvSpPr>
            <a:spLocks noChangeArrowheads="1"/>
          </p:cNvSpPr>
          <p:nvPr/>
        </p:nvSpPr>
        <p:spPr bwMode="auto">
          <a:xfrm>
            <a:off x="6534150" y="560388"/>
            <a:ext cx="141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509" name="Rectangle 189"/>
          <p:cNvSpPr>
            <a:spLocks noChangeArrowheads="1"/>
          </p:cNvSpPr>
          <p:nvPr/>
        </p:nvSpPr>
        <p:spPr bwMode="auto">
          <a:xfrm>
            <a:off x="6673850" y="560388"/>
            <a:ext cx="127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y</a:t>
            </a:r>
            <a:endParaRPr lang="en-US" altLang="en-US" sz="1400"/>
          </a:p>
        </p:txBody>
      </p:sp>
      <p:sp>
        <p:nvSpPr>
          <p:cNvPr id="568510" name="Rectangle 190"/>
          <p:cNvSpPr>
            <a:spLocks noChangeArrowheads="1"/>
          </p:cNvSpPr>
          <p:nvPr/>
        </p:nvSpPr>
        <p:spPr bwMode="auto">
          <a:xfrm>
            <a:off x="6800850" y="560388"/>
            <a:ext cx="98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s</a:t>
            </a:r>
            <a:endParaRPr lang="en-US" altLang="en-US" sz="1400"/>
          </a:p>
        </p:txBody>
      </p:sp>
      <p:sp>
        <p:nvSpPr>
          <p:cNvPr id="568511" name="Rectangle 191"/>
          <p:cNvSpPr>
            <a:spLocks noChangeArrowheads="1"/>
          </p:cNvSpPr>
          <p:nvPr/>
        </p:nvSpPr>
        <p:spPr bwMode="auto">
          <a:xfrm>
            <a:off x="6889750" y="560388"/>
            <a:ext cx="84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t</a:t>
            </a:r>
            <a:endParaRPr lang="en-US" altLang="en-US" sz="1400"/>
          </a:p>
        </p:txBody>
      </p:sp>
      <p:sp>
        <p:nvSpPr>
          <p:cNvPr id="568512" name="Rectangle 192"/>
          <p:cNvSpPr>
            <a:spLocks noChangeArrowheads="1"/>
          </p:cNvSpPr>
          <p:nvPr/>
        </p:nvSpPr>
        <p:spPr bwMode="auto">
          <a:xfrm>
            <a:off x="6965950" y="560388"/>
            <a:ext cx="1127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e</a:t>
            </a:r>
            <a:endParaRPr lang="en-US" altLang="en-US" sz="1400"/>
          </a:p>
        </p:txBody>
      </p:sp>
      <p:sp>
        <p:nvSpPr>
          <p:cNvPr id="568513" name="Rectangle 193"/>
          <p:cNvSpPr>
            <a:spLocks noChangeArrowheads="1"/>
          </p:cNvSpPr>
          <p:nvPr/>
        </p:nvSpPr>
        <p:spPr bwMode="auto">
          <a:xfrm>
            <a:off x="7080250" y="560388"/>
            <a:ext cx="2111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000" b="1">
                <a:solidFill>
                  <a:srgbClr val="1F1A17"/>
                </a:solidFill>
              </a:rPr>
              <a:t>m</a:t>
            </a:r>
            <a:endParaRPr lang="en-US" altLang="en-US" sz="1400"/>
          </a:p>
        </p:txBody>
      </p:sp>
      <p:sp>
        <p:nvSpPr>
          <p:cNvPr id="568514" name="Freeform 194"/>
          <p:cNvSpPr>
            <a:spLocks/>
          </p:cNvSpPr>
          <p:nvPr/>
        </p:nvSpPr>
        <p:spPr bwMode="auto">
          <a:xfrm>
            <a:off x="7988300" y="2095500"/>
            <a:ext cx="50800" cy="127000"/>
          </a:xfrm>
          <a:custGeom>
            <a:avLst/>
            <a:gdLst>
              <a:gd name="T0" fmla="*/ 32 w 32"/>
              <a:gd name="T1" fmla="*/ 80 h 80"/>
              <a:gd name="T2" fmla="*/ 24 w 32"/>
              <a:gd name="T3" fmla="*/ 80 h 80"/>
              <a:gd name="T4" fmla="*/ 16 w 32"/>
              <a:gd name="T5" fmla="*/ 80 h 80"/>
              <a:gd name="T6" fmla="*/ 0 w 32"/>
              <a:gd name="T7" fmla="*/ 80 h 80"/>
              <a:gd name="T8" fmla="*/ 0 w 32"/>
              <a:gd name="T9" fmla="*/ 80 h 80"/>
              <a:gd name="T10" fmla="*/ 0 w 32"/>
              <a:gd name="T11" fmla="*/ 80 h 80"/>
              <a:gd name="T12" fmla="*/ 0 w 32"/>
              <a:gd name="T13" fmla="*/ 80 h 80"/>
              <a:gd name="T14" fmla="*/ 8 w 32"/>
              <a:gd name="T15" fmla="*/ 80 h 80"/>
              <a:gd name="T16" fmla="*/ 8 w 32"/>
              <a:gd name="T17" fmla="*/ 80 h 80"/>
              <a:gd name="T18" fmla="*/ 8 w 32"/>
              <a:gd name="T19" fmla="*/ 80 h 80"/>
              <a:gd name="T20" fmla="*/ 8 w 32"/>
              <a:gd name="T21" fmla="*/ 72 h 80"/>
              <a:gd name="T22" fmla="*/ 8 w 32"/>
              <a:gd name="T23" fmla="*/ 72 h 80"/>
              <a:gd name="T24" fmla="*/ 8 w 32"/>
              <a:gd name="T25" fmla="*/ 64 h 80"/>
              <a:gd name="T26" fmla="*/ 8 w 32"/>
              <a:gd name="T27" fmla="*/ 56 h 80"/>
              <a:gd name="T28" fmla="*/ 8 w 32"/>
              <a:gd name="T29" fmla="*/ 32 h 80"/>
              <a:gd name="T30" fmla="*/ 8 w 32"/>
              <a:gd name="T31" fmla="*/ 24 h 80"/>
              <a:gd name="T32" fmla="*/ 8 w 32"/>
              <a:gd name="T33" fmla="*/ 16 h 80"/>
              <a:gd name="T34" fmla="*/ 8 w 32"/>
              <a:gd name="T35" fmla="*/ 8 h 80"/>
              <a:gd name="T36" fmla="*/ 8 w 32"/>
              <a:gd name="T37" fmla="*/ 8 h 80"/>
              <a:gd name="T38" fmla="*/ 8 w 32"/>
              <a:gd name="T39" fmla="*/ 8 h 80"/>
              <a:gd name="T40" fmla="*/ 8 w 32"/>
              <a:gd name="T41" fmla="*/ 8 h 80"/>
              <a:gd name="T42" fmla="*/ 0 w 32"/>
              <a:gd name="T43" fmla="*/ 8 h 80"/>
              <a:gd name="T44" fmla="*/ 0 w 32"/>
              <a:gd name="T45" fmla="*/ 8 h 80"/>
              <a:gd name="T46" fmla="*/ 0 w 32"/>
              <a:gd name="T47" fmla="*/ 0 h 80"/>
              <a:gd name="T48" fmla="*/ 0 w 32"/>
              <a:gd name="T49" fmla="*/ 0 h 80"/>
              <a:gd name="T50" fmla="*/ 16 w 32"/>
              <a:gd name="T51" fmla="*/ 0 h 80"/>
              <a:gd name="T52" fmla="*/ 16 w 32"/>
              <a:gd name="T53" fmla="*/ 0 h 80"/>
              <a:gd name="T54" fmla="*/ 32 w 32"/>
              <a:gd name="T55" fmla="*/ 0 h 80"/>
              <a:gd name="T56" fmla="*/ 32 w 32"/>
              <a:gd name="T57" fmla="*/ 0 h 80"/>
              <a:gd name="T58" fmla="*/ 32 w 32"/>
              <a:gd name="T59" fmla="*/ 8 h 80"/>
              <a:gd name="T60" fmla="*/ 24 w 32"/>
              <a:gd name="T61" fmla="*/ 8 h 80"/>
              <a:gd name="T62" fmla="*/ 24 w 32"/>
              <a:gd name="T63" fmla="*/ 8 h 80"/>
              <a:gd name="T64" fmla="*/ 24 w 32"/>
              <a:gd name="T65" fmla="*/ 8 h 80"/>
              <a:gd name="T66" fmla="*/ 24 w 32"/>
              <a:gd name="T67" fmla="*/ 8 h 80"/>
              <a:gd name="T68" fmla="*/ 24 w 32"/>
              <a:gd name="T69" fmla="*/ 8 h 80"/>
              <a:gd name="T70" fmla="*/ 24 w 32"/>
              <a:gd name="T71" fmla="*/ 16 h 80"/>
              <a:gd name="T72" fmla="*/ 24 w 32"/>
              <a:gd name="T73" fmla="*/ 16 h 80"/>
              <a:gd name="T74" fmla="*/ 16 w 32"/>
              <a:gd name="T75" fmla="*/ 32 h 80"/>
              <a:gd name="T76" fmla="*/ 16 w 32"/>
              <a:gd name="T77" fmla="*/ 56 h 80"/>
              <a:gd name="T78" fmla="*/ 16 w 32"/>
              <a:gd name="T79" fmla="*/ 64 h 80"/>
              <a:gd name="T80" fmla="*/ 24 w 32"/>
              <a:gd name="T81" fmla="*/ 72 h 80"/>
              <a:gd name="T82" fmla="*/ 24 w 32"/>
              <a:gd name="T83" fmla="*/ 72 h 80"/>
              <a:gd name="T84" fmla="*/ 24 w 32"/>
              <a:gd name="T85" fmla="*/ 80 h 80"/>
              <a:gd name="T86" fmla="*/ 24 w 32"/>
              <a:gd name="T87" fmla="*/ 80 h 80"/>
              <a:gd name="T88" fmla="*/ 24 w 32"/>
              <a:gd name="T89" fmla="*/ 80 h 80"/>
              <a:gd name="T90" fmla="*/ 24 w 32"/>
              <a:gd name="T91" fmla="*/ 80 h 80"/>
              <a:gd name="T92" fmla="*/ 32 w 32"/>
              <a:gd name="T93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16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64"/>
                </a:lnTo>
                <a:lnTo>
                  <a:pt x="16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32" y="80"/>
                </a:lnTo>
                <a:lnTo>
                  <a:pt x="32" y="80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15" name="Freeform 195"/>
          <p:cNvSpPr>
            <a:spLocks/>
          </p:cNvSpPr>
          <p:nvPr/>
        </p:nvSpPr>
        <p:spPr bwMode="auto">
          <a:xfrm>
            <a:off x="7988300" y="2095500"/>
            <a:ext cx="50800" cy="127000"/>
          </a:xfrm>
          <a:custGeom>
            <a:avLst/>
            <a:gdLst>
              <a:gd name="T0" fmla="*/ 32 w 32"/>
              <a:gd name="T1" fmla="*/ 80 h 80"/>
              <a:gd name="T2" fmla="*/ 24 w 32"/>
              <a:gd name="T3" fmla="*/ 80 h 80"/>
              <a:gd name="T4" fmla="*/ 16 w 32"/>
              <a:gd name="T5" fmla="*/ 80 h 80"/>
              <a:gd name="T6" fmla="*/ 0 w 32"/>
              <a:gd name="T7" fmla="*/ 80 h 80"/>
              <a:gd name="T8" fmla="*/ 0 w 32"/>
              <a:gd name="T9" fmla="*/ 80 h 80"/>
              <a:gd name="T10" fmla="*/ 8 w 32"/>
              <a:gd name="T11" fmla="*/ 80 h 80"/>
              <a:gd name="T12" fmla="*/ 8 w 32"/>
              <a:gd name="T13" fmla="*/ 80 h 80"/>
              <a:gd name="T14" fmla="*/ 8 w 32"/>
              <a:gd name="T15" fmla="*/ 80 h 80"/>
              <a:gd name="T16" fmla="*/ 8 w 32"/>
              <a:gd name="T17" fmla="*/ 72 h 80"/>
              <a:gd name="T18" fmla="*/ 8 w 32"/>
              <a:gd name="T19" fmla="*/ 64 h 80"/>
              <a:gd name="T20" fmla="*/ 8 w 32"/>
              <a:gd name="T21" fmla="*/ 56 h 80"/>
              <a:gd name="T22" fmla="*/ 8 w 32"/>
              <a:gd name="T23" fmla="*/ 32 h 80"/>
              <a:gd name="T24" fmla="*/ 8 w 32"/>
              <a:gd name="T25" fmla="*/ 16 h 80"/>
              <a:gd name="T26" fmla="*/ 8 w 32"/>
              <a:gd name="T27" fmla="*/ 8 h 80"/>
              <a:gd name="T28" fmla="*/ 8 w 32"/>
              <a:gd name="T29" fmla="*/ 8 h 80"/>
              <a:gd name="T30" fmla="*/ 8 w 32"/>
              <a:gd name="T31" fmla="*/ 8 h 80"/>
              <a:gd name="T32" fmla="*/ 0 w 32"/>
              <a:gd name="T33" fmla="*/ 8 h 80"/>
              <a:gd name="T34" fmla="*/ 0 w 32"/>
              <a:gd name="T35" fmla="*/ 8 h 80"/>
              <a:gd name="T36" fmla="*/ 0 w 32"/>
              <a:gd name="T37" fmla="*/ 0 h 80"/>
              <a:gd name="T38" fmla="*/ 16 w 32"/>
              <a:gd name="T39" fmla="*/ 0 h 80"/>
              <a:gd name="T40" fmla="*/ 24 w 32"/>
              <a:gd name="T41" fmla="*/ 0 h 80"/>
              <a:gd name="T42" fmla="*/ 32 w 32"/>
              <a:gd name="T43" fmla="*/ 0 h 80"/>
              <a:gd name="T44" fmla="*/ 32 w 32"/>
              <a:gd name="T45" fmla="*/ 8 h 80"/>
              <a:gd name="T46" fmla="*/ 24 w 32"/>
              <a:gd name="T47" fmla="*/ 8 h 80"/>
              <a:gd name="T48" fmla="*/ 24 w 32"/>
              <a:gd name="T49" fmla="*/ 8 h 80"/>
              <a:gd name="T50" fmla="*/ 24 w 32"/>
              <a:gd name="T51" fmla="*/ 8 h 80"/>
              <a:gd name="T52" fmla="*/ 24 w 32"/>
              <a:gd name="T53" fmla="*/ 16 h 80"/>
              <a:gd name="T54" fmla="*/ 24 w 32"/>
              <a:gd name="T55" fmla="*/ 16 h 80"/>
              <a:gd name="T56" fmla="*/ 16 w 32"/>
              <a:gd name="T57" fmla="*/ 32 h 80"/>
              <a:gd name="T58" fmla="*/ 16 w 32"/>
              <a:gd name="T59" fmla="*/ 56 h 80"/>
              <a:gd name="T60" fmla="*/ 24 w 32"/>
              <a:gd name="T61" fmla="*/ 72 h 80"/>
              <a:gd name="T62" fmla="*/ 24 w 32"/>
              <a:gd name="T63" fmla="*/ 72 h 80"/>
              <a:gd name="T64" fmla="*/ 24 w 32"/>
              <a:gd name="T65" fmla="*/ 80 h 80"/>
              <a:gd name="T66" fmla="*/ 24 w 32"/>
              <a:gd name="T67" fmla="*/ 80 h 80"/>
              <a:gd name="T68" fmla="*/ 24 w 32"/>
              <a:gd name="T69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2" h="80">
                <a:moveTo>
                  <a:pt x="32" y="80"/>
                </a:move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80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16" y="32"/>
                </a:lnTo>
                <a:lnTo>
                  <a:pt x="16" y="32"/>
                </a:lnTo>
                <a:lnTo>
                  <a:pt x="16" y="56"/>
                </a:lnTo>
                <a:lnTo>
                  <a:pt x="16" y="56"/>
                </a:lnTo>
                <a:lnTo>
                  <a:pt x="16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32" y="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16" name="Freeform 196"/>
          <p:cNvSpPr>
            <a:spLocks/>
          </p:cNvSpPr>
          <p:nvPr/>
        </p:nvSpPr>
        <p:spPr bwMode="auto">
          <a:xfrm>
            <a:off x="8051800" y="2095500"/>
            <a:ext cx="114300" cy="139700"/>
          </a:xfrm>
          <a:custGeom>
            <a:avLst/>
            <a:gdLst>
              <a:gd name="T0" fmla="*/ 72 w 72"/>
              <a:gd name="T1" fmla="*/ 80 h 88"/>
              <a:gd name="T2" fmla="*/ 64 w 72"/>
              <a:gd name="T3" fmla="*/ 80 h 88"/>
              <a:gd name="T4" fmla="*/ 56 w 72"/>
              <a:gd name="T5" fmla="*/ 80 h 88"/>
              <a:gd name="T6" fmla="*/ 40 w 72"/>
              <a:gd name="T7" fmla="*/ 88 h 88"/>
              <a:gd name="T8" fmla="*/ 32 w 72"/>
              <a:gd name="T9" fmla="*/ 80 h 88"/>
              <a:gd name="T10" fmla="*/ 24 w 72"/>
              <a:gd name="T11" fmla="*/ 80 h 88"/>
              <a:gd name="T12" fmla="*/ 16 w 72"/>
              <a:gd name="T13" fmla="*/ 72 h 88"/>
              <a:gd name="T14" fmla="*/ 8 w 72"/>
              <a:gd name="T15" fmla="*/ 72 h 88"/>
              <a:gd name="T16" fmla="*/ 0 w 72"/>
              <a:gd name="T17" fmla="*/ 64 h 88"/>
              <a:gd name="T18" fmla="*/ 0 w 72"/>
              <a:gd name="T19" fmla="*/ 56 h 88"/>
              <a:gd name="T20" fmla="*/ 0 w 72"/>
              <a:gd name="T21" fmla="*/ 48 h 88"/>
              <a:gd name="T22" fmla="*/ 0 w 72"/>
              <a:gd name="T23" fmla="*/ 40 h 88"/>
              <a:gd name="T24" fmla="*/ 8 w 72"/>
              <a:gd name="T25" fmla="*/ 16 h 88"/>
              <a:gd name="T26" fmla="*/ 24 w 72"/>
              <a:gd name="T27" fmla="*/ 0 h 88"/>
              <a:gd name="T28" fmla="*/ 40 w 72"/>
              <a:gd name="T29" fmla="*/ 0 h 88"/>
              <a:gd name="T30" fmla="*/ 56 w 72"/>
              <a:gd name="T31" fmla="*/ 0 h 88"/>
              <a:gd name="T32" fmla="*/ 56 w 72"/>
              <a:gd name="T33" fmla="*/ 0 h 88"/>
              <a:gd name="T34" fmla="*/ 64 w 72"/>
              <a:gd name="T35" fmla="*/ 0 h 88"/>
              <a:gd name="T36" fmla="*/ 72 w 72"/>
              <a:gd name="T37" fmla="*/ 8 h 88"/>
              <a:gd name="T38" fmla="*/ 72 w 72"/>
              <a:gd name="T39" fmla="*/ 8 h 88"/>
              <a:gd name="T40" fmla="*/ 72 w 72"/>
              <a:gd name="T41" fmla="*/ 8 h 88"/>
              <a:gd name="T42" fmla="*/ 64 w 72"/>
              <a:gd name="T43" fmla="*/ 24 h 88"/>
              <a:gd name="T44" fmla="*/ 64 w 72"/>
              <a:gd name="T45" fmla="*/ 24 h 88"/>
              <a:gd name="T46" fmla="*/ 64 w 72"/>
              <a:gd name="T47" fmla="*/ 16 h 88"/>
              <a:gd name="T48" fmla="*/ 64 w 72"/>
              <a:gd name="T49" fmla="*/ 8 h 88"/>
              <a:gd name="T50" fmla="*/ 56 w 72"/>
              <a:gd name="T51" fmla="*/ 8 h 88"/>
              <a:gd name="T52" fmla="*/ 40 w 72"/>
              <a:gd name="T53" fmla="*/ 8 h 88"/>
              <a:gd name="T54" fmla="*/ 32 w 72"/>
              <a:gd name="T55" fmla="*/ 8 h 88"/>
              <a:gd name="T56" fmla="*/ 24 w 72"/>
              <a:gd name="T57" fmla="*/ 8 h 88"/>
              <a:gd name="T58" fmla="*/ 16 w 72"/>
              <a:gd name="T59" fmla="*/ 16 h 88"/>
              <a:gd name="T60" fmla="*/ 16 w 72"/>
              <a:gd name="T61" fmla="*/ 16 h 88"/>
              <a:gd name="T62" fmla="*/ 8 w 72"/>
              <a:gd name="T63" fmla="*/ 24 h 88"/>
              <a:gd name="T64" fmla="*/ 8 w 72"/>
              <a:gd name="T65" fmla="*/ 40 h 88"/>
              <a:gd name="T66" fmla="*/ 8 w 72"/>
              <a:gd name="T67" fmla="*/ 56 h 88"/>
              <a:gd name="T68" fmla="*/ 16 w 72"/>
              <a:gd name="T69" fmla="*/ 64 h 88"/>
              <a:gd name="T70" fmla="*/ 48 w 72"/>
              <a:gd name="T71" fmla="*/ 80 h 88"/>
              <a:gd name="T72" fmla="*/ 56 w 72"/>
              <a:gd name="T73" fmla="*/ 80 h 88"/>
              <a:gd name="T74" fmla="*/ 64 w 72"/>
              <a:gd name="T75" fmla="*/ 72 h 88"/>
              <a:gd name="T76" fmla="*/ 72 w 72"/>
              <a:gd name="T77" fmla="*/ 72 h 88"/>
              <a:gd name="T78" fmla="*/ 72 w 72"/>
              <a:gd name="T79" fmla="*/ 7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8">
                <a:moveTo>
                  <a:pt x="72" y="72"/>
                </a:moveTo>
                <a:lnTo>
                  <a:pt x="72" y="80"/>
                </a:lnTo>
                <a:lnTo>
                  <a:pt x="72" y="80"/>
                </a:lnTo>
                <a:lnTo>
                  <a:pt x="64" y="80"/>
                </a:lnTo>
                <a:lnTo>
                  <a:pt x="56" y="80"/>
                </a:lnTo>
                <a:lnTo>
                  <a:pt x="56" y="80"/>
                </a:lnTo>
                <a:lnTo>
                  <a:pt x="48" y="80"/>
                </a:lnTo>
                <a:lnTo>
                  <a:pt x="40" y="88"/>
                </a:lnTo>
                <a:lnTo>
                  <a:pt x="40" y="88"/>
                </a:lnTo>
                <a:lnTo>
                  <a:pt x="32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24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16"/>
                </a:lnTo>
                <a:lnTo>
                  <a:pt x="64" y="16"/>
                </a:lnTo>
                <a:lnTo>
                  <a:pt x="64" y="8"/>
                </a:lnTo>
                <a:lnTo>
                  <a:pt x="56" y="8"/>
                </a:lnTo>
                <a:lnTo>
                  <a:pt x="56" y="8"/>
                </a:lnTo>
                <a:lnTo>
                  <a:pt x="48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8" y="56"/>
                </a:lnTo>
                <a:lnTo>
                  <a:pt x="16" y="64"/>
                </a:lnTo>
                <a:lnTo>
                  <a:pt x="16" y="64"/>
                </a:lnTo>
                <a:lnTo>
                  <a:pt x="32" y="72"/>
                </a:lnTo>
                <a:lnTo>
                  <a:pt x="48" y="80"/>
                </a:lnTo>
                <a:lnTo>
                  <a:pt x="48" y="80"/>
                </a:lnTo>
                <a:lnTo>
                  <a:pt x="56" y="80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17" name="Freeform 197"/>
          <p:cNvSpPr>
            <a:spLocks/>
          </p:cNvSpPr>
          <p:nvPr/>
        </p:nvSpPr>
        <p:spPr bwMode="auto">
          <a:xfrm>
            <a:off x="8051800" y="2095500"/>
            <a:ext cx="114300" cy="139700"/>
          </a:xfrm>
          <a:custGeom>
            <a:avLst/>
            <a:gdLst>
              <a:gd name="T0" fmla="*/ 72 w 72"/>
              <a:gd name="T1" fmla="*/ 80 h 88"/>
              <a:gd name="T2" fmla="*/ 64 w 72"/>
              <a:gd name="T3" fmla="*/ 80 h 88"/>
              <a:gd name="T4" fmla="*/ 56 w 72"/>
              <a:gd name="T5" fmla="*/ 80 h 88"/>
              <a:gd name="T6" fmla="*/ 48 w 72"/>
              <a:gd name="T7" fmla="*/ 80 h 88"/>
              <a:gd name="T8" fmla="*/ 40 w 72"/>
              <a:gd name="T9" fmla="*/ 88 h 88"/>
              <a:gd name="T10" fmla="*/ 32 w 72"/>
              <a:gd name="T11" fmla="*/ 80 h 88"/>
              <a:gd name="T12" fmla="*/ 24 w 72"/>
              <a:gd name="T13" fmla="*/ 80 h 88"/>
              <a:gd name="T14" fmla="*/ 16 w 72"/>
              <a:gd name="T15" fmla="*/ 80 h 88"/>
              <a:gd name="T16" fmla="*/ 16 w 72"/>
              <a:gd name="T17" fmla="*/ 72 h 88"/>
              <a:gd name="T18" fmla="*/ 8 w 72"/>
              <a:gd name="T19" fmla="*/ 72 h 88"/>
              <a:gd name="T20" fmla="*/ 0 w 72"/>
              <a:gd name="T21" fmla="*/ 64 h 88"/>
              <a:gd name="T22" fmla="*/ 0 w 72"/>
              <a:gd name="T23" fmla="*/ 64 h 88"/>
              <a:gd name="T24" fmla="*/ 0 w 72"/>
              <a:gd name="T25" fmla="*/ 56 h 88"/>
              <a:gd name="T26" fmla="*/ 0 w 72"/>
              <a:gd name="T27" fmla="*/ 48 h 88"/>
              <a:gd name="T28" fmla="*/ 0 w 72"/>
              <a:gd name="T29" fmla="*/ 40 h 88"/>
              <a:gd name="T30" fmla="*/ 0 w 72"/>
              <a:gd name="T31" fmla="*/ 24 h 88"/>
              <a:gd name="T32" fmla="*/ 8 w 72"/>
              <a:gd name="T33" fmla="*/ 16 h 88"/>
              <a:gd name="T34" fmla="*/ 24 w 72"/>
              <a:gd name="T35" fmla="*/ 0 h 88"/>
              <a:gd name="T36" fmla="*/ 40 w 72"/>
              <a:gd name="T37" fmla="*/ 0 h 88"/>
              <a:gd name="T38" fmla="*/ 48 w 72"/>
              <a:gd name="T39" fmla="*/ 0 h 88"/>
              <a:gd name="T40" fmla="*/ 56 w 72"/>
              <a:gd name="T41" fmla="*/ 0 h 88"/>
              <a:gd name="T42" fmla="*/ 56 w 72"/>
              <a:gd name="T43" fmla="*/ 0 h 88"/>
              <a:gd name="T44" fmla="*/ 64 w 72"/>
              <a:gd name="T45" fmla="*/ 0 h 88"/>
              <a:gd name="T46" fmla="*/ 64 w 72"/>
              <a:gd name="T47" fmla="*/ 8 h 88"/>
              <a:gd name="T48" fmla="*/ 72 w 72"/>
              <a:gd name="T49" fmla="*/ 8 h 88"/>
              <a:gd name="T50" fmla="*/ 72 w 72"/>
              <a:gd name="T51" fmla="*/ 8 h 88"/>
              <a:gd name="T52" fmla="*/ 72 w 72"/>
              <a:gd name="T53" fmla="*/ 8 h 88"/>
              <a:gd name="T54" fmla="*/ 64 w 72"/>
              <a:gd name="T55" fmla="*/ 16 h 88"/>
              <a:gd name="T56" fmla="*/ 64 w 72"/>
              <a:gd name="T57" fmla="*/ 24 h 88"/>
              <a:gd name="T58" fmla="*/ 64 w 72"/>
              <a:gd name="T59" fmla="*/ 24 h 88"/>
              <a:gd name="T60" fmla="*/ 64 w 72"/>
              <a:gd name="T61" fmla="*/ 24 h 88"/>
              <a:gd name="T62" fmla="*/ 64 w 72"/>
              <a:gd name="T63" fmla="*/ 16 h 88"/>
              <a:gd name="T64" fmla="*/ 64 w 72"/>
              <a:gd name="T65" fmla="*/ 8 h 88"/>
              <a:gd name="T66" fmla="*/ 56 w 72"/>
              <a:gd name="T67" fmla="*/ 8 h 88"/>
              <a:gd name="T68" fmla="*/ 48 w 72"/>
              <a:gd name="T69" fmla="*/ 8 h 88"/>
              <a:gd name="T70" fmla="*/ 40 w 72"/>
              <a:gd name="T71" fmla="*/ 8 h 88"/>
              <a:gd name="T72" fmla="*/ 32 w 72"/>
              <a:gd name="T73" fmla="*/ 8 h 88"/>
              <a:gd name="T74" fmla="*/ 24 w 72"/>
              <a:gd name="T75" fmla="*/ 8 h 88"/>
              <a:gd name="T76" fmla="*/ 24 w 72"/>
              <a:gd name="T77" fmla="*/ 8 h 88"/>
              <a:gd name="T78" fmla="*/ 16 w 72"/>
              <a:gd name="T79" fmla="*/ 16 h 88"/>
              <a:gd name="T80" fmla="*/ 16 w 72"/>
              <a:gd name="T81" fmla="*/ 16 h 88"/>
              <a:gd name="T82" fmla="*/ 8 w 72"/>
              <a:gd name="T83" fmla="*/ 24 h 88"/>
              <a:gd name="T84" fmla="*/ 8 w 72"/>
              <a:gd name="T85" fmla="*/ 32 h 88"/>
              <a:gd name="T86" fmla="*/ 8 w 72"/>
              <a:gd name="T87" fmla="*/ 40 h 88"/>
              <a:gd name="T88" fmla="*/ 8 w 72"/>
              <a:gd name="T89" fmla="*/ 56 h 88"/>
              <a:gd name="T90" fmla="*/ 16 w 72"/>
              <a:gd name="T91" fmla="*/ 64 h 88"/>
              <a:gd name="T92" fmla="*/ 32 w 72"/>
              <a:gd name="T93" fmla="*/ 72 h 88"/>
              <a:gd name="T94" fmla="*/ 48 w 72"/>
              <a:gd name="T95" fmla="*/ 80 h 88"/>
              <a:gd name="T96" fmla="*/ 56 w 72"/>
              <a:gd name="T97" fmla="*/ 80 h 88"/>
              <a:gd name="T98" fmla="*/ 64 w 72"/>
              <a:gd name="T99" fmla="*/ 72 h 88"/>
              <a:gd name="T100" fmla="*/ 64 w 72"/>
              <a:gd name="T101" fmla="*/ 72 h 88"/>
              <a:gd name="T102" fmla="*/ 72 w 72"/>
              <a:gd name="T103" fmla="*/ 72 h 88"/>
              <a:gd name="T104" fmla="*/ 72 w 72"/>
              <a:gd name="T105" fmla="*/ 7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" h="88">
                <a:moveTo>
                  <a:pt x="72" y="72"/>
                </a:move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72" y="80"/>
                </a:lnTo>
                <a:lnTo>
                  <a:pt x="64" y="80"/>
                </a:lnTo>
                <a:lnTo>
                  <a:pt x="64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48" y="80"/>
                </a:lnTo>
                <a:lnTo>
                  <a:pt x="48" y="80"/>
                </a:lnTo>
                <a:lnTo>
                  <a:pt x="40" y="88"/>
                </a:lnTo>
                <a:lnTo>
                  <a:pt x="40" y="88"/>
                </a:lnTo>
                <a:lnTo>
                  <a:pt x="40" y="88"/>
                </a:lnTo>
                <a:lnTo>
                  <a:pt x="40" y="88"/>
                </a:lnTo>
                <a:lnTo>
                  <a:pt x="32" y="80"/>
                </a:lnTo>
                <a:lnTo>
                  <a:pt x="32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16" y="80"/>
                </a:lnTo>
                <a:lnTo>
                  <a:pt x="16" y="80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8" y="72"/>
                </a:lnTo>
                <a:lnTo>
                  <a:pt x="8" y="72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24" y="0"/>
                </a:lnTo>
                <a:lnTo>
                  <a:pt x="24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lnTo>
                  <a:pt x="48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4" y="8"/>
                </a:lnTo>
                <a:lnTo>
                  <a:pt x="64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72" y="8"/>
                </a:lnTo>
                <a:lnTo>
                  <a:pt x="64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8"/>
                </a:lnTo>
                <a:lnTo>
                  <a:pt x="64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48" y="8"/>
                </a:lnTo>
                <a:lnTo>
                  <a:pt x="48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56"/>
                </a:lnTo>
                <a:lnTo>
                  <a:pt x="8" y="56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32" y="72"/>
                </a:lnTo>
                <a:lnTo>
                  <a:pt x="32" y="72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48" y="80"/>
                </a:lnTo>
                <a:lnTo>
                  <a:pt x="56" y="80"/>
                </a:lnTo>
                <a:lnTo>
                  <a:pt x="56" y="80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64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lnTo>
                  <a:pt x="72" y="72"/>
                </a:lnTo>
                <a:close/>
              </a:path>
            </a:pathLst>
          </a:custGeom>
          <a:noFill/>
          <a:ln w="12700">
            <a:solidFill>
              <a:srgbClr val="E1534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18" name="Freeform 198"/>
          <p:cNvSpPr>
            <a:spLocks/>
          </p:cNvSpPr>
          <p:nvPr/>
        </p:nvSpPr>
        <p:spPr bwMode="auto">
          <a:xfrm>
            <a:off x="6388100" y="6019800"/>
            <a:ext cx="76200" cy="88900"/>
          </a:xfrm>
          <a:custGeom>
            <a:avLst/>
            <a:gdLst>
              <a:gd name="T0" fmla="*/ 40 w 48"/>
              <a:gd name="T1" fmla="*/ 0 h 56"/>
              <a:gd name="T2" fmla="*/ 40 w 48"/>
              <a:gd name="T3" fmla="*/ 0 h 56"/>
              <a:gd name="T4" fmla="*/ 40 w 48"/>
              <a:gd name="T5" fmla="*/ 0 h 56"/>
              <a:gd name="T6" fmla="*/ 48 w 48"/>
              <a:gd name="T7" fmla="*/ 8 h 56"/>
              <a:gd name="T8" fmla="*/ 48 w 48"/>
              <a:gd name="T9" fmla="*/ 8 h 56"/>
              <a:gd name="T10" fmla="*/ 48 w 48"/>
              <a:gd name="T11" fmla="*/ 8 h 56"/>
              <a:gd name="T12" fmla="*/ 48 w 48"/>
              <a:gd name="T13" fmla="*/ 16 h 56"/>
              <a:gd name="T14" fmla="*/ 48 w 48"/>
              <a:gd name="T15" fmla="*/ 16 h 56"/>
              <a:gd name="T16" fmla="*/ 48 w 48"/>
              <a:gd name="T17" fmla="*/ 16 h 56"/>
              <a:gd name="T18" fmla="*/ 48 w 48"/>
              <a:gd name="T19" fmla="*/ 16 h 56"/>
              <a:gd name="T20" fmla="*/ 40 w 48"/>
              <a:gd name="T21" fmla="*/ 16 h 56"/>
              <a:gd name="T22" fmla="*/ 40 w 48"/>
              <a:gd name="T23" fmla="*/ 16 h 56"/>
              <a:gd name="T24" fmla="*/ 40 w 48"/>
              <a:gd name="T25" fmla="*/ 16 h 56"/>
              <a:gd name="T26" fmla="*/ 40 w 48"/>
              <a:gd name="T27" fmla="*/ 16 h 56"/>
              <a:gd name="T28" fmla="*/ 40 w 48"/>
              <a:gd name="T29" fmla="*/ 16 h 56"/>
              <a:gd name="T30" fmla="*/ 40 w 48"/>
              <a:gd name="T31" fmla="*/ 16 h 56"/>
              <a:gd name="T32" fmla="*/ 40 w 48"/>
              <a:gd name="T33" fmla="*/ 8 h 56"/>
              <a:gd name="T34" fmla="*/ 40 w 48"/>
              <a:gd name="T35" fmla="*/ 8 h 56"/>
              <a:gd name="T36" fmla="*/ 32 w 48"/>
              <a:gd name="T37" fmla="*/ 8 h 56"/>
              <a:gd name="T38" fmla="*/ 32 w 48"/>
              <a:gd name="T39" fmla="*/ 8 h 56"/>
              <a:gd name="T40" fmla="*/ 32 w 48"/>
              <a:gd name="T41" fmla="*/ 8 h 56"/>
              <a:gd name="T42" fmla="*/ 32 w 48"/>
              <a:gd name="T43" fmla="*/ 0 h 56"/>
              <a:gd name="T44" fmla="*/ 32 w 48"/>
              <a:gd name="T45" fmla="*/ 0 h 56"/>
              <a:gd name="T46" fmla="*/ 32 w 48"/>
              <a:gd name="T47" fmla="*/ 0 h 56"/>
              <a:gd name="T48" fmla="*/ 24 w 48"/>
              <a:gd name="T49" fmla="*/ 0 h 56"/>
              <a:gd name="T50" fmla="*/ 24 w 48"/>
              <a:gd name="T51" fmla="*/ 0 h 56"/>
              <a:gd name="T52" fmla="*/ 24 w 48"/>
              <a:gd name="T53" fmla="*/ 0 h 56"/>
              <a:gd name="T54" fmla="*/ 16 w 48"/>
              <a:gd name="T55" fmla="*/ 8 h 56"/>
              <a:gd name="T56" fmla="*/ 16 w 48"/>
              <a:gd name="T57" fmla="*/ 8 h 56"/>
              <a:gd name="T58" fmla="*/ 16 w 48"/>
              <a:gd name="T59" fmla="*/ 16 h 56"/>
              <a:gd name="T60" fmla="*/ 16 w 48"/>
              <a:gd name="T61" fmla="*/ 24 h 56"/>
              <a:gd name="T62" fmla="*/ 16 w 48"/>
              <a:gd name="T63" fmla="*/ 24 h 56"/>
              <a:gd name="T64" fmla="*/ 16 w 48"/>
              <a:gd name="T65" fmla="*/ 32 h 56"/>
              <a:gd name="T66" fmla="*/ 16 w 48"/>
              <a:gd name="T67" fmla="*/ 40 h 56"/>
              <a:gd name="T68" fmla="*/ 16 w 48"/>
              <a:gd name="T69" fmla="*/ 40 h 56"/>
              <a:gd name="T70" fmla="*/ 24 w 48"/>
              <a:gd name="T71" fmla="*/ 40 h 56"/>
              <a:gd name="T72" fmla="*/ 32 w 48"/>
              <a:gd name="T73" fmla="*/ 48 h 56"/>
              <a:gd name="T74" fmla="*/ 32 w 48"/>
              <a:gd name="T75" fmla="*/ 48 h 56"/>
              <a:gd name="T76" fmla="*/ 40 w 48"/>
              <a:gd name="T77" fmla="*/ 40 h 56"/>
              <a:gd name="T78" fmla="*/ 40 w 48"/>
              <a:gd name="T79" fmla="*/ 40 h 56"/>
              <a:gd name="T80" fmla="*/ 40 w 48"/>
              <a:gd name="T81" fmla="*/ 40 h 56"/>
              <a:gd name="T82" fmla="*/ 40 w 48"/>
              <a:gd name="T83" fmla="*/ 40 h 56"/>
              <a:gd name="T84" fmla="*/ 48 w 48"/>
              <a:gd name="T85" fmla="*/ 32 h 56"/>
              <a:gd name="T86" fmla="*/ 48 w 48"/>
              <a:gd name="T87" fmla="*/ 32 h 56"/>
              <a:gd name="T88" fmla="*/ 48 w 48"/>
              <a:gd name="T89" fmla="*/ 32 h 56"/>
              <a:gd name="T90" fmla="*/ 48 w 48"/>
              <a:gd name="T91" fmla="*/ 32 h 56"/>
              <a:gd name="T92" fmla="*/ 48 w 48"/>
              <a:gd name="T93" fmla="*/ 40 h 56"/>
              <a:gd name="T94" fmla="*/ 40 w 48"/>
              <a:gd name="T95" fmla="*/ 48 h 56"/>
              <a:gd name="T96" fmla="*/ 40 w 48"/>
              <a:gd name="T97" fmla="*/ 48 h 56"/>
              <a:gd name="T98" fmla="*/ 32 w 48"/>
              <a:gd name="T99" fmla="*/ 48 h 56"/>
              <a:gd name="T100" fmla="*/ 24 w 48"/>
              <a:gd name="T101" fmla="*/ 56 h 56"/>
              <a:gd name="T102" fmla="*/ 24 w 48"/>
              <a:gd name="T103" fmla="*/ 56 h 56"/>
              <a:gd name="T104" fmla="*/ 16 w 48"/>
              <a:gd name="T105" fmla="*/ 48 h 56"/>
              <a:gd name="T106" fmla="*/ 8 w 48"/>
              <a:gd name="T107" fmla="*/ 48 h 56"/>
              <a:gd name="T108" fmla="*/ 8 w 48"/>
              <a:gd name="T109" fmla="*/ 48 h 56"/>
              <a:gd name="T110" fmla="*/ 8 w 48"/>
              <a:gd name="T111" fmla="*/ 40 h 56"/>
              <a:gd name="T112" fmla="*/ 0 w 48"/>
              <a:gd name="T113" fmla="*/ 24 h 56"/>
              <a:gd name="T114" fmla="*/ 0 w 48"/>
              <a:gd name="T115" fmla="*/ 24 h 56"/>
              <a:gd name="T116" fmla="*/ 8 w 48"/>
              <a:gd name="T117" fmla="*/ 16 h 56"/>
              <a:gd name="T118" fmla="*/ 8 w 48"/>
              <a:gd name="T119" fmla="*/ 8 h 56"/>
              <a:gd name="T120" fmla="*/ 8 w 48"/>
              <a:gd name="T121" fmla="*/ 8 h 56"/>
              <a:gd name="T122" fmla="*/ 16 w 48"/>
              <a:gd name="T123" fmla="*/ 0 h 56"/>
              <a:gd name="T124" fmla="*/ 32 w 48"/>
              <a:gd name="T1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" h="56">
                <a:moveTo>
                  <a:pt x="32" y="0"/>
                </a:move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19" name="Freeform 199"/>
          <p:cNvSpPr>
            <a:spLocks/>
          </p:cNvSpPr>
          <p:nvPr/>
        </p:nvSpPr>
        <p:spPr bwMode="auto">
          <a:xfrm>
            <a:off x="6388100" y="6019800"/>
            <a:ext cx="76200" cy="88900"/>
          </a:xfrm>
          <a:custGeom>
            <a:avLst/>
            <a:gdLst>
              <a:gd name="T0" fmla="*/ 40 w 48"/>
              <a:gd name="T1" fmla="*/ 0 h 56"/>
              <a:gd name="T2" fmla="*/ 40 w 48"/>
              <a:gd name="T3" fmla="*/ 0 h 56"/>
              <a:gd name="T4" fmla="*/ 48 w 48"/>
              <a:gd name="T5" fmla="*/ 8 h 56"/>
              <a:gd name="T6" fmla="*/ 48 w 48"/>
              <a:gd name="T7" fmla="*/ 16 h 56"/>
              <a:gd name="T8" fmla="*/ 48 w 48"/>
              <a:gd name="T9" fmla="*/ 16 h 56"/>
              <a:gd name="T10" fmla="*/ 40 w 48"/>
              <a:gd name="T11" fmla="*/ 16 h 56"/>
              <a:gd name="T12" fmla="*/ 40 w 48"/>
              <a:gd name="T13" fmla="*/ 16 h 56"/>
              <a:gd name="T14" fmla="*/ 40 w 48"/>
              <a:gd name="T15" fmla="*/ 16 h 56"/>
              <a:gd name="T16" fmla="*/ 40 w 48"/>
              <a:gd name="T17" fmla="*/ 8 h 56"/>
              <a:gd name="T18" fmla="*/ 32 w 48"/>
              <a:gd name="T19" fmla="*/ 8 h 56"/>
              <a:gd name="T20" fmla="*/ 32 w 48"/>
              <a:gd name="T21" fmla="*/ 8 h 56"/>
              <a:gd name="T22" fmla="*/ 32 w 48"/>
              <a:gd name="T23" fmla="*/ 0 h 56"/>
              <a:gd name="T24" fmla="*/ 24 w 48"/>
              <a:gd name="T25" fmla="*/ 0 h 56"/>
              <a:gd name="T26" fmla="*/ 24 w 48"/>
              <a:gd name="T27" fmla="*/ 0 h 56"/>
              <a:gd name="T28" fmla="*/ 16 w 48"/>
              <a:gd name="T29" fmla="*/ 8 h 56"/>
              <a:gd name="T30" fmla="*/ 16 w 48"/>
              <a:gd name="T31" fmla="*/ 24 h 56"/>
              <a:gd name="T32" fmla="*/ 16 w 48"/>
              <a:gd name="T33" fmla="*/ 32 h 56"/>
              <a:gd name="T34" fmla="*/ 16 w 48"/>
              <a:gd name="T35" fmla="*/ 40 h 56"/>
              <a:gd name="T36" fmla="*/ 32 w 48"/>
              <a:gd name="T37" fmla="*/ 48 h 56"/>
              <a:gd name="T38" fmla="*/ 40 w 48"/>
              <a:gd name="T39" fmla="*/ 40 h 56"/>
              <a:gd name="T40" fmla="*/ 40 w 48"/>
              <a:gd name="T41" fmla="*/ 40 h 56"/>
              <a:gd name="T42" fmla="*/ 48 w 48"/>
              <a:gd name="T43" fmla="*/ 32 h 56"/>
              <a:gd name="T44" fmla="*/ 48 w 48"/>
              <a:gd name="T45" fmla="*/ 32 h 56"/>
              <a:gd name="T46" fmla="*/ 48 w 48"/>
              <a:gd name="T47" fmla="*/ 40 h 56"/>
              <a:gd name="T48" fmla="*/ 40 w 48"/>
              <a:gd name="T49" fmla="*/ 48 h 56"/>
              <a:gd name="T50" fmla="*/ 24 w 48"/>
              <a:gd name="T51" fmla="*/ 56 h 56"/>
              <a:gd name="T52" fmla="*/ 16 w 48"/>
              <a:gd name="T53" fmla="*/ 48 h 56"/>
              <a:gd name="T54" fmla="*/ 8 w 48"/>
              <a:gd name="T55" fmla="*/ 48 h 56"/>
              <a:gd name="T56" fmla="*/ 0 w 48"/>
              <a:gd name="T57" fmla="*/ 24 h 56"/>
              <a:gd name="T58" fmla="*/ 8 w 48"/>
              <a:gd name="T59" fmla="*/ 16 h 56"/>
              <a:gd name="T60" fmla="*/ 8 w 48"/>
              <a:gd name="T61" fmla="*/ 8 h 56"/>
              <a:gd name="T62" fmla="*/ 32 w 48"/>
              <a:gd name="T6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" h="56">
                <a:moveTo>
                  <a:pt x="32" y="0"/>
                </a:move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32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0" name="Freeform 200"/>
          <p:cNvSpPr>
            <a:spLocks/>
          </p:cNvSpPr>
          <p:nvPr/>
        </p:nvSpPr>
        <p:spPr bwMode="auto">
          <a:xfrm>
            <a:off x="6477000" y="6019800"/>
            <a:ext cx="76200" cy="88900"/>
          </a:xfrm>
          <a:custGeom>
            <a:avLst/>
            <a:gdLst>
              <a:gd name="T0" fmla="*/ 0 w 48"/>
              <a:gd name="T1" fmla="*/ 24 h 56"/>
              <a:gd name="T2" fmla="*/ 0 w 48"/>
              <a:gd name="T3" fmla="*/ 16 h 56"/>
              <a:gd name="T4" fmla="*/ 0 w 48"/>
              <a:gd name="T5" fmla="*/ 16 h 56"/>
              <a:gd name="T6" fmla="*/ 8 w 48"/>
              <a:gd name="T7" fmla="*/ 8 h 56"/>
              <a:gd name="T8" fmla="*/ 8 w 48"/>
              <a:gd name="T9" fmla="*/ 8 h 56"/>
              <a:gd name="T10" fmla="*/ 8 w 48"/>
              <a:gd name="T11" fmla="*/ 8 h 56"/>
              <a:gd name="T12" fmla="*/ 8 w 48"/>
              <a:gd name="T13" fmla="*/ 8 h 56"/>
              <a:gd name="T14" fmla="*/ 16 w 48"/>
              <a:gd name="T15" fmla="*/ 0 h 56"/>
              <a:gd name="T16" fmla="*/ 16 w 48"/>
              <a:gd name="T17" fmla="*/ 0 h 56"/>
              <a:gd name="T18" fmla="*/ 24 w 48"/>
              <a:gd name="T19" fmla="*/ 0 h 56"/>
              <a:gd name="T20" fmla="*/ 24 w 48"/>
              <a:gd name="T21" fmla="*/ 0 h 56"/>
              <a:gd name="T22" fmla="*/ 24 w 48"/>
              <a:gd name="T23" fmla="*/ 0 h 56"/>
              <a:gd name="T24" fmla="*/ 24 w 48"/>
              <a:gd name="T25" fmla="*/ 0 h 56"/>
              <a:gd name="T26" fmla="*/ 32 w 48"/>
              <a:gd name="T27" fmla="*/ 0 h 56"/>
              <a:gd name="T28" fmla="*/ 32 w 48"/>
              <a:gd name="T29" fmla="*/ 0 h 56"/>
              <a:gd name="T30" fmla="*/ 40 w 48"/>
              <a:gd name="T31" fmla="*/ 8 h 56"/>
              <a:gd name="T32" fmla="*/ 40 w 48"/>
              <a:gd name="T33" fmla="*/ 8 h 56"/>
              <a:gd name="T34" fmla="*/ 40 w 48"/>
              <a:gd name="T35" fmla="*/ 8 h 56"/>
              <a:gd name="T36" fmla="*/ 40 w 48"/>
              <a:gd name="T37" fmla="*/ 8 h 56"/>
              <a:gd name="T38" fmla="*/ 48 w 48"/>
              <a:gd name="T39" fmla="*/ 16 h 56"/>
              <a:gd name="T40" fmla="*/ 48 w 48"/>
              <a:gd name="T41" fmla="*/ 16 h 56"/>
              <a:gd name="T42" fmla="*/ 48 w 48"/>
              <a:gd name="T43" fmla="*/ 24 h 56"/>
              <a:gd name="T44" fmla="*/ 48 w 48"/>
              <a:gd name="T45" fmla="*/ 24 h 56"/>
              <a:gd name="T46" fmla="*/ 48 w 48"/>
              <a:gd name="T47" fmla="*/ 24 h 56"/>
              <a:gd name="T48" fmla="*/ 48 w 48"/>
              <a:gd name="T49" fmla="*/ 24 h 56"/>
              <a:gd name="T50" fmla="*/ 48 w 48"/>
              <a:gd name="T51" fmla="*/ 40 h 56"/>
              <a:gd name="T52" fmla="*/ 48 w 48"/>
              <a:gd name="T53" fmla="*/ 40 h 56"/>
              <a:gd name="T54" fmla="*/ 40 w 48"/>
              <a:gd name="T55" fmla="*/ 48 h 56"/>
              <a:gd name="T56" fmla="*/ 40 w 48"/>
              <a:gd name="T57" fmla="*/ 48 h 56"/>
              <a:gd name="T58" fmla="*/ 40 w 48"/>
              <a:gd name="T59" fmla="*/ 48 h 56"/>
              <a:gd name="T60" fmla="*/ 40 w 48"/>
              <a:gd name="T61" fmla="*/ 48 h 56"/>
              <a:gd name="T62" fmla="*/ 32 w 48"/>
              <a:gd name="T63" fmla="*/ 48 h 56"/>
              <a:gd name="T64" fmla="*/ 32 w 48"/>
              <a:gd name="T65" fmla="*/ 48 h 56"/>
              <a:gd name="T66" fmla="*/ 24 w 48"/>
              <a:gd name="T67" fmla="*/ 56 h 56"/>
              <a:gd name="T68" fmla="*/ 24 w 48"/>
              <a:gd name="T69" fmla="*/ 56 h 56"/>
              <a:gd name="T70" fmla="*/ 24 w 48"/>
              <a:gd name="T71" fmla="*/ 56 h 56"/>
              <a:gd name="T72" fmla="*/ 24 w 48"/>
              <a:gd name="T73" fmla="*/ 56 h 56"/>
              <a:gd name="T74" fmla="*/ 16 w 48"/>
              <a:gd name="T75" fmla="*/ 48 h 56"/>
              <a:gd name="T76" fmla="*/ 16 w 48"/>
              <a:gd name="T77" fmla="*/ 48 h 56"/>
              <a:gd name="T78" fmla="*/ 8 w 48"/>
              <a:gd name="T79" fmla="*/ 48 h 56"/>
              <a:gd name="T80" fmla="*/ 8 w 48"/>
              <a:gd name="T81" fmla="*/ 48 h 56"/>
              <a:gd name="T82" fmla="*/ 8 w 48"/>
              <a:gd name="T83" fmla="*/ 48 h 56"/>
              <a:gd name="T84" fmla="*/ 8 w 48"/>
              <a:gd name="T85" fmla="*/ 48 h 56"/>
              <a:gd name="T86" fmla="*/ 0 w 48"/>
              <a:gd name="T87" fmla="*/ 40 h 56"/>
              <a:gd name="T88" fmla="*/ 0 w 48"/>
              <a:gd name="T89" fmla="*/ 40 h 56"/>
              <a:gd name="T90" fmla="*/ 0 w 48"/>
              <a:gd name="T91" fmla="*/ 24 h 56"/>
              <a:gd name="T92" fmla="*/ 0 w 48"/>
              <a:gd name="T93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56">
                <a:moveTo>
                  <a:pt x="0" y="24"/>
                </a:move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40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1" name="Freeform 201"/>
          <p:cNvSpPr>
            <a:spLocks/>
          </p:cNvSpPr>
          <p:nvPr/>
        </p:nvSpPr>
        <p:spPr bwMode="auto">
          <a:xfrm>
            <a:off x="6489700" y="6019800"/>
            <a:ext cx="50800" cy="76200"/>
          </a:xfrm>
          <a:custGeom>
            <a:avLst/>
            <a:gdLst>
              <a:gd name="T0" fmla="*/ 16 w 32"/>
              <a:gd name="T1" fmla="*/ 0 h 48"/>
              <a:gd name="T2" fmla="*/ 8 w 32"/>
              <a:gd name="T3" fmla="*/ 0 h 48"/>
              <a:gd name="T4" fmla="*/ 8 w 32"/>
              <a:gd name="T5" fmla="*/ 0 h 48"/>
              <a:gd name="T6" fmla="*/ 8 w 32"/>
              <a:gd name="T7" fmla="*/ 8 h 48"/>
              <a:gd name="T8" fmla="*/ 8 w 32"/>
              <a:gd name="T9" fmla="*/ 8 h 48"/>
              <a:gd name="T10" fmla="*/ 8 w 32"/>
              <a:gd name="T11" fmla="*/ 8 h 48"/>
              <a:gd name="T12" fmla="*/ 8 w 32"/>
              <a:gd name="T13" fmla="*/ 8 h 48"/>
              <a:gd name="T14" fmla="*/ 0 w 32"/>
              <a:gd name="T15" fmla="*/ 16 h 48"/>
              <a:gd name="T16" fmla="*/ 0 w 32"/>
              <a:gd name="T17" fmla="*/ 16 h 48"/>
              <a:gd name="T18" fmla="*/ 0 w 32"/>
              <a:gd name="T19" fmla="*/ 24 h 48"/>
              <a:gd name="T20" fmla="*/ 0 w 32"/>
              <a:gd name="T21" fmla="*/ 24 h 48"/>
              <a:gd name="T22" fmla="*/ 0 w 32"/>
              <a:gd name="T23" fmla="*/ 24 h 48"/>
              <a:gd name="T24" fmla="*/ 0 w 32"/>
              <a:gd name="T25" fmla="*/ 24 h 48"/>
              <a:gd name="T26" fmla="*/ 0 w 32"/>
              <a:gd name="T27" fmla="*/ 32 h 48"/>
              <a:gd name="T28" fmla="*/ 0 w 32"/>
              <a:gd name="T29" fmla="*/ 32 h 48"/>
              <a:gd name="T30" fmla="*/ 8 w 32"/>
              <a:gd name="T31" fmla="*/ 40 h 48"/>
              <a:gd name="T32" fmla="*/ 8 w 32"/>
              <a:gd name="T33" fmla="*/ 40 h 48"/>
              <a:gd name="T34" fmla="*/ 8 w 32"/>
              <a:gd name="T35" fmla="*/ 40 h 48"/>
              <a:gd name="T36" fmla="*/ 8 w 32"/>
              <a:gd name="T37" fmla="*/ 40 h 48"/>
              <a:gd name="T38" fmla="*/ 8 w 32"/>
              <a:gd name="T39" fmla="*/ 48 h 48"/>
              <a:gd name="T40" fmla="*/ 8 w 32"/>
              <a:gd name="T41" fmla="*/ 48 h 48"/>
              <a:gd name="T42" fmla="*/ 16 w 32"/>
              <a:gd name="T43" fmla="*/ 48 h 48"/>
              <a:gd name="T44" fmla="*/ 16 w 32"/>
              <a:gd name="T45" fmla="*/ 48 h 48"/>
              <a:gd name="T46" fmla="*/ 16 w 32"/>
              <a:gd name="T47" fmla="*/ 48 h 48"/>
              <a:gd name="T48" fmla="*/ 16 w 32"/>
              <a:gd name="T49" fmla="*/ 48 h 48"/>
              <a:gd name="T50" fmla="*/ 24 w 32"/>
              <a:gd name="T51" fmla="*/ 48 h 48"/>
              <a:gd name="T52" fmla="*/ 24 w 32"/>
              <a:gd name="T53" fmla="*/ 48 h 48"/>
              <a:gd name="T54" fmla="*/ 32 w 32"/>
              <a:gd name="T55" fmla="*/ 48 h 48"/>
              <a:gd name="T56" fmla="*/ 32 w 32"/>
              <a:gd name="T57" fmla="*/ 48 h 48"/>
              <a:gd name="T58" fmla="*/ 32 w 32"/>
              <a:gd name="T59" fmla="*/ 48 h 48"/>
              <a:gd name="T60" fmla="*/ 32 w 32"/>
              <a:gd name="T61" fmla="*/ 48 h 48"/>
              <a:gd name="T62" fmla="*/ 32 w 32"/>
              <a:gd name="T63" fmla="*/ 40 h 48"/>
              <a:gd name="T64" fmla="*/ 32 w 32"/>
              <a:gd name="T65" fmla="*/ 40 h 48"/>
              <a:gd name="T66" fmla="*/ 32 w 32"/>
              <a:gd name="T67" fmla="*/ 32 h 48"/>
              <a:gd name="T68" fmla="*/ 32 w 32"/>
              <a:gd name="T69" fmla="*/ 32 h 48"/>
              <a:gd name="T70" fmla="*/ 32 w 32"/>
              <a:gd name="T71" fmla="*/ 32 h 48"/>
              <a:gd name="T72" fmla="*/ 32 w 32"/>
              <a:gd name="T73" fmla="*/ 32 h 48"/>
              <a:gd name="T74" fmla="*/ 32 w 32"/>
              <a:gd name="T75" fmla="*/ 24 h 48"/>
              <a:gd name="T76" fmla="*/ 32 w 32"/>
              <a:gd name="T77" fmla="*/ 24 h 48"/>
              <a:gd name="T78" fmla="*/ 24 w 32"/>
              <a:gd name="T79" fmla="*/ 8 h 48"/>
              <a:gd name="T80" fmla="*/ 24 w 32"/>
              <a:gd name="T81" fmla="*/ 8 h 48"/>
              <a:gd name="T82" fmla="*/ 24 w 32"/>
              <a:gd name="T83" fmla="*/ 8 h 48"/>
              <a:gd name="T84" fmla="*/ 24 w 32"/>
              <a:gd name="T85" fmla="*/ 8 h 48"/>
              <a:gd name="T86" fmla="*/ 24 w 32"/>
              <a:gd name="T87" fmla="*/ 8 h 48"/>
              <a:gd name="T88" fmla="*/ 24 w 32"/>
              <a:gd name="T89" fmla="*/ 8 h 48"/>
              <a:gd name="T90" fmla="*/ 16 w 32"/>
              <a:gd name="T91" fmla="*/ 0 h 48"/>
              <a:gd name="T92" fmla="*/ 16 w 32"/>
              <a:gd name="T9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2" h="48">
                <a:moveTo>
                  <a:pt x="16" y="0"/>
                </a:moveTo>
                <a:lnTo>
                  <a:pt x="8" y="0"/>
                </a:lnTo>
                <a:lnTo>
                  <a:pt x="8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16"/>
                </a:lnTo>
                <a:lnTo>
                  <a:pt x="0" y="16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32"/>
                </a:lnTo>
                <a:lnTo>
                  <a:pt x="0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48"/>
                </a:lnTo>
                <a:lnTo>
                  <a:pt x="8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24"/>
                </a:lnTo>
                <a:lnTo>
                  <a:pt x="32" y="24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2" name="Freeform 202"/>
          <p:cNvSpPr>
            <a:spLocks/>
          </p:cNvSpPr>
          <p:nvPr/>
        </p:nvSpPr>
        <p:spPr bwMode="auto">
          <a:xfrm>
            <a:off x="6477000" y="6019800"/>
            <a:ext cx="76200" cy="88900"/>
          </a:xfrm>
          <a:custGeom>
            <a:avLst/>
            <a:gdLst>
              <a:gd name="T0" fmla="*/ 0 w 48"/>
              <a:gd name="T1" fmla="*/ 24 h 56"/>
              <a:gd name="T2" fmla="*/ 0 w 48"/>
              <a:gd name="T3" fmla="*/ 24 h 56"/>
              <a:gd name="T4" fmla="*/ 0 w 48"/>
              <a:gd name="T5" fmla="*/ 16 h 56"/>
              <a:gd name="T6" fmla="*/ 8 w 48"/>
              <a:gd name="T7" fmla="*/ 8 h 56"/>
              <a:gd name="T8" fmla="*/ 8 w 48"/>
              <a:gd name="T9" fmla="*/ 8 h 56"/>
              <a:gd name="T10" fmla="*/ 16 w 48"/>
              <a:gd name="T11" fmla="*/ 0 h 56"/>
              <a:gd name="T12" fmla="*/ 24 w 48"/>
              <a:gd name="T13" fmla="*/ 0 h 56"/>
              <a:gd name="T14" fmla="*/ 24 w 48"/>
              <a:gd name="T15" fmla="*/ 0 h 56"/>
              <a:gd name="T16" fmla="*/ 32 w 48"/>
              <a:gd name="T17" fmla="*/ 0 h 56"/>
              <a:gd name="T18" fmla="*/ 40 w 48"/>
              <a:gd name="T19" fmla="*/ 8 h 56"/>
              <a:gd name="T20" fmla="*/ 40 w 48"/>
              <a:gd name="T21" fmla="*/ 8 h 56"/>
              <a:gd name="T22" fmla="*/ 48 w 48"/>
              <a:gd name="T23" fmla="*/ 16 h 56"/>
              <a:gd name="T24" fmla="*/ 48 w 48"/>
              <a:gd name="T25" fmla="*/ 24 h 56"/>
              <a:gd name="T26" fmla="*/ 48 w 48"/>
              <a:gd name="T27" fmla="*/ 24 h 56"/>
              <a:gd name="T28" fmla="*/ 48 w 48"/>
              <a:gd name="T29" fmla="*/ 40 h 56"/>
              <a:gd name="T30" fmla="*/ 40 w 48"/>
              <a:gd name="T31" fmla="*/ 48 h 56"/>
              <a:gd name="T32" fmla="*/ 40 w 48"/>
              <a:gd name="T33" fmla="*/ 48 h 56"/>
              <a:gd name="T34" fmla="*/ 32 w 48"/>
              <a:gd name="T35" fmla="*/ 48 h 56"/>
              <a:gd name="T36" fmla="*/ 24 w 48"/>
              <a:gd name="T37" fmla="*/ 56 h 56"/>
              <a:gd name="T38" fmla="*/ 24 w 48"/>
              <a:gd name="T39" fmla="*/ 56 h 56"/>
              <a:gd name="T40" fmla="*/ 16 w 48"/>
              <a:gd name="T41" fmla="*/ 48 h 56"/>
              <a:gd name="T42" fmla="*/ 8 w 48"/>
              <a:gd name="T43" fmla="*/ 48 h 56"/>
              <a:gd name="T44" fmla="*/ 8 w 48"/>
              <a:gd name="T45" fmla="*/ 48 h 56"/>
              <a:gd name="T46" fmla="*/ 0 w 48"/>
              <a:gd name="T47" fmla="*/ 40 h 56"/>
              <a:gd name="T48" fmla="*/ 0 w 48"/>
              <a:gd name="T49" fmla="*/ 24 h 56"/>
              <a:gd name="T50" fmla="*/ 0 w 48"/>
              <a:gd name="T51" fmla="*/ 24 h 56"/>
              <a:gd name="T52" fmla="*/ 0 w 48"/>
              <a:gd name="T53" fmla="*/ 24 h 56"/>
              <a:gd name="T54" fmla="*/ 24 w 48"/>
              <a:gd name="T55" fmla="*/ 0 h 56"/>
              <a:gd name="T56" fmla="*/ 16 w 48"/>
              <a:gd name="T57" fmla="*/ 0 h 56"/>
              <a:gd name="T58" fmla="*/ 16 w 48"/>
              <a:gd name="T59" fmla="*/ 8 h 56"/>
              <a:gd name="T60" fmla="*/ 16 w 48"/>
              <a:gd name="T61" fmla="*/ 8 h 56"/>
              <a:gd name="T62" fmla="*/ 8 w 48"/>
              <a:gd name="T63" fmla="*/ 16 h 56"/>
              <a:gd name="T64" fmla="*/ 8 w 48"/>
              <a:gd name="T65" fmla="*/ 24 h 56"/>
              <a:gd name="T66" fmla="*/ 8 w 48"/>
              <a:gd name="T67" fmla="*/ 24 h 56"/>
              <a:gd name="T68" fmla="*/ 8 w 48"/>
              <a:gd name="T69" fmla="*/ 32 h 56"/>
              <a:gd name="T70" fmla="*/ 16 w 48"/>
              <a:gd name="T71" fmla="*/ 40 h 56"/>
              <a:gd name="T72" fmla="*/ 16 w 48"/>
              <a:gd name="T73" fmla="*/ 40 h 56"/>
              <a:gd name="T74" fmla="*/ 16 w 48"/>
              <a:gd name="T75" fmla="*/ 48 h 56"/>
              <a:gd name="T76" fmla="*/ 24 w 48"/>
              <a:gd name="T77" fmla="*/ 48 h 56"/>
              <a:gd name="T78" fmla="*/ 24 w 48"/>
              <a:gd name="T79" fmla="*/ 48 h 56"/>
              <a:gd name="T80" fmla="*/ 32 w 48"/>
              <a:gd name="T81" fmla="*/ 48 h 56"/>
              <a:gd name="T82" fmla="*/ 40 w 48"/>
              <a:gd name="T83" fmla="*/ 48 h 56"/>
              <a:gd name="T84" fmla="*/ 40 w 48"/>
              <a:gd name="T85" fmla="*/ 48 h 56"/>
              <a:gd name="T86" fmla="*/ 40 w 48"/>
              <a:gd name="T87" fmla="*/ 40 h 56"/>
              <a:gd name="T88" fmla="*/ 40 w 48"/>
              <a:gd name="T89" fmla="*/ 32 h 56"/>
              <a:gd name="T90" fmla="*/ 40 w 48"/>
              <a:gd name="T91" fmla="*/ 32 h 56"/>
              <a:gd name="T92" fmla="*/ 40 w 48"/>
              <a:gd name="T93" fmla="*/ 24 h 56"/>
              <a:gd name="T94" fmla="*/ 32 w 48"/>
              <a:gd name="T95" fmla="*/ 8 h 56"/>
              <a:gd name="T96" fmla="*/ 32 w 48"/>
              <a:gd name="T97" fmla="*/ 8 h 56"/>
              <a:gd name="T98" fmla="*/ 32 w 48"/>
              <a:gd name="T99" fmla="*/ 8 h 56"/>
              <a:gd name="T100" fmla="*/ 24 w 48"/>
              <a:gd name="T101" fmla="*/ 0 h 56"/>
              <a:gd name="T102" fmla="*/ 24 w 48"/>
              <a:gd name="T103" fmla="*/ 0 h 56"/>
              <a:gd name="T104" fmla="*/ 0 w 48"/>
              <a:gd name="T105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8" h="56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8" y="16"/>
                </a:lnTo>
                <a:lnTo>
                  <a:pt x="48" y="24"/>
                </a:lnTo>
                <a:lnTo>
                  <a:pt x="48" y="24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24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32" y="48"/>
                </a:lnTo>
                <a:lnTo>
                  <a:pt x="40" y="48"/>
                </a:lnTo>
                <a:lnTo>
                  <a:pt x="40" y="48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24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0"/>
                </a:lnTo>
                <a:lnTo>
                  <a:pt x="24" y="0"/>
                </a:lnTo>
                <a:lnTo>
                  <a:pt x="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3" name="Freeform 203"/>
          <p:cNvSpPr>
            <a:spLocks/>
          </p:cNvSpPr>
          <p:nvPr/>
        </p:nvSpPr>
        <p:spPr bwMode="auto">
          <a:xfrm>
            <a:off x="6565900" y="6019800"/>
            <a:ext cx="76200" cy="88900"/>
          </a:xfrm>
          <a:custGeom>
            <a:avLst/>
            <a:gdLst>
              <a:gd name="T0" fmla="*/ 32 w 48"/>
              <a:gd name="T1" fmla="*/ 0 h 56"/>
              <a:gd name="T2" fmla="*/ 40 w 48"/>
              <a:gd name="T3" fmla="*/ 0 h 56"/>
              <a:gd name="T4" fmla="*/ 48 w 48"/>
              <a:gd name="T5" fmla="*/ 8 h 56"/>
              <a:gd name="T6" fmla="*/ 48 w 48"/>
              <a:gd name="T7" fmla="*/ 16 h 56"/>
              <a:gd name="T8" fmla="*/ 40 w 48"/>
              <a:gd name="T9" fmla="*/ 16 h 56"/>
              <a:gd name="T10" fmla="*/ 40 w 48"/>
              <a:gd name="T11" fmla="*/ 16 h 56"/>
              <a:gd name="T12" fmla="*/ 40 w 48"/>
              <a:gd name="T13" fmla="*/ 16 h 56"/>
              <a:gd name="T14" fmla="*/ 40 w 48"/>
              <a:gd name="T15" fmla="*/ 16 h 56"/>
              <a:gd name="T16" fmla="*/ 32 w 48"/>
              <a:gd name="T17" fmla="*/ 8 h 56"/>
              <a:gd name="T18" fmla="*/ 32 w 48"/>
              <a:gd name="T19" fmla="*/ 8 h 56"/>
              <a:gd name="T20" fmla="*/ 32 w 48"/>
              <a:gd name="T21" fmla="*/ 8 h 56"/>
              <a:gd name="T22" fmla="*/ 32 w 48"/>
              <a:gd name="T23" fmla="*/ 0 h 56"/>
              <a:gd name="T24" fmla="*/ 24 w 48"/>
              <a:gd name="T25" fmla="*/ 0 h 56"/>
              <a:gd name="T26" fmla="*/ 24 w 48"/>
              <a:gd name="T27" fmla="*/ 0 h 56"/>
              <a:gd name="T28" fmla="*/ 16 w 48"/>
              <a:gd name="T29" fmla="*/ 8 h 56"/>
              <a:gd name="T30" fmla="*/ 8 w 48"/>
              <a:gd name="T31" fmla="*/ 24 h 56"/>
              <a:gd name="T32" fmla="*/ 8 w 48"/>
              <a:gd name="T33" fmla="*/ 32 h 56"/>
              <a:gd name="T34" fmla="*/ 16 w 48"/>
              <a:gd name="T35" fmla="*/ 40 h 56"/>
              <a:gd name="T36" fmla="*/ 32 w 48"/>
              <a:gd name="T37" fmla="*/ 48 h 56"/>
              <a:gd name="T38" fmla="*/ 32 w 48"/>
              <a:gd name="T39" fmla="*/ 40 h 56"/>
              <a:gd name="T40" fmla="*/ 40 w 48"/>
              <a:gd name="T41" fmla="*/ 40 h 56"/>
              <a:gd name="T42" fmla="*/ 48 w 48"/>
              <a:gd name="T43" fmla="*/ 32 h 56"/>
              <a:gd name="T44" fmla="*/ 48 w 48"/>
              <a:gd name="T45" fmla="*/ 32 h 56"/>
              <a:gd name="T46" fmla="*/ 40 w 48"/>
              <a:gd name="T47" fmla="*/ 40 h 56"/>
              <a:gd name="T48" fmla="*/ 40 w 48"/>
              <a:gd name="T49" fmla="*/ 48 h 56"/>
              <a:gd name="T50" fmla="*/ 24 w 48"/>
              <a:gd name="T51" fmla="*/ 56 h 56"/>
              <a:gd name="T52" fmla="*/ 16 w 48"/>
              <a:gd name="T53" fmla="*/ 48 h 56"/>
              <a:gd name="T54" fmla="*/ 8 w 48"/>
              <a:gd name="T55" fmla="*/ 48 h 56"/>
              <a:gd name="T56" fmla="*/ 0 w 48"/>
              <a:gd name="T57" fmla="*/ 24 h 56"/>
              <a:gd name="T58" fmla="*/ 0 w 48"/>
              <a:gd name="T59" fmla="*/ 16 h 56"/>
              <a:gd name="T60" fmla="*/ 8 w 48"/>
              <a:gd name="T61" fmla="*/ 8 h 56"/>
              <a:gd name="T62" fmla="*/ 24 w 48"/>
              <a:gd name="T6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8" y="16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4" name="Freeform 204"/>
          <p:cNvSpPr>
            <a:spLocks/>
          </p:cNvSpPr>
          <p:nvPr/>
        </p:nvSpPr>
        <p:spPr bwMode="auto">
          <a:xfrm>
            <a:off x="6565900" y="6019800"/>
            <a:ext cx="76200" cy="88900"/>
          </a:xfrm>
          <a:custGeom>
            <a:avLst/>
            <a:gdLst>
              <a:gd name="T0" fmla="*/ 32 w 48"/>
              <a:gd name="T1" fmla="*/ 0 h 56"/>
              <a:gd name="T2" fmla="*/ 40 w 48"/>
              <a:gd name="T3" fmla="*/ 0 h 56"/>
              <a:gd name="T4" fmla="*/ 40 w 48"/>
              <a:gd name="T5" fmla="*/ 0 h 56"/>
              <a:gd name="T6" fmla="*/ 40 w 48"/>
              <a:gd name="T7" fmla="*/ 8 h 56"/>
              <a:gd name="T8" fmla="*/ 48 w 48"/>
              <a:gd name="T9" fmla="*/ 8 h 56"/>
              <a:gd name="T10" fmla="*/ 48 w 48"/>
              <a:gd name="T11" fmla="*/ 8 h 56"/>
              <a:gd name="T12" fmla="*/ 48 w 48"/>
              <a:gd name="T13" fmla="*/ 16 h 56"/>
              <a:gd name="T14" fmla="*/ 40 w 48"/>
              <a:gd name="T15" fmla="*/ 16 h 56"/>
              <a:gd name="T16" fmla="*/ 40 w 48"/>
              <a:gd name="T17" fmla="*/ 16 h 56"/>
              <a:gd name="T18" fmla="*/ 40 w 48"/>
              <a:gd name="T19" fmla="*/ 16 h 56"/>
              <a:gd name="T20" fmla="*/ 40 w 48"/>
              <a:gd name="T21" fmla="*/ 16 h 56"/>
              <a:gd name="T22" fmla="*/ 40 w 48"/>
              <a:gd name="T23" fmla="*/ 16 h 56"/>
              <a:gd name="T24" fmla="*/ 40 w 48"/>
              <a:gd name="T25" fmla="*/ 16 h 56"/>
              <a:gd name="T26" fmla="*/ 40 w 48"/>
              <a:gd name="T27" fmla="*/ 16 h 56"/>
              <a:gd name="T28" fmla="*/ 40 w 48"/>
              <a:gd name="T29" fmla="*/ 16 h 56"/>
              <a:gd name="T30" fmla="*/ 32 w 48"/>
              <a:gd name="T31" fmla="*/ 16 h 56"/>
              <a:gd name="T32" fmla="*/ 32 w 48"/>
              <a:gd name="T33" fmla="*/ 8 h 56"/>
              <a:gd name="T34" fmla="*/ 32 w 48"/>
              <a:gd name="T35" fmla="*/ 8 h 56"/>
              <a:gd name="T36" fmla="*/ 32 w 48"/>
              <a:gd name="T37" fmla="*/ 8 h 56"/>
              <a:gd name="T38" fmla="*/ 32 w 48"/>
              <a:gd name="T39" fmla="*/ 8 h 56"/>
              <a:gd name="T40" fmla="*/ 32 w 48"/>
              <a:gd name="T41" fmla="*/ 8 h 56"/>
              <a:gd name="T42" fmla="*/ 32 w 48"/>
              <a:gd name="T43" fmla="*/ 0 h 56"/>
              <a:gd name="T44" fmla="*/ 32 w 48"/>
              <a:gd name="T45" fmla="*/ 0 h 56"/>
              <a:gd name="T46" fmla="*/ 32 w 48"/>
              <a:gd name="T47" fmla="*/ 0 h 56"/>
              <a:gd name="T48" fmla="*/ 24 w 48"/>
              <a:gd name="T49" fmla="*/ 0 h 56"/>
              <a:gd name="T50" fmla="*/ 24 w 48"/>
              <a:gd name="T51" fmla="*/ 0 h 56"/>
              <a:gd name="T52" fmla="*/ 24 w 48"/>
              <a:gd name="T53" fmla="*/ 0 h 56"/>
              <a:gd name="T54" fmla="*/ 16 w 48"/>
              <a:gd name="T55" fmla="*/ 8 h 56"/>
              <a:gd name="T56" fmla="*/ 16 w 48"/>
              <a:gd name="T57" fmla="*/ 8 h 56"/>
              <a:gd name="T58" fmla="*/ 8 w 48"/>
              <a:gd name="T59" fmla="*/ 16 h 56"/>
              <a:gd name="T60" fmla="*/ 8 w 48"/>
              <a:gd name="T61" fmla="*/ 24 h 56"/>
              <a:gd name="T62" fmla="*/ 8 w 48"/>
              <a:gd name="T63" fmla="*/ 24 h 56"/>
              <a:gd name="T64" fmla="*/ 8 w 48"/>
              <a:gd name="T65" fmla="*/ 32 h 56"/>
              <a:gd name="T66" fmla="*/ 16 w 48"/>
              <a:gd name="T67" fmla="*/ 40 h 56"/>
              <a:gd name="T68" fmla="*/ 16 w 48"/>
              <a:gd name="T69" fmla="*/ 40 h 56"/>
              <a:gd name="T70" fmla="*/ 24 w 48"/>
              <a:gd name="T71" fmla="*/ 40 h 56"/>
              <a:gd name="T72" fmla="*/ 32 w 48"/>
              <a:gd name="T73" fmla="*/ 48 h 56"/>
              <a:gd name="T74" fmla="*/ 32 w 48"/>
              <a:gd name="T75" fmla="*/ 48 h 56"/>
              <a:gd name="T76" fmla="*/ 32 w 48"/>
              <a:gd name="T77" fmla="*/ 40 h 56"/>
              <a:gd name="T78" fmla="*/ 40 w 48"/>
              <a:gd name="T79" fmla="*/ 40 h 56"/>
              <a:gd name="T80" fmla="*/ 40 w 48"/>
              <a:gd name="T81" fmla="*/ 40 h 56"/>
              <a:gd name="T82" fmla="*/ 40 w 48"/>
              <a:gd name="T83" fmla="*/ 40 h 56"/>
              <a:gd name="T84" fmla="*/ 48 w 48"/>
              <a:gd name="T85" fmla="*/ 32 h 56"/>
              <a:gd name="T86" fmla="*/ 48 w 48"/>
              <a:gd name="T87" fmla="*/ 32 h 56"/>
              <a:gd name="T88" fmla="*/ 48 w 48"/>
              <a:gd name="T89" fmla="*/ 32 h 56"/>
              <a:gd name="T90" fmla="*/ 48 w 48"/>
              <a:gd name="T91" fmla="*/ 32 h 56"/>
              <a:gd name="T92" fmla="*/ 40 w 48"/>
              <a:gd name="T93" fmla="*/ 40 h 56"/>
              <a:gd name="T94" fmla="*/ 40 w 48"/>
              <a:gd name="T95" fmla="*/ 48 h 56"/>
              <a:gd name="T96" fmla="*/ 40 w 48"/>
              <a:gd name="T97" fmla="*/ 48 h 56"/>
              <a:gd name="T98" fmla="*/ 32 w 48"/>
              <a:gd name="T99" fmla="*/ 48 h 56"/>
              <a:gd name="T100" fmla="*/ 24 w 48"/>
              <a:gd name="T101" fmla="*/ 56 h 56"/>
              <a:gd name="T102" fmla="*/ 24 w 48"/>
              <a:gd name="T103" fmla="*/ 56 h 56"/>
              <a:gd name="T104" fmla="*/ 16 w 48"/>
              <a:gd name="T105" fmla="*/ 48 h 56"/>
              <a:gd name="T106" fmla="*/ 8 w 48"/>
              <a:gd name="T107" fmla="*/ 48 h 56"/>
              <a:gd name="T108" fmla="*/ 8 w 48"/>
              <a:gd name="T109" fmla="*/ 48 h 56"/>
              <a:gd name="T110" fmla="*/ 0 w 48"/>
              <a:gd name="T111" fmla="*/ 40 h 56"/>
              <a:gd name="T112" fmla="*/ 0 w 48"/>
              <a:gd name="T113" fmla="*/ 24 h 56"/>
              <a:gd name="T114" fmla="*/ 0 w 48"/>
              <a:gd name="T115" fmla="*/ 24 h 56"/>
              <a:gd name="T116" fmla="*/ 0 w 48"/>
              <a:gd name="T117" fmla="*/ 16 h 56"/>
              <a:gd name="T118" fmla="*/ 8 w 48"/>
              <a:gd name="T119" fmla="*/ 8 h 56"/>
              <a:gd name="T120" fmla="*/ 8 w 48"/>
              <a:gd name="T121" fmla="*/ 8 h 56"/>
              <a:gd name="T122" fmla="*/ 16 w 48"/>
              <a:gd name="T123" fmla="*/ 0 h 56"/>
              <a:gd name="T124" fmla="*/ 24 w 48"/>
              <a:gd name="T125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0"/>
                </a:lnTo>
                <a:lnTo>
                  <a:pt x="32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0" y="40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5" name="Freeform 205"/>
          <p:cNvSpPr>
            <a:spLocks/>
          </p:cNvSpPr>
          <p:nvPr/>
        </p:nvSpPr>
        <p:spPr bwMode="auto">
          <a:xfrm>
            <a:off x="6642100" y="5981700"/>
            <a:ext cx="88900" cy="127000"/>
          </a:xfrm>
          <a:custGeom>
            <a:avLst/>
            <a:gdLst>
              <a:gd name="T0" fmla="*/ 8 w 56"/>
              <a:gd name="T1" fmla="*/ 72 h 80"/>
              <a:gd name="T2" fmla="*/ 8 w 56"/>
              <a:gd name="T3" fmla="*/ 72 h 80"/>
              <a:gd name="T4" fmla="*/ 8 w 56"/>
              <a:gd name="T5" fmla="*/ 72 h 80"/>
              <a:gd name="T6" fmla="*/ 8 w 56"/>
              <a:gd name="T7" fmla="*/ 64 h 80"/>
              <a:gd name="T8" fmla="*/ 8 w 56"/>
              <a:gd name="T9" fmla="*/ 8 h 80"/>
              <a:gd name="T10" fmla="*/ 8 w 56"/>
              <a:gd name="T11" fmla="*/ 8 h 80"/>
              <a:gd name="T12" fmla="*/ 8 w 56"/>
              <a:gd name="T13" fmla="*/ 8 h 80"/>
              <a:gd name="T14" fmla="*/ 8 w 56"/>
              <a:gd name="T15" fmla="*/ 8 h 80"/>
              <a:gd name="T16" fmla="*/ 8 w 56"/>
              <a:gd name="T17" fmla="*/ 8 h 80"/>
              <a:gd name="T18" fmla="*/ 8 w 56"/>
              <a:gd name="T19" fmla="*/ 8 h 80"/>
              <a:gd name="T20" fmla="*/ 8 w 56"/>
              <a:gd name="T21" fmla="*/ 8 h 80"/>
              <a:gd name="T22" fmla="*/ 8 w 56"/>
              <a:gd name="T23" fmla="*/ 8 h 80"/>
              <a:gd name="T24" fmla="*/ 0 w 56"/>
              <a:gd name="T25" fmla="*/ 8 h 80"/>
              <a:gd name="T26" fmla="*/ 0 w 56"/>
              <a:gd name="T27" fmla="*/ 0 h 80"/>
              <a:gd name="T28" fmla="*/ 0 w 56"/>
              <a:gd name="T29" fmla="*/ 0 h 80"/>
              <a:gd name="T30" fmla="*/ 8 w 56"/>
              <a:gd name="T31" fmla="*/ 0 h 80"/>
              <a:gd name="T32" fmla="*/ 8 w 56"/>
              <a:gd name="T33" fmla="*/ 0 h 80"/>
              <a:gd name="T34" fmla="*/ 16 w 56"/>
              <a:gd name="T35" fmla="*/ 0 h 80"/>
              <a:gd name="T36" fmla="*/ 16 w 56"/>
              <a:gd name="T37" fmla="*/ 0 h 80"/>
              <a:gd name="T38" fmla="*/ 16 w 56"/>
              <a:gd name="T39" fmla="*/ 0 h 80"/>
              <a:gd name="T40" fmla="*/ 24 w 56"/>
              <a:gd name="T41" fmla="*/ 0 h 80"/>
              <a:gd name="T42" fmla="*/ 24 w 56"/>
              <a:gd name="T43" fmla="*/ 32 h 80"/>
              <a:gd name="T44" fmla="*/ 24 w 56"/>
              <a:gd name="T45" fmla="*/ 32 h 80"/>
              <a:gd name="T46" fmla="*/ 24 w 56"/>
              <a:gd name="T47" fmla="*/ 24 h 80"/>
              <a:gd name="T48" fmla="*/ 24 w 56"/>
              <a:gd name="T49" fmla="*/ 24 h 80"/>
              <a:gd name="T50" fmla="*/ 40 w 56"/>
              <a:gd name="T51" fmla="*/ 24 h 80"/>
              <a:gd name="T52" fmla="*/ 40 w 56"/>
              <a:gd name="T53" fmla="*/ 24 h 80"/>
              <a:gd name="T54" fmla="*/ 48 w 56"/>
              <a:gd name="T55" fmla="*/ 32 h 80"/>
              <a:gd name="T56" fmla="*/ 48 w 56"/>
              <a:gd name="T57" fmla="*/ 32 h 80"/>
              <a:gd name="T58" fmla="*/ 48 w 56"/>
              <a:gd name="T59" fmla="*/ 40 h 80"/>
              <a:gd name="T60" fmla="*/ 48 w 56"/>
              <a:gd name="T61" fmla="*/ 40 h 80"/>
              <a:gd name="T62" fmla="*/ 48 w 56"/>
              <a:gd name="T63" fmla="*/ 64 h 80"/>
              <a:gd name="T64" fmla="*/ 48 w 56"/>
              <a:gd name="T65" fmla="*/ 72 h 80"/>
              <a:gd name="T66" fmla="*/ 56 w 56"/>
              <a:gd name="T67" fmla="*/ 72 h 80"/>
              <a:gd name="T68" fmla="*/ 56 w 56"/>
              <a:gd name="T69" fmla="*/ 72 h 80"/>
              <a:gd name="T70" fmla="*/ 56 w 56"/>
              <a:gd name="T71" fmla="*/ 72 h 80"/>
              <a:gd name="T72" fmla="*/ 56 w 56"/>
              <a:gd name="T73" fmla="*/ 80 h 80"/>
              <a:gd name="T74" fmla="*/ 32 w 56"/>
              <a:gd name="T75" fmla="*/ 80 h 80"/>
              <a:gd name="T76" fmla="*/ 32 w 56"/>
              <a:gd name="T77" fmla="*/ 80 h 80"/>
              <a:gd name="T78" fmla="*/ 32 w 56"/>
              <a:gd name="T79" fmla="*/ 72 h 80"/>
              <a:gd name="T80" fmla="*/ 40 w 56"/>
              <a:gd name="T81" fmla="*/ 72 h 80"/>
              <a:gd name="T82" fmla="*/ 40 w 56"/>
              <a:gd name="T83" fmla="*/ 72 h 80"/>
              <a:gd name="T84" fmla="*/ 40 w 56"/>
              <a:gd name="T85" fmla="*/ 72 h 80"/>
              <a:gd name="T86" fmla="*/ 40 w 56"/>
              <a:gd name="T87" fmla="*/ 64 h 80"/>
              <a:gd name="T88" fmla="*/ 40 w 56"/>
              <a:gd name="T89" fmla="*/ 40 h 80"/>
              <a:gd name="T90" fmla="*/ 40 w 56"/>
              <a:gd name="T91" fmla="*/ 40 h 80"/>
              <a:gd name="T92" fmla="*/ 40 w 56"/>
              <a:gd name="T93" fmla="*/ 32 h 80"/>
              <a:gd name="T94" fmla="*/ 40 w 56"/>
              <a:gd name="T95" fmla="*/ 32 h 80"/>
              <a:gd name="T96" fmla="*/ 32 w 56"/>
              <a:gd name="T97" fmla="*/ 32 h 80"/>
              <a:gd name="T98" fmla="*/ 32 w 56"/>
              <a:gd name="T99" fmla="*/ 32 h 80"/>
              <a:gd name="T100" fmla="*/ 24 w 56"/>
              <a:gd name="T101" fmla="*/ 32 h 80"/>
              <a:gd name="T102" fmla="*/ 24 w 56"/>
              <a:gd name="T103" fmla="*/ 32 h 80"/>
              <a:gd name="T104" fmla="*/ 24 w 56"/>
              <a:gd name="T105" fmla="*/ 40 h 80"/>
              <a:gd name="T106" fmla="*/ 24 w 56"/>
              <a:gd name="T107" fmla="*/ 64 h 80"/>
              <a:gd name="T108" fmla="*/ 24 w 56"/>
              <a:gd name="T109" fmla="*/ 64 h 80"/>
              <a:gd name="T110" fmla="*/ 24 w 56"/>
              <a:gd name="T111" fmla="*/ 72 h 80"/>
              <a:gd name="T112" fmla="*/ 24 w 56"/>
              <a:gd name="T113" fmla="*/ 72 h 80"/>
              <a:gd name="T114" fmla="*/ 32 w 56"/>
              <a:gd name="T115" fmla="*/ 72 h 80"/>
              <a:gd name="T116" fmla="*/ 32 w 56"/>
              <a:gd name="T117" fmla="*/ 72 h 80"/>
              <a:gd name="T118" fmla="*/ 32 w 56"/>
              <a:gd name="T119" fmla="*/ 80 h 80"/>
              <a:gd name="T120" fmla="*/ 0 w 56"/>
              <a:gd name="T121" fmla="*/ 80 h 80"/>
              <a:gd name="T122" fmla="*/ 0 w 56"/>
              <a:gd name="T123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6" h="80">
                <a:moveTo>
                  <a:pt x="0" y="72"/>
                </a:move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32" y="24"/>
                </a:lnTo>
                <a:lnTo>
                  <a:pt x="32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0" y="24"/>
                </a:lnTo>
                <a:lnTo>
                  <a:pt x="48" y="24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64"/>
                </a:lnTo>
                <a:lnTo>
                  <a:pt x="48" y="72"/>
                </a:lnTo>
                <a:lnTo>
                  <a:pt x="48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56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64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32" y="72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32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72"/>
                </a:lnTo>
                <a:lnTo>
                  <a:pt x="0" y="72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6" name="Freeform 206"/>
          <p:cNvSpPr>
            <a:spLocks/>
          </p:cNvSpPr>
          <p:nvPr/>
        </p:nvSpPr>
        <p:spPr bwMode="auto">
          <a:xfrm>
            <a:off x="6642100" y="5981700"/>
            <a:ext cx="88900" cy="127000"/>
          </a:xfrm>
          <a:custGeom>
            <a:avLst/>
            <a:gdLst>
              <a:gd name="T0" fmla="*/ 8 w 56"/>
              <a:gd name="T1" fmla="*/ 72 h 80"/>
              <a:gd name="T2" fmla="*/ 8 w 56"/>
              <a:gd name="T3" fmla="*/ 72 h 80"/>
              <a:gd name="T4" fmla="*/ 8 w 56"/>
              <a:gd name="T5" fmla="*/ 64 h 80"/>
              <a:gd name="T6" fmla="*/ 8 w 56"/>
              <a:gd name="T7" fmla="*/ 8 h 80"/>
              <a:gd name="T8" fmla="*/ 8 w 56"/>
              <a:gd name="T9" fmla="*/ 8 h 80"/>
              <a:gd name="T10" fmla="*/ 8 w 56"/>
              <a:gd name="T11" fmla="*/ 8 h 80"/>
              <a:gd name="T12" fmla="*/ 8 w 56"/>
              <a:gd name="T13" fmla="*/ 8 h 80"/>
              <a:gd name="T14" fmla="*/ 8 w 56"/>
              <a:gd name="T15" fmla="*/ 8 h 80"/>
              <a:gd name="T16" fmla="*/ 8 w 56"/>
              <a:gd name="T17" fmla="*/ 8 h 80"/>
              <a:gd name="T18" fmla="*/ 0 w 56"/>
              <a:gd name="T19" fmla="*/ 8 h 80"/>
              <a:gd name="T20" fmla="*/ 0 w 56"/>
              <a:gd name="T21" fmla="*/ 0 h 80"/>
              <a:gd name="T22" fmla="*/ 8 w 56"/>
              <a:gd name="T23" fmla="*/ 0 h 80"/>
              <a:gd name="T24" fmla="*/ 8 w 56"/>
              <a:gd name="T25" fmla="*/ 0 h 80"/>
              <a:gd name="T26" fmla="*/ 16 w 56"/>
              <a:gd name="T27" fmla="*/ 0 h 80"/>
              <a:gd name="T28" fmla="*/ 16 w 56"/>
              <a:gd name="T29" fmla="*/ 0 h 80"/>
              <a:gd name="T30" fmla="*/ 24 w 56"/>
              <a:gd name="T31" fmla="*/ 0 h 80"/>
              <a:gd name="T32" fmla="*/ 24 w 56"/>
              <a:gd name="T33" fmla="*/ 32 h 80"/>
              <a:gd name="T34" fmla="*/ 24 w 56"/>
              <a:gd name="T35" fmla="*/ 32 h 80"/>
              <a:gd name="T36" fmla="*/ 24 w 56"/>
              <a:gd name="T37" fmla="*/ 24 h 80"/>
              <a:gd name="T38" fmla="*/ 40 w 56"/>
              <a:gd name="T39" fmla="*/ 24 h 80"/>
              <a:gd name="T40" fmla="*/ 48 w 56"/>
              <a:gd name="T41" fmla="*/ 24 h 80"/>
              <a:gd name="T42" fmla="*/ 48 w 56"/>
              <a:gd name="T43" fmla="*/ 32 h 80"/>
              <a:gd name="T44" fmla="*/ 48 w 56"/>
              <a:gd name="T45" fmla="*/ 40 h 80"/>
              <a:gd name="T46" fmla="*/ 48 w 56"/>
              <a:gd name="T47" fmla="*/ 64 h 80"/>
              <a:gd name="T48" fmla="*/ 48 w 56"/>
              <a:gd name="T49" fmla="*/ 72 h 80"/>
              <a:gd name="T50" fmla="*/ 56 w 56"/>
              <a:gd name="T51" fmla="*/ 72 h 80"/>
              <a:gd name="T52" fmla="*/ 56 w 56"/>
              <a:gd name="T53" fmla="*/ 72 h 80"/>
              <a:gd name="T54" fmla="*/ 56 w 56"/>
              <a:gd name="T55" fmla="*/ 80 h 80"/>
              <a:gd name="T56" fmla="*/ 32 w 56"/>
              <a:gd name="T57" fmla="*/ 80 h 80"/>
              <a:gd name="T58" fmla="*/ 32 w 56"/>
              <a:gd name="T59" fmla="*/ 72 h 80"/>
              <a:gd name="T60" fmla="*/ 40 w 56"/>
              <a:gd name="T61" fmla="*/ 72 h 80"/>
              <a:gd name="T62" fmla="*/ 40 w 56"/>
              <a:gd name="T63" fmla="*/ 72 h 80"/>
              <a:gd name="T64" fmla="*/ 40 w 56"/>
              <a:gd name="T65" fmla="*/ 64 h 80"/>
              <a:gd name="T66" fmla="*/ 40 w 56"/>
              <a:gd name="T67" fmla="*/ 40 h 80"/>
              <a:gd name="T68" fmla="*/ 40 w 56"/>
              <a:gd name="T69" fmla="*/ 40 h 80"/>
              <a:gd name="T70" fmla="*/ 40 w 56"/>
              <a:gd name="T71" fmla="*/ 32 h 80"/>
              <a:gd name="T72" fmla="*/ 32 w 56"/>
              <a:gd name="T73" fmla="*/ 32 h 80"/>
              <a:gd name="T74" fmla="*/ 32 w 56"/>
              <a:gd name="T75" fmla="*/ 32 h 80"/>
              <a:gd name="T76" fmla="*/ 24 w 56"/>
              <a:gd name="T77" fmla="*/ 32 h 80"/>
              <a:gd name="T78" fmla="*/ 24 w 56"/>
              <a:gd name="T79" fmla="*/ 40 h 80"/>
              <a:gd name="T80" fmla="*/ 24 w 56"/>
              <a:gd name="T81" fmla="*/ 64 h 80"/>
              <a:gd name="T82" fmla="*/ 24 w 56"/>
              <a:gd name="T83" fmla="*/ 72 h 80"/>
              <a:gd name="T84" fmla="*/ 24 w 56"/>
              <a:gd name="T85" fmla="*/ 72 h 80"/>
              <a:gd name="T86" fmla="*/ 32 w 56"/>
              <a:gd name="T87" fmla="*/ 72 h 80"/>
              <a:gd name="T88" fmla="*/ 32 w 56"/>
              <a:gd name="T89" fmla="*/ 80 h 80"/>
              <a:gd name="T90" fmla="*/ 0 w 56"/>
              <a:gd name="T91" fmla="*/ 80 h 80"/>
              <a:gd name="T92" fmla="*/ 0 w 56"/>
              <a:gd name="T93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6" h="80">
                <a:moveTo>
                  <a:pt x="0" y="72"/>
                </a:move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24"/>
                </a:lnTo>
                <a:lnTo>
                  <a:pt x="24" y="24"/>
                </a:lnTo>
                <a:lnTo>
                  <a:pt x="32" y="24"/>
                </a:lnTo>
                <a:lnTo>
                  <a:pt x="40" y="24"/>
                </a:lnTo>
                <a:lnTo>
                  <a:pt x="40" y="24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8" y="64"/>
                </a:lnTo>
                <a:lnTo>
                  <a:pt x="48" y="64"/>
                </a:lnTo>
                <a:lnTo>
                  <a:pt x="48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72"/>
                </a:lnTo>
                <a:lnTo>
                  <a:pt x="56" y="80"/>
                </a:lnTo>
                <a:lnTo>
                  <a:pt x="56" y="80"/>
                </a:lnTo>
                <a:lnTo>
                  <a:pt x="32" y="80"/>
                </a:lnTo>
                <a:lnTo>
                  <a:pt x="32" y="80"/>
                </a:lnTo>
                <a:lnTo>
                  <a:pt x="32" y="72"/>
                </a:lnTo>
                <a:lnTo>
                  <a:pt x="32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72"/>
                </a:lnTo>
                <a:lnTo>
                  <a:pt x="40" y="64"/>
                </a:lnTo>
                <a:lnTo>
                  <a:pt x="40" y="64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32" y="32"/>
                </a:lnTo>
                <a:lnTo>
                  <a:pt x="32" y="32"/>
                </a:lnTo>
                <a:lnTo>
                  <a:pt x="32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40"/>
                </a:lnTo>
                <a:lnTo>
                  <a:pt x="24" y="40"/>
                </a:lnTo>
                <a:lnTo>
                  <a:pt x="24" y="64"/>
                </a:lnTo>
                <a:lnTo>
                  <a:pt x="24" y="64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32" y="72"/>
                </a:lnTo>
                <a:lnTo>
                  <a:pt x="32" y="72"/>
                </a:lnTo>
                <a:lnTo>
                  <a:pt x="32" y="80"/>
                </a:lnTo>
                <a:lnTo>
                  <a:pt x="32" y="80"/>
                </a:lnTo>
                <a:lnTo>
                  <a:pt x="0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7" name="Freeform 207"/>
          <p:cNvSpPr>
            <a:spLocks/>
          </p:cNvSpPr>
          <p:nvPr/>
        </p:nvSpPr>
        <p:spPr bwMode="auto">
          <a:xfrm>
            <a:off x="6743700" y="5981700"/>
            <a:ext cx="38100" cy="127000"/>
          </a:xfrm>
          <a:custGeom>
            <a:avLst/>
            <a:gdLst>
              <a:gd name="T0" fmla="*/ 0 w 24"/>
              <a:gd name="T1" fmla="*/ 72 h 80"/>
              <a:gd name="T2" fmla="*/ 8 w 24"/>
              <a:gd name="T3" fmla="*/ 72 h 80"/>
              <a:gd name="T4" fmla="*/ 8 w 24"/>
              <a:gd name="T5" fmla="*/ 72 h 80"/>
              <a:gd name="T6" fmla="*/ 8 w 24"/>
              <a:gd name="T7" fmla="*/ 72 h 80"/>
              <a:gd name="T8" fmla="*/ 8 w 24"/>
              <a:gd name="T9" fmla="*/ 72 h 80"/>
              <a:gd name="T10" fmla="*/ 8 w 24"/>
              <a:gd name="T11" fmla="*/ 64 h 80"/>
              <a:gd name="T12" fmla="*/ 8 w 24"/>
              <a:gd name="T13" fmla="*/ 64 h 80"/>
              <a:gd name="T14" fmla="*/ 8 w 24"/>
              <a:gd name="T15" fmla="*/ 8 h 80"/>
              <a:gd name="T16" fmla="*/ 8 w 24"/>
              <a:gd name="T17" fmla="*/ 8 h 80"/>
              <a:gd name="T18" fmla="*/ 8 w 24"/>
              <a:gd name="T19" fmla="*/ 8 h 80"/>
              <a:gd name="T20" fmla="*/ 8 w 24"/>
              <a:gd name="T21" fmla="*/ 8 h 80"/>
              <a:gd name="T22" fmla="*/ 8 w 24"/>
              <a:gd name="T23" fmla="*/ 8 h 80"/>
              <a:gd name="T24" fmla="*/ 8 w 24"/>
              <a:gd name="T25" fmla="*/ 8 h 80"/>
              <a:gd name="T26" fmla="*/ 0 w 24"/>
              <a:gd name="T27" fmla="*/ 0 h 80"/>
              <a:gd name="T28" fmla="*/ 0 w 24"/>
              <a:gd name="T29" fmla="*/ 0 h 80"/>
              <a:gd name="T30" fmla="*/ 0 w 24"/>
              <a:gd name="T31" fmla="*/ 0 h 80"/>
              <a:gd name="T32" fmla="*/ 0 w 24"/>
              <a:gd name="T33" fmla="*/ 0 h 80"/>
              <a:gd name="T34" fmla="*/ 0 w 24"/>
              <a:gd name="T35" fmla="*/ 0 h 80"/>
              <a:gd name="T36" fmla="*/ 0 w 24"/>
              <a:gd name="T37" fmla="*/ 8 h 80"/>
              <a:gd name="T38" fmla="*/ 0 w 24"/>
              <a:gd name="T39" fmla="*/ 8 h 80"/>
              <a:gd name="T40" fmla="*/ 0 w 24"/>
              <a:gd name="T41" fmla="*/ 8 h 80"/>
              <a:gd name="T42" fmla="*/ 0 w 24"/>
              <a:gd name="T43" fmla="*/ 0 h 80"/>
              <a:gd name="T44" fmla="*/ 0 w 24"/>
              <a:gd name="T45" fmla="*/ 0 h 80"/>
              <a:gd name="T46" fmla="*/ 8 w 24"/>
              <a:gd name="T47" fmla="*/ 0 h 80"/>
              <a:gd name="T48" fmla="*/ 16 w 24"/>
              <a:gd name="T49" fmla="*/ 0 h 80"/>
              <a:gd name="T50" fmla="*/ 16 w 24"/>
              <a:gd name="T51" fmla="*/ 0 h 80"/>
              <a:gd name="T52" fmla="*/ 16 w 24"/>
              <a:gd name="T53" fmla="*/ 0 h 80"/>
              <a:gd name="T54" fmla="*/ 16 w 24"/>
              <a:gd name="T55" fmla="*/ 0 h 80"/>
              <a:gd name="T56" fmla="*/ 16 w 24"/>
              <a:gd name="T57" fmla="*/ 0 h 80"/>
              <a:gd name="T58" fmla="*/ 16 w 24"/>
              <a:gd name="T59" fmla="*/ 0 h 80"/>
              <a:gd name="T60" fmla="*/ 16 w 24"/>
              <a:gd name="T61" fmla="*/ 0 h 80"/>
              <a:gd name="T62" fmla="*/ 16 w 24"/>
              <a:gd name="T63" fmla="*/ 0 h 80"/>
              <a:gd name="T64" fmla="*/ 16 w 24"/>
              <a:gd name="T65" fmla="*/ 64 h 80"/>
              <a:gd name="T66" fmla="*/ 16 w 24"/>
              <a:gd name="T67" fmla="*/ 64 h 80"/>
              <a:gd name="T68" fmla="*/ 16 w 24"/>
              <a:gd name="T69" fmla="*/ 72 h 80"/>
              <a:gd name="T70" fmla="*/ 16 w 24"/>
              <a:gd name="T71" fmla="*/ 72 h 80"/>
              <a:gd name="T72" fmla="*/ 16 w 24"/>
              <a:gd name="T73" fmla="*/ 72 h 80"/>
              <a:gd name="T74" fmla="*/ 24 w 24"/>
              <a:gd name="T75" fmla="*/ 72 h 80"/>
              <a:gd name="T76" fmla="*/ 24 w 24"/>
              <a:gd name="T77" fmla="*/ 72 h 80"/>
              <a:gd name="T78" fmla="*/ 24 w 24"/>
              <a:gd name="T79" fmla="*/ 72 h 80"/>
              <a:gd name="T80" fmla="*/ 24 w 24"/>
              <a:gd name="T81" fmla="*/ 80 h 80"/>
              <a:gd name="T82" fmla="*/ 24 w 24"/>
              <a:gd name="T83" fmla="*/ 80 h 80"/>
              <a:gd name="T84" fmla="*/ 0 w 24"/>
              <a:gd name="T85" fmla="*/ 80 h 80"/>
              <a:gd name="T86" fmla="*/ 0 w 24"/>
              <a:gd name="T87" fmla="*/ 80 h 80"/>
              <a:gd name="T88" fmla="*/ 0 w 24"/>
              <a:gd name="T89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4" h="80">
                <a:moveTo>
                  <a:pt x="0" y="72"/>
                </a:move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64"/>
                </a:lnTo>
                <a:lnTo>
                  <a:pt x="16" y="64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0" y="80"/>
                </a:lnTo>
                <a:lnTo>
                  <a:pt x="0" y="80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8" name="Freeform 208"/>
          <p:cNvSpPr>
            <a:spLocks/>
          </p:cNvSpPr>
          <p:nvPr/>
        </p:nvSpPr>
        <p:spPr bwMode="auto">
          <a:xfrm>
            <a:off x="6743700" y="5981700"/>
            <a:ext cx="38100" cy="127000"/>
          </a:xfrm>
          <a:custGeom>
            <a:avLst/>
            <a:gdLst>
              <a:gd name="T0" fmla="*/ 8 w 24"/>
              <a:gd name="T1" fmla="*/ 72 h 80"/>
              <a:gd name="T2" fmla="*/ 8 w 24"/>
              <a:gd name="T3" fmla="*/ 72 h 80"/>
              <a:gd name="T4" fmla="*/ 8 w 24"/>
              <a:gd name="T5" fmla="*/ 72 h 80"/>
              <a:gd name="T6" fmla="*/ 8 w 24"/>
              <a:gd name="T7" fmla="*/ 72 h 80"/>
              <a:gd name="T8" fmla="*/ 8 w 24"/>
              <a:gd name="T9" fmla="*/ 64 h 80"/>
              <a:gd name="T10" fmla="*/ 8 w 24"/>
              <a:gd name="T11" fmla="*/ 64 h 80"/>
              <a:gd name="T12" fmla="*/ 8 w 24"/>
              <a:gd name="T13" fmla="*/ 8 h 80"/>
              <a:gd name="T14" fmla="*/ 8 w 24"/>
              <a:gd name="T15" fmla="*/ 8 h 80"/>
              <a:gd name="T16" fmla="*/ 8 w 24"/>
              <a:gd name="T17" fmla="*/ 8 h 80"/>
              <a:gd name="T18" fmla="*/ 8 w 24"/>
              <a:gd name="T19" fmla="*/ 8 h 80"/>
              <a:gd name="T20" fmla="*/ 8 w 24"/>
              <a:gd name="T21" fmla="*/ 8 h 80"/>
              <a:gd name="T22" fmla="*/ 8 w 24"/>
              <a:gd name="T23" fmla="*/ 8 h 80"/>
              <a:gd name="T24" fmla="*/ 0 w 24"/>
              <a:gd name="T25" fmla="*/ 0 h 80"/>
              <a:gd name="T26" fmla="*/ 0 w 24"/>
              <a:gd name="T27" fmla="*/ 0 h 80"/>
              <a:gd name="T28" fmla="*/ 0 w 24"/>
              <a:gd name="T29" fmla="*/ 0 h 80"/>
              <a:gd name="T30" fmla="*/ 0 w 24"/>
              <a:gd name="T31" fmla="*/ 0 h 80"/>
              <a:gd name="T32" fmla="*/ 0 w 24"/>
              <a:gd name="T33" fmla="*/ 0 h 80"/>
              <a:gd name="T34" fmla="*/ 0 w 24"/>
              <a:gd name="T35" fmla="*/ 8 h 80"/>
              <a:gd name="T36" fmla="*/ 0 w 24"/>
              <a:gd name="T37" fmla="*/ 8 h 80"/>
              <a:gd name="T38" fmla="*/ 0 w 24"/>
              <a:gd name="T39" fmla="*/ 8 h 80"/>
              <a:gd name="T40" fmla="*/ 0 w 24"/>
              <a:gd name="T41" fmla="*/ 0 h 80"/>
              <a:gd name="T42" fmla="*/ 0 w 24"/>
              <a:gd name="T43" fmla="*/ 0 h 80"/>
              <a:gd name="T44" fmla="*/ 8 w 24"/>
              <a:gd name="T45" fmla="*/ 0 h 80"/>
              <a:gd name="T46" fmla="*/ 16 w 24"/>
              <a:gd name="T47" fmla="*/ 0 h 80"/>
              <a:gd name="T48" fmla="*/ 16 w 24"/>
              <a:gd name="T49" fmla="*/ 0 h 80"/>
              <a:gd name="T50" fmla="*/ 16 w 24"/>
              <a:gd name="T51" fmla="*/ 0 h 80"/>
              <a:gd name="T52" fmla="*/ 16 w 24"/>
              <a:gd name="T53" fmla="*/ 0 h 80"/>
              <a:gd name="T54" fmla="*/ 16 w 24"/>
              <a:gd name="T55" fmla="*/ 0 h 80"/>
              <a:gd name="T56" fmla="*/ 16 w 24"/>
              <a:gd name="T57" fmla="*/ 0 h 80"/>
              <a:gd name="T58" fmla="*/ 16 w 24"/>
              <a:gd name="T59" fmla="*/ 0 h 80"/>
              <a:gd name="T60" fmla="*/ 16 w 24"/>
              <a:gd name="T61" fmla="*/ 0 h 80"/>
              <a:gd name="T62" fmla="*/ 16 w 24"/>
              <a:gd name="T63" fmla="*/ 64 h 80"/>
              <a:gd name="T64" fmla="*/ 16 w 24"/>
              <a:gd name="T65" fmla="*/ 64 h 80"/>
              <a:gd name="T66" fmla="*/ 16 w 24"/>
              <a:gd name="T67" fmla="*/ 72 h 80"/>
              <a:gd name="T68" fmla="*/ 16 w 24"/>
              <a:gd name="T69" fmla="*/ 72 h 80"/>
              <a:gd name="T70" fmla="*/ 16 w 24"/>
              <a:gd name="T71" fmla="*/ 72 h 80"/>
              <a:gd name="T72" fmla="*/ 24 w 24"/>
              <a:gd name="T73" fmla="*/ 72 h 80"/>
              <a:gd name="T74" fmla="*/ 24 w 24"/>
              <a:gd name="T75" fmla="*/ 72 h 80"/>
              <a:gd name="T76" fmla="*/ 24 w 24"/>
              <a:gd name="T77" fmla="*/ 72 h 80"/>
              <a:gd name="T78" fmla="*/ 24 w 24"/>
              <a:gd name="T79" fmla="*/ 80 h 80"/>
              <a:gd name="T80" fmla="*/ 24 w 24"/>
              <a:gd name="T81" fmla="*/ 80 h 80"/>
              <a:gd name="T82" fmla="*/ 0 w 24"/>
              <a:gd name="T83" fmla="*/ 80 h 80"/>
              <a:gd name="T84" fmla="*/ 0 w 24"/>
              <a:gd name="T85" fmla="*/ 80 h 80"/>
              <a:gd name="T86" fmla="*/ 0 w 24"/>
              <a:gd name="T87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" h="80">
                <a:moveTo>
                  <a:pt x="0" y="72"/>
                </a:move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72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16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72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24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72"/>
                </a:lnTo>
                <a:lnTo>
                  <a:pt x="0" y="72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29" name="Freeform 209"/>
          <p:cNvSpPr>
            <a:spLocks/>
          </p:cNvSpPr>
          <p:nvPr/>
        </p:nvSpPr>
        <p:spPr bwMode="auto">
          <a:xfrm>
            <a:off x="6794500" y="6019800"/>
            <a:ext cx="76200" cy="88900"/>
          </a:xfrm>
          <a:custGeom>
            <a:avLst/>
            <a:gdLst>
              <a:gd name="T0" fmla="*/ 32 w 48"/>
              <a:gd name="T1" fmla="*/ 0 h 56"/>
              <a:gd name="T2" fmla="*/ 40 w 48"/>
              <a:gd name="T3" fmla="*/ 8 h 56"/>
              <a:gd name="T4" fmla="*/ 40 w 48"/>
              <a:gd name="T5" fmla="*/ 8 h 56"/>
              <a:gd name="T6" fmla="*/ 48 w 48"/>
              <a:gd name="T7" fmla="*/ 8 h 56"/>
              <a:gd name="T8" fmla="*/ 48 w 48"/>
              <a:gd name="T9" fmla="*/ 24 h 56"/>
              <a:gd name="T10" fmla="*/ 48 w 48"/>
              <a:gd name="T11" fmla="*/ 24 h 56"/>
              <a:gd name="T12" fmla="*/ 8 w 48"/>
              <a:gd name="T13" fmla="*/ 24 h 56"/>
              <a:gd name="T14" fmla="*/ 8 w 48"/>
              <a:gd name="T15" fmla="*/ 24 h 56"/>
              <a:gd name="T16" fmla="*/ 16 w 48"/>
              <a:gd name="T17" fmla="*/ 32 h 56"/>
              <a:gd name="T18" fmla="*/ 16 w 48"/>
              <a:gd name="T19" fmla="*/ 40 h 56"/>
              <a:gd name="T20" fmla="*/ 16 w 48"/>
              <a:gd name="T21" fmla="*/ 40 h 56"/>
              <a:gd name="T22" fmla="*/ 24 w 48"/>
              <a:gd name="T23" fmla="*/ 40 h 56"/>
              <a:gd name="T24" fmla="*/ 32 w 48"/>
              <a:gd name="T25" fmla="*/ 48 h 56"/>
              <a:gd name="T26" fmla="*/ 32 w 48"/>
              <a:gd name="T27" fmla="*/ 48 h 56"/>
              <a:gd name="T28" fmla="*/ 32 w 48"/>
              <a:gd name="T29" fmla="*/ 48 h 56"/>
              <a:gd name="T30" fmla="*/ 40 w 48"/>
              <a:gd name="T31" fmla="*/ 40 h 56"/>
              <a:gd name="T32" fmla="*/ 40 w 48"/>
              <a:gd name="T33" fmla="*/ 40 h 56"/>
              <a:gd name="T34" fmla="*/ 40 w 48"/>
              <a:gd name="T35" fmla="*/ 40 h 56"/>
              <a:gd name="T36" fmla="*/ 48 w 48"/>
              <a:gd name="T37" fmla="*/ 32 h 56"/>
              <a:gd name="T38" fmla="*/ 48 w 48"/>
              <a:gd name="T39" fmla="*/ 32 h 56"/>
              <a:gd name="T40" fmla="*/ 48 w 48"/>
              <a:gd name="T41" fmla="*/ 32 h 56"/>
              <a:gd name="T42" fmla="*/ 48 w 48"/>
              <a:gd name="T43" fmla="*/ 32 h 56"/>
              <a:gd name="T44" fmla="*/ 48 w 48"/>
              <a:gd name="T45" fmla="*/ 40 h 56"/>
              <a:gd name="T46" fmla="*/ 40 w 48"/>
              <a:gd name="T47" fmla="*/ 48 h 56"/>
              <a:gd name="T48" fmla="*/ 40 w 48"/>
              <a:gd name="T49" fmla="*/ 48 h 56"/>
              <a:gd name="T50" fmla="*/ 32 w 48"/>
              <a:gd name="T51" fmla="*/ 48 h 56"/>
              <a:gd name="T52" fmla="*/ 24 w 48"/>
              <a:gd name="T53" fmla="*/ 56 h 56"/>
              <a:gd name="T54" fmla="*/ 24 w 48"/>
              <a:gd name="T55" fmla="*/ 56 h 56"/>
              <a:gd name="T56" fmla="*/ 16 w 48"/>
              <a:gd name="T57" fmla="*/ 48 h 56"/>
              <a:gd name="T58" fmla="*/ 8 w 48"/>
              <a:gd name="T59" fmla="*/ 48 h 56"/>
              <a:gd name="T60" fmla="*/ 8 w 48"/>
              <a:gd name="T61" fmla="*/ 48 h 56"/>
              <a:gd name="T62" fmla="*/ 0 w 48"/>
              <a:gd name="T63" fmla="*/ 40 h 56"/>
              <a:gd name="T64" fmla="*/ 0 w 48"/>
              <a:gd name="T65" fmla="*/ 24 h 56"/>
              <a:gd name="T66" fmla="*/ 0 w 48"/>
              <a:gd name="T67" fmla="*/ 24 h 56"/>
              <a:gd name="T68" fmla="*/ 8 w 48"/>
              <a:gd name="T69" fmla="*/ 16 h 56"/>
              <a:gd name="T70" fmla="*/ 8 w 48"/>
              <a:gd name="T71" fmla="*/ 8 h 56"/>
              <a:gd name="T72" fmla="*/ 8 w 48"/>
              <a:gd name="T73" fmla="*/ 8 h 56"/>
              <a:gd name="T74" fmla="*/ 16 w 48"/>
              <a:gd name="T75" fmla="*/ 0 h 56"/>
              <a:gd name="T76" fmla="*/ 24 w 48"/>
              <a:gd name="T77" fmla="*/ 0 h 56"/>
              <a:gd name="T78" fmla="*/ 16 w 48"/>
              <a:gd name="T79" fmla="*/ 8 h 56"/>
              <a:gd name="T80" fmla="*/ 16 w 48"/>
              <a:gd name="T81" fmla="*/ 8 h 56"/>
              <a:gd name="T82" fmla="*/ 16 w 48"/>
              <a:gd name="T83" fmla="*/ 8 h 56"/>
              <a:gd name="T84" fmla="*/ 16 w 48"/>
              <a:gd name="T85" fmla="*/ 16 h 56"/>
              <a:gd name="T86" fmla="*/ 8 w 48"/>
              <a:gd name="T87" fmla="*/ 16 h 56"/>
              <a:gd name="T88" fmla="*/ 8 w 48"/>
              <a:gd name="T89" fmla="*/ 16 h 56"/>
              <a:gd name="T90" fmla="*/ 32 w 48"/>
              <a:gd name="T91" fmla="*/ 16 h 56"/>
              <a:gd name="T92" fmla="*/ 32 w 48"/>
              <a:gd name="T93" fmla="*/ 16 h 56"/>
              <a:gd name="T94" fmla="*/ 32 w 48"/>
              <a:gd name="T95" fmla="*/ 8 h 56"/>
              <a:gd name="T96" fmla="*/ 32 w 48"/>
              <a:gd name="T97" fmla="*/ 8 h 56"/>
              <a:gd name="T98" fmla="*/ 32 w 48"/>
              <a:gd name="T99" fmla="*/ 8 h 56"/>
              <a:gd name="T100" fmla="*/ 32 w 48"/>
              <a:gd name="T101" fmla="*/ 8 h 56"/>
              <a:gd name="T102" fmla="*/ 24 w 48"/>
              <a:gd name="T10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8" h="56">
                <a:moveTo>
                  <a:pt x="24" y="0"/>
                </a:moveTo>
                <a:lnTo>
                  <a:pt x="32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8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0" name="Freeform 210"/>
          <p:cNvSpPr>
            <a:spLocks/>
          </p:cNvSpPr>
          <p:nvPr/>
        </p:nvSpPr>
        <p:spPr bwMode="auto">
          <a:xfrm>
            <a:off x="6794500" y="6019800"/>
            <a:ext cx="76200" cy="88900"/>
          </a:xfrm>
          <a:custGeom>
            <a:avLst/>
            <a:gdLst>
              <a:gd name="T0" fmla="*/ 24 w 48"/>
              <a:gd name="T1" fmla="*/ 0 h 56"/>
              <a:gd name="T2" fmla="*/ 24 w 48"/>
              <a:gd name="T3" fmla="*/ 0 h 56"/>
              <a:gd name="T4" fmla="*/ 32 w 48"/>
              <a:gd name="T5" fmla="*/ 0 h 56"/>
              <a:gd name="T6" fmla="*/ 40 w 48"/>
              <a:gd name="T7" fmla="*/ 8 h 56"/>
              <a:gd name="T8" fmla="*/ 40 w 48"/>
              <a:gd name="T9" fmla="*/ 8 h 56"/>
              <a:gd name="T10" fmla="*/ 48 w 48"/>
              <a:gd name="T11" fmla="*/ 8 h 56"/>
              <a:gd name="T12" fmla="*/ 48 w 48"/>
              <a:gd name="T13" fmla="*/ 24 h 56"/>
              <a:gd name="T14" fmla="*/ 48 w 48"/>
              <a:gd name="T15" fmla="*/ 24 h 56"/>
              <a:gd name="T16" fmla="*/ 8 w 48"/>
              <a:gd name="T17" fmla="*/ 24 h 56"/>
              <a:gd name="T18" fmla="*/ 8 w 48"/>
              <a:gd name="T19" fmla="*/ 24 h 56"/>
              <a:gd name="T20" fmla="*/ 16 w 48"/>
              <a:gd name="T21" fmla="*/ 32 h 56"/>
              <a:gd name="T22" fmla="*/ 16 w 48"/>
              <a:gd name="T23" fmla="*/ 40 h 56"/>
              <a:gd name="T24" fmla="*/ 16 w 48"/>
              <a:gd name="T25" fmla="*/ 40 h 56"/>
              <a:gd name="T26" fmla="*/ 24 w 48"/>
              <a:gd name="T27" fmla="*/ 40 h 56"/>
              <a:gd name="T28" fmla="*/ 32 w 48"/>
              <a:gd name="T29" fmla="*/ 48 h 56"/>
              <a:gd name="T30" fmla="*/ 32 w 48"/>
              <a:gd name="T31" fmla="*/ 48 h 56"/>
              <a:gd name="T32" fmla="*/ 32 w 48"/>
              <a:gd name="T33" fmla="*/ 48 h 56"/>
              <a:gd name="T34" fmla="*/ 40 w 48"/>
              <a:gd name="T35" fmla="*/ 40 h 56"/>
              <a:gd name="T36" fmla="*/ 40 w 48"/>
              <a:gd name="T37" fmla="*/ 40 h 56"/>
              <a:gd name="T38" fmla="*/ 40 w 48"/>
              <a:gd name="T39" fmla="*/ 40 h 56"/>
              <a:gd name="T40" fmla="*/ 48 w 48"/>
              <a:gd name="T41" fmla="*/ 32 h 56"/>
              <a:gd name="T42" fmla="*/ 48 w 48"/>
              <a:gd name="T43" fmla="*/ 32 h 56"/>
              <a:gd name="T44" fmla="*/ 48 w 48"/>
              <a:gd name="T45" fmla="*/ 32 h 56"/>
              <a:gd name="T46" fmla="*/ 48 w 48"/>
              <a:gd name="T47" fmla="*/ 32 h 56"/>
              <a:gd name="T48" fmla="*/ 48 w 48"/>
              <a:gd name="T49" fmla="*/ 40 h 56"/>
              <a:gd name="T50" fmla="*/ 40 w 48"/>
              <a:gd name="T51" fmla="*/ 48 h 56"/>
              <a:gd name="T52" fmla="*/ 40 w 48"/>
              <a:gd name="T53" fmla="*/ 48 h 56"/>
              <a:gd name="T54" fmla="*/ 32 w 48"/>
              <a:gd name="T55" fmla="*/ 48 h 56"/>
              <a:gd name="T56" fmla="*/ 24 w 48"/>
              <a:gd name="T57" fmla="*/ 56 h 56"/>
              <a:gd name="T58" fmla="*/ 24 w 48"/>
              <a:gd name="T59" fmla="*/ 56 h 56"/>
              <a:gd name="T60" fmla="*/ 16 w 48"/>
              <a:gd name="T61" fmla="*/ 48 h 56"/>
              <a:gd name="T62" fmla="*/ 8 w 48"/>
              <a:gd name="T63" fmla="*/ 48 h 56"/>
              <a:gd name="T64" fmla="*/ 8 w 48"/>
              <a:gd name="T65" fmla="*/ 48 h 56"/>
              <a:gd name="T66" fmla="*/ 0 w 48"/>
              <a:gd name="T67" fmla="*/ 40 h 56"/>
              <a:gd name="T68" fmla="*/ 0 w 48"/>
              <a:gd name="T69" fmla="*/ 24 h 56"/>
              <a:gd name="T70" fmla="*/ 0 w 48"/>
              <a:gd name="T71" fmla="*/ 24 h 56"/>
              <a:gd name="T72" fmla="*/ 8 w 48"/>
              <a:gd name="T73" fmla="*/ 16 h 56"/>
              <a:gd name="T74" fmla="*/ 8 w 48"/>
              <a:gd name="T75" fmla="*/ 8 h 56"/>
              <a:gd name="T76" fmla="*/ 8 w 48"/>
              <a:gd name="T77" fmla="*/ 8 h 56"/>
              <a:gd name="T78" fmla="*/ 16 w 48"/>
              <a:gd name="T79" fmla="*/ 0 h 56"/>
              <a:gd name="T80" fmla="*/ 24 w 48"/>
              <a:gd name="T81" fmla="*/ 0 h 56"/>
              <a:gd name="T82" fmla="*/ 24 w 48"/>
              <a:gd name="T83" fmla="*/ 0 h 56"/>
              <a:gd name="T84" fmla="*/ 24 w 48"/>
              <a:gd name="T85" fmla="*/ 0 h 56"/>
              <a:gd name="T86" fmla="*/ 24 w 48"/>
              <a:gd name="T87" fmla="*/ 0 h 56"/>
              <a:gd name="T88" fmla="*/ 16 w 48"/>
              <a:gd name="T89" fmla="*/ 8 h 56"/>
              <a:gd name="T90" fmla="*/ 16 w 48"/>
              <a:gd name="T91" fmla="*/ 8 h 56"/>
              <a:gd name="T92" fmla="*/ 16 w 48"/>
              <a:gd name="T93" fmla="*/ 8 h 56"/>
              <a:gd name="T94" fmla="*/ 16 w 48"/>
              <a:gd name="T95" fmla="*/ 16 h 56"/>
              <a:gd name="T96" fmla="*/ 8 w 48"/>
              <a:gd name="T97" fmla="*/ 16 h 56"/>
              <a:gd name="T98" fmla="*/ 8 w 48"/>
              <a:gd name="T99" fmla="*/ 16 h 56"/>
              <a:gd name="T100" fmla="*/ 32 w 48"/>
              <a:gd name="T101" fmla="*/ 16 h 56"/>
              <a:gd name="T102" fmla="*/ 32 w 48"/>
              <a:gd name="T103" fmla="*/ 16 h 56"/>
              <a:gd name="T104" fmla="*/ 32 w 48"/>
              <a:gd name="T105" fmla="*/ 8 h 56"/>
              <a:gd name="T106" fmla="*/ 32 w 48"/>
              <a:gd name="T107" fmla="*/ 8 h 56"/>
              <a:gd name="T108" fmla="*/ 32 w 48"/>
              <a:gd name="T109" fmla="*/ 8 h 56"/>
              <a:gd name="T110" fmla="*/ 32 w 48"/>
              <a:gd name="T111" fmla="*/ 8 h 56"/>
              <a:gd name="T112" fmla="*/ 24 w 48"/>
              <a:gd name="T113" fmla="*/ 0 h 56"/>
              <a:gd name="T114" fmla="*/ 24 w 48"/>
              <a:gd name="T115" fmla="*/ 0 h 56"/>
              <a:gd name="T116" fmla="*/ 24 w 48"/>
              <a:gd name="T11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" h="56">
                <a:moveTo>
                  <a:pt x="24" y="0"/>
                </a:moveTo>
                <a:lnTo>
                  <a:pt x="24" y="0"/>
                </a:lnTo>
                <a:lnTo>
                  <a:pt x="32" y="0"/>
                </a:lnTo>
                <a:lnTo>
                  <a:pt x="40" y="8"/>
                </a:lnTo>
                <a:lnTo>
                  <a:pt x="40" y="8"/>
                </a:lnTo>
                <a:lnTo>
                  <a:pt x="48" y="8"/>
                </a:lnTo>
                <a:lnTo>
                  <a:pt x="48" y="24"/>
                </a:lnTo>
                <a:lnTo>
                  <a:pt x="48" y="24"/>
                </a:lnTo>
                <a:lnTo>
                  <a:pt x="8" y="24"/>
                </a:lnTo>
                <a:lnTo>
                  <a:pt x="8" y="24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24" y="40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32"/>
                </a:lnTo>
                <a:lnTo>
                  <a:pt x="48" y="40"/>
                </a:lnTo>
                <a:lnTo>
                  <a:pt x="40" y="48"/>
                </a:lnTo>
                <a:lnTo>
                  <a:pt x="40" y="48"/>
                </a:lnTo>
                <a:lnTo>
                  <a:pt x="32" y="48"/>
                </a:lnTo>
                <a:lnTo>
                  <a:pt x="24" y="56"/>
                </a:lnTo>
                <a:lnTo>
                  <a:pt x="24" y="56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0" y="40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1" name="Freeform 211"/>
          <p:cNvSpPr>
            <a:spLocks/>
          </p:cNvSpPr>
          <p:nvPr/>
        </p:nvSpPr>
        <p:spPr bwMode="auto">
          <a:xfrm>
            <a:off x="6896100" y="6057900"/>
            <a:ext cx="38100" cy="38100"/>
          </a:xfrm>
          <a:custGeom>
            <a:avLst/>
            <a:gdLst>
              <a:gd name="T0" fmla="*/ 24 w 24"/>
              <a:gd name="T1" fmla="*/ 0 h 24"/>
              <a:gd name="T2" fmla="*/ 16 w 24"/>
              <a:gd name="T3" fmla="*/ 0 h 24"/>
              <a:gd name="T4" fmla="*/ 16 w 24"/>
              <a:gd name="T5" fmla="*/ 0 h 24"/>
              <a:gd name="T6" fmla="*/ 8 w 24"/>
              <a:gd name="T7" fmla="*/ 0 h 24"/>
              <a:gd name="T8" fmla="*/ 8 w 24"/>
              <a:gd name="T9" fmla="*/ 0 h 24"/>
              <a:gd name="T10" fmla="*/ 8 w 24"/>
              <a:gd name="T11" fmla="*/ 0 h 24"/>
              <a:gd name="T12" fmla="*/ 8 w 24"/>
              <a:gd name="T13" fmla="*/ 0 h 24"/>
              <a:gd name="T14" fmla="*/ 0 w 24"/>
              <a:gd name="T15" fmla="*/ 8 h 24"/>
              <a:gd name="T16" fmla="*/ 0 w 24"/>
              <a:gd name="T17" fmla="*/ 8 h 24"/>
              <a:gd name="T18" fmla="*/ 0 w 24"/>
              <a:gd name="T19" fmla="*/ 16 h 24"/>
              <a:gd name="T20" fmla="*/ 0 w 24"/>
              <a:gd name="T21" fmla="*/ 16 h 24"/>
              <a:gd name="T22" fmla="*/ 0 w 24"/>
              <a:gd name="T23" fmla="*/ 16 h 24"/>
              <a:gd name="T24" fmla="*/ 0 w 24"/>
              <a:gd name="T25" fmla="*/ 16 h 24"/>
              <a:gd name="T26" fmla="*/ 0 w 24"/>
              <a:gd name="T27" fmla="*/ 16 h 24"/>
              <a:gd name="T28" fmla="*/ 0 w 24"/>
              <a:gd name="T29" fmla="*/ 16 h 24"/>
              <a:gd name="T30" fmla="*/ 8 w 24"/>
              <a:gd name="T31" fmla="*/ 24 h 24"/>
              <a:gd name="T32" fmla="*/ 8 w 24"/>
              <a:gd name="T33" fmla="*/ 24 h 24"/>
              <a:gd name="T34" fmla="*/ 8 w 24"/>
              <a:gd name="T35" fmla="*/ 24 h 24"/>
              <a:gd name="T36" fmla="*/ 8 w 24"/>
              <a:gd name="T37" fmla="*/ 24 h 24"/>
              <a:gd name="T38" fmla="*/ 8 w 24"/>
              <a:gd name="T39" fmla="*/ 24 h 24"/>
              <a:gd name="T40" fmla="*/ 8 w 24"/>
              <a:gd name="T41" fmla="*/ 24 h 24"/>
              <a:gd name="T42" fmla="*/ 8 w 24"/>
              <a:gd name="T43" fmla="*/ 24 h 24"/>
              <a:gd name="T44" fmla="*/ 8 w 24"/>
              <a:gd name="T45" fmla="*/ 24 h 24"/>
              <a:gd name="T46" fmla="*/ 8 w 24"/>
              <a:gd name="T47" fmla="*/ 24 h 24"/>
              <a:gd name="T48" fmla="*/ 8 w 24"/>
              <a:gd name="T49" fmla="*/ 24 h 24"/>
              <a:gd name="T50" fmla="*/ 16 w 24"/>
              <a:gd name="T51" fmla="*/ 24 h 24"/>
              <a:gd name="T52" fmla="*/ 16 w 24"/>
              <a:gd name="T53" fmla="*/ 24 h 24"/>
              <a:gd name="T54" fmla="*/ 16 w 24"/>
              <a:gd name="T55" fmla="*/ 24 h 24"/>
              <a:gd name="T56" fmla="*/ 16 w 24"/>
              <a:gd name="T57" fmla="*/ 24 h 24"/>
              <a:gd name="T58" fmla="*/ 16 w 24"/>
              <a:gd name="T59" fmla="*/ 24 h 24"/>
              <a:gd name="T60" fmla="*/ 16 w 24"/>
              <a:gd name="T61" fmla="*/ 24 h 24"/>
              <a:gd name="T62" fmla="*/ 16 w 24"/>
              <a:gd name="T63" fmla="*/ 16 h 24"/>
              <a:gd name="T64" fmla="*/ 16 w 24"/>
              <a:gd name="T65" fmla="*/ 16 h 24"/>
              <a:gd name="T66" fmla="*/ 24 w 24"/>
              <a:gd name="T67" fmla="*/ 16 h 24"/>
              <a:gd name="T68" fmla="*/ 24 w 24"/>
              <a:gd name="T69" fmla="*/ 16 h 24"/>
              <a:gd name="T70" fmla="*/ 24 w 24"/>
              <a:gd name="T71" fmla="*/ 16 h 24"/>
              <a:gd name="T72" fmla="*/ 24 w 24"/>
              <a:gd name="T73" fmla="*/ 16 h 24"/>
              <a:gd name="T74" fmla="*/ 24 w 24"/>
              <a:gd name="T75" fmla="*/ 0 h 24"/>
              <a:gd name="T76" fmla="*/ 24 w 24"/>
              <a:gd name="T7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16" y="0"/>
                </a:lnTo>
                <a:lnTo>
                  <a:pt x="16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0" y="8"/>
                </a:lnTo>
                <a:lnTo>
                  <a:pt x="0" y="8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16"/>
                </a:lnTo>
                <a:lnTo>
                  <a:pt x="16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2" name="Freeform 212"/>
          <p:cNvSpPr>
            <a:spLocks/>
          </p:cNvSpPr>
          <p:nvPr/>
        </p:nvSpPr>
        <p:spPr bwMode="auto">
          <a:xfrm>
            <a:off x="6883400" y="6019800"/>
            <a:ext cx="76200" cy="88900"/>
          </a:xfrm>
          <a:custGeom>
            <a:avLst/>
            <a:gdLst>
              <a:gd name="T0" fmla="*/ 0 w 48"/>
              <a:gd name="T1" fmla="*/ 32 h 56"/>
              <a:gd name="T2" fmla="*/ 8 w 48"/>
              <a:gd name="T3" fmla="*/ 24 h 56"/>
              <a:gd name="T4" fmla="*/ 16 w 48"/>
              <a:gd name="T5" fmla="*/ 24 h 56"/>
              <a:gd name="T6" fmla="*/ 32 w 48"/>
              <a:gd name="T7" fmla="*/ 16 h 56"/>
              <a:gd name="T8" fmla="*/ 32 w 48"/>
              <a:gd name="T9" fmla="*/ 16 h 56"/>
              <a:gd name="T10" fmla="*/ 32 w 48"/>
              <a:gd name="T11" fmla="*/ 8 h 56"/>
              <a:gd name="T12" fmla="*/ 24 w 48"/>
              <a:gd name="T13" fmla="*/ 8 h 56"/>
              <a:gd name="T14" fmla="*/ 24 w 48"/>
              <a:gd name="T15" fmla="*/ 0 h 56"/>
              <a:gd name="T16" fmla="*/ 16 w 48"/>
              <a:gd name="T17" fmla="*/ 0 h 56"/>
              <a:gd name="T18" fmla="*/ 16 w 48"/>
              <a:gd name="T19" fmla="*/ 0 h 56"/>
              <a:gd name="T20" fmla="*/ 16 w 48"/>
              <a:gd name="T21" fmla="*/ 0 h 56"/>
              <a:gd name="T22" fmla="*/ 8 w 48"/>
              <a:gd name="T23" fmla="*/ 8 h 56"/>
              <a:gd name="T24" fmla="*/ 8 w 48"/>
              <a:gd name="T25" fmla="*/ 8 h 56"/>
              <a:gd name="T26" fmla="*/ 8 w 48"/>
              <a:gd name="T27" fmla="*/ 8 h 56"/>
              <a:gd name="T28" fmla="*/ 8 w 48"/>
              <a:gd name="T29" fmla="*/ 8 h 56"/>
              <a:gd name="T30" fmla="*/ 8 w 48"/>
              <a:gd name="T31" fmla="*/ 8 h 56"/>
              <a:gd name="T32" fmla="*/ 8 w 48"/>
              <a:gd name="T33" fmla="*/ 8 h 56"/>
              <a:gd name="T34" fmla="*/ 8 w 48"/>
              <a:gd name="T35" fmla="*/ 16 h 56"/>
              <a:gd name="T36" fmla="*/ 8 w 48"/>
              <a:gd name="T37" fmla="*/ 16 h 56"/>
              <a:gd name="T38" fmla="*/ 8 w 48"/>
              <a:gd name="T39" fmla="*/ 16 h 56"/>
              <a:gd name="T40" fmla="*/ 8 w 48"/>
              <a:gd name="T41" fmla="*/ 16 h 56"/>
              <a:gd name="T42" fmla="*/ 8 w 48"/>
              <a:gd name="T43" fmla="*/ 16 h 56"/>
              <a:gd name="T44" fmla="*/ 0 w 48"/>
              <a:gd name="T45" fmla="*/ 16 h 56"/>
              <a:gd name="T46" fmla="*/ 0 w 48"/>
              <a:gd name="T47" fmla="*/ 16 h 56"/>
              <a:gd name="T48" fmla="*/ 0 w 48"/>
              <a:gd name="T49" fmla="*/ 8 h 56"/>
              <a:gd name="T50" fmla="*/ 0 w 48"/>
              <a:gd name="T51" fmla="*/ 8 h 56"/>
              <a:gd name="T52" fmla="*/ 8 w 48"/>
              <a:gd name="T53" fmla="*/ 0 h 56"/>
              <a:gd name="T54" fmla="*/ 16 w 48"/>
              <a:gd name="T55" fmla="*/ 0 h 56"/>
              <a:gd name="T56" fmla="*/ 24 w 48"/>
              <a:gd name="T57" fmla="*/ 0 h 56"/>
              <a:gd name="T58" fmla="*/ 32 w 48"/>
              <a:gd name="T59" fmla="*/ 0 h 56"/>
              <a:gd name="T60" fmla="*/ 32 w 48"/>
              <a:gd name="T61" fmla="*/ 8 h 56"/>
              <a:gd name="T62" fmla="*/ 40 w 48"/>
              <a:gd name="T63" fmla="*/ 8 h 56"/>
              <a:gd name="T64" fmla="*/ 40 w 48"/>
              <a:gd name="T65" fmla="*/ 16 h 56"/>
              <a:gd name="T66" fmla="*/ 40 w 48"/>
              <a:gd name="T67" fmla="*/ 40 h 56"/>
              <a:gd name="T68" fmla="*/ 40 w 48"/>
              <a:gd name="T69" fmla="*/ 40 h 56"/>
              <a:gd name="T70" fmla="*/ 40 w 48"/>
              <a:gd name="T71" fmla="*/ 48 h 56"/>
              <a:gd name="T72" fmla="*/ 40 w 48"/>
              <a:gd name="T73" fmla="*/ 48 h 56"/>
              <a:gd name="T74" fmla="*/ 40 w 48"/>
              <a:gd name="T75" fmla="*/ 48 h 56"/>
              <a:gd name="T76" fmla="*/ 40 w 48"/>
              <a:gd name="T77" fmla="*/ 48 h 56"/>
              <a:gd name="T78" fmla="*/ 40 w 48"/>
              <a:gd name="T79" fmla="*/ 48 h 56"/>
              <a:gd name="T80" fmla="*/ 40 w 48"/>
              <a:gd name="T81" fmla="*/ 48 h 56"/>
              <a:gd name="T82" fmla="*/ 48 w 48"/>
              <a:gd name="T83" fmla="*/ 48 h 56"/>
              <a:gd name="T84" fmla="*/ 48 w 48"/>
              <a:gd name="T85" fmla="*/ 48 h 56"/>
              <a:gd name="T86" fmla="*/ 48 w 48"/>
              <a:gd name="T87" fmla="*/ 48 h 56"/>
              <a:gd name="T88" fmla="*/ 48 w 48"/>
              <a:gd name="T89" fmla="*/ 48 h 56"/>
              <a:gd name="T90" fmla="*/ 40 w 48"/>
              <a:gd name="T91" fmla="*/ 48 h 56"/>
              <a:gd name="T92" fmla="*/ 40 w 48"/>
              <a:gd name="T93" fmla="*/ 56 h 56"/>
              <a:gd name="T94" fmla="*/ 32 w 48"/>
              <a:gd name="T95" fmla="*/ 56 h 56"/>
              <a:gd name="T96" fmla="*/ 32 w 48"/>
              <a:gd name="T97" fmla="*/ 56 h 56"/>
              <a:gd name="T98" fmla="*/ 32 w 48"/>
              <a:gd name="T99" fmla="*/ 48 h 56"/>
              <a:gd name="T100" fmla="*/ 32 w 48"/>
              <a:gd name="T101" fmla="*/ 48 h 56"/>
              <a:gd name="T102" fmla="*/ 32 w 48"/>
              <a:gd name="T103" fmla="*/ 48 h 56"/>
              <a:gd name="T104" fmla="*/ 24 w 48"/>
              <a:gd name="T105" fmla="*/ 48 h 56"/>
              <a:gd name="T106" fmla="*/ 24 w 48"/>
              <a:gd name="T107" fmla="*/ 48 h 56"/>
              <a:gd name="T108" fmla="*/ 16 w 48"/>
              <a:gd name="T109" fmla="*/ 56 h 56"/>
              <a:gd name="T110" fmla="*/ 8 w 48"/>
              <a:gd name="T111" fmla="*/ 56 h 56"/>
              <a:gd name="T112" fmla="*/ 8 w 48"/>
              <a:gd name="T113" fmla="*/ 56 h 56"/>
              <a:gd name="T114" fmla="*/ 0 w 48"/>
              <a:gd name="T115" fmla="*/ 48 h 56"/>
              <a:gd name="T116" fmla="*/ 0 w 48"/>
              <a:gd name="T117" fmla="*/ 4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" h="56">
                <a:moveTo>
                  <a:pt x="0" y="40"/>
                </a:moveTo>
                <a:lnTo>
                  <a:pt x="0" y="32"/>
                </a:lnTo>
                <a:lnTo>
                  <a:pt x="0" y="32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40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56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16" y="56"/>
                </a:lnTo>
                <a:lnTo>
                  <a:pt x="16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noFill/>
          <a:ln w="12700">
            <a:solidFill>
              <a:srgbClr val="E5676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3" name="Freeform 213"/>
          <p:cNvSpPr>
            <a:spLocks/>
          </p:cNvSpPr>
          <p:nvPr/>
        </p:nvSpPr>
        <p:spPr bwMode="auto">
          <a:xfrm>
            <a:off x="6883400" y="6019800"/>
            <a:ext cx="76200" cy="88900"/>
          </a:xfrm>
          <a:custGeom>
            <a:avLst/>
            <a:gdLst>
              <a:gd name="T0" fmla="*/ 32 w 48"/>
              <a:gd name="T1" fmla="*/ 24 h 56"/>
              <a:gd name="T2" fmla="*/ 16 w 48"/>
              <a:gd name="T3" fmla="*/ 24 h 56"/>
              <a:gd name="T4" fmla="*/ 8 w 48"/>
              <a:gd name="T5" fmla="*/ 32 h 56"/>
              <a:gd name="T6" fmla="*/ 8 w 48"/>
              <a:gd name="T7" fmla="*/ 40 h 56"/>
              <a:gd name="T8" fmla="*/ 16 w 48"/>
              <a:gd name="T9" fmla="*/ 48 h 56"/>
              <a:gd name="T10" fmla="*/ 16 w 48"/>
              <a:gd name="T11" fmla="*/ 48 h 56"/>
              <a:gd name="T12" fmla="*/ 16 w 48"/>
              <a:gd name="T13" fmla="*/ 48 h 56"/>
              <a:gd name="T14" fmla="*/ 24 w 48"/>
              <a:gd name="T15" fmla="*/ 48 h 56"/>
              <a:gd name="T16" fmla="*/ 24 w 48"/>
              <a:gd name="T17" fmla="*/ 40 h 56"/>
              <a:gd name="T18" fmla="*/ 32 w 48"/>
              <a:gd name="T19" fmla="*/ 40 h 56"/>
              <a:gd name="T20" fmla="*/ 32 w 48"/>
              <a:gd name="T21" fmla="*/ 24 h 56"/>
              <a:gd name="T22" fmla="*/ 0 w 48"/>
              <a:gd name="T23" fmla="*/ 40 h 56"/>
              <a:gd name="T24" fmla="*/ 8 w 48"/>
              <a:gd name="T25" fmla="*/ 24 h 56"/>
              <a:gd name="T26" fmla="*/ 16 w 48"/>
              <a:gd name="T27" fmla="*/ 24 h 56"/>
              <a:gd name="T28" fmla="*/ 32 w 48"/>
              <a:gd name="T29" fmla="*/ 16 h 56"/>
              <a:gd name="T30" fmla="*/ 32 w 48"/>
              <a:gd name="T31" fmla="*/ 16 h 56"/>
              <a:gd name="T32" fmla="*/ 24 w 48"/>
              <a:gd name="T33" fmla="*/ 8 h 56"/>
              <a:gd name="T34" fmla="*/ 24 w 48"/>
              <a:gd name="T35" fmla="*/ 0 h 56"/>
              <a:gd name="T36" fmla="*/ 16 w 48"/>
              <a:gd name="T37" fmla="*/ 0 h 56"/>
              <a:gd name="T38" fmla="*/ 16 w 48"/>
              <a:gd name="T39" fmla="*/ 0 h 56"/>
              <a:gd name="T40" fmla="*/ 8 w 48"/>
              <a:gd name="T41" fmla="*/ 8 h 56"/>
              <a:gd name="T42" fmla="*/ 8 w 48"/>
              <a:gd name="T43" fmla="*/ 8 h 56"/>
              <a:gd name="T44" fmla="*/ 8 w 48"/>
              <a:gd name="T45" fmla="*/ 8 h 56"/>
              <a:gd name="T46" fmla="*/ 8 w 48"/>
              <a:gd name="T47" fmla="*/ 8 h 56"/>
              <a:gd name="T48" fmla="*/ 8 w 48"/>
              <a:gd name="T49" fmla="*/ 8 h 56"/>
              <a:gd name="T50" fmla="*/ 8 w 48"/>
              <a:gd name="T51" fmla="*/ 16 h 56"/>
              <a:gd name="T52" fmla="*/ 8 w 48"/>
              <a:gd name="T53" fmla="*/ 16 h 56"/>
              <a:gd name="T54" fmla="*/ 8 w 48"/>
              <a:gd name="T55" fmla="*/ 16 h 56"/>
              <a:gd name="T56" fmla="*/ 0 w 48"/>
              <a:gd name="T57" fmla="*/ 16 h 56"/>
              <a:gd name="T58" fmla="*/ 0 w 48"/>
              <a:gd name="T59" fmla="*/ 16 h 56"/>
              <a:gd name="T60" fmla="*/ 0 w 48"/>
              <a:gd name="T61" fmla="*/ 8 h 56"/>
              <a:gd name="T62" fmla="*/ 8 w 48"/>
              <a:gd name="T63" fmla="*/ 0 h 56"/>
              <a:gd name="T64" fmla="*/ 16 w 48"/>
              <a:gd name="T65" fmla="*/ 0 h 56"/>
              <a:gd name="T66" fmla="*/ 24 w 48"/>
              <a:gd name="T67" fmla="*/ 0 h 56"/>
              <a:gd name="T68" fmla="*/ 32 w 48"/>
              <a:gd name="T69" fmla="*/ 8 h 56"/>
              <a:gd name="T70" fmla="*/ 40 w 48"/>
              <a:gd name="T71" fmla="*/ 8 h 56"/>
              <a:gd name="T72" fmla="*/ 40 w 48"/>
              <a:gd name="T73" fmla="*/ 16 h 56"/>
              <a:gd name="T74" fmla="*/ 40 w 48"/>
              <a:gd name="T75" fmla="*/ 40 h 56"/>
              <a:gd name="T76" fmla="*/ 40 w 48"/>
              <a:gd name="T77" fmla="*/ 48 h 56"/>
              <a:gd name="T78" fmla="*/ 40 w 48"/>
              <a:gd name="T79" fmla="*/ 48 h 56"/>
              <a:gd name="T80" fmla="*/ 40 w 48"/>
              <a:gd name="T81" fmla="*/ 48 h 56"/>
              <a:gd name="T82" fmla="*/ 40 w 48"/>
              <a:gd name="T83" fmla="*/ 48 h 56"/>
              <a:gd name="T84" fmla="*/ 48 w 48"/>
              <a:gd name="T85" fmla="*/ 48 h 56"/>
              <a:gd name="T86" fmla="*/ 48 w 48"/>
              <a:gd name="T87" fmla="*/ 48 h 56"/>
              <a:gd name="T88" fmla="*/ 48 w 48"/>
              <a:gd name="T89" fmla="*/ 48 h 56"/>
              <a:gd name="T90" fmla="*/ 40 w 48"/>
              <a:gd name="T91" fmla="*/ 48 h 56"/>
              <a:gd name="T92" fmla="*/ 40 w 48"/>
              <a:gd name="T93" fmla="*/ 56 h 56"/>
              <a:gd name="T94" fmla="*/ 32 w 48"/>
              <a:gd name="T95" fmla="*/ 56 h 56"/>
              <a:gd name="T96" fmla="*/ 32 w 48"/>
              <a:gd name="T97" fmla="*/ 48 h 56"/>
              <a:gd name="T98" fmla="*/ 32 w 48"/>
              <a:gd name="T99" fmla="*/ 48 h 56"/>
              <a:gd name="T100" fmla="*/ 32 w 48"/>
              <a:gd name="T101" fmla="*/ 48 h 56"/>
              <a:gd name="T102" fmla="*/ 24 w 48"/>
              <a:gd name="T103" fmla="*/ 48 h 56"/>
              <a:gd name="T104" fmla="*/ 16 w 48"/>
              <a:gd name="T105" fmla="*/ 56 h 56"/>
              <a:gd name="T106" fmla="*/ 8 w 48"/>
              <a:gd name="T107" fmla="*/ 56 h 56"/>
              <a:gd name="T108" fmla="*/ 0 w 48"/>
              <a:gd name="T109" fmla="*/ 48 h 56"/>
              <a:gd name="T110" fmla="*/ 0 w 48"/>
              <a:gd name="T111" fmla="*/ 48 h 56"/>
              <a:gd name="T112" fmla="*/ 0 w 48"/>
              <a:gd name="T113" fmla="*/ 4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48" h="56">
                <a:moveTo>
                  <a:pt x="32" y="24"/>
                </a:moveTo>
                <a:lnTo>
                  <a:pt x="32" y="24"/>
                </a:lnTo>
                <a:lnTo>
                  <a:pt x="24" y="24"/>
                </a:lnTo>
                <a:lnTo>
                  <a:pt x="16" y="24"/>
                </a:lnTo>
                <a:lnTo>
                  <a:pt x="16" y="24"/>
                </a:lnTo>
                <a:lnTo>
                  <a:pt x="8" y="32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24" y="40"/>
                </a:lnTo>
                <a:lnTo>
                  <a:pt x="32" y="40"/>
                </a:lnTo>
                <a:lnTo>
                  <a:pt x="32" y="40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0" y="40"/>
                </a:lnTo>
                <a:lnTo>
                  <a:pt x="0" y="32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8"/>
                </a:lnTo>
                <a:lnTo>
                  <a:pt x="24" y="8"/>
                </a:lnTo>
                <a:lnTo>
                  <a:pt x="24" y="8"/>
                </a:lnTo>
                <a:lnTo>
                  <a:pt x="2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40" y="8"/>
                </a:lnTo>
                <a:lnTo>
                  <a:pt x="40" y="16"/>
                </a:lnTo>
                <a:lnTo>
                  <a:pt x="40" y="16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0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0" y="48"/>
                </a:lnTo>
                <a:lnTo>
                  <a:pt x="40" y="48"/>
                </a:lnTo>
                <a:lnTo>
                  <a:pt x="40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24" y="48"/>
                </a:lnTo>
                <a:lnTo>
                  <a:pt x="24" y="48"/>
                </a:lnTo>
                <a:lnTo>
                  <a:pt x="24" y="48"/>
                </a:lnTo>
                <a:lnTo>
                  <a:pt x="16" y="56"/>
                </a:lnTo>
                <a:lnTo>
                  <a:pt x="8" y="56"/>
                </a:lnTo>
                <a:lnTo>
                  <a:pt x="8" y="56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lnTo>
                  <a:pt x="32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4" name="Freeform 214"/>
          <p:cNvSpPr>
            <a:spLocks/>
          </p:cNvSpPr>
          <p:nvPr/>
        </p:nvSpPr>
        <p:spPr bwMode="auto">
          <a:xfrm>
            <a:off x="2984500" y="57277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5" name="Rectangle 215"/>
          <p:cNvSpPr>
            <a:spLocks noChangeArrowheads="1"/>
          </p:cNvSpPr>
          <p:nvPr/>
        </p:nvSpPr>
        <p:spPr bwMode="auto">
          <a:xfrm>
            <a:off x="2476500" y="5041900"/>
            <a:ext cx="10795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6" name="Line 216"/>
          <p:cNvSpPr>
            <a:spLocks noChangeShapeType="1"/>
          </p:cNvSpPr>
          <p:nvPr/>
        </p:nvSpPr>
        <p:spPr bwMode="auto">
          <a:xfrm flipV="1">
            <a:off x="3035300" y="5803900"/>
            <a:ext cx="1588" cy="25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7" name="Line 217"/>
          <p:cNvSpPr>
            <a:spLocks noChangeShapeType="1"/>
          </p:cNvSpPr>
          <p:nvPr/>
        </p:nvSpPr>
        <p:spPr bwMode="auto">
          <a:xfrm flipV="1">
            <a:off x="3022600" y="4876800"/>
            <a:ext cx="158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8" name="Freeform 218"/>
          <p:cNvSpPr>
            <a:spLocks/>
          </p:cNvSpPr>
          <p:nvPr/>
        </p:nvSpPr>
        <p:spPr bwMode="auto">
          <a:xfrm>
            <a:off x="2971800" y="48006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39" name="Rectangle 219"/>
          <p:cNvSpPr>
            <a:spLocks noChangeArrowheads="1"/>
          </p:cNvSpPr>
          <p:nvPr/>
        </p:nvSpPr>
        <p:spPr bwMode="auto">
          <a:xfrm>
            <a:off x="2476500" y="3632200"/>
            <a:ext cx="10795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0" name="Freeform 220"/>
          <p:cNvSpPr>
            <a:spLocks/>
          </p:cNvSpPr>
          <p:nvPr/>
        </p:nvSpPr>
        <p:spPr bwMode="auto">
          <a:xfrm>
            <a:off x="2959100" y="4330700"/>
            <a:ext cx="101600" cy="152400"/>
          </a:xfrm>
          <a:custGeom>
            <a:avLst/>
            <a:gdLst>
              <a:gd name="T0" fmla="*/ 64 w 64"/>
              <a:gd name="T1" fmla="*/ 96 h 96"/>
              <a:gd name="T2" fmla="*/ 32 w 64"/>
              <a:gd name="T3" fmla="*/ 96 h 96"/>
              <a:gd name="T4" fmla="*/ 0 w 64"/>
              <a:gd name="T5" fmla="*/ 96 h 96"/>
              <a:gd name="T6" fmla="*/ 0 w 64"/>
              <a:gd name="T7" fmla="*/ 96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96"/>
                </a:moveTo>
                <a:lnTo>
                  <a:pt x="32" y="96"/>
                </a:lnTo>
                <a:lnTo>
                  <a:pt x="0" y="96"/>
                </a:lnTo>
                <a:lnTo>
                  <a:pt x="0" y="96"/>
                </a:lnTo>
                <a:lnTo>
                  <a:pt x="32" y="0"/>
                </a:lnTo>
                <a:lnTo>
                  <a:pt x="32" y="0"/>
                </a:lnTo>
                <a:lnTo>
                  <a:pt x="64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1" name="Line 221"/>
          <p:cNvSpPr>
            <a:spLocks noChangeShapeType="1"/>
          </p:cNvSpPr>
          <p:nvPr/>
        </p:nvSpPr>
        <p:spPr bwMode="auto">
          <a:xfrm flipV="1">
            <a:off x="3009900" y="4406900"/>
            <a:ext cx="1588" cy="165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2" name="Line 222"/>
          <p:cNvSpPr>
            <a:spLocks noChangeShapeType="1"/>
          </p:cNvSpPr>
          <p:nvPr/>
        </p:nvSpPr>
        <p:spPr bwMode="auto">
          <a:xfrm flipV="1">
            <a:off x="2578100" y="3517900"/>
            <a:ext cx="1588" cy="101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3" name="Freeform 223"/>
          <p:cNvSpPr>
            <a:spLocks/>
          </p:cNvSpPr>
          <p:nvPr/>
        </p:nvSpPr>
        <p:spPr bwMode="auto">
          <a:xfrm>
            <a:off x="2527300" y="34417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4" name="Freeform 224"/>
          <p:cNvSpPr>
            <a:spLocks/>
          </p:cNvSpPr>
          <p:nvPr/>
        </p:nvSpPr>
        <p:spPr bwMode="auto">
          <a:xfrm>
            <a:off x="3454400" y="3124200"/>
            <a:ext cx="101600" cy="203200"/>
          </a:xfrm>
          <a:custGeom>
            <a:avLst/>
            <a:gdLst>
              <a:gd name="T0" fmla="*/ 64 w 64"/>
              <a:gd name="T1" fmla="*/ 96 h 96"/>
              <a:gd name="T2" fmla="*/ 32 w 64"/>
              <a:gd name="T3" fmla="*/ 96 h 96"/>
              <a:gd name="T4" fmla="*/ 0 w 64"/>
              <a:gd name="T5" fmla="*/ 96 h 96"/>
              <a:gd name="T6" fmla="*/ 0 w 64"/>
              <a:gd name="T7" fmla="*/ 96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96"/>
                </a:moveTo>
                <a:lnTo>
                  <a:pt x="32" y="96"/>
                </a:lnTo>
                <a:lnTo>
                  <a:pt x="0" y="96"/>
                </a:lnTo>
                <a:lnTo>
                  <a:pt x="0" y="96"/>
                </a:lnTo>
                <a:lnTo>
                  <a:pt x="32" y="0"/>
                </a:lnTo>
                <a:lnTo>
                  <a:pt x="32" y="0"/>
                </a:lnTo>
                <a:lnTo>
                  <a:pt x="64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5" name="Line 225"/>
          <p:cNvSpPr>
            <a:spLocks noChangeShapeType="1"/>
          </p:cNvSpPr>
          <p:nvPr/>
        </p:nvSpPr>
        <p:spPr bwMode="auto">
          <a:xfrm flipV="1">
            <a:off x="3505200" y="3276600"/>
            <a:ext cx="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6" name="Line 226"/>
          <p:cNvSpPr>
            <a:spLocks noChangeShapeType="1"/>
          </p:cNvSpPr>
          <p:nvPr/>
        </p:nvSpPr>
        <p:spPr bwMode="auto">
          <a:xfrm flipV="1">
            <a:off x="2578100" y="2717800"/>
            <a:ext cx="1588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7" name="Freeform 227"/>
          <p:cNvSpPr>
            <a:spLocks/>
          </p:cNvSpPr>
          <p:nvPr/>
        </p:nvSpPr>
        <p:spPr bwMode="auto">
          <a:xfrm>
            <a:off x="2527300" y="26416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8" name="Freeform 228"/>
          <p:cNvSpPr>
            <a:spLocks/>
          </p:cNvSpPr>
          <p:nvPr/>
        </p:nvSpPr>
        <p:spPr bwMode="auto">
          <a:xfrm>
            <a:off x="3429000" y="26162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49" name="Rectangle 229"/>
          <p:cNvSpPr>
            <a:spLocks noChangeArrowheads="1"/>
          </p:cNvSpPr>
          <p:nvPr/>
        </p:nvSpPr>
        <p:spPr bwMode="auto">
          <a:xfrm>
            <a:off x="2476500" y="863600"/>
            <a:ext cx="1079500" cy="520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0" name="Line 230"/>
          <p:cNvSpPr>
            <a:spLocks noChangeShapeType="1"/>
          </p:cNvSpPr>
          <p:nvPr/>
        </p:nvSpPr>
        <p:spPr bwMode="auto">
          <a:xfrm flipV="1">
            <a:off x="3479800" y="2692400"/>
            <a:ext cx="1588" cy="101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1" name="Freeform 231"/>
          <p:cNvSpPr>
            <a:spLocks/>
          </p:cNvSpPr>
          <p:nvPr/>
        </p:nvSpPr>
        <p:spPr bwMode="auto">
          <a:xfrm>
            <a:off x="2476500" y="863600"/>
            <a:ext cx="1079500" cy="520700"/>
          </a:xfrm>
          <a:custGeom>
            <a:avLst/>
            <a:gdLst>
              <a:gd name="T0" fmla="*/ 0 w 680"/>
              <a:gd name="T1" fmla="*/ 0 h 328"/>
              <a:gd name="T2" fmla="*/ 680 w 680"/>
              <a:gd name="T3" fmla="*/ 0 h 328"/>
              <a:gd name="T4" fmla="*/ 680 w 680"/>
              <a:gd name="T5" fmla="*/ 0 h 328"/>
              <a:gd name="T6" fmla="*/ 680 w 680"/>
              <a:gd name="T7" fmla="*/ 328 h 328"/>
              <a:gd name="T8" fmla="*/ 680 w 680"/>
              <a:gd name="T9" fmla="*/ 328 h 328"/>
              <a:gd name="T10" fmla="*/ 0 w 680"/>
              <a:gd name="T11" fmla="*/ 328 h 328"/>
              <a:gd name="T12" fmla="*/ 0 w 680"/>
              <a:gd name="T13" fmla="*/ 328 h 328"/>
              <a:gd name="T14" fmla="*/ 0 w 680"/>
              <a:gd name="T15" fmla="*/ 0 h 328"/>
              <a:gd name="T16" fmla="*/ 0 w 680"/>
              <a:gd name="T17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0" h="328">
                <a:moveTo>
                  <a:pt x="0" y="0"/>
                </a:moveTo>
                <a:lnTo>
                  <a:pt x="680" y="0"/>
                </a:lnTo>
                <a:lnTo>
                  <a:pt x="680" y="0"/>
                </a:lnTo>
                <a:lnTo>
                  <a:pt x="680" y="328"/>
                </a:lnTo>
                <a:lnTo>
                  <a:pt x="680" y="328"/>
                </a:lnTo>
                <a:lnTo>
                  <a:pt x="0" y="328"/>
                </a:lnTo>
                <a:lnTo>
                  <a:pt x="0" y="32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2" name="Line 232"/>
          <p:cNvSpPr>
            <a:spLocks noChangeShapeType="1"/>
          </p:cNvSpPr>
          <p:nvPr/>
        </p:nvSpPr>
        <p:spPr bwMode="auto">
          <a:xfrm flipV="1">
            <a:off x="3035300" y="2705100"/>
            <a:ext cx="1588" cy="927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3" name="Freeform 233"/>
          <p:cNvSpPr>
            <a:spLocks/>
          </p:cNvSpPr>
          <p:nvPr/>
        </p:nvSpPr>
        <p:spPr bwMode="auto">
          <a:xfrm>
            <a:off x="2984500" y="26289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4" name="Freeform 234"/>
          <p:cNvSpPr>
            <a:spLocks/>
          </p:cNvSpPr>
          <p:nvPr/>
        </p:nvSpPr>
        <p:spPr bwMode="auto">
          <a:xfrm>
            <a:off x="2946400" y="1384300"/>
            <a:ext cx="101600" cy="152400"/>
          </a:xfrm>
          <a:custGeom>
            <a:avLst/>
            <a:gdLst>
              <a:gd name="T0" fmla="*/ 64 w 64"/>
              <a:gd name="T1" fmla="*/ 96 h 96"/>
              <a:gd name="T2" fmla="*/ 32 w 64"/>
              <a:gd name="T3" fmla="*/ 96 h 96"/>
              <a:gd name="T4" fmla="*/ 0 w 64"/>
              <a:gd name="T5" fmla="*/ 96 h 96"/>
              <a:gd name="T6" fmla="*/ 0 w 64"/>
              <a:gd name="T7" fmla="*/ 96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96"/>
                </a:moveTo>
                <a:lnTo>
                  <a:pt x="32" y="96"/>
                </a:lnTo>
                <a:lnTo>
                  <a:pt x="0" y="96"/>
                </a:lnTo>
                <a:lnTo>
                  <a:pt x="0" y="96"/>
                </a:lnTo>
                <a:lnTo>
                  <a:pt x="32" y="0"/>
                </a:lnTo>
                <a:lnTo>
                  <a:pt x="32" y="0"/>
                </a:lnTo>
                <a:lnTo>
                  <a:pt x="64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5" name="Line 235"/>
          <p:cNvSpPr>
            <a:spLocks noChangeShapeType="1"/>
          </p:cNvSpPr>
          <p:nvPr/>
        </p:nvSpPr>
        <p:spPr bwMode="auto">
          <a:xfrm flipV="1">
            <a:off x="2997200" y="1460500"/>
            <a:ext cx="1588" cy="482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6" name="Line 236"/>
          <p:cNvSpPr>
            <a:spLocks noChangeShapeType="1"/>
          </p:cNvSpPr>
          <p:nvPr/>
        </p:nvSpPr>
        <p:spPr bwMode="auto">
          <a:xfrm flipV="1">
            <a:off x="2578100" y="1790700"/>
            <a:ext cx="1588" cy="152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7" name="Freeform 237"/>
          <p:cNvSpPr>
            <a:spLocks/>
          </p:cNvSpPr>
          <p:nvPr/>
        </p:nvSpPr>
        <p:spPr bwMode="auto">
          <a:xfrm>
            <a:off x="3403600" y="1765300"/>
            <a:ext cx="101600" cy="152400"/>
          </a:xfrm>
          <a:custGeom>
            <a:avLst/>
            <a:gdLst>
              <a:gd name="T0" fmla="*/ 64 w 64"/>
              <a:gd name="T1" fmla="*/ 88 h 96"/>
              <a:gd name="T2" fmla="*/ 32 w 64"/>
              <a:gd name="T3" fmla="*/ 96 h 96"/>
              <a:gd name="T4" fmla="*/ 0 w 64"/>
              <a:gd name="T5" fmla="*/ 88 h 96"/>
              <a:gd name="T6" fmla="*/ 0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64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64" y="88"/>
                </a:moveTo>
                <a:lnTo>
                  <a:pt x="32" y="96"/>
                </a:lnTo>
                <a:lnTo>
                  <a:pt x="0" y="88"/>
                </a:lnTo>
                <a:lnTo>
                  <a:pt x="0" y="88"/>
                </a:lnTo>
                <a:lnTo>
                  <a:pt x="32" y="0"/>
                </a:lnTo>
                <a:lnTo>
                  <a:pt x="32" y="0"/>
                </a:lnTo>
                <a:lnTo>
                  <a:pt x="64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8" name="Rectangle 238"/>
          <p:cNvSpPr>
            <a:spLocks noChangeArrowheads="1"/>
          </p:cNvSpPr>
          <p:nvPr/>
        </p:nvSpPr>
        <p:spPr bwMode="auto">
          <a:xfrm>
            <a:off x="2819400" y="850900"/>
            <a:ext cx="355600" cy="546100"/>
          </a:xfrm>
          <a:prstGeom prst="rect">
            <a:avLst/>
          </a:prstGeom>
          <a:solidFill>
            <a:srgbClr val="EAF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59" name="Rectangle 239"/>
          <p:cNvSpPr>
            <a:spLocks noChangeArrowheads="1"/>
          </p:cNvSpPr>
          <p:nvPr/>
        </p:nvSpPr>
        <p:spPr bwMode="auto">
          <a:xfrm>
            <a:off x="2819400" y="1943100"/>
            <a:ext cx="355600" cy="685800"/>
          </a:xfrm>
          <a:prstGeom prst="rect">
            <a:avLst/>
          </a:prstGeom>
          <a:solidFill>
            <a:srgbClr val="EAF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0" name="Rectangle 240"/>
          <p:cNvSpPr>
            <a:spLocks noChangeArrowheads="1"/>
          </p:cNvSpPr>
          <p:nvPr/>
        </p:nvSpPr>
        <p:spPr bwMode="auto">
          <a:xfrm>
            <a:off x="2476500" y="1943100"/>
            <a:ext cx="342900" cy="685800"/>
          </a:xfrm>
          <a:prstGeom prst="rect">
            <a:avLst/>
          </a:prstGeom>
          <a:solidFill>
            <a:srgbClr val="F1C6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1" name="Rectangle 241"/>
          <p:cNvSpPr>
            <a:spLocks noChangeArrowheads="1"/>
          </p:cNvSpPr>
          <p:nvPr/>
        </p:nvSpPr>
        <p:spPr bwMode="auto">
          <a:xfrm>
            <a:off x="3175000" y="1943100"/>
            <a:ext cx="381000" cy="685800"/>
          </a:xfrm>
          <a:prstGeom prst="rect">
            <a:avLst/>
          </a:prstGeom>
          <a:solidFill>
            <a:srgbClr val="AA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2" name="Rectangle 242"/>
          <p:cNvSpPr>
            <a:spLocks noChangeArrowheads="1"/>
          </p:cNvSpPr>
          <p:nvPr/>
        </p:nvSpPr>
        <p:spPr bwMode="auto">
          <a:xfrm>
            <a:off x="2819400" y="3644900"/>
            <a:ext cx="355600" cy="673100"/>
          </a:xfrm>
          <a:prstGeom prst="rect">
            <a:avLst/>
          </a:prstGeom>
          <a:solidFill>
            <a:srgbClr val="EAF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3" name="Rectangle 243"/>
          <p:cNvSpPr>
            <a:spLocks noChangeArrowheads="1"/>
          </p:cNvSpPr>
          <p:nvPr/>
        </p:nvSpPr>
        <p:spPr bwMode="auto">
          <a:xfrm>
            <a:off x="3175000" y="3632200"/>
            <a:ext cx="381000" cy="685800"/>
          </a:xfrm>
          <a:prstGeom prst="rect">
            <a:avLst/>
          </a:prstGeom>
          <a:solidFill>
            <a:srgbClr val="AA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4" name="Rectangle 244"/>
          <p:cNvSpPr>
            <a:spLocks noChangeArrowheads="1"/>
          </p:cNvSpPr>
          <p:nvPr/>
        </p:nvSpPr>
        <p:spPr bwMode="auto">
          <a:xfrm>
            <a:off x="2476500" y="3632200"/>
            <a:ext cx="342900" cy="685800"/>
          </a:xfrm>
          <a:prstGeom prst="rect">
            <a:avLst/>
          </a:prstGeom>
          <a:solidFill>
            <a:srgbClr val="F1C6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5" name="Freeform 245"/>
          <p:cNvSpPr>
            <a:spLocks/>
          </p:cNvSpPr>
          <p:nvPr/>
        </p:nvSpPr>
        <p:spPr bwMode="auto">
          <a:xfrm>
            <a:off x="2489200" y="5041900"/>
            <a:ext cx="368300" cy="685800"/>
          </a:xfrm>
          <a:custGeom>
            <a:avLst/>
            <a:gdLst>
              <a:gd name="T0" fmla="*/ 0 w 232"/>
              <a:gd name="T1" fmla="*/ 0 h 432"/>
              <a:gd name="T2" fmla="*/ 232 w 232"/>
              <a:gd name="T3" fmla="*/ 432 h 432"/>
              <a:gd name="T4" fmla="*/ 224 w 232"/>
              <a:gd name="T5" fmla="*/ 8 h 432"/>
              <a:gd name="T6" fmla="*/ 0 w 232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" h="432">
                <a:moveTo>
                  <a:pt x="0" y="0"/>
                </a:moveTo>
                <a:lnTo>
                  <a:pt x="232" y="432"/>
                </a:lnTo>
                <a:lnTo>
                  <a:pt x="224" y="8"/>
                </a:lnTo>
                <a:lnTo>
                  <a:pt x="0" y="0"/>
                </a:lnTo>
                <a:close/>
              </a:path>
            </a:pathLst>
          </a:custGeom>
          <a:solidFill>
            <a:srgbClr val="F1C6B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6" name="Freeform 246"/>
          <p:cNvSpPr>
            <a:spLocks/>
          </p:cNvSpPr>
          <p:nvPr/>
        </p:nvSpPr>
        <p:spPr bwMode="auto">
          <a:xfrm>
            <a:off x="3175000" y="5029200"/>
            <a:ext cx="342900" cy="685800"/>
          </a:xfrm>
          <a:custGeom>
            <a:avLst/>
            <a:gdLst>
              <a:gd name="T0" fmla="*/ 216 w 216"/>
              <a:gd name="T1" fmla="*/ 0 h 432"/>
              <a:gd name="T2" fmla="*/ 8 w 216"/>
              <a:gd name="T3" fmla="*/ 8 h 432"/>
              <a:gd name="T4" fmla="*/ 0 w 216"/>
              <a:gd name="T5" fmla="*/ 432 h 432"/>
              <a:gd name="T6" fmla="*/ 216 w 216"/>
              <a:gd name="T7" fmla="*/ 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" h="432">
                <a:moveTo>
                  <a:pt x="216" y="0"/>
                </a:moveTo>
                <a:lnTo>
                  <a:pt x="8" y="8"/>
                </a:lnTo>
                <a:lnTo>
                  <a:pt x="0" y="432"/>
                </a:lnTo>
                <a:lnTo>
                  <a:pt x="216" y="0"/>
                </a:lnTo>
                <a:close/>
              </a:path>
            </a:pathLst>
          </a:custGeom>
          <a:solidFill>
            <a:srgbClr val="AA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7" name="Rectangle 247"/>
          <p:cNvSpPr>
            <a:spLocks noChangeArrowheads="1"/>
          </p:cNvSpPr>
          <p:nvPr/>
        </p:nvSpPr>
        <p:spPr bwMode="auto">
          <a:xfrm>
            <a:off x="2832100" y="5041900"/>
            <a:ext cx="355600" cy="685800"/>
          </a:xfrm>
          <a:prstGeom prst="rect">
            <a:avLst/>
          </a:prstGeom>
          <a:solidFill>
            <a:srgbClr val="EAF4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8" name="Freeform 248"/>
          <p:cNvSpPr>
            <a:spLocks/>
          </p:cNvSpPr>
          <p:nvPr/>
        </p:nvSpPr>
        <p:spPr bwMode="auto">
          <a:xfrm>
            <a:off x="8623300" y="2578100"/>
            <a:ext cx="50800" cy="63500"/>
          </a:xfrm>
          <a:custGeom>
            <a:avLst/>
            <a:gdLst>
              <a:gd name="T0" fmla="*/ 16 w 32"/>
              <a:gd name="T1" fmla="*/ 0 h 40"/>
              <a:gd name="T2" fmla="*/ 32 w 32"/>
              <a:gd name="T3" fmla="*/ 8 h 40"/>
              <a:gd name="T4" fmla="*/ 16 w 32"/>
              <a:gd name="T5" fmla="*/ 40 h 40"/>
              <a:gd name="T6" fmla="*/ 0 w 32"/>
              <a:gd name="T7" fmla="*/ 32 h 40"/>
              <a:gd name="T8" fmla="*/ 16 w 32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0">
                <a:moveTo>
                  <a:pt x="16" y="0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69" name="Freeform 249"/>
          <p:cNvSpPr>
            <a:spLocks/>
          </p:cNvSpPr>
          <p:nvPr/>
        </p:nvSpPr>
        <p:spPr bwMode="auto">
          <a:xfrm>
            <a:off x="8572500" y="2628900"/>
            <a:ext cx="76200" cy="50800"/>
          </a:xfrm>
          <a:custGeom>
            <a:avLst/>
            <a:gdLst>
              <a:gd name="T0" fmla="*/ 48 w 48"/>
              <a:gd name="T1" fmla="*/ 16 h 32"/>
              <a:gd name="T2" fmla="*/ 48 w 48"/>
              <a:gd name="T3" fmla="*/ 16 h 32"/>
              <a:gd name="T4" fmla="*/ 8 w 48"/>
              <a:gd name="T5" fmla="*/ 32 h 32"/>
              <a:gd name="T6" fmla="*/ 0 w 48"/>
              <a:gd name="T7" fmla="*/ 16 h 32"/>
              <a:gd name="T8" fmla="*/ 40 w 48"/>
              <a:gd name="T9" fmla="*/ 0 h 32"/>
              <a:gd name="T10" fmla="*/ 48 w 48"/>
              <a:gd name="T11" fmla="*/ 8 h 32"/>
              <a:gd name="T12" fmla="*/ 48 w 48"/>
              <a:gd name="T13" fmla="*/ 8 h 32"/>
              <a:gd name="T14" fmla="*/ 48 w 48"/>
              <a:gd name="T15" fmla="*/ 16 h 32"/>
              <a:gd name="T16" fmla="*/ 48 w 48"/>
              <a:gd name="T17" fmla="*/ 16 h 32"/>
              <a:gd name="T18" fmla="*/ 48 w 48"/>
              <a:gd name="T19" fmla="*/ 16 h 32"/>
              <a:gd name="T20" fmla="*/ 48 w 48"/>
              <a:gd name="T2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48" y="16"/>
                </a:moveTo>
                <a:lnTo>
                  <a:pt x="48" y="16"/>
                </a:lnTo>
                <a:lnTo>
                  <a:pt x="8" y="32"/>
                </a:lnTo>
                <a:lnTo>
                  <a:pt x="0" y="16"/>
                </a:lnTo>
                <a:lnTo>
                  <a:pt x="40" y="0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0" name="Freeform 250"/>
          <p:cNvSpPr>
            <a:spLocks/>
          </p:cNvSpPr>
          <p:nvPr/>
        </p:nvSpPr>
        <p:spPr bwMode="auto">
          <a:xfrm>
            <a:off x="8509000" y="2628900"/>
            <a:ext cx="76200" cy="50800"/>
          </a:xfrm>
          <a:custGeom>
            <a:avLst/>
            <a:gdLst>
              <a:gd name="T0" fmla="*/ 40 w 48"/>
              <a:gd name="T1" fmla="*/ 32 h 32"/>
              <a:gd name="T2" fmla="*/ 40 w 48"/>
              <a:gd name="T3" fmla="*/ 32 h 32"/>
              <a:gd name="T4" fmla="*/ 0 w 48"/>
              <a:gd name="T5" fmla="*/ 16 h 32"/>
              <a:gd name="T6" fmla="*/ 8 w 48"/>
              <a:gd name="T7" fmla="*/ 0 h 32"/>
              <a:gd name="T8" fmla="*/ 48 w 48"/>
              <a:gd name="T9" fmla="*/ 16 h 32"/>
              <a:gd name="T10" fmla="*/ 48 w 48"/>
              <a:gd name="T11" fmla="*/ 32 h 32"/>
              <a:gd name="T12" fmla="*/ 48 w 48"/>
              <a:gd name="T13" fmla="*/ 32 h 32"/>
              <a:gd name="T14" fmla="*/ 40 w 48"/>
              <a:gd name="T15" fmla="*/ 32 h 32"/>
              <a:gd name="T16" fmla="*/ 40 w 48"/>
              <a:gd name="T17" fmla="*/ 32 h 32"/>
              <a:gd name="T18" fmla="*/ 40 w 48"/>
              <a:gd name="T19" fmla="*/ 32 h 32"/>
              <a:gd name="T20" fmla="*/ 40 w 48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40" y="32"/>
                </a:moveTo>
                <a:lnTo>
                  <a:pt x="40" y="32"/>
                </a:lnTo>
                <a:lnTo>
                  <a:pt x="0" y="16"/>
                </a:lnTo>
                <a:lnTo>
                  <a:pt x="8" y="0"/>
                </a:lnTo>
                <a:lnTo>
                  <a:pt x="48" y="16"/>
                </a:lnTo>
                <a:lnTo>
                  <a:pt x="48" y="32"/>
                </a:lnTo>
                <a:lnTo>
                  <a:pt x="48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1" name="Freeform 251"/>
          <p:cNvSpPr>
            <a:spLocks/>
          </p:cNvSpPr>
          <p:nvPr/>
        </p:nvSpPr>
        <p:spPr bwMode="auto">
          <a:xfrm>
            <a:off x="8483600" y="2578100"/>
            <a:ext cx="38100" cy="76200"/>
          </a:xfrm>
          <a:custGeom>
            <a:avLst/>
            <a:gdLst>
              <a:gd name="T0" fmla="*/ 16 w 24"/>
              <a:gd name="T1" fmla="*/ 40 h 48"/>
              <a:gd name="T2" fmla="*/ 16 w 24"/>
              <a:gd name="T3" fmla="*/ 40 h 48"/>
              <a:gd name="T4" fmla="*/ 0 w 24"/>
              <a:gd name="T5" fmla="*/ 8 h 48"/>
              <a:gd name="T6" fmla="*/ 8 w 24"/>
              <a:gd name="T7" fmla="*/ 0 h 48"/>
              <a:gd name="T8" fmla="*/ 24 w 24"/>
              <a:gd name="T9" fmla="*/ 32 h 48"/>
              <a:gd name="T10" fmla="*/ 16 w 24"/>
              <a:gd name="T11" fmla="*/ 48 h 48"/>
              <a:gd name="T12" fmla="*/ 16 w 24"/>
              <a:gd name="T13" fmla="*/ 48 h 48"/>
              <a:gd name="T14" fmla="*/ 16 w 24"/>
              <a:gd name="T15" fmla="*/ 48 h 48"/>
              <a:gd name="T16" fmla="*/ 16 w 24"/>
              <a:gd name="T17" fmla="*/ 48 h 48"/>
              <a:gd name="T18" fmla="*/ 16 w 24"/>
              <a:gd name="T19" fmla="*/ 48 h 48"/>
              <a:gd name="T20" fmla="*/ 16 w 24"/>
              <a:gd name="T21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48">
                <a:moveTo>
                  <a:pt x="16" y="40"/>
                </a:moveTo>
                <a:lnTo>
                  <a:pt x="16" y="40"/>
                </a:lnTo>
                <a:lnTo>
                  <a:pt x="0" y="8"/>
                </a:lnTo>
                <a:lnTo>
                  <a:pt x="8" y="0"/>
                </a:lnTo>
                <a:lnTo>
                  <a:pt x="24" y="32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16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2" name="Freeform 252"/>
          <p:cNvSpPr>
            <a:spLocks/>
          </p:cNvSpPr>
          <p:nvPr/>
        </p:nvSpPr>
        <p:spPr bwMode="auto">
          <a:xfrm>
            <a:off x="8470900" y="2527300"/>
            <a:ext cx="50800" cy="63500"/>
          </a:xfrm>
          <a:custGeom>
            <a:avLst/>
            <a:gdLst>
              <a:gd name="T0" fmla="*/ 8 w 32"/>
              <a:gd name="T1" fmla="*/ 32 h 40"/>
              <a:gd name="T2" fmla="*/ 8 w 32"/>
              <a:gd name="T3" fmla="*/ 32 h 40"/>
              <a:gd name="T4" fmla="*/ 24 w 32"/>
              <a:gd name="T5" fmla="*/ 0 h 40"/>
              <a:gd name="T6" fmla="*/ 32 w 32"/>
              <a:gd name="T7" fmla="*/ 8 h 40"/>
              <a:gd name="T8" fmla="*/ 16 w 32"/>
              <a:gd name="T9" fmla="*/ 40 h 40"/>
              <a:gd name="T10" fmla="*/ 8 w 32"/>
              <a:gd name="T11" fmla="*/ 40 h 40"/>
              <a:gd name="T12" fmla="*/ 8 w 32"/>
              <a:gd name="T13" fmla="*/ 40 h 40"/>
              <a:gd name="T14" fmla="*/ 0 w 32"/>
              <a:gd name="T15" fmla="*/ 40 h 40"/>
              <a:gd name="T16" fmla="*/ 0 w 32"/>
              <a:gd name="T17" fmla="*/ 40 h 40"/>
              <a:gd name="T18" fmla="*/ 0 w 32"/>
              <a:gd name="T19" fmla="*/ 40 h 40"/>
              <a:gd name="T20" fmla="*/ 0 w 32"/>
              <a:gd name="T21" fmla="*/ 40 h 40"/>
              <a:gd name="T22" fmla="*/ 8 w 32"/>
              <a:gd name="T23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40">
                <a:moveTo>
                  <a:pt x="8" y="32"/>
                </a:moveTo>
                <a:lnTo>
                  <a:pt x="8" y="32"/>
                </a:lnTo>
                <a:lnTo>
                  <a:pt x="24" y="0"/>
                </a:lnTo>
                <a:lnTo>
                  <a:pt x="32" y="8"/>
                </a:lnTo>
                <a:lnTo>
                  <a:pt x="16" y="40"/>
                </a:lnTo>
                <a:lnTo>
                  <a:pt x="8" y="40"/>
                </a:lnTo>
                <a:lnTo>
                  <a:pt x="8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8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3" name="Freeform 253"/>
          <p:cNvSpPr>
            <a:spLocks/>
          </p:cNvSpPr>
          <p:nvPr/>
        </p:nvSpPr>
        <p:spPr bwMode="auto">
          <a:xfrm>
            <a:off x="8509000" y="2501900"/>
            <a:ext cx="76200" cy="50800"/>
          </a:xfrm>
          <a:custGeom>
            <a:avLst/>
            <a:gdLst>
              <a:gd name="T0" fmla="*/ 0 w 48"/>
              <a:gd name="T1" fmla="*/ 16 h 32"/>
              <a:gd name="T2" fmla="*/ 0 w 48"/>
              <a:gd name="T3" fmla="*/ 16 h 32"/>
              <a:gd name="T4" fmla="*/ 40 w 48"/>
              <a:gd name="T5" fmla="*/ 0 h 32"/>
              <a:gd name="T6" fmla="*/ 48 w 48"/>
              <a:gd name="T7" fmla="*/ 16 h 32"/>
              <a:gd name="T8" fmla="*/ 8 w 48"/>
              <a:gd name="T9" fmla="*/ 32 h 32"/>
              <a:gd name="T10" fmla="*/ 0 w 48"/>
              <a:gd name="T11" fmla="*/ 16 h 32"/>
              <a:gd name="T12" fmla="*/ 0 w 48"/>
              <a:gd name="T13" fmla="*/ 16 h 32"/>
              <a:gd name="T14" fmla="*/ 0 w 48"/>
              <a:gd name="T15" fmla="*/ 16 h 32"/>
              <a:gd name="T16" fmla="*/ 0 w 48"/>
              <a:gd name="T17" fmla="*/ 16 h 32"/>
              <a:gd name="T18" fmla="*/ 0 w 48"/>
              <a:gd name="T19" fmla="*/ 16 h 32"/>
              <a:gd name="T20" fmla="*/ 0 w 48"/>
              <a:gd name="T2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0" y="16"/>
                </a:moveTo>
                <a:lnTo>
                  <a:pt x="0" y="16"/>
                </a:lnTo>
                <a:lnTo>
                  <a:pt x="40" y="0"/>
                </a:lnTo>
                <a:lnTo>
                  <a:pt x="48" y="16"/>
                </a:lnTo>
                <a:lnTo>
                  <a:pt x="8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4" name="Freeform 254"/>
          <p:cNvSpPr>
            <a:spLocks/>
          </p:cNvSpPr>
          <p:nvPr/>
        </p:nvSpPr>
        <p:spPr bwMode="auto">
          <a:xfrm>
            <a:off x="8572500" y="2501900"/>
            <a:ext cx="76200" cy="50800"/>
          </a:xfrm>
          <a:custGeom>
            <a:avLst/>
            <a:gdLst>
              <a:gd name="T0" fmla="*/ 8 w 48"/>
              <a:gd name="T1" fmla="*/ 0 h 32"/>
              <a:gd name="T2" fmla="*/ 8 w 48"/>
              <a:gd name="T3" fmla="*/ 0 h 32"/>
              <a:gd name="T4" fmla="*/ 48 w 48"/>
              <a:gd name="T5" fmla="*/ 16 h 32"/>
              <a:gd name="T6" fmla="*/ 40 w 48"/>
              <a:gd name="T7" fmla="*/ 32 h 32"/>
              <a:gd name="T8" fmla="*/ 0 w 48"/>
              <a:gd name="T9" fmla="*/ 16 h 32"/>
              <a:gd name="T10" fmla="*/ 0 w 48"/>
              <a:gd name="T11" fmla="*/ 0 h 32"/>
              <a:gd name="T12" fmla="*/ 0 w 48"/>
              <a:gd name="T13" fmla="*/ 0 h 32"/>
              <a:gd name="T14" fmla="*/ 0 w 48"/>
              <a:gd name="T15" fmla="*/ 0 h 32"/>
              <a:gd name="T16" fmla="*/ 0 w 48"/>
              <a:gd name="T17" fmla="*/ 0 h 32"/>
              <a:gd name="T18" fmla="*/ 8 w 48"/>
              <a:gd name="T19" fmla="*/ 0 h 32"/>
              <a:gd name="T20" fmla="*/ 8 w 48"/>
              <a:gd name="T2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8" y="0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5" name="Freeform 255"/>
          <p:cNvSpPr>
            <a:spLocks/>
          </p:cNvSpPr>
          <p:nvPr/>
        </p:nvSpPr>
        <p:spPr bwMode="auto">
          <a:xfrm>
            <a:off x="8623300" y="2527300"/>
            <a:ext cx="50800" cy="63500"/>
          </a:xfrm>
          <a:custGeom>
            <a:avLst/>
            <a:gdLst>
              <a:gd name="T0" fmla="*/ 16 w 32"/>
              <a:gd name="T1" fmla="*/ 0 h 40"/>
              <a:gd name="T2" fmla="*/ 16 w 32"/>
              <a:gd name="T3" fmla="*/ 0 h 40"/>
              <a:gd name="T4" fmla="*/ 32 w 32"/>
              <a:gd name="T5" fmla="*/ 32 h 40"/>
              <a:gd name="T6" fmla="*/ 16 w 32"/>
              <a:gd name="T7" fmla="*/ 40 h 40"/>
              <a:gd name="T8" fmla="*/ 0 w 32"/>
              <a:gd name="T9" fmla="*/ 8 h 40"/>
              <a:gd name="T10" fmla="*/ 16 w 32"/>
              <a:gd name="T11" fmla="*/ 0 h 40"/>
              <a:gd name="T12" fmla="*/ 16 w 32"/>
              <a:gd name="T13" fmla="*/ 0 h 40"/>
              <a:gd name="T14" fmla="*/ 16 w 32"/>
              <a:gd name="T15" fmla="*/ 0 h 40"/>
              <a:gd name="T16" fmla="*/ 16 w 32"/>
              <a:gd name="T17" fmla="*/ 0 h 40"/>
              <a:gd name="T18" fmla="*/ 16 w 32"/>
              <a:gd name="T19" fmla="*/ 0 h 40"/>
              <a:gd name="T20" fmla="*/ 16 w 32"/>
              <a:gd name="T2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40">
                <a:moveTo>
                  <a:pt x="16" y="0"/>
                </a:moveTo>
                <a:lnTo>
                  <a:pt x="16" y="0"/>
                </a:lnTo>
                <a:lnTo>
                  <a:pt x="32" y="32"/>
                </a:lnTo>
                <a:lnTo>
                  <a:pt x="16" y="40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6" name="Freeform 256"/>
          <p:cNvSpPr>
            <a:spLocks/>
          </p:cNvSpPr>
          <p:nvPr/>
        </p:nvSpPr>
        <p:spPr bwMode="auto">
          <a:xfrm>
            <a:off x="8623300" y="2578100"/>
            <a:ext cx="50800" cy="63500"/>
          </a:xfrm>
          <a:custGeom>
            <a:avLst/>
            <a:gdLst>
              <a:gd name="T0" fmla="*/ 32 w 32"/>
              <a:gd name="T1" fmla="*/ 8 h 40"/>
              <a:gd name="T2" fmla="*/ 32 w 32"/>
              <a:gd name="T3" fmla="*/ 8 h 40"/>
              <a:gd name="T4" fmla="*/ 16 w 32"/>
              <a:gd name="T5" fmla="*/ 40 h 40"/>
              <a:gd name="T6" fmla="*/ 0 w 32"/>
              <a:gd name="T7" fmla="*/ 32 h 40"/>
              <a:gd name="T8" fmla="*/ 16 w 32"/>
              <a:gd name="T9" fmla="*/ 0 h 40"/>
              <a:gd name="T10" fmla="*/ 32 w 32"/>
              <a:gd name="T11" fmla="*/ 0 h 40"/>
              <a:gd name="T12" fmla="*/ 32 w 32"/>
              <a:gd name="T13" fmla="*/ 0 h 40"/>
              <a:gd name="T14" fmla="*/ 32 w 32"/>
              <a:gd name="T15" fmla="*/ 8 h 40"/>
              <a:gd name="T16" fmla="*/ 32 w 32"/>
              <a:gd name="T17" fmla="*/ 8 h 40"/>
              <a:gd name="T18" fmla="*/ 32 w 32"/>
              <a:gd name="T19" fmla="*/ 8 h 40"/>
              <a:gd name="T20" fmla="*/ 32 w 32"/>
              <a:gd name="T21" fmla="*/ 8 h 40"/>
              <a:gd name="T22" fmla="*/ 32 w 32"/>
              <a:gd name="T23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40">
                <a:moveTo>
                  <a:pt x="32" y="8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7" name="Freeform 257"/>
          <p:cNvSpPr>
            <a:spLocks/>
          </p:cNvSpPr>
          <p:nvPr/>
        </p:nvSpPr>
        <p:spPr bwMode="auto">
          <a:xfrm>
            <a:off x="8293100" y="3124200"/>
            <a:ext cx="50800" cy="50800"/>
          </a:xfrm>
          <a:custGeom>
            <a:avLst/>
            <a:gdLst>
              <a:gd name="T0" fmla="*/ 16 w 32"/>
              <a:gd name="T1" fmla="*/ 0 h 32"/>
              <a:gd name="T2" fmla="*/ 32 w 32"/>
              <a:gd name="T3" fmla="*/ 0 h 32"/>
              <a:gd name="T4" fmla="*/ 16 w 32"/>
              <a:gd name="T5" fmla="*/ 32 h 32"/>
              <a:gd name="T6" fmla="*/ 0 w 32"/>
              <a:gd name="T7" fmla="*/ 32 h 32"/>
              <a:gd name="T8" fmla="*/ 16 w 3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32" y="0"/>
                </a:lnTo>
                <a:lnTo>
                  <a:pt x="16" y="32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8" name="Freeform 258"/>
          <p:cNvSpPr>
            <a:spLocks/>
          </p:cNvSpPr>
          <p:nvPr/>
        </p:nvSpPr>
        <p:spPr bwMode="auto">
          <a:xfrm>
            <a:off x="8242300" y="3162300"/>
            <a:ext cx="76200" cy="63500"/>
          </a:xfrm>
          <a:custGeom>
            <a:avLst/>
            <a:gdLst>
              <a:gd name="T0" fmla="*/ 48 w 48"/>
              <a:gd name="T1" fmla="*/ 16 h 40"/>
              <a:gd name="T2" fmla="*/ 48 w 48"/>
              <a:gd name="T3" fmla="*/ 16 h 40"/>
              <a:gd name="T4" fmla="*/ 8 w 48"/>
              <a:gd name="T5" fmla="*/ 40 h 40"/>
              <a:gd name="T6" fmla="*/ 0 w 48"/>
              <a:gd name="T7" fmla="*/ 24 h 40"/>
              <a:gd name="T8" fmla="*/ 32 w 48"/>
              <a:gd name="T9" fmla="*/ 0 h 40"/>
              <a:gd name="T10" fmla="*/ 48 w 48"/>
              <a:gd name="T11" fmla="*/ 8 h 40"/>
              <a:gd name="T12" fmla="*/ 48 w 48"/>
              <a:gd name="T13" fmla="*/ 8 h 40"/>
              <a:gd name="T14" fmla="*/ 48 w 48"/>
              <a:gd name="T15" fmla="*/ 16 h 40"/>
              <a:gd name="T16" fmla="*/ 48 w 48"/>
              <a:gd name="T17" fmla="*/ 16 h 40"/>
              <a:gd name="T18" fmla="*/ 48 w 48"/>
              <a:gd name="T19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0">
                <a:moveTo>
                  <a:pt x="48" y="16"/>
                </a:moveTo>
                <a:lnTo>
                  <a:pt x="48" y="16"/>
                </a:lnTo>
                <a:lnTo>
                  <a:pt x="8" y="40"/>
                </a:lnTo>
                <a:lnTo>
                  <a:pt x="0" y="24"/>
                </a:lnTo>
                <a:lnTo>
                  <a:pt x="32" y="0"/>
                </a:lnTo>
                <a:lnTo>
                  <a:pt x="48" y="8"/>
                </a:lnTo>
                <a:lnTo>
                  <a:pt x="48" y="8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79" name="Freeform 259"/>
          <p:cNvSpPr>
            <a:spLocks/>
          </p:cNvSpPr>
          <p:nvPr/>
        </p:nvSpPr>
        <p:spPr bwMode="auto">
          <a:xfrm>
            <a:off x="8153400" y="3200400"/>
            <a:ext cx="101600" cy="50800"/>
          </a:xfrm>
          <a:custGeom>
            <a:avLst/>
            <a:gdLst>
              <a:gd name="T0" fmla="*/ 64 w 64"/>
              <a:gd name="T1" fmla="*/ 16 h 32"/>
              <a:gd name="T2" fmla="*/ 64 w 64"/>
              <a:gd name="T3" fmla="*/ 16 h 32"/>
              <a:gd name="T4" fmla="*/ 8 w 64"/>
              <a:gd name="T5" fmla="*/ 32 h 32"/>
              <a:gd name="T6" fmla="*/ 0 w 64"/>
              <a:gd name="T7" fmla="*/ 16 h 32"/>
              <a:gd name="T8" fmla="*/ 56 w 64"/>
              <a:gd name="T9" fmla="*/ 0 h 32"/>
              <a:gd name="T10" fmla="*/ 64 w 64"/>
              <a:gd name="T11" fmla="*/ 16 h 32"/>
              <a:gd name="T12" fmla="*/ 64 w 64"/>
              <a:gd name="T13" fmla="*/ 16 h 32"/>
              <a:gd name="T14" fmla="*/ 64 w 64"/>
              <a:gd name="T15" fmla="*/ 16 h 32"/>
              <a:gd name="T16" fmla="*/ 64 w 6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64" y="16"/>
                </a:move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lnTo>
                  <a:pt x="56" y="0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0" name="Freeform 260"/>
          <p:cNvSpPr>
            <a:spLocks/>
          </p:cNvSpPr>
          <p:nvPr/>
        </p:nvSpPr>
        <p:spPr bwMode="auto">
          <a:xfrm>
            <a:off x="8051800" y="3225800"/>
            <a:ext cx="114300" cy="38100"/>
          </a:xfrm>
          <a:custGeom>
            <a:avLst/>
            <a:gdLst>
              <a:gd name="T0" fmla="*/ 72 w 72"/>
              <a:gd name="T1" fmla="*/ 16 h 24"/>
              <a:gd name="T2" fmla="*/ 72 w 72"/>
              <a:gd name="T3" fmla="*/ 16 h 24"/>
              <a:gd name="T4" fmla="*/ 0 w 72"/>
              <a:gd name="T5" fmla="*/ 24 h 24"/>
              <a:gd name="T6" fmla="*/ 0 w 72"/>
              <a:gd name="T7" fmla="*/ 8 h 24"/>
              <a:gd name="T8" fmla="*/ 72 w 72"/>
              <a:gd name="T9" fmla="*/ 0 h 24"/>
              <a:gd name="T10" fmla="*/ 72 w 72"/>
              <a:gd name="T11" fmla="*/ 16 h 24"/>
              <a:gd name="T12" fmla="*/ 72 w 72"/>
              <a:gd name="T13" fmla="*/ 16 h 24"/>
              <a:gd name="T14" fmla="*/ 72 w 72"/>
              <a:gd name="T15" fmla="*/ 16 h 24"/>
              <a:gd name="T16" fmla="*/ 72 w 7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24">
                <a:moveTo>
                  <a:pt x="72" y="16"/>
                </a:moveTo>
                <a:lnTo>
                  <a:pt x="72" y="16"/>
                </a:lnTo>
                <a:lnTo>
                  <a:pt x="0" y="24"/>
                </a:lnTo>
                <a:lnTo>
                  <a:pt x="0" y="8"/>
                </a:lnTo>
                <a:lnTo>
                  <a:pt x="72" y="0"/>
                </a:lnTo>
                <a:lnTo>
                  <a:pt x="72" y="16"/>
                </a:lnTo>
                <a:lnTo>
                  <a:pt x="72" y="16"/>
                </a:lnTo>
                <a:lnTo>
                  <a:pt x="72" y="16"/>
                </a:lnTo>
                <a:lnTo>
                  <a:pt x="7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1" name="Freeform 261"/>
          <p:cNvSpPr>
            <a:spLocks/>
          </p:cNvSpPr>
          <p:nvPr/>
        </p:nvSpPr>
        <p:spPr bwMode="auto">
          <a:xfrm>
            <a:off x="7950200" y="3225800"/>
            <a:ext cx="101600" cy="38100"/>
          </a:xfrm>
          <a:custGeom>
            <a:avLst/>
            <a:gdLst>
              <a:gd name="T0" fmla="*/ 64 w 64"/>
              <a:gd name="T1" fmla="*/ 24 h 24"/>
              <a:gd name="T2" fmla="*/ 64 w 64"/>
              <a:gd name="T3" fmla="*/ 24 h 24"/>
              <a:gd name="T4" fmla="*/ 0 w 64"/>
              <a:gd name="T5" fmla="*/ 16 h 24"/>
              <a:gd name="T6" fmla="*/ 0 w 64"/>
              <a:gd name="T7" fmla="*/ 0 h 24"/>
              <a:gd name="T8" fmla="*/ 64 w 64"/>
              <a:gd name="T9" fmla="*/ 8 h 24"/>
              <a:gd name="T10" fmla="*/ 64 w 64"/>
              <a:gd name="T11" fmla="*/ 24 h 24"/>
              <a:gd name="T12" fmla="*/ 64 w 64"/>
              <a:gd name="T13" fmla="*/ 24 h 24"/>
              <a:gd name="T14" fmla="*/ 64 w 64"/>
              <a:gd name="T1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24">
                <a:moveTo>
                  <a:pt x="64" y="24"/>
                </a:moveTo>
                <a:lnTo>
                  <a:pt x="64" y="24"/>
                </a:lnTo>
                <a:lnTo>
                  <a:pt x="0" y="16"/>
                </a:lnTo>
                <a:lnTo>
                  <a:pt x="0" y="0"/>
                </a:lnTo>
                <a:lnTo>
                  <a:pt x="64" y="8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2" name="Freeform 262"/>
          <p:cNvSpPr>
            <a:spLocks/>
          </p:cNvSpPr>
          <p:nvPr/>
        </p:nvSpPr>
        <p:spPr bwMode="auto">
          <a:xfrm>
            <a:off x="7861300" y="3200400"/>
            <a:ext cx="88900" cy="50800"/>
          </a:xfrm>
          <a:custGeom>
            <a:avLst/>
            <a:gdLst>
              <a:gd name="T0" fmla="*/ 56 w 56"/>
              <a:gd name="T1" fmla="*/ 32 h 32"/>
              <a:gd name="T2" fmla="*/ 56 w 56"/>
              <a:gd name="T3" fmla="*/ 32 h 32"/>
              <a:gd name="T4" fmla="*/ 0 w 56"/>
              <a:gd name="T5" fmla="*/ 16 h 32"/>
              <a:gd name="T6" fmla="*/ 0 w 56"/>
              <a:gd name="T7" fmla="*/ 0 h 32"/>
              <a:gd name="T8" fmla="*/ 56 w 56"/>
              <a:gd name="T9" fmla="*/ 16 h 32"/>
              <a:gd name="T10" fmla="*/ 56 w 56"/>
              <a:gd name="T11" fmla="*/ 32 h 32"/>
              <a:gd name="T12" fmla="*/ 56 w 56"/>
              <a:gd name="T13" fmla="*/ 32 h 32"/>
              <a:gd name="T14" fmla="*/ 56 w 56"/>
              <a:gd name="T15" fmla="*/ 32 h 32"/>
              <a:gd name="T16" fmla="*/ 56 w 56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32">
                <a:moveTo>
                  <a:pt x="56" y="32"/>
                </a:move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3" name="Freeform 263"/>
          <p:cNvSpPr>
            <a:spLocks/>
          </p:cNvSpPr>
          <p:nvPr/>
        </p:nvSpPr>
        <p:spPr bwMode="auto">
          <a:xfrm>
            <a:off x="7797800" y="3162300"/>
            <a:ext cx="76200" cy="63500"/>
          </a:xfrm>
          <a:custGeom>
            <a:avLst/>
            <a:gdLst>
              <a:gd name="T0" fmla="*/ 40 w 48"/>
              <a:gd name="T1" fmla="*/ 40 h 40"/>
              <a:gd name="T2" fmla="*/ 40 w 48"/>
              <a:gd name="T3" fmla="*/ 40 h 40"/>
              <a:gd name="T4" fmla="*/ 0 w 48"/>
              <a:gd name="T5" fmla="*/ 16 h 40"/>
              <a:gd name="T6" fmla="*/ 8 w 48"/>
              <a:gd name="T7" fmla="*/ 0 h 40"/>
              <a:gd name="T8" fmla="*/ 48 w 48"/>
              <a:gd name="T9" fmla="*/ 24 h 40"/>
              <a:gd name="T10" fmla="*/ 40 w 48"/>
              <a:gd name="T11" fmla="*/ 40 h 40"/>
              <a:gd name="T12" fmla="*/ 40 w 48"/>
              <a:gd name="T13" fmla="*/ 40 h 40"/>
              <a:gd name="T14" fmla="*/ 40 w 48"/>
              <a:gd name="T15" fmla="*/ 40 h 40"/>
              <a:gd name="T16" fmla="*/ 40 w 48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40">
                <a:moveTo>
                  <a:pt x="40" y="40"/>
                </a:moveTo>
                <a:lnTo>
                  <a:pt x="40" y="40"/>
                </a:lnTo>
                <a:lnTo>
                  <a:pt x="0" y="16"/>
                </a:lnTo>
                <a:lnTo>
                  <a:pt x="8" y="0"/>
                </a:lnTo>
                <a:lnTo>
                  <a:pt x="48" y="24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lnTo>
                  <a:pt x="4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4" name="Freeform 264"/>
          <p:cNvSpPr>
            <a:spLocks/>
          </p:cNvSpPr>
          <p:nvPr/>
        </p:nvSpPr>
        <p:spPr bwMode="auto">
          <a:xfrm>
            <a:off x="7772400" y="3124200"/>
            <a:ext cx="38100" cy="63500"/>
          </a:xfrm>
          <a:custGeom>
            <a:avLst/>
            <a:gdLst>
              <a:gd name="T0" fmla="*/ 16 w 24"/>
              <a:gd name="T1" fmla="*/ 32 h 40"/>
              <a:gd name="T2" fmla="*/ 16 w 24"/>
              <a:gd name="T3" fmla="*/ 32 h 40"/>
              <a:gd name="T4" fmla="*/ 0 w 24"/>
              <a:gd name="T5" fmla="*/ 0 h 40"/>
              <a:gd name="T6" fmla="*/ 16 w 24"/>
              <a:gd name="T7" fmla="*/ 0 h 40"/>
              <a:gd name="T8" fmla="*/ 24 w 24"/>
              <a:gd name="T9" fmla="*/ 32 h 40"/>
              <a:gd name="T10" fmla="*/ 16 w 24"/>
              <a:gd name="T11" fmla="*/ 40 h 40"/>
              <a:gd name="T12" fmla="*/ 16 w 24"/>
              <a:gd name="T13" fmla="*/ 40 h 40"/>
              <a:gd name="T14" fmla="*/ 16 w 24"/>
              <a:gd name="T15" fmla="*/ 40 h 40"/>
              <a:gd name="T16" fmla="*/ 16 w 24"/>
              <a:gd name="T17" fmla="*/ 40 h 40"/>
              <a:gd name="T18" fmla="*/ 16 w 24"/>
              <a:gd name="T19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40">
                <a:moveTo>
                  <a:pt x="16" y="32"/>
                </a:moveTo>
                <a:lnTo>
                  <a:pt x="16" y="32"/>
                </a:lnTo>
                <a:lnTo>
                  <a:pt x="0" y="0"/>
                </a:lnTo>
                <a:lnTo>
                  <a:pt x="16" y="0"/>
                </a:lnTo>
                <a:lnTo>
                  <a:pt x="24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5" name="Freeform 265"/>
          <p:cNvSpPr>
            <a:spLocks/>
          </p:cNvSpPr>
          <p:nvPr/>
        </p:nvSpPr>
        <p:spPr bwMode="auto">
          <a:xfrm>
            <a:off x="7772400" y="3073400"/>
            <a:ext cx="38100" cy="50800"/>
          </a:xfrm>
          <a:custGeom>
            <a:avLst/>
            <a:gdLst>
              <a:gd name="T0" fmla="*/ 0 w 24"/>
              <a:gd name="T1" fmla="*/ 32 h 32"/>
              <a:gd name="T2" fmla="*/ 0 w 24"/>
              <a:gd name="T3" fmla="*/ 32 h 32"/>
              <a:gd name="T4" fmla="*/ 16 w 24"/>
              <a:gd name="T5" fmla="*/ 0 h 32"/>
              <a:gd name="T6" fmla="*/ 24 w 24"/>
              <a:gd name="T7" fmla="*/ 8 h 32"/>
              <a:gd name="T8" fmla="*/ 16 w 24"/>
              <a:gd name="T9" fmla="*/ 32 h 32"/>
              <a:gd name="T10" fmla="*/ 0 w 24"/>
              <a:gd name="T11" fmla="*/ 32 h 32"/>
              <a:gd name="T12" fmla="*/ 0 w 24"/>
              <a:gd name="T13" fmla="*/ 32 h 32"/>
              <a:gd name="T14" fmla="*/ 0 w 24"/>
              <a:gd name="T15" fmla="*/ 32 h 32"/>
              <a:gd name="T16" fmla="*/ 0 w 24"/>
              <a:gd name="T17" fmla="*/ 32 h 32"/>
              <a:gd name="T18" fmla="*/ 0 w 24"/>
              <a:gd name="T19" fmla="*/ 32 h 32"/>
              <a:gd name="T20" fmla="*/ 0 w 24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32">
                <a:moveTo>
                  <a:pt x="0" y="32"/>
                </a:moveTo>
                <a:lnTo>
                  <a:pt x="0" y="32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6" name="Freeform 266"/>
          <p:cNvSpPr>
            <a:spLocks/>
          </p:cNvSpPr>
          <p:nvPr/>
        </p:nvSpPr>
        <p:spPr bwMode="auto">
          <a:xfrm>
            <a:off x="7797800" y="3022600"/>
            <a:ext cx="76200" cy="63500"/>
          </a:xfrm>
          <a:custGeom>
            <a:avLst/>
            <a:gdLst>
              <a:gd name="T0" fmla="*/ 0 w 48"/>
              <a:gd name="T1" fmla="*/ 24 h 40"/>
              <a:gd name="T2" fmla="*/ 0 w 48"/>
              <a:gd name="T3" fmla="*/ 24 h 40"/>
              <a:gd name="T4" fmla="*/ 40 w 48"/>
              <a:gd name="T5" fmla="*/ 0 h 40"/>
              <a:gd name="T6" fmla="*/ 48 w 48"/>
              <a:gd name="T7" fmla="*/ 16 h 40"/>
              <a:gd name="T8" fmla="*/ 8 w 48"/>
              <a:gd name="T9" fmla="*/ 40 h 40"/>
              <a:gd name="T10" fmla="*/ 0 w 48"/>
              <a:gd name="T11" fmla="*/ 32 h 40"/>
              <a:gd name="T12" fmla="*/ 0 w 48"/>
              <a:gd name="T13" fmla="*/ 32 h 40"/>
              <a:gd name="T14" fmla="*/ 0 w 48"/>
              <a:gd name="T15" fmla="*/ 32 h 40"/>
              <a:gd name="T16" fmla="*/ 0 w 48"/>
              <a:gd name="T17" fmla="*/ 24 h 40"/>
              <a:gd name="T18" fmla="*/ 0 w 48"/>
              <a:gd name="T19" fmla="*/ 2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" h="40">
                <a:moveTo>
                  <a:pt x="0" y="24"/>
                </a:moveTo>
                <a:lnTo>
                  <a:pt x="0" y="24"/>
                </a:lnTo>
                <a:lnTo>
                  <a:pt x="40" y="0"/>
                </a:lnTo>
                <a:lnTo>
                  <a:pt x="48" y="16"/>
                </a:lnTo>
                <a:lnTo>
                  <a:pt x="8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7" name="Freeform 267"/>
          <p:cNvSpPr>
            <a:spLocks/>
          </p:cNvSpPr>
          <p:nvPr/>
        </p:nvSpPr>
        <p:spPr bwMode="auto">
          <a:xfrm>
            <a:off x="7861300" y="2997200"/>
            <a:ext cx="88900" cy="50800"/>
          </a:xfrm>
          <a:custGeom>
            <a:avLst/>
            <a:gdLst>
              <a:gd name="T0" fmla="*/ 0 w 56"/>
              <a:gd name="T1" fmla="*/ 16 h 32"/>
              <a:gd name="T2" fmla="*/ 0 w 56"/>
              <a:gd name="T3" fmla="*/ 16 h 32"/>
              <a:gd name="T4" fmla="*/ 56 w 56"/>
              <a:gd name="T5" fmla="*/ 0 h 32"/>
              <a:gd name="T6" fmla="*/ 56 w 56"/>
              <a:gd name="T7" fmla="*/ 16 h 32"/>
              <a:gd name="T8" fmla="*/ 0 w 56"/>
              <a:gd name="T9" fmla="*/ 32 h 32"/>
              <a:gd name="T10" fmla="*/ 0 w 56"/>
              <a:gd name="T11" fmla="*/ 16 h 32"/>
              <a:gd name="T12" fmla="*/ 0 w 56"/>
              <a:gd name="T13" fmla="*/ 16 h 32"/>
              <a:gd name="T14" fmla="*/ 0 w 56"/>
              <a:gd name="T15" fmla="*/ 16 h 32"/>
              <a:gd name="T16" fmla="*/ 0 w 56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32">
                <a:moveTo>
                  <a:pt x="0" y="16"/>
                </a:moveTo>
                <a:lnTo>
                  <a:pt x="0" y="16"/>
                </a:lnTo>
                <a:lnTo>
                  <a:pt x="56" y="0"/>
                </a:lnTo>
                <a:lnTo>
                  <a:pt x="56" y="16"/>
                </a:lnTo>
                <a:lnTo>
                  <a:pt x="0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8" name="Freeform 268"/>
          <p:cNvSpPr>
            <a:spLocks/>
          </p:cNvSpPr>
          <p:nvPr/>
        </p:nvSpPr>
        <p:spPr bwMode="auto">
          <a:xfrm>
            <a:off x="7950200" y="2984500"/>
            <a:ext cx="101600" cy="38100"/>
          </a:xfrm>
          <a:custGeom>
            <a:avLst/>
            <a:gdLst>
              <a:gd name="T0" fmla="*/ 0 w 64"/>
              <a:gd name="T1" fmla="*/ 8 h 24"/>
              <a:gd name="T2" fmla="*/ 0 w 64"/>
              <a:gd name="T3" fmla="*/ 8 h 24"/>
              <a:gd name="T4" fmla="*/ 64 w 64"/>
              <a:gd name="T5" fmla="*/ 0 h 24"/>
              <a:gd name="T6" fmla="*/ 64 w 64"/>
              <a:gd name="T7" fmla="*/ 16 h 24"/>
              <a:gd name="T8" fmla="*/ 0 w 64"/>
              <a:gd name="T9" fmla="*/ 24 h 24"/>
              <a:gd name="T10" fmla="*/ 0 w 64"/>
              <a:gd name="T11" fmla="*/ 8 h 24"/>
              <a:gd name="T12" fmla="*/ 0 w 64"/>
              <a:gd name="T13" fmla="*/ 8 h 24"/>
              <a:gd name="T14" fmla="*/ 0 w 64"/>
              <a:gd name="T15" fmla="*/ 8 h 24"/>
              <a:gd name="T16" fmla="*/ 0 w 64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24">
                <a:moveTo>
                  <a:pt x="0" y="8"/>
                </a:moveTo>
                <a:lnTo>
                  <a:pt x="0" y="8"/>
                </a:lnTo>
                <a:lnTo>
                  <a:pt x="64" y="0"/>
                </a:lnTo>
                <a:lnTo>
                  <a:pt x="64" y="16"/>
                </a:lnTo>
                <a:lnTo>
                  <a:pt x="0" y="2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89" name="Freeform 269"/>
          <p:cNvSpPr>
            <a:spLocks/>
          </p:cNvSpPr>
          <p:nvPr/>
        </p:nvSpPr>
        <p:spPr bwMode="auto">
          <a:xfrm>
            <a:off x="8051800" y="2984500"/>
            <a:ext cx="114300" cy="38100"/>
          </a:xfrm>
          <a:custGeom>
            <a:avLst/>
            <a:gdLst>
              <a:gd name="T0" fmla="*/ 0 w 72"/>
              <a:gd name="T1" fmla="*/ 0 h 24"/>
              <a:gd name="T2" fmla="*/ 0 w 72"/>
              <a:gd name="T3" fmla="*/ 0 h 24"/>
              <a:gd name="T4" fmla="*/ 72 w 72"/>
              <a:gd name="T5" fmla="*/ 8 h 24"/>
              <a:gd name="T6" fmla="*/ 72 w 72"/>
              <a:gd name="T7" fmla="*/ 24 h 24"/>
              <a:gd name="T8" fmla="*/ 0 w 72"/>
              <a:gd name="T9" fmla="*/ 16 h 24"/>
              <a:gd name="T10" fmla="*/ 0 w 72"/>
              <a:gd name="T11" fmla="*/ 0 h 24"/>
              <a:gd name="T12" fmla="*/ 0 w 72"/>
              <a:gd name="T13" fmla="*/ 0 h 24"/>
              <a:gd name="T14" fmla="*/ 0 w 72"/>
              <a:gd name="T15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2" h="24">
                <a:moveTo>
                  <a:pt x="0" y="0"/>
                </a:moveTo>
                <a:lnTo>
                  <a:pt x="0" y="0"/>
                </a:lnTo>
                <a:lnTo>
                  <a:pt x="72" y="8"/>
                </a:lnTo>
                <a:lnTo>
                  <a:pt x="72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0" name="Freeform 270"/>
          <p:cNvSpPr>
            <a:spLocks/>
          </p:cNvSpPr>
          <p:nvPr/>
        </p:nvSpPr>
        <p:spPr bwMode="auto">
          <a:xfrm>
            <a:off x="8153400" y="2997200"/>
            <a:ext cx="101600" cy="50800"/>
          </a:xfrm>
          <a:custGeom>
            <a:avLst/>
            <a:gdLst>
              <a:gd name="T0" fmla="*/ 8 w 64"/>
              <a:gd name="T1" fmla="*/ 0 h 32"/>
              <a:gd name="T2" fmla="*/ 8 w 64"/>
              <a:gd name="T3" fmla="*/ 0 h 32"/>
              <a:gd name="T4" fmla="*/ 64 w 64"/>
              <a:gd name="T5" fmla="*/ 16 h 32"/>
              <a:gd name="T6" fmla="*/ 56 w 64"/>
              <a:gd name="T7" fmla="*/ 32 h 32"/>
              <a:gd name="T8" fmla="*/ 0 w 64"/>
              <a:gd name="T9" fmla="*/ 16 h 32"/>
              <a:gd name="T10" fmla="*/ 8 w 64"/>
              <a:gd name="T11" fmla="*/ 0 h 32"/>
              <a:gd name="T12" fmla="*/ 8 w 64"/>
              <a:gd name="T13" fmla="*/ 0 h 32"/>
              <a:gd name="T14" fmla="*/ 8 w 64"/>
              <a:gd name="T15" fmla="*/ 0 h 32"/>
              <a:gd name="T16" fmla="*/ 8 w 6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8" y="0"/>
                </a:moveTo>
                <a:lnTo>
                  <a:pt x="8" y="0"/>
                </a:lnTo>
                <a:lnTo>
                  <a:pt x="64" y="16"/>
                </a:lnTo>
                <a:lnTo>
                  <a:pt x="56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1" name="Freeform 271"/>
          <p:cNvSpPr>
            <a:spLocks/>
          </p:cNvSpPr>
          <p:nvPr/>
        </p:nvSpPr>
        <p:spPr bwMode="auto">
          <a:xfrm>
            <a:off x="8242300" y="3022600"/>
            <a:ext cx="76200" cy="63500"/>
          </a:xfrm>
          <a:custGeom>
            <a:avLst/>
            <a:gdLst>
              <a:gd name="T0" fmla="*/ 8 w 48"/>
              <a:gd name="T1" fmla="*/ 0 h 40"/>
              <a:gd name="T2" fmla="*/ 8 w 48"/>
              <a:gd name="T3" fmla="*/ 0 h 40"/>
              <a:gd name="T4" fmla="*/ 48 w 48"/>
              <a:gd name="T5" fmla="*/ 24 h 40"/>
              <a:gd name="T6" fmla="*/ 32 w 48"/>
              <a:gd name="T7" fmla="*/ 40 h 40"/>
              <a:gd name="T8" fmla="*/ 0 w 48"/>
              <a:gd name="T9" fmla="*/ 16 h 40"/>
              <a:gd name="T10" fmla="*/ 8 w 48"/>
              <a:gd name="T11" fmla="*/ 0 h 40"/>
              <a:gd name="T12" fmla="*/ 8 w 48"/>
              <a:gd name="T13" fmla="*/ 0 h 40"/>
              <a:gd name="T14" fmla="*/ 8 w 48"/>
              <a:gd name="T15" fmla="*/ 0 h 40"/>
              <a:gd name="T16" fmla="*/ 8 w 48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40">
                <a:moveTo>
                  <a:pt x="8" y="0"/>
                </a:moveTo>
                <a:lnTo>
                  <a:pt x="8" y="0"/>
                </a:lnTo>
                <a:lnTo>
                  <a:pt x="48" y="24"/>
                </a:lnTo>
                <a:lnTo>
                  <a:pt x="32" y="40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2" name="Freeform 272"/>
          <p:cNvSpPr>
            <a:spLocks/>
          </p:cNvSpPr>
          <p:nvPr/>
        </p:nvSpPr>
        <p:spPr bwMode="auto">
          <a:xfrm>
            <a:off x="8293100" y="3060700"/>
            <a:ext cx="50800" cy="63500"/>
          </a:xfrm>
          <a:custGeom>
            <a:avLst/>
            <a:gdLst>
              <a:gd name="T0" fmla="*/ 16 w 32"/>
              <a:gd name="T1" fmla="*/ 8 h 40"/>
              <a:gd name="T2" fmla="*/ 16 w 32"/>
              <a:gd name="T3" fmla="*/ 8 h 40"/>
              <a:gd name="T4" fmla="*/ 32 w 32"/>
              <a:gd name="T5" fmla="*/ 40 h 40"/>
              <a:gd name="T6" fmla="*/ 16 w 32"/>
              <a:gd name="T7" fmla="*/ 40 h 40"/>
              <a:gd name="T8" fmla="*/ 0 w 32"/>
              <a:gd name="T9" fmla="*/ 16 h 40"/>
              <a:gd name="T10" fmla="*/ 16 w 32"/>
              <a:gd name="T11" fmla="*/ 0 h 40"/>
              <a:gd name="T12" fmla="*/ 16 w 32"/>
              <a:gd name="T13" fmla="*/ 0 h 40"/>
              <a:gd name="T14" fmla="*/ 16 w 32"/>
              <a:gd name="T15" fmla="*/ 0 h 40"/>
              <a:gd name="T16" fmla="*/ 16 w 32"/>
              <a:gd name="T17" fmla="*/ 8 h 40"/>
              <a:gd name="T18" fmla="*/ 16 w 32"/>
              <a:gd name="T19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40">
                <a:moveTo>
                  <a:pt x="16" y="8"/>
                </a:moveTo>
                <a:lnTo>
                  <a:pt x="16" y="8"/>
                </a:lnTo>
                <a:lnTo>
                  <a:pt x="32" y="40"/>
                </a:lnTo>
                <a:lnTo>
                  <a:pt x="16" y="40"/>
                </a:lnTo>
                <a:lnTo>
                  <a:pt x="0" y="16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3" name="Freeform 273"/>
          <p:cNvSpPr>
            <a:spLocks/>
          </p:cNvSpPr>
          <p:nvPr/>
        </p:nvSpPr>
        <p:spPr bwMode="auto">
          <a:xfrm>
            <a:off x="8293100" y="3124200"/>
            <a:ext cx="50800" cy="50800"/>
          </a:xfrm>
          <a:custGeom>
            <a:avLst/>
            <a:gdLst>
              <a:gd name="T0" fmla="*/ 32 w 32"/>
              <a:gd name="T1" fmla="*/ 0 h 32"/>
              <a:gd name="T2" fmla="*/ 32 w 32"/>
              <a:gd name="T3" fmla="*/ 0 h 32"/>
              <a:gd name="T4" fmla="*/ 16 w 32"/>
              <a:gd name="T5" fmla="*/ 32 h 32"/>
              <a:gd name="T6" fmla="*/ 0 w 32"/>
              <a:gd name="T7" fmla="*/ 32 h 32"/>
              <a:gd name="T8" fmla="*/ 16 w 32"/>
              <a:gd name="T9" fmla="*/ 0 h 32"/>
              <a:gd name="T10" fmla="*/ 32 w 32"/>
              <a:gd name="T11" fmla="*/ 0 h 32"/>
              <a:gd name="T12" fmla="*/ 32 w 32"/>
              <a:gd name="T13" fmla="*/ 0 h 32"/>
              <a:gd name="T14" fmla="*/ 32 w 32"/>
              <a:gd name="T15" fmla="*/ 0 h 32"/>
              <a:gd name="T16" fmla="*/ 32 w 32"/>
              <a:gd name="T17" fmla="*/ 0 h 32"/>
              <a:gd name="T18" fmla="*/ 32 w 32"/>
              <a:gd name="T19" fmla="*/ 0 h 32"/>
              <a:gd name="T20" fmla="*/ 32 w 32"/>
              <a:gd name="T2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32">
                <a:moveTo>
                  <a:pt x="32" y="0"/>
                </a:moveTo>
                <a:lnTo>
                  <a:pt x="32" y="0"/>
                </a:lnTo>
                <a:lnTo>
                  <a:pt x="16" y="32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4" name="Line 274"/>
          <p:cNvSpPr>
            <a:spLocks noChangeShapeType="1"/>
          </p:cNvSpPr>
          <p:nvPr/>
        </p:nvSpPr>
        <p:spPr bwMode="auto">
          <a:xfrm flipV="1">
            <a:off x="3454400" y="1841500"/>
            <a:ext cx="1588" cy="101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5" name="Freeform 275"/>
          <p:cNvSpPr>
            <a:spLocks/>
          </p:cNvSpPr>
          <p:nvPr/>
        </p:nvSpPr>
        <p:spPr bwMode="auto">
          <a:xfrm>
            <a:off x="7937500" y="2603500"/>
            <a:ext cx="444500" cy="393700"/>
          </a:xfrm>
          <a:custGeom>
            <a:avLst/>
            <a:gdLst>
              <a:gd name="T0" fmla="*/ 0 w 280"/>
              <a:gd name="T1" fmla="*/ 248 h 248"/>
              <a:gd name="T2" fmla="*/ 0 w 280"/>
              <a:gd name="T3" fmla="*/ 248 h 248"/>
              <a:gd name="T4" fmla="*/ 0 w 280"/>
              <a:gd name="T5" fmla="*/ 248 h 248"/>
              <a:gd name="T6" fmla="*/ 8 w 280"/>
              <a:gd name="T7" fmla="*/ 240 h 248"/>
              <a:gd name="T8" fmla="*/ 8 w 280"/>
              <a:gd name="T9" fmla="*/ 240 h 248"/>
              <a:gd name="T10" fmla="*/ 16 w 280"/>
              <a:gd name="T11" fmla="*/ 232 h 248"/>
              <a:gd name="T12" fmla="*/ 16 w 280"/>
              <a:gd name="T13" fmla="*/ 232 h 248"/>
              <a:gd name="T14" fmla="*/ 24 w 280"/>
              <a:gd name="T15" fmla="*/ 224 h 248"/>
              <a:gd name="T16" fmla="*/ 24 w 280"/>
              <a:gd name="T17" fmla="*/ 224 h 248"/>
              <a:gd name="T18" fmla="*/ 32 w 280"/>
              <a:gd name="T19" fmla="*/ 216 h 248"/>
              <a:gd name="T20" fmla="*/ 32 w 280"/>
              <a:gd name="T21" fmla="*/ 216 h 248"/>
              <a:gd name="T22" fmla="*/ 40 w 280"/>
              <a:gd name="T23" fmla="*/ 200 h 248"/>
              <a:gd name="T24" fmla="*/ 40 w 280"/>
              <a:gd name="T25" fmla="*/ 200 h 248"/>
              <a:gd name="T26" fmla="*/ 56 w 280"/>
              <a:gd name="T27" fmla="*/ 184 h 248"/>
              <a:gd name="T28" fmla="*/ 56 w 280"/>
              <a:gd name="T29" fmla="*/ 184 h 248"/>
              <a:gd name="T30" fmla="*/ 56 w 280"/>
              <a:gd name="T31" fmla="*/ 168 h 248"/>
              <a:gd name="T32" fmla="*/ 56 w 280"/>
              <a:gd name="T33" fmla="*/ 168 h 248"/>
              <a:gd name="T34" fmla="*/ 72 w 280"/>
              <a:gd name="T35" fmla="*/ 160 h 248"/>
              <a:gd name="T36" fmla="*/ 72 w 280"/>
              <a:gd name="T37" fmla="*/ 160 h 248"/>
              <a:gd name="T38" fmla="*/ 88 w 280"/>
              <a:gd name="T39" fmla="*/ 128 h 248"/>
              <a:gd name="T40" fmla="*/ 88 w 280"/>
              <a:gd name="T41" fmla="*/ 128 h 248"/>
              <a:gd name="T42" fmla="*/ 112 w 280"/>
              <a:gd name="T43" fmla="*/ 104 h 248"/>
              <a:gd name="T44" fmla="*/ 112 w 280"/>
              <a:gd name="T45" fmla="*/ 104 h 248"/>
              <a:gd name="T46" fmla="*/ 136 w 280"/>
              <a:gd name="T47" fmla="*/ 80 h 248"/>
              <a:gd name="T48" fmla="*/ 136 w 280"/>
              <a:gd name="T49" fmla="*/ 80 h 248"/>
              <a:gd name="T50" fmla="*/ 160 w 280"/>
              <a:gd name="T51" fmla="*/ 64 h 248"/>
              <a:gd name="T52" fmla="*/ 160 w 280"/>
              <a:gd name="T53" fmla="*/ 64 h 248"/>
              <a:gd name="T54" fmla="*/ 176 w 280"/>
              <a:gd name="T55" fmla="*/ 48 h 248"/>
              <a:gd name="T56" fmla="*/ 176 w 280"/>
              <a:gd name="T57" fmla="*/ 48 h 248"/>
              <a:gd name="T58" fmla="*/ 192 w 280"/>
              <a:gd name="T59" fmla="*/ 40 h 248"/>
              <a:gd name="T60" fmla="*/ 192 w 280"/>
              <a:gd name="T61" fmla="*/ 40 h 248"/>
              <a:gd name="T62" fmla="*/ 216 w 280"/>
              <a:gd name="T63" fmla="*/ 24 h 248"/>
              <a:gd name="T64" fmla="*/ 216 w 280"/>
              <a:gd name="T65" fmla="*/ 24 h 248"/>
              <a:gd name="T66" fmla="*/ 240 w 280"/>
              <a:gd name="T67" fmla="*/ 16 h 248"/>
              <a:gd name="T68" fmla="*/ 240 w 280"/>
              <a:gd name="T69" fmla="*/ 16 h 248"/>
              <a:gd name="T70" fmla="*/ 264 w 280"/>
              <a:gd name="T71" fmla="*/ 8 h 248"/>
              <a:gd name="T72" fmla="*/ 264 w 280"/>
              <a:gd name="T73" fmla="*/ 8 h 248"/>
              <a:gd name="T74" fmla="*/ 280 w 280"/>
              <a:gd name="T75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0" h="248">
                <a:moveTo>
                  <a:pt x="0" y="248"/>
                </a:moveTo>
                <a:lnTo>
                  <a:pt x="0" y="248"/>
                </a:lnTo>
                <a:lnTo>
                  <a:pt x="0" y="248"/>
                </a:lnTo>
                <a:lnTo>
                  <a:pt x="8" y="240"/>
                </a:lnTo>
                <a:lnTo>
                  <a:pt x="8" y="240"/>
                </a:lnTo>
                <a:lnTo>
                  <a:pt x="16" y="232"/>
                </a:lnTo>
                <a:lnTo>
                  <a:pt x="16" y="232"/>
                </a:lnTo>
                <a:lnTo>
                  <a:pt x="24" y="224"/>
                </a:lnTo>
                <a:lnTo>
                  <a:pt x="24" y="224"/>
                </a:lnTo>
                <a:lnTo>
                  <a:pt x="32" y="216"/>
                </a:lnTo>
                <a:lnTo>
                  <a:pt x="32" y="216"/>
                </a:lnTo>
                <a:lnTo>
                  <a:pt x="40" y="200"/>
                </a:lnTo>
                <a:lnTo>
                  <a:pt x="40" y="200"/>
                </a:lnTo>
                <a:lnTo>
                  <a:pt x="56" y="184"/>
                </a:lnTo>
                <a:lnTo>
                  <a:pt x="56" y="184"/>
                </a:lnTo>
                <a:lnTo>
                  <a:pt x="56" y="168"/>
                </a:lnTo>
                <a:lnTo>
                  <a:pt x="56" y="168"/>
                </a:lnTo>
                <a:lnTo>
                  <a:pt x="72" y="160"/>
                </a:lnTo>
                <a:lnTo>
                  <a:pt x="72" y="160"/>
                </a:lnTo>
                <a:lnTo>
                  <a:pt x="88" y="128"/>
                </a:lnTo>
                <a:lnTo>
                  <a:pt x="88" y="128"/>
                </a:lnTo>
                <a:lnTo>
                  <a:pt x="112" y="104"/>
                </a:lnTo>
                <a:lnTo>
                  <a:pt x="112" y="104"/>
                </a:lnTo>
                <a:lnTo>
                  <a:pt x="136" y="80"/>
                </a:lnTo>
                <a:lnTo>
                  <a:pt x="136" y="80"/>
                </a:lnTo>
                <a:lnTo>
                  <a:pt x="160" y="64"/>
                </a:lnTo>
                <a:lnTo>
                  <a:pt x="160" y="64"/>
                </a:lnTo>
                <a:lnTo>
                  <a:pt x="176" y="48"/>
                </a:lnTo>
                <a:lnTo>
                  <a:pt x="176" y="48"/>
                </a:lnTo>
                <a:lnTo>
                  <a:pt x="192" y="40"/>
                </a:lnTo>
                <a:lnTo>
                  <a:pt x="192" y="40"/>
                </a:lnTo>
                <a:lnTo>
                  <a:pt x="216" y="24"/>
                </a:lnTo>
                <a:lnTo>
                  <a:pt x="216" y="24"/>
                </a:lnTo>
                <a:lnTo>
                  <a:pt x="240" y="16"/>
                </a:lnTo>
                <a:lnTo>
                  <a:pt x="240" y="16"/>
                </a:lnTo>
                <a:lnTo>
                  <a:pt x="264" y="8"/>
                </a:lnTo>
                <a:lnTo>
                  <a:pt x="264" y="8"/>
                </a:lnTo>
                <a:lnTo>
                  <a:pt x="28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6" name="Freeform 276"/>
          <p:cNvSpPr>
            <a:spLocks/>
          </p:cNvSpPr>
          <p:nvPr/>
        </p:nvSpPr>
        <p:spPr bwMode="auto">
          <a:xfrm>
            <a:off x="8382000" y="2565400"/>
            <a:ext cx="139700" cy="76200"/>
          </a:xfrm>
          <a:custGeom>
            <a:avLst/>
            <a:gdLst>
              <a:gd name="T0" fmla="*/ 24 w 88"/>
              <a:gd name="T1" fmla="*/ 48 h 48"/>
              <a:gd name="T2" fmla="*/ 8 w 88"/>
              <a:gd name="T3" fmla="*/ 32 h 48"/>
              <a:gd name="T4" fmla="*/ 0 w 88"/>
              <a:gd name="T5" fmla="*/ 8 h 48"/>
              <a:gd name="T6" fmla="*/ 0 w 88"/>
              <a:gd name="T7" fmla="*/ 8 h 48"/>
              <a:gd name="T8" fmla="*/ 88 w 88"/>
              <a:gd name="T9" fmla="*/ 0 h 48"/>
              <a:gd name="T10" fmla="*/ 88 w 88"/>
              <a:gd name="T11" fmla="*/ 0 h 48"/>
              <a:gd name="T12" fmla="*/ 24 w 88"/>
              <a:gd name="T1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48">
                <a:moveTo>
                  <a:pt x="24" y="48"/>
                </a:moveTo>
                <a:lnTo>
                  <a:pt x="8" y="32"/>
                </a:lnTo>
                <a:lnTo>
                  <a:pt x="0" y="8"/>
                </a:lnTo>
                <a:lnTo>
                  <a:pt x="0" y="8"/>
                </a:lnTo>
                <a:lnTo>
                  <a:pt x="88" y="0"/>
                </a:lnTo>
                <a:lnTo>
                  <a:pt x="88" y="0"/>
                </a:lnTo>
                <a:lnTo>
                  <a:pt x="24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7" name="Freeform 277"/>
          <p:cNvSpPr>
            <a:spLocks/>
          </p:cNvSpPr>
          <p:nvPr/>
        </p:nvSpPr>
        <p:spPr bwMode="auto">
          <a:xfrm>
            <a:off x="8407400" y="2616200"/>
            <a:ext cx="139700" cy="88900"/>
          </a:xfrm>
          <a:custGeom>
            <a:avLst/>
            <a:gdLst>
              <a:gd name="T0" fmla="*/ 40 w 88"/>
              <a:gd name="T1" fmla="*/ 56 h 56"/>
              <a:gd name="T2" fmla="*/ 16 w 88"/>
              <a:gd name="T3" fmla="*/ 48 h 56"/>
              <a:gd name="T4" fmla="*/ 0 w 88"/>
              <a:gd name="T5" fmla="*/ 24 h 56"/>
              <a:gd name="T6" fmla="*/ 0 w 88"/>
              <a:gd name="T7" fmla="*/ 24 h 56"/>
              <a:gd name="T8" fmla="*/ 88 w 88"/>
              <a:gd name="T9" fmla="*/ 0 h 56"/>
              <a:gd name="T10" fmla="*/ 88 w 88"/>
              <a:gd name="T11" fmla="*/ 0 h 56"/>
              <a:gd name="T12" fmla="*/ 40 w 88"/>
              <a:gd name="T1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56">
                <a:moveTo>
                  <a:pt x="40" y="56"/>
                </a:moveTo>
                <a:lnTo>
                  <a:pt x="16" y="48"/>
                </a:lnTo>
                <a:lnTo>
                  <a:pt x="0" y="24"/>
                </a:lnTo>
                <a:lnTo>
                  <a:pt x="0" y="24"/>
                </a:lnTo>
                <a:lnTo>
                  <a:pt x="88" y="0"/>
                </a:lnTo>
                <a:lnTo>
                  <a:pt x="88" y="0"/>
                </a:lnTo>
                <a:lnTo>
                  <a:pt x="4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8" name="Freeform 278"/>
          <p:cNvSpPr>
            <a:spLocks/>
          </p:cNvSpPr>
          <p:nvPr/>
        </p:nvSpPr>
        <p:spPr bwMode="auto">
          <a:xfrm>
            <a:off x="8064500" y="2679700"/>
            <a:ext cx="355600" cy="330200"/>
          </a:xfrm>
          <a:custGeom>
            <a:avLst/>
            <a:gdLst>
              <a:gd name="T0" fmla="*/ 0 w 224"/>
              <a:gd name="T1" fmla="*/ 208 h 208"/>
              <a:gd name="T2" fmla="*/ 0 w 224"/>
              <a:gd name="T3" fmla="*/ 208 h 208"/>
              <a:gd name="T4" fmla="*/ 0 w 224"/>
              <a:gd name="T5" fmla="*/ 208 h 208"/>
              <a:gd name="T6" fmla="*/ 24 w 224"/>
              <a:gd name="T7" fmla="*/ 168 h 208"/>
              <a:gd name="T8" fmla="*/ 24 w 224"/>
              <a:gd name="T9" fmla="*/ 168 h 208"/>
              <a:gd name="T10" fmla="*/ 64 w 224"/>
              <a:gd name="T11" fmla="*/ 128 h 208"/>
              <a:gd name="T12" fmla="*/ 64 w 224"/>
              <a:gd name="T13" fmla="*/ 128 h 208"/>
              <a:gd name="T14" fmla="*/ 104 w 224"/>
              <a:gd name="T15" fmla="*/ 96 h 208"/>
              <a:gd name="T16" fmla="*/ 104 w 224"/>
              <a:gd name="T17" fmla="*/ 96 h 208"/>
              <a:gd name="T18" fmla="*/ 136 w 224"/>
              <a:gd name="T19" fmla="*/ 64 h 208"/>
              <a:gd name="T20" fmla="*/ 136 w 224"/>
              <a:gd name="T21" fmla="*/ 64 h 208"/>
              <a:gd name="T22" fmla="*/ 176 w 224"/>
              <a:gd name="T23" fmla="*/ 32 h 208"/>
              <a:gd name="T24" fmla="*/ 176 w 224"/>
              <a:gd name="T25" fmla="*/ 32 h 208"/>
              <a:gd name="T26" fmla="*/ 216 w 224"/>
              <a:gd name="T27" fmla="*/ 8 h 208"/>
              <a:gd name="T28" fmla="*/ 216 w 224"/>
              <a:gd name="T29" fmla="*/ 8 h 208"/>
              <a:gd name="T30" fmla="*/ 224 w 224"/>
              <a:gd name="T3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4" h="208">
                <a:moveTo>
                  <a:pt x="0" y="208"/>
                </a:moveTo>
                <a:lnTo>
                  <a:pt x="0" y="208"/>
                </a:lnTo>
                <a:lnTo>
                  <a:pt x="0" y="208"/>
                </a:lnTo>
                <a:lnTo>
                  <a:pt x="24" y="168"/>
                </a:lnTo>
                <a:lnTo>
                  <a:pt x="24" y="168"/>
                </a:lnTo>
                <a:lnTo>
                  <a:pt x="64" y="128"/>
                </a:lnTo>
                <a:lnTo>
                  <a:pt x="64" y="128"/>
                </a:lnTo>
                <a:lnTo>
                  <a:pt x="104" y="96"/>
                </a:lnTo>
                <a:lnTo>
                  <a:pt x="104" y="96"/>
                </a:lnTo>
                <a:lnTo>
                  <a:pt x="136" y="64"/>
                </a:lnTo>
                <a:lnTo>
                  <a:pt x="136" y="64"/>
                </a:lnTo>
                <a:lnTo>
                  <a:pt x="176" y="32"/>
                </a:lnTo>
                <a:lnTo>
                  <a:pt x="176" y="32"/>
                </a:lnTo>
                <a:lnTo>
                  <a:pt x="216" y="8"/>
                </a:lnTo>
                <a:lnTo>
                  <a:pt x="216" y="8"/>
                </a:lnTo>
                <a:lnTo>
                  <a:pt x="22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599" name="Freeform 279"/>
          <p:cNvSpPr>
            <a:spLocks/>
          </p:cNvSpPr>
          <p:nvPr/>
        </p:nvSpPr>
        <p:spPr bwMode="auto">
          <a:xfrm>
            <a:off x="8166100" y="2730500"/>
            <a:ext cx="406400" cy="304800"/>
          </a:xfrm>
          <a:custGeom>
            <a:avLst/>
            <a:gdLst>
              <a:gd name="T0" fmla="*/ 0 w 256"/>
              <a:gd name="T1" fmla="*/ 192 h 192"/>
              <a:gd name="T2" fmla="*/ 0 w 256"/>
              <a:gd name="T3" fmla="*/ 192 h 192"/>
              <a:gd name="T4" fmla="*/ 0 w 256"/>
              <a:gd name="T5" fmla="*/ 192 h 192"/>
              <a:gd name="T6" fmla="*/ 16 w 256"/>
              <a:gd name="T7" fmla="*/ 176 h 192"/>
              <a:gd name="T8" fmla="*/ 16 w 256"/>
              <a:gd name="T9" fmla="*/ 176 h 192"/>
              <a:gd name="T10" fmla="*/ 40 w 256"/>
              <a:gd name="T11" fmla="*/ 160 h 192"/>
              <a:gd name="T12" fmla="*/ 40 w 256"/>
              <a:gd name="T13" fmla="*/ 160 h 192"/>
              <a:gd name="T14" fmla="*/ 56 w 256"/>
              <a:gd name="T15" fmla="*/ 144 h 192"/>
              <a:gd name="T16" fmla="*/ 56 w 256"/>
              <a:gd name="T17" fmla="*/ 144 h 192"/>
              <a:gd name="T18" fmla="*/ 72 w 256"/>
              <a:gd name="T19" fmla="*/ 136 h 192"/>
              <a:gd name="T20" fmla="*/ 72 w 256"/>
              <a:gd name="T21" fmla="*/ 136 h 192"/>
              <a:gd name="T22" fmla="*/ 96 w 256"/>
              <a:gd name="T23" fmla="*/ 120 h 192"/>
              <a:gd name="T24" fmla="*/ 96 w 256"/>
              <a:gd name="T25" fmla="*/ 120 h 192"/>
              <a:gd name="T26" fmla="*/ 112 w 256"/>
              <a:gd name="T27" fmla="*/ 104 h 192"/>
              <a:gd name="T28" fmla="*/ 112 w 256"/>
              <a:gd name="T29" fmla="*/ 104 h 192"/>
              <a:gd name="T30" fmla="*/ 120 w 256"/>
              <a:gd name="T31" fmla="*/ 96 h 192"/>
              <a:gd name="T32" fmla="*/ 120 w 256"/>
              <a:gd name="T33" fmla="*/ 96 h 192"/>
              <a:gd name="T34" fmla="*/ 144 w 256"/>
              <a:gd name="T35" fmla="*/ 88 h 192"/>
              <a:gd name="T36" fmla="*/ 144 w 256"/>
              <a:gd name="T37" fmla="*/ 88 h 192"/>
              <a:gd name="T38" fmla="*/ 160 w 256"/>
              <a:gd name="T39" fmla="*/ 80 h 192"/>
              <a:gd name="T40" fmla="*/ 160 w 256"/>
              <a:gd name="T41" fmla="*/ 80 h 192"/>
              <a:gd name="T42" fmla="*/ 176 w 256"/>
              <a:gd name="T43" fmla="*/ 64 h 192"/>
              <a:gd name="T44" fmla="*/ 176 w 256"/>
              <a:gd name="T45" fmla="*/ 64 h 192"/>
              <a:gd name="T46" fmla="*/ 192 w 256"/>
              <a:gd name="T47" fmla="*/ 56 h 192"/>
              <a:gd name="T48" fmla="*/ 192 w 256"/>
              <a:gd name="T49" fmla="*/ 56 h 192"/>
              <a:gd name="T50" fmla="*/ 200 w 256"/>
              <a:gd name="T51" fmla="*/ 48 h 192"/>
              <a:gd name="T52" fmla="*/ 200 w 256"/>
              <a:gd name="T53" fmla="*/ 48 h 192"/>
              <a:gd name="T54" fmla="*/ 216 w 256"/>
              <a:gd name="T55" fmla="*/ 40 h 192"/>
              <a:gd name="T56" fmla="*/ 216 w 256"/>
              <a:gd name="T57" fmla="*/ 40 h 192"/>
              <a:gd name="T58" fmla="*/ 224 w 256"/>
              <a:gd name="T59" fmla="*/ 32 h 192"/>
              <a:gd name="T60" fmla="*/ 224 w 256"/>
              <a:gd name="T61" fmla="*/ 32 h 192"/>
              <a:gd name="T62" fmla="*/ 232 w 256"/>
              <a:gd name="T63" fmla="*/ 24 h 192"/>
              <a:gd name="T64" fmla="*/ 232 w 256"/>
              <a:gd name="T65" fmla="*/ 24 h 192"/>
              <a:gd name="T66" fmla="*/ 240 w 256"/>
              <a:gd name="T67" fmla="*/ 16 h 192"/>
              <a:gd name="T68" fmla="*/ 240 w 256"/>
              <a:gd name="T69" fmla="*/ 16 h 192"/>
              <a:gd name="T70" fmla="*/ 248 w 256"/>
              <a:gd name="T71" fmla="*/ 0 h 192"/>
              <a:gd name="T72" fmla="*/ 248 w 256"/>
              <a:gd name="T73" fmla="*/ 0 h 192"/>
              <a:gd name="T74" fmla="*/ 256 w 256"/>
              <a:gd name="T75" fmla="*/ 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6" h="192">
                <a:moveTo>
                  <a:pt x="0" y="192"/>
                </a:moveTo>
                <a:lnTo>
                  <a:pt x="0" y="192"/>
                </a:lnTo>
                <a:lnTo>
                  <a:pt x="0" y="192"/>
                </a:lnTo>
                <a:lnTo>
                  <a:pt x="16" y="176"/>
                </a:lnTo>
                <a:lnTo>
                  <a:pt x="16" y="176"/>
                </a:lnTo>
                <a:lnTo>
                  <a:pt x="40" y="160"/>
                </a:lnTo>
                <a:lnTo>
                  <a:pt x="40" y="160"/>
                </a:lnTo>
                <a:lnTo>
                  <a:pt x="56" y="144"/>
                </a:lnTo>
                <a:lnTo>
                  <a:pt x="56" y="144"/>
                </a:lnTo>
                <a:lnTo>
                  <a:pt x="72" y="136"/>
                </a:lnTo>
                <a:lnTo>
                  <a:pt x="72" y="136"/>
                </a:lnTo>
                <a:lnTo>
                  <a:pt x="96" y="120"/>
                </a:lnTo>
                <a:lnTo>
                  <a:pt x="96" y="120"/>
                </a:lnTo>
                <a:lnTo>
                  <a:pt x="112" y="104"/>
                </a:lnTo>
                <a:lnTo>
                  <a:pt x="112" y="104"/>
                </a:lnTo>
                <a:lnTo>
                  <a:pt x="120" y="96"/>
                </a:lnTo>
                <a:lnTo>
                  <a:pt x="120" y="96"/>
                </a:lnTo>
                <a:lnTo>
                  <a:pt x="144" y="88"/>
                </a:lnTo>
                <a:lnTo>
                  <a:pt x="144" y="88"/>
                </a:lnTo>
                <a:lnTo>
                  <a:pt x="160" y="80"/>
                </a:lnTo>
                <a:lnTo>
                  <a:pt x="160" y="80"/>
                </a:lnTo>
                <a:lnTo>
                  <a:pt x="176" y="64"/>
                </a:lnTo>
                <a:lnTo>
                  <a:pt x="176" y="64"/>
                </a:lnTo>
                <a:lnTo>
                  <a:pt x="192" y="56"/>
                </a:lnTo>
                <a:lnTo>
                  <a:pt x="192" y="56"/>
                </a:lnTo>
                <a:lnTo>
                  <a:pt x="200" y="48"/>
                </a:lnTo>
                <a:lnTo>
                  <a:pt x="200" y="48"/>
                </a:lnTo>
                <a:lnTo>
                  <a:pt x="216" y="40"/>
                </a:lnTo>
                <a:lnTo>
                  <a:pt x="216" y="40"/>
                </a:lnTo>
                <a:lnTo>
                  <a:pt x="224" y="32"/>
                </a:lnTo>
                <a:lnTo>
                  <a:pt x="224" y="32"/>
                </a:lnTo>
                <a:lnTo>
                  <a:pt x="232" y="24"/>
                </a:lnTo>
                <a:lnTo>
                  <a:pt x="232" y="24"/>
                </a:lnTo>
                <a:lnTo>
                  <a:pt x="240" y="16"/>
                </a:lnTo>
                <a:lnTo>
                  <a:pt x="240" y="16"/>
                </a:lnTo>
                <a:lnTo>
                  <a:pt x="248" y="0"/>
                </a:lnTo>
                <a:lnTo>
                  <a:pt x="248" y="0"/>
                </a:lnTo>
                <a:lnTo>
                  <a:pt x="256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0" name="Freeform 280"/>
          <p:cNvSpPr>
            <a:spLocks/>
          </p:cNvSpPr>
          <p:nvPr/>
        </p:nvSpPr>
        <p:spPr bwMode="auto">
          <a:xfrm>
            <a:off x="8521700" y="2628900"/>
            <a:ext cx="101600" cy="101600"/>
          </a:xfrm>
          <a:custGeom>
            <a:avLst/>
            <a:gdLst>
              <a:gd name="T0" fmla="*/ 64 w 64"/>
              <a:gd name="T1" fmla="*/ 64 h 64"/>
              <a:gd name="T2" fmla="*/ 32 w 64"/>
              <a:gd name="T3" fmla="*/ 64 h 64"/>
              <a:gd name="T4" fmla="*/ 0 w 64"/>
              <a:gd name="T5" fmla="*/ 64 h 64"/>
              <a:gd name="T6" fmla="*/ 0 w 64"/>
              <a:gd name="T7" fmla="*/ 64 h 64"/>
              <a:gd name="T8" fmla="*/ 40 w 64"/>
              <a:gd name="T9" fmla="*/ 0 h 64"/>
              <a:gd name="T10" fmla="*/ 40 w 64"/>
              <a:gd name="T11" fmla="*/ 0 h 64"/>
              <a:gd name="T12" fmla="*/ 64 w 64"/>
              <a:gd name="T1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0" y="64"/>
                </a:lnTo>
                <a:lnTo>
                  <a:pt x="40" y="0"/>
                </a:lnTo>
                <a:lnTo>
                  <a:pt x="40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1" name="Freeform 281"/>
          <p:cNvSpPr>
            <a:spLocks/>
          </p:cNvSpPr>
          <p:nvPr/>
        </p:nvSpPr>
        <p:spPr bwMode="auto">
          <a:xfrm>
            <a:off x="7810500" y="1968500"/>
            <a:ext cx="558800" cy="406400"/>
          </a:xfrm>
          <a:custGeom>
            <a:avLst/>
            <a:gdLst>
              <a:gd name="T0" fmla="*/ 352 w 352"/>
              <a:gd name="T1" fmla="*/ 128 h 256"/>
              <a:gd name="T2" fmla="*/ 336 w 352"/>
              <a:gd name="T3" fmla="*/ 176 h 256"/>
              <a:gd name="T4" fmla="*/ 304 w 352"/>
              <a:gd name="T5" fmla="*/ 216 h 256"/>
              <a:gd name="T6" fmla="*/ 248 w 352"/>
              <a:gd name="T7" fmla="*/ 248 h 256"/>
              <a:gd name="T8" fmla="*/ 176 w 352"/>
              <a:gd name="T9" fmla="*/ 256 h 256"/>
              <a:gd name="T10" fmla="*/ 176 w 352"/>
              <a:gd name="T11" fmla="*/ 256 h 256"/>
              <a:gd name="T12" fmla="*/ 104 w 352"/>
              <a:gd name="T13" fmla="*/ 248 h 256"/>
              <a:gd name="T14" fmla="*/ 48 w 352"/>
              <a:gd name="T15" fmla="*/ 216 h 256"/>
              <a:gd name="T16" fmla="*/ 8 w 352"/>
              <a:gd name="T17" fmla="*/ 176 h 256"/>
              <a:gd name="T18" fmla="*/ 0 w 352"/>
              <a:gd name="T19" fmla="*/ 128 h 256"/>
              <a:gd name="T20" fmla="*/ 0 w 352"/>
              <a:gd name="T21" fmla="*/ 128 h 256"/>
              <a:gd name="T22" fmla="*/ 8 w 352"/>
              <a:gd name="T23" fmla="*/ 80 h 256"/>
              <a:gd name="T24" fmla="*/ 48 w 352"/>
              <a:gd name="T25" fmla="*/ 40 h 256"/>
              <a:gd name="T26" fmla="*/ 104 w 352"/>
              <a:gd name="T27" fmla="*/ 8 h 256"/>
              <a:gd name="T28" fmla="*/ 176 w 352"/>
              <a:gd name="T29" fmla="*/ 0 h 256"/>
              <a:gd name="T30" fmla="*/ 176 w 352"/>
              <a:gd name="T31" fmla="*/ 0 h 256"/>
              <a:gd name="T32" fmla="*/ 248 w 352"/>
              <a:gd name="T33" fmla="*/ 8 h 256"/>
              <a:gd name="T34" fmla="*/ 304 w 352"/>
              <a:gd name="T35" fmla="*/ 40 h 256"/>
              <a:gd name="T36" fmla="*/ 336 w 352"/>
              <a:gd name="T37" fmla="*/ 80 h 256"/>
              <a:gd name="T38" fmla="*/ 352 w 352"/>
              <a:gd name="T39" fmla="*/ 12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52" h="256">
                <a:moveTo>
                  <a:pt x="352" y="128"/>
                </a:moveTo>
                <a:lnTo>
                  <a:pt x="336" y="176"/>
                </a:lnTo>
                <a:lnTo>
                  <a:pt x="304" y="216"/>
                </a:lnTo>
                <a:lnTo>
                  <a:pt x="248" y="248"/>
                </a:lnTo>
                <a:lnTo>
                  <a:pt x="176" y="256"/>
                </a:lnTo>
                <a:lnTo>
                  <a:pt x="176" y="256"/>
                </a:lnTo>
                <a:lnTo>
                  <a:pt x="104" y="248"/>
                </a:lnTo>
                <a:lnTo>
                  <a:pt x="48" y="216"/>
                </a:lnTo>
                <a:lnTo>
                  <a:pt x="8" y="176"/>
                </a:lnTo>
                <a:lnTo>
                  <a:pt x="0" y="128"/>
                </a:lnTo>
                <a:lnTo>
                  <a:pt x="0" y="128"/>
                </a:lnTo>
                <a:lnTo>
                  <a:pt x="8" y="80"/>
                </a:lnTo>
                <a:lnTo>
                  <a:pt x="48" y="40"/>
                </a:lnTo>
                <a:lnTo>
                  <a:pt x="104" y="8"/>
                </a:lnTo>
                <a:lnTo>
                  <a:pt x="176" y="0"/>
                </a:lnTo>
                <a:lnTo>
                  <a:pt x="176" y="0"/>
                </a:lnTo>
                <a:lnTo>
                  <a:pt x="248" y="8"/>
                </a:lnTo>
                <a:lnTo>
                  <a:pt x="304" y="40"/>
                </a:lnTo>
                <a:lnTo>
                  <a:pt x="336" y="80"/>
                </a:lnTo>
                <a:lnTo>
                  <a:pt x="352" y="12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2" name="Freeform 282"/>
          <p:cNvSpPr>
            <a:spLocks/>
          </p:cNvSpPr>
          <p:nvPr/>
        </p:nvSpPr>
        <p:spPr bwMode="auto">
          <a:xfrm>
            <a:off x="8331200" y="2171700"/>
            <a:ext cx="63500" cy="88900"/>
          </a:xfrm>
          <a:custGeom>
            <a:avLst/>
            <a:gdLst>
              <a:gd name="T0" fmla="*/ 16 w 40"/>
              <a:gd name="T1" fmla="*/ 0 h 56"/>
              <a:gd name="T2" fmla="*/ 40 w 40"/>
              <a:gd name="T3" fmla="*/ 0 h 56"/>
              <a:gd name="T4" fmla="*/ 24 w 40"/>
              <a:gd name="T5" fmla="*/ 56 h 56"/>
              <a:gd name="T6" fmla="*/ 0 w 40"/>
              <a:gd name="T7" fmla="*/ 48 h 56"/>
              <a:gd name="T8" fmla="*/ 16 w 40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6">
                <a:moveTo>
                  <a:pt x="16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3" name="Freeform 283"/>
          <p:cNvSpPr>
            <a:spLocks/>
          </p:cNvSpPr>
          <p:nvPr/>
        </p:nvSpPr>
        <p:spPr bwMode="auto">
          <a:xfrm>
            <a:off x="8280400" y="2235200"/>
            <a:ext cx="88900" cy="88900"/>
          </a:xfrm>
          <a:custGeom>
            <a:avLst/>
            <a:gdLst>
              <a:gd name="T0" fmla="*/ 56 w 56"/>
              <a:gd name="T1" fmla="*/ 16 h 56"/>
              <a:gd name="T2" fmla="*/ 56 w 56"/>
              <a:gd name="T3" fmla="*/ 16 h 56"/>
              <a:gd name="T4" fmla="*/ 16 w 56"/>
              <a:gd name="T5" fmla="*/ 56 h 56"/>
              <a:gd name="T6" fmla="*/ 0 w 56"/>
              <a:gd name="T7" fmla="*/ 40 h 56"/>
              <a:gd name="T8" fmla="*/ 32 w 56"/>
              <a:gd name="T9" fmla="*/ 0 h 56"/>
              <a:gd name="T10" fmla="*/ 56 w 56"/>
              <a:gd name="T11" fmla="*/ 16 h 56"/>
              <a:gd name="T12" fmla="*/ 56 w 56"/>
              <a:gd name="T13" fmla="*/ 16 h 56"/>
              <a:gd name="T14" fmla="*/ 56 w 56"/>
              <a:gd name="T15" fmla="*/ 16 h 56"/>
              <a:gd name="T16" fmla="*/ 56 w 56"/>
              <a:gd name="T17" fmla="*/ 16 h 56"/>
              <a:gd name="T18" fmla="*/ 56 w 56"/>
              <a:gd name="T19" fmla="*/ 1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" h="56">
                <a:moveTo>
                  <a:pt x="56" y="16"/>
                </a:moveTo>
                <a:lnTo>
                  <a:pt x="56" y="16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4" name="Freeform 284"/>
          <p:cNvSpPr>
            <a:spLocks/>
          </p:cNvSpPr>
          <p:nvPr/>
        </p:nvSpPr>
        <p:spPr bwMode="auto">
          <a:xfrm>
            <a:off x="8191500" y="2298700"/>
            <a:ext cx="114300" cy="76200"/>
          </a:xfrm>
          <a:custGeom>
            <a:avLst/>
            <a:gdLst>
              <a:gd name="T0" fmla="*/ 64 w 72"/>
              <a:gd name="T1" fmla="*/ 24 h 48"/>
              <a:gd name="T2" fmla="*/ 64 w 72"/>
              <a:gd name="T3" fmla="*/ 24 h 48"/>
              <a:gd name="T4" fmla="*/ 8 w 72"/>
              <a:gd name="T5" fmla="*/ 48 h 48"/>
              <a:gd name="T6" fmla="*/ 0 w 72"/>
              <a:gd name="T7" fmla="*/ 32 h 48"/>
              <a:gd name="T8" fmla="*/ 56 w 72"/>
              <a:gd name="T9" fmla="*/ 0 h 48"/>
              <a:gd name="T10" fmla="*/ 72 w 72"/>
              <a:gd name="T11" fmla="*/ 16 h 48"/>
              <a:gd name="T12" fmla="*/ 72 w 72"/>
              <a:gd name="T13" fmla="*/ 16 h 48"/>
              <a:gd name="T14" fmla="*/ 72 w 72"/>
              <a:gd name="T15" fmla="*/ 24 h 48"/>
              <a:gd name="T16" fmla="*/ 64 w 72"/>
              <a:gd name="T17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8">
                <a:moveTo>
                  <a:pt x="64" y="24"/>
                </a:moveTo>
                <a:lnTo>
                  <a:pt x="64" y="24"/>
                </a:lnTo>
                <a:lnTo>
                  <a:pt x="8" y="48"/>
                </a:lnTo>
                <a:lnTo>
                  <a:pt x="0" y="32"/>
                </a:lnTo>
                <a:lnTo>
                  <a:pt x="56" y="0"/>
                </a:lnTo>
                <a:lnTo>
                  <a:pt x="72" y="16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5" name="Freeform 285"/>
          <p:cNvSpPr>
            <a:spLocks/>
          </p:cNvSpPr>
          <p:nvPr/>
        </p:nvSpPr>
        <p:spPr bwMode="auto">
          <a:xfrm>
            <a:off x="8089900" y="2336800"/>
            <a:ext cx="114300" cy="63500"/>
          </a:xfrm>
          <a:custGeom>
            <a:avLst/>
            <a:gdLst>
              <a:gd name="T0" fmla="*/ 72 w 72"/>
              <a:gd name="T1" fmla="*/ 24 h 40"/>
              <a:gd name="T2" fmla="*/ 72 w 72"/>
              <a:gd name="T3" fmla="*/ 24 h 40"/>
              <a:gd name="T4" fmla="*/ 0 w 72"/>
              <a:gd name="T5" fmla="*/ 40 h 40"/>
              <a:gd name="T6" fmla="*/ 0 w 72"/>
              <a:gd name="T7" fmla="*/ 16 h 40"/>
              <a:gd name="T8" fmla="*/ 64 w 72"/>
              <a:gd name="T9" fmla="*/ 0 h 40"/>
              <a:gd name="T10" fmla="*/ 72 w 72"/>
              <a:gd name="T11" fmla="*/ 24 h 40"/>
              <a:gd name="T12" fmla="*/ 72 w 72"/>
              <a:gd name="T13" fmla="*/ 24 h 40"/>
              <a:gd name="T14" fmla="*/ 72 w 72"/>
              <a:gd name="T15" fmla="*/ 24 h 40"/>
              <a:gd name="T16" fmla="*/ 72 w 72"/>
              <a:gd name="T17" fmla="*/ 2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72" y="24"/>
                </a:moveTo>
                <a:lnTo>
                  <a:pt x="72" y="24"/>
                </a:lnTo>
                <a:lnTo>
                  <a:pt x="0" y="40"/>
                </a:lnTo>
                <a:lnTo>
                  <a:pt x="0" y="16"/>
                </a:lnTo>
                <a:lnTo>
                  <a:pt x="64" y="0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6" name="Freeform 286"/>
          <p:cNvSpPr>
            <a:spLocks/>
          </p:cNvSpPr>
          <p:nvPr/>
        </p:nvSpPr>
        <p:spPr bwMode="auto">
          <a:xfrm>
            <a:off x="7975600" y="2336800"/>
            <a:ext cx="114300" cy="63500"/>
          </a:xfrm>
          <a:custGeom>
            <a:avLst/>
            <a:gdLst>
              <a:gd name="T0" fmla="*/ 72 w 72"/>
              <a:gd name="T1" fmla="*/ 40 h 40"/>
              <a:gd name="T2" fmla="*/ 72 w 72"/>
              <a:gd name="T3" fmla="*/ 40 h 40"/>
              <a:gd name="T4" fmla="*/ 0 w 72"/>
              <a:gd name="T5" fmla="*/ 24 h 40"/>
              <a:gd name="T6" fmla="*/ 8 w 72"/>
              <a:gd name="T7" fmla="*/ 0 h 40"/>
              <a:gd name="T8" fmla="*/ 72 w 72"/>
              <a:gd name="T9" fmla="*/ 16 h 40"/>
              <a:gd name="T10" fmla="*/ 72 w 72"/>
              <a:gd name="T11" fmla="*/ 40 h 40"/>
              <a:gd name="T12" fmla="*/ 72 w 72"/>
              <a:gd name="T13" fmla="*/ 40 h 40"/>
              <a:gd name="T14" fmla="*/ 72 w 72"/>
              <a:gd name="T15" fmla="*/ 40 h 40"/>
              <a:gd name="T16" fmla="*/ 72 w 72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72" y="40"/>
                </a:moveTo>
                <a:lnTo>
                  <a:pt x="72" y="40"/>
                </a:lnTo>
                <a:lnTo>
                  <a:pt x="0" y="24"/>
                </a:lnTo>
                <a:lnTo>
                  <a:pt x="8" y="0"/>
                </a:lnTo>
                <a:lnTo>
                  <a:pt x="72" y="16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7" name="Freeform 287"/>
          <p:cNvSpPr>
            <a:spLocks/>
          </p:cNvSpPr>
          <p:nvPr/>
        </p:nvSpPr>
        <p:spPr bwMode="auto">
          <a:xfrm>
            <a:off x="7886700" y="2298700"/>
            <a:ext cx="101600" cy="76200"/>
          </a:xfrm>
          <a:custGeom>
            <a:avLst/>
            <a:gdLst>
              <a:gd name="T0" fmla="*/ 56 w 64"/>
              <a:gd name="T1" fmla="*/ 48 h 48"/>
              <a:gd name="T2" fmla="*/ 56 w 64"/>
              <a:gd name="T3" fmla="*/ 48 h 48"/>
              <a:gd name="T4" fmla="*/ 0 w 64"/>
              <a:gd name="T5" fmla="*/ 24 h 48"/>
              <a:gd name="T6" fmla="*/ 8 w 64"/>
              <a:gd name="T7" fmla="*/ 0 h 48"/>
              <a:gd name="T8" fmla="*/ 64 w 64"/>
              <a:gd name="T9" fmla="*/ 32 h 48"/>
              <a:gd name="T10" fmla="*/ 56 w 64"/>
              <a:gd name="T11" fmla="*/ 48 h 48"/>
              <a:gd name="T12" fmla="*/ 56 w 64"/>
              <a:gd name="T13" fmla="*/ 48 h 48"/>
              <a:gd name="T14" fmla="*/ 56 w 64"/>
              <a:gd name="T15" fmla="*/ 48 h 48"/>
              <a:gd name="T16" fmla="*/ 56 w 64"/>
              <a:gd name="T1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48">
                <a:moveTo>
                  <a:pt x="56" y="48"/>
                </a:move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64" y="32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8" name="Freeform 288"/>
          <p:cNvSpPr>
            <a:spLocks/>
          </p:cNvSpPr>
          <p:nvPr/>
        </p:nvSpPr>
        <p:spPr bwMode="auto">
          <a:xfrm>
            <a:off x="7810500" y="2235200"/>
            <a:ext cx="88900" cy="101600"/>
          </a:xfrm>
          <a:custGeom>
            <a:avLst/>
            <a:gdLst>
              <a:gd name="T0" fmla="*/ 40 w 56"/>
              <a:gd name="T1" fmla="*/ 56 h 64"/>
              <a:gd name="T2" fmla="*/ 40 w 56"/>
              <a:gd name="T3" fmla="*/ 56 h 64"/>
              <a:gd name="T4" fmla="*/ 0 w 56"/>
              <a:gd name="T5" fmla="*/ 16 h 64"/>
              <a:gd name="T6" fmla="*/ 24 w 56"/>
              <a:gd name="T7" fmla="*/ 0 h 64"/>
              <a:gd name="T8" fmla="*/ 56 w 56"/>
              <a:gd name="T9" fmla="*/ 40 h 64"/>
              <a:gd name="T10" fmla="*/ 48 w 56"/>
              <a:gd name="T11" fmla="*/ 64 h 64"/>
              <a:gd name="T12" fmla="*/ 48 w 56"/>
              <a:gd name="T13" fmla="*/ 64 h 64"/>
              <a:gd name="T14" fmla="*/ 40 w 56"/>
              <a:gd name="T15" fmla="*/ 64 h 64"/>
              <a:gd name="T16" fmla="*/ 40 w 56"/>
              <a:gd name="T17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64">
                <a:moveTo>
                  <a:pt x="40" y="56"/>
                </a:moveTo>
                <a:lnTo>
                  <a:pt x="40" y="56"/>
                </a:lnTo>
                <a:lnTo>
                  <a:pt x="0" y="16"/>
                </a:lnTo>
                <a:lnTo>
                  <a:pt x="24" y="0"/>
                </a:lnTo>
                <a:lnTo>
                  <a:pt x="56" y="40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09" name="Freeform 289"/>
          <p:cNvSpPr>
            <a:spLocks/>
          </p:cNvSpPr>
          <p:nvPr/>
        </p:nvSpPr>
        <p:spPr bwMode="auto">
          <a:xfrm>
            <a:off x="7785100" y="2171700"/>
            <a:ext cx="63500" cy="88900"/>
          </a:xfrm>
          <a:custGeom>
            <a:avLst/>
            <a:gdLst>
              <a:gd name="T0" fmla="*/ 16 w 40"/>
              <a:gd name="T1" fmla="*/ 56 h 56"/>
              <a:gd name="T2" fmla="*/ 16 w 40"/>
              <a:gd name="T3" fmla="*/ 56 h 56"/>
              <a:gd name="T4" fmla="*/ 0 w 40"/>
              <a:gd name="T5" fmla="*/ 0 h 56"/>
              <a:gd name="T6" fmla="*/ 24 w 40"/>
              <a:gd name="T7" fmla="*/ 0 h 56"/>
              <a:gd name="T8" fmla="*/ 40 w 40"/>
              <a:gd name="T9" fmla="*/ 48 h 56"/>
              <a:gd name="T10" fmla="*/ 16 w 40"/>
              <a:gd name="T11" fmla="*/ 56 h 56"/>
              <a:gd name="T12" fmla="*/ 16 w 40"/>
              <a:gd name="T13" fmla="*/ 56 h 56"/>
              <a:gd name="T14" fmla="*/ 16 w 40"/>
              <a:gd name="T15" fmla="*/ 56 h 56"/>
              <a:gd name="T16" fmla="*/ 16 w 40"/>
              <a:gd name="T17" fmla="*/ 56 h 56"/>
              <a:gd name="T18" fmla="*/ 16 w 40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24" y="0"/>
                </a:lnTo>
                <a:lnTo>
                  <a:pt x="40" y="48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0" name="Freeform 290"/>
          <p:cNvSpPr>
            <a:spLocks/>
          </p:cNvSpPr>
          <p:nvPr/>
        </p:nvSpPr>
        <p:spPr bwMode="auto">
          <a:xfrm>
            <a:off x="7785100" y="2082800"/>
            <a:ext cx="63500" cy="88900"/>
          </a:xfrm>
          <a:custGeom>
            <a:avLst/>
            <a:gdLst>
              <a:gd name="T0" fmla="*/ 0 w 40"/>
              <a:gd name="T1" fmla="*/ 56 h 56"/>
              <a:gd name="T2" fmla="*/ 0 w 40"/>
              <a:gd name="T3" fmla="*/ 56 h 56"/>
              <a:gd name="T4" fmla="*/ 16 w 40"/>
              <a:gd name="T5" fmla="*/ 0 h 56"/>
              <a:gd name="T6" fmla="*/ 40 w 40"/>
              <a:gd name="T7" fmla="*/ 8 h 56"/>
              <a:gd name="T8" fmla="*/ 24 w 40"/>
              <a:gd name="T9" fmla="*/ 56 h 56"/>
              <a:gd name="T10" fmla="*/ 0 w 40"/>
              <a:gd name="T11" fmla="*/ 56 h 56"/>
              <a:gd name="T12" fmla="*/ 0 w 40"/>
              <a:gd name="T13" fmla="*/ 56 h 56"/>
              <a:gd name="T14" fmla="*/ 0 w 40"/>
              <a:gd name="T15" fmla="*/ 56 h 56"/>
              <a:gd name="T16" fmla="*/ 0 w 40"/>
              <a:gd name="T17" fmla="*/ 56 h 56"/>
              <a:gd name="T18" fmla="*/ 0 w 40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40" y="8"/>
                </a:lnTo>
                <a:lnTo>
                  <a:pt x="24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1" name="Freeform 291"/>
          <p:cNvSpPr>
            <a:spLocks/>
          </p:cNvSpPr>
          <p:nvPr/>
        </p:nvSpPr>
        <p:spPr bwMode="auto">
          <a:xfrm>
            <a:off x="7810500" y="2019300"/>
            <a:ext cx="88900" cy="88900"/>
          </a:xfrm>
          <a:custGeom>
            <a:avLst/>
            <a:gdLst>
              <a:gd name="T0" fmla="*/ 0 w 56"/>
              <a:gd name="T1" fmla="*/ 40 h 56"/>
              <a:gd name="T2" fmla="*/ 0 w 56"/>
              <a:gd name="T3" fmla="*/ 40 h 56"/>
              <a:gd name="T4" fmla="*/ 40 w 56"/>
              <a:gd name="T5" fmla="*/ 0 h 56"/>
              <a:gd name="T6" fmla="*/ 56 w 56"/>
              <a:gd name="T7" fmla="*/ 16 h 56"/>
              <a:gd name="T8" fmla="*/ 24 w 56"/>
              <a:gd name="T9" fmla="*/ 56 h 56"/>
              <a:gd name="T10" fmla="*/ 0 w 56"/>
              <a:gd name="T11" fmla="*/ 40 h 56"/>
              <a:gd name="T12" fmla="*/ 0 w 56"/>
              <a:gd name="T13" fmla="*/ 40 h 56"/>
              <a:gd name="T14" fmla="*/ 0 w 56"/>
              <a:gd name="T15" fmla="*/ 40 h 56"/>
              <a:gd name="T16" fmla="*/ 0 w 56"/>
              <a:gd name="T17" fmla="*/ 40 h 56"/>
              <a:gd name="T18" fmla="*/ 0 w 56"/>
              <a:gd name="T19" fmla="*/ 4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" h="56">
                <a:moveTo>
                  <a:pt x="0" y="40"/>
                </a:moveTo>
                <a:lnTo>
                  <a:pt x="0" y="40"/>
                </a:lnTo>
                <a:lnTo>
                  <a:pt x="40" y="0"/>
                </a:lnTo>
                <a:lnTo>
                  <a:pt x="56" y="16"/>
                </a:lnTo>
                <a:lnTo>
                  <a:pt x="24" y="56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2" name="Freeform 292"/>
          <p:cNvSpPr>
            <a:spLocks/>
          </p:cNvSpPr>
          <p:nvPr/>
        </p:nvSpPr>
        <p:spPr bwMode="auto">
          <a:xfrm>
            <a:off x="7874000" y="1968500"/>
            <a:ext cx="114300" cy="76200"/>
          </a:xfrm>
          <a:custGeom>
            <a:avLst/>
            <a:gdLst>
              <a:gd name="T0" fmla="*/ 8 w 72"/>
              <a:gd name="T1" fmla="*/ 24 h 48"/>
              <a:gd name="T2" fmla="*/ 8 w 72"/>
              <a:gd name="T3" fmla="*/ 24 h 48"/>
              <a:gd name="T4" fmla="*/ 64 w 72"/>
              <a:gd name="T5" fmla="*/ 0 h 48"/>
              <a:gd name="T6" fmla="*/ 72 w 72"/>
              <a:gd name="T7" fmla="*/ 24 h 48"/>
              <a:gd name="T8" fmla="*/ 16 w 72"/>
              <a:gd name="T9" fmla="*/ 48 h 48"/>
              <a:gd name="T10" fmla="*/ 0 w 72"/>
              <a:gd name="T11" fmla="*/ 32 h 48"/>
              <a:gd name="T12" fmla="*/ 0 w 72"/>
              <a:gd name="T13" fmla="*/ 32 h 48"/>
              <a:gd name="T14" fmla="*/ 0 w 72"/>
              <a:gd name="T15" fmla="*/ 24 h 48"/>
              <a:gd name="T16" fmla="*/ 8 w 72"/>
              <a:gd name="T17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8">
                <a:moveTo>
                  <a:pt x="8" y="24"/>
                </a:moveTo>
                <a:lnTo>
                  <a:pt x="8" y="24"/>
                </a:lnTo>
                <a:lnTo>
                  <a:pt x="64" y="0"/>
                </a:lnTo>
                <a:lnTo>
                  <a:pt x="72" y="24"/>
                </a:lnTo>
                <a:lnTo>
                  <a:pt x="16" y="48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3" name="Freeform 293"/>
          <p:cNvSpPr>
            <a:spLocks/>
          </p:cNvSpPr>
          <p:nvPr/>
        </p:nvSpPr>
        <p:spPr bwMode="auto">
          <a:xfrm>
            <a:off x="7975600" y="1943100"/>
            <a:ext cx="114300" cy="63500"/>
          </a:xfrm>
          <a:custGeom>
            <a:avLst/>
            <a:gdLst>
              <a:gd name="T0" fmla="*/ 0 w 72"/>
              <a:gd name="T1" fmla="*/ 16 h 40"/>
              <a:gd name="T2" fmla="*/ 0 w 72"/>
              <a:gd name="T3" fmla="*/ 16 h 40"/>
              <a:gd name="T4" fmla="*/ 72 w 72"/>
              <a:gd name="T5" fmla="*/ 0 h 40"/>
              <a:gd name="T6" fmla="*/ 72 w 72"/>
              <a:gd name="T7" fmla="*/ 24 h 40"/>
              <a:gd name="T8" fmla="*/ 8 w 72"/>
              <a:gd name="T9" fmla="*/ 40 h 40"/>
              <a:gd name="T10" fmla="*/ 0 w 72"/>
              <a:gd name="T11" fmla="*/ 16 h 40"/>
              <a:gd name="T12" fmla="*/ 0 w 72"/>
              <a:gd name="T13" fmla="*/ 16 h 40"/>
              <a:gd name="T14" fmla="*/ 0 w 72"/>
              <a:gd name="T15" fmla="*/ 16 h 40"/>
              <a:gd name="T16" fmla="*/ 0 w 72"/>
              <a:gd name="T17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0" y="16"/>
                </a:moveTo>
                <a:lnTo>
                  <a:pt x="0" y="16"/>
                </a:lnTo>
                <a:lnTo>
                  <a:pt x="72" y="0"/>
                </a:lnTo>
                <a:lnTo>
                  <a:pt x="72" y="24"/>
                </a:lnTo>
                <a:lnTo>
                  <a:pt x="8" y="4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4" name="Freeform 294"/>
          <p:cNvSpPr>
            <a:spLocks/>
          </p:cNvSpPr>
          <p:nvPr/>
        </p:nvSpPr>
        <p:spPr bwMode="auto">
          <a:xfrm>
            <a:off x="8089900" y="1943100"/>
            <a:ext cx="114300" cy="63500"/>
          </a:xfrm>
          <a:custGeom>
            <a:avLst/>
            <a:gdLst>
              <a:gd name="T0" fmla="*/ 0 w 72"/>
              <a:gd name="T1" fmla="*/ 0 h 40"/>
              <a:gd name="T2" fmla="*/ 0 w 72"/>
              <a:gd name="T3" fmla="*/ 0 h 40"/>
              <a:gd name="T4" fmla="*/ 72 w 72"/>
              <a:gd name="T5" fmla="*/ 16 h 40"/>
              <a:gd name="T6" fmla="*/ 64 w 72"/>
              <a:gd name="T7" fmla="*/ 40 h 40"/>
              <a:gd name="T8" fmla="*/ 0 w 72"/>
              <a:gd name="T9" fmla="*/ 24 h 40"/>
              <a:gd name="T10" fmla="*/ 0 w 72"/>
              <a:gd name="T11" fmla="*/ 0 h 40"/>
              <a:gd name="T12" fmla="*/ 0 w 72"/>
              <a:gd name="T13" fmla="*/ 0 h 40"/>
              <a:gd name="T14" fmla="*/ 0 w 72"/>
              <a:gd name="T15" fmla="*/ 0 h 40"/>
              <a:gd name="T16" fmla="*/ 0 w 72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0" y="0"/>
                </a:moveTo>
                <a:lnTo>
                  <a:pt x="0" y="0"/>
                </a:lnTo>
                <a:lnTo>
                  <a:pt x="72" y="16"/>
                </a:lnTo>
                <a:lnTo>
                  <a:pt x="64" y="40"/>
                </a:lnTo>
                <a:lnTo>
                  <a:pt x="0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5" name="Freeform 295"/>
          <p:cNvSpPr>
            <a:spLocks/>
          </p:cNvSpPr>
          <p:nvPr/>
        </p:nvSpPr>
        <p:spPr bwMode="auto">
          <a:xfrm>
            <a:off x="8191500" y="1968500"/>
            <a:ext cx="101600" cy="76200"/>
          </a:xfrm>
          <a:custGeom>
            <a:avLst/>
            <a:gdLst>
              <a:gd name="T0" fmla="*/ 8 w 64"/>
              <a:gd name="T1" fmla="*/ 0 h 48"/>
              <a:gd name="T2" fmla="*/ 8 w 64"/>
              <a:gd name="T3" fmla="*/ 0 h 48"/>
              <a:gd name="T4" fmla="*/ 64 w 64"/>
              <a:gd name="T5" fmla="*/ 24 h 48"/>
              <a:gd name="T6" fmla="*/ 56 w 64"/>
              <a:gd name="T7" fmla="*/ 48 h 48"/>
              <a:gd name="T8" fmla="*/ 0 w 64"/>
              <a:gd name="T9" fmla="*/ 24 h 48"/>
              <a:gd name="T10" fmla="*/ 8 w 64"/>
              <a:gd name="T11" fmla="*/ 0 h 48"/>
              <a:gd name="T12" fmla="*/ 8 w 64"/>
              <a:gd name="T13" fmla="*/ 0 h 48"/>
              <a:gd name="T14" fmla="*/ 8 w 64"/>
              <a:gd name="T15" fmla="*/ 0 h 48"/>
              <a:gd name="T16" fmla="*/ 8 w 64"/>
              <a:gd name="T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48">
                <a:moveTo>
                  <a:pt x="8" y="0"/>
                </a:moveTo>
                <a:lnTo>
                  <a:pt x="8" y="0"/>
                </a:lnTo>
                <a:lnTo>
                  <a:pt x="64" y="24"/>
                </a:ln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6" name="Freeform 296"/>
          <p:cNvSpPr>
            <a:spLocks/>
          </p:cNvSpPr>
          <p:nvPr/>
        </p:nvSpPr>
        <p:spPr bwMode="auto">
          <a:xfrm>
            <a:off x="8280400" y="2006600"/>
            <a:ext cx="88900" cy="101600"/>
          </a:xfrm>
          <a:custGeom>
            <a:avLst/>
            <a:gdLst>
              <a:gd name="T0" fmla="*/ 16 w 56"/>
              <a:gd name="T1" fmla="*/ 8 h 64"/>
              <a:gd name="T2" fmla="*/ 16 w 56"/>
              <a:gd name="T3" fmla="*/ 8 h 64"/>
              <a:gd name="T4" fmla="*/ 56 w 56"/>
              <a:gd name="T5" fmla="*/ 48 h 64"/>
              <a:gd name="T6" fmla="*/ 32 w 56"/>
              <a:gd name="T7" fmla="*/ 64 h 64"/>
              <a:gd name="T8" fmla="*/ 0 w 56"/>
              <a:gd name="T9" fmla="*/ 24 h 64"/>
              <a:gd name="T10" fmla="*/ 8 w 56"/>
              <a:gd name="T11" fmla="*/ 0 h 64"/>
              <a:gd name="T12" fmla="*/ 8 w 56"/>
              <a:gd name="T13" fmla="*/ 0 h 64"/>
              <a:gd name="T14" fmla="*/ 16 w 56"/>
              <a:gd name="T15" fmla="*/ 8 h 64"/>
              <a:gd name="T16" fmla="*/ 16 w 56"/>
              <a:gd name="T17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64">
                <a:moveTo>
                  <a:pt x="16" y="8"/>
                </a:moveTo>
                <a:lnTo>
                  <a:pt x="16" y="8"/>
                </a:lnTo>
                <a:lnTo>
                  <a:pt x="56" y="48"/>
                </a:lnTo>
                <a:lnTo>
                  <a:pt x="32" y="64"/>
                </a:lnTo>
                <a:lnTo>
                  <a:pt x="0" y="24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7" name="Freeform 297"/>
          <p:cNvSpPr>
            <a:spLocks/>
          </p:cNvSpPr>
          <p:nvPr/>
        </p:nvSpPr>
        <p:spPr bwMode="auto">
          <a:xfrm>
            <a:off x="8331200" y="2082800"/>
            <a:ext cx="63500" cy="88900"/>
          </a:xfrm>
          <a:custGeom>
            <a:avLst/>
            <a:gdLst>
              <a:gd name="T0" fmla="*/ 24 w 40"/>
              <a:gd name="T1" fmla="*/ 0 h 56"/>
              <a:gd name="T2" fmla="*/ 24 w 40"/>
              <a:gd name="T3" fmla="*/ 0 h 56"/>
              <a:gd name="T4" fmla="*/ 40 w 40"/>
              <a:gd name="T5" fmla="*/ 56 h 56"/>
              <a:gd name="T6" fmla="*/ 16 w 40"/>
              <a:gd name="T7" fmla="*/ 56 h 56"/>
              <a:gd name="T8" fmla="*/ 0 w 40"/>
              <a:gd name="T9" fmla="*/ 8 h 56"/>
              <a:gd name="T10" fmla="*/ 24 w 40"/>
              <a:gd name="T11" fmla="*/ 0 h 56"/>
              <a:gd name="T12" fmla="*/ 24 w 40"/>
              <a:gd name="T13" fmla="*/ 0 h 56"/>
              <a:gd name="T14" fmla="*/ 24 w 40"/>
              <a:gd name="T15" fmla="*/ 0 h 56"/>
              <a:gd name="T16" fmla="*/ 24 w 40"/>
              <a:gd name="T17" fmla="*/ 0 h 56"/>
              <a:gd name="T18" fmla="*/ 24 w 40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24" y="0"/>
                </a:moveTo>
                <a:lnTo>
                  <a:pt x="24" y="0"/>
                </a:lnTo>
                <a:lnTo>
                  <a:pt x="40" y="56"/>
                </a:lnTo>
                <a:lnTo>
                  <a:pt x="16" y="56"/>
                </a:lnTo>
                <a:lnTo>
                  <a:pt x="0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8" name="Freeform 298"/>
          <p:cNvSpPr>
            <a:spLocks/>
          </p:cNvSpPr>
          <p:nvPr/>
        </p:nvSpPr>
        <p:spPr bwMode="auto">
          <a:xfrm>
            <a:off x="8331200" y="2171700"/>
            <a:ext cx="63500" cy="88900"/>
          </a:xfrm>
          <a:custGeom>
            <a:avLst/>
            <a:gdLst>
              <a:gd name="T0" fmla="*/ 40 w 40"/>
              <a:gd name="T1" fmla="*/ 0 h 56"/>
              <a:gd name="T2" fmla="*/ 40 w 40"/>
              <a:gd name="T3" fmla="*/ 0 h 56"/>
              <a:gd name="T4" fmla="*/ 24 w 40"/>
              <a:gd name="T5" fmla="*/ 56 h 56"/>
              <a:gd name="T6" fmla="*/ 0 w 40"/>
              <a:gd name="T7" fmla="*/ 48 h 56"/>
              <a:gd name="T8" fmla="*/ 16 w 40"/>
              <a:gd name="T9" fmla="*/ 0 h 56"/>
              <a:gd name="T10" fmla="*/ 40 w 40"/>
              <a:gd name="T11" fmla="*/ 0 h 56"/>
              <a:gd name="T12" fmla="*/ 40 w 40"/>
              <a:gd name="T13" fmla="*/ 0 h 56"/>
              <a:gd name="T14" fmla="*/ 40 w 40"/>
              <a:gd name="T15" fmla="*/ 0 h 56"/>
              <a:gd name="T16" fmla="*/ 40 w 40"/>
              <a:gd name="T17" fmla="*/ 0 h 56"/>
              <a:gd name="T18" fmla="*/ 40 w 40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40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19" name="Freeform 299"/>
          <p:cNvSpPr>
            <a:spLocks/>
          </p:cNvSpPr>
          <p:nvPr/>
        </p:nvSpPr>
        <p:spPr bwMode="auto">
          <a:xfrm>
            <a:off x="8128000" y="2298700"/>
            <a:ext cx="101600" cy="101600"/>
          </a:xfrm>
          <a:custGeom>
            <a:avLst/>
            <a:gdLst>
              <a:gd name="T0" fmla="*/ 64 w 64"/>
              <a:gd name="T1" fmla="*/ 64 h 64"/>
              <a:gd name="T2" fmla="*/ 32 w 64"/>
              <a:gd name="T3" fmla="*/ 64 h 64"/>
              <a:gd name="T4" fmla="*/ 0 w 64"/>
              <a:gd name="T5" fmla="*/ 64 h 64"/>
              <a:gd name="T6" fmla="*/ 0 w 64"/>
              <a:gd name="T7" fmla="*/ 64 h 64"/>
              <a:gd name="T8" fmla="*/ 24 w 64"/>
              <a:gd name="T9" fmla="*/ 0 h 64"/>
              <a:gd name="T10" fmla="*/ 24 w 64"/>
              <a:gd name="T11" fmla="*/ 0 h 64"/>
              <a:gd name="T12" fmla="*/ 64 w 64"/>
              <a:gd name="T1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0" y="64"/>
                </a:lnTo>
                <a:lnTo>
                  <a:pt x="24" y="0"/>
                </a:lnTo>
                <a:lnTo>
                  <a:pt x="24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0" name="Freeform 300"/>
          <p:cNvSpPr>
            <a:spLocks/>
          </p:cNvSpPr>
          <p:nvPr/>
        </p:nvSpPr>
        <p:spPr bwMode="auto">
          <a:xfrm>
            <a:off x="7861300" y="3987800"/>
            <a:ext cx="38100" cy="38100"/>
          </a:xfrm>
          <a:custGeom>
            <a:avLst/>
            <a:gdLst>
              <a:gd name="T0" fmla="*/ 24 w 24"/>
              <a:gd name="T1" fmla="*/ 8 h 24"/>
              <a:gd name="T2" fmla="*/ 16 w 24"/>
              <a:gd name="T3" fmla="*/ 24 h 24"/>
              <a:gd name="T4" fmla="*/ 0 w 24"/>
              <a:gd name="T5" fmla="*/ 16 h 24"/>
              <a:gd name="T6" fmla="*/ 16 w 24"/>
              <a:gd name="T7" fmla="*/ 0 h 24"/>
              <a:gd name="T8" fmla="*/ 24 w 24"/>
              <a:gd name="T9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1" name="Freeform 301"/>
          <p:cNvSpPr>
            <a:spLocks/>
          </p:cNvSpPr>
          <p:nvPr/>
        </p:nvSpPr>
        <p:spPr bwMode="auto">
          <a:xfrm>
            <a:off x="7861300" y="3975100"/>
            <a:ext cx="25400" cy="38100"/>
          </a:xfrm>
          <a:custGeom>
            <a:avLst/>
            <a:gdLst>
              <a:gd name="T0" fmla="*/ 0 w 16"/>
              <a:gd name="T1" fmla="*/ 24 h 24"/>
              <a:gd name="T2" fmla="*/ 0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0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2" name="Freeform 302"/>
          <p:cNvSpPr>
            <a:spLocks/>
          </p:cNvSpPr>
          <p:nvPr/>
        </p:nvSpPr>
        <p:spPr bwMode="auto">
          <a:xfrm>
            <a:off x="7848600" y="39751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3" name="Freeform 303"/>
          <p:cNvSpPr>
            <a:spLocks/>
          </p:cNvSpPr>
          <p:nvPr/>
        </p:nvSpPr>
        <p:spPr bwMode="auto">
          <a:xfrm>
            <a:off x="7835900" y="39624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4" name="Freeform 304"/>
          <p:cNvSpPr>
            <a:spLocks/>
          </p:cNvSpPr>
          <p:nvPr/>
        </p:nvSpPr>
        <p:spPr bwMode="auto">
          <a:xfrm>
            <a:off x="7823200" y="39497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5" name="Freeform 305"/>
          <p:cNvSpPr>
            <a:spLocks/>
          </p:cNvSpPr>
          <p:nvPr/>
        </p:nvSpPr>
        <p:spPr bwMode="auto">
          <a:xfrm>
            <a:off x="7823200" y="39370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6" name="Freeform 306"/>
          <p:cNvSpPr>
            <a:spLocks/>
          </p:cNvSpPr>
          <p:nvPr/>
        </p:nvSpPr>
        <p:spPr bwMode="auto">
          <a:xfrm>
            <a:off x="7810500" y="39243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7" name="Freeform 307"/>
          <p:cNvSpPr>
            <a:spLocks/>
          </p:cNvSpPr>
          <p:nvPr/>
        </p:nvSpPr>
        <p:spPr bwMode="auto">
          <a:xfrm>
            <a:off x="7810500" y="3911600"/>
            <a:ext cx="25400" cy="38100"/>
          </a:xfrm>
          <a:custGeom>
            <a:avLst/>
            <a:gdLst>
              <a:gd name="T0" fmla="*/ 16 w 16"/>
              <a:gd name="T1" fmla="*/ 8 h 24"/>
              <a:gd name="T2" fmla="*/ 0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8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8" name="Freeform 308"/>
          <p:cNvSpPr>
            <a:spLocks/>
          </p:cNvSpPr>
          <p:nvPr/>
        </p:nvSpPr>
        <p:spPr bwMode="auto">
          <a:xfrm>
            <a:off x="7797800" y="39116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29" name="Freeform 309"/>
          <p:cNvSpPr>
            <a:spLocks/>
          </p:cNvSpPr>
          <p:nvPr/>
        </p:nvSpPr>
        <p:spPr bwMode="auto">
          <a:xfrm>
            <a:off x="7785100" y="38989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0" name="Freeform 310"/>
          <p:cNvSpPr>
            <a:spLocks/>
          </p:cNvSpPr>
          <p:nvPr/>
        </p:nvSpPr>
        <p:spPr bwMode="auto">
          <a:xfrm>
            <a:off x="7785100" y="38989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1" name="Freeform 311"/>
          <p:cNvSpPr>
            <a:spLocks/>
          </p:cNvSpPr>
          <p:nvPr/>
        </p:nvSpPr>
        <p:spPr bwMode="auto">
          <a:xfrm>
            <a:off x="7785100" y="38862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2" name="Freeform 312"/>
          <p:cNvSpPr>
            <a:spLocks/>
          </p:cNvSpPr>
          <p:nvPr/>
        </p:nvSpPr>
        <p:spPr bwMode="auto">
          <a:xfrm>
            <a:off x="7772400" y="38735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3" name="Freeform 313"/>
          <p:cNvSpPr>
            <a:spLocks/>
          </p:cNvSpPr>
          <p:nvPr/>
        </p:nvSpPr>
        <p:spPr bwMode="auto">
          <a:xfrm>
            <a:off x="7772400" y="38735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4" name="Freeform 314"/>
          <p:cNvSpPr>
            <a:spLocks/>
          </p:cNvSpPr>
          <p:nvPr/>
        </p:nvSpPr>
        <p:spPr bwMode="auto">
          <a:xfrm>
            <a:off x="7772400" y="38735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5" name="Freeform 315"/>
          <p:cNvSpPr>
            <a:spLocks/>
          </p:cNvSpPr>
          <p:nvPr/>
        </p:nvSpPr>
        <p:spPr bwMode="auto">
          <a:xfrm>
            <a:off x="7772400" y="38608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6" name="Freeform 316"/>
          <p:cNvSpPr>
            <a:spLocks/>
          </p:cNvSpPr>
          <p:nvPr/>
        </p:nvSpPr>
        <p:spPr bwMode="auto">
          <a:xfrm>
            <a:off x="7772400" y="38608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7" name="Freeform 317"/>
          <p:cNvSpPr>
            <a:spLocks/>
          </p:cNvSpPr>
          <p:nvPr/>
        </p:nvSpPr>
        <p:spPr bwMode="auto">
          <a:xfrm>
            <a:off x="7759700" y="38481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8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8" name="Freeform 318"/>
          <p:cNvSpPr>
            <a:spLocks/>
          </p:cNvSpPr>
          <p:nvPr/>
        </p:nvSpPr>
        <p:spPr bwMode="auto">
          <a:xfrm>
            <a:off x="7759700" y="38481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39" name="Freeform 319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16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0" name="Freeform 320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16 w 16"/>
              <a:gd name="T1" fmla="*/ 0 h 16"/>
              <a:gd name="T2" fmla="*/ 0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1" name="Freeform 321"/>
          <p:cNvSpPr>
            <a:spLocks/>
          </p:cNvSpPr>
          <p:nvPr/>
        </p:nvSpPr>
        <p:spPr bwMode="auto">
          <a:xfrm>
            <a:off x="7759700" y="38354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2" name="Freeform 322"/>
          <p:cNvSpPr>
            <a:spLocks/>
          </p:cNvSpPr>
          <p:nvPr/>
        </p:nvSpPr>
        <p:spPr bwMode="auto">
          <a:xfrm>
            <a:off x="7759700" y="38354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8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3" name="Freeform 323"/>
          <p:cNvSpPr>
            <a:spLocks/>
          </p:cNvSpPr>
          <p:nvPr/>
        </p:nvSpPr>
        <p:spPr bwMode="auto">
          <a:xfrm>
            <a:off x="7747000" y="38227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4" name="Freeform 324"/>
          <p:cNvSpPr>
            <a:spLocks/>
          </p:cNvSpPr>
          <p:nvPr/>
        </p:nvSpPr>
        <p:spPr bwMode="auto">
          <a:xfrm>
            <a:off x="7747000" y="38227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5" name="Freeform 325"/>
          <p:cNvSpPr>
            <a:spLocks/>
          </p:cNvSpPr>
          <p:nvPr/>
        </p:nvSpPr>
        <p:spPr bwMode="auto">
          <a:xfrm>
            <a:off x="7747000" y="38100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6" name="Freeform 326"/>
          <p:cNvSpPr>
            <a:spLocks/>
          </p:cNvSpPr>
          <p:nvPr/>
        </p:nvSpPr>
        <p:spPr bwMode="auto">
          <a:xfrm>
            <a:off x="7734300" y="37973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16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7" name="Freeform 327"/>
          <p:cNvSpPr>
            <a:spLocks/>
          </p:cNvSpPr>
          <p:nvPr/>
        </p:nvSpPr>
        <p:spPr bwMode="auto">
          <a:xfrm>
            <a:off x="7734300" y="3797300"/>
            <a:ext cx="25400" cy="25400"/>
          </a:xfrm>
          <a:custGeom>
            <a:avLst/>
            <a:gdLst>
              <a:gd name="T0" fmla="*/ 16 w 16"/>
              <a:gd name="T1" fmla="*/ 0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8" name="Freeform 328"/>
          <p:cNvSpPr>
            <a:spLocks/>
          </p:cNvSpPr>
          <p:nvPr/>
        </p:nvSpPr>
        <p:spPr bwMode="auto">
          <a:xfrm>
            <a:off x="7734300" y="3797300"/>
            <a:ext cx="12700" cy="12700"/>
          </a:xfrm>
          <a:custGeom>
            <a:avLst/>
            <a:gdLst>
              <a:gd name="T0" fmla="*/ 0 w 8"/>
              <a:gd name="T1" fmla="*/ 8 h 8"/>
              <a:gd name="T2" fmla="*/ 0 w 8"/>
              <a:gd name="T3" fmla="*/ 8 h 8"/>
              <a:gd name="T4" fmla="*/ 0 w 8"/>
              <a:gd name="T5" fmla="*/ 8 h 8"/>
              <a:gd name="T6" fmla="*/ 8 w 8"/>
              <a:gd name="T7" fmla="*/ 0 h 8"/>
              <a:gd name="T8" fmla="*/ 8 w 8"/>
              <a:gd name="T9" fmla="*/ 0 h 8"/>
              <a:gd name="T10" fmla="*/ 0 w 8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49" name="Freeform 329"/>
          <p:cNvSpPr>
            <a:spLocks/>
          </p:cNvSpPr>
          <p:nvPr/>
        </p:nvSpPr>
        <p:spPr bwMode="auto">
          <a:xfrm>
            <a:off x="7721600" y="37846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0" name="Freeform 330"/>
          <p:cNvSpPr>
            <a:spLocks/>
          </p:cNvSpPr>
          <p:nvPr/>
        </p:nvSpPr>
        <p:spPr bwMode="auto">
          <a:xfrm>
            <a:off x="7721600" y="37846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1" name="Freeform 331"/>
          <p:cNvSpPr>
            <a:spLocks/>
          </p:cNvSpPr>
          <p:nvPr/>
        </p:nvSpPr>
        <p:spPr bwMode="auto">
          <a:xfrm>
            <a:off x="7708900" y="37719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2" name="Freeform 332"/>
          <p:cNvSpPr>
            <a:spLocks/>
          </p:cNvSpPr>
          <p:nvPr/>
        </p:nvSpPr>
        <p:spPr bwMode="auto">
          <a:xfrm>
            <a:off x="7708900" y="37719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3" name="Freeform 333"/>
          <p:cNvSpPr>
            <a:spLocks/>
          </p:cNvSpPr>
          <p:nvPr/>
        </p:nvSpPr>
        <p:spPr bwMode="auto">
          <a:xfrm>
            <a:off x="7708900" y="37592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4" name="Freeform 334"/>
          <p:cNvSpPr>
            <a:spLocks/>
          </p:cNvSpPr>
          <p:nvPr/>
        </p:nvSpPr>
        <p:spPr bwMode="auto">
          <a:xfrm>
            <a:off x="7696200" y="37465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5" name="Freeform 335"/>
          <p:cNvSpPr>
            <a:spLocks/>
          </p:cNvSpPr>
          <p:nvPr/>
        </p:nvSpPr>
        <p:spPr bwMode="auto">
          <a:xfrm>
            <a:off x="7696200" y="37338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6" name="Freeform 336"/>
          <p:cNvSpPr>
            <a:spLocks/>
          </p:cNvSpPr>
          <p:nvPr/>
        </p:nvSpPr>
        <p:spPr bwMode="auto">
          <a:xfrm>
            <a:off x="7683500" y="3733800"/>
            <a:ext cx="25400" cy="12700"/>
          </a:xfrm>
          <a:custGeom>
            <a:avLst/>
            <a:gdLst>
              <a:gd name="T0" fmla="*/ 16 w 16"/>
              <a:gd name="T1" fmla="*/ 0 h 8"/>
              <a:gd name="T2" fmla="*/ 8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7" name="Freeform 337"/>
          <p:cNvSpPr>
            <a:spLocks/>
          </p:cNvSpPr>
          <p:nvPr/>
        </p:nvSpPr>
        <p:spPr bwMode="auto">
          <a:xfrm>
            <a:off x="7683500" y="37211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8" name="Freeform 338"/>
          <p:cNvSpPr>
            <a:spLocks/>
          </p:cNvSpPr>
          <p:nvPr/>
        </p:nvSpPr>
        <p:spPr bwMode="auto">
          <a:xfrm>
            <a:off x="7683500" y="37211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59" name="Freeform 339"/>
          <p:cNvSpPr>
            <a:spLocks/>
          </p:cNvSpPr>
          <p:nvPr/>
        </p:nvSpPr>
        <p:spPr bwMode="auto">
          <a:xfrm>
            <a:off x="7670800" y="37084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8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8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0" name="Freeform 340"/>
          <p:cNvSpPr>
            <a:spLocks/>
          </p:cNvSpPr>
          <p:nvPr/>
        </p:nvSpPr>
        <p:spPr bwMode="auto">
          <a:xfrm>
            <a:off x="7670800" y="37084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1" name="Freeform 341"/>
          <p:cNvSpPr>
            <a:spLocks/>
          </p:cNvSpPr>
          <p:nvPr/>
        </p:nvSpPr>
        <p:spPr bwMode="auto">
          <a:xfrm>
            <a:off x="7670800" y="36957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2" name="Freeform 342"/>
          <p:cNvSpPr>
            <a:spLocks/>
          </p:cNvSpPr>
          <p:nvPr/>
        </p:nvSpPr>
        <p:spPr bwMode="auto">
          <a:xfrm>
            <a:off x="7670800" y="36830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3" name="Freeform 343"/>
          <p:cNvSpPr>
            <a:spLocks/>
          </p:cNvSpPr>
          <p:nvPr/>
        </p:nvSpPr>
        <p:spPr bwMode="auto">
          <a:xfrm>
            <a:off x="7670800" y="36830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4" name="Freeform 344"/>
          <p:cNvSpPr>
            <a:spLocks/>
          </p:cNvSpPr>
          <p:nvPr/>
        </p:nvSpPr>
        <p:spPr bwMode="auto">
          <a:xfrm>
            <a:off x="7658100" y="36703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5" name="Freeform 345"/>
          <p:cNvSpPr>
            <a:spLocks/>
          </p:cNvSpPr>
          <p:nvPr/>
        </p:nvSpPr>
        <p:spPr bwMode="auto">
          <a:xfrm>
            <a:off x="7658100" y="36703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6" name="Freeform 346"/>
          <p:cNvSpPr>
            <a:spLocks/>
          </p:cNvSpPr>
          <p:nvPr/>
        </p:nvSpPr>
        <p:spPr bwMode="auto">
          <a:xfrm>
            <a:off x="7645400" y="36576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7" name="Freeform 347"/>
          <p:cNvSpPr>
            <a:spLocks/>
          </p:cNvSpPr>
          <p:nvPr/>
        </p:nvSpPr>
        <p:spPr bwMode="auto">
          <a:xfrm>
            <a:off x="7645400" y="36576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0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8" name="Freeform 348"/>
          <p:cNvSpPr>
            <a:spLocks/>
          </p:cNvSpPr>
          <p:nvPr/>
        </p:nvSpPr>
        <p:spPr bwMode="auto">
          <a:xfrm>
            <a:off x="7645400" y="36449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69" name="Freeform 349"/>
          <p:cNvSpPr>
            <a:spLocks/>
          </p:cNvSpPr>
          <p:nvPr/>
        </p:nvSpPr>
        <p:spPr bwMode="auto">
          <a:xfrm>
            <a:off x="7632700" y="36449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0" name="Freeform 350"/>
          <p:cNvSpPr>
            <a:spLocks/>
          </p:cNvSpPr>
          <p:nvPr/>
        </p:nvSpPr>
        <p:spPr bwMode="auto">
          <a:xfrm>
            <a:off x="7632700" y="36449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1" name="Freeform 351"/>
          <p:cNvSpPr>
            <a:spLocks/>
          </p:cNvSpPr>
          <p:nvPr/>
        </p:nvSpPr>
        <p:spPr bwMode="auto">
          <a:xfrm>
            <a:off x="7632700" y="36449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2" name="Freeform 352"/>
          <p:cNvSpPr>
            <a:spLocks/>
          </p:cNvSpPr>
          <p:nvPr/>
        </p:nvSpPr>
        <p:spPr bwMode="auto">
          <a:xfrm>
            <a:off x="7632700" y="36322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3" name="Freeform 353"/>
          <p:cNvSpPr>
            <a:spLocks/>
          </p:cNvSpPr>
          <p:nvPr/>
        </p:nvSpPr>
        <p:spPr bwMode="auto">
          <a:xfrm>
            <a:off x="7632700" y="3632200"/>
            <a:ext cx="12700" cy="12700"/>
          </a:xfrm>
          <a:custGeom>
            <a:avLst/>
            <a:gdLst>
              <a:gd name="T0" fmla="*/ 8 w 8"/>
              <a:gd name="T1" fmla="*/ 0 h 8"/>
              <a:gd name="T2" fmla="*/ 0 w 8"/>
              <a:gd name="T3" fmla="*/ 8 h 8"/>
              <a:gd name="T4" fmla="*/ 0 w 8"/>
              <a:gd name="T5" fmla="*/ 8 h 8"/>
              <a:gd name="T6" fmla="*/ 8 w 8"/>
              <a:gd name="T7" fmla="*/ 0 h 8"/>
              <a:gd name="T8" fmla="*/ 8 w 8"/>
              <a:gd name="T9" fmla="*/ 0 h 8"/>
              <a:gd name="T10" fmla="*/ 8 w 8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8">
                <a:moveTo>
                  <a:pt x="8" y="0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4" name="Freeform 354"/>
          <p:cNvSpPr>
            <a:spLocks/>
          </p:cNvSpPr>
          <p:nvPr/>
        </p:nvSpPr>
        <p:spPr bwMode="auto">
          <a:xfrm>
            <a:off x="7620000" y="36195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5" name="Freeform 355"/>
          <p:cNvSpPr>
            <a:spLocks/>
          </p:cNvSpPr>
          <p:nvPr/>
        </p:nvSpPr>
        <p:spPr bwMode="auto">
          <a:xfrm>
            <a:off x="7620000" y="36322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6" name="Freeform 356"/>
          <p:cNvSpPr>
            <a:spLocks/>
          </p:cNvSpPr>
          <p:nvPr/>
        </p:nvSpPr>
        <p:spPr bwMode="auto">
          <a:xfrm>
            <a:off x="7620000" y="36195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7" name="Freeform 357"/>
          <p:cNvSpPr>
            <a:spLocks/>
          </p:cNvSpPr>
          <p:nvPr/>
        </p:nvSpPr>
        <p:spPr bwMode="auto">
          <a:xfrm>
            <a:off x="7620000" y="36195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8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8" name="Freeform 358"/>
          <p:cNvSpPr>
            <a:spLocks/>
          </p:cNvSpPr>
          <p:nvPr/>
        </p:nvSpPr>
        <p:spPr bwMode="auto">
          <a:xfrm>
            <a:off x="7620000" y="3606800"/>
            <a:ext cx="12700" cy="25400"/>
          </a:xfrm>
          <a:custGeom>
            <a:avLst/>
            <a:gdLst>
              <a:gd name="T0" fmla="*/ 8 w 8"/>
              <a:gd name="T1" fmla="*/ 8 h 16"/>
              <a:gd name="T2" fmla="*/ 0 w 8"/>
              <a:gd name="T3" fmla="*/ 16 h 16"/>
              <a:gd name="T4" fmla="*/ 0 w 8"/>
              <a:gd name="T5" fmla="*/ 16 h 16"/>
              <a:gd name="T6" fmla="*/ 8 w 8"/>
              <a:gd name="T7" fmla="*/ 0 h 16"/>
              <a:gd name="T8" fmla="*/ 8 w 8"/>
              <a:gd name="T9" fmla="*/ 8 h 16"/>
              <a:gd name="T10" fmla="*/ 8 w 8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8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79" name="Freeform 359"/>
          <p:cNvSpPr>
            <a:spLocks/>
          </p:cNvSpPr>
          <p:nvPr/>
        </p:nvSpPr>
        <p:spPr bwMode="auto">
          <a:xfrm>
            <a:off x="7607300" y="36068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0" name="Freeform 360"/>
          <p:cNvSpPr>
            <a:spLocks/>
          </p:cNvSpPr>
          <p:nvPr/>
        </p:nvSpPr>
        <p:spPr bwMode="auto">
          <a:xfrm>
            <a:off x="7607300" y="36068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16 h 16"/>
              <a:gd name="T4" fmla="*/ 0 w 8"/>
              <a:gd name="T5" fmla="*/ 8 h 16"/>
              <a:gd name="T6" fmla="*/ 8 w 8"/>
              <a:gd name="T7" fmla="*/ 0 h 16"/>
              <a:gd name="T8" fmla="*/ 8 w 8"/>
              <a:gd name="T9" fmla="*/ 0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1" name="Freeform 361"/>
          <p:cNvSpPr>
            <a:spLocks/>
          </p:cNvSpPr>
          <p:nvPr/>
        </p:nvSpPr>
        <p:spPr bwMode="auto">
          <a:xfrm>
            <a:off x="7607300" y="3594100"/>
            <a:ext cx="12700" cy="25400"/>
          </a:xfrm>
          <a:custGeom>
            <a:avLst/>
            <a:gdLst>
              <a:gd name="T0" fmla="*/ 8 w 8"/>
              <a:gd name="T1" fmla="*/ 8 h 16"/>
              <a:gd name="T2" fmla="*/ 0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8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2" name="Freeform 362"/>
          <p:cNvSpPr>
            <a:spLocks/>
          </p:cNvSpPr>
          <p:nvPr/>
        </p:nvSpPr>
        <p:spPr bwMode="auto">
          <a:xfrm>
            <a:off x="7607300" y="3594100"/>
            <a:ext cx="1588" cy="25400"/>
          </a:xfrm>
          <a:custGeom>
            <a:avLst/>
            <a:gdLst>
              <a:gd name="T0" fmla="*/ 0 h 16"/>
              <a:gd name="T1" fmla="*/ 16 h 16"/>
              <a:gd name="T2" fmla="*/ 16 h 16"/>
              <a:gd name="T3" fmla="*/ 0 h 16"/>
              <a:gd name="T4" fmla="*/ 0 h 16"/>
              <a:gd name="T5" fmla="*/ 0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3" name="Freeform 363"/>
          <p:cNvSpPr>
            <a:spLocks/>
          </p:cNvSpPr>
          <p:nvPr/>
        </p:nvSpPr>
        <p:spPr bwMode="auto">
          <a:xfrm>
            <a:off x="7594600" y="35941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4" name="Freeform 364"/>
          <p:cNvSpPr>
            <a:spLocks/>
          </p:cNvSpPr>
          <p:nvPr/>
        </p:nvSpPr>
        <p:spPr bwMode="auto">
          <a:xfrm>
            <a:off x="7594600" y="3594100"/>
            <a:ext cx="1588" cy="38100"/>
          </a:xfrm>
          <a:custGeom>
            <a:avLst/>
            <a:gdLst>
              <a:gd name="T0" fmla="*/ 0 h 24"/>
              <a:gd name="T1" fmla="*/ 16 h 24"/>
              <a:gd name="T2" fmla="*/ 24 h 24"/>
              <a:gd name="T3" fmla="*/ 8 h 24"/>
              <a:gd name="T4" fmla="*/ 0 h 24"/>
              <a:gd name="T5" fmla="*/ 0 h 2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24">
                <a:moveTo>
                  <a:pt x="0" y="0"/>
                </a:moveTo>
                <a:lnTo>
                  <a:pt x="0" y="16"/>
                </a:lnTo>
                <a:lnTo>
                  <a:pt x="0" y="24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5" name="Freeform 365"/>
          <p:cNvSpPr>
            <a:spLocks/>
          </p:cNvSpPr>
          <p:nvPr/>
        </p:nvSpPr>
        <p:spPr bwMode="auto">
          <a:xfrm>
            <a:off x="7581900" y="36068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8 h 16"/>
              <a:gd name="T4" fmla="*/ 8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8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6" name="Freeform 366"/>
          <p:cNvSpPr>
            <a:spLocks/>
          </p:cNvSpPr>
          <p:nvPr/>
        </p:nvSpPr>
        <p:spPr bwMode="auto">
          <a:xfrm>
            <a:off x="7569200" y="36068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7" name="Freeform 367"/>
          <p:cNvSpPr>
            <a:spLocks/>
          </p:cNvSpPr>
          <p:nvPr/>
        </p:nvSpPr>
        <p:spPr bwMode="auto">
          <a:xfrm>
            <a:off x="7569200" y="36068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8" name="Freeform 368"/>
          <p:cNvSpPr>
            <a:spLocks/>
          </p:cNvSpPr>
          <p:nvPr/>
        </p:nvSpPr>
        <p:spPr bwMode="auto">
          <a:xfrm>
            <a:off x="7569200" y="36195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89" name="Freeform 369"/>
          <p:cNvSpPr>
            <a:spLocks/>
          </p:cNvSpPr>
          <p:nvPr/>
        </p:nvSpPr>
        <p:spPr bwMode="auto">
          <a:xfrm>
            <a:off x="7569200" y="36322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16" y="8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0" name="Freeform 370"/>
          <p:cNvSpPr>
            <a:spLocks/>
          </p:cNvSpPr>
          <p:nvPr/>
        </p:nvSpPr>
        <p:spPr bwMode="auto">
          <a:xfrm>
            <a:off x="7556500" y="3632200"/>
            <a:ext cx="38100" cy="25400"/>
          </a:xfrm>
          <a:custGeom>
            <a:avLst/>
            <a:gdLst>
              <a:gd name="T0" fmla="*/ 24 w 24"/>
              <a:gd name="T1" fmla="*/ 8 h 16"/>
              <a:gd name="T2" fmla="*/ 24 w 24"/>
              <a:gd name="T3" fmla="*/ 8 h 16"/>
              <a:gd name="T4" fmla="*/ 16 w 24"/>
              <a:gd name="T5" fmla="*/ 16 h 16"/>
              <a:gd name="T6" fmla="*/ 0 w 24"/>
              <a:gd name="T7" fmla="*/ 8 h 16"/>
              <a:gd name="T8" fmla="*/ 8 w 24"/>
              <a:gd name="T9" fmla="*/ 0 h 16"/>
              <a:gd name="T10" fmla="*/ 24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8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1" name="Freeform 371"/>
          <p:cNvSpPr>
            <a:spLocks/>
          </p:cNvSpPr>
          <p:nvPr/>
        </p:nvSpPr>
        <p:spPr bwMode="auto">
          <a:xfrm>
            <a:off x="7556500" y="36449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2" name="Freeform 372"/>
          <p:cNvSpPr>
            <a:spLocks/>
          </p:cNvSpPr>
          <p:nvPr/>
        </p:nvSpPr>
        <p:spPr bwMode="auto">
          <a:xfrm>
            <a:off x="7556500" y="36576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3" name="Freeform 373"/>
          <p:cNvSpPr>
            <a:spLocks/>
          </p:cNvSpPr>
          <p:nvPr/>
        </p:nvSpPr>
        <p:spPr bwMode="auto">
          <a:xfrm>
            <a:off x="7556500" y="36576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4" name="Freeform 374"/>
          <p:cNvSpPr>
            <a:spLocks/>
          </p:cNvSpPr>
          <p:nvPr/>
        </p:nvSpPr>
        <p:spPr bwMode="auto">
          <a:xfrm>
            <a:off x="7556500" y="36703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5" name="Freeform 375"/>
          <p:cNvSpPr>
            <a:spLocks/>
          </p:cNvSpPr>
          <p:nvPr/>
        </p:nvSpPr>
        <p:spPr bwMode="auto">
          <a:xfrm>
            <a:off x="7556500" y="36830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8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6" name="Freeform 376"/>
          <p:cNvSpPr>
            <a:spLocks/>
          </p:cNvSpPr>
          <p:nvPr/>
        </p:nvSpPr>
        <p:spPr bwMode="auto">
          <a:xfrm>
            <a:off x="7543800" y="36957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8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7" name="Freeform 377"/>
          <p:cNvSpPr>
            <a:spLocks/>
          </p:cNvSpPr>
          <p:nvPr/>
        </p:nvSpPr>
        <p:spPr bwMode="auto">
          <a:xfrm>
            <a:off x="7543800" y="37084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8" name="Freeform 378"/>
          <p:cNvSpPr>
            <a:spLocks/>
          </p:cNvSpPr>
          <p:nvPr/>
        </p:nvSpPr>
        <p:spPr bwMode="auto">
          <a:xfrm>
            <a:off x="7543800" y="37084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699" name="Freeform 379"/>
          <p:cNvSpPr>
            <a:spLocks/>
          </p:cNvSpPr>
          <p:nvPr/>
        </p:nvSpPr>
        <p:spPr bwMode="auto">
          <a:xfrm>
            <a:off x="7543800" y="37211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0" name="Freeform 380"/>
          <p:cNvSpPr>
            <a:spLocks/>
          </p:cNvSpPr>
          <p:nvPr/>
        </p:nvSpPr>
        <p:spPr bwMode="auto">
          <a:xfrm>
            <a:off x="7543800" y="37465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1" name="Freeform 381"/>
          <p:cNvSpPr>
            <a:spLocks/>
          </p:cNvSpPr>
          <p:nvPr/>
        </p:nvSpPr>
        <p:spPr bwMode="auto">
          <a:xfrm>
            <a:off x="7543800" y="37592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2" name="Freeform 382"/>
          <p:cNvSpPr>
            <a:spLocks/>
          </p:cNvSpPr>
          <p:nvPr/>
        </p:nvSpPr>
        <p:spPr bwMode="auto">
          <a:xfrm>
            <a:off x="7543800" y="37719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3" name="Freeform 383"/>
          <p:cNvSpPr>
            <a:spLocks/>
          </p:cNvSpPr>
          <p:nvPr/>
        </p:nvSpPr>
        <p:spPr bwMode="auto">
          <a:xfrm>
            <a:off x="7543800" y="37846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4" name="Freeform 384"/>
          <p:cNvSpPr>
            <a:spLocks/>
          </p:cNvSpPr>
          <p:nvPr/>
        </p:nvSpPr>
        <p:spPr bwMode="auto">
          <a:xfrm>
            <a:off x="7543800" y="37973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5" name="Freeform 385"/>
          <p:cNvSpPr>
            <a:spLocks/>
          </p:cNvSpPr>
          <p:nvPr/>
        </p:nvSpPr>
        <p:spPr bwMode="auto">
          <a:xfrm>
            <a:off x="7543800" y="38100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6" name="Freeform 386"/>
          <p:cNvSpPr>
            <a:spLocks/>
          </p:cNvSpPr>
          <p:nvPr/>
        </p:nvSpPr>
        <p:spPr bwMode="auto">
          <a:xfrm>
            <a:off x="7543800" y="38227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7" name="Freeform 387"/>
          <p:cNvSpPr>
            <a:spLocks/>
          </p:cNvSpPr>
          <p:nvPr/>
        </p:nvSpPr>
        <p:spPr bwMode="auto">
          <a:xfrm>
            <a:off x="7543800" y="3835400"/>
            <a:ext cx="38100" cy="12700"/>
          </a:xfrm>
          <a:custGeom>
            <a:avLst/>
            <a:gdLst>
              <a:gd name="T0" fmla="*/ 16 w 24"/>
              <a:gd name="T1" fmla="*/ 0 h 8"/>
              <a:gd name="T2" fmla="*/ 16 w 24"/>
              <a:gd name="T3" fmla="*/ 0 h 8"/>
              <a:gd name="T4" fmla="*/ 24 w 24"/>
              <a:gd name="T5" fmla="*/ 8 h 8"/>
              <a:gd name="T6" fmla="*/ 8 w 24"/>
              <a:gd name="T7" fmla="*/ 8 h 8"/>
              <a:gd name="T8" fmla="*/ 0 w 24"/>
              <a:gd name="T9" fmla="*/ 0 h 8"/>
              <a:gd name="T10" fmla="*/ 16 w 24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8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8" name="Freeform 388"/>
          <p:cNvSpPr>
            <a:spLocks/>
          </p:cNvSpPr>
          <p:nvPr/>
        </p:nvSpPr>
        <p:spPr bwMode="auto">
          <a:xfrm>
            <a:off x="7556500" y="38481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09" name="Freeform 389"/>
          <p:cNvSpPr>
            <a:spLocks/>
          </p:cNvSpPr>
          <p:nvPr/>
        </p:nvSpPr>
        <p:spPr bwMode="auto">
          <a:xfrm>
            <a:off x="7556500" y="38608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0" name="Freeform 390"/>
          <p:cNvSpPr>
            <a:spLocks/>
          </p:cNvSpPr>
          <p:nvPr/>
        </p:nvSpPr>
        <p:spPr bwMode="auto">
          <a:xfrm>
            <a:off x="7556500" y="38735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1" name="Freeform 391"/>
          <p:cNvSpPr>
            <a:spLocks/>
          </p:cNvSpPr>
          <p:nvPr/>
        </p:nvSpPr>
        <p:spPr bwMode="auto">
          <a:xfrm>
            <a:off x="7556500" y="3886200"/>
            <a:ext cx="38100" cy="25400"/>
          </a:xfrm>
          <a:custGeom>
            <a:avLst/>
            <a:gdLst>
              <a:gd name="T0" fmla="*/ 0 w 24"/>
              <a:gd name="T1" fmla="*/ 8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2" name="Freeform 392"/>
          <p:cNvSpPr>
            <a:spLocks/>
          </p:cNvSpPr>
          <p:nvPr/>
        </p:nvSpPr>
        <p:spPr bwMode="auto">
          <a:xfrm>
            <a:off x="7569200" y="38989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3" name="Freeform 393"/>
          <p:cNvSpPr>
            <a:spLocks/>
          </p:cNvSpPr>
          <p:nvPr/>
        </p:nvSpPr>
        <p:spPr bwMode="auto">
          <a:xfrm>
            <a:off x="7569200" y="3911600"/>
            <a:ext cx="38100" cy="25400"/>
          </a:xfrm>
          <a:custGeom>
            <a:avLst/>
            <a:gdLst>
              <a:gd name="T0" fmla="*/ 0 w 24"/>
              <a:gd name="T1" fmla="*/ 8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4" name="Freeform 394"/>
          <p:cNvSpPr>
            <a:spLocks/>
          </p:cNvSpPr>
          <p:nvPr/>
        </p:nvSpPr>
        <p:spPr bwMode="auto">
          <a:xfrm>
            <a:off x="7581900" y="39243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5" name="Freeform 395"/>
          <p:cNvSpPr>
            <a:spLocks/>
          </p:cNvSpPr>
          <p:nvPr/>
        </p:nvSpPr>
        <p:spPr bwMode="auto">
          <a:xfrm>
            <a:off x="7594600" y="39370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6" name="Freeform 396"/>
          <p:cNvSpPr>
            <a:spLocks/>
          </p:cNvSpPr>
          <p:nvPr/>
        </p:nvSpPr>
        <p:spPr bwMode="auto">
          <a:xfrm>
            <a:off x="7594600" y="39497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7" name="Freeform 397"/>
          <p:cNvSpPr>
            <a:spLocks/>
          </p:cNvSpPr>
          <p:nvPr/>
        </p:nvSpPr>
        <p:spPr bwMode="auto">
          <a:xfrm>
            <a:off x="7607300" y="3962400"/>
            <a:ext cx="25400" cy="25400"/>
          </a:xfrm>
          <a:custGeom>
            <a:avLst/>
            <a:gdLst>
              <a:gd name="T0" fmla="*/ 0 w 16"/>
              <a:gd name="T1" fmla="*/ 8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8" name="Freeform 398"/>
          <p:cNvSpPr>
            <a:spLocks/>
          </p:cNvSpPr>
          <p:nvPr/>
        </p:nvSpPr>
        <p:spPr bwMode="auto">
          <a:xfrm>
            <a:off x="7607300" y="3975100"/>
            <a:ext cx="38100" cy="25400"/>
          </a:xfrm>
          <a:custGeom>
            <a:avLst/>
            <a:gdLst>
              <a:gd name="T0" fmla="*/ 0 w 24"/>
              <a:gd name="T1" fmla="*/ 8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19" name="Freeform 399"/>
          <p:cNvSpPr>
            <a:spLocks/>
          </p:cNvSpPr>
          <p:nvPr/>
        </p:nvSpPr>
        <p:spPr bwMode="auto">
          <a:xfrm>
            <a:off x="7620000" y="39878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0" name="Freeform 400"/>
          <p:cNvSpPr>
            <a:spLocks/>
          </p:cNvSpPr>
          <p:nvPr/>
        </p:nvSpPr>
        <p:spPr bwMode="auto">
          <a:xfrm>
            <a:off x="7632700" y="40005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1" name="Freeform 401"/>
          <p:cNvSpPr>
            <a:spLocks/>
          </p:cNvSpPr>
          <p:nvPr/>
        </p:nvSpPr>
        <p:spPr bwMode="auto">
          <a:xfrm>
            <a:off x="7645400" y="4000500"/>
            <a:ext cx="25400" cy="38100"/>
          </a:xfrm>
          <a:custGeom>
            <a:avLst/>
            <a:gdLst>
              <a:gd name="T0" fmla="*/ 0 w 16"/>
              <a:gd name="T1" fmla="*/ 16 h 24"/>
              <a:gd name="T2" fmla="*/ 8 w 16"/>
              <a:gd name="T3" fmla="*/ 0 h 24"/>
              <a:gd name="T4" fmla="*/ 16 w 16"/>
              <a:gd name="T5" fmla="*/ 8 h 24"/>
              <a:gd name="T6" fmla="*/ 0 w 16"/>
              <a:gd name="T7" fmla="*/ 24 h 24"/>
              <a:gd name="T8" fmla="*/ 0 w 16"/>
              <a:gd name="T9" fmla="*/ 16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2" name="Freeform 402"/>
          <p:cNvSpPr>
            <a:spLocks/>
          </p:cNvSpPr>
          <p:nvPr/>
        </p:nvSpPr>
        <p:spPr bwMode="auto">
          <a:xfrm>
            <a:off x="7645400" y="4013200"/>
            <a:ext cx="38100" cy="38100"/>
          </a:xfrm>
          <a:custGeom>
            <a:avLst/>
            <a:gdLst>
              <a:gd name="T0" fmla="*/ 0 w 24"/>
              <a:gd name="T1" fmla="*/ 16 h 24"/>
              <a:gd name="T2" fmla="*/ 16 w 24"/>
              <a:gd name="T3" fmla="*/ 0 h 24"/>
              <a:gd name="T4" fmla="*/ 24 w 24"/>
              <a:gd name="T5" fmla="*/ 8 h 24"/>
              <a:gd name="T6" fmla="*/ 8 w 24"/>
              <a:gd name="T7" fmla="*/ 24 h 24"/>
              <a:gd name="T8" fmla="*/ 8 w 24"/>
              <a:gd name="T9" fmla="*/ 16 h 24"/>
              <a:gd name="T10" fmla="*/ 0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16" y="0"/>
                </a:lnTo>
                <a:lnTo>
                  <a:pt x="24" y="8"/>
                </a:lnTo>
                <a:lnTo>
                  <a:pt x="8" y="24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3" name="Freeform 403"/>
          <p:cNvSpPr>
            <a:spLocks/>
          </p:cNvSpPr>
          <p:nvPr/>
        </p:nvSpPr>
        <p:spPr bwMode="auto">
          <a:xfrm>
            <a:off x="7658100" y="4025900"/>
            <a:ext cx="38100" cy="25400"/>
          </a:xfrm>
          <a:custGeom>
            <a:avLst/>
            <a:gdLst>
              <a:gd name="T0" fmla="*/ 0 w 24"/>
              <a:gd name="T1" fmla="*/ 16 h 16"/>
              <a:gd name="T2" fmla="*/ 16 w 24"/>
              <a:gd name="T3" fmla="*/ 0 h 16"/>
              <a:gd name="T4" fmla="*/ 24 w 24"/>
              <a:gd name="T5" fmla="*/ 8 h 16"/>
              <a:gd name="T6" fmla="*/ 16 w 24"/>
              <a:gd name="T7" fmla="*/ 16 h 16"/>
              <a:gd name="T8" fmla="*/ 8 w 24"/>
              <a:gd name="T9" fmla="*/ 16 h 16"/>
              <a:gd name="T10" fmla="*/ 0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16"/>
                </a:move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4" name="Freeform 404"/>
          <p:cNvSpPr>
            <a:spLocks/>
          </p:cNvSpPr>
          <p:nvPr/>
        </p:nvSpPr>
        <p:spPr bwMode="auto">
          <a:xfrm>
            <a:off x="7683500" y="4038600"/>
            <a:ext cx="25400" cy="25400"/>
          </a:xfrm>
          <a:custGeom>
            <a:avLst/>
            <a:gdLst>
              <a:gd name="T0" fmla="*/ 0 w 16"/>
              <a:gd name="T1" fmla="*/ 8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5" name="Freeform 405"/>
          <p:cNvSpPr>
            <a:spLocks/>
          </p:cNvSpPr>
          <p:nvPr/>
        </p:nvSpPr>
        <p:spPr bwMode="auto">
          <a:xfrm>
            <a:off x="7696200" y="40386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6" name="Freeform 406"/>
          <p:cNvSpPr>
            <a:spLocks/>
          </p:cNvSpPr>
          <p:nvPr/>
        </p:nvSpPr>
        <p:spPr bwMode="auto">
          <a:xfrm>
            <a:off x="7708900" y="4051300"/>
            <a:ext cx="25400" cy="25400"/>
          </a:xfrm>
          <a:custGeom>
            <a:avLst/>
            <a:gdLst>
              <a:gd name="T0" fmla="*/ 0 w 16"/>
              <a:gd name="T1" fmla="*/ 16 h 16"/>
              <a:gd name="T2" fmla="*/ 8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7" name="Freeform 407"/>
          <p:cNvSpPr>
            <a:spLocks/>
          </p:cNvSpPr>
          <p:nvPr/>
        </p:nvSpPr>
        <p:spPr bwMode="auto">
          <a:xfrm>
            <a:off x="7721600" y="4064000"/>
            <a:ext cx="25400" cy="25400"/>
          </a:xfrm>
          <a:custGeom>
            <a:avLst/>
            <a:gdLst>
              <a:gd name="T0" fmla="*/ 0 w 16"/>
              <a:gd name="T1" fmla="*/ 8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8" name="Freeform 408"/>
          <p:cNvSpPr>
            <a:spLocks/>
          </p:cNvSpPr>
          <p:nvPr/>
        </p:nvSpPr>
        <p:spPr bwMode="auto">
          <a:xfrm>
            <a:off x="7734300" y="4064000"/>
            <a:ext cx="25400" cy="38100"/>
          </a:xfrm>
          <a:custGeom>
            <a:avLst/>
            <a:gdLst>
              <a:gd name="T0" fmla="*/ 0 w 16"/>
              <a:gd name="T1" fmla="*/ 16 h 24"/>
              <a:gd name="T2" fmla="*/ 8 w 16"/>
              <a:gd name="T3" fmla="*/ 0 h 24"/>
              <a:gd name="T4" fmla="*/ 16 w 16"/>
              <a:gd name="T5" fmla="*/ 8 h 24"/>
              <a:gd name="T6" fmla="*/ 16 w 16"/>
              <a:gd name="T7" fmla="*/ 24 h 24"/>
              <a:gd name="T8" fmla="*/ 0 w 16"/>
              <a:gd name="T9" fmla="*/ 16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29" name="Freeform 409"/>
          <p:cNvSpPr>
            <a:spLocks/>
          </p:cNvSpPr>
          <p:nvPr/>
        </p:nvSpPr>
        <p:spPr bwMode="auto">
          <a:xfrm>
            <a:off x="7759700" y="40767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0" name="Freeform 410"/>
          <p:cNvSpPr>
            <a:spLocks/>
          </p:cNvSpPr>
          <p:nvPr/>
        </p:nvSpPr>
        <p:spPr bwMode="auto">
          <a:xfrm>
            <a:off x="7772400" y="4076700"/>
            <a:ext cx="25400" cy="25400"/>
          </a:xfrm>
          <a:custGeom>
            <a:avLst/>
            <a:gdLst>
              <a:gd name="T0" fmla="*/ 0 w 16"/>
              <a:gd name="T1" fmla="*/ 16 h 16"/>
              <a:gd name="T2" fmla="*/ 8 w 16"/>
              <a:gd name="T3" fmla="*/ 0 h 16"/>
              <a:gd name="T4" fmla="*/ 16 w 16"/>
              <a:gd name="T5" fmla="*/ 8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1" name="Freeform 411"/>
          <p:cNvSpPr>
            <a:spLocks/>
          </p:cNvSpPr>
          <p:nvPr/>
        </p:nvSpPr>
        <p:spPr bwMode="auto">
          <a:xfrm>
            <a:off x="7785100" y="40894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2" name="Freeform 412"/>
          <p:cNvSpPr>
            <a:spLocks/>
          </p:cNvSpPr>
          <p:nvPr/>
        </p:nvSpPr>
        <p:spPr bwMode="auto">
          <a:xfrm>
            <a:off x="7810500" y="4089400"/>
            <a:ext cx="25400" cy="25400"/>
          </a:xfrm>
          <a:custGeom>
            <a:avLst/>
            <a:gdLst>
              <a:gd name="T0" fmla="*/ 0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3" name="Freeform 413"/>
          <p:cNvSpPr>
            <a:spLocks/>
          </p:cNvSpPr>
          <p:nvPr/>
        </p:nvSpPr>
        <p:spPr bwMode="auto">
          <a:xfrm>
            <a:off x="7823200" y="4102100"/>
            <a:ext cx="12700" cy="25400"/>
          </a:xfrm>
          <a:custGeom>
            <a:avLst/>
            <a:gdLst>
              <a:gd name="T0" fmla="*/ 0 w 8"/>
              <a:gd name="T1" fmla="*/ 8 h 16"/>
              <a:gd name="T2" fmla="*/ 8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8 h 16"/>
              <a:gd name="T10" fmla="*/ 0 w 8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8"/>
                </a:moveTo>
                <a:lnTo>
                  <a:pt x="8" y="0"/>
                </a:lnTo>
                <a:lnTo>
                  <a:pt x="8" y="0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4" name="Freeform 414"/>
          <p:cNvSpPr>
            <a:spLocks/>
          </p:cNvSpPr>
          <p:nvPr/>
        </p:nvSpPr>
        <p:spPr bwMode="auto">
          <a:xfrm>
            <a:off x="7835900" y="41021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5" name="Freeform 415"/>
          <p:cNvSpPr>
            <a:spLocks/>
          </p:cNvSpPr>
          <p:nvPr/>
        </p:nvSpPr>
        <p:spPr bwMode="auto">
          <a:xfrm>
            <a:off x="7848600" y="41021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6" name="Freeform 416"/>
          <p:cNvSpPr>
            <a:spLocks/>
          </p:cNvSpPr>
          <p:nvPr/>
        </p:nvSpPr>
        <p:spPr bwMode="auto">
          <a:xfrm>
            <a:off x="7861300" y="41021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7" name="Freeform 417"/>
          <p:cNvSpPr>
            <a:spLocks/>
          </p:cNvSpPr>
          <p:nvPr/>
        </p:nvSpPr>
        <p:spPr bwMode="auto">
          <a:xfrm>
            <a:off x="7874000" y="41021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8" name="Freeform 418"/>
          <p:cNvSpPr>
            <a:spLocks/>
          </p:cNvSpPr>
          <p:nvPr/>
        </p:nvSpPr>
        <p:spPr bwMode="auto">
          <a:xfrm>
            <a:off x="7886700" y="4102100"/>
            <a:ext cx="12700" cy="38100"/>
          </a:xfrm>
          <a:custGeom>
            <a:avLst/>
            <a:gdLst>
              <a:gd name="T0" fmla="*/ 0 w 8"/>
              <a:gd name="T1" fmla="*/ 0 h 24"/>
              <a:gd name="T2" fmla="*/ 0 w 8"/>
              <a:gd name="T3" fmla="*/ 8 h 24"/>
              <a:gd name="T4" fmla="*/ 8 w 8"/>
              <a:gd name="T5" fmla="*/ 8 h 24"/>
              <a:gd name="T6" fmla="*/ 0 w 8"/>
              <a:gd name="T7" fmla="*/ 24 h 24"/>
              <a:gd name="T8" fmla="*/ 0 w 8"/>
              <a:gd name="T9" fmla="*/ 16 h 24"/>
              <a:gd name="T10" fmla="*/ 0 w 8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24">
                <a:moveTo>
                  <a:pt x="0" y="0"/>
                </a:moveTo>
                <a:lnTo>
                  <a:pt x="0" y="8"/>
                </a:lnTo>
                <a:lnTo>
                  <a:pt x="8" y="8"/>
                </a:lnTo>
                <a:lnTo>
                  <a:pt x="0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39" name="Freeform 419"/>
          <p:cNvSpPr>
            <a:spLocks/>
          </p:cNvSpPr>
          <p:nvPr/>
        </p:nvSpPr>
        <p:spPr bwMode="auto">
          <a:xfrm>
            <a:off x="7886700" y="4114800"/>
            <a:ext cx="12700" cy="25400"/>
          </a:xfrm>
          <a:custGeom>
            <a:avLst/>
            <a:gdLst>
              <a:gd name="T0" fmla="*/ 0 w 8"/>
              <a:gd name="T1" fmla="*/ 16 h 16"/>
              <a:gd name="T2" fmla="*/ 8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0" name="Freeform 420"/>
          <p:cNvSpPr>
            <a:spLocks/>
          </p:cNvSpPr>
          <p:nvPr/>
        </p:nvSpPr>
        <p:spPr bwMode="auto">
          <a:xfrm>
            <a:off x="7899400" y="41148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1" name="Freeform 421"/>
          <p:cNvSpPr>
            <a:spLocks/>
          </p:cNvSpPr>
          <p:nvPr/>
        </p:nvSpPr>
        <p:spPr bwMode="auto">
          <a:xfrm>
            <a:off x="7899400" y="41148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2" name="Freeform 422"/>
          <p:cNvSpPr>
            <a:spLocks/>
          </p:cNvSpPr>
          <p:nvPr/>
        </p:nvSpPr>
        <p:spPr bwMode="auto">
          <a:xfrm>
            <a:off x="7912100" y="41148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3" name="Freeform 423"/>
          <p:cNvSpPr>
            <a:spLocks/>
          </p:cNvSpPr>
          <p:nvPr/>
        </p:nvSpPr>
        <p:spPr bwMode="auto">
          <a:xfrm>
            <a:off x="7924800" y="41148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4" name="Freeform 424"/>
          <p:cNvSpPr>
            <a:spLocks/>
          </p:cNvSpPr>
          <p:nvPr/>
        </p:nvSpPr>
        <p:spPr bwMode="auto">
          <a:xfrm>
            <a:off x="7924800" y="41148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0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5" name="Freeform 425"/>
          <p:cNvSpPr>
            <a:spLocks/>
          </p:cNvSpPr>
          <p:nvPr/>
        </p:nvSpPr>
        <p:spPr bwMode="auto">
          <a:xfrm>
            <a:off x="7924800" y="41148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6" name="Freeform 426"/>
          <p:cNvSpPr>
            <a:spLocks/>
          </p:cNvSpPr>
          <p:nvPr/>
        </p:nvSpPr>
        <p:spPr bwMode="auto">
          <a:xfrm>
            <a:off x="7924800" y="41021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7" name="Freeform 427"/>
          <p:cNvSpPr>
            <a:spLocks/>
          </p:cNvSpPr>
          <p:nvPr/>
        </p:nvSpPr>
        <p:spPr bwMode="auto">
          <a:xfrm>
            <a:off x="7924800" y="41148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8" name="Freeform 428"/>
          <p:cNvSpPr>
            <a:spLocks/>
          </p:cNvSpPr>
          <p:nvPr/>
        </p:nvSpPr>
        <p:spPr bwMode="auto">
          <a:xfrm>
            <a:off x="7924800" y="41148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49" name="Freeform 429"/>
          <p:cNvSpPr>
            <a:spLocks/>
          </p:cNvSpPr>
          <p:nvPr/>
        </p:nvSpPr>
        <p:spPr bwMode="auto">
          <a:xfrm>
            <a:off x="7924800" y="41021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0" name="Freeform 430"/>
          <p:cNvSpPr>
            <a:spLocks/>
          </p:cNvSpPr>
          <p:nvPr/>
        </p:nvSpPr>
        <p:spPr bwMode="auto">
          <a:xfrm>
            <a:off x="7924800" y="40894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1" name="Freeform 431"/>
          <p:cNvSpPr>
            <a:spLocks/>
          </p:cNvSpPr>
          <p:nvPr/>
        </p:nvSpPr>
        <p:spPr bwMode="auto">
          <a:xfrm>
            <a:off x="7924800" y="40894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2" name="Freeform 432"/>
          <p:cNvSpPr>
            <a:spLocks/>
          </p:cNvSpPr>
          <p:nvPr/>
        </p:nvSpPr>
        <p:spPr bwMode="auto">
          <a:xfrm>
            <a:off x="7924800" y="40767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3" name="Freeform 433"/>
          <p:cNvSpPr>
            <a:spLocks/>
          </p:cNvSpPr>
          <p:nvPr/>
        </p:nvSpPr>
        <p:spPr bwMode="auto">
          <a:xfrm>
            <a:off x="7924800" y="40640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4" name="Freeform 434"/>
          <p:cNvSpPr>
            <a:spLocks/>
          </p:cNvSpPr>
          <p:nvPr/>
        </p:nvSpPr>
        <p:spPr bwMode="auto">
          <a:xfrm>
            <a:off x="7924800" y="4064000"/>
            <a:ext cx="25400" cy="12700"/>
          </a:xfrm>
          <a:custGeom>
            <a:avLst/>
            <a:gdLst>
              <a:gd name="T0" fmla="*/ 16 w 16"/>
              <a:gd name="T1" fmla="*/ 0 h 8"/>
              <a:gd name="T2" fmla="*/ 0 w 16"/>
              <a:gd name="T3" fmla="*/ 8 h 8"/>
              <a:gd name="T4" fmla="*/ 0 w 16"/>
              <a:gd name="T5" fmla="*/ 8 h 8"/>
              <a:gd name="T6" fmla="*/ 8 w 16"/>
              <a:gd name="T7" fmla="*/ 0 h 8"/>
              <a:gd name="T8" fmla="*/ 16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0" y="8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5" name="Freeform 435"/>
          <p:cNvSpPr>
            <a:spLocks/>
          </p:cNvSpPr>
          <p:nvPr/>
        </p:nvSpPr>
        <p:spPr bwMode="auto">
          <a:xfrm>
            <a:off x="7912100" y="40513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6" name="Freeform 436"/>
          <p:cNvSpPr>
            <a:spLocks/>
          </p:cNvSpPr>
          <p:nvPr/>
        </p:nvSpPr>
        <p:spPr bwMode="auto">
          <a:xfrm>
            <a:off x="7912100" y="40386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8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7" name="Freeform 437"/>
          <p:cNvSpPr>
            <a:spLocks/>
          </p:cNvSpPr>
          <p:nvPr/>
        </p:nvSpPr>
        <p:spPr bwMode="auto">
          <a:xfrm>
            <a:off x="7899400" y="40386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8" name="Freeform 438"/>
          <p:cNvSpPr>
            <a:spLocks/>
          </p:cNvSpPr>
          <p:nvPr/>
        </p:nvSpPr>
        <p:spPr bwMode="auto">
          <a:xfrm>
            <a:off x="7886700" y="4025900"/>
            <a:ext cx="38100" cy="25400"/>
          </a:xfrm>
          <a:custGeom>
            <a:avLst/>
            <a:gdLst>
              <a:gd name="T0" fmla="*/ 24 w 24"/>
              <a:gd name="T1" fmla="*/ 8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24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59" name="Freeform 439"/>
          <p:cNvSpPr>
            <a:spLocks/>
          </p:cNvSpPr>
          <p:nvPr/>
        </p:nvSpPr>
        <p:spPr bwMode="auto">
          <a:xfrm>
            <a:off x="7874000" y="40005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16 h 24"/>
              <a:gd name="T6" fmla="*/ 16 w 24"/>
              <a:gd name="T7" fmla="*/ 0 h 24"/>
              <a:gd name="T8" fmla="*/ 24 w 24"/>
              <a:gd name="T9" fmla="*/ 16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0" name="Freeform 440"/>
          <p:cNvSpPr>
            <a:spLocks/>
          </p:cNvSpPr>
          <p:nvPr/>
        </p:nvSpPr>
        <p:spPr bwMode="auto">
          <a:xfrm>
            <a:off x="7861300" y="3987800"/>
            <a:ext cx="38100" cy="38100"/>
          </a:xfrm>
          <a:custGeom>
            <a:avLst/>
            <a:gdLst>
              <a:gd name="T0" fmla="*/ 24 w 24"/>
              <a:gd name="T1" fmla="*/ 8 h 24"/>
              <a:gd name="T2" fmla="*/ 16 w 24"/>
              <a:gd name="T3" fmla="*/ 24 h 24"/>
              <a:gd name="T4" fmla="*/ 0 w 24"/>
              <a:gd name="T5" fmla="*/ 16 h 24"/>
              <a:gd name="T6" fmla="*/ 16 w 24"/>
              <a:gd name="T7" fmla="*/ 0 h 24"/>
              <a:gd name="T8" fmla="*/ 24 w 24"/>
              <a:gd name="T9" fmla="*/ 8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1" name="Freeform 441"/>
          <p:cNvSpPr>
            <a:spLocks/>
          </p:cNvSpPr>
          <p:nvPr/>
        </p:nvSpPr>
        <p:spPr bwMode="auto">
          <a:xfrm>
            <a:off x="7264400" y="4140200"/>
            <a:ext cx="254000" cy="266700"/>
          </a:xfrm>
          <a:custGeom>
            <a:avLst/>
            <a:gdLst>
              <a:gd name="T0" fmla="*/ 160 w 160"/>
              <a:gd name="T1" fmla="*/ 80 h 168"/>
              <a:gd name="T2" fmla="*/ 160 w 160"/>
              <a:gd name="T3" fmla="*/ 112 h 168"/>
              <a:gd name="T4" fmla="*/ 136 w 160"/>
              <a:gd name="T5" fmla="*/ 144 h 168"/>
              <a:gd name="T6" fmla="*/ 112 w 160"/>
              <a:gd name="T7" fmla="*/ 160 h 168"/>
              <a:gd name="T8" fmla="*/ 80 w 160"/>
              <a:gd name="T9" fmla="*/ 168 h 168"/>
              <a:gd name="T10" fmla="*/ 80 w 160"/>
              <a:gd name="T11" fmla="*/ 168 h 168"/>
              <a:gd name="T12" fmla="*/ 48 w 160"/>
              <a:gd name="T13" fmla="*/ 160 h 168"/>
              <a:gd name="T14" fmla="*/ 24 w 160"/>
              <a:gd name="T15" fmla="*/ 144 h 168"/>
              <a:gd name="T16" fmla="*/ 8 w 160"/>
              <a:gd name="T17" fmla="*/ 112 h 168"/>
              <a:gd name="T18" fmla="*/ 0 w 160"/>
              <a:gd name="T19" fmla="*/ 80 h 168"/>
              <a:gd name="T20" fmla="*/ 0 w 160"/>
              <a:gd name="T21" fmla="*/ 80 h 168"/>
              <a:gd name="T22" fmla="*/ 8 w 160"/>
              <a:gd name="T23" fmla="*/ 48 h 168"/>
              <a:gd name="T24" fmla="*/ 24 w 160"/>
              <a:gd name="T25" fmla="*/ 24 h 168"/>
              <a:gd name="T26" fmla="*/ 48 w 160"/>
              <a:gd name="T27" fmla="*/ 8 h 168"/>
              <a:gd name="T28" fmla="*/ 80 w 160"/>
              <a:gd name="T29" fmla="*/ 0 h 168"/>
              <a:gd name="T30" fmla="*/ 80 w 160"/>
              <a:gd name="T31" fmla="*/ 0 h 168"/>
              <a:gd name="T32" fmla="*/ 112 w 160"/>
              <a:gd name="T33" fmla="*/ 8 h 168"/>
              <a:gd name="T34" fmla="*/ 136 w 160"/>
              <a:gd name="T35" fmla="*/ 24 h 168"/>
              <a:gd name="T36" fmla="*/ 160 w 160"/>
              <a:gd name="T37" fmla="*/ 48 h 168"/>
              <a:gd name="T38" fmla="*/ 160 w 160"/>
              <a:gd name="T39" fmla="*/ 8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0" h="168">
                <a:moveTo>
                  <a:pt x="160" y="80"/>
                </a:moveTo>
                <a:lnTo>
                  <a:pt x="160" y="112"/>
                </a:lnTo>
                <a:lnTo>
                  <a:pt x="136" y="144"/>
                </a:lnTo>
                <a:lnTo>
                  <a:pt x="112" y="160"/>
                </a:lnTo>
                <a:lnTo>
                  <a:pt x="80" y="168"/>
                </a:lnTo>
                <a:lnTo>
                  <a:pt x="80" y="168"/>
                </a:lnTo>
                <a:lnTo>
                  <a:pt x="48" y="160"/>
                </a:lnTo>
                <a:lnTo>
                  <a:pt x="24" y="144"/>
                </a:lnTo>
                <a:lnTo>
                  <a:pt x="8" y="112"/>
                </a:lnTo>
                <a:lnTo>
                  <a:pt x="0" y="80"/>
                </a:lnTo>
                <a:lnTo>
                  <a:pt x="0" y="80"/>
                </a:lnTo>
                <a:lnTo>
                  <a:pt x="8" y="48"/>
                </a:lnTo>
                <a:lnTo>
                  <a:pt x="24" y="24"/>
                </a:lnTo>
                <a:lnTo>
                  <a:pt x="48" y="8"/>
                </a:lnTo>
                <a:lnTo>
                  <a:pt x="80" y="0"/>
                </a:lnTo>
                <a:lnTo>
                  <a:pt x="80" y="0"/>
                </a:lnTo>
                <a:lnTo>
                  <a:pt x="112" y="8"/>
                </a:lnTo>
                <a:lnTo>
                  <a:pt x="136" y="24"/>
                </a:lnTo>
                <a:lnTo>
                  <a:pt x="160" y="48"/>
                </a:lnTo>
                <a:lnTo>
                  <a:pt x="160" y="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2" name="Freeform 442"/>
          <p:cNvSpPr>
            <a:spLocks/>
          </p:cNvSpPr>
          <p:nvPr/>
        </p:nvSpPr>
        <p:spPr bwMode="auto">
          <a:xfrm>
            <a:off x="7493000" y="4267200"/>
            <a:ext cx="38100" cy="50800"/>
          </a:xfrm>
          <a:custGeom>
            <a:avLst/>
            <a:gdLst>
              <a:gd name="T0" fmla="*/ 8 w 24"/>
              <a:gd name="T1" fmla="*/ 0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32 h 32"/>
              <a:gd name="T8" fmla="*/ 8 w 24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3" name="Freeform 443"/>
          <p:cNvSpPr>
            <a:spLocks/>
          </p:cNvSpPr>
          <p:nvPr/>
        </p:nvSpPr>
        <p:spPr bwMode="auto">
          <a:xfrm>
            <a:off x="7467600" y="4318000"/>
            <a:ext cx="50800" cy="50800"/>
          </a:xfrm>
          <a:custGeom>
            <a:avLst/>
            <a:gdLst>
              <a:gd name="T0" fmla="*/ 32 w 32"/>
              <a:gd name="T1" fmla="*/ 8 h 32"/>
              <a:gd name="T2" fmla="*/ 32 w 32"/>
              <a:gd name="T3" fmla="*/ 8 h 32"/>
              <a:gd name="T4" fmla="*/ 16 w 32"/>
              <a:gd name="T5" fmla="*/ 32 h 32"/>
              <a:gd name="T6" fmla="*/ 0 w 32"/>
              <a:gd name="T7" fmla="*/ 24 h 32"/>
              <a:gd name="T8" fmla="*/ 16 w 32"/>
              <a:gd name="T9" fmla="*/ 0 h 32"/>
              <a:gd name="T10" fmla="*/ 32 w 32"/>
              <a:gd name="T11" fmla="*/ 0 h 32"/>
              <a:gd name="T12" fmla="*/ 32 w 32"/>
              <a:gd name="T13" fmla="*/ 0 h 32"/>
              <a:gd name="T14" fmla="*/ 32 w 32"/>
              <a:gd name="T15" fmla="*/ 8 h 32"/>
              <a:gd name="T16" fmla="*/ 32 w 32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32" y="8"/>
                </a:moveTo>
                <a:lnTo>
                  <a:pt x="32" y="8"/>
                </a:lnTo>
                <a:lnTo>
                  <a:pt x="16" y="32"/>
                </a:lnTo>
                <a:lnTo>
                  <a:pt x="0" y="24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4" name="Freeform 444"/>
          <p:cNvSpPr>
            <a:spLocks/>
          </p:cNvSpPr>
          <p:nvPr/>
        </p:nvSpPr>
        <p:spPr bwMode="auto">
          <a:xfrm>
            <a:off x="7429500" y="4343400"/>
            <a:ext cx="63500" cy="50800"/>
          </a:xfrm>
          <a:custGeom>
            <a:avLst/>
            <a:gdLst>
              <a:gd name="T0" fmla="*/ 32 w 40"/>
              <a:gd name="T1" fmla="*/ 16 h 32"/>
              <a:gd name="T2" fmla="*/ 32 w 40"/>
              <a:gd name="T3" fmla="*/ 16 h 32"/>
              <a:gd name="T4" fmla="*/ 8 w 40"/>
              <a:gd name="T5" fmla="*/ 32 h 32"/>
              <a:gd name="T6" fmla="*/ 0 w 40"/>
              <a:gd name="T7" fmla="*/ 24 h 32"/>
              <a:gd name="T8" fmla="*/ 24 w 40"/>
              <a:gd name="T9" fmla="*/ 0 h 32"/>
              <a:gd name="T10" fmla="*/ 40 w 40"/>
              <a:gd name="T11" fmla="*/ 16 h 32"/>
              <a:gd name="T12" fmla="*/ 40 w 40"/>
              <a:gd name="T13" fmla="*/ 16 h 32"/>
              <a:gd name="T14" fmla="*/ 32 w 40"/>
              <a:gd name="T15" fmla="*/ 16 h 32"/>
              <a:gd name="T16" fmla="*/ 32 w 40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24"/>
                </a:lnTo>
                <a:lnTo>
                  <a:pt x="24" y="0"/>
                </a:lnTo>
                <a:lnTo>
                  <a:pt x="40" y="16"/>
                </a:lnTo>
                <a:lnTo>
                  <a:pt x="40" y="16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5" name="Freeform 445"/>
          <p:cNvSpPr>
            <a:spLocks/>
          </p:cNvSpPr>
          <p:nvPr/>
        </p:nvSpPr>
        <p:spPr bwMode="auto">
          <a:xfrm>
            <a:off x="7391400" y="4368800"/>
            <a:ext cx="50800" cy="38100"/>
          </a:xfrm>
          <a:custGeom>
            <a:avLst/>
            <a:gdLst>
              <a:gd name="T0" fmla="*/ 32 w 32"/>
              <a:gd name="T1" fmla="*/ 16 h 24"/>
              <a:gd name="T2" fmla="*/ 32 w 32"/>
              <a:gd name="T3" fmla="*/ 16 h 24"/>
              <a:gd name="T4" fmla="*/ 0 w 32"/>
              <a:gd name="T5" fmla="*/ 24 h 24"/>
              <a:gd name="T6" fmla="*/ 0 w 32"/>
              <a:gd name="T7" fmla="*/ 8 h 24"/>
              <a:gd name="T8" fmla="*/ 32 w 32"/>
              <a:gd name="T9" fmla="*/ 0 h 24"/>
              <a:gd name="T10" fmla="*/ 32 w 32"/>
              <a:gd name="T11" fmla="*/ 16 h 24"/>
              <a:gd name="T12" fmla="*/ 32 w 32"/>
              <a:gd name="T13" fmla="*/ 16 h 24"/>
              <a:gd name="T14" fmla="*/ 32 w 32"/>
              <a:gd name="T15" fmla="*/ 16 h 24"/>
              <a:gd name="T16" fmla="*/ 32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16"/>
                </a:lnTo>
                <a:lnTo>
                  <a:pt x="0" y="24"/>
                </a:ln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6" name="Freeform 446"/>
          <p:cNvSpPr>
            <a:spLocks/>
          </p:cNvSpPr>
          <p:nvPr/>
        </p:nvSpPr>
        <p:spPr bwMode="auto">
          <a:xfrm>
            <a:off x="7340600" y="4368800"/>
            <a:ext cx="50800" cy="38100"/>
          </a:xfrm>
          <a:custGeom>
            <a:avLst/>
            <a:gdLst>
              <a:gd name="T0" fmla="*/ 32 w 32"/>
              <a:gd name="T1" fmla="*/ 24 h 24"/>
              <a:gd name="T2" fmla="*/ 32 w 32"/>
              <a:gd name="T3" fmla="*/ 24 h 24"/>
              <a:gd name="T4" fmla="*/ 0 w 32"/>
              <a:gd name="T5" fmla="*/ 16 h 24"/>
              <a:gd name="T6" fmla="*/ 8 w 32"/>
              <a:gd name="T7" fmla="*/ 0 h 24"/>
              <a:gd name="T8" fmla="*/ 32 w 32"/>
              <a:gd name="T9" fmla="*/ 8 h 24"/>
              <a:gd name="T10" fmla="*/ 32 w 32"/>
              <a:gd name="T11" fmla="*/ 24 h 24"/>
              <a:gd name="T12" fmla="*/ 32 w 32"/>
              <a:gd name="T13" fmla="*/ 24 h 24"/>
              <a:gd name="T14" fmla="*/ 32 w 32"/>
              <a:gd name="T15" fmla="*/ 24 h 24"/>
              <a:gd name="T16" fmla="*/ 32 w 32"/>
              <a:gd name="T1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32" y="24"/>
                </a:move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7" name="Freeform 447"/>
          <p:cNvSpPr>
            <a:spLocks/>
          </p:cNvSpPr>
          <p:nvPr/>
        </p:nvSpPr>
        <p:spPr bwMode="auto">
          <a:xfrm>
            <a:off x="7302500" y="4343400"/>
            <a:ext cx="50800" cy="50800"/>
          </a:xfrm>
          <a:custGeom>
            <a:avLst/>
            <a:gdLst>
              <a:gd name="T0" fmla="*/ 24 w 32"/>
              <a:gd name="T1" fmla="*/ 32 h 32"/>
              <a:gd name="T2" fmla="*/ 24 w 32"/>
              <a:gd name="T3" fmla="*/ 32 h 32"/>
              <a:gd name="T4" fmla="*/ 0 w 32"/>
              <a:gd name="T5" fmla="*/ 16 h 32"/>
              <a:gd name="T6" fmla="*/ 8 w 32"/>
              <a:gd name="T7" fmla="*/ 0 h 32"/>
              <a:gd name="T8" fmla="*/ 32 w 32"/>
              <a:gd name="T9" fmla="*/ 24 h 32"/>
              <a:gd name="T10" fmla="*/ 24 w 32"/>
              <a:gd name="T11" fmla="*/ 32 h 32"/>
              <a:gd name="T12" fmla="*/ 24 w 32"/>
              <a:gd name="T13" fmla="*/ 32 h 32"/>
              <a:gd name="T14" fmla="*/ 24 w 32"/>
              <a:gd name="T15" fmla="*/ 32 h 32"/>
              <a:gd name="T16" fmla="*/ 24 w 32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32" y="24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8" name="Freeform 448"/>
          <p:cNvSpPr>
            <a:spLocks/>
          </p:cNvSpPr>
          <p:nvPr/>
        </p:nvSpPr>
        <p:spPr bwMode="auto">
          <a:xfrm>
            <a:off x="7277100" y="4318000"/>
            <a:ext cx="38100" cy="50800"/>
          </a:xfrm>
          <a:custGeom>
            <a:avLst/>
            <a:gdLst>
              <a:gd name="T0" fmla="*/ 16 w 24"/>
              <a:gd name="T1" fmla="*/ 32 h 32"/>
              <a:gd name="T2" fmla="*/ 16 w 24"/>
              <a:gd name="T3" fmla="*/ 32 h 32"/>
              <a:gd name="T4" fmla="*/ 0 w 24"/>
              <a:gd name="T5" fmla="*/ 8 h 32"/>
              <a:gd name="T6" fmla="*/ 8 w 24"/>
              <a:gd name="T7" fmla="*/ 0 h 32"/>
              <a:gd name="T8" fmla="*/ 24 w 24"/>
              <a:gd name="T9" fmla="*/ 24 h 32"/>
              <a:gd name="T10" fmla="*/ 16 w 24"/>
              <a:gd name="T11" fmla="*/ 32 h 32"/>
              <a:gd name="T12" fmla="*/ 16 w 24"/>
              <a:gd name="T13" fmla="*/ 32 h 32"/>
              <a:gd name="T14" fmla="*/ 16 w 24"/>
              <a:gd name="T15" fmla="*/ 32 h 32"/>
              <a:gd name="T16" fmla="*/ 16 w 24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24" y="24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69" name="Freeform 449"/>
          <p:cNvSpPr>
            <a:spLocks/>
          </p:cNvSpPr>
          <p:nvPr/>
        </p:nvSpPr>
        <p:spPr bwMode="auto">
          <a:xfrm>
            <a:off x="7264400" y="4267200"/>
            <a:ext cx="25400" cy="63500"/>
          </a:xfrm>
          <a:custGeom>
            <a:avLst/>
            <a:gdLst>
              <a:gd name="T0" fmla="*/ 0 w 16"/>
              <a:gd name="T1" fmla="*/ 32 h 40"/>
              <a:gd name="T2" fmla="*/ 0 w 16"/>
              <a:gd name="T3" fmla="*/ 32 h 40"/>
              <a:gd name="T4" fmla="*/ 0 w 16"/>
              <a:gd name="T5" fmla="*/ 8 h 40"/>
              <a:gd name="T6" fmla="*/ 16 w 16"/>
              <a:gd name="T7" fmla="*/ 0 h 40"/>
              <a:gd name="T8" fmla="*/ 16 w 16"/>
              <a:gd name="T9" fmla="*/ 32 h 40"/>
              <a:gd name="T10" fmla="*/ 8 w 16"/>
              <a:gd name="T11" fmla="*/ 40 h 40"/>
              <a:gd name="T12" fmla="*/ 8 w 16"/>
              <a:gd name="T13" fmla="*/ 40 h 40"/>
              <a:gd name="T14" fmla="*/ 0 w 16"/>
              <a:gd name="T15" fmla="*/ 40 h 40"/>
              <a:gd name="T16" fmla="*/ 0 w 16"/>
              <a:gd name="T17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40">
                <a:moveTo>
                  <a:pt x="0" y="32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lnTo>
                  <a:pt x="8" y="40"/>
                </a:lnTo>
                <a:lnTo>
                  <a:pt x="8" y="40"/>
                </a:lnTo>
                <a:lnTo>
                  <a:pt x="0" y="40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0" name="Freeform 450"/>
          <p:cNvSpPr>
            <a:spLocks/>
          </p:cNvSpPr>
          <p:nvPr/>
        </p:nvSpPr>
        <p:spPr bwMode="auto">
          <a:xfrm>
            <a:off x="7264400" y="4229100"/>
            <a:ext cx="25400" cy="50800"/>
          </a:xfrm>
          <a:custGeom>
            <a:avLst/>
            <a:gdLst>
              <a:gd name="T0" fmla="*/ 0 w 16"/>
              <a:gd name="T1" fmla="*/ 24 h 32"/>
              <a:gd name="T2" fmla="*/ 0 w 16"/>
              <a:gd name="T3" fmla="*/ 24 h 32"/>
              <a:gd name="T4" fmla="*/ 0 w 16"/>
              <a:gd name="T5" fmla="*/ 0 h 32"/>
              <a:gd name="T6" fmla="*/ 16 w 16"/>
              <a:gd name="T7" fmla="*/ 0 h 32"/>
              <a:gd name="T8" fmla="*/ 16 w 16"/>
              <a:gd name="T9" fmla="*/ 32 h 32"/>
              <a:gd name="T10" fmla="*/ 0 w 16"/>
              <a:gd name="T11" fmla="*/ 32 h 32"/>
              <a:gd name="T12" fmla="*/ 0 w 16"/>
              <a:gd name="T13" fmla="*/ 32 h 32"/>
              <a:gd name="T14" fmla="*/ 0 w 16"/>
              <a:gd name="T15" fmla="*/ 24 h 32"/>
              <a:gd name="T16" fmla="*/ 0 w 16"/>
              <a:gd name="T1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32">
                <a:moveTo>
                  <a:pt x="0" y="24"/>
                </a:move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1" name="Freeform 451"/>
          <p:cNvSpPr>
            <a:spLocks/>
          </p:cNvSpPr>
          <p:nvPr/>
        </p:nvSpPr>
        <p:spPr bwMode="auto">
          <a:xfrm>
            <a:off x="7264400" y="4178300"/>
            <a:ext cx="50800" cy="50800"/>
          </a:xfrm>
          <a:custGeom>
            <a:avLst/>
            <a:gdLst>
              <a:gd name="T0" fmla="*/ 8 w 32"/>
              <a:gd name="T1" fmla="*/ 24 h 32"/>
              <a:gd name="T2" fmla="*/ 8 w 32"/>
              <a:gd name="T3" fmla="*/ 24 h 32"/>
              <a:gd name="T4" fmla="*/ 24 w 32"/>
              <a:gd name="T5" fmla="*/ 0 h 32"/>
              <a:gd name="T6" fmla="*/ 32 w 32"/>
              <a:gd name="T7" fmla="*/ 8 h 32"/>
              <a:gd name="T8" fmla="*/ 16 w 32"/>
              <a:gd name="T9" fmla="*/ 32 h 32"/>
              <a:gd name="T10" fmla="*/ 0 w 32"/>
              <a:gd name="T11" fmla="*/ 32 h 32"/>
              <a:gd name="T12" fmla="*/ 0 w 32"/>
              <a:gd name="T13" fmla="*/ 32 h 32"/>
              <a:gd name="T14" fmla="*/ 0 w 32"/>
              <a:gd name="T15" fmla="*/ 24 h 32"/>
              <a:gd name="T16" fmla="*/ 8 w 32"/>
              <a:gd name="T1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8" y="24"/>
                </a:moveTo>
                <a:lnTo>
                  <a:pt x="8" y="24"/>
                </a:lnTo>
                <a:lnTo>
                  <a:pt x="24" y="0"/>
                </a:lnTo>
                <a:lnTo>
                  <a:pt x="32" y="8"/>
                </a:lnTo>
                <a:lnTo>
                  <a:pt x="16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2" name="Freeform 452"/>
          <p:cNvSpPr>
            <a:spLocks/>
          </p:cNvSpPr>
          <p:nvPr/>
        </p:nvSpPr>
        <p:spPr bwMode="auto">
          <a:xfrm>
            <a:off x="7302500" y="4152900"/>
            <a:ext cx="50800" cy="38100"/>
          </a:xfrm>
          <a:custGeom>
            <a:avLst/>
            <a:gdLst>
              <a:gd name="T0" fmla="*/ 0 w 32"/>
              <a:gd name="T1" fmla="*/ 16 h 24"/>
              <a:gd name="T2" fmla="*/ 0 w 32"/>
              <a:gd name="T3" fmla="*/ 16 h 24"/>
              <a:gd name="T4" fmla="*/ 24 w 32"/>
              <a:gd name="T5" fmla="*/ 0 h 24"/>
              <a:gd name="T6" fmla="*/ 32 w 32"/>
              <a:gd name="T7" fmla="*/ 8 h 24"/>
              <a:gd name="T8" fmla="*/ 8 w 32"/>
              <a:gd name="T9" fmla="*/ 24 h 24"/>
              <a:gd name="T10" fmla="*/ 0 w 32"/>
              <a:gd name="T11" fmla="*/ 16 h 24"/>
              <a:gd name="T12" fmla="*/ 0 w 32"/>
              <a:gd name="T13" fmla="*/ 16 h 24"/>
              <a:gd name="T14" fmla="*/ 0 w 32"/>
              <a:gd name="T15" fmla="*/ 16 h 24"/>
              <a:gd name="T16" fmla="*/ 0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16"/>
                </a:lnTo>
                <a:lnTo>
                  <a:pt x="24" y="0"/>
                </a:lnTo>
                <a:lnTo>
                  <a:pt x="32" y="8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3" name="Freeform 453"/>
          <p:cNvSpPr>
            <a:spLocks/>
          </p:cNvSpPr>
          <p:nvPr/>
        </p:nvSpPr>
        <p:spPr bwMode="auto">
          <a:xfrm>
            <a:off x="7340600" y="4140200"/>
            <a:ext cx="50800" cy="38100"/>
          </a:xfrm>
          <a:custGeom>
            <a:avLst/>
            <a:gdLst>
              <a:gd name="T0" fmla="*/ 0 w 32"/>
              <a:gd name="T1" fmla="*/ 8 h 24"/>
              <a:gd name="T2" fmla="*/ 0 w 32"/>
              <a:gd name="T3" fmla="*/ 8 h 24"/>
              <a:gd name="T4" fmla="*/ 32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8 h 24"/>
              <a:gd name="T12" fmla="*/ 0 w 32"/>
              <a:gd name="T13" fmla="*/ 8 h 24"/>
              <a:gd name="T14" fmla="*/ 0 w 32"/>
              <a:gd name="T15" fmla="*/ 8 h 24"/>
              <a:gd name="T16" fmla="*/ 0 w 32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4" name="Freeform 454"/>
          <p:cNvSpPr>
            <a:spLocks/>
          </p:cNvSpPr>
          <p:nvPr/>
        </p:nvSpPr>
        <p:spPr bwMode="auto">
          <a:xfrm>
            <a:off x="7391400" y="4140200"/>
            <a:ext cx="50800" cy="38100"/>
          </a:xfrm>
          <a:custGeom>
            <a:avLst/>
            <a:gdLst>
              <a:gd name="T0" fmla="*/ 0 w 32"/>
              <a:gd name="T1" fmla="*/ 0 h 24"/>
              <a:gd name="T2" fmla="*/ 0 w 32"/>
              <a:gd name="T3" fmla="*/ 0 h 24"/>
              <a:gd name="T4" fmla="*/ 32 w 32"/>
              <a:gd name="T5" fmla="*/ 8 h 24"/>
              <a:gd name="T6" fmla="*/ 32 w 32"/>
              <a:gd name="T7" fmla="*/ 24 h 24"/>
              <a:gd name="T8" fmla="*/ 0 w 32"/>
              <a:gd name="T9" fmla="*/ 16 h 24"/>
              <a:gd name="T10" fmla="*/ 0 w 32"/>
              <a:gd name="T11" fmla="*/ 0 h 24"/>
              <a:gd name="T12" fmla="*/ 0 w 32"/>
              <a:gd name="T13" fmla="*/ 0 h 24"/>
              <a:gd name="T14" fmla="*/ 0 w 32"/>
              <a:gd name="T15" fmla="*/ 0 h 24"/>
              <a:gd name="T16" fmla="*/ 0 w 32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0"/>
                </a:moveTo>
                <a:lnTo>
                  <a:pt x="0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5" name="Freeform 455"/>
          <p:cNvSpPr>
            <a:spLocks/>
          </p:cNvSpPr>
          <p:nvPr/>
        </p:nvSpPr>
        <p:spPr bwMode="auto">
          <a:xfrm>
            <a:off x="7429500" y="4152900"/>
            <a:ext cx="50800" cy="38100"/>
          </a:xfrm>
          <a:custGeom>
            <a:avLst/>
            <a:gdLst>
              <a:gd name="T0" fmla="*/ 8 w 32"/>
              <a:gd name="T1" fmla="*/ 0 h 24"/>
              <a:gd name="T2" fmla="*/ 8 w 32"/>
              <a:gd name="T3" fmla="*/ 0 h 24"/>
              <a:gd name="T4" fmla="*/ 32 w 32"/>
              <a:gd name="T5" fmla="*/ 16 h 24"/>
              <a:gd name="T6" fmla="*/ 24 w 32"/>
              <a:gd name="T7" fmla="*/ 24 h 24"/>
              <a:gd name="T8" fmla="*/ 0 w 32"/>
              <a:gd name="T9" fmla="*/ 8 h 24"/>
              <a:gd name="T10" fmla="*/ 8 w 32"/>
              <a:gd name="T11" fmla="*/ 0 h 24"/>
              <a:gd name="T12" fmla="*/ 8 w 32"/>
              <a:gd name="T13" fmla="*/ 0 h 24"/>
              <a:gd name="T14" fmla="*/ 8 w 32"/>
              <a:gd name="T15" fmla="*/ 0 h 24"/>
              <a:gd name="T16" fmla="*/ 8 w 32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16"/>
                </a:lnTo>
                <a:lnTo>
                  <a:pt x="24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6" name="Freeform 456"/>
          <p:cNvSpPr>
            <a:spLocks/>
          </p:cNvSpPr>
          <p:nvPr/>
        </p:nvSpPr>
        <p:spPr bwMode="auto">
          <a:xfrm>
            <a:off x="7467600" y="4178300"/>
            <a:ext cx="50800" cy="50800"/>
          </a:xfrm>
          <a:custGeom>
            <a:avLst/>
            <a:gdLst>
              <a:gd name="T0" fmla="*/ 16 w 32"/>
              <a:gd name="T1" fmla="*/ 0 h 32"/>
              <a:gd name="T2" fmla="*/ 16 w 32"/>
              <a:gd name="T3" fmla="*/ 0 h 32"/>
              <a:gd name="T4" fmla="*/ 32 w 32"/>
              <a:gd name="T5" fmla="*/ 24 h 32"/>
              <a:gd name="T6" fmla="*/ 16 w 32"/>
              <a:gd name="T7" fmla="*/ 32 h 32"/>
              <a:gd name="T8" fmla="*/ 0 w 32"/>
              <a:gd name="T9" fmla="*/ 8 h 32"/>
              <a:gd name="T10" fmla="*/ 8 w 32"/>
              <a:gd name="T11" fmla="*/ 0 h 32"/>
              <a:gd name="T12" fmla="*/ 8 w 32"/>
              <a:gd name="T13" fmla="*/ 0 h 32"/>
              <a:gd name="T14" fmla="*/ 8 w 32"/>
              <a:gd name="T15" fmla="*/ 0 h 32"/>
              <a:gd name="T16" fmla="*/ 16 w 32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7" name="Freeform 457"/>
          <p:cNvSpPr>
            <a:spLocks/>
          </p:cNvSpPr>
          <p:nvPr/>
        </p:nvSpPr>
        <p:spPr bwMode="auto">
          <a:xfrm>
            <a:off x="7493000" y="4216400"/>
            <a:ext cx="38100" cy="63500"/>
          </a:xfrm>
          <a:custGeom>
            <a:avLst/>
            <a:gdLst>
              <a:gd name="T0" fmla="*/ 16 w 24"/>
              <a:gd name="T1" fmla="*/ 8 h 40"/>
              <a:gd name="T2" fmla="*/ 16 w 24"/>
              <a:gd name="T3" fmla="*/ 8 h 40"/>
              <a:gd name="T4" fmla="*/ 24 w 24"/>
              <a:gd name="T5" fmla="*/ 32 h 40"/>
              <a:gd name="T6" fmla="*/ 8 w 24"/>
              <a:gd name="T7" fmla="*/ 40 h 40"/>
              <a:gd name="T8" fmla="*/ 0 w 24"/>
              <a:gd name="T9" fmla="*/ 8 h 40"/>
              <a:gd name="T10" fmla="*/ 16 w 24"/>
              <a:gd name="T11" fmla="*/ 0 h 40"/>
              <a:gd name="T12" fmla="*/ 16 w 24"/>
              <a:gd name="T13" fmla="*/ 0 h 40"/>
              <a:gd name="T14" fmla="*/ 16 w 24"/>
              <a:gd name="T15" fmla="*/ 0 h 40"/>
              <a:gd name="T16" fmla="*/ 16 w 24"/>
              <a:gd name="T17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40">
                <a:moveTo>
                  <a:pt x="16" y="8"/>
                </a:moveTo>
                <a:lnTo>
                  <a:pt x="16" y="8"/>
                </a:lnTo>
                <a:lnTo>
                  <a:pt x="24" y="32"/>
                </a:lnTo>
                <a:lnTo>
                  <a:pt x="8" y="40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8" name="Freeform 458"/>
          <p:cNvSpPr>
            <a:spLocks/>
          </p:cNvSpPr>
          <p:nvPr/>
        </p:nvSpPr>
        <p:spPr bwMode="auto">
          <a:xfrm>
            <a:off x="7493000" y="4267200"/>
            <a:ext cx="38100" cy="50800"/>
          </a:xfrm>
          <a:custGeom>
            <a:avLst/>
            <a:gdLst>
              <a:gd name="T0" fmla="*/ 24 w 24"/>
              <a:gd name="T1" fmla="*/ 8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32 h 32"/>
              <a:gd name="T8" fmla="*/ 8 w 24"/>
              <a:gd name="T9" fmla="*/ 0 h 32"/>
              <a:gd name="T10" fmla="*/ 24 w 24"/>
              <a:gd name="T11" fmla="*/ 0 h 32"/>
              <a:gd name="T12" fmla="*/ 24 w 24"/>
              <a:gd name="T13" fmla="*/ 0 h 32"/>
              <a:gd name="T14" fmla="*/ 24 w 24"/>
              <a:gd name="T15" fmla="*/ 0 h 32"/>
              <a:gd name="T16" fmla="*/ 24 w 24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24" y="8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79" name="Freeform 459"/>
          <p:cNvSpPr>
            <a:spLocks/>
          </p:cNvSpPr>
          <p:nvPr/>
        </p:nvSpPr>
        <p:spPr bwMode="auto">
          <a:xfrm>
            <a:off x="8356600" y="3962400"/>
            <a:ext cx="101600" cy="114300"/>
          </a:xfrm>
          <a:custGeom>
            <a:avLst/>
            <a:gdLst>
              <a:gd name="T0" fmla="*/ 64 w 64"/>
              <a:gd name="T1" fmla="*/ 64 h 72"/>
              <a:gd name="T2" fmla="*/ 32 w 64"/>
              <a:gd name="T3" fmla="*/ 72 h 72"/>
              <a:gd name="T4" fmla="*/ 0 w 64"/>
              <a:gd name="T5" fmla="*/ 64 h 72"/>
              <a:gd name="T6" fmla="*/ 0 w 64"/>
              <a:gd name="T7" fmla="*/ 64 h 72"/>
              <a:gd name="T8" fmla="*/ 32 w 64"/>
              <a:gd name="T9" fmla="*/ 0 h 72"/>
              <a:gd name="T10" fmla="*/ 32 w 64"/>
              <a:gd name="T11" fmla="*/ 0 h 72"/>
              <a:gd name="T12" fmla="*/ 64 w 64"/>
              <a:gd name="T1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0" y="64"/>
                </a:lnTo>
                <a:lnTo>
                  <a:pt x="32" y="0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0" name="Freeform 460"/>
          <p:cNvSpPr>
            <a:spLocks/>
          </p:cNvSpPr>
          <p:nvPr/>
        </p:nvSpPr>
        <p:spPr bwMode="auto">
          <a:xfrm>
            <a:off x="7607300" y="2400300"/>
            <a:ext cx="584200" cy="1270000"/>
          </a:xfrm>
          <a:custGeom>
            <a:avLst/>
            <a:gdLst>
              <a:gd name="T0" fmla="*/ 0 w 368"/>
              <a:gd name="T1" fmla="*/ 800 h 800"/>
              <a:gd name="T2" fmla="*/ 0 w 368"/>
              <a:gd name="T3" fmla="*/ 800 h 800"/>
              <a:gd name="T4" fmla="*/ 0 w 368"/>
              <a:gd name="T5" fmla="*/ 800 h 800"/>
              <a:gd name="T6" fmla="*/ 32 w 368"/>
              <a:gd name="T7" fmla="*/ 776 h 800"/>
              <a:gd name="T8" fmla="*/ 32 w 368"/>
              <a:gd name="T9" fmla="*/ 776 h 800"/>
              <a:gd name="T10" fmla="*/ 72 w 368"/>
              <a:gd name="T11" fmla="*/ 744 h 800"/>
              <a:gd name="T12" fmla="*/ 72 w 368"/>
              <a:gd name="T13" fmla="*/ 744 h 800"/>
              <a:gd name="T14" fmla="*/ 104 w 368"/>
              <a:gd name="T15" fmla="*/ 720 h 800"/>
              <a:gd name="T16" fmla="*/ 104 w 368"/>
              <a:gd name="T17" fmla="*/ 720 h 800"/>
              <a:gd name="T18" fmla="*/ 136 w 368"/>
              <a:gd name="T19" fmla="*/ 696 h 800"/>
              <a:gd name="T20" fmla="*/ 136 w 368"/>
              <a:gd name="T21" fmla="*/ 696 h 800"/>
              <a:gd name="T22" fmla="*/ 160 w 368"/>
              <a:gd name="T23" fmla="*/ 680 h 800"/>
              <a:gd name="T24" fmla="*/ 160 w 368"/>
              <a:gd name="T25" fmla="*/ 680 h 800"/>
              <a:gd name="T26" fmla="*/ 184 w 368"/>
              <a:gd name="T27" fmla="*/ 656 h 800"/>
              <a:gd name="T28" fmla="*/ 184 w 368"/>
              <a:gd name="T29" fmla="*/ 656 h 800"/>
              <a:gd name="T30" fmla="*/ 208 w 368"/>
              <a:gd name="T31" fmla="*/ 640 h 800"/>
              <a:gd name="T32" fmla="*/ 208 w 368"/>
              <a:gd name="T33" fmla="*/ 640 h 800"/>
              <a:gd name="T34" fmla="*/ 232 w 368"/>
              <a:gd name="T35" fmla="*/ 624 h 800"/>
              <a:gd name="T36" fmla="*/ 232 w 368"/>
              <a:gd name="T37" fmla="*/ 624 h 800"/>
              <a:gd name="T38" fmla="*/ 264 w 368"/>
              <a:gd name="T39" fmla="*/ 592 h 800"/>
              <a:gd name="T40" fmla="*/ 264 w 368"/>
              <a:gd name="T41" fmla="*/ 592 h 800"/>
              <a:gd name="T42" fmla="*/ 288 w 368"/>
              <a:gd name="T43" fmla="*/ 560 h 800"/>
              <a:gd name="T44" fmla="*/ 288 w 368"/>
              <a:gd name="T45" fmla="*/ 560 h 800"/>
              <a:gd name="T46" fmla="*/ 312 w 368"/>
              <a:gd name="T47" fmla="*/ 528 h 800"/>
              <a:gd name="T48" fmla="*/ 312 w 368"/>
              <a:gd name="T49" fmla="*/ 528 h 800"/>
              <a:gd name="T50" fmla="*/ 336 w 368"/>
              <a:gd name="T51" fmla="*/ 488 h 800"/>
              <a:gd name="T52" fmla="*/ 336 w 368"/>
              <a:gd name="T53" fmla="*/ 488 h 800"/>
              <a:gd name="T54" fmla="*/ 344 w 368"/>
              <a:gd name="T55" fmla="*/ 472 h 800"/>
              <a:gd name="T56" fmla="*/ 344 w 368"/>
              <a:gd name="T57" fmla="*/ 472 h 800"/>
              <a:gd name="T58" fmla="*/ 352 w 368"/>
              <a:gd name="T59" fmla="*/ 448 h 800"/>
              <a:gd name="T60" fmla="*/ 352 w 368"/>
              <a:gd name="T61" fmla="*/ 448 h 800"/>
              <a:gd name="T62" fmla="*/ 360 w 368"/>
              <a:gd name="T63" fmla="*/ 432 h 800"/>
              <a:gd name="T64" fmla="*/ 360 w 368"/>
              <a:gd name="T65" fmla="*/ 432 h 800"/>
              <a:gd name="T66" fmla="*/ 360 w 368"/>
              <a:gd name="T67" fmla="*/ 416 h 800"/>
              <a:gd name="T68" fmla="*/ 360 w 368"/>
              <a:gd name="T69" fmla="*/ 416 h 800"/>
              <a:gd name="T70" fmla="*/ 368 w 368"/>
              <a:gd name="T71" fmla="*/ 392 h 800"/>
              <a:gd name="T72" fmla="*/ 368 w 368"/>
              <a:gd name="T73" fmla="*/ 392 h 800"/>
              <a:gd name="T74" fmla="*/ 368 w 368"/>
              <a:gd name="T75" fmla="*/ 376 h 800"/>
              <a:gd name="T76" fmla="*/ 368 w 368"/>
              <a:gd name="T77" fmla="*/ 376 h 800"/>
              <a:gd name="T78" fmla="*/ 368 w 368"/>
              <a:gd name="T79" fmla="*/ 352 h 800"/>
              <a:gd name="T80" fmla="*/ 368 w 368"/>
              <a:gd name="T81" fmla="*/ 352 h 800"/>
              <a:gd name="T82" fmla="*/ 368 w 368"/>
              <a:gd name="T83" fmla="*/ 328 h 800"/>
              <a:gd name="T84" fmla="*/ 368 w 368"/>
              <a:gd name="T85" fmla="*/ 328 h 800"/>
              <a:gd name="T86" fmla="*/ 368 w 368"/>
              <a:gd name="T87" fmla="*/ 288 h 800"/>
              <a:gd name="T88" fmla="*/ 368 w 368"/>
              <a:gd name="T89" fmla="*/ 288 h 800"/>
              <a:gd name="T90" fmla="*/ 368 w 368"/>
              <a:gd name="T91" fmla="*/ 240 h 800"/>
              <a:gd name="T92" fmla="*/ 368 w 368"/>
              <a:gd name="T93" fmla="*/ 240 h 800"/>
              <a:gd name="T94" fmla="*/ 368 w 368"/>
              <a:gd name="T95" fmla="*/ 200 h 800"/>
              <a:gd name="T96" fmla="*/ 368 w 368"/>
              <a:gd name="T97" fmla="*/ 200 h 800"/>
              <a:gd name="T98" fmla="*/ 368 w 368"/>
              <a:gd name="T99" fmla="*/ 152 h 800"/>
              <a:gd name="T100" fmla="*/ 368 w 368"/>
              <a:gd name="T101" fmla="*/ 152 h 800"/>
              <a:gd name="T102" fmla="*/ 368 w 368"/>
              <a:gd name="T103" fmla="*/ 128 h 800"/>
              <a:gd name="T104" fmla="*/ 368 w 368"/>
              <a:gd name="T105" fmla="*/ 128 h 800"/>
              <a:gd name="T106" fmla="*/ 368 w 368"/>
              <a:gd name="T107" fmla="*/ 104 h 800"/>
              <a:gd name="T108" fmla="*/ 368 w 368"/>
              <a:gd name="T109" fmla="*/ 104 h 800"/>
              <a:gd name="T110" fmla="*/ 368 w 368"/>
              <a:gd name="T111" fmla="*/ 80 h 800"/>
              <a:gd name="T112" fmla="*/ 368 w 368"/>
              <a:gd name="T113" fmla="*/ 80 h 800"/>
              <a:gd name="T114" fmla="*/ 360 w 368"/>
              <a:gd name="T115" fmla="*/ 48 h 800"/>
              <a:gd name="T116" fmla="*/ 360 w 368"/>
              <a:gd name="T117" fmla="*/ 48 h 800"/>
              <a:gd name="T118" fmla="*/ 360 w 368"/>
              <a:gd name="T119" fmla="*/ 24 h 800"/>
              <a:gd name="T120" fmla="*/ 360 w 368"/>
              <a:gd name="T121" fmla="*/ 24 h 800"/>
              <a:gd name="T122" fmla="*/ 352 w 368"/>
              <a:gd name="T123" fmla="*/ 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68" h="800">
                <a:moveTo>
                  <a:pt x="0" y="800"/>
                </a:moveTo>
                <a:lnTo>
                  <a:pt x="0" y="800"/>
                </a:lnTo>
                <a:lnTo>
                  <a:pt x="0" y="800"/>
                </a:lnTo>
                <a:lnTo>
                  <a:pt x="32" y="776"/>
                </a:lnTo>
                <a:lnTo>
                  <a:pt x="32" y="776"/>
                </a:lnTo>
                <a:lnTo>
                  <a:pt x="72" y="744"/>
                </a:lnTo>
                <a:lnTo>
                  <a:pt x="72" y="744"/>
                </a:lnTo>
                <a:lnTo>
                  <a:pt x="104" y="720"/>
                </a:lnTo>
                <a:lnTo>
                  <a:pt x="104" y="720"/>
                </a:lnTo>
                <a:lnTo>
                  <a:pt x="136" y="696"/>
                </a:lnTo>
                <a:lnTo>
                  <a:pt x="136" y="696"/>
                </a:lnTo>
                <a:lnTo>
                  <a:pt x="160" y="680"/>
                </a:lnTo>
                <a:lnTo>
                  <a:pt x="160" y="680"/>
                </a:lnTo>
                <a:lnTo>
                  <a:pt x="184" y="656"/>
                </a:lnTo>
                <a:lnTo>
                  <a:pt x="184" y="656"/>
                </a:lnTo>
                <a:lnTo>
                  <a:pt x="208" y="640"/>
                </a:lnTo>
                <a:lnTo>
                  <a:pt x="208" y="640"/>
                </a:lnTo>
                <a:lnTo>
                  <a:pt x="232" y="624"/>
                </a:lnTo>
                <a:lnTo>
                  <a:pt x="232" y="624"/>
                </a:lnTo>
                <a:lnTo>
                  <a:pt x="264" y="592"/>
                </a:lnTo>
                <a:lnTo>
                  <a:pt x="264" y="592"/>
                </a:lnTo>
                <a:lnTo>
                  <a:pt x="288" y="560"/>
                </a:lnTo>
                <a:lnTo>
                  <a:pt x="288" y="560"/>
                </a:lnTo>
                <a:lnTo>
                  <a:pt x="312" y="528"/>
                </a:lnTo>
                <a:lnTo>
                  <a:pt x="312" y="528"/>
                </a:lnTo>
                <a:lnTo>
                  <a:pt x="336" y="488"/>
                </a:lnTo>
                <a:lnTo>
                  <a:pt x="336" y="488"/>
                </a:lnTo>
                <a:lnTo>
                  <a:pt x="344" y="472"/>
                </a:lnTo>
                <a:lnTo>
                  <a:pt x="344" y="472"/>
                </a:lnTo>
                <a:lnTo>
                  <a:pt x="352" y="448"/>
                </a:lnTo>
                <a:lnTo>
                  <a:pt x="352" y="448"/>
                </a:lnTo>
                <a:lnTo>
                  <a:pt x="360" y="432"/>
                </a:lnTo>
                <a:lnTo>
                  <a:pt x="360" y="432"/>
                </a:lnTo>
                <a:lnTo>
                  <a:pt x="360" y="416"/>
                </a:lnTo>
                <a:lnTo>
                  <a:pt x="360" y="416"/>
                </a:lnTo>
                <a:lnTo>
                  <a:pt x="368" y="392"/>
                </a:lnTo>
                <a:lnTo>
                  <a:pt x="368" y="392"/>
                </a:lnTo>
                <a:lnTo>
                  <a:pt x="368" y="376"/>
                </a:lnTo>
                <a:lnTo>
                  <a:pt x="368" y="376"/>
                </a:lnTo>
                <a:lnTo>
                  <a:pt x="368" y="352"/>
                </a:lnTo>
                <a:lnTo>
                  <a:pt x="368" y="352"/>
                </a:lnTo>
                <a:lnTo>
                  <a:pt x="368" y="328"/>
                </a:lnTo>
                <a:lnTo>
                  <a:pt x="368" y="328"/>
                </a:lnTo>
                <a:lnTo>
                  <a:pt x="368" y="288"/>
                </a:lnTo>
                <a:lnTo>
                  <a:pt x="368" y="288"/>
                </a:lnTo>
                <a:lnTo>
                  <a:pt x="368" y="240"/>
                </a:lnTo>
                <a:lnTo>
                  <a:pt x="368" y="240"/>
                </a:lnTo>
                <a:lnTo>
                  <a:pt x="368" y="200"/>
                </a:lnTo>
                <a:lnTo>
                  <a:pt x="368" y="200"/>
                </a:lnTo>
                <a:lnTo>
                  <a:pt x="368" y="152"/>
                </a:lnTo>
                <a:lnTo>
                  <a:pt x="368" y="152"/>
                </a:lnTo>
                <a:lnTo>
                  <a:pt x="368" y="128"/>
                </a:lnTo>
                <a:lnTo>
                  <a:pt x="368" y="128"/>
                </a:lnTo>
                <a:lnTo>
                  <a:pt x="368" y="104"/>
                </a:lnTo>
                <a:lnTo>
                  <a:pt x="368" y="104"/>
                </a:lnTo>
                <a:lnTo>
                  <a:pt x="368" y="80"/>
                </a:lnTo>
                <a:lnTo>
                  <a:pt x="368" y="80"/>
                </a:lnTo>
                <a:lnTo>
                  <a:pt x="360" y="48"/>
                </a:lnTo>
                <a:lnTo>
                  <a:pt x="360" y="48"/>
                </a:lnTo>
                <a:lnTo>
                  <a:pt x="360" y="24"/>
                </a:lnTo>
                <a:lnTo>
                  <a:pt x="360" y="24"/>
                </a:lnTo>
                <a:lnTo>
                  <a:pt x="352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1" name="Freeform 461"/>
          <p:cNvSpPr>
            <a:spLocks/>
          </p:cNvSpPr>
          <p:nvPr/>
        </p:nvSpPr>
        <p:spPr bwMode="auto">
          <a:xfrm>
            <a:off x="7505700" y="4064000"/>
            <a:ext cx="914400" cy="177800"/>
          </a:xfrm>
          <a:custGeom>
            <a:avLst/>
            <a:gdLst>
              <a:gd name="T0" fmla="*/ 576 w 576"/>
              <a:gd name="T1" fmla="*/ 0 h 112"/>
              <a:gd name="T2" fmla="*/ 544 w 576"/>
              <a:gd name="T3" fmla="*/ 24 h 112"/>
              <a:gd name="T4" fmla="*/ 544 w 576"/>
              <a:gd name="T5" fmla="*/ 24 h 112"/>
              <a:gd name="T6" fmla="*/ 504 w 576"/>
              <a:gd name="T7" fmla="*/ 48 h 112"/>
              <a:gd name="T8" fmla="*/ 504 w 576"/>
              <a:gd name="T9" fmla="*/ 48 h 112"/>
              <a:gd name="T10" fmla="*/ 440 w 576"/>
              <a:gd name="T11" fmla="*/ 64 h 112"/>
              <a:gd name="T12" fmla="*/ 440 w 576"/>
              <a:gd name="T13" fmla="*/ 64 h 112"/>
              <a:gd name="T14" fmla="*/ 368 w 576"/>
              <a:gd name="T15" fmla="*/ 80 h 112"/>
              <a:gd name="T16" fmla="*/ 368 w 576"/>
              <a:gd name="T17" fmla="*/ 80 h 112"/>
              <a:gd name="T18" fmla="*/ 288 w 576"/>
              <a:gd name="T19" fmla="*/ 96 h 112"/>
              <a:gd name="T20" fmla="*/ 288 w 576"/>
              <a:gd name="T21" fmla="*/ 96 h 112"/>
              <a:gd name="T22" fmla="*/ 200 w 576"/>
              <a:gd name="T23" fmla="*/ 104 h 112"/>
              <a:gd name="T24" fmla="*/ 200 w 576"/>
              <a:gd name="T25" fmla="*/ 104 h 112"/>
              <a:gd name="T26" fmla="*/ 104 w 576"/>
              <a:gd name="T27" fmla="*/ 112 h 112"/>
              <a:gd name="T28" fmla="*/ 104 w 576"/>
              <a:gd name="T29" fmla="*/ 112 h 112"/>
              <a:gd name="T30" fmla="*/ 0 w 576"/>
              <a:gd name="T31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76" h="112">
                <a:moveTo>
                  <a:pt x="576" y="0"/>
                </a:moveTo>
                <a:lnTo>
                  <a:pt x="544" y="24"/>
                </a:lnTo>
                <a:lnTo>
                  <a:pt x="544" y="24"/>
                </a:lnTo>
                <a:lnTo>
                  <a:pt x="504" y="48"/>
                </a:lnTo>
                <a:lnTo>
                  <a:pt x="504" y="48"/>
                </a:lnTo>
                <a:lnTo>
                  <a:pt x="440" y="64"/>
                </a:lnTo>
                <a:lnTo>
                  <a:pt x="440" y="64"/>
                </a:lnTo>
                <a:lnTo>
                  <a:pt x="368" y="80"/>
                </a:lnTo>
                <a:lnTo>
                  <a:pt x="368" y="80"/>
                </a:lnTo>
                <a:lnTo>
                  <a:pt x="288" y="96"/>
                </a:lnTo>
                <a:lnTo>
                  <a:pt x="288" y="96"/>
                </a:lnTo>
                <a:lnTo>
                  <a:pt x="200" y="104"/>
                </a:lnTo>
                <a:lnTo>
                  <a:pt x="200" y="104"/>
                </a:lnTo>
                <a:lnTo>
                  <a:pt x="104" y="112"/>
                </a:lnTo>
                <a:lnTo>
                  <a:pt x="104" y="112"/>
                </a:lnTo>
                <a:lnTo>
                  <a:pt x="0" y="112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2" name="Freeform 462"/>
          <p:cNvSpPr>
            <a:spLocks/>
          </p:cNvSpPr>
          <p:nvPr/>
        </p:nvSpPr>
        <p:spPr bwMode="auto">
          <a:xfrm>
            <a:off x="7823200" y="1384300"/>
            <a:ext cx="495300" cy="457200"/>
          </a:xfrm>
          <a:custGeom>
            <a:avLst/>
            <a:gdLst>
              <a:gd name="T0" fmla="*/ 312 w 312"/>
              <a:gd name="T1" fmla="*/ 144 h 288"/>
              <a:gd name="T2" fmla="*/ 304 w 312"/>
              <a:gd name="T3" fmla="*/ 200 h 288"/>
              <a:gd name="T4" fmla="*/ 272 w 312"/>
              <a:gd name="T5" fmla="*/ 240 h 288"/>
              <a:gd name="T6" fmla="*/ 216 w 312"/>
              <a:gd name="T7" fmla="*/ 272 h 288"/>
              <a:gd name="T8" fmla="*/ 160 w 312"/>
              <a:gd name="T9" fmla="*/ 288 h 288"/>
              <a:gd name="T10" fmla="*/ 160 w 312"/>
              <a:gd name="T11" fmla="*/ 288 h 288"/>
              <a:gd name="T12" fmla="*/ 96 w 312"/>
              <a:gd name="T13" fmla="*/ 272 h 288"/>
              <a:gd name="T14" fmla="*/ 48 w 312"/>
              <a:gd name="T15" fmla="*/ 240 h 288"/>
              <a:gd name="T16" fmla="*/ 16 w 312"/>
              <a:gd name="T17" fmla="*/ 200 h 288"/>
              <a:gd name="T18" fmla="*/ 0 w 312"/>
              <a:gd name="T19" fmla="*/ 144 h 288"/>
              <a:gd name="T20" fmla="*/ 0 w 312"/>
              <a:gd name="T21" fmla="*/ 144 h 288"/>
              <a:gd name="T22" fmla="*/ 16 w 312"/>
              <a:gd name="T23" fmla="*/ 88 h 288"/>
              <a:gd name="T24" fmla="*/ 48 w 312"/>
              <a:gd name="T25" fmla="*/ 40 h 288"/>
              <a:gd name="T26" fmla="*/ 96 w 312"/>
              <a:gd name="T27" fmla="*/ 8 h 288"/>
              <a:gd name="T28" fmla="*/ 160 w 312"/>
              <a:gd name="T29" fmla="*/ 0 h 288"/>
              <a:gd name="T30" fmla="*/ 160 w 312"/>
              <a:gd name="T31" fmla="*/ 0 h 288"/>
              <a:gd name="T32" fmla="*/ 216 w 312"/>
              <a:gd name="T33" fmla="*/ 8 h 288"/>
              <a:gd name="T34" fmla="*/ 272 w 312"/>
              <a:gd name="T35" fmla="*/ 40 h 288"/>
              <a:gd name="T36" fmla="*/ 304 w 312"/>
              <a:gd name="T37" fmla="*/ 88 h 288"/>
              <a:gd name="T38" fmla="*/ 312 w 312"/>
              <a:gd name="T39" fmla="*/ 14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2" h="288">
                <a:moveTo>
                  <a:pt x="312" y="144"/>
                </a:moveTo>
                <a:lnTo>
                  <a:pt x="304" y="200"/>
                </a:lnTo>
                <a:lnTo>
                  <a:pt x="272" y="240"/>
                </a:lnTo>
                <a:lnTo>
                  <a:pt x="216" y="272"/>
                </a:lnTo>
                <a:lnTo>
                  <a:pt x="160" y="288"/>
                </a:lnTo>
                <a:lnTo>
                  <a:pt x="160" y="288"/>
                </a:lnTo>
                <a:lnTo>
                  <a:pt x="96" y="272"/>
                </a:lnTo>
                <a:lnTo>
                  <a:pt x="48" y="240"/>
                </a:lnTo>
                <a:lnTo>
                  <a:pt x="16" y="200"/>
                </a:lnTo>
                <a:lnTo>
                  <a:pt x="0" y="144"/>
                </a:lnTo>
                <a:lnTo>
                  <a:pt x="0" y="144"/>
                </a:lnTo>
                <a:lnTo>
                  <a:pt x="16" y="88"/>
                </a:lnTo>
                <a:lnTo>
                  <a:pt x="48" y="40"/>
                </a:lnTo>
                <a:lnTo>
                  <a:pt x="96" y="8"/>
                </a:lnTo>
                <a:lnTo>
                  <a:pt x="160" y="0"/>
                </a:lnTo>
                <a:lnTo>
                  <a:pt x="160" y="0"/>
                </a:lnTo>
                <a:lnTo>
                  <a:pt x="216" y="8"/>
                </a:lnTo>
                <a:lnTo>
                  <a:pt x="272" y="40"/>
                </a:lnTo>
                <a:lnTo>
                  <a:pt x="304" y="88"/>
                </a:lnTo>
                <a:lnTo>
                  <a:pt x="312" y="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3" name="Freeform 463"/>
          <p:cNvSpPr>
            <a:spLocks/>
          </p:cNvSpPr>
          <p:nvPr/>
        </p:nvSpPr>
        <p:spPr bwMode="auto">
          <a:xfrm>
            <a:off x="8280400" y="1612900"/>
            <a:ext cx="50800" cy="88900"/>
          </a:xfrm>
          <a:custGeom>
            <a:avLst/>
            <a:gdLst>
              <a:gd name="T0" fmla="*/ 16 w 32"/>
              <a:gd name="T1" fmla="*/ 0 h 56"/>
              <a:gd name="T2" fmla="*/ 32 w 32"/>
              <a:gd name="T3" fmla="*/ 0 h 56"/>
              <a:gd name="T4" fmla="*/ 16 w 32"/>
              <a:gd name="T5" fmla="*/ 56 h 56"/>
              <a:gd name="T6" fmla="*/ 0 w 32"/>
              <a:gd name="T7" fmla="*/ 48 h 56"/>
              <a:gd name="T8" fmla="*/ 16 w 32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56">
                <a:moveTo>
                  <a:pt x="16" y="0"/>
                </a:moveTo>
                <a:lnTo>
                  <a:pt x="32" y="0"/>
                </a:lnTo>
                <a:lnTo>
                  <a:pt x="16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4" name="Freeform 464"/>
          <p:cNvSpPr>
            <a:spLocks/>
          </p:cNvSpPr>
          <p:nvPr/>
        </p:nvSpPr>
        <p:spPr bwMode="auto">
          <a:xfrm>
            <a:off x="8229600" y="1689100"/>
            <a:ext cx="76200" cy="88900"/>
          </a:xfrm>
          <a:custGeom>
            <a:avLst/>
            <a:gdLst>
              <a:gd name="T0" fmla="*/ 48 w 48"/>
              <a:gd name="T1" fmla="*/ 8 h 56"/>
              <a:gd name="T2" fmla="*/ 48 w 48"/>
              <a:gd name="T3" fmla="*/ 8 h 56"/>
              <a:gd name="T4" fmla="*/ 16 w 48"/>
              <a:gd name="T5" fmla="*/ 56 h 56"/>
              <a:gd name="T6" fmla="*/ 0 w 48"/>
              <a:gd name="T7" fmla="*/ 40 h 56"/>
              <a:gd name="T8" fmla="*/ 32 w 48"/>
              <a:gd name="T9" fmla="*/ 0 h 56"/>
              <a:gd name="T10" fmla="*/ 48 w 48"/>
              <a:gd name="T11" fmla="*/ 8 h 56"/>
              <a:gd name="T12" fmla="*/ 48 w 48"/>
              <a:gd name="T13" fmla="*/ 8 h 56"/>
              <a:gd name="T14" fmla="*/ 48 w 48"/>
              <a:gd name="T15" fmla="*/ 8 h 56"/>
              <a:gd name="T16" fmla="*/ 48 w 48"/>
              <a:gd name="T17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56">
                <a:moveTo>
                  <a:pt x="48" y="8"/>
                </a:moveTo>
                <a:lnTo>
                  <a:pt x="48" y="8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5" name="Freeform 465"/>
          <p:cNvSpPr>
            <a:spLocks/>
          </p:cNvSpPr>
          <p:nvPr/>
        </p:nvSpPr>
        <p:spPr bwMode="auto">
          <a:xfrm>
            <a:off x="8166100" y="1752600"/>
            <a:ext cx="88900" cy="63500"/>
          </a:xfrm>
          <a:custGeom>
            <a:avLst/>
            <a:gdLst>
              <a:gd name="T0" fmla="*/ 56 w 56"/>
              <a:gd name="T1" fmla="*/ 16 h 40"/>
              <a:gd name="T2" fmla="*/ 56 w 56"/>
              <a:gd name="T3" fmla="*/ 16 h 40"/>
              <a:gd name="T4" fmla="*/ 8 w 56"/>
              <a:gd name="T5" fmla="*/ 40 h 40"/>
              <a:gd name="T6" fmla="*/ 0 w 56"/>
              <a:gd name="T7" fmla="*/ 32 h 40"/>
              <a:gd name="T8" fmla="*/ 48 w 56"/>
              <a:gd name="T9" fmla="*/ 0 h 40"/>
              <a:gd name="T10" fmla="*/ 56 w 56"/>
              <a:gd name="T11" fmla="*/ 16 h 40"/>
              <a:gd name="T12" fmla="*/ 56 w 56"/>
              <a:gd name="T13" fmla="*/ 16 h 40"/>
              <a:gd name="T14" fmla="*/ 56 w 56"/>
              <a:gd name="T15" fmla="*/ 16 h 40"/>
              <a:gd name="T16" fmla="*/ 56 w 56"/>
              <a:gd name="T17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56" y="16"/>
                </a:moveTo>
                <a:lnTo>
                  <a:pt x="56" y="16"/>
                </a:lnTo>
                <a:lnTo>
                  <a:pt x="8" y="40"/>
                </a:lnTo>
                <a:lnTo>
                  <a:pt x="0" y="32"/>
                </a:lnTo>
                <a:lnTo>
                  <a:pt x="48" y="0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6" name="Freeform 466"/>
          <p:cNvSpPr>
            <a:spLocks/>
          </p:cNvSpPr>
          <p:nvPr/>
        </p:nvSpPr>
        <p:spPr bwMode="auto">
          <a:xfrm>
            <a:off x="8077200" y="1803400"/>
            <a:ext cx="101600" cy="38100"/>
          </a:xfrm>
          <a:custGeom>
            <a:avLst/>
            <a:gdLst>
              <a:gd name="T0" fmla="*/ 56 w 64"/>
              <a:gd name="T1" fmla="*/ 16 h 24"/>
              <a:gd name="T2" fmla="*/ 56 w 64"/>
              <a:gd name="T3" fmla="*/ 16 h 24"/>
              <a:gd name="T4" fmla="*/ 0 w 64"/>
              <a:gd name="T5" fmla="*/ 24 h 24"/>
              <a:gd name="T6" fmla="*/ 0 w 64"/>
              <a:gd name="T7" fmla="*/ 8 h 24"/>
              <a:gd name="T8" fmla="*/ 56 w 64"/>
              <a:gd name="T9" fmla="*/ 0 h 24"/>
              <a:gd name="T10" fmla="*/ 64 w 64"/>
              <a:gd name="T11" fmla="*/ 8 h 24"/>
              <a:gd name="T12" fmla="*/ 64 w 64"/>
              <a:gd name="T13" fmla="*/ 8 h 24"/>
              <a:gd name="T14" fmla="*/ 56 w 64"/>
              <a:gd name="T15" fmla="*/ 16 h 24"/>
              <a:gd name="T16" fmla="*/ 56 w 64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24">
                <a:moveTo>
                  <a:pt x="56" y="16"/>
                </a:moveTo>
                <a:lnTo>
                  <a:pt x="56" y="16"/>
                </a:lnTo>
                <a:lnTo>
                  <a:pt x="0" y="24"/>
                </a:lnTo>
                <a:lnTo>
                  <a:pt x="0" y="8"/>
                </a:lnTo>
                <a:lnTo>
                  <a:pt x="56" y="0"/>
                </a:lnTo>
                <a:lnTo>
                  <a:pt x="64" y="8"/>
                </a:lnTo>
                <a:lnTo>
                  <a:pt x="64" y="8"/>
                </a:lnTo>
                <a:lnTo>
                  <a:pt x="56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7" name="Freeform 467"/>
          <p:cNvSpPr>
            <a:spLocks/>
          </p:cNvSpPr>
          <p:nvPr/>
        </p:nvSpPr>
        <p:spPr bwMode="auto">
          <a:xfrm>
            <a:off x="7975600" y="1803400"/>
            <a:ext cx="101600" cy="38100"/>
          </a:xfrm>
          <a:custGeom>
            <a:avLst/>
            <a:gdLst>
              <a:gd name="T0" fmla="*/ 64 w 64"/>
              <a:gd name="T1" fmla="*/ 24 h 24"/>
              <a:gd name="T2" fmla="*/ 64 w 64"/>
              <a:gd name="T3" fmla="*/ 24 h 24"/>
              <a:gd name="T4" fmla="*/ 0 w 64"/>
              <a:gd name="T5" fmla="*/ 16 h 24"/>
              <a:gd name="T6" fmla="*/ 8 w 64"/>
              <a:gd name="T7" fmla="*/ 0 h 24"/>
              <a:gd name="T8" fmla="*/ 64 w 64"/>
              <a:gd name="T9" fmla="*/ 8 h 24"/>
              <a:gd name="T10" fmla="*/ 64 w 64"/>
              <a:gd name="T11" fmla="*/ 24 h 24"/>
              <a:gd name="T12" fmla="*/ 64 w 64"/>
              <a:gd name="T13" fmla="*/ 24 h 24"/>
              <a:gd name="T14" fmla="*/ 64 w 64"/>
              <a:gd name="T15" fmla="*/ 24 h 24"/>
              <a:gd name="T16" fmla="*/ 64 w 64"/>
              <a:gd name="T1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24">
                <a:moveTo>
                  <a:pt x="64" y="24"/>
                </a:moveTo>
                <a:lnTo>
                  <a:pt x="64" y="24"/>
                </a:lnTo>
                <a:lnTo>
                  <a:pt x="0" y="16"/>
                </a:lnTo>
                <a:lnTo>
                  <a:pt x="8" y="0"/>
                </a:lnTo>
                <a:lnTo>
                  <a:pt x="64" y="8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8" name="Freeform 468"/>
          <p:cNvSpPr>
            <a:spLocks/>
          </p:cNvSpPr>
          <p:nvPr/>
        </p:nvSpPr>
        <p:spPr bwMode="auto">
          <a:xfrm>
            <a:off x="7899400" y="1752600"/>
            <a:ext cx="88900" cy="76200"/>
          </a:xfrm>
          <a:custGeom>
            <a:avLst/>
            <a:gdLst>
              <a:gd name="T0" fmla="*/ 48 w 56"/>
              <a:gd name="T1" fmla="*/ 40 h 48"/>
              <a:gd name="T2" fmla="*/ 48 w 56"/>
              <a:gd name="T3" fmla="*/ 40 h 48"/>
              <a:gd name="T4" fmla="*/ 0 w 56"/>
              <a:gd name="T5" fmla="*/ 16 h 48"/>
              <a:gd name="T6" fmla="*/ 8 w 56"/>
              <a:gd name="T7" fmla="*/ 0 h 48"/>
              <a:gd name="T8" fmla="*/ 56 w 56"/>
              <a:gd name="T9" fmla="*/ 32 h 48"/>
              <a:gd name="T10" fmla="*/ 48 w 56"/>
              <a:gd name="T11" fmla="*/ 48 h 48"/>
              <a:gd name="T12" fmla="*/ 48 w 56"/>
              <a:gd name="T13" fmla="*/ 48 h 48"/>
              <a:gd name="T14" fmla="*/ 48 w 56"/>
              <a:gd name="T15" fmla="*/ 48 h 48"/>
              <a:gd name="T16" fmla="*/ 48 w 56"/>
              <a:gd name="T17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8">
                <a:moveTo>
                  <a:pt x="48" y="40"/>
                </a:moveTo>
                <a:lnTo>
                  <a:pt x="48" y="40"/>
                </a:lnTo>
                <a:lnTo>
                  <a:pt x="0" y="16"/>
                </a:lnTo>
                <a:lnTo>
                  <a:pt x="8" y="0"/>
                </a:lnTo>
                <a:lnTo>
                  <a:pt x="56" y="32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48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89" name="Freeform 469"/>
          <p:cNvSpPr>
            <a:spLocks/>
          </p:cNvSpPr>
          <p:nvPr/>
        </p:nvSpPr>
        <p:spPr bwMode="auto">
          <a:xfrm>
            <a:off x="7848600" y="1689100"/>
            <a:ext cx="63500" cy="88900"/>
          </a:xfrm>
          <a:custGeom>
            <a:avLst/>
            <a:gdLst>
              <a:gd name="T0" fmla="*/ 32 w 40"/>
              <a:gd name="T1" fmla="*/ 56 h 56"/>
              <a:gd name="T2" fmla="*/ 32 w 40"/>
              <a:gd name="T3" fmla="*/ 56 h 56"/>
              <a:gd name="T4" fmla="*/ 0 w 40"/>
              <a:gd name="T5" fmla="*/ 8 h 56"/>
              <a:gd name="T6" fmla="*/ 8 w 40"/>
              <a:gd name="T7" fmla="*/ 0 h 56"/>
              <a:gd name="T8" fmla="*/ 40 w 40"/>
              <a:gd name="T9" fmla="*/ 40 h 56"/>
              <a:gd name="T10" fmla="*/ 32 w 40"/>
              <a:gd name="T11" fmla="*/ 56 h 56"/>
              <a:gd name="T12" fmla="*/ 32 w 40"/>
              <a:gd name="T13" fmla="*/ 56 h 56"/>
              <a:gd name="T14" fmla="*/ 32 w 40"/>
              <a:gd name="T15" fmla="*/ 56 h 56"/>
              <a:gd name="T16" fmla="*/ 32 w 40"/>
              <a:gd name="T1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56">
                <a:moveTo>
                  <a:pt x="32" y="56"/>
                </a:moveTo>
                <a:lnTo>
                  <a:pt x="32" y="56"/>
                </a:lnTo>
                <a:lnTo>
                  <a:pt x="0" y="8"/>
                </a:lnTo>
                <a:lnTo>
                  <a:pt x="8" y="0"/>
                </a:lnTo>
                <a:lnTo>
                  <a:pt x="40" y="40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lnTo>
                  <a:pt x="32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0" name="Freeform 470"/>
          <p:cNvSpPr>
            <a:spLocks/>
          </p:cNvSpPr>
          <p:nvPr/>
        </p:nvSpPr>
        <p:spPr bwMode="auto">
          <a:xfrm>
            <a:off x="7823200" y="1612900"/>
            <a:ext cx="38100" cy="88900"/>
          </a:xfrm>
          <a:custGeom>
            <a:avLst/>
            <a:gdLst>
              <a:gd name="T0" fmla="*/ 16 w 24"/>
              <a:gd name="T1" fmla="*/ 56 h 56"/>
              <a:gd name="T2" fmla="*/ 16 w 24"/>
              <a:gd name="T3" fmla="*/ 56 h 56"/>
              <a:gd name="T4" fmla="*/ 0 w 24"/>
              <a:gd name="T5" fmla="*/ 0 h 56"/>
              <a:gd name="T6" fmla="*/ 16 w 24"/>
              <a:gd name="T7" fmla="*/ 0 h 56"/>
              <a:gd name="T8" fmla="*/ 24 w 24"/>
              <a:gd name="T9" fmla="*/ 48 h 56"/>
              <a:gd name="T10" fmla="*/ 16 w 24"/>
              <a:gd name="T11" fmla="*/ 56 h 56"/>
              <a:gd name="T12" fmla="*/ 16 w 24"/>
              <a:gd name="T13" fmla="*/ 56 h 56"/>
              <a:gd name="T14" fmla="*/ 16 w 24"/>
              <a:gd name="T15" fmla="*/ 56 h 56"/>
              <a:gd name="T16" fmla="*/ 16 w 24"/>
              <a:gd name="T1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16" y="0"/>
                </a:lnTo>
                <a:lnTo>
                  <a:pt x="24" y="48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1" name="Freeform 471"/>
          <p:cNvSpPr>
            <a:spLocks/>
          </p:cNvSpPr>
          <p:nvPr/>
        </p:nvSpPr>
        <p:spPr bwMode="auto">
          <a:xfrm>
            <a:off x="7823200" y="1524000"/>
            <a:ext cx="38100" cy="88900"/>
          </a:xfrm>
          <a:custGeom>
            <a:avLst/>
            <a:gdLst>
              <a:gd name="T0" fmla="*/ 0 w 24"/>
              <a:gd name="T1" fmla="*/ 56 h 56"/>
              <a:gd name="T2" fmla="*/ 0 w 24"/>
              <a:gd name="T3" fmla="*/ 56 h 56"/>
              <a:gd name="T4" fmla="*/ 16 w 24"/>
              <a:gd name="T5" fmla="*/ 0 h 56"/>
              <a:gd name="T6" fmla="*/ 24 w 24"/>
              <a:gd name="T7" fmla="*/ 0 h 56"/>
              <a:gd name="T8" fmla="*/ 16 w 24"/>
              <a:gd name="T9" fmla="*/ 56 h 56"/>
              <a:gd name="T10" fmla="*/ 0 w 24"/>
              <a:gd name="T11" fmla="*/ 56 h 56"/>
              <a:gd name="T12" fmla="*/ 0 w 24"/>
              <a:gd name="T13" fmla="*/ 56 h 56"/>
              <a:gd name="T14" fmla="*/ 0 w 24"/>
              <a:gd name="T15" fmla="*/ 56 h 56"/>
              <a:gd name="T16" fmla="*/ 0 w 24"/>
              <a:gd name="T17" fmla="*/ 56 h 56"/>
              <a:gd name="T18" fmla="*/ 0 w 24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24" y="0"/>
                </a:lnTo>
                <a:lnTo>
                  <a:pt x="16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2" name="Freeform 472"/>
          <p:cNvSpPr>
            <a:spLocks/>
          </p:cNvSpPr>
          <p:nvPr/>
        </p:nvSpPr>
        <p:spPr bwMode="auto">
          <a:xfrm>
            <a:off x="7848600" y="1447800"/>
            <a:ext cx="63500" cy="88900"/>
          </a:xfrm>
          <a:custGeom>
            <a:avLst/>
            <a:gdLst>
              <a:gd name="T0" fmla="*/ 0 w 40"/>
              <a:gd name="T1" fmla="*/ 40 h 56"/>
              <a:gd name="T2" fmla="*/ 0 w 40"/>
              <a:gd name="T3" fmla="*/ 40 h 56"/>
              <a:gd name="T4" fmla="*/ 32 w 40"/>
              <a:gd name="T5" fmla="*/ 0 h 56"/>
              <a:gd name="T6" fmla="*/ 40 w 40"/>
              <a:gd name="T7" fmla="*/ 8 h 56"/>
              <a:gd name="T8" fmla="*/ 8 w 40"/>
              <a:gd name="T9" fmla="*/ 56 h 56"/>
              <a:gd name="T10" fmla="*/ 0 w 40"/>
              <a:gd name="T11" fmla="*/ 48 h 56"/>
              <a:gd name="T12" fmla="*/ 0 w 40"/>
              <a:gd name="T13" fmla="*/ 48 h 56"/>
              <a:gd name="T14" fmla="*/ 0 w 40"/>
              <a:gd name="T15" fmla="*/ 48 h 56"/>
              <a:gd name="T16" fmla="*/ 0 w 40"/>
              <a:gd name="T17" fmla="*/ 4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56">
                <a:moveTo>
                  <a:pt x="0" y="40"/>
                </a:moveTo>
                <a:lnTo>
                  <a:pt x="0" y="40"/>
                </a:lnTo>
                <a:lnTo>
                  <a:pt x="32" y="0"/>
                </a:lnTo>
                <a:lnTo>
                  <a:pt x="40" y="8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3" name="Freeform 473"/>
          <p:cNvSpPr>
            <a:spLocks/>
          </p:cNvSpPr>
          <p:nvPr/>
        </p:nvSpPr>
        <p:spPr bwMode="auto">
          <a:xfrm>
            <a:off x="7899400" y="1397000"/>
            <a:ext cx="88900" cy="63500"/>
          </a:xfrm>
          <a:custGeom>
            <a:avLst/>
            <a:gdLst>
              <a:gd name="T0" fmla="*/ 0 w 56"/>
              <a:gd name="T1" fmla="*/ 32 h 40"/>
              <a:gd name="T2" fmla="*/ 0 w 56"/>
              <a:gd name="T3" fmla="*/ 32 h 40"/>
              <a:gd name="T4" fmla="*/ 48 w 56"/>
              <a:gd name="T5" fmla="*/ 0 h 40"/>
              <a:gd name="T6" fmla="*/ 56 w 56"/>
              <a:gd name="T7" fmla="*/ 16 h 40"/>
              <a:gd name="T8" fmla="*/ 8 w 56"/>
              <a:gd name="T9" fmla="*/ 40 h 40"/>
              <a:gd name="T10" fmla="*/ 0 w 56"/>
              <a:gd name="T11" fmla="*/ 32 h 40"/>
              <a:gd name="T12" fmla="*/ 0 w 56"/>
              <a:gd name="T13" fmla="*/ 32 h 40"/>
              <a:gd name="T14" fmla="*/ 0 w 56"/>
              <a:gd name="T15" fmla="*/ 32 h 40"/>
              <a:gd name="T16" fmla="*/ 0 w 56"/>
              <a:gd name="T17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0" y="32"/>
                </a:moveTo>
                <a:lnTo>
                  <a:pt x="0" y="32"/>
                </a:lnTo>
                <a:lnTo>
                  <a:pt x="48" y="0"/>
                </a:lnTo>
                <a:lnTo>
                  <a:pt x="56" y="16"/>
                </a:lnTo>
                <a:lnTo>
                  <a:pt x="8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4" name="Freeform 474"/>
          <p:cNvSpPr>
            <a:spLocks/>
          </p:cNvSpPr>
          <p:nvPr/>
        </p:nvSpPr>
        <p:spPr bwMode="auto">
          <a:xfrm>
            <a:off x="7975600" y="1371600"/>
            <a:ext cx="101600" cy="50800"/>
          </a:xfrm>
          <a:custGeom>
            <a:avLst/>
            <a:gdLst>
              <a:gd name="T0" fmla="*/ 0 w 64"/>
              <a:gd name="T1" fmla="*/ 16 h 32"/>
              <a:gd name="T2" fmla="*/ 0 w 64"/>
              <a:gd name="T3" fmla="*/ 16 h 32"/>
              <a:gd name="T4" fmla="*/ 64 w 64"/>
              <a:gd name="T5" fmla="*/ 0 h 32"/>
              <a:gd name="T6" fmla="*/ 64 w 64"/>
              <a:gd name="T7" fmla="*/ 16 h 32"/>
              <a:gd name="T8" fmla="*/ 8 w 64"/>
              <a:gd name="T9" fmla="*/ 32 h 32"/>
              <a:gd name="T10" fmla="*/ 0 w 64"/>
              <a:gd name="T11" fmla="*/ 16 h 32"/>
              <a:gd name="T12" fmla="*/ 0 w 64"/>
              <a:gd name="T13" fmla="*/ 16 h 32"/>
              <a:gd name="T14" fmla="*/ 0 w 64"/>
              <a:gd name="T15" fmla="*/ 16 h 32"/>
              <a:gd name="T16" fmla="*/ 0 w 6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0" y="16"/>
                </a:moveTo>
                <a:lnTo>
                  <a:pt x="0" y="16"/>
                </a:lnTo>
                <a:lnTo>
                  <a:pt x="64" y="0"/>
                </a:ln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5" name="Freeform 475"/>
          <p:cNvSpPr>
            <a:spLocks/>
          </p:cNvSpPr>
          <p:nvPr/>
        </p:nvSpPr>
        <p:spPr bwMode="auto">
          <a:xfrm>
            <a:off x="8077200" y="1371600"/>
            <a:ext cx="88900" cy="50800"/>
          </a:xfrm>
          <a:custGeom>
            <a:avLst/>
            <a:gdLst>
              <a:gd name="T0" fmla="*/ 0 w 56"/>
              <a:gd name="T1" fmla="*/ 0 h 32"/>
              <a:gd name="T2" fmla="*/ 0 w 56"/>
              <a:gd name="T3" fmla="*/ 0 h 32"/>
              <a:gd name="T4" fmla="*/ 56 w 56"/>
              <a:gd name="T5" fmla="*/ 16 h 32"/>
              <a:gd name="T6" fmla="*/ 56 w 56"/>
              <a:gd name="T7" fmla="*/ 32 h 32"/>
              <a:gd name="T8" fmla="*/ 0 w 56"/>
              <a:gd name="T9" fmla="*/ 16 h 32"/>
              <a:gd name="T10" fmla="*/ 0 w 56"/>
              <a:gd name="T11" fmla="*/ 0 h 32"/>
              <a:gd name="T12" fmla="*/ 0 w 56"/>
              <a:gd name="T13" fmla="*/ 0 h 32"/>
              <a:gd name="T14" fmla="*/ 0 w 56"/>
              <a:gd name="T15" fmla="*/ 0 h 32"/>
              <a:gd name="T16" fmla="*/ 0 w 56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32">
                <a:moveTo>
                  <a:pt x="0" y="0"/>
                </a:move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6" name="Freeform 476"/>
          <p:cNvSpPr>
            <a:spLocks/>
          </p:cNvSpPr>
          <p:nvPr/>
        </p:nvSpPr>
        <p:spPr bwMode="auto">
          <a:xfrm>
            <a:off x="8166100" y="1397000"/>
            <a:ext cx="88900" cy="63500"/>
          </a:xfrm>
          <a:custGeom>
            <a:avLst/>
            <a:gdLst>
              <a:gd name="T0" fmla="*/ 8 w 56"/>
              <a:gd name="T1" fmla="*/ 0 h 40"/>
              <a:gd name="T2" fmla="*/ 8 w 56"/>
              <a:gd name="T3" fmla="*/ 0 h 40"/>
              <a:gd name="T4" fmla="*/ 56 w 56"/>
              <a:gd name="T5" fmla="*/ 32 h 40"/>
              <a:gd name="T6" fmla="*/ 48 w 56"/>
              <a:gd name="T7" fmla="*/ 40 h 40"/>
              <a:gd name="T8" fmla="*/ 0 w 56"/>
              <a:gd name="T9" fmla="*/ 16 h 40"/>
              <a:gd name="T10" fmla="*/ 0 w 56"/>
              <a:gd name="T11" fmla="*/ 0 h 40"/>
              <a:gd name="T12" fmla="*/ 0 w 56"/>
              <a:gd name="T13" fmla="*/ 0 h 40"/>
              <a:gd name="T14" fmla="*/ 0 w 56"/>
              <a:gd name="T15" fmla="*/ 0 h 40"/>
              <a:gd name="T16" fmla="*/ 8 w 5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8" y="0"/>
                </a:moveTo>
                <a:lnTo>
                  <a:pt x="8" y="0"/>
                </a:lnTo>
                <a:lnTo>
                  <a:pt x="56" y="32"/>
                </a:lnTo>
                <a:lnTo>
                  <a:pt x="48" y="40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7" name="Freeform 477"/>
          <p:cNvSpPr>
            <a:spLocks/>
          </p:cNvSpPr>
          <p:nvPr/>
        </p:nvSpPr>
        <p:spPr bwMode="auto">
          <a:xfrm>
            <a:off x="8229600" y="1447800"/>
            <a:ext cx="76200" cy="88900"/>
          </a:xfrm>
          <a:custGeom>
            <a:avLst/>
            <a:gdLst>
              <a:gd name="T0" fmla="*/ 16 w 48"/>
              <a:gd name="T1" fmla="*/ 0 h 56"/>
              <a:gd name="T2" fmla="*/ 16 w 48"/>
              <a:gd name="T3" fmla="*/ 0 h 56"/>
              <a:gd name="T4" fmla="*/ 48 w 48"/>
              <a:gd name="T5" fmla="*/ 40 h 56"/>
              <a:gd name="T6" fmla="*/ 32 w 48"/>
              <a:gd name="T7" fmla="*/ 56 h 56"/>
              <a:gd name="T8" fmla="*/ 0 w 48"/>
              <a:gd name="T9" fmla="*/ 8 h 56"/>
              <a:gd name="T10" fmla="*/ 16 w 48"/>
              <a:gd name="T11" fmla="*/ 0 h 56"/>
              <a:gd name="T12" fmla="*/ 16 w 48"/>
              <a:gd name="T13" fmla="*/ 0 h 56"/>
              <a:gd name="T14" fmla="*/ 16 w 48"/>
              <a:gd name="T15" fmla="*/ 0 h 56"/>
              <a:gd name="T16" fmla="*/ 16 w 48"/>
              <a:gd name="T17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56">
                <a:moveTo>
                  <a:pt x="16" y="0"/>
                </a:moveTo>
                <a:lnTo>
                  <a:pt x="16" y="0"/>
                </a:lnTo>
                <a:lnTo>
                  <a:pt x="48" y="40"/>
                </a:lnTo>
                <a:lnTo>
                  <a:pt x="32" y="5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8" name="Freeform 478"/>
          <p:cNvSpPr>
            <a:spLocks/>
          </p:cNvSpPr>
          <p:nvPr/>
        </p:nvSpPr>
        <p:spPr bwMode="auto">
          <a:xfrm>
            <a:off x="8280400" y="1511300"/>
            <a:ext cx="50800" cy="101600"/>
          </a:xfrm>
          <a:custGeom>
            <a:avLst/>
            <a:gdLst>
              <a:gd name="T0" fmla="*/ 16 w 32"/>
              <a:gd name="T1" fmla="*/ 8 h 64"/>
              <a:gd name="T2" fmla="*/ 16 w 32"/>
              <a:gd name="T3" fmla="*/ 8 h 64"/>
              <a:gd name="T4" fmla="*/ 32 w 32"/>
              <a:gd name="T5" fmla="*/ 64 h 64"/>
              <a:gd name="T6" fmla="*/ 16 w 32"/>
              <a:gd name="T7" fmla="*/ 64 h 64"/>
              <a:gd name="T8" fmla="*/ 0 w 32"/>
              <a:gd name="T9" fmla="*/ 8 h 64"/>
              <a:gd name="T10" fmla="*/ 16 w 32"/>
              <a:gd name="T11" fmla="*/ 0 h 64"/>
              <a:gd name="T12" fmla="*/ 16 w 32"/>
              <a:gd name="T13" fmla="*/ 0 h 64"/>
              <a:gd name="T14" fmla="*/ 16 w 32"/>
              <a:gd name="T15" fmla="*/ 8 h 64"/>
              <a:gd name="T16" fmla="*/ 16 w 32"/>
              <a:gd name="T17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64">
                <a:moveTo>
                  <a:pt x="16" y="8"/>
                </a:moveTo>
                <a:lnTo>
                  <a:pt x="16" y="8"/>
                </a:lnTo>
                <a:lnTo>
                  <a:pt x="32" y="64"/>
                </a:lnTo>
                <a:lnTo>
                  <a:pt x="16" y="6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799" name="Freeform 479"/>
          <p:cNvSpPr>
            <a:spLocks/>
          </p:cNvSpPr>
          <p:nvPr/>
        </p:nvSpPr>
        <p:spPr bwMode="auto">
          <a:xfrm>
            <a:off x="8280400" y="1612900"/>
            <a:ext cx="50800" cy="88900"/>
          </a:xfrm>
          <a:custGeom>
            <a:avLst/>
            <a:gdLst>
              <a:gd name="T0" fmla="*/ 32 w 32"/>
              <a:gd name="T1" fmla="*/ 0 h 56"/>
              <a:gd name="T2" fmla="*/ 32 w 32"/>
              <a:gd name="T3" fmla="*/ 0 h 56"/>
              <a:gd name="T4" fmla="*/ 16 w 32"/>
              <a:gd name="T5" fmla="*/ 56 h 56"/>
              <a:gd name="T6" fmla="*/ 0 w 32"/>
              <a:gd name="T7" fmla="*/ 48 h 56"/>
              <a:gd name="T8" fmla="*/ 16 w 32"/>
              <a:gd name="T9" fmla="*/ 0 h 56"/>
              <a:gd name="T10" fmla="*/ 32 w 32"/>
              <a:gd name="T11" fmla="*/ 0 h 56"/>
              <a:gd name="T12" fmla="*/ 32 w 32"/>
              <a:gd name="T13" fmla="*/ 0 h 56"/>
              <a:gd name="T14" fmla="*/ 32 w 32"/>
              <a:gd name="T15" fmla="*/ 0 h 56"/>
              <a:gd name="T16" fmla="*/ 32 w 32"/>
              <a:gd name="T17" fmla="*/ 0 h 56"/>
              <a:gd name="T18" fmla="*/ 32 w 32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56">
                <a:moveTo>
                  <a:pt x="32" y="0"/>
                </a:moveTo>
                <a:lnTo>
                  <a:pt x="32" y="0"/>
                </a:lnTo>
                <a:lnTo>
                  <a:pt x="16" y="56"/>
                </a:lnTo>
                <a:lnTo>
                  <a:pt x="0" y="48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0" name="Freeform 480"/>
          <p:cNvSpPr>
            <a:spLocks/>
          </p:cNvSpPr>
          <p:nvPr/>
        </p:nvSpPr>
        <p:spPr bwMode="auto">
          <a:xfrm>
            <a:off x="7912100" y="3340100"/>
            <a:ext cx="101600" cy="393700"/>
          </a:xfrm>
          <a:custGeom>
            <a:avLst/>
            <a:gdLst>
              <a:gd name="T0" fmla="*/ 48 w 64"/>
              <a:gd name="T1" fmla="*/ 248 h 248"/>
              <a:gd name="T2" fmla="*/ 0 w 64"/>
              <a:gd name="T3" fmla="*/ 160 h 248"/>
              <a:gd name="T4" fmla="*/ 0 w 64"/>
              <a:gd name="T5" fmla="*/ 160 h 248"/>
              <a:gd name="T6" fmla="*/ 0 w 64"/>
              <a:gd name="T7" fmla="*/ 88 h 248"/>
              <a:gd name="T8" fmla="*/ 0 w 64"/>
              <a:gd name="T9" fmla="*/ 88 h 248"/>
              <a:gd name="T10" fmla="*/ 48 w 64"/>
              <a:gd name="T11" fmla="*/ 16 h 248"/>
              <a:gd name="T12" fmla="*/ 48 w 64"/>
              <a:gd name="T13" fmla="*/ 16 h 248"/>
              <a:gd name="T14" fmla="*/ 64 w 64"/>
              <a:gd name="T15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4" h="248">
                <a:moveTo>
                  <a:pt x="48" y="248"/>
                </a:moveTo>
                <a:lnTo>
                  <a:pt x="0" y="160"/>
                </a:lnTo>
                <a:lnTo>
                  <a:pt x="0" y="160"/>
                </a:lnTo>
                <a:lnTo>
                  <a:pt x="0" y="88"/>
                </a:lnTo>
                <a:lnTo>
                  <a:pt x="0" y="88"/>
                </a:lnTo>
                <a:lnTo>
                  <a:pt x="48" y="16"/>
                </a:lnTo>
                <a:lnTo>
                  <a:pt x="48" y="16"/>
                </a:lnTo>
                <a:lnTo>
                  <a:pt x="6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1" name="Freeform 481"/>
          <p:cNvSpPr>
            <a:spLocks/>
          </p:cNvSpPr>
          <p:nvPr/>
        </p:nvSpPr>
        <p:spPr bwMode="auto">
          <a:xfrm>
            <a:off x="8280400" y="2400300"/>
            <a:ext cx="292100" cy="127000"/>
          </a:xfrm>
          <a:custGeom>
            <a:avLst/>
            <a:gdLst>
              <a:gd name="T0" fmla="*/ 184 w 184"/>
              <a:gd name="T1" fmla="*/ 80 h 80"/>
              <a:gd name="T2" fmla="*/ 184 w 184"/>
              <a:gd name="T3" fmla="*/ 80 h 80"/>
              <a:gd name="T4" fmla="*/ 184 w 184"/>
              <a:gd name="T5" fmla="*/ 80 h 80"/>
              <a:gd name="T6" fmla="*/ 144 w 184"/>
              <a:gd name="T7" fmla="*/ 72 h 80"/>
              <a:gd name="T8" fmla="*/ 144 w 184"/>
              <a:gd name="T9" fmla="*/ 72 h 80"/>
              <a:gd name="T10" fmla="*/ 112 w 184"/>
              <a:gd name="T11" fmla="*/ 64 h 80"/>
              <a:gd name="T12" fmla="*/ 112 w 184"/>
              <a:gd name="T13" fmla="*/ 64 h 80"/>
              <a:gd name="T14" fmla="*/ 88 w 184"/>
              <a:gd name="T15" fmla="*/ 56 h 80"/>
              <a:gd name="T16" fmla="*/ 88 w 184"/>
              <a:gd name="T17" fmla="*/ 56 h 80"/>
              <a:gd name="T18" fmla="*/ 64 w 184"/>
              <a:gd name="T19" fmla="*/ 48 h 80"/>
              <a:gd name="T20" fmla="*/ 64 w 184"/>
              <a:gd name="T21" fmla="*/ 48 h 80"/>
              <a:gd name="T22" fmla="*/ 40 w 184"/>
              <a:gd name="T23" fmla="*/ 40 h 80"/>
              <a:gd name="T24" fmla="*/ 40 w 184"/>
              <a:gd name="T25" fmla="*/ 40 h 80"/>
              <a:gd name="T26" fmla="*/ 24 w 184"/>
              <a:gd name="T27" fmla="*/ 24 h 80"/>
              <a:gd name="T28" fmla="*/ 24 w 184"/>
              <a:gd name="T29" fmla="*/ 24 h 80"/>
              <a:gd name="T30" fmla="*/ 16 w 184"/>
              <a:gd name="T31" fmla="*/ 24 h 80"/>
              <a:gd name="T32" fmla="*/ 16 w 184"/>
              <a:gd name="T33" fmla="*/ 24 h 80"/>
              <a:gd name="T34" fmla="*/ 0 w 184"/>
              <a:gd name="T35" fmla="*/ 16 h 80"/>
              <a:gd name="T36" fmla="*/ 0 w 184"/>
              <a:gd name="T37" fmla="*/ 16 h 80"/>
              <a:gd name="T38" fmla="*/ 0 w 184"/>
              <a:gd name="T3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4" h="80">
                <a:moveTo>
                  <a:pt x="184" y="80"/>
                </a:moveTo>
                <a:lnTo>
                  <a:pt x="184" y="80"/>
                </a:lnTo>
                <a:lnTo>
                  <a:pt x="184" y="80"/>
                </a:lnTo>
                <a:lnTo>
                  <a:pt x="144" y="72"/>
                </a:lnTo>
                <a:lnTo>
                  <a:pt x="144" y="72"/>
                </a:lnTo>
                <a:lnTo>
                  <a:pt x="112" y="64"/>
                </a:lnTo>
                <a:lnTo>
                  <a:pt x="112" y="64"/>
                </a:lnTo>
                <a:lnTo>
                  <a:pt x="88" y="56"/>
                </a:lnTo>
                <a:lnTo>
                  <a:pt x="88" y="56"/>
                </a:lnTo>
                <a:lnTo>
                  <a:pt x="64" y="48"/>
                </a:lnTo>
                <a:lnTo>
                  <a:pt x="64" y="48"/>
                </a:lnTo>
                <a:lnTo>
                  <a:pt x="40" y="40"/>
                </a:lnTo>
                <a:lnTo>
                  <a:pt x="40" y="40"/>
                </a:lnTo>
                <a:lnTo>
                  <a:pt x="24" y="24"/>
                </a:lnTo>
                <a:lnTo>
                  <a:pt x="24" y="24"/>
                </a:lnTo>
                <a:lnTo>
                  <a:pt x="16" y="24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2" name="Freeform 482"/>
          <p:cNvSpPr>
            <a:spLocks/>
          </p:cNvSpPr>
          <p:nvPr/>
        </p:nvSpPr>
        <p:spPr bwMode="auto">
          <a:xfrm>
            <a:off x="8229600" y="2311400"/>
            <a:ext cx="101600" cy="114300"/>
          </a:xfrm>
          <a:custGeom>
            <a:avLst/>
            <a:gdLst>
              <a:gd name="T0" fmla="*/ 64 w 64"/>
              <a:gd name="T1" fmla="*/ 48 h 72"/>
              <a:gd name="T2" fmla="*/ 40 w 64"/>
              <a:gd name="T3" fmla="*/ 64 h 72"/>
              <a:gd name="T4" fmla="*/ 8 w 64"/>
              <a:gd name="T5" fmla="*/ 72 h 72"/>
              <a:gd name="T6" fmla="*/ 8 w 64"/>
              <a:gd name="T7" fmla="*/ 72 h 72"/>
              <a:gd name="T8" fmla="*/ 0 w 64"/>
              <a:gd name="T9" fmla="*/ 0 h 72"/>
              <a:gd name="T10" fmla="*/ 0 w 64"/>
              <a:gd name="T11" fmla="*/ 0 h 72"/>
              <a:gd name="T12" fmla="*/ 64 w 64"/>
              <a:gd name="T13" fmla="*/ 4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2">
                <a:moveTo>
                  <a:pt x="64" y="48"/>
                </a:moveTo>
                <a:lnTo>
                  <a:pt x="40" y="64"/>
                </a:lnTo>
                <a:lnTo>
                  <a:pt x="8" y="72"/>
                </a:lnTo>
                <a:lnTo>
                  <a:pt x="8" y="72"/>
                </a:lnTo>
                <a:lnTo>
                  <a:pt x="0" y="0"/>
                </a:lnTo>
                <a:lnTo>
                  <a:pt x="0" y="0"/>
                </a:lnTo>
                <a:lnTo>
                  <a:pt x="64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3" name="Freeform 483"/>
          <p:cNvSpPr>
            <a:spLocks/>
          </p:cNvSpPr>
          <p:nvPr/>
        </p:nvSpPr>
        <p:spPr bwMode="auto">
          <a:xfrm>
            <a:off x="8039100" y="1701800"/>
            <a:ext cx="101600" cy="101600"/>
          </a:xfrm>
          <a:custGeom>
            <a:avLst/>
            <a:gdLst>
              <a:gd name="T0" fmla="*/ 64 w 64"/>
              <a:gd name="T1" fmla="*/ 64 h 64"/>
              <a:gd name="T2" fmla="*/ 32 w 64"/>
              <a:gd name="T3" fmla="*/ 64 h 64"/>
              <a:gd name="T4" fmla="*/ 0 w 64"/>
              <a:gd name="T5" fmla="*/ 64 h 64"/>
              <a:gd name="T6" fmla="*/ 0 w 64"/>
              <a:gd name="T7" fmla="*/ 64 h 64"/>
              <a:gd name="T8" fmla="*/ 32 w 64"/>
              <a:gd name="T9" fmla="*/ 0 h 64"/>
              <a:gd name="T10" fmla="*/ 32 w 64"/>
              <a:gd name="T11" fmla="*/ 0 h 64"/>
              <a:gd name="T12" fmla="*/ 64 w 64"/>
              <a:gd name="T1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64" y="64"/>
                </a:moveTo>
                <a:lnTo>
                  <a:pt x="32" y="64"/>
                </a:lnTo>
                <a:lnTo>
                  <a:pt x="0" y="64"/>
                </a:lnTo>
                <a:lnTo>
                  <a:pt x="0" y="64"/>
                </a:lnTo>
                <a:lnTo>
                  <a:pt x="32" y="0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4" name="Freeform 484"/>
          <p:cNvSpPr>
            <a:spLocks/>
          </p:cNvSpPr>
          <p:nvPr/>
        </p:nvSpPr>
        <p:spPr bwMode="auto">
          <a:xfrm>
            <a:off x="8089900" y="2006600"/>
            <a:ext cx="15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5" name="Line 485"/>
          <p:cNvSpPr>
            <a:spLocks noChangeShapeType="1"/>
          </p:cNvSpPr>
          <p:nvPr/>
        </p:nvSpPr>
        <p:spPr bwMode="auto">
          <a:xfrm>
            <a:off x="8089900" y="1803400"/>
            <a:ext cx="1588" cy="203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6" name="Freeform 486"/>
          <p:cNvSpPr>
            <a:spLocks/>
          </p:cNvSpPr>
          <p:nvPr/>
        </p:nvSpPr>
        <p:spPr bwMode="auto">
          <a:xfrm>
            <a:off x="8039100" y="2286000"/>
            <a:ext cx="88900" cy="114300"/>
          </a:xfrm>
          <a:custGeom>
            <a:avLst/>
            <a:gdLst>
              <a:gd name="T0" fmla="*/ 56 w 56"/>
              <a:gd name="T1" fmla="*/ 64 h 72"/>
              <a:gd name="T2" fmla="*/ 32 w 56"/>
              <a:gd name="T3" fmla="*/ 72 h 72"/>
              <a:gd name="T4" fmla="*/ 0 w 56"/>
              <a:gd name="T5" fmla="*/ 72 h 72"/>
              <a:gd name="T6" fmla="*/ 0 w 56"/>
              <a:gd name="T7" fmla="*/ 72 h 72"/>
              <a:gd name="T8" fmla="*/ 16 w 56"/>
              <a:gd name="T9" fmla="*/ 0 h 72"/>
              <a:gd name="T10" fmla="*/ 16 w 56"/>
              <a:gd name="T11" fmla="*/ 0 h 72"/>
              <a:gd name="T12" fmla="*/ 56 w 56"/>
              <a:gd name="T1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72">
                <a:moveTo>
                  <a:pt x="56" y="64"/>
                </a:moveTo>
                <a:lnTo>
                  <a:pt x="32" y="72"/>
                </a:lnTo>
                <a:lnTo>
                  <a:pt x="0" y="72"/>
                </a:lnTo>
                <a:lnTo>
                  <a:pt x="0" y="72"/>
                </a:lnTo>
                <a:lnTo>
                  <a:pt x="16" y="0"/>
                </a:lnTo>
                <a:lnTo>
                  <a:pt x="16" y="0"/>
                </a:lnTo>
                <a:lnTo>
                  <a:pt x="56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7" name="Freeform 487"/>
          <p:cNvSpPr>
            <a:spLocks/>
          </p:cNvSpPr>
          <p:nvPr/>
        </p:nvSpPr>
        <p:spPr bwMode="auto">
          <a:xfrm>
            <a:off x="5384800" y="1358900"/>
            <a:ext cx="495300" cy="444500"/>
          </a:xfrm>
          <a:custGeom>
            <a:avLst/>
            <a:gdLst>
              <a:gd name="T0" fmla="*/ 312 w 312"/>
              <a:gd name="T1" fmla="*/ 136 h 280"/>
              <a:gd name="T2" fmla="*/ 304 w 312"/>
              <a:gd name="T3" fmla="*/ 192 h 280"/>
              <a:gd name="T4" fmla="*/ 272 w 312"/>
              <a:gd name="T5" fmla="*/ 240 h 280"/>
              <a:gd name="T6" fmla="*/ 224 w 312"/>
              <a:gd name="T7" fmla="*/ 272 h 280"/>
              <a:gd name="T8" fmla="*/ 160 w 312"/>
              <a:gd name="T9" fmla="*/ 280 h 280"/>
              <a:gd name="T10" fmla="*/ 160 w 312"/>
              <a:gd name="T11" fmla="*/ 280 h 280"/>
              <a:gd name="T12" fmla="*/ 96 w 312"/>
              <a:gd name="T13" fmla="*/ 272 h 280"/>
              <a:gd name="T14" fmla="*/ 48 w 312"/>
              <a:gd name="T15" fmla="*/ 240 h 280"/>
              <a:gd name="T16" fmla="*/ 16 w 312"/>
              <a:gd name="T17" fmla="*/ 192 h 280"/>
              <a:gd name="T18" fmla="*/ 0 w 312"/>
              <a:gd name="T19" fmla="*/ 136 h 280"/>
              <a:gd name="T20" fmla="*/ 0 w 312"/>
              <a:gd name="T21" fmla="*/ 136 h 280"/>
              <a:gd name="T22" fmla="*/ 16 w 312"/>
              <a:gd name="T23" fmla="*/ 88 h 280"/>
              <a:gd name="T24" fmla="*/ 48 w 312"/>
              <a:gd name="T25" fmla="*/ 40 h 280"/>
              <a:gd name="T26" fmla="*/ 96 w 312"/>
              <a:gd name="T27" fmla="*/ 8 h 280"/>
              <a:gd name="T28" fmla="*/ 160 w 312"/>
              <a:gd name="T29" fmla="*/ 0 h 280"/>
              <a:gd name="T30" fmla="*/ 160 w 312"/>
              <a:gd name="T31" fmla="*/ 0 h 280"/>
              <a:gd name="T32" fmla="*/ 224 w 312"/>
              <a:gd name="T33" fmla="*/ 8 h 280"/>
              <a:gd name="T34" fmla="*/ 272 w 312"/>
              <a:gd name="T35" fmla="*/ 40 h 280"/>
              <a:gd name="T36" fmla="*/ 304 w 312"/>
              <a:gd name="T37" fmla="*/ 88 h 280"/>
              <a:gd name="T38" fmla="*/ 312 w 312"/>
              <a:gd name="T39" fmla="*/ 136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2" h="280">
                <a:moveTo>
                  <a:pt x="312" y="136"/>
                </a:moveTo>
                <a:lnTo>
                  <a:pt x="304" y="192"/>
                </a:lnTo>
                <a:lnTo>
                  <a:pt x="272" y="240"/>
                </a:lnTo>
                <a:lnTo>
                  <a:pt x="224" y="272"/>
                </a:lnTo>
                <a:lnTo>
                  <a:pt x="160" y="280"/>
                </a:lnTo>
                <a:lnTo>
                  <a:pt x="160" y="280"/>
                </a:lnTo>
                <a:lnTo>
                  <a:pt x="96" y="272"/>
                </a:lnTo>
                <a:lnTo>
                  <a:pt x="48" y="240"/>
                </a:lnTo>
                <a:lnTo>
                  <a:pt x="16" y="192"/>
                </a:lnTo>
                <a:lnTo>
                  <a:pt x="0" y="136"/>
                </a:lnTo>
                <a:lnTo>
                  <a:pt x="0" y="136"/>
                </a:lnTo>
                <a:lnTo>
                  <a:pt x="16" y="88"/>
                </a:lnTo>
                <a:lnTo>
                  <a:pt x="48" y="40"/>
                </a:lnTo>
                <a:lnTo>
                  <a:pt x="96" y="8"/>
                </a:lnTo>
                <a:lnTo>
                  <a:pt x="160" y="0"/>
                </a:lnTo>
                <a:lnTo>
                  <a:pt x="160" y="0"/>
                </a:lnTo>
                <a:lnTo>
                  <a:pt x="224" y="8"/>
                </a:lnTo>
                <a:lnTo>
                  <a:pt x="272" y="40"/>
                </a:lnTo>
                <a:lnTo>
                  <a:pt x="304" y="88"/>
                </a:lnTo>
                <a:lnTo>
                  <a:pt x="312" y="13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8" name="Freeform 488"/>
          <p:cNvSpPr>
            <a:spLocks/>
          </p:cNvSpPr>
          <p:nvPr/>
        </p:nvSpPr>
        <p:spPr bwMode="auto">
          <a:xfrm>
            <a:off x="5842000" y="1574800"/>
            <a:ext cx="50800" cy="88900"/>
          </a:xfrm>
          <a:custGeom>
            <a:avLst/>
            <a:gdLst>
              <a:gd name="T0" fmla="*/ 16 w 32"/>
              <a:gd name="T1" fmla="*/ 0 h 56"/>
              <a:gd name="T2" fmla="*/ 32 w 32"/>
              <a:gd name="T3" fmla="*/ 8 h 56"/>
              <a:gd name="T4" fmla="*/ 16 w 32"/>
              <a:gd name="T5" fmla="*/ 56 h 56"/>
              <a:gd name="T6" fmla="*/ 0 w 32"/>
              <a:gd name="T7" fmla="*/ 56 h 56"/>
              <a:gd name="T8" fmla="*/ 16 w 32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56">
                <a:moveTo>
                  <a:pt x="16" y="0"/>
                </a:moveTo>
                <a:lnTo>
                  <a:pt x="32" y="8"/>
                </a:lnTo>
                <a:lnTo>
                  <a:pt x="16" y="56"/>
                </a:lnTo>
                <a:lnTo>
                  <a:pt x="0" y="5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09" name="Freeform 489"/>
          <p:cNvSpPr>
            <a:spLocks/>
          </p:cNvSpPr>
          <p:nvPr/>
        </p:nvSpPr>
        <p:spPr bwMode="auto">
          <a:xfrm>
            <a:off x="5791200" y="1663700"/>
            <a:ext cx="76200" cy="76200"/>
          </a:xfrm>
          <a:custGeom>
            <a:avLst/>
            <a:gdLst>
              <a:gd name="T0" fmla="*/ 48 w 48"/>
              <a:gd name="T1" fmla="*/ 8 h 48"/>
              <a:gd name="T2" fmla="*/ 48 w 48"/>
              <a:gd name="T3" fmla="*/ 8 h 48"/>
              <a:gd name="T4" fmla="*/ 16 w 48"/>
              <a:gd name="T5" fmla="*/ 48 h 48"/>
              <a:gd name="T6" fmla="*/ 0 w 48"/>
              <a:gd name="T7" fmla="*/ 40 h 48"/>
              <a:gd name="T8" fmla="*/ 32 w 48"/>
              <a:gd name="T9" fmla="*/ 0 h 48"/>
              <a:gd name="T10" fmla="*/ 48 w 48"/>
              <a:gd name="T11" fmla="*/ 0 h 48"/>
              <a:gd name="T12" fmla="*/ 48 w 48"/>
              <a:gd name="T13" fmla="*/ 0 h 48"/>
              <a:gd name="T14" fmla="*/ 48 w 48"/>
              <a:gd name="T15" fmla="*/ 8 h 48"/>
              <a:gd name="T16" fmla="*/ 48 w 48"/>
              <a:gd name="T17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48">
                <a:moveTo>
                  <a:pt x="48" y="8"/>
                </a:moveTo>
                <a:lnTo>
                  <a:pt x="48" y="8"/>
                </a:lnTo>
                <a:lnTo>
                  <a:pt x="16" y="48"/>
                </a:lnTo>
                <a:lnTo>
                  <a:pt x="0" y="40"/>
                </a:lnTo>
                <a:lnTo>
                  <a:pt x="32" y="0"/>
                </a:lnTo>
                <a:lnTo>
                  <a:pt x="48" y="0"/>
                </a:lnTo>
                <a:lnTo>
                  <a:pt x="48" y="0"/>
                </a:lnTo>
                <a:lnTo>
                  <a:pt x="48" y="8"/>
                </a:lnTo>
                <a:lnTo>
                  <a:pt x="4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0" name="Freeform 490"/>
          <p:cNvSpPr>
            <a:spLocks/>
          </p:cNvSpPr>
          <p:nvPr/>
        </p:nvSpPr>
        <p:spPr bwMode="auto">
          <a:xfrm>
            <a:off x="5727700" y="1727200"/>
            <a:ext cx="88900" cy="63500"/>
          </a:xfrm>
          <a:custGeom>
            <a:avLst/>
            <a:gdLst>
              <a:gd name="T0" fmla="*/ 56 w 56"/>
              <a:gd name="T1" fmla="*/ 8 h 40"/>
              <a:gd name="T2" fmla="*/ 56 w 56"/>
              <a:gd name="T3" fmla="*/ 8 h 40"/>
              <a:gd name="T4" fmla="*/ 8 w 56"/>
              <a:gd name="T5" fmla="*/ 40 h 40"/>
              <a:gd name="T6" fmla="*/ 0 w 56"/>
              <a:gd name="T7" fmla="*/ 24 h 40"/>
              <a:gd name="T8" fmla="*/ 48 w 56"/>
              <a:gd name="T9" fmla="*/ 0 h 40"/>
              <a:gd name="T10" fmla="*/ 56 w 56"/>
              <a:gd name="T11" fmla="*/ 8 h 40"/>
              <a:gd name="T12" fmla="*/ 56 w 56"/>
              <a:gd name="T13" fmla="*/ 8 h 40"/>
              <a:gd name="T14" fmla="*/ 56 w 56"/>
              <a:gd name="T15" fmla="*/ 8 h 40"/>
              <a:gd name="T16" fmla="*/ 56 w 56"/>
              <a:gd name="T17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56" y="8"/>
                </a:moveTo>
                <a:lnTo>
                  <a:pt x="56" y="8"/>
                </a:lnTo>
                <a:lnTo>
                  <a:pt x="8" y="40"/>
                </a:lnTo>
                <a:lnTo>
                  <a:pt x="0" y="24"/>
                </a:lnTo>
                <a:lnTo>
                  <a:pt x="48" y="0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1" name="Freeform 491"/>
          <p:cNvSpPr>
            <a:spLocks/>
          </p:cNvSpPr>
          <p:nvPr/>
        </p:nvSpPr>
        <p:spPr bwMode="auto">
          <a:xfrm>
            <a:off x="5638800" y="1765300"/>
            <a:ext cx="101600" cy="50800"/>
          </a:xfrm>
          <a:custGeom>
            <a:avLst/>
            <a:gdLst>
              <a:gd name="T0" fmla="*/ 56 w 64"/>
              <a:gd name="T1" fmla="*/ 16 h 32"/>
              <a:gd name="T2" fmla="*/ 56 w 64"/>
              <a:gd name="T3" fmla="*/ 16 h 32"/>
              <a:gd name="T4" fmla="*/ 0 w 64"/>
              <a:gd name="T5" fmla="*/ 32 h 32"/>
              <a:gd name="T6" fmla="*/ 0 w 64"/>
              <a:gd name="T7" fmla="*/ 16 h 32"/>
              <a:gd name="T8" fmla="*/ 56 w 64"/>
              <a:gd name="T9" fmla="*/ 0 h 32"/>
              <a:gd name="T10" fmla="*/ 64 w 64"/>
              <a:gd name="T11" fmla="*/ 16 h 32"/>
              <a:gd name="T12" fmla="*/ 64 w 64"/>
              <a:gd name="T13" fmla="*/ 16 h 32"/>
              <a:gd name="T14" fmla="*/ 64 w 64"/>
              <a:gd name="T15" fmla="*/ 16 h 32"/>
              <a:gd name="T16" fmla="*/ 56 w 6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56" y="16"/>
                </a:moveTo>
                <a:lnTo>
                  <a:pt x="56" y="16"/>
                </a:lnTo>
                <a:lnTo>
                  <a:pt x="0" y="32"/>
                </a:lnTo>
                <a:lnTo>
                  <a:pt x="0" y="16"/>
                </a:lnTo>
                <a:lnTo>
                  <a:pt x="56" y="0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2" name="Freeform 492"/>
          <p:cNvSpPr>
            <a:spLocks/>
          </p:cNvSpPr>
          <p:nvPr/>
        </p:nvSpPr>
        <p:spPr bwMode="auto">
          <a:xfrm>
            <a:off x="5537200" y="1765300"/>
            <a:ext cx="101600" cy="50800"/>
          </a:xfrm>
          <a:custGeom>
            <a:avLst/>
            <a:gdLst>
              <a:gd name="T0" fmla="*/ 64 w 64"/>
              <a:gd name="T1" fmla="*/ 32 h 32"/>
              <a:gd name="T2" fmla="*/ 64 w 64"/>
              <a:gd name="T3" fmla="*/ 32 h 32"/>
              <a:gd name="T4" fmla="*/ 0 w 64"/>
              <a:gd name="T5" fmla="*/ 16 h 32"/>
              <a:gd name="T6" fmla="*/ 8 w 64"/>
              <a:gd name="T7" fmla="*/ 0 h 32"/>
              <a:gd name="T8" fmla="*/ 64 w 64"/>
              <a:gd name="T9" fmla="*/ 16 h 32"/>
              <a:gd name="T10" fmla="*/ 64 w 64"/>
              <a:gd name="T11" fmla="*/ 32 h 32"/>
              <a:gd name="T12" fmla="*/ 64 w 64"/>
              <a:gd name="T13" fmla="*/ 32 h 32"/>
              <a:gd name="T14" fmla="*/ 64 w 64"/>
              <a:gd name="T15" fmla="*/ 32 h 32"/>
              <a:gd name="T16" fmla="*/ 64 w 64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64" y="32"/>
                </a:moveTo>
                <a:lnTo>
                  <a:pt x="64" y="32"/>
                </a:lnTo>
                <a:lnTo>
                  <a:pt x="0" y="16"/>
                </a:lnTo>
                <a:lnTo>
                  <a:pt x="8" y="0"/>
                </a:lnTo>
                <a:lnTo>
                  <a:pt x="64" y="16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3" name="Freeform 493"/>
          <p:cNvSpPr>
            <a:spLocks/>
          </p:cNvSpPr>
          <p:nvPr/>
        </p:nvSpPr>
        <p:spPr bwMode="auto">
          <a:xfrm>
            <a:off x="5461000" y="1727200"/>
            <a:ext cx="88900" cy="63500"/>
          </a:xfrm>
          <a:custGeom>
            <a:avLst/>
            <a:gdLst>
              <a:gd name="T0" fmla="*/ 48 w 56"/>
              <a:gd name="T1" fmla="*/ 40 h 40"/>
              <a:gd name="T2" fmla="*/ 48 w 56"/>
              <a:gd name="T3" fmla="*/ 40 h 40"/>
              <a:gd name="T4" fmla="*/ 0 w 56"/>
              <a:gd name="T5" fmla="*/ 8 h 40"/>
              <a:gd name="T6" fmla="*/ 8 w 56"/>
              <a:gd name="T7" fmla="*/ 0 h 40"/>
              <a:gd name="T8" fmla="*/ 56 w 56"/>
              <a:gd name="T9" fmla="*/ 24 h 40"/>
              <a:gd name="T10" fmla="*/ 48 w 56"/>
              <a:gd name="T11" fmla="*/ 40 h 40"/>
              <a:gd name="T12" fmla="*/ 48 w 56"/>
              <a:gd name="T13" fmla="*/ 40 h 40"/>
              <a:gd name="T14" fmla="*/ 48 w 56"/>
              <a:gd name="T15" fmla="*/ 40 h 40"/>
              <a:gd name="T16" fmla="*/ 48 w 56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48" y="40"/>
                </a:moveTo>
                <a:lnTo>
                  <a:pt x="48" y="40"/>
                </a:lnTo>
                <a:lnTo>
                  <a:pt x="0" y="8"/>
                </a:ln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lnTo>
                  <a:pt x="48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4" name="Freeform 494"/>
          <p:cNvSpPr>
            <a:spLocks/>
          </p:cNvSpPr>
          <p:nvPr/>
        </p:nvSpPr>
        <p:spPr bwMode="auto">
          <a:xfrm>
            <a:off x="5410200" y="1663700"/>
            <a:ext cx="63500" cy="76200"/>
          </a:xfrm>
          <a:custGeom>
            <a:avLst/>
            <a:gdLst>
              <a:gd name="T0" fmla="*/ 32 w 40"/>
              <a:gd name="T1" fmla="*/ 48 h 48"/>
              <a:gd name="T2" fmla="*/ 32 w 40"/>
              <a:gd name="T3" fmla="*/ 48 h 48"/>
              <a:gd name="T4" fmla="*/ 0 w 40"/>
              <a:gd name="T5" fmla="*/ 8 h 48"/>
              <a:gd name="T6" fmla="*/ 8 w 40"/>
              <a:gd name="T7" fmla="*/ 0 h 48"/>
              <a:gd name="T8" fmla="*/ 40 w 40"/>
              <a:gd name="T9" fmla="*/ 40 h 48"/>
              <a:gd name="T10" fmla="*/ 32 w 40"/>
              <a:gd name="T11" fmla="*/ 48 h 48"/>
              <a:gd name="T12" fmla="*/ 32 w 40"/>
              <a:gd name="T13" fmla="*/ 48 h 48"/>
              <a:gd name="T14" fmla="*/ 32 w 40"/>
              <a:gd name="T15" fmla="*/ 48 h 48"/>
              <a:gd name="T16" fmla="*/ 32 w 40"/>
              <a:gd name="T1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8">
                <a:moveTo>
                  <a:pt x="32" y="48"/>
                </a:moveTo>
                <a:lnTo>
                  <a:pt x="32" y="48"/>
                </a:lnTo>
                <a:lnTo>
                  <a:pt x="0" y="8"/>
                </a:lnTo>
                <a:lnTo>
                  <a:pt x="8" y="0"/>
                </a:lnTo>
                <a:lnTo>
                  <a:pt x="40" y="40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lnTo>
                  <a:pt x="32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5" name="Freeform 495"/>
          <p:cNvSpPr>
            <a:spLocks/>
          </p:cNvSpPr>
          <p:nvPr/>
        </p:nvSpPr>
        <p:spPr bwMode="auto">
          <a:xfrm>
            <a:off x="5384800" y="1574800"/>
            <a:ext cx="50800" cy="101600"/>
          </a:xfrm>
          <a:custGeom>
            <a:avLst/>
            <a:gdLst>
              <a:gd name="T0" fmla="*/ 16 w 32"/>
              <a:gd name="T1" fmla="*/ 56 h 64"/>
              <a:gd name="T2" fmla="*/ 16 w 32"/>
              <a:gd name="T3" fmla="*/ 56 h 64"/>
              <a:gd name="T4" fmla="*/ 0 w 32"/>
              <a:gd name="T5" fmla="*/ 8 h 64"/>
              <a:gd name="T6" fmla="*/ 16 w 32"/>
              <a:gd name="T7" fmla="*/ 0 h 64"/>
              <a:gd name="T8" fmla="*/ 32 w 32"/>
              <a:gd name="T9" fmla="*/ 56 h 64"/>
              <a:gd name="T10" fmla="*/ 16 w 32"/>
              <a:gd name="T11" fmla="*/ 64 h 64"/>
              <a:gd name="T12" fmla="*/ 16 w 32"/>
              <a:gd name="T13" fmla="*/ 64 h 64"/>
              <a:gd name="T14" fmla="*/ 16 w 32"/>
              <a:gd name="T15" fmla="*/ 64 h 64"/>
              <a:gd name="T16" fmla="*/ 16 w 32"/>
              <a:gd name="T17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64">
                <a:moveTo>
                  <a:pt x="16" y="56"/>
                </a:moveTo>
                <a:lnTo>
                  <a:pt x="16" y="56"/>
                </a:lnTo>
                <a:lnTo>
                  <a:pt x="0" y="8"/>
                </a:lnTo>
                <a:lnTo>
                  <a:pt x="16" y="0"/>
                </a:lnTo>
                <a:lnTo>
                  <a:pt x="32" y="56"/>
                </a:lnTo>
                <a:lnTo>
                  <a:pt x="16" y="64"/>
                </a:lnTo>
                <a:lnTo>
                  <a:pt x="16" y="64"/>
                </a:lnTo>
                <a:lnTo>
                  <a:pt x="16" y="64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6" name="Freeform 496"/>
          <p:cNvSpPr>
            <a:spLocks/>
          </p:cNvSpPr>
          <p:nvPr/>
        </p:nvSpPr>
        <p:spPr bwMode="auto">
          <a:xfrm>
            <a:off x="5384800" y="1498600"/>
            <a:ext cx="50800" cy="88900"/>
          </a:xfrm>
          <a:custGeom>
            <a:avLst/>
            <a:gdLst>
              <a:gd name="T0" fmla="*/ 0 w 32"/>
              <a:gd name="T1" fmla="*/ 48 h 56"/>
              <a:gd name="T2" fmla="*/ 0 w 32"/>
              <a:gd name="T3" fmla="*/ 48 h 56"/>
              <a:gd name="T4" fmla="*/ 16 w 32"/>
              <a:gd name="T5" fmla="*/ 0 h 56"/>
              <a:gd name="T6" fmla="*/ 32 w 32"/>
              <a:gd name="T7" fmla="*/ 0 h 56"/>
              <a:gd name="T8" fmla="*/ 16 w 32"/>
              <a:gd name="T9" fmla="*/ 56 h 56"/>
              <a:gd name="T10" fmla="*/ 0 w 32"/>
              <a:gd name="T11" fmla="*/ 56 h 56"/>
              <a:gd name="T12" fmla="*/ 0 w 32"/>
              <a:gd name="T13" fmla="*/ 56 h 56"/>
              <a:gd name="T14" fmla="*/ 0 w 32"/>
              <a:gd name="T15" fmla="*/ 48 h 56"/>
              <a:gd name="T16" fmla="*/ 0 w 32"/>
              <a:gd name="T17" fmla="*/ 48 h 56"/>
              <a:gd name="T18" fmla="*/ 0 w 32"/>
              <a:gd name="T19" fmla="*/ 4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56">
                <a:moveTo>
                  <a:pt x="0" y="48"/>
                </a:moveTo>
                <a:lnTo>
                  <a:pt x="0" y="48"/>
                </a:lnTo>
                <a:lnTo>
                  <a:pt x="16" y="0"/>
                </a:lnTo>
                <a:lnTo>
                  <a:pt x="32" y="0"/>
                </a:lnTo>
                <a:lnTo>
                  <a:pt x="16" y="56"/>
                </a:lnTo>
                <a:lnTo>
                  <a:pt x="0" y="56"/>
                </a:lnTo>
                <a:lnTo>
                  <a:pt x="0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7" name="Freeform 497"/>
          <p:cNvSpPr>
            <a:spLocks/>
          </p:cNvSpPr>
          <p:nvPr/>
        </p:nvSpPr>
        <p:spPr bwMode="auto">
          <a:xfrm>
            <a:off x="5410200" y="1422400"/>
            <a:ext cx="63500" cy="76200"/>
          </a:xfrm>
          <a:custGeom>
            <a:avLst/>
            <a:gdLst>
              <a:gd name="T0" fmla="*/ 0 w 40"/>
              <a:gd name="T1" fmla="*/ 40 h 48"/>
              <a:gd name="T2" fmla="*/ 0 w 40"/>
              <a:gd name="T3" fmla="*/ 40 h 48"/>
              <a:gd name="T4" fmla="*/ 32 w 40"/>
              <a:gd name="T5" fmla="*/ 0 h 48"/>
              <a:gd name="T6" fmla="*/ 40 w 40"/>
              <a:gd name="T7" fmla="*/ 8 h 48"/>
              <a:gd name="T8" fmla="*/ 8 w 40"/>
              <a:gd name="T9" fmla="*/ 48 h 48"/>
              <a:gd name="T10" fmla="*/ 0 w 40"/>
              <a:gd name="T11" fmla="*/ 48 h 48"/>
              <a:gd name="T12" fmla="*/ 0 w 40"/>
              <a:gd name="T13" fmla="*/ 48 h 48"/>
              <a:gd name="T14" fmla="*/ 0 w 40"/>
              <a:gd name="T15" fmla="*/ 40 h 48"/>
              <a:gd name="T16" fmla="*/ 0 w 40"/>
              <a:gd name="T17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48">
                <a:moveTo>
                  <a:pt x="0" y="40"/>
                </a:moveTo>
                <a:lnTo>
                  <a:pt x="0" y="40"/>
                </a:lnTo>
                <a:lnTo>
                  <a:pt x="32" y="0"/>
                </a:lnTo>
                <a:lnTo>
                  <a:pt x="40" y="8"/>
                </a:lnTo>
                <a:lnTo>
                  <a:pt x="8" y="48"/>
                </a:lnTo>
                <a:lnTo>
                  <a:pt x="0" y="48"/>
                </a:lnTo>
                <a:lnTo>
                  <a:pt x="0" y="48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8" name="Freeform 498"/>
          <p:cNvSpPr>
            <a:spLocks/>
          </p:cNvSpPr>
          <p:nvPr/>
        </p:nvSpPr>
        <p:spPr bwMode="auto">
          <a:xfrm>
            <a:off x="5461000" y="1371600"/>
            <a:ext cx="88900" cy="63500"/>
          </a:xfrm>
          <a:custGeom>
            <a:avLst/>
            <a:gdLst>
              <a:gd name="T0" fmla="*/ 0 w 56"/>
              <a:gd name="T1" fmla="*/ 24 h 40"/>
              <a:gd name="T2" fmla="*/ 0 w 56"/>
              <a:gd name="T3" fmla="*/ 24 h 40"/>
              <a:gd name="T4" fmla="*/ 48 w 56"/>
              <a:gd name="T5" fmla="*/ 0 h 40"/>
              <a:gd name="T6" fmla="*/ 56 w 56"/>
              <a:gd name="T7" fmla="*/ 8 h 40"/>
              <a:gd name="T8" fmla="*/ 8 w 56"/>
              <a:gd name="T9" fmla="*/ 40 h 40"/>
              <a:gd name="T10" fmla="*/ 0 w 56"/>
              <a:gd name="T11" fmla="*/ 32 h 40"/>
              <a:gd name="T12" fmla="*/ 0 w 56"/>
              <a:gd name="T13" fmla="*/ 32 h 40"/>
              <a:gd name="T14" fmla="*/ 0 w 56"/>
              <a:gd name="T15" fmla="*/ 32 h 40"/>
              <a:gd name="T16" fmla="*/ 0 w 56"/>
              <a:gd name="T17" fmla="*/ 2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0" y="24"/>
                </a:moveTo>
                <a:lnTo>
                  <a:pt x="0" y="24"/>
                </a:lnTo>
                <a:lnTo>
                  <a:pt x="48" y="0"/>
                </a:lnTo>
                <a:lnTo>
                  <a:pt x="56" y="8"/>
                </a:lnTo>
                <a:lnTo>
                  <a:pt x="8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19" name="Freeform 499"/>
          <p:cNvSpPr>
            <a:spLocks/>
          </p:cNvSpPr>
          <p:nvPr/>
        </p:nvSpPr>
        <p:spPr bwMode="auto">
          <a:xfrm>
            <a:off x="5537200" y="1346200"/>
            <a:ext cx="101600" cy="50800"/>
          </a:xfrm>
          <a:custGeom>
            <a:avLst/>
            <a:gdLst>
              <a:gd name="T0" fmla="*/ 0 w 64"/>
              <a:gd name="T1" fmla="*/ 16 h 32"/>
              <a:gd name="T2" fmla="*/ 0 w 64"/>
              <a:gd name="T3" fmla="*/ 16 h 32"/>
              <a:gd name="T4" fmla="*/ 64 w 64"/>
              <a:gd name="T5" fmla="*/ 0 h 32"/>
              <a:gd name="T6" fmla="*/ 64 w 64"/>
              <a:gd name="T7" fmla="*/ 16 h 32"/>
              <a:gd name="T8" fmla="*/ 8 w 64"/>
              <a:gd name="T9" fmla="*/ 32 h 32"/>
              <a:gd name="T10" fmla="*/ 0 w 64"/>
              <a:gd name="T11" fmla="*/ 16 h 32"/>
              <a:gd name="T12" fmla="*/ 0 w 64"/>
              <a:gd name="T13" fmla="*/ 16 h 32"/>
              <a:gd name="T14" fmla="*/ 0 w 64"/>
              <a:gd name="T15" fmla="*/ 16 h 32"/>
              <a:gd name="T16" fmla="*/ 0 w 6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32">
                <a:moveTo>
                  <a:pt x="0" y="16"/>
                </a:moveTo>
                <a:lnTo>
                  <a:pt x="0" y="16"/>
                </a:lnTo>
                <a:lnTo>
                  <a:pt x="64" y="0"/>
                </a:lnTo>
                <a:lnTo>
                  <a:pt x="64" y="16"/>
                </a:lnTo>
                <a:lnTo>
                  <a:pt x="8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0" name="Freeform 500"/>
          <p:cNvSpPr>
            <a:spLocks/>
          </p:cNvSpPr>
          <p:nvPr/>
        </p:nvSpPr>
        <p:spPr bwMode="auto">
          <a:xfrm>
            <a:off x="5638800" y="1346200"/>
            <a:ext cx="88900" cy="50800"/>
          </a:xfrm>
          <a:custGeom>
            <a:avLst/>
            <a:gdLst>
              <a:gd name="T0" fmla="*/ 0 w 56"/>
              <a:gd name="T1" fmla="*/ 0 h 32"/>
              <a:gd name="T2" fmla="*/ 0 w 56"/>
              <a:gd name="T3" fmla="*/ 0 h 32"/>
              <a:gd name="T4" fmla="*/ 56 w 56"/>
              <a:gd name="T5" fmla="*/ 16 h 32"/>
              <a:gd name="T6" fmla="*/ 56 w 56"/>
              <a:gd name="T7" fmla="*/ 32 h 32"/>
              <a:gd name="T8" fmla="*/ 0 w 56"/>
              <a:gd name="T9" fmla="*/ 16 h 32"/>
              <a:gd name="T10" fmla="*/ 0 w 56"/>
              <a:gd name="T11" fmla="*/ 0 h 32"/>
              <a:gd name="T12" fmla="*/ 0 w 56"/>
              <a:gd name="T13" fmla="*/ 0 h 32"/>
              <a:gd name="T14" fmla="*/ 0 w 56"/>
              <a:gd name="T15" fmla="*/ 0 h 32"/>
              <a:gd name="T16" fmla="*/ 0 w 56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32">
                <a:moveTo>
                  <a:pt x="0" y="0"/>
                </a:moveTo>
                <a:lnTo>
                  <a:pt x="0" y="0"/>
                </a:lnTo>
                <a:lnTo>
                  <a:pt x="56" y="16"/>
                </a:lnTo>
                <a:lnTo>
                  <a:pt x="56" y="32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1" name="Freeform 501"/>
          <p:cNvSpPr>
            <a:spLocks/>
          </p:cNvSpPr>
          <p:nvPr/>
        </p:nvSpPr>
        <p:spPr bwMode="auto">
          <a:xfrm>
            <a:off x="5727700" y="1371600"/>
            <a:ext cx="88900" cy="63500"/>
          </a:xfrm>
          <a:custGeom>
            <a:avLst/>
            <a:gdLst>
              <a:gd name="T0" fmla="*/ 8 w 56"/>
              <a:gd name="T1" fmla="*/ 0 h 40"/>
              <a:gd name="T2" fmla="*/ 8 w 56"/>
              <a:gd name="T3" fmla="*/ 0 h 40"/>
              <a:gd name="T4" fmla="*/ 56 w 56"/>
              <a:gd name="T5" fmla="*/ 24 h 40"/>
              <a:gd name="T6" fmla="*/ 48 w 56"/>
              <a:gd name="T7" fmla="*/ 40 h 40"/>
              <a:gd name="T8" fmla="*/ 0 w 56"/>
              <a:gd name="T9" fmla="*/ 8 h 40"/>
              <a:gd name="T10" fmla="*/ 0 w 56"/>
              <a:gd name="T11" fmla="*/ 0 h 40"/>
              <a:gd name="T12" fmla="*/ 0 w 56"/>
              <a:gd name="T13" fmla="*/ 0 h 40"/>
              <a:gd name="T14" fmla="*/ 8 w 56"/>
              <a:gd name="T15" fmla="*/ 0 h 40"/>
              <a:gd name="T16" fmla="*/ 8 w 56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40">
                <a:moveTo>
                  <a:pt x="8" y="0"/>
                </a:move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2" name="Freeform 502"/>
          <p:cNvSpPr>
            <a:spLocks/>
          </p:cNvSpPr>
          <p:nvPr/>
        </p:nvSpPr>
        <p:spPr bwMode="auto">
          <a:xfrm>
            <a:off x="5791200" y="1409700"/>
            <a:ext cx="76200" cy="88900"/>
          </a:xfrm>
          <a:custGeom>
            <a:avLst/>
            <a:gdLst>
              <a:gd name="T0" fmla="*/ 16 w 48"/>
              <a:gd name="T1" fmla="*/ 8 h 56"/>
              <a:gd name="T2" fmla="*/ 16 w 48"/>
              <a:gd name="T3" fmla="*/ 8 h 56"/>
              <a:gd name="T4" fmla="*/ 48 w 48"/>
              <a:gd name="T5" fmla="*/ 48 h 56"/>
              <a:gd name="T6" fmla="*/ 32 w 48"/>
              <a:gd name="T7" fmla="*/ 56 h 56"/>
              <a:gd name="T8" fmla="*/ 0 w 48"/>
              <a:gd name="T9" fmla="*/ 16 h 56"/>
              <a:gd name="T10" fmla="*/ 16 w 48"/>
              <a:gd name="T11" fmla="*/ 0 h 56"/>
              <a:gd name="T12" fmla="*/ 16 w 48"/>
              <a:gd name="T13" fmla="*/ 0 h 56"/>
              <a:gd name="T14" fmla="*/ 16 w 48"/>
              <a:gd name="T15" fmla="*/ 8 h 56"/>
              <a:gd name="T16" fmla="*/ 16 w 48"/>
              <a:gd name="T17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56">
                <a:moveTo>
                  <a:pt x="16" y="8"/>
                </a:moveTo>
                <a:lnTo>
                  <a:pt x="16" y="8"/>
                </a:lnTo>
                <a:lnTo>
                  <a:pt x="48" y="48"/>
                </a:lnTo>
                <a:lnTo>
                  <a:pt x="32" y="56"/>
                </a:lnTo>
                <a:lnTo>
                  <a:pt x="0" y="16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3" name="Freeform 503"/>
          <p:cNvSpPr>
            <a:spLocks/>
          </p:cNvSpPr>
          <p:nvPr/>
        </p:nvSpPr>
        <p:spPr bwMode="auto">
          <a:xfrm>
            <a:off x="5842000" y="1485900"/>
            <a:ext cx="50800" cy="101600"/>
          </a:xfrm>
          <a:custGeom>
            <a:avLst/>
            <a:gdLst>
              <a:gd name="T0" fmla="*/ 16 w 32"/>
              <a:gd name="T1" fmla="*/ 8 h 64"/>
              <a:gd name="T2" fmla="*/ 16 w 32"/>
              <a:gd name="T3" fmla="*/ 8 h 64"/>
              <a:gd name="T4" fmla="*/ 32 w 32"/>
              <a:gd name="T5" fmla="*/ 56 h 64"/>
              <a:gd name="T6" fmla="*/ 16 w 32"/>
              <a:gd name="T7" fmla="*/ 64 h 64"/>
              <a:gd name="T8" fmla="*/ 0 w 32"/>
              <a:gd name="T9" fmla="*/ 8 h 64"/>
              <a:gd name="T10" fmla="*/ 16 w 32"/>
              <a:gd name="T11" fmla="*/ 0 h 64"/>
              <a:gd name="T12" fmla="*/ 16 w 32"/>
              <a:gd name="T13" fmla="*/ 0 h 64"/>
              <a:gd name="T14" fmla="*/ 16 w 32"/>
              <a:gd name="T15" fmla="*/ 0 h 64"/>
              <a:gd name="T16" fmla="*/ 16 w 32"/>
              <a:gd name="T17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64">
                <a:moveTo>
                  <a:pt x="16" y="8"/>
                </a:moveTo>
                <a:lnTo>
                  <a:pt x="16" y="8"/>
                </a:lnTo>
                <a:lnTo>
                  <a:pt x="32" y="56"/>
                </a:lnTo>
                <a:lnTo>
                  <a:pt x="16" y="6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4" name="Freeform 504"/>
          <p:cNvSpPr>
            <a:spLocks/>
          </p:cNvSpPr>
          <p:nvPr/>
        </p:nvSpPr>
        <p:spPr bwMode="auto">
          <a:xfrm>
            <a:off x="5842000" y="1574800"/>
            <a:ext cx="50800" cy="88900"/>
          </a:xfrm>
          <a:custGeom>
            <a:avLst/>
            <a:gdLst>
              <a:gd name="T0" fmla="*/ 32 w 32"/>
              <a:gd name="T1" fmla="*/ 8 h 56"/>
              <a:gd name="T2" fmla="*/ 32 w 32"/>
              <a:gd name="T3" fmla="*/ 8 h 56"/>
              <a:gd name="T4" fmla="*/ 16 w 32"/>
              <a:gd name="T5" fmla="*/ 56 h 56"/>
              <a:gd name="T6" fmla="*/ 0 w 32"/>
              <a:gd name="T7" fmla="*/ 56 h 56"/>
              <a:gd name="T8" fmla="*/ 16 w 32"/>
              <a:gd name="T9" fmla="*/ 0 h 56"/>
              <a:gd name="T10" fmla="*/ 32 w 32"/>
              <a:gd name="T11" fmla="*/ 0 h 56"/>
              <a:gd name="T12" fmla="*/ 32 w 32"/>
              <a:gd name="T13" fmla="*/ 0 h 56"/>
              <a:gd name="T14" fmla="*/ 32 w 32"/>
              <a:gd name="T15" fmla="*/ 0 h 56"/>
              <a:gd name="T16" fmla="*/ 32 w 32"/>
              <a:gd name="T17" fmla="*/ 8 h 56"/>
              <a:gd name="T18" fmla="*/ 32 w 32"/>
              <a:gd name="T19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56">
                <a:moveTo>
                  <a:pt x="32" y="8"/>
                </a:moveTo>
                <a:lnTo>
                  <a:pt x="32" y="8"/>
                </a:lnTo>
                <a:lnTo>
                  <a:pt x="16" y="56"/>
                </a:lnTo>
                <a:lnTo>
                  <a:pt x="0" y="56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5" name="Freeform 505"/>
          <p:cNvSpPr>
            <a:spLocks/>
          </p:cNvSpPr>
          <p:nvPr/>
        </p:nvSpPr>
        <p:spPr bwMode="auto">
          <a:xfrm>
            <a:off x="5892800" y="2171700"/>
            <a:ext cx="63500" cy="88900"/>
          </a:xfrm>
          <a:custGeom>
            <a:avLst/>
            <a:gdLst>
              <a:gd name="T0" fmla="*/ 16 w 40"/>
              <a:gd name="T1" fmla="*/ 0 h 56"/>
              <a:gd name="T2" fmla="*/ 40 w 40"/>
              <a:gd name="T3" fmla="*/ 0 h 56"/>
              <a:gd name="T4" fmla="*/ 24 w 40"/>
              <a:gd name="T5" fmla="*/ 56 h 56"/>
              <a:gd name="T6" fmla="*/ 0 w 40"/>
              <a:gd name="T7" fmla="*/ 48 h 56"/>
              <a:gd name="T8" fmla="*/ 16 w 40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" h="56">
                <a:moveTo>
                  <a:pt x="16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6" name="Freeform 506"/>
          <p:cNvSpPr>
            <a:spLocks/>
          </p:cNvSpPr>
          <p:nvPr/>
        </p:nvSpPr>
        <p:spPr bwMode="auto">
          <a:xfrm>
            <a:off x="5842000" y="2235200"/>
            <a:ext cx="88900" cy="88900"/>
          </a:xfrm>
          <a:custGeom>
            <a:avLst/>
            <a:gdLst>
              <a:gd name="T0" fmla="*/ 56 w 56"/>
              <a:gd name="T1" fmla="*/ 16 h 56"/>
              <a:gd name="T2" fmla="*/ 56 w 56"/>
              <a:gd name="T3" fmla="*/ 16 h 56"/>
              <a:gd name="T4" fmla="*/ 16 w 56"/>
              <a:gd name="T5" fmla="*/ 56 h 56"/>
              <a:gd name="T6" fmla="*/ 0 w 56"/>
              <a:gd name="T7" fmla="*/ 40 h 56"/>
              <a:gd name="T8" fmla="*/ 32 w 56"/>
              <a:gd name="T9" fmla="*/ 0 h 56"/>
              <a:gd name="T10" fmla="*/ 56 w 56"/>
              <a:gd name="T11" fmla="*/ 16 h 56"/>
              <a:gd name="T12" fmla="*/ 56 w 56"/>
              <a:gd name="T13" fmla="*/ 16 h 56"/>
              <a:gd name="T14" fmla="*/ 56 w 56"/>
              <a:gd name="T15" fmla="*/ 16 h 56"/>
              <a:gd name="T16" fmla="*/ 56 w 56"/>
              <a:gd name="T17" fmla="*/ 16 h 56"/>
              <a:gd name="T18" fmla="*/ 56 w 56"/>
              <a:gd name="T19" fmla="*/ 1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" h="56">
                <a:moveTo>
                  <a:pt x="56" y="16"/>
                </a:moveTo>
                <a:lnTo>
                  <a:pt x="56" y="16"/>
                </a:lnTo>
                <a:lnTo>
                  <a:pt x="16" y="56"/>
                </a:lnTo>
                <a:lnTo>
                  <a:pt x="0" y="40"/>
                </a:lnTo>
                <a:lnTo>
                  <a:pt x="32" y="0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7" name="Freeform 507"/>
          <p:cNvSpPr>
            <a:spLocks/>
          </p:cNvSpPr>
          <p:nvPr/>
        </p:nvSpPr>
        <p:spPr bwMode="auto">
          <a:xfrm>
            <a:off x="5753100" y="2298700"/>
            <a:ext cx="114300" cy="76200"/>
          </a:xfrm>
          <a:custGeom>
            <a:avLst/>
            <a:gdLst>
              <a:gd name="T0" fmla="*/ 64 w 72"/>
              <a:gd name="T1" fmla="*/ 24 h 48"/>
              <a:gd name="T2" fmla="*/ 64 w 72"/>
              <a:gd name="T3" fmla="*/ 24 h 48"/>
              <a:gd name="T4" fmla="*/ 8 w 72"/>
              <a:gd name="T5" fmla="*/ 48 h 48"/>
              <a:gd name="T6" fmla="*/ 0 w 72"/>
              <a:gd name="T7" fmla="*/ 32 h 48"/>
              <a:gd name="T8" fmla="*/ 56 w 72"/>
              <a:gd name="T9" fmla="*/ 0 h 48"/>
              <a:gd name="T10" fmla="*/ 72 w 72"/>
              <a:gd name="T11" fmla="*/ 16 h 48"/>
              <a:gd name="T12" fmla="*/ 72 w 72"/>
              <a:gd name="T13" fmla="*/ 16 h 48"/>
              <a:gd name="T14" fmla="*/ 72 w 72"/>
              <a:gd name="T15" fmla="*/ 24 h 48"/>
              <a:gd name="T16" fmla="*/ 64 w 72"/>
              <a:gd name="T17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8">
                <a:moveTo>
                  <a:pt x="64" y="24"/>
                </a:moveTo>
                <a:lnTo>
                  <a:pt x="64" y="24"/>
                </a:lnTo>
                <a:lnTo>
                  <a:pt x="8" y="48"/>
                </a:lnTo>
                <a:lnTo>
                  <a:pt x="0" y="32"/>
                </a:lnTo>
                <a:lnTo>
                  <a:pt x="56" y="0"/>
                </a:lnTo>
                <a:lnTo>
                  <a:pt x="72" y="16"/>
                </a:lnTo>
                <a:lnTo>
                  <a:pt x="72" y="16"/>
                </a:lnTo>
                <a:lnTo>
                  <a:pt x="72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8" name="Freeform 508"/>
          <p:cNvSpPr>
            <a:spLocks/>
          </p:cNvSpPr>
          <p:nvPr/>
        </p:nvSpPr>
        <p:spPr bwMode="auto">
          <a:xfrm>
            <a:off x="5651500" y="2336800"/>
            <a:ext cx="114300" cy="63500"/>
          </a:xfrm>
          <a:custGeom>
            <a:avLst/>
            <a:gdLst>
              <a:gd name="T0" fmla="*/ 72 w 72"/>
              <a:gd name="T1" fmla="*/ 24 h 40"/>
              <a:gd name="T2" fmla="*/ 72 w 72"/>
              <a:gd name="T3" fmla="*/ 24 h 40"/>
              <a:gd name="T4" fmla="*/ 0 w 72"/>
              <a:gd name="T5" fmla="*/ 40 h 40"/>
              <a:gd name="T6" fmla="*/ 0 w 72"/>
              <a:gd name="T7" fmla="*/ 16 h 40"/>
              <a:gd name="T8" fmla="*/ 64 w 72"/>
              <a:gd name="T9" fmla="*/ 0 h 40"/>
              <a:gd name="T10" fmla="*/ 72 w 72"/>
              <a:gd name="T11" fmla="*/ 24 h 40"/>
              <a:gd name="T12" fmla="*/ 72 w 72"/>
              <a:gd name="T13" fmla="*/ 24 h 40"/>
              <a:gd name="T14" fmla="*/ 72 w 72"/>
              <a:gd name="T15" fmla="*/ 24 h 40"/>
              <a:gd name="T16" fmla="*/ 72 w 72"/>
              <a:gd name="T17" fmla="*/ 24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72" y="24"/>
                </a:moveTo>
                <a:lnTo>
                  <a:pt x="72" y="24"/>
                </a:lnTo>
                <a:lnTo>
                  <a:pt x="0" y="40"/>
                </a:lnTo>
                <a:lnTo>
                  <a:pt x="0" y="16"/>
                </a:lnTo>
                <a:lnTo>
                  <a:pt x="64" y="0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lnTo>
                  <a:pt x="72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29" name="Freeform 509"/>
          <p:cNvSpPr>
            <a:spLocks/>
          </p:cNvSpPr>
          <p:nvPr/>
        </p:nvSpPr>
        <p:spPr bwMode="auto">
          <a:xfrm>
            <a:off x="5537200" y="2336800"/>
            <a:ext cx="114300" cy="63500"/>
          </a:xfrm>
          <a:custGeom>
            <a:avLst/>
            <a:gdLst>
              <a:gd name="T0" fmla="*/ 72 w 72"/>
              <a:gd name="T1" fmla="*/ 40 h 40"/>
              <a:gd name="T2" fmla="*/ 72 w 72"/>
              <a:gd name="T3" fmla="*/ 40 h 40"/>
              <a:gd name="T4" fmla="*/ 0 w 72"/>
              <a:gd name="T5" fmla="*/ 24 h 40"/>
              <a:gd name="T6" fmla="*/ 8 w 72"/>
              <a:gd name="T7" fmla="*/ 0 h 40"/>
              <a:gd name="T8" fmla="*/ 72 w 72"/>
              <a:gd name="T9" fmla="*/ 16 h 40"/>
              <a:gd name="T10" fmla="*/ 72 w 72"/>
              <a:gd name="T11" fmla="*/ 40 h 40"/>
              <a:gd name="T12" fmla="*/ 72 w 72"/>
              <a:gd name="T13" fmla="*/ 40 h 40"/>
              <a:gd name="T14" fmla="*/ 72 w 72"/>
              <a:gd name="T15" fmla="*/ 40 h 40"/>
              <a:gd name="T16" fmla="*/ 72 w 72"/>
              <a:gd name="T17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72" y="40"/>
                </a:moveTo>
                <a:lnTo>
                  <a:pt x="72" y="40"/>
                </a:lnTo>
                <a:lnTo>
                  <a:pt x="0" y="24"/>
                </a:lnTo>
                <a:lnTo>
                  <a:pt x="8" y="0"/>
                </a:lnTo>
                <a:lnTo>
                  <a:pt x="72" y="16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0" name="Freeform 510"/>
          <p:cNvSpPr>
            <a:spLocks/>
          </p:cNvSpPr>
          <p:nvPr/>
        </p:nvSpPr>
        <p:spPr bwMode="auto">
          <a:xfrm>
            <a:off x="5448300" y="2298700"/>
            <a:ext cx="101600" cy="76200"/>
          </a:xfrm>
          <a:custGeom>
            <a:avLst/>
            <a:gdLst>
              <a:gd name="T0" fmla="*/ 56 w 64"/>
              <a:gd name="T1" fmla="*/ 48 h 48"/>
              <a:gd name="T2" fmla="*/ 56 w 64"/>
              <a:gd name="T3" fmla="*/ 48 h 48"/>
              <a:gd name="T4" fmla="*/ 0 w 64"/>
              <a:gd name="T5" fmla="*/ 24 h 48"/>
              <a:gd name="T6" fmla="*/ 8 w 64"/>
              <a:gd name="T7" fmla="*/ 0 h 48"/>
              <a:gd name="T8" fmla="*/ 64 w 64"/>
              <a:gd name="T9" fmla="*/ 32 h 48"/>
              <a:gd name="T10" fmla="*/ 56 w 64"/>
              <a:gd name="T11" fmla="*/ 48 h 48"/>
              <a:gd name="T12" fmla="*/ 56 w 64"/>
              <a:gd name="T13" fmla="*/ 48 h 48"/>
              <a:gd name="T14" fmla="*/ 56 w 64"/>
              <a:gd name="T15" fmla="*/ 48 h 48"/>
              <a:gd name="T16" fmla="*/ 56 w 64"/>
              <a:gd name="T17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48">
                <a:moveTo>
                  <a:pt x="56" y="48"/>
                </a:move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64" y="32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lnTo>
                  <a:pt x="56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1" name="Freeform 511"/>
          <p:cNvSpPr>
            <a:spLocks/>
          </p:cNvSpPr>
          <p:nvPr/>
        </p:nvSpPr>
        <p:spPr bwMode="auto">
          <a:xfrm>
            <a:off x="5372100" y="2235200"/>
            <a:ext cx="88900" cy="101600"/>
          </a:xfrm>
          <a:custGeom>
            <a:avLst/>
            <a:gdLst>
              <a:gd name="T0" fmla="*/ 40 w 56"/>
              <a:gd name="T1" fmla="*/ 56 h 64"/>
              <a:gd name="T2" fmla="*/ 40 w 56"/>
              <a:gd name="T3" fmla="*/ 56 h 64"/>
              <a:gd name="T4" fmla="*/ 0 w 56"/>
              <a:gd name="T5" fmla="*/ 16 h 64"/>
              <a:gd name="T6" fmla="*/ 24 w 56"/>
              <a:gd name="T7" fmla="*/ 0 h 64"/>
              <a:gd name="T8" fmla="*/ 56 w 56"/>
              <a:gd name="T9" fmla="*/ 40 h 64"/>
              <a:gd name="T10" fmla="*/ 48 w 56"/>
              <a:gd name="T11" fmla="*/ 64 h 64"/>
              <a:gd name="T12" fmla="*/ 48 w 56"/>
              <a:gd name="T13" fmla="*/ 64 h 64"/>
              <a:gd name="T14" fmla="*/ 40 w 56"/>
              <a:gd name="T15" fmla="*/ 64 h 64"/>
              <a:gd name="T16" fmla="*/ 40 w 56"/>
              <a:gd name="T17" fmla="*/ 5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64">
                <a:moveTo>
                  <a:pt x="40" y="56"/>
                </a:moveTo>
                <a:lnTo>
                  <a:pt x="40" y="56"/>
                </a:lnTo>
                <a:lnTo>
                  <a:pt x="0" y="16"/>
                </a:lnTo>
                <a:lnTo>
                  <a:pt x="24" y="0"/>
                </a:lnTo>
                <a:lnTo>
                  <a:pt x="56" y="40"/>
                </a:lnTo>
                <a:lnTo>
                  <a:pt x="48" y="64"/>
                </a:lnTo>
                <a:lnTo>
                  <a:pt x="48" y="64"/>
                </a:lnTo>
                <a:lnTo>
                  <a:pt x="40" y="64"/>
                </a:lnTo>
                <a:lnTo>
                  <a:pt x="4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2" name="Freeform 512"/>
          <p:cNvSpPr>
            <a:spLocks/>
          </p:cNvSpPr>
          <p:nvPr/>
        </p:nvSpPr>
        <p:spPr bwMode="auto">
          <a:xfrm>
            <a:off x="5346700" y="2171700"/>
            <a:ext cx="63500" cy="88900"/>
          </a:xfrm>
          <a:custGeom>
            <a:avLst/>
            <a:gdLst>
              <a:gd name="T0" fmla="*/ 16 w 40"/>
              <a:gd name="T1" fmla="*/ 56 h 56"/>
              <a:gd name="T2" fmla="*/ 16 w 40"/>
              <a:gd name="T3" fmla="*/ 56 h 56"/>
              <a:gd name="T4" fmla="*/ 0 w 40"/>
              <a:gd name="T5" fmla="*/ 0 h 56"/>
              <a:gd name="T6" fmla="*/ 24 w 40"/>
              <a:gd name="T7" fmla="*/ 0 h 56"/>
              <a:gd name="T8" fmla="*/ 40 w 40"/>
              <a:gd name="T9" fmla="*/ 48 h 56"/>
              <a:gd name="T10" fmla="*/ 16 w 40"/>
              <a:gd name="T11" fmla="*/ 56 h 56"/>
              <a:gd name="T12" fmla="*/ 16 w 40"/>
              <a:gd name="T13" fmla="*/ 56 h 56"/>
              <a:gd name="T14" fmla="*/ 16 w 40"/>
              <a:gd name="T15" fmla="*/ 56 h 56"/>
              <a:gd name="T16" fmla="*/ 16 w 40"/>
              <a:gd name="T17" fmla="*/ 56 h 56"/>
              <a:gd name="T18" fmla="*/ 16 w 40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16" y="56"/>
                </a:moveTo>
                <a:lnTo>
                  <a:pt x="16" y="56"/>
                </a:lnTo>
                <a:lnTo>
                  <a:pt x="0" y="0"/>
                </a:lnTo>
                <a:lnTo>
                  <a:pt x="24" y="0"/>
                </a:lnTo>
                <a:lnTo>
                  <a:pt x="40" y="48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3" name="Freeform 513"/>
          <p:cNvSpPr>
            <a:spLocks/>
          </p:cNvSpPr>
          <p:nvPr/>
        </p:nvSpPr>
        <p:spPr bwMode="auto">
          <a:xfrm>
            <a:off x="5346700" y="2082800"/>
            <a:ext cx="63500" cy="88900"/>
          </a:xfrm>
          <a:custGeom>
            <a:avLst/>
            <a:gdLst>
              <a:gd name="T0" fmla="*/ 0 w 40"/>
              <a:gd name="T1" fmla="*/ 56 h 56"/>
              <a:gd name="T2" fmla="*/ 0 w 40"/>
              <a:gd name="T3" fmla="*/ 56 h 56"/>
              <a:gd name="T4" fmla="*/ 16 w 40"/>
              <a:gd name="T5" fmla="*/ 0 h 56"/>
              <a:gd name="T6" fmla="*/ 40 w 40"/>
              <a:gd name="T7" fmla="*/ 8 h 56"/>
              <a:gd name="T8" fmla="*/ 24 w 40"/>
              <a:gd name="T9" fmla="*/ 56 h 56"/>
              <a:gd name="T10" fmla="*/ 0 w 40"/>
              <a:gd name="T11" fmla="*/ 56 h 56"/>
              <a:gd name="T12" fmla="*/ 0 w 40"/>
              <a:gd name="T13" fmla="*/ 56 h 56"/>
              <a:gd name="T14" fmla="*/ 0 w 40"/>
              <a:gd name="T15" fmla="*/ 56 h 56"/>
              <a:gd name="T16" fmla="*/ 0 w 40"/>
              <a:gd name="T17" fmla="*/ 56 h 56"/>
              <a:gd name="T18" fmla="*/ 0 w 40"/>
              <a:gd name="T19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0" y="56"/>
                </a:moveTo>
                <a:lnTo>
                  <a:pt x="0" y="56"/>
                </a:lnTo>
                <a:lnTo>
                  <a:pt x="16" y="0"/>
                </a:lnTo>
                <a:lnTo>
                  <a:pt x="40" y="8"/>
                </a:lnTo>
                <a:lnTo>
                  <a:pt x="24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4" name="Freeform 514"/>
          <p:cNvSpPr>
            <a:spLocks/>
          </p:cNvSpPr>
          <p:nvPr/>
        </p:nvSpPr>
        <p:spPr bwMode="auto">
          <a:xfrm>
            <a:off x="5372100" y="2019300"/>
            <a:ext cx="88900" cy="88900"/>
          </a:xfrm>
          <a:custGeom>
            <a:avLst/>
            <a:gdLst>
              <a:gd name="T0" fmla="*/ 0 w 56"/>
              <a:gd name="T1" fmla="*/ 40 h 56"/>
              <a:gd name="T2" fmla="*/ 0 w 56"/>
              <a:gd name="T3" fmla="*/ 40 h 56"/>
              <a:gd name="T4" fmla="*/ 40 w 56"/>
              <a:gd name="T5" fmla="*/ 0 h 56"/>
              <a:gd name="T6" fmla="*/ 56 w 56"/>
              <a:gd name="T7" fmla="*/ 16 h 56"/>
              <a:gd name="T8" fmla="*/ 24 w 56"/>
              <a:gd name="T9" fmla="*/ 56 h 56"/>
              <a:gd name="T10" fmla="*/ 0 w 56"/>
              <a:gd name="T11" fmla="*/ 40 h 56"/>
              <a:gd name="T12" fmla="*/ 0 w 56"/>
              <a:gd name="T13" fmla="*/ 40 h 56"/>
              <a:gd name="T14" fmla="*/ 0 w 56"/>
              <a:gd name="T15" fmla="*/ 40 h 56"/>
              <a:gd name="T16" fmla="*/ 0 w 56"/>
              <a:gd name="T17" fmla="*/ 40 h 56"/>
              <a:gd name="T18" fmla="*/ 0 w 56"/>
              <a:gd name="T19" fmla="*/ 4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6" h="56">
                <a:moveTo>
                  <a:pt x="0" y="40"/>
                </a:moveTo>
                <a:lnTo>
                  <a:pt x="0" y="40"/>
                </a:lnTo>
                <a:lnTo>
                  <a:pt x="40" y="0"/>
                </a:lnTo>
                <a:lnTo>
                  <a:pt x="56" y="16"/>
                </a:lnTo>
                <a:lnTo>
                  <a:pt x="24" y="56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5" name="Freeform 515"/>
          <p:cNvSpPr>
            <a:spLocks/>
          </p:cNvSpPr>
          <p:nvPr/>
        </p:nvSpPr>
        <p:spPr bwMode="auto">
          <a:xfrm>
            <a:off x="5435600" y="1968500"/>
            <a:ext cx="114300" cy="76200"/>
          </a:xfrm>
          <a:custGeom>
            <a:avLst/>
            <a:gdLst>
              <a:gd name="T0" fmla="*/ 8 w 72"/>
              <a:gd name="T1" fmla="*/ 24 h 48"/>
              <a:gd name="T2" fmla="*/ 8 w 72"/>
              <a:gd name="T3" fmla="*/ 24 h 48"/>
              <a:gd name="T4" fmla="*/ 64 w 72"/>
              <a:gd name="T5" fmla="*/ 0 h 48"/>
              <a:gd name="T6" fmla="*/ 72 w 72"/>
              <a:gd name="T7" fmla="*/ 24 h 48"/>
              <a:gd name="T8" fmla="*/ 16 w 72"/>
              <a:gd name="T9" fmla="*/ 48 h 48"/>
              <a:gd name="T10" fmla="*/ 0 w 72"/>
              <a:gd name="T11" fmla="*/ 32 h 48"/>
              <a:gd name="T12" fmla="*/ 0 w 72"/>
              <a:gd name="T13" fmla="*/ 32 h 48"/>
              <a:gd name="T14" fmla="*/ 8 w 72"/>
              <a:gd name="T15" fmla="*/ 24 h 48"/>
              <a:gd name="T16" fmla="*/ 8 w 72"/>
              <a:gd name="T17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8">
                <a:moveTo>
                  <a:pt x="8" y="24"/>
                </a:moveTo>
                <a:lnTo>
                  <a:pt x="8" y="24"/>
                </a:lnTo>
                <a:lnTo>
                  <a:pt x="64" y="0"/>
                </a:lnTo>
                <a:lnTo>
                  <a:pt x="72" y="24"/>
                </a:lnTo>
                <a:lnTo>
                  <a:pt x="16" y="48"/>
                </a:lnTo>
                <a:lnTo>
                  <a:pt x="0" y="32"/>
                </a:lnTo>
                <a:lnTo>
                  <a:pt x="0" y="32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6" name="Freeform 516"/>
          <p:cNvSpPr>
            <a:spLocks/>
          </p:cNvSpPr>
          <p:nvPr/>
        </p:nvSpPr>
        <p:spPr bwMode="auto">
          <a:xfrm>
            <a:off x="5537200" y="1943100"/>
            <a:ext cx="114300" cy="63500"/>
          </a:xfrm>
          <a:custGeom>
            <a:avLst/>
            <a:gdLst>
              <a:gd name="T0" fmla="*/ 0 w 72"/>
              <a:gd name="T1" fmla="*/ 16 h 40"/>
              <a:gd name="T2" fmla="*/ 0 w 72"/>
              <a:gd name="T3" fmla="*/ 16 h 40"/>
              <a:gd name="T4" fmla="*/ 72 w 72"/>
              <a:gd name="T5" fmla="*/ 0 h 40"/>
              <a:gd name="T6" fmla="*/ 72 w 72"/>
              <a:gd name="T7" fmla="*/ 24 h 40"/>
              <a:gd name="T8" fmla="*/ 8 w 72"/>
              <a:gd name="T9" fmla="*/ 40 h 40"/>
              <a:gd name="T10" fmla="*/ 0 w 72"/>
              <a:gd name="T11" fmla="*/ 16 h 40"/>
              <a:gd name="T12" fmla="*/ 0 w 72"/>
              <a:gd name="T13" fmla="*/ 16 h 40"/>
              <a:gd name="T14" fmla="*/ 0 w 72"/>
              <a:gd name="T15" fmla="*/ 16 h 40"/>
              <a:gd name="T16" fmla="*/ 0 w 72"/>
              <a:gd name="T17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0" y="16"/>
                </a:moveTo>
                <a:lnTo>
                  <a:pt x="0" y="16"/>
                </a:lnTo>
                <a:lnTo>
                  <a:pt x="72" y="0"/>
                </a:lnTo>
                <a:lnTo>
                  <a:pt x="72" y="24"/>
                </a:lnTo>
                <a:lnTo>
                  <a:pt x="8" y="4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7" name="Freeform 517"/>
          <p:cNvSpPr>
            <a:spLocks/>
          </p:cNvSpPr>
          <p:nvPr/>
        </p:nvSpPr>
        <p:spPr bwMode="auto">
          <a:xfrm>
            <a:off x="5651500" y="1943100"/>
            <a:ext cx="114300" cy="63500"/>
          </a:xfrm>
          <a:custGeom>
            <a:avLst/>
            <a:gdLst>
              <a:gd name="T0" fmla="*/ 0 w 72"/>
              <a:gd name="T1" fmla="*/ 0 h 40"/>
              <a:gd name="T2" fmla="*/ 0 w 72"/>
              <a:gd name="T3" fmla="*/ 0 h 40"/>
              <a:gd name="T4" fmla="*/ 72 w 72"/>
              <a:gd name="T5" fmla="*/ 16 h 40"/>
              <a:gd name="T6" fmla="*/ 64 w 72"/>
              <a:gd name="T7" fmla="*/ 40 h 40"/>
              <a:gd name="T8" fmla="*/ 0 w 72"/>
              <a:gd name="T9" fmla="*/ 24 h 40"/>
              <a:gd name="T10" fmla="*/ 0 w 72"/>
              <a:gd name="T11" fmla="*/ 0 h 40"/>
              <a:gd name="T12" fmla="*/ 0 w 72"/>
              <a:gd name="T13" fmla="*/ 0 h 40"/>
              <a:gd name="T14" fmla="*/ 0 w 72"/>
              <a:gd name="T15" fmla="*/ 0 h 40"/>
              <a:gd name="T16" fmla="*/ 0 w 72"/>
              <a:gd name="T17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" h="40">
                <a:moveTo>
                  <a:pt x="0" y="0"/>
                </a:moveTo>
                <a:lnTo>
                  <a:pt x="0" y="0"/>
                </a:lnTo>
                <a:lnTo>
                  <a:pt x="72" y="16"/>
                </a:lnTo>
                <a:lnTo>
                  <a:pt x="64" y="40"/>
                </a:lnTo>
                <a:lnTo>
                  <a:pt x="0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8" name="Freeform 518"/>
          <p:cNvSpPr>
            <a:spLocks/>
          </p:cNvSpPr>
          <p:nvPr/>
        </p:nvSpPr>
        <p:spPr bwMode="auto">
          <a:xfrm>
            <a:off x="5753100" y="1968500"/>
            <a:ext cx="101600" cy="76200"/>
          </a:xfrm>
          <a:custGeom>
            <a:avLst/>
            <a:gdLst>
              <a:gd name="T0" fmla="*/ 8 w 64"/>
              <a:gd name="T1" fmla="*/ 0 h 48"/>
              <a:gd name="T2" fmla="*/ 8 w 64"/>
              <a:gd name="T3" fmla="*/ 0 h 48"/>
              <a:gd name="T4" fmla="*/ 64 w 64"/>
              <a:gd name="T5" fmla="*/ 24 h 48"/>
              <a:gd name="T6" fmla="*/ 56 w 64"/>
              <a:gd name="T7" fmla="*/ 48 h 48"/>
              <a:gd name="T8" fmla="*/ 0 w 64"/>
              <a:gd name="T9" fmla="*/ 24 h 48"/>
              <a:gd name="T10" fmla="*/ 8 w 64"/>
              <a:gd name="T11" fmla="*/ 0 h 48"/>
              <a:gd name="T12" fmla="*/ 8 w 64"/>
              <a:gd name="T13" fmla="*/ 0 h 48"/>
              <a:gd name="T14" fmla="*/ 8 w 64"/>
              <a:gd name="T15" fmla="*/ 0 h 48"/>
              <a:gd name="T16" fmla="*/ 8 w 64"/>
              <a:gd name="T1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48">
                <a:moveTo>
                  <a:pt x="8" y="0"/>
                </a:moveTo>
                <a:lnTo>
                  <a:pt x="8" y="0"/>
                </a:lnTo>
                <a:lnTo>
                  <a:pt x="64" y="24"/>
                </a:lnTo>
                <a:lnTo>
                  <a:pt x="56" y="48"/>
                </a:lnTo>
                <a:lnTo>
                  <a:pt x="0" y="24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39" name="Freeform 519"/>
          <p:cNvSpPr>
            <a:spLocks/>
          </p:cNvSpPr>
          <p:nvPr/>
        </p:nvSpPr>
        <p:spPr bwMode="auto">
          <a:xfrm>
            <a:off x="5842000" y="2006600"/>
            <a:ext cx="88900" cy="101600"/>
          </a:xfrm>
          <a:custGeom>
            <a:avLst/>
            <a:gdLst>
              <a:gd name="T0" fmla="*/ 16 w 56"/>
              <a:gd name="T1" fmla="*/ 8 h 64"/>
              <a:gd name="T2" fmla="*/ 16 w 56"/>
              <a:gd name="T3" fmla="*/ 8 h 64"/>
              <a:gd name="T4" fmla="*/ 56 w 56"/>
              <a:gd name="T5" fmla="*/ 48 h 64"/>
              <a:gd name="T6" fmla="*/ 32 w 56"/>
              <a:gd name="T7" fmla="*/ 64 h 64"/>
              <a:gd name="T8" fmla="*/ 0 w 56"/>
              <a:gd name="T9" fmla="*/ 24 h 64"/>
              <a:gd name="T10" fmla="*/ 8 w 56"/>
              <a:gd name="T11" fmla="*/ 0 h 64"/>
              <a:gd name="T12" fmla="*/ 8 w 56"/>
              <a:gd name="T13" fmla="*/ 0 h 64"/>
              <a:gd name="T14" fmla="*/ 16 w 56"/>
              <a:gd name="T15" fmla="*/ 8 h 64"/>
              <a:gd name="T16" fmla="*/ 16 w 56"/>
              <a:gd name="T17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6" h="64">
                <a:moveTo>
                  <a:pt x="16" y="8"/>
                </a:moveTo>
                <a:lnTo>
                  <a:pt x="16" y="8"/>
                </a:lnTo>
                <a:lnTo>
                  <a:pt x="56" y="48"/>
                </a:lnTo>
                <a:lnTo>
                  <a:pt x="32" y="64"/>
                </a:lnTo>
                <a:lnTo>
                  <a:pt x="0" y="24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0" name="Freeform 520"/>
          <p:cNvSpPr>
            <a:spLocks/>
          </p:cNvSpPr>
          <p:nvPr/>
        </p:nvSpPr>
        <p:spPr bwMode="auto">
          <a:xfrm>
            <a:off x="5892800" y="2082800"/>
            <a:ext cx="63500" cy="88900"/>
          </a:xfrm>
          <a:custGeom>
            <a:avLst/>
            <a:gdLst>
              <a:gd name="T0" fmla="*/ 24 w 40"/>
              <a:gd name="T1" fmla="*/ 0 h 56"/>
              <a:gd name="T2" fmla="*/ 24 w 40"/>
              <a:gd name="T3" fmla="*/ 0 h 56"/>
              <a:gd name="T4" fmla="*/ 40 w 40"/>
              <a:gd name="T5" fmla="*/ 56 h 56"/>
              <a:gd name="T6" fmla="*/ 16 w 40"/>
              <a:gd name="T7" fmla="*/ 56 h 56"/>
              <a:gd name="T8" fmla="*/ 0 w 40"/>
              <a:gd name="T9" fmla="*/ 8 h 56"/>
              <a:gd name="T10" fmla="*/ 24 w 40"/>
              <a:gd name="T11" fmla="*/ 0 h 56"/>
              <a:gd name="T12" fmla="*/ 24 w 40"/>
              <a:gd name="T13" fmla="*/ 0 h 56"/>
              <a:gd name="T14" fmla="*/ 24 w 40"/>
              <a:gd name="T15" fmla="*/ 0 h 56"/>
              <a:gd name="T16" fmla="*/ 24 w 40"/>
              <a:gd name="T17" fmla="*/ 0 h 56"/>
              <a:gd name="T18" fmla="*/ 24 w 40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24" y="0"/>
                </a:moveTo>
                <a:lnTo>
                  <a:pt x="24" y="0"/>
                </a:lnTo>
                <a:lnTo>
                  <a:pt x="40" y="56"/>
                </a:lnTo>
                <a:lnTo>
                  <a:pt x="16" y="56"/>
                </a:lnTo>
                <a:lnTo>
                  <a:pt x="0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1" name="Freeform 521"/>
          <p:cNvSpPr>
            <a:spLocks/>
          </p:cNvSpPr>
          <p:nvPr/>
        </p:nvSpPr>
        <p:spPr bwMode="auto">
          <a:xfrm>
            <a:off x="5892800" y="2171700"/>
            <a:ext cx="63500" cy="88900"/>
          </a:xfrm>
          <a:custGeom>
            <a:avLst/>
            <a:gdLst>
              <a:gd name="T0" fmla="*/ 40 w 40"/>
              <a:gd name="T1" fmla="*/ 0 h 56"/>
              <a:gd name="T2" fmla="*/ 40 w 40"/>
              <a:gd name="T3" fmla="*/ 0 h 56"/>
              <a:gd name="T4" fmla="*/ 24 w 40"/>
              <a:gd name="T5" fmla="*/ 56 h 56"/>
              <a:gd name="T6" fmla="*/ 0 w 40"/>
              <a:gd name="T7" fmla="*/ 48 h 56"/>
              <a:gd name="T8" fmla="*/ 16 w 40"/>
              <a:gd name="T9" fmla="*/ 0 h 56"/>
              <a:gd name="T10" fmla="*/ 40 w 40"/>
              <a:gd name="T11" fmla="*/ 0 h 56"/>
              <a:gd name="T12" fmla="*/ 40 w 40"/>
              <a:gd name="T13" fmla="*/ 0 h 56"/>
              <a:gd name="T14" fmla="*/ 40 w 40"/>
              <a:gd name="T15" fmla="*/ 0 h 56"/>
              <a:gd name="T16" fmla="*/ 40 w 40"/>
              <a:gd name="T17" fmla="*/ 0 h 56"/>
              <a:gd name="T18" fmla="*/ 40 w 40"/>
              <a:gd name="T1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" h="56">
                <a:moveTo>
                  <a:pt x="40" y="0"/>
                </a:moveTo>
                <a:lnTo>
                  <a:pt x="40" y="0"/>
                </a:lnTo>
                <a:lnTo>
                  <a:pt x="24" y="56"/>
                </a:lnTo>
                <a:lnTo>
                  <a:pt x="0" y="48"/>
                </a:lnTo>
                <a:lnTo>
                  <a:pt x="16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2" name="Freeform 522"/>
          <p:cNvSpPr>
            <a:spLocks/>
          </p:cNvSpPr>
          <p:nvPr/>
        </p:nvSpPr>
        <p:spPr bwMode="auto">
          <a:xfrm>
            <a:off x="5181600" y="2540000"/>
            <a:ext cx="203200" cy="165100"/>
          </a:xfrm>
          <a:custGeom>
            <a:avLst/>
            <a:gdLst>
              <a:gd name="T0" fmla="*/ 128 w 128"/>
              <a:gd name="T1" fmla="*/ 48 h 104"/>
              <a:gd name="T2" fmla="*/ 120 w 128"/>
              <a:gd name="T3" fmla="*/ 72 h 104"/>
              <a:gd name="T4" fmla="*/ 104 w 128"/>
              <a:gd name="T5" fmla="*/ 88 h 104"/>
              <a:gd name="T6" fmla="*/ 88 w 128"/>
              <a:gd name="T7" fmla="*/ 96 h 104"/>
              <a:gd name="T8" fmla="*/ 64 w 128"/>
              <a:gd name="T9" fmla="*/ 104 h 104"/>
              <a:gd name="T10" fmla="*/ 64 w 128"/>
              <a:gd name="T11" fmla="*/ 104 h 104"/>
              <a:gd name="T12" fmla="*/ 40 w 128"/>
              <a:gd name="T13" fmla="*/ 96 h 104"/>
              <a:gd name="T14" fmla="*/ 16 w 128"/>
              <a:gd name="T15" fmla="*/ 88 h 104"/>
              <a:gd name="T16" fmla="*/ 8 w 128"/>
              <a:gd name="T17" fmla="*/ 72 h 104"/>
              <a:gd name="T18" fmla="*/ 0 w 128"/>
              <a:gd name="T19" fmla="*/ 48 h 104"/>
              <a:gd name="T20" fmla="*/ 0 w 128"/>
              <a:gd name="T21" fmla="*/ 48 h 104"/>
              <a:gd name="T22" fmla="*/ 8 w 128"/>
              <a:gd name="T23" fmla="*/ 32 h 104"/>
              <a:gd name="T24" fmla="*/ 16 w 128"/>
              <a:gd name="T25" fmla="*/ 16 h 104"/>
              <a:gd name="T26" fmla="*/ 40 w 128"/>
              <a:gd name="T27" fmla="*/ 0 h 104"/>
              <a:gd name="T28" fmla="*/ 64 w 128"/>
              <a:gd name="T29" fmla="*/ 0 h 104"/>
              <a:gd name="T30" fmla="*/ 64 w 128"/>
              <a:gd name="T31" fmla="*/ 0 h 104"/>
              <a:gd name="T32" fmla="*/ 88 w 128"/>
              <a:gd name="T33" fmla="*/ 0 h 104"/>
              <a:gd name="T34" fmla="*/ 104 w 128"/>
              <a:gd name="T35" fmla="*/ 16 h 104"/>
              <a:gd name="T36" fmla="*/ 120 w 128"/>
              <a:gd name="T37" fmla="*/ 32 h 104"/>
              <a:gd name="T38" fmla="*/ 128 w 128"/>
              <a:gd name="T39" fmla="*/ 4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04">
                <a:moveTo>
                  <a:pt x="128" y="48"/>
                </a:moveTo>
                <a:lnTo>
                  <a:pt x="120" y="72"/>
                </a:lnTo>
                <a:lnTo>
                  <a:pt x="104" y="88"/>
                </a:lnTo>
                <a:lnTo>
                  <a:pt x="88" y="96"/>
                </a:lnTo>
                <a:lnTo>
                  <a:pt x="64" y="104"/>
                </a:lnTo>
                <a:lnTo>
                  <a:pt x="64" y="104"/>
                </a:lnTo>
                <a:lnTo>
                  <a:pt x="40" y="96"/>
                </a:lnTo>
                <a:lnTo>
                  <a:pt x="16" y="88"/>
                </a:lnTo>
                <a:lnTo>
                  <a:pt x="8" y="72"/>
                </a:lnTo>
                <a:lnTo>
                  <a:pt x="0" y="48"/>
                </a:lnTo>
                <a:lnTo>
                  <a:pt x="0" y="48"/>
                </a:ln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64" y="0"/>
                </a:lnTo>
                <a:lnTo>
                  <a:pt x="64" y="0"/>
                </a:lnTo>
                <a:lnTo>
                  <a:pt x="88" y="0"/>
                </a:lnTo>
                <a:lnTo>
                  <a:pt x="104" y="16"/>
                </a:lnTo>
                <a:lnTo>
                  <a:pt x="120" y="32"/>
                </a:lnTo>
                <a:lnTo>
                  <a:pt x="128" y="4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3" name="Freeform 523"/>
          <p:cNvSpPr>
            <a:spLocks/>
          </p:cNvSpPr>
          <p:nvPr/>
        </p:nvSpPr>
        <p:spPr bwMode="auto">
          <a:xfrm>
            <a:off x="5334000" y="2616200"/>
            <a:ext cx="50800" cy="63500"/>
          </a:xfrm>
          <a:custGeom>
            <a:avLst/>
            <a:gdLst>
              <a:gd name="T0" fmla="*/ 16 w 32"/>
              <a:gd name="T1" fmla="*/ 0 h 40"/>
              <a:gd name="T2" fmla="*/ 32 w 32"/>
              <a:gd name="T3" fmla="*/ 8 h 40"/>
              <a:gd name="T4" fmla="*/ 16 w 32"/>
              <a:gd name="T5" fmla="*/ 40 h 40"/>
              <a:gd name="T6" fmla="*/ 0 w 32"/>
              <a:gd name="T7" fmla="*/ 32 h 40"/>
              <a:gd name="T8" fmla="*/ 16 w 32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40">
                <a:moveTo>
                  <a:pt x="16" y="0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4" name="Freeform 524"/>
          <p:cNvSpPr>
            <a:spLocks/>
          </p:cNvSpPr>
          <p:nvPr/>
        </p:nvSpPr>
        <p:spPr bwMode="auto">
          <a:xfrm>
            <a:off x="5283200" y="2654300"/>
            <a:ext cx="76200" cy="50800"/>
          </a:xfrm>
          <a:custGeom>
            <a:avLst/>
            <a:gdLst>
              <a:gd name="T0" fmla="*/ 40 w 48"/>
              <a:gd name="T1" fmla="*/ 16 h 32"/>
              <a:gd name="T2" fmla="*/ 40 w 48"/>
              <a:gd name="T3" fmla="*/ 16 h 32"/>
              <a:gd name="T4" fmla="*/ 0 w 48"/>
              <a:gd name="T5" fmla="*/ 32 h 32"/>
              <a:gd name="T6" fmla="*/ 0 w 48"/>
              <a:gd name="T7" fmla="*/ 16 h 32"/>
              <a:gd name="T8" fmla="*/ 32 w 48"/>
              <a:gd name="T9" fmla="*/ 0 h 32"/>
              <a:gd name="T10" fmla="*/ 48 w 48"/>
              <a:gd name="T11" fmla="*/ 16 h 32"/>
              <a:gd name="T12" fmla="*/ 48 w 48"/>
              <a:gd name="T13" fmla="*/ 16 h 32"/>
              <a:gd name="T14" fmla="*/ 48 w 48"/>
              <a:gd name="T15" fmla="*/ 16 h 32"/>
              <a:gd name="T16" fmla="*/ 40 w 48"/>
              <a:gd name="T17" fmla="*/ 16 h 32"/>
              <a:gd name="T18" fmla="*/ 40 w 48"/>
              <a:gd name="T19" fmla="*/ 16 h 32"/>
              <a:gd name="T20" fmla="*/ 40 w 48"/>
              <a:gd name="T2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40" y="16"/>
                </a:moveTo>
                <a:lnTo>
                  <a:pt x="40" y="16"/>
                </a:lnTo>
                <a:lnTo>
                  <a:pt x="0" y="32"/>
                </a:lnTo>
                <a:lnTo>
                  <a:pt x="0" y="16"/>
                </a:lnTo>
                <a:lnTo>
                  <a:pt x="32" y="0"/>
                </a:lnTo>
                <a:lnTo>
                  <a:pt x="48" y="16"/>
                </a:lnTo>
                <a:lnTo>
                  <a:pt x="48" y="16"/>
                </a:lnTo>
                <a:lnTo>
                  <a:pt x="48" y="16"/>
                </a:lnTo>
                <a:lnTo>
                  <a:pt x="40" y="16"/>
                </a:lnTo>
                <a:lnTo>
                  <a:pt x="40" y="16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5" name="Freeform 525"/>
          <p:cNvSpPr>
            <a:spLocks/>
          </p:cNvSpPr>
          <p:nvPr/>
        </p:nvSpPr>
        <p:spPr bwMode="auto">
          <a:xfrm>
            <a:off x="5219700" y="2654300"/>
            <a:ext cx="63500" cy="50800"/>
          </a:xfrm>
          <a:custGeom>
            <a:avLst/>
            <a:gdLst>
              <a:gd name="T0" fmla="*/ 40 w 40"/>
              <a:gd name="T1" fmla="*/ 32 h 32"/>
              <a:gd name="T2" fmla="*/ 40 w 40"/>
              <a:gd name="T3" fmla="*/ 32 h 32"/>
              <a:gd name="T4" fmla="*/ 0 w 40"/>
              <a:gd name="T5" fmla="*/ 16 h 32"/>
              <a:gd name="T6" fmla="*/ 0 w 40"/>
              <a:gd name="T7" fmla="*/ 0 h 32"/>
              <a:gd name="T8" fmla="*/ 40 w 40"/>
              <a:gd name="T9" fmla="*/ 16 h 32"/>
              <a:gd name="T10" fmla="*/ 40 w 40"/>
              <a:gd name="T11" fmla="*/ 32 h 32"/>
              <a:gd name="T12" fmla="*/ 40 w 40"/>
              <a:gd name="T13" fmla="*/ 32 h 32"/>
              <a:gd name="T14" fmla="*/ 40 w 40"/>
              <a:gd name="T15" fmla="*/ 32 h 32"/>
              <a:gd name="T16" fmla="*/ 40 w 40"/>
              <a:gd name="T17" fmla="*/ 32 h 32"/>
              <a:gd name="T18" fmla="*/ 40 w 40"/>
              <a:gd name="T19" fmla="*/ 32 h 32"/>
              <a:gd name="T20" fmla="*/ 40 w 40"/>
              <a:gd name="T2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32">
                <a:moveTo>
                  <a:pt x="40" y="32"/>
                </a:moveTo>
                <a:lnTo>
                  <a:pt x="40" y="32"/>
                </a:lnTo>
                <a:lnTo>
                  <a:pt x="0" y="16"/>
                </a:lnTo>
                <a:lnTo>
                  <a:pt x="0" y="0"/>
                </a:lnTo>
                <a:lnTo>
                  <a:pt x="40" y="16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lnTo>
                  <a:pt x="4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6" name="Freeform 526"/>
          <p:cNvSpPr>
            <a:spLocks/>
          </p:cNvSpPr>
          <p:nvPr/>
        </p:nvSpPr>
        <p:spPr bwMode="auto">
          <a:xfrm>
            <a:off x="5181600" y="2616200"/>
            <a:ext cx="50800" cy="63500"/>
          </a:xfrm>
          <a:custGeom>
            <a:avLst/>
            <a:gdLst>
              <a:gd name="T0" fmla="*/ 16 w 32"/>
              <a:gd name="T1" fmla="*/ 40 h 40"/>
              <a:gd name="T2" fmla="*/ 16 w 32"/>
              <a:gd name="T3" fmla="*/ 40 h 40"/>
              <a:gd name="T4" fmla="*/ 0 w 32"/>
              <a:gd name="T5" fmla="*/ 8 h 40"/>
              <a:gd name="T6" fmla="*/ 16 w 32"/>
              <a:gd name="T7" fmla="*/ 0 h 40"/>
              <a:gd name="T8" fmla="*/ 32 w 32"/>
              <a:gd name="T9" fmla="*/ 32 h 40"/>
              <a:gd name="T10" fmla="*/ 24 w 32"/>
              <a:gd name="T11" fmla="*/ 40 h 40"/>
              <a:gd name="T12" fmla="*/ 24 w 32"/>
              <a:gd name="T13" fmla="*/ 40 h 40"/>
              <a:gd name="T14" fmla="*/ 24 w 32"/>
              <a:gd name="T15" fmla="*/ 40 h 40"/>
              <a:gd name="T16" fmla="*/ 16 w 32"/>
              <a:gd name="T17" fmla="*/ 40 h 40"/>
              <a:gd name="T18" fmla="*/ 16 w 32"/>
              <a:gd name="T19" fmla="*/ 40 h 40"/>
              <a:gd name="T20" fmla="*/ 16 w 32"/>
              <a:gd name="T21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40">
                <a:moveTo>
                  <a:pt x="16" y="40"/>
                </a:moveTo>
                <a:lnTo>
                  <a:pt x="16" y="40"/>
                </a:lnTo>
                <a:lnTo>
                  <a:pt x="0" y="8"/>
                </a:lnTo>
                <a:lnTo>
                  <a:pt x="16" y="0"/>
                </a:lnTo>
                <a:lnTo>
                  <a:pt x="32" y="32"/>
                </a:lnTo>
                <a:lnTo>
                  <a:pt x="24" y="40"/>
                </a:lnTo>
                <a:lnTo>
                  <a:pt x="24" y="40"/>
                </a:lnTo>
                <a:lnTo>
                  <a:pt x="24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7" name="Freeform 527"/>
          <p:cNvSpPr>
            <a:spLocks/>
          </p:cNvSpPr>
          <p:nvPr/>
        </p:nvSpPr>
        <p:spPr bwMode="auto">
          <a:xfrm>
            <a:off x="5181600" y="2565400"/>
            <a:ext cx="50800" cy="63500"/>
          </a:xfrm>
          <a:custGeom>
            <a:avLst/>
            <a:gdLst>
              <a:gd name="T0" fmla="*/ 0 w 32"/>
              <a:gd name="T1" fmla="*/ 32 h 40"/>
              <a:gd name="T2" fmla="*/ 0 w 32"/>
              <a:gd name="T3" fmla="*/ 32 h 40"/>
              <a:gd name="T4" fmla="*/ 16 w 32"/>
              <a:gd name="T5" fmla="*/ 0 h 40"/>
              <a:gd name="T6" fmla="*/ 32 w 32"/>
              <a:gd name="T7" fmla="*/ 8 h 40"/>
              <a:gd name="T8" fmla="*/ 16 w 32"/>
              <a:gd name="T9" fmla="*/ 40 h 40"/>
              <a:gd name="T10" fmla="*/ 0 w 32"/>
              <a:gd name="T11" fmla="*/ 40 h 40"/>
              <a:gd name="T12" fmla="*/ 0 w 32"/>
              <a:gd name="T13" fmla="*/ 40 h 40"/>
              <a:gd name="T14" fmla="*/ 0 w 32"/>
              <a:gd name="T15" fmla="*/ 32 h 40"/>
              <a:gd name="T16" fmla="*/ 0 w 32"/>
              <a:gd name="T17" fmla="*/ 32 h 40"/>
              <a:gd name="T18" fmla="*/ 0 w 32"/>
              <a:gd name="T19" fmla="*/ 32 h 40"/>
              <a:gd name="T20" fmla="*/ 0 w 32"/>
              <a:gd name="T21" fmla="*/ 32 h 40"/>
              <a:gd name="T22" fmla="*/ 0 w 32"/>
              <a:gd name="T23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40">
                <a:moveTo>
                  <a:pt x="0" y="32"/>
                </a:moveTo>
                <a:lnTo>
                  <a:pt x="0" y="32"/>
                </a:lnTo>
                <a:lnTo>
                  <a:pt x="16" y="0"/>
                </a:lnTo>
                <a:lnTo>
                  <a:pt x="32" y="8"/>
                </a:lnTo>
                <a:lnTo>
                  <a:pt x="16" y="40"/>
                </a:lnTo>
                <a:lnTo>
                  <a:pt x="0" y="40"/>
                </a:lnTo>
                <a:lnTo>
                  <a:pt x="0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8" name="Freeform 528"/>
          <p:cNvSpPr>
            <a:spLocks/>
          </p:cNvSpPr>
          <p:nvPr/>
        </p:nvSpPr>
        <p:spPr bwMode="auto">
          <a:xfrm>
            <a:off x="5207000" y="2527300"/>
            <a:ext cx="76200" cy="50800"/>
          </a:xfrm>
          <a:custGeom>
            <a:avLst/>
            <a:gdLst>
              <a:gd name="T0" fmla="*/ 8 w 48"/>
              <a:gd name="T1" fmla="*/ 16 h 32"/>
              <a:gd name="T2" fmla="*/ 8 w 48"/>
              <a:gd name="T3" fmla="*/ 16 h 32"/>
              <a:gd name="T4" fmla="*/ 48 w 48"/>
              <a:gd name="T5" fmla="*/ 0 h 32"/>
              <a:gd name="T6" fmla="*/ 48 w 48"/>
              <a:gd name="T7" fmla="*/ 16 h 32"/>
              <a:gd name="T8" fmla="*/ 8 w 48"/>
              <a:gd name="T9" fmla="*/ 32 h 32"/>
              <a:gd name="T10" fmla="*/ 0 w 48"/>
              <a:gd name="T11" fmla="*/ 24 h 32"/>
              <a:gd name="T12" fmla="*/ 0 w 48"/>
              <a:gd name="T13" fmla="*/ 24 h 32"/>
              <a:gd name="T14" fmla="*/ 0 w 48"/>
              <a:gd name="T15" fmla="*/ 16 h 32"/>
              <a:gd name="T16" fmla="*/ 0 w 48"/>
              <a:gd name="T17" fmla="*/ 16 h 32"/>
              <a:gd name="T18" fmla="*/ 8 w 48"/>
              <a:gd name="T19" fmla="*/ 16 h 32"/>
              <a:gd name="T20" fmla="*/ 8 w 48"/>
              <a:gd name="T2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8" h="32">
                <a:moveTo>
                  <a:pt x="8" y="16"/>
                </a:moveTo>
                <a:lnTo>
                  <a:pt x="8" y="16"/>
                </a:lnTo>
                <a:lnTo>
                  <a:pt x="48" y="0"/>
                </a:lnTo>
                <a:lnTo>
                  <a:pt x="48" y="16"/>
                </a:lnTo>
                <a:lnTo>
                  <a:pt x="8" y="32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49" name="Freeform 529"/>
          <p:cNvSpPr>
            <a:spLocks/>
          </p:cNvSpPr>
          <p:nvPr/>
        </p:nvSpPr>
        <p:spPr bwMode="auto">
          <a:xfrm>
            <a:off x="5283200" y="2527300"/>
            <a:ext cx="63500" cy="50800"/>
          </a:xfrm>
          <a:custGeom>
            <a:avLst/>
            <a:gdLst>
              <a:gd name="T0" fmla="*/ 0 w 40"/>
              <a:gd name="T1" fmla="*/ 0 h 32"/>
              <a:gd name="T2" fmla="*/ 0 w 40"/>
              <a:gd name="T3" fmla="*/ 0 h 32"/>
              <a:gd name="T4" fmla="*/ 40 w 40"/>
              <a:gd name="T5" fmla="*/ 16 h 32"/>
              <a:gd name="T6" fmla="*/ 32 w 40"/>
              <a:gd name="T7" fmla="*/ 32 h 32"/>
              <a:gd name="T8" fmla="*/ 0 w 40"/>
              <a:gd name="T9" fmla="*/ 16 h 32"/>
              <a:gd name="T10" fmla="*/ 0 w 40"/>
              <a:gd name="T11" fmla="*/ 0 h 32"/>
              <a:gd name="T12" fmla="*/ 0 w 40"/>
              <a:gd name="T13" fmla="*/ 0 h 32"/>
              <a:gd name="T14" fmla="*/ 0 w 40"/>
              <a:gd name="T15" fmla="*/ 0 h 32"/>
              <a:gd name="T16" fmla="*/ 0 w 40"/>
              <a:gd name="T17" fmla="*/ 0 h 32"/>
              <a:gd name="T18" fmla="*/ 0 w 40"/>
              <a:gd name="T19" fmla="*/ 0 h 32"/>
              <a:gd name="T20" fmla="*/ 0 w 40"/>
              <a:gd name="T2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32">
                <a:moveTo>
                  <a:pt x="0" y="0"/>
                </a:moveTo>
                <a:lnTo>
                  <a:pt x="0" y="0"/>
                </a:lnTo>
                <a:lnTo>
                  <a:pt x="40" y="16"/>
                </a:lnTo>
                <a:lnTo>
                  <a:pt x="32" y="32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0" name="Freeform 530"/>
          <p:cNvSpPr>
            <a:spLocks/>
          </p:cNvSpPr>
          <p:nvPr/>
        </p:nvSpPr>
        <p:spPr bwMode="auto">
          <a:xfrm>
            <a:off x="5334000" y="2552700"/>
            <a:ext cx="50800" cy="76200"/>
          </a:xfrm>
          <a:custGeom>
            <a:avLst/>
            <a:gdLst>
              <a:gd name="T0" fmla="*/ 16 w 32"/>
              <a:gd name="T1" fmla="*/ 8 h 48"/>
              <a:gd name="T2" fmla="*/ 16 w 32"/>
              <a:gd name="T3" fmla="*/ 8 h 48"/>
              <a:gd name="T4" fmla="*/ 32 w 32"/>
              <a:gd name="T5" fmla="*/ 40 h 48"/>
              <a:gd name="T6" fmla="*/ 16 w 32"/>
              <a:gd name="T7" fmla="*/ 48 h 48"/>
              <a:gd name="T8" fmla="*/ 0 w 32"/>
              <a:gd name="T9" fmla="*/ 16 h 48"/>
              <a:gd name="T10" fmla="*/ 8 w 32"/>
              <a:gd name="T11" fmla="*/ 0 h 48"/>
              <a:gd name="T12" fmla="*/ 8 w 32"/>
              <a:gd name="T13" fmla="*/ 0 h 48"/>
              <a:gd name="T14" fmla="*/ 8 w 32"/>
              <a:gd name="T15" fmla="*/ 0 h 48"/>
              <a:gd name="T16" fmla="*/ 8 w 32"/>
              <a:gd name="T17" fmla="*/ 0 h 48"/>
              <a:gd name="T18" fmla="*/ 16 w 32"/>
              <a:gd name="T19" fmla="*/ 8 h 48"/>
              <a:gd name="T20" fmla="*/ 16 w 32"/>
              <a:gd name="T21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" h="48">
                <a:moveTo>
                  <a:pt x="16" y="8"/>
                </a:moveTo>
                <a:lnTo>
                  <a:pt x="16" y="8"/>
                </a:lnTo>
                <a:lnTo>
                  <a:pt x="32" y="40"/>
                </a:lnTo>
                <a:lnTo>
                  <a:pt x="16" y="48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1" name="Freeform 531"/>
          <p:cNvSpPr>
            <a:spLocks/>
          </p:cNvSpPr>
          <p:nvPr/>
        </p:nvSpPr>
        <p:spPr bwMode="auto">
          <a:xfrm>
            <a:off x="5334000" y="2616200"/>
            <a:ext cx="50800" cy="63500"/>
          </a:xfrm>
          <a:custGeom>
            <a:avLst/>
            <a:gdLst>
              <a:gd name="T0" fmla="*/ 32 w 32"/>
              <a:gd name="T1" fmla="*/ 8 h 40"/>
              <a:gd name="T2" fmla="*/ 32 w 32"/>
              <a:gd name="T3" fmla="*/ 8 h 40"/>
              <a:gd name="T4" fmla="*/ 16 w 32"/>
              <a:gd name="T5" fmla="*/ 40 h 40"/>
              <a:gd name="T6" fmla="*/ 0 w 32"/>
              <a:gd name="T7" fmla="*/ 32 h 40"/>
              <a:gd name="T8" fmla="*/ 16 w 32"/>
              <a:gd name="T9" fmla="*/ 0 h 40"/>
              <a:gd name="T10" fmla="*/ 32 w 32"/>
              <a:gd name="T11" fmla="*/ 0 h 40"/>
              <a:gd name="T12" fmla="*/ 32 w 32"/>
              <a:gd name="T13" fmla="*/ 0 h 40"/>
              <a:gd name="T14" fmla="*/ 32 w 32"/>
              <a:gd name="T15" fmla="*/ 0 h 40"/>
              <a:gd name="T16" fmla="*/ 32 w 32"/>
              <a:gd name="T17" fmla="*/ 0 h 40"/>
              <a:gd name="T18" fmla="*/ 32 w 32"/>
              <a:gd name="T19" fmla="*/ 0 h 40"/>
              <a:gd name="T20" fmla="*/ 32 w 32"/>
              <a:gd name="T21" fmla="*/ 8 h 40"/>
              <a:gd name="T22" fmla="*/ 32 w 32"/>
              <a:gd name="T23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" h="40">
                <a:moveTo>
                  <a:pt x="32" y="8"/>
                </a:moveTo>
                <a:lnTo>
                  <a:pt x="32" y="8"/>
                </a:lnTo>
                <a:lnTo>
                  <a:pt x="16" y="40"/>
                </a:lnTo>
                <a:lnTo>
                  <a:pt x="0" y="32"/>
                </a:lnTo>
                <a:lnTo>
                  <a:pt x="16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2" name="Rectangle 532"/>
          <p:cNvSpPr>
            <a:spLocks noChangeArrowheads="1"/>
          </p:cNvSpPr>
          <p:nvPr/>
        </p:nvSpPr>
        <p:spPr bwMode="auto">
          <a:xfrm>
            <a:off x="5880100" y="3098800"/>
            <a:ext cx="25400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3" name="Freeform 533"/>
          <p:cNvSpPr>
            <a:spLocks/>
          </p:cNvSpPr>
          <p:nvPr/>
        </p:nvSpPr>
        <p:spPr bwMode="auto">
          <a:xfrm>
            <a:off x="5880100" y="31242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0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4" name="Freeform 534"/>
          <p:cNvSpPr>
            <a:spLocks/>
          </p:cNvSpPr>
          <p:nvPr/>
        </p:nvSpPr>
        <p:spPr bwMode="auto">
          <a:xfrm>
            <a:off x="5867400" y="3136900"/>
            <a:ext cx="38100" cy="50800"/>
          </a:xfrm>
          <a:custGeom>
            <a:avLst/>
            <a:gdLst>
              <a:gd name="T0" fmla="*/ 24 w 24"/>
              <a:gd name="T1" fmla="*/ 8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24 h 32"/>
              <a:gd name="T8" fmla="*/ 8 w 24"/>
              <a:gd name="T9" fmla="*/ 0 h 32"/>
              <a:gd name="T10" fmla="*/ 24 w 24"/>
              <a:gd name="T11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24" y="8"/>
                </a:move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5" name="Freeform 535"/>
          <p:cNvSpPr>
            <a:spLocks/>
          </p:cNvSpPr>
          <p:nvPr/>
        </p:nvSpPr>
        <p:spPr bwMode="auto">
          <a:xfrm>
            <a:off x="5842000" y="3162300"/>
            <a:ext cx="50800" cy="50800"/>
          </a:xfrm>
          <a:custGeom>
            <a:avLst/>
            <a:gdLst>
              <a:gd name="T0" fmla="*/ 32 w 32"/>
              <a:gd name="T1" fmla="*/ 16 h 32"/>
              <a:gd name="T2" fmla="*/ 24 w 32"/>
              <a:gd name="T3" fmla="*/ 16 h 32"/>
              <a:gd name="T4" fmla="*/ 8 w 32"/>
              <a:gd name="T5" fmla="*/ 32 h 32"/>
              <a:gd name="T6" fmla="*/ 0 w 32"/>
              <a:gd name="T7" fmla="*/ 16 h 32"/>
              <a:gd name="T8" fmla="*/ 16 w 32"/>
              <a:gd name="T9" fmla="*/ 0 h 32"/>
              <a:gd name="T10" fmla="*/ 32 w 32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6" name="Freeform 536"/>
          <p:cNvSpPr>
            <a:spLocks/>
          </p:cNvSpPr>
          <p:nvPr/>
        </p:nvSpPr>
        <p:spPr bwMode="auto">
          <a:xfrm>
            <a:off x="5803900" y="3187700"/>
            <a:ext cx="50800" cy="38100"/>
          </a:xfrm>
          <a:custGeom>
            <a:avLst/>
            <a:gdLst>
              <a:gd name="T0" fmla="*/ 32 w 32"/>
              <a:gd name="T1" fmla="*/ 16 h 24"/>
              <a:gd name="T2" fmla="*/ 32 w 32"/>
              <a:gd name="T3" fmla="*/ 16 h 24"/>
              <a:gd name="T4" fmla="*/ 8 w 32"/>
              <a:gd name="T5" fmla="*/ 24 h 24"/>
              <a:gd name="T6" fmla="*/ 0 w 32"/>
              <a:gd name="T7" fmla="*/ 16 h 24"/>
              <a:gd name="T8" fmla="*/ 24 w 32"/>
              <a:gd name="T9" fmla="*/ 0 h 24"/>
              <a:gd name="T10" fmla="*/ 32 w 32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32" y="16"/>
                </a:lnTo>
                <a:lnTo>
                  <a:pt x="8" y="24"/>
                </a:ln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7" name="Freeform 537"/>
          <p:cNvSpPr>
            <a:spLocks/>
          </p:cNvSpPr>
          <p:nvPr/>
        </p:nvSpPr>
        <p:spPr bwMode="auto">
          <a:xfrm>
            <a:off x="5765800" y="3213100"/>
            <a:ext cx="50800" cy="38100"/>
          </a:xfrm>
          <a:custGeom>
            <a:avLst/>
            <a:gdLst>
              <a:gd name="T0" fmla="*/ 24 w 32"/>
              <a:gd name="T1" fmla="*/ 0 h 24"/>
              <a:gd name="T2" fmla="*/ 32 w 32"/>
              <a:gd name="T3" fmla="*/ 8 h 24"/>
              <a:gd name="T4" fmla="*/ 8 w 32"/>
              <a:gd name="T5" fmla="*/ 24 h 24"/>
              <a:gd name="T6" fmla="*/ 0 w 32"/>
              <a:gd name="T7" fmla="*/ 8 h 24"/>
              <a:gd name="T8" fmla="*/ 24 w 32"/>
              <a:gd name="T9" fmla="*/ 0 h 24"/>
              <a:gd name="T10" fmla="*/ 24 w 3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24" y="0"/>
                </a:moveTo>
                <a:lnTo>
                  <a:pt x="32" y="8"/>
                </a:lnTo>
                <a:lnTo>
                  <a:pt x="8" y="24"/>
                </a:lnTo>
                <a:lnTo>
                  <a:pt x="0" y="8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8" name="Freeform 538"/>
          <p:cNvSpPr>
            <a:spLocks/>
          </p:cNvSpPr>
          <p:nvPr/>
        </p:nvSpPr>
        <p:spPr bwMode="auto">
          <a:xfrm>
            <a:off x="5715000" y="3225800"/>
            <a:ext cx="63500" cy="38100"/>
          </a:xfrm>
          <a:custGeom>
            <a:avLst/>
            <a:gdLst>
              <a:gd name="T0" fmla="*/ 40 w 40"/>
              <a:gd name="T1" fmla="*/ 16 h 24"/>
              <a:gd name="T2" fmla="*/ 40 w 40"/>
              <a:gd name="T3" fmla="*/ 16 h 24"/>
              <a:gd name="T4" fmla="*/ 8 w 40"/>
              <a:gd name="T5" fmla="*/ 24 h 24"/>
              <a:gd name="T6" fmla="*/ 0 w 40"/>
              <a:gd name="T7" fmla="*/ 8 h 24"/>
              <a:gd name="T8" fmla="*/ 32 w 40"/>
              <a:gd name="T9" fmla="*/ 0 h 24"/>
              <a:gd name="T10" fmla="*/ 40 w 40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59" name="Freeform 539"/>
          <p:cNvSpPr>
            <a:spLocks/>
          </p:cNvSpPr>
          <p:nvPr/>
        </p:nvSpPr>
        <p:spPr bwMode="auto">
          <a:xfrm>
            <a:off x="5664200" y="3238500"/>
            <a:ext cx="63500" cy="50800"/>
          </a:xfrm>
          <a:custGeom>
            <a:avLst/>
            <a:gdLst>
              <a:gd name="T0" fmla="*/ 40 w 40"/>
              <a:gd name="T1" fmla="*/ 16 h 32"/>
              <a:gd name="T2" fmla="*/ 40 w 40"/>
              <a:gd name="T3" fmla="*/ 16 h 32"/>
              <a:gd name="T4" fmla="*/ 8 w 40"/>
              <a:gd name="T5" fmla="*/ 32 h 32"/>
              <a:gd name="T6" fmla="*/ 0 w 40"/>
              <a:gd name="T7" fmla="*/ 16 h 32"/>
              <a:gd name="T8" fmla="*/ 32 w 40"/>
              <a:gd name="T9" fmla="*/ 0 h 32"/>
              <a:gd name="T10" fmla="*/ 40 w 40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40" y="16"/>
                </a:moveTo>
                <a:lnTo>
                  <a:pt x="40" y="16"/>
                </a:lnTo>
                <a:lnTo>
                  <a:pt x="8" y="32"/>
                </a:lnTo>
                <a:lnTo>
                  <a:pt x="0" y="16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0" name="Freeform 540"/>
          <p:cNvSpPr>
            <a:spLocks/>
          </p:cNvSpPr>
          <p:nvPr/>
        </p:nvSpPr>
        <p:spPr bwMode="auto">
          <a:xfrm>
            <a:off x="5613400" y="3263900"/>
            <a:ext cx="63500" cy="25400"/>
          </a:xfrm>
          <a:custGeom>
            <a:avLst/>
            <a:gdLst>
              <a:gd name="T0" fmla="*/ 40 w 40"/>
              <a:gd name="T1" fmla="*/ 16 h 16"/>
              <a:gd name="T2" fmla="*/ 40 w 40"/>
              <a:gd name="T3" fmla="*/ 16 h 16"/>
              <a:gd name="T4" fmla="*/ 0 w 40"/>
              <a:gd name="T5" fmla="*/ 16 h 16"/>
              <a:gd name="T6" fmla="*/ 0 w 40"/>
              <a:gd name="T7" fmla="*/ 0 h 16"/>
              <a:gd name="T8" fmla="*/ 32 w 40"/>
              <a:gd name="T9" fmla="*/ 0 h 16"/>
              <a:gd name="T10" fmla="*/ 40 w 40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16">
                <a:moveTo>
                  <a:pt x="40" y="16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4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1" name="Freeform 541"/>
          <p:cNvSpPr>
            <a:spLocks/>
          </p:cNvSpPr>
          <p:nvPr/>
        </p:nvSpPr>
        <p:spPr bwMode="auto">
          <a:xfrm>
            <a:off x="5562600" y="3263900"/>
            <a:ext cx="50800" cy="25400"/>
          </a:xfrm>
          <a:custGeom>
            <a:avLst/>
            <a:gdLst>
              <a:gd name="T0" fmla="*/ 32 w 32"/>
              <a:gd name="T1" fmla="*/ 16 h 16"/>
              <a:gd name="T2" fmla="*/ 32 w 32"/>
              <a:gd name="T3" fmla="*/ 16 h 16"/>
              <a:gd name="T4" fmla="*/ 0 w 32"/>
              <a:gd name="T5" fmla="*/ 16 h 16"/>
              <a:gd name="T6" fmla="*/ 0 w 32"/>
              <a:gd name="T7" fmla="*/ 0 h 16"/>
              <a:gd name="T8" fmla="*/ 32 w 32"/>
              <a:gd name="T9" fmla="*/ 0 h 16"/>
              <a:gd name="T10" fmla="*/ 32 w 32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2" name="Freeform 542"/>
          <p:cNvSpPr>
            <a:spLocks/>
          </p:cNvSpPr>
          <p:nvPr/>
        </p:nvSpPr>
        <p:spPr bwMode="auto">
          <a:xfrm>
            <a:off x="5511800" y="3263900"/>
            <a:ext cx="50800" cy="25400"/>
          </a:xfrm>
          <a:custGeom>
            <a:avLst/>
            <a:gdLst>
              <a:gd name="T0" fmla="*/ 32 w 32"/>
              <a:gd name="T1" fmla="*/ 16 h 16"/>
              <a:gd name="T2" fmla="*/ 32 w 32"/>
              <a:gd name="T3" fmla="*/ 16 h 16"/>
              <a:gd name="T4" fmla="*/ 0 w 32"/>
              <a:gd name="T5" fmla="*/ 16 h 16"/>
              <a:gd name="T6" fmla="*/ 0 w 32"/>
              <a:gd name="T7" fmla="*/ 0 h 16"/>
              <a:gd name="T8" fmla="*/ 32 w 32"/>
              <a:gd name="T9" fmla="*/ 0 h 16"/>
              <a:gd name="T10" fmla="*/ 32 w 32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3" name="Freeform 543"/>
          <p:cNvSpPr>
            <a:spLocks/>
          </p:cNvSpPr>
          <p:nvPr/>
        </p:nvSpPr>
        <p:spPr bwMode="auto">
          <a:xfrm>
            <a:off x="5461000" y="3251200"/>
            <a:ext cx="50800" cy="38100"/>
          </a:xfrm>
          <a:custGeom>
            <a:avLst/>
            <a:gdLst>
              <a:gd name="T0" fmla="*/ 32 w 32"/>
              <a:gd name="T1" fmla="*/ 8 h 24"/>
              <a:gd name="T2" fmla="*/ 32 w 32"/>
              <a:gd name="T3" fmla="*/ 24 h 24"/>
              <a:gd name="T4" fmla="*/ 0 w 32"/>
              <a:gd name="T5" fmla="*/ 16 h 24"/>
              <a:gd name="T6" fmla="*/ 8 w 32"/>
              <a:gd name="T7" fmla="*/ 0 h 24"/>
              <a:gd name="T8" fmla="*/ 32 w 32"/>
              <a:gd name="T9" fmla="*/ 8 h 24"/>
              <a:gd name="T10" fmla="*/ 32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8"/>
                </a:move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4" name="Freeform 544"/>
          <p:cNvSpPr>
            <a:spLocks/>
          </p:cNvSpPr>
          <p:nvPr/>
        </p:nvSpPr>
        <p:spPr bwMode="auto">
          <a:xfrm>
            <a:off x="5422900" y="3238500"/>
            <a:ext cx="50800" cy="38100"/>
          </a:xfrm>
          <a:custGeom>
            <a:avLst/>
            <a:gdLst>
              <a:gd name="T0" fmla="*/ 24 w 32"/>
              <a:gd name="T1" fmla="*/ 24 h 24"/>
              <a:gd name="T2" fmla="*/ 24 w 32"/>
              <a:gd name="T3" fmla="*/ 24 h 24"/>
              <a:gd name="T4" fmla="*/ 0 w 32"/>
              <a:gd name="T5" fmla="*/ 16 h 24"/>
              <a:gd name="T6" fmla="*/ 8 w 32"/>
              <a:gd name="T7" fmla="*/ 0 h 24"/>
              <a:gd name="T8" fmla="*/ 32 w 32"/>
              <a:gd name="T9" fmla="*/ 8 h 24"/>
              <a:gd name="T10" fmla="*/ 24 w 32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24" y="24"/>
                </a:move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5" name="Freeform 545"/>
          <p:cNvSpPr>
            <a:spLocks/>
          </p:cNvSpPr>
          <p:nvPr/>
        </p:nvSpPr>
        <p:spPr bwMode="auto">
          <a:xfrm>
            <a:off x="5397500" y="3225800"/>
            <a:ext cx="38100" cy="38100"/>
          </a:xfrm>
          <a:custGeom>
            <a:avLst/>
            <a:gdLst>
              <a:gd name="T0" fmla="*/ 16 w 24"/>
              <a:gd name="T1" fmla="*/ 24 h 24"/>
              <a:gd name="T2" fmla="*/ 16 w 24"/>
              <a:gd name="T3" fmla="*/ 24 h 24"/>
              <a:gd name="T4" fmla="*/ 0 w 24"/>
              <a:gd name="T5" fmla="*/ 16 h 24"/>
              <a:gd name="T6" fmla="*/ 8 w 24"/>
              <a:gd name="T7" fmla="*/ 0 h 24"/>
              <a:gd name="T8" fmla="*/ 24 w 24"/>
              <a:gd name="T9" fmla="*/ 8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6" name="Freeform 546"/>
          <p:cNvSpPr>
            <a:spLocks/>
          </p:cNvSpPr>
          <p:nvPr/>
        </p:nvSpPr>
        <p:spPr bwMode="auto">
          <a:xfrm>
            <a:off x="5372100" y="3200400"/>
            <a:ext cx="38100" cy="50800"/>
          </a:xfrm>
          <a:custGeom>
            <a:avLst/>
            <a:gdLst>
              <a:gd name="T0" fmla="*/ 16 w 24"/>
              <a:gd name="T1" fmla="*/ 32 h 32"/>
              <a:gd name="T2" fmla="*/ 8 w 24"/>
              <a:gd name="T3" fmla="*/ 24 h 32"/>
              <a:gd name="T4" fmla="*/ 0 w 24"/>
              <a:gd name="T5" fmla="*/ 16 h 32"/>
              <a:gd name="T6" fmla="*/ 8 w 24"/>
              <a:gd name="T7" fmla="*/ 0 h 32"/>
              <a:gd name="T8" fmla="*/ 24 w 24"/>
              <a:gd name="T9" fmla="*/ 16 h 32"/>
              <a:gd name="T10" fmla="*/ 16 w 24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7" name="Freeform 547"/>
          <p:cNvSpPr>
            <a:spLocks/>
          </p:cNvSpPr>
          <p:nvPr/>
        </p:nvSpPr>
        <p:spPr bwMode="auto">
          <a:xfrm>
            <a:off x="5359400" y="3187700"/>
            <a:ext cx="25400" cy="38100"/>
          </a:xfrm>
          <a:custGeom>
            <a:avLst/>
            <a:gdLst>
              <a:gd name="T0" fmla="*/ 8 w 16"/>
              <a:gd name="T1" fmla="*/ 24 h 24"/>
              <a:gd name="T2" fmla="*/ 8 w 16"/>
              <a:gd name="T3" fmla="*/ 16 h 24"/>
              <a:gd name="T4" fmla="*/ 0 w 16"/>
              <a:gd name="T5" fmla="*/ 8 h 24"/>
              <a:gd name="T6" fmla="*/ 16 w 16"/>
              <a:gd name="T7" fmla="*/ 0 h 24"/>
              <a:gd name="T8" fmla="*/ 16 w 16"/>
              <a:gd name="T9" fmla="*/ 16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8" name="Freeform 548"/>
          <p:cNvSpPr>
            <a:spLocks/>
          </p:cNvSpPr>
          <p:nvPr/>
        </p:nvSpPr>
        <p:spPr bwMode="auto">
          <a:xfrm>
            <a:off x="5346700" y="3162300"/>
            <a:ext cx="38100" cy="38100"/>
          </a:xfrm>
          <a:custGeom>
            <a:avLst/>
            <a:gdLst>
              <a:gd name="T0" fmla="*/ 8 w 24"/>
              <a:gd name="T1" fmla="*/ 24 h 24"/>
              <a:gd name="T2" fmla="*/ 8 w 24"/>
              <a:gd name="T3" fmla="*/ 24 h 24"/>
              <a:gd name="T4" fmla="*/ 0 w 24"/>
              <a:gd name="T5" fmla="*/ 0 h 24"/>
              <a:gd name="T6" fmla="*/ 16 w 24"/>
              <a:gd name="T7" fmla="*/ 0 h 24"/>
              <a:gd name="T8" fmla="*/ 24 w 24"/>
              <a:gd name="T9" fmla="*/ 16 h 24"/>
              <a:gd name="T10" fmla="*/ 8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24"/>
                </a:moveTo>
                <a:lnTo>
                  <a:pt x="8" y="24"/>
                </a:lnTo>
                <a:lnTo>
                  <a:pt x="0" y="0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69" name="Freeform 549"/>
          <p:cNvSpPr>
            <a:spLocks/>
          </p:cNvSpPr>
          <p:nvPr/>
        </p:nvSpPr>
        <p:spPr bwMode="auto">
          <a:xfrm>
            <a:off x="5346700" y="3136900"/>
            <a:ext cx="38100" cy="25400"/>
          </a:xfrm>
          <a:custGeom>
            <a:avLst/>
            <a:gdLst>
              <a:gd name="T0" fmla="*/ 0 w 24"/>
              <a:gd name="T1" fmla="*/ 16 h 16"/>
              <a:gd name="T2" fmla="*/ 0 w 24"/>
              <a:gd name="T3" fmla="*/ 16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0" name="Freeform 550"/>
          <p:cNvSpPr>
            <a:spLocks/>
          </p:cNvSpPr>
          <p:nvPr/>
        </p:nvSpPr>
        <p:spPr bwMode="auto">
          <a:xfrm>
            <a:off x="5359400" y="3098800"/>
            <a:ext cx="38100" cy="50800"/>
          </a:xfrm>
          <a:custGeom>
            <a:avLst/>
            <a:gdLst>
              <a:gd name="T0" fmla="*/ 0 w 24"/>
              <a:gd name="T1" fmla="*/ 24 h 32"/>
              <a:gd name="T2" fmla="*/ 0 w 24"/>
              <a:gd name="T3" fmla="*/ 24 h 32"/>
              <a:gd name="T4" fmla="*/ 16 w 24"/>
              <a:gd name="T5" fmla="*/ 0 h 32"/>
              <a:gd name="T6" fmla="*/ 24 w 24"/>
              <a:gd name="T7" fmla="*/ 8 h 32"/>
              <a:gd name="T8" fmla="*/ 16 w 24"/>
              <a:gd name="T9" fmla="*/ 32 h 32"/>
              <a:gd name="T10" fmla="*/ 0 w 24"/>
              <a:gd name="T11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24"/>
                </a:moveTo>
                <a:lnTo>
                  <a:pt x="0" y="24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1" name="Freeform 551"/>
          <p:cNvSpPr>
            <a:spLocks/>
          </p:cNvSpPr>
          <p:nvPr/>
        </p:nvSpPr>
        <p:spPr bwMode="auto">
          <a:xfrm>
            <a:off x="5384800" y="3073400"/>
            <a:ext cx="38100" cy="50800"/>
          </a:xfrm>
          <a:custGeom>
            <a:avLst/>
            <a:gdLst>
              <a:gd name="T0" fmla="*/ 0 w 24"/>
              <a:gd name="T1" fmla="*/ 16 h 32"/>
              <a:gd name="T2" fmla="*/ 0 w 24"/>
              <a:gd name="T3" fmla="*/ 16 h 32"/>
              <a:gd name="T4" fmla="*/ 16 w 24"/>
              <a:gd name="T5" fmla="*/ 0 h 32"/>
              <a:gd name="T6" fmla="*/ 24 w 24"/>
              <a:gd name="T7" fmla="*/ 16 h 32"/>
              <a:gd name="T8" fmla="*/ 8 w 24"/>
              <a:gd name="T9" fmla="*/ 32 h 32"/>
              <a:gd name="T10" fmla="*/ 0 w 24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2" name="Freeform 552"/>
          <p:cNvSpPr>
            <a:spLocks/>
          </p:cNvSpPr>
          <p:nvPr/>
        </p:nvSpPr>
        <p:spPr bwMode="auto">
          <a:xfrm>
            <a:off x="5410200" y="3060700"/>
            <a:ext cx="50800" cy="38100"/>
          </a:xfrm>
          <a:custGeom>
            <a:avLst/>
            <a:gdLst>
              <a:gd name="T0" fmla="*/ 0 w 32"/>
              <a:gd name="T1" fmla="*/ 8 h 24"/>
              <a:gd name="T2" fmla="*/ 0 w 32"/>
              <a:gd name="T3" fmla="*/ 8 h 24"/>
              <a:gd name="T4" fmla="*/ 16 w 32"/>
              <a:gd name="T5" fmla="*/ 0 h 24"/>
              <a:gd name="T6" fmla="*/ 32 w 32"/>
              <a:gd name="T7" fmla="*/ 8 h 24"/>
              <a:gd name="T8" fmla="*/ 8 w 32"/>
              <a:gd name="T9" fmla="*/ 24 h 24"/>
              <a:gd name="T10" fmla="*/ 0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32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3" name="Freeform 553"/>
          <p:cNvSpPr>
            <a:spLocks/>
          </p:cNvSpPr>
          <p:nvPr/>
        </p:nvSpPr>
        <p:spPr bwMode="auto">
          <a:xfrm>
            <a:off x="5435600" y="3035300"/>
            <a:ext cx="63500" cy="38100"/>
          </a:xfrm>
          <a:custGeom>
            <a:avLst/>
            <a:gdLst>
              <a:gd name="T0" fmla="*/ 0 w 40"/>
              <a:gd name="T1" fmla="*/ 16 h 24"/>
              <a:gd name="T2" fmla="*/ 8 w 40"/>
              <a:gd name="T3" fmla="*/ 16 h 24"/>
              <a:gd name="T4" fmla="*/ 32 w 40"/>
              <a:gd name="T5" fmla="*/ 0 h 24"/>
              <a:gd name="T6" fmla="*/ 40 w 40"/>
              <a:gd name="T7" fmla="*/ 16 h 24"/>
              <a:gd name="T8" fmla="*/ 8 w 40"/>
              <a:gd name="T9" fmla="*/ 24 h 24"/>
              <a:gd name="T10" fmla="*/ 0 w 40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8" y="16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4" name="Freeform 554"/>
          <p:cNvSpPr>
            <a:spLocks/>
          </p:cNvSpPr>
          <p:nvPr/>
        </p:nvSpPr>
        <p:spPr bwMode="auto">
          <a:xfrm>
            <a:off x="5486400" y="3022600"/>
            <a:ext cx="63500" cy="38100"/>
          </a:xfrm>
          <a:custGeom>
            <a:avLst/>
            <a:gdLst>
              <a:gd name="T0" fmla="*/ 0 w 40"/>
              <a:gd name="T1" fmla="*/ 8 h 24"/>
              <a:gd name="T2" fmla="*/ 8 w 40"/>
              <a:gd name="T3" fmla="*/ 8 h 24"/>
              <a:gd name="T4" fmla="*/ 32 w 40"/>
              <a:gd name="T5" fmla="*/ 0 h 24"/>
              <a:gd name="T6" fmla="*/ 40 w 40"/>
              <a:gd name="T7" fmla="*/ 16 h 24"/>
              <a:gd name="T8" fmla="*/ 8 w 40"/>
              <a:gd name="T9" fmla="*/ 24 h 24"/>
              <a:gd name="T10" fmla="*/ 0 w 40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8" y="8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5" name="Freeform 555"/>
          <p:cNvSpPr>
            <a:spLocks/>
          </p:cNvSpPr>
          <p:nvPr/>
        </p:nvSpPr>
        <p:spPr bwMode="auto">
          <a:xfrm>
            <a:off x="5537200" y="3009900"/>
            <a:ext cx="63500" cy="38100"/>
          </a:xfrm>
          <a:custGeom>
            <a:avLst/>
            <a:gdLst>
              <a:gd name="T0" fmla="*/ 0 w 40"/>
              <a:gd name="T1" fmla="*/ 8 h 24"/>
              <a:gd name="T2" fmla="*/ 0 w 40"/>
              <a:gd name="T3" fmla="*/ 8 h 24"/>
              <a:gd name="T4" fmla="*/ 32 w 40"/>
              <a:gd name="T5" fmla="*/ 0 h 24"/>
              <a:gd name="T6" fmla="*/ 40 w 40"/>
              <a:gd name="T7" fmla="*/ 16 h 24"/>
              <a:gd name="T8" fmla="*/ 8 w 40"/>
              <a:gd name="T9" fmla="*/ 24 h 24"/>
              <a:gd name="T10" fmla="*/ 0 w 40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6" name="Freeform 556"/>
          <p:cNvSpPr>
            <a:spLocks/>
          </p:cNvSpPr>
          <p:nvPr/>
        </p:nvSpPr>
        <p:spPr bwMode="auto">
          <a:xfrm>
            <a:off x="5588000" y="2997200"/>
            <a:ext cx="50800" cy="38100"/>
          </a:xfrm>
          <a:custGeom>
            <a:avLst/>
            <a:gdLst>
              <a:gd name="T0" fmla="*/ 8 w 32"/>
              <a:gd name="T1" fmla="*/ 24 h 24"/>
              <a:gd name="T2" fmla="*/ 0 w 32"/>
              <a:gd name="T3" fmla="*/ 8 h 24"/>
              <a:gd name="T4" fmla="*/ 32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8 w 32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8" y="24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7" name="Freeform 557"/>
          <p:cNvSpPr>
            <a:spLocks/>
          </p:cNvSpPr>
          <p:nvPr/>
        </p:nvSpPr>
        <p:spPr bwMode="auto">
          <a:xfrm>
            <a:off x="5638800" y="2997200"/>
            <a:ext cx="63500" cy="25400"/>
          </a:xfrm>
          <a:custGeom>
            <a:avLst/>
            <a:gdLst>
              <a:gd name="T0" fmla="*/ 0 w 40"/>
              <a:gd name="T1" fmla="*/ 0 h 16"/>
              <a:gd name="T2" fmla="*/ 0 w 40"/>
              <a:gd name="T3" fmla="*/ 0 h 16"/>
              <a:gd name="T4" fmla="*/ 40 w 40"/>
              <a:gd name="T5" fmla="*/ 0 h 16"/>
              <a:gd name="T6" fmla="*/ 40 w 40"/>
              <a:gd name="T7" fmla="*/ 16 h 16"/>
              <a:gd name="T8" fmla="*/ 0 w 40"/>
              <a:gd name="T9" fmla="*/ 16 h 16"/>
              <a:gd name="T10" fmla="*/ 0 w 40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16">
                <a:moveTo>
                  <a:pt x="0" y="0"/>
                </a:moveTo>
                <a:lnTo>
                  <a:pt x="0" y="0"/>
                </a:lnTo>
                <a:lnTo>
                  <a:pt x="40" y="0"/>
                </a:ln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8" name="Freeform 558"/>
          <p:cNvSpPr>
            <a:spLocks/>
          </p:cNvSpPr>
          <p:nvPr/>
        </p:nvSpPr>
        <p:spPr bwMode="auto">
          <a:xfrm>
            <a:off x="5702300" y="2997200"/>
            <a:ext cx="50800" cy="25400"/>
          </a:xfrm>
          <a:custGeom>
            <a:avLst/>
            <a:gdLst>
              <a:gd name="T0" fmla="*/ 0 w 32"/>
              <a:gd name="T1" fmla="*/ 0 h 16"/>
              <a:gd name="T2" fmla="*/ 0 w 32"/>
              <a:gd name="T3" fmla="*/ 0 h 16"/>
              <a:gd name="T4" fmla="*/ 32 w 32"/>
              <a:gd name="T5" fmla="*/ 0 h 16"/>
              <a:gd name="T6" fmla="*/ 32 w 32"/>
              <a:gd name="T7" fmla="*/ 16 h 16"/>
              <a:gd name="T8" fmla="*/ 0 w 32"/>
              <a:gd name="T9" fmla="*/ 16 h 16"/>
              <a:gd name="T10" fmla="*/ 0 w 32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16">
                <a:moveTo>
                  <a:pt x="0" y="0"/>
                </a:moveTo>
                <a:lnTo>
                  <a:pt x="0" y="0"/>
                </a:lnTo>
                <a:lnTo>
                  <a:pt x="32" y="0"/>
                </a:lnTo>
                <a:lnTo>
                  <a:pt x="32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79" name="Freeform 559"/>
          <p:cNvSpPr>
            <a:spLocks/>
          </p:cNvSpPr>
          <p:nvPr/>
        </p:nvSpPr>
        <p:spPr bwMode="auto">
          <a:xfrm>
            <a:off x="5753100" y="2997200"/>
            <a:ext cx="38100" cy="38100"/>
          </a:xfrm>
          <a:custGeom>
            <a:avLst/>
            <a:gdLst>
              <a:gd name="T0" fmla="*/ 0 w 24"/>
              <a:gd name="T1" fmla="*/ 0 h 24"/>
              <a:gd name="T2" fmla="*/ 0 w 24"/>
              <a:gd name="T3" fmla="*/ 0 h 24"/>
              <a:gd name="T4" fmla="*/ 24 w 24"/>
              <a:gd name="T5" fmla="*/ 8 h 24"/>
              <a:gd name="T6" fmla="*/ 24 w 24"/>
              <a:gd name="T7" fmla="*/ 24 h 24"/>
              <a:gd name="T8" fmla="*/ 0 w 24"/>
              <a:gd name="T9" fmla="*/ 16 h 24"/>
              <a:gd name="T10" fmla="*/ 0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0"/>
                </a:moveTo>
                <a:lnTo>
                  <a:pt x="0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0" name="Freeform 560"/>
          <p:cNvSpPr>
            <a:spLocks/>
          </p:cNvSpPr>
          <p:nvPr/>
        </p:nvSpPr>
        <p:spPr bwMode="auto">
          <a:xfrm>
            <a:off x="5778500" y="3009900"/>
            <a:ext cx="50800" cy="38100"/>
          </a:xfrm>
          <a:custGeom>
            <a:avLst/>
            <a:gdLst>
              <a:gd name="T0" fmla="*/ 8 w 32"/>
              <a:gd name="T1" fmla="*/ 0 h 24"/>
              <a:gd name="T2" fmla="*/ 8 w 32"/>
              <a:gd name="T3" fmla="*/ 0 h 24"/>
              <a:gd name="T4" fmla="*/ 32 w 32"/>
              <a:gd name="T5" fmla="*/ 8 h 24"/>
              <a:gd name="T6" fmla="*/ 32 w 32"/>
              <a:gd name="T7" fmla="*/ 24 h 24"/>
              <a:gd name="T8" fmla="*/ 0 w 32"/>
              <a:gd name="T9" fmla="*/ 16 h 24"/>
              <a:gd name="T10" fmla="*/ 8 w 3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1" name="Freeform 561"/>
          <p:cNvSpPr>
            <a:spLocks/>
          </p:cNvSpPr>
          <p:nvPr/>
        </p:nvSpPr>
        <p:spPr bwMode="auto">
          <a:xfrm>
            <a:off x="5816600" y="3022600"/>
            <a:ext cx="50800" cy="38100"/>
          </a:xfrm>
          <a:custGeom>
            <a:avLst/>
            <a:gdLst>
              <a:gd name="T0" fmla="*/ 8 w 32"/>
              <a:gd name="T1" fmla="*/ 0 h 24"/>
              <a:gd name="T2" fmla="*/ 8 w 32"/>
              <a:gd name="T3" fmla="*/ 0 h 24"/>
              <a:gd name="T4" fmla="*/ 32 w 32"/>
              <a:gd name="T5" fmla="*/ 8 h 24"/>
              <a:gd name="T6" fmla="*/ 24 w 32"/>
              <a:gd name="T7" fmla="*/ 24 h 24"/>
              <a:gd name="T8" fmla="*/ 0 w 32"/>
              <a:gd name="T9" fmla="*/ 16 h 24"/>
              <a:gd name="T10" fmla="*/ 8 w 3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8" y="0"/>
                </a:move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2" name="Freeform 562"/>
          <p:cNvSpPr>
            <a:spLocks/>
          </p:cNvSpPr>
          <p:nvPr/>
        </p:nvSpPr>
        <p:spPr bwMode="auto">
          <a:xfrm>
            <a:off x="5854700" y="3035300"/>
            <a:ext cx="38100" cy="50800"/>
          </a:xfrm>
          <a:custGeom>
            <a:avLst/>
            <a:gdLst>
              <a:gd name="T0" fmla="*/ 8 w 24"/>
              <a:gd name="T1" fmla="*/ 0 h 32"/>
              <a:gd name="T2" fmla="*/ 8 w 24"/>
              <a:gd name="T3" fmla="*/ 8 h 32"/>
              <a:gd name="T4" fmla="*/ 24 w 24"/>
              <a:gd name="T5" fmla="*/ 16 h 32"/>
              <a:gd name="T6" fmla="*/ 16 w 24"/>
              <a:gd name="T7" fmla="*/ 32 h 32"/>
              <a:gd name="T8" fmla="*/ 0 w 24"/>
              <a:gd name="T9" fmla="*/ 16 h 32"/>
              <a:gd name="T10" fmla="*/ 8 w 24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8" y="8"/>
                </a:lnTo>
                <a:lnTo>
                  <a:pt x="24" y="16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3" name="Freeform 563"/>
          <p:cNvSpPr>
            <a:spLocks/>
          </p:cNvSpPr>
          <p:nvPr/>
        </p:nvSpPr>
        <p:spPr bwMode="auto">
          <a:xfrm>
            <a:off x="5880100" y="30607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8 h 24"/>
              <a:gd name="T4" fmla="*/ 16 w 16"/>
              <a:gd name="T5" fmla="*/ 16 h 24"/>
              <a:gd name="T6" fmla="*/ 0 w 16"/>
              <a:gd name="T7" fmla="*/ 24 h 24"/>
              <a:gd name="T8" fmla="*/ 0 w 16"/>
              <a:gd name="T9" fmla="*/ 8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8"/>
                </a:ln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4" name="Freeform 564"/>
          <p:cNvSpPr>
            <a:spLocks/>
          </p:cNvSpPr>
          <p:nvPr/>
        </p:nvSpPr>
        <p:spPr bwMode="auto">
          <a:xfrm>
            <a:off x="5880100" y="3086100"/>
            <a:ext cx="25400" cy="38100"/>
          </a:xfrm>
          <a:custGeom>
            <a:avLst/>
            <a:gdLst>
              <a:gd name="T0" fmla="*/ 16 w 16"/>
              <a:gd name="T1" fmla="*/ 0 h 24"/>
              <a:gd name="T2" fmla="*/ 16 w 16"/>
              <a:gd name="T3" fmla="*/ 8 h 24"/>
              <a:gd name="T4" fmla="*/ 16 w 16"/>
              <a:gd name="T5" fmla="*/ 24 h 24"/>
              <a:gd name="T6" fmla="*/ 0 w 16"/>
              <a:gd name="T7" fmla="*/ 24 h 24"/>
              <a:gd name="T8" fmla="*/ 0 w 16"/>
              <a:gd name="T9" fmla="*/ 8 h 24"/>
              <a:gd name="T10" fmla="*/ 16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0"/>
                </a:moveTo>
                <a:lnTo>
                  <a:pt x="16" y="8"/>
                </a:lnTo>
                <a:lnTo>
                  <a:pt x="16" y="24"/>
                </a:lnTo>
                <a:lnTo>
                  <a:pt x="0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5" name="Freeform 565"/>
          <p:cNvSpPr>
            <a:spLocks/>
          </p:cNvSpPr>
          <p:nvPr/>
        </p:nvSpPr>
        <p:spPr bwMode="auto">
          <a:xfrm>
            <a:off x="5981700" y="3606800"/>
            <a:ext cx="393700" cy="520700"/>
          </a:xfrm>
          <a:custGeom>
            <a:avLst/>
            <a:gdLst>
              <a:gd name="T0" fmla="*/ 56 w 248"/>
              <a:gd name="T1" fmla="*/ 232 h 328"/>
              <a:gd name="T2" fmla="*/ 72 w 248"/>
              <a:gd name="T3" fmla="*/ 208 h 328"/>
              <a:gd name="T4" fmla="*/ 88 w 248"/>
              <a:gd name="T5" fmla="*/ 192 h 328"/>
              <a:gd name="T6" fmla="*/ 96 w 248"/>
              <a:gd name="T7" fmla="*/ 184 h 328"/>
              <a:gd name="T8" fmla="*/ 104 w 248"/>
              <a:gd name="T9" fmla="*/ 160 h 328"/>
              <a:gd name="T10" fmla="*/ 112 w 248"/>
              <a:gd name="T11" fmla="*/ 144 h 328"/>
              <a:gd name="T12" fmla="*/ 128 w 248"/>
              <a:gd name="T13" fmla="*/ 128 h 328"/>
              <a:gd name="T14" fmla="*/ 128 w 248"/>
              <a:gd name="T15" fmla="*/ 112 h 328"/>
              <a:gd name="T16" fmla="*/ 144 w 248"/>
              <a:gd name="T17" fmla="*/ 88 h 328"/>
              <a:gd name="T18" fmla="*/ 152 w 248"/>
              <a:gd name="T19" fmla="*/ 72 h 328"/>
              <a:gd name="T20" fmla="*/ 168 w 248"/>
              <a:gd name="T21" fmla="*/ 56 h 328"/>
              <a:gd name="T22" fmla="*/ 176 w 248"/>
              <a:gd name="T23" fmla="*/ 40 h 328"/>
              <a:gd name="T24" fmla="*/ 192 w 248"/>
              <a:gd name="T25" fmla="*/ 24 h 328"/>
              <a:gd name="T26" fmla="*/ 200 w 248"/>
              <a:gd name="T27" fmla="*/ 16 h 328"/>
              <a:gd name="T28" fmla="*/ 200 w 248"/>
              <a:gd name="T29" fmla="*/ 8 h 328"/>
              <a:gd name="T30" fmla="*/ 208 w 248"/>
              <a:gd name="T31" fmla="*/ 0 h 328"/>
              <a:gd name="T32" fmla="*/ 216 w 248"/>
              <a:gd name="T33" fmla="*/ 0 h 328"/>
              <a:gd name="T34" fmla="*/ 232 w 248"/>
              <a:gd name="T35" fmla="*/ 16 h 328"/>
              <a:gd name="T36" fmla="*/ 232 w 248"/>
              <a:gd name="T37" fmla="*/ 32 h 328"/>
              <a:gd name="T38" fmla="*/ 240 w 248"/>
              <a:gd name="T39" fmla="*/ 64 h 328"/>
              <a:gd name="T40" fmla="*/ 248 w 248"/>
              <a:gd name="T41" fmla="*/ 96 h 328"/>
              <a:gd name="T42" fmla="*/ 240 w 248"/>
              <a:gd name="T43" fmla="*/ 128 h 328"/>
              <a:gd name="T44" fmla="*/ 232 w 248"/>
              <a:gd name="T45" fmla="*/ 160 h 328"/>
              <a:gd name="T46" fmla="*/ 224 w 248"/>
              <a:gd name="T47" fmla="*/ 200 h 328"/>
              <a:gd name="T48" fmla="*/ 208 w 248"/>
              <a:gd name="T49" fmla="*/ 232 h 328"/>
              <a:gd name="T50" fmla="*/ 184 w 248"/>
              <a:gd name="T51" fmla="*/ 256 h 328"/>
              <a:gd name="T52" fmla="*/ 152 w 248"/>
              <a:gd name="T53" fmla="*/ 280 h 328"/>
              <a:gd name="T54" fmla="*/ 112 w 248"/>
              <a:gd name="T55" fmla="*/ 304 h 328"/>
              <a:gd name="T56" fmla="*/ 72 w 248"/>
              <a:gd name="T57" fmla="*/ 320 h 328"/>
              <a:gd name="T58" fmla="*/ 48 w 248"/>
              <a:gd name="T59" fmla="*/ 320 h 328"/>
              <a:gd name="T60" fmla="*/ 16 w 248"/>
              <a:gd name="T61" fmla="*/ 328 h 328"/>
              <a:gd name="T62" fmla="*/ 8 w 248"/>
              <a:gd name="T63" fmla="*/ 328 h 328"/>
              <a:gd name="T64" fmla="*/ 0 w 248"/>
              <a:gd name="T65" fmla="*/ 320 h 328"/>
              <a:gd name="T66" fmla="*/ 0 w 248"/>
              <a:gd name="T67" fmla="*/ 296 h 328"/>
              <a:gd name="T68" fmla="*/ 16 w 248"/>
              <a:gd name="T69" fmla="*/ 280 h 328"/>
              <a:gd name="T70" fmla="*/ 40 w 248"/>
              <a:gd name="T71" fmla="*/ 248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8" h="328">
                <a:moveTo>
                  <a:pt x="40" y="248"/>
                </a:moveTo>
                <a:lnTo>
                  <a:pt x="56" y="232"/>
                </a:lnTo>
                <a:lnTo>
                  <a:pt x="72" y="224"/>
                </a:lnTo>
                <a:lnTo>
                  <a:pt x="72" y="208"/>
                </a:lnTo>
                <a:lnTo>
                  <a:pt x="80" y="200"/>
                </a:lnTo>
                <a:lnTo>
                  <a:pt x="88" y="192"/>
                </a:lnTo>
                <a:lnTo>
                  <a:pt x="96" y="184"/>
                </a:lnTo>
                <a:lnTo>
                  <a:pt x="96" y="184"/>
                </a:lnTo>
                <a:lnTo>
                  <a:pt x="96" y="168"/>
                </a:lnTo>
                <a:lnTo>
                  <a:pt x="104" y="160"/>
                </a:lnTo>
                <a:lnTo>
                  <a:pt x="112" y="152"/>
                </a:lnTo>
                <a:lnTo>
                  <a:pt x="112" y="144"/>
                </a:lnTo>
                <a:lnTo>
                  <a:pt x="120" y="136"/>
                </a:lnTo>
                <a:lnTo>
                  <a:pt x="128" y="128"/>
                </a:lnTo>
                <a:lnTo>
                  <a:pt x="128" y="120"/>
                </a:lnTo>
                <a:lnTo>
                  <a:pt x="128" y="112"/>
                </a:lnTo>
                <a:lnTo>
                  <a:pt x="136" y="104"/>
                </a:lnTo>
                <a:lnTo>
                  <a:pt x="144" y="88"/>
                </a:lnTo>
                <a:lnTo>
                  <a:pt x="152" y="80"/>
                </a:lnTo>
                <a:lnTo>
                  <a:pt x="152" y="72"/>
                </a:lnTo>
                <a:lnTo>
                  <a:pt x="160" y="64"/>
                </a:lnTo>
                <a:lnTo>
                  <a:pt x="168" y="56"/>
                </a:lnTo>
                <a:lnTo>
                  <a:pt x="176" y="48"/>
                </a:lnTo>
                <a:lnTo>
                  <a:pt x="176" y="40"/>
                </a:lnTo>
                <a:lnTo>
                  <a:pt x="184" y="32"/>
                </a:lnTo>
                <a:lnTo>
                  <a:pt x="192" y="24"/>
                </a:lnTo>
                <a:lnTo>
                  <a:pt x="200" y="16"/>
                </a:lnTo>
                <a:lnTo>
                  <a:pt x="200" y="16"/>
                </a:lnTo>
                <a:lnTo>
                  <a:pt x="200" y="8"/>
                </a:lnTo>
                <a:lnTo>
                  <a:pt x="200" y="8"/>
                </a:lnTo>
                <a:lnTo>
                  <a:pt x="208" y="0"/>
                </a:lnTo>
                <a:lnTo>
                  <a:pt x="208" y="0"/>
                </a:lnTo>
                <a:lnTo>
                  <a:pt x="208" y="0"/>
                </a:lnTo>
                <a:lnTo>
                  <a:pt x="216" y="0"/>
                </a:lnTo>
                <a:lnTo>
                  <a:pt x="224" y="8"/>
                </a:lnTo>
                <a:lnTo>
                  <a:pt x="232" y="16"/>
                </a:lnTo>
                <a:lnTo>
                  <a:pt x="232" y="24"/>
                </a:lnTo>
                <a:lnTo>
                  <a:pt x="232" y="32"/>
                </a:lnTo>
                <a:lnTo>
                  <a:pt x="232" y="48"/>
                </a:lnTo>
                <a:lnTo>
                  <a:pt x="240" y="64"/>
                </a:lnTo>
                <a:lnTo>
                  <a:pt x="240" y="80"/>
                </a:lnTo>
                <a:lnTo>
                  <a:pt x="248" y="96"/>
                </a:lnTo>
                <a:lnTo>
                  <a:pt x="248" y="112"/>
                </a:lnTo>
                <a:lnTo>
                  <a:pt x="240" y="128"/>
                </a:lnTo>
                <a:lnTo>
                  <a:pt x="240" y="144"/>
                </a:lnTo>
                <a:lnTo>
                  <a:pt x="232" y="160"/>
                </a:lnTo>
                <a:lnTo>
                  <a:pt x="232" y="176"/>
                </a:lnTo>
                <a:lnTo>
                  <a:pt x="224" y="200"/>
                </a:lnTo>
                <a:lnTo>
                  <a:pt x="216" y="216"/>
                </a:lnTo>
                <a:lnTo>
                  <a:pt x="208" y="232"/>
                </a:lnTo>
                <a:lnTo>
                  <a:pt x="200" y="240"/>
                </a:lnTo>
                <a:lnTo>
                  <a:pt x="184" y="256"/>
                </a:lnTo>
                <a:lnTo>
                  <a:pt x="168" y="272"/>
                </a:lnTo>
                <a:lnTo>
                  <a:pt x="152" y="280"/>
                </a:lnTo>
                <a:lnTo>
                  <a:pt x="136" y="296"/>
                </a:lnTo>
                <a:lnTo>
                  <a:pt x="112" y="304"/>
                </a:lnTo>
                <a:lnTo>
                  <a:pt x="96" y="304"/>
                </a:lnTo>
                <a:lnTo>
                  <a:pt x="72" y="320"/>
                </a:lnTo>
                <a:lnTo>
                  <a:pt x="56" y="320"/>
                </a:lnTo>
                <a:lnTo>
                  <a:pt x="48" y="320"/>
                </a:lnTo>
                <a:lnTo>
                  <a:pt x="32" y="328"/>
                </a:lnTo>
                <a:lnTo>
                  <a:pt x="16" y="328"/>
                </a:lnTo>
                <a:lnTo>
                  <a:pt x="16" y="328"/>
                </a:lnTo>
                <a:lnTo>
                  <a:pt x="8" y="328"/>
                </a:lnTo>
                <a:lnTo>
                  <a:pt x="0" y="320"/>
                </a:lnTo>
                <a:lnTo>
                  <a:pt x="0" y="320"/>
                </a:lnTo>
                <a:lnTo>
                  <a:pt x="0" y="304"/>
                </a:lnTo>
                <a:lnTo>
                  <a:pt x="0" y="296"/>
                </a:lnTo>
                <a:lnTo>
                  <a:pt x="8" y="288"/>
                </a:lnTo>
                <a:lnTo>
                  <a:pt x="16" y="280"/>
                </a:lnTo>
                <a:lnTo>
                  <a:pt x="24" y="264"/>
                </a:lnTo>
                <a:lnTo>
                  <a:pt x="40" y="24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6" name="Freeform 566"/>
          <p:cNvSpPr>
            <a:spLocks/>
          </p:cNvSpPr>
          <p:nvPr/>
        </p:nvSpPr>
        <p:spPr bwMode="auto">
          <a:xfrm>
            <a:off x="6032500" y="3962400"/>
            <a:ext cx="50800" cy="50800"/>
          </a:xfrm>
          <a:custGeom>
            <a:avLst/>
            <a:gdLst>
              <a:gd name="T0" fmla="*/ 8 w 32"/>
              <a:gd name="T1" fmla="*/ 32 h 32"/>
              <a:gd name="T2" fmla="*/ 0 w 32"/>
              <a:gd name="T3" fmla="*/ 16 h 32"/>
              <a:gd name="T4" fmla="*/ 16 w 32"/>
              <a:gd name="T5" fmla="*/ 0 h 32"/>
              <a:gd name="T6" fmla="*/ 32 w 32"/>
              <a:gd name="T7" fmla="*/ 16 h 32"/>
              <a:gd name="T8" fmla="*/ 8 w 32"/>
              <a:gd name="T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8" y="32"/>
                </a:move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7" name="Freeform 567"/>
          <p:cNvSpPr>
            <a:spLocks/>
          </p:cNvSpPr>
          <p:nvPr/>
        </p:nvSpPr>
        <p:spPr bwMode="auto">
          <a:xfrm>
            <a:off x="6057900" y="39497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16 h 24"/>
              <a:gd name="T4" fmla="*/ 16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8" name="Freeform 568"/>
          <p:cNvSpPr>
            <a:spLocks/>
          </p:cNvSpPr>
          <p:nvPr/>
        </p:nvSpPr>
        <p:spPr bwMode="auto">
          <a:xfrm>
            <a:off x="6083300" y="39243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8 h 24"/>
              <a:gd name="T8" fmla="*/ 16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89" name="Freeform 569"/>
          <p:cNvSpPr>
            <a:spLocks/>
          </p:cNvSpPr>
          <p:nvPr/>
        </p:nvSpPr>
        <p:spPr bwMode="auto">
          <a:xfrm>
            <a:off x="6083300" y="3911600"/>
            <a:ext cx="38100" cy="25400"/>
          </a:xfrm>
          <a:custGeom>
            <a:avLst/>
            <a:gdLst>
              <a:gd name="T0" fmla="*/ 0 w 24"/>
              <a:gd name="T1" fmla="*/ 8 h 16"/>
              <a:gd name="T2" fmla="*/ 8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8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0" name="Freeform 570"/>
          <p:cNvSpPr>
            <a:spLocks/>
          </p:cNvSpPr>
          <p:nvPr/>
        </p:nvSpPr>
        <p:spPr bwMode="auto">
          <a:xfrm>
            <a:off x="6096000" y="3898900"/>
            <a:ext cx="38100" cy="25400"/>
          </a:xfrm>
          <a:custGeom>
            <a:avLst/>
            <a:gdLst>
              <a:gd name="T0" fmla="*/ 0 w 24"/>
              <a:gd name="T1" fmla="*/ 8 h 16"/>
              <a:gd name="T2" fmla="*/ 8 w 24"/>
              <a:gd name="T3" fmla="*/ 8 h 16"/>
              <a:gd name="T4" fmla="*/ 8 w 24"/>
              <a:gd name="T5" fmla="*/ 0 h 16"/>
              <a:gd name="T6" fmla="*/ 24 w 24"/>
              <a:gd name="T7" fmla="*/ 16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8" y="8"/>
                </a:lnTo>
                <a:lnTo>
                  <a:pt x="8" y="0"/>
                </a:lnTo>
                <a:lnTo>
                  <a:pt x="24" y="16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1" name="Freeform 571"/>
          <p:cNvSpPr>
            <a:spLocks/>
          </p:cNvSpPr>
          <p:nvPr/>
        </p:nvSpPr>
        <p:spPr bwMode="auto">
          <a:xfrm>
            <a:off x="6108700" y="38862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16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2" name="Freeform 572"/>
          <p:cNvSpPr>
            <a:spLocks/>
          </p:cNvSpPr>
          <p:nvPr/>
        </p:nvSpPr>
        <p:spPr bwMode="auto">
          <a:xfrm>
            <a:off x="6121400" y="38735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8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3" name="Freeform 573"/>
          <p:cNvSpPr>
            <a:spLocks/>
          </p:cNvSpPr>
          <p:nvPr/>
        </p:nvSpPr>
        <p:spPr bwMode="auto">
          <a:xfrm>
            <a:off x="6134100" y="3848100"/>
            <a:ext cx="25400" cy="38100"/>
          </a:xfrm>
          <a:custGeom>
            <a:avLst/>
            <a:gdLst>
              <a:gd name="T0" fmla="*/ 0 w 16"/>
              <a:gd name="T1" fmla="*/ 16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4" name="Freeform 574"/>
          <p:cNvSpPr>
            <a:spLocks/>
          </p:cNvSpPr>
          <p:nvPr/>
        </p:nvSpPr>
        <p:spPr bwMode="auto">
          <a:xfrm>
            <a:off x="6134100" y="38354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8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5" name="Freeform 575"/>
          <p:cNvSpPr>
            <a:spLocks/>
          </p:cNvSpPr>
          <p:nvPr/>
        </p:nvSpPr>
        <p:spPr bwMode="auto">
          <a:xfrm>
            <a:off x="6146800" y="38354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6" name="Freeform 576"/>
          <p:cNvSpPr>
            <a:spLocks/>
          </p:cNvSpPr>
          <p:nvPr/>
        </p:nvSpPr>
        <p:spPr bwMode="auto">
          <a:xfrm>
            <a:off x="6146800" y="3822700"/>
            <a:ext cx="38100" cy="25400"/>
          </a:xfrm>
          <a:custGeom>
            <a:avLst/>
            <a:gdLst>
              <a:gd name="T0" fmla="*/ 0 w 24"/>
              <a:gd name="T1" fmla="*/ 8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7" name="Freeform 577"/>
          <p:cNvSpPr>
            <a:spLocks/>
          </p:cNvSpPr>
          <p:nvPr/>
        </p:nvSpPr>
        <p:spPr bwMode="auto">
          <a:xfrm>
            <a:off x="6159500" y="3797300"/>
            <a:ext cx="25400" cy="38100"/>
          </a:xfrm>
          <a:custGeom>
            <a:avLst/>
            <a:gdLst>
              <a:gd name="T0" fmla="*/ 16 w 16"/>
              <a:gd name="T1" fmla="*/ 24 h 24"/>
              <a:gd name="T2" fmla="*/ 0 w 16"/>
              <a:gd name="T3" fmla="*/ 16 h 24"/>
              <a:gd name="T4" fmla="*/ 8 w 16"/>
              <a:gd name="T5" fmla="*/ 0 h 24"/>
              <a:gd name="T6" fmla="*/ 16 w 16"/>
              <a:gd name="T7" fmla="*/ 16 h 24"/>
              <a:gd name="T8" fmla="*/ 16 w 16"/>
              <a:gd name="T9" fmla="*/ 24 h 24"/>
              <a:gd name="T10" fmla="*/ 16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8" name="Freeform 578"/>
          <p:cNvSpPr>
            <a:spLocks/>
          </p:cNvSpPr>
          <p:nvPr/>
        </p:nvSpPr>
        <p:spPr bwMode="auto">
          <a:xfrm>
            <a:off x="6172200" y="37973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899" name="Freeform 579"/>
          <p:cNvSpPr>
            <a:spLocks/>
          </p:cNvSpPr>
          <p:nvPr/>
        </p:nvSpPr>
        <p:spPr bwMode="auto">
          <a:xfrm>
            <a:off x="6172200" y="37846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0" name="Freeform 580"/>
          <p:cNvSpPr>
            <a:spLocks/>
          </p:cNvSpPr>
          <p:nvPr/>
        </p:nvSpPr>
        <p:spPr bwMode="auto">
          <a:xfrm>
            <a:off x="6172200" y="3771900"/>
            <a:ext cx="38100" cy="25400"/>
          </a:xfrm>
          <a:custGeom>
            <a:avLst/>
            <a:gdLst>
              <a:gd name="T0" fmla="*/ 0 w 24"/>
              <a:gd name="T1" fmla="*/ 8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1" name="Freeform 581"/>
          <p:cNvSpPr>
            <a:spLocks/>
          </p:cNvSpPr>
          <p:nvPr/>
        </p:nvSpPr>
        <p:spPr bwMode="auto">
          <a:xfrm>
            <a:off x="6184900" y="37465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16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2" name="Freeform 582"/>
          <p:cNvSpPr>
            <a:spLocks/>
          </p:cNvSpPr>
          <p:nvPr/>
        </p:nvSpPr>
        <p:spPr bwMode="auto">
          <a:xfrm>
            <a:off x="6197600" y="37338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3" name="Freeform 583"/>
          <p:cNvSpPr>
            <a:spLocks/>
          </p:cNvSpPr>
          <p:nvPr/>
        </p:nvSpPr>
        <p:spPr bwMode="auto">
          <a:xfrm>
            <a:off x="6210300" y="37211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4" name="Freeform 584"/>
          <p:cNvSpPr>
            <a:spLocks/>
          </p:cNvSpPr>
          <p:nvPr/>
        </p:nvSpPr>
        <p:spPr bwMode="auto">
          <a:xfrm>
            <a:off x="6223000" y="36957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5" name="Freeform 585"/>
          <p:cNvSpPr>
            <a:spLocks/>
          </p:cNvSpPr>
          <p:nvPr/>
        </p:nvSpPr>
        <p:spPr bwMode="auto">
          <a:xfrm>
            <a:off x="6223000" y="36830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6" name="Freeform 586"/>
          <p:cNvSpPr>
            <a:spLocks/>
          </p:cNvSpPr>
          <p:nvPr/>
        </p:nvSpPr>
        <p:spPr bwMode="auto">
          <a:xfrm>
            <a:off x="6235700" y="36703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7" name="Freeform 587"/>
          <p:cNvSpPr>
            <a:spLocks/>
          </p:cNvSpPr>
          <p:nvPr/>
        </p:nvSpPr>
        <p:spPr bwMode="auto">
          <a:xfrm>
            <a:off x="6248400" y="36576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8" name="Freeform 588"/>
          <p:cNvSpPr>
            <a:spLocks/>
          </p:cNvSpPr>
          <p:nvPr/>
        </p:nvSpPr>
        <p:spPr bwMode="auto">
          <a:xfrm>
            <a:off x="6261100" y="36449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8 h 24"/>
              <a:gd name="T8" fmla="*/ 8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09" name="Freeform 589"/>
          <p:cNvSpPr>
            <a:spLocks/>
          </p:cNvSpPr>
          <p:nvPr/>
        </p:nvSpPr>
        <p:spPr bwMode="auto">
          <a:xfrm>
            <a:off x="6261100" y="3632200"/>
            <a:ext cx="38100" cy="25400"/>
          </a:xfrm>
          <a:custGeom>
            <a:avLst/>
            <a:gdLst>
              <a:gd name="T0" fmla="*/ 16 w 24"/>
              <a:gd name="T1" fmla="*/ 16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16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0" name="Freeform 590"/>
          <p:cNvSpPr>
            <a:spLocks/>
          </p:cNvSpPr>
          <p:nvPr/>
        </p:nvSpPr>
        <p:spPr bwMode="auto">
          <a:xfrm>
            <a:off x="6273800" y="3619500"/>
            <a:ext cx="25400" cy="38100"/>
          </a:xfrm>
          <a:custGeom>
            <a:avLst/>
            <a:gdLst>
              <a:gd name="T0" fmla="*/ 0 w 16"/>
              <a:gd name="T1" fmla="*/ 8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16 w 16"/>
              <a:gd name="T9" fmla="*/ 24 h 24"/>
              <a:gd name="T10" fmla="*/ 0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1" name="Freeform 591"/>
          <p:cNvSpPr>
            <a:spLocks/>
          </p:cNvSpPr>
          <p:nvPr/>
        </p:nvSpPr>
        <p:spPr bwMode="auto">
          <a:xfrm>
            <a:off x="6286500" y="3632200"/>
            <a:ext cx="25400" cy="12700"/>
          </a:xfrm>
          <a:custGeom>
            <a:avLst/>
            <a:gdLst>
              <a:gd name="T0" fmla="*/ 8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8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2" name="Freeform 592"/>
          <p:cNvSpPr>
            <a:spLocks/>
          </p:cNvSpPr>
          <p:nvPr/>
        </p:nvSpPr>
        <p:spPr bwMode="auto">
          <a:xfrm>
            <a:off x="6286500" y="36068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3" name="Freeform 593"/>
          <p:cNvSpPr>
            <a:spLocks/>
          </p:cNvSpPr>
          <p:nvPr/>
        </p:nvSpPr>
        <p:spPr bwMode="auto">
          <a:xfrm>
            <a:off x="6299200" y="36068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4" name="Freeform 594"/>
          <p:cNvSpPr>
            <a:spLocks/>
          </p:cNvSpPr>
          <p:nvPr/>
        </p:nvSpPr>
        <p:spPr bwMode="auto">
          <a:xfrm>
            <a:off x="6311900" y="3594100"/>
            <a:ext cx="12700" cy="25400"/>
          </a:xfrm>
          <a:custGeom>
            <a:avLst/>
            <a:gdLst>
              <a:gd name="T0" fmla="*/ 0 w 8"/>
              <a:gd name="T1" fmla="*/ 8 h 16"/>
              <a:gd name="T2" fmla="*/ 0 w 8"/>
              <a:gd name="T3" fmla="*/ 8 h 16"/>
              <a:gd name="T4" fmla="*/ 8 w 8"/>
              <a:gd name="T5" fmla="*/ 0 h 16"/>
              <a:gd name="T6" fmla="*/ 8 w 8"/>
              <a:gd name="T7" fmla="*/ 16 h 16"/>
              <a:gd name="T8" fmla="*/ 8 w 8"/>
              <a:gd name="T9" fmla="*/ 16 h 16"/>
              <a:gd name="T10" fmla="*/ 0 w 8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8" y="16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5" name="Freeform 595"/>
          <p:cNvSpPr>
            <a:spLocks/>
          </p:cNvSpPr>
          <p:nvPr/>
        </p:nvSpPr>
        <p:spPr bwMode="auto">
          <a:xfrm>
            <a:off x="6311900" y="3594100"/>
            <a:ext cx="38100" cy="38100"/>
          </a:xfrm>
          <a:custGeom>
            <a:avLst/>
            <a:gdLst>
              <a:gd name="T0" fmla="*/ 8 w 24"/>
              <a:gd name="T1" fmla="*/ 0 h 24"/>
              <a:gd name="T2" fmla="*/ 16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6" name="Freeform 596"/>
          <p:cNvSpPr>
            <a:spLocks/>
          </p:cNvSpPr>
          <p:nvPr/>
        </p:nvSpPr>
        <p:spPr bwMode="auto">
          <a:xfrm>
            <a:off x="6324600" y="36068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8 h 16"/>
              <a:gd name="T4" fmla="*/ 24 w 24"/>
              <a:gd name="T5" fmla="*/ 16 h 16"/>
              <a:gd name="T6" fmla="*/ 8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8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7" name="Freeform 597"/>
          <p:cNvSpPr>
            <a:spLocks/>
          </p:cNvSpPr>
          <p:nvPr/>
        </p:nvSpPr>
        <p:spPr bwMode="auto">
          <a:xfrm>
            <a:off x="6337300" y="36322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8" name="Freeform 598"/>
          <p:cNvSpPr>
            <a:spLocks/>
          </p:cNvSpPr>
          <p:nvPr/>
        </p:nvSpPr>
        <p:spPr bwMode="auto">
          <a:xfrm>
            <a:off x="6337300" y="3644900"/>
            <a:ext cx="25400" cy="25400"/>
          </a:xfrm>
          <a:custGeom>
            <a:avLst/>
            <a:gdLst>
              <a:gd name="T0" fmla="*/ 0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19" name="Freeform 599"/>
          <p:cNvSpPr>
            <a:spLocks/>
          </p:cNvSpPr>
          <p:nvPr/>
        </p:nvSpPr>
        <p:spPr bwMode="auto">
          <a:xfrm>
            <a:off x="6337300" y="36576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0" name="Freeform 600"/>
          <p:cNvSpPr>
            <a:spLocks/>
          </p:cNvSpPr>
          <p:nvPr/>
        </p:nvSpPr>
        <p:spPr bwMode="auto">
          <a:xfrm>
            <a:off x="6337300" y="3683000"/>
            <a:ext cx="38100" cy="25400"/>
          </a:xfrm>
          <a:custGeom>
            <a:avLst/>
            <a:gdLst>
              <a:gd name="T0" fmla="*/ 0 w 24"/>
              <a:gd name="T1" fmla="*/ 0 h 16"/>
              <a:gd name="T2" fmla="*/ 16 w 24"/>
              <a:gd name="T3" fmla="*/ 0 h 16"/>
              <a:gd name="T4" fmla="*/ 24 w 24"/>
              <a:gd name="T5" fmla="*/ 16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0"/>
                </a:move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1" name="Freeform 601"/>
          <p:cNvSpPr>
            <a:spLocks/>
          </p:cNvSpPr>
          <p:nvPr/>
        </p:nvSpPr>
        <p:spPr bwMode="auto">
          <a:xfrm>
            <a:off x="6350000" y="37084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2" name="Freeform 602"/>
          <p:cNvSpPr>
            <a:spLocks/>
          </p:cNvSpPr>
          <p:nvPr/>
        </p:nvSpPr>
        <p:spPr bwMode="auto">
          <a:xfrm>
            <a:off x="6350000" y="3721100"/>
            <a:ext cx="38100" cy="38100"/>
          </a:xfrm>
          <a:custGeom>
            <a:avLst/>
            <a:gdLst>
              <a:gd name="T0" fmla="*/ 0 w 24"/>
              <a:gd name="T1" fmla="*/ 8 h 24"/>
              <a:gd name="T2" fmla="*/ 16 w 24"/>
              <a:gd name="T3" fmla="*/ 0 h 24"/>
              <a:gd name="T4" fmla="*/ 24 w 24"/>
              <a:gd name="T5" fmla="*/ 24 h 24"/>
              <a:gd name="T6" fmla="*/ 8 w 24"/>
              <a:gd name="T7" fmla="*/ 24 h 24"/>
              <a:gd name="T8" fmla="*/ 0 w 24"/>
              <a:gd name="T9" fmla="*/ 8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24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3" name="Freeform 603"/>
          <p:cNvSpPr>
            <a:spLocks/>
          </p:cNvSpPr>
          <p:nvPr/>
        </p:nvSpPr>
        <p:spPr bwMode="auto">
          <a:xfrm>
            <a:off x="6362700" y="37592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4" name="Freeform 604"/>
          <p:cNvSpPr>
            <a:spLocks/>
          </p:cNvSpPr>
          <p:nvPr/>
        </p:nvSpPr>
        <p:spPr bwMode="auto">
          <a:xfrm>
            <a:off x="6350000" y="3771900"/>
            <a:ext cx="38100" cy="38100"/>
          </a:xfrm>
          <a:custGeom>
            <a:avLst/>
            <a:gdLst>
              <a:gd name="T0" fmla="*/ 24 w 24"/>
              <a:gd name="T1" fmla="*/ 8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24 h 24"/>
              <a:gd name="T8" fmla="*/ 8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5" name="Freeform 605"/>
          <p:cNvSpPr>
            <a:spLocks/>
          </p:cNvSpPr>
          <p:nvPr/>
        </p:nvSpPr>
        <p:spPr bwMode="auto">
          <a:xfrm>
            <a:off x="63500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0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6" name="Freeform 606"/>
          <p:cNvSpPr>
            <a:spLocks/>
          </p:cNvSpPr>
          <p:nvPr/>
        </p:nvSpPr>
        <p:spPr bwMode="auto">
          <a:xfrm>
            <a:off x="6337300" y="3822700"/>
            <a:ext cx="38100" cy="38100"/>
          </a:xfrm>
          <a:custGeom>
            <a:avLst/>
            <a:gdLst>
              <a:gd name="T0" fmla="*/ 24 w 24"/>
              <a:gd name="T1" fmla="*/ 8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24 h 24"/>
              <a:gd name="T8" fmla="*/ 8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7" name="Freeform 607"/>
          <p:cNvSpPr>
            <a:spLocks/>
          </p:cNvSpPr>
          <p:nvPr/>
        </p:nvSpPr>
        <p:spPr bwMode="auto">
          <a:xfrm>
            <a:off x="6337300" y="3860800"/>
            <a:ext cx="25400" cy="38100"/>
          </a:xfrm>
          <a:custGeom>
            <a:avLst/>
            <a:gdLst>
              <a:gd name="T0" fmla="*/ 0 w 16"/>
              <a:gd name="T1" fmla="*/ 0 h 24"/>
              <a:gd name="T2" fmla="*/ 16 w 16"/>
              <a:gd name="T3" fmla="*/ 0 h 24"/>
              <a:gd name="T4" fmla="*/ 16 w 16"/>
              <a:gd name="T5" fmla="*/ 24 h 24"/>
              <a:gd name="T6" fmla="*/ 0 w 16"/>
              <a:gd name="T7" fmla="*/ 16 h 24"/>
              <a:gd name="T8" fmla="*/ 0 w 16"/>
              <a:gd name="T9" fmla="*/ 0 h 24"/>
              <a:gd name="T10" fmla="*/ 0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8" name="Freeform 608"/>
          <p:cNvSpPr>
            <a:spLocks/>
          </p:cNvSpPr>
          <p:nvPr/>
        </p:nvSpPr>
        <p:spPr bwMode="auto">
          <a:xfrm>
            <a:off x="6324600" y="3886200"/>
            <a:ext cx="38100" cy="38100"/>
          </a:xfrm>
          <a:custGeom>
            <a:avLst/>
            <a:gdLst>
              <a:gd name="T0" fmla="*/ 24 w 24"/>
              <a:gd name="T1" fmla="*/ 8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29" name="Freeform 609"/>
          <p:cNvSpPr>
            <a:spLocks/>
          </p:cNvSpPr>
          <p:nvPr/>
        </p:nvSpPr>
        <p:spPr bwMode="auto">
          <a:xfrm>
            <a:off x="6311900" y="3911600"/>
            <a:ext cx="38100" cy="38100"/>
          </a:xfrm>
          <a:custGeom>
            <a:avLst/>
            <a:gdLst>
              <a:gd name="T0" fmla="*/ 8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24 h 24"/>
              <a:gd name="T8" fmla="*/ 8 w 24"/>
              <a:gd name="T9" fmla="*/ 0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0" name="Freeform 610"/>
          <p:cNvSpPr>
            <a:spLocks/>
          </p:cNvSpPr>
          <p:nvPr/>
        </p:nvSpPr>
        <p:spPr bwMode="auto">
          <a:xfrm>
            <a:off x="6299200" y="3949700"/>
            <a:ext cx="38100" cy="25400"/>
          </a:xfrm>
          <a:custGeom>
            <a:avLst/>
            <a:gdLst>
              <a:gd name="T0" fmla="*/ 24 w 24"/>
              <a:gd name="T1" fmla="*/ 0 h 16"/>
              <a:gd name="T2" fmla="*/ 24 w 24"/>
              <a:gd name="T3" fmla="*/ 0 h 16"/>
              <a:gd name="T4" fmla="*/ 16 w 24"/>
              <a:gd name="T5" fmla="*/ 16 h 16"/>
              <a:gd name="T6" fmla="*/ 0 w 24"/>
              <a:gd name="T7" fmla="*/ 8 h 16"/>
              <a:gd name="T8" fmla="*/ 8 w 24"/>
              <a:gd name="T9" fmla="*/ 0 h 16"/>
              <a:gd name="T10" fmla="*/ 24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0"/>
                </a:moveTo>
                <a:lnTo>
                  <a:pt x="24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1" name="Freeform 611"/>
          <p:cNvSpPr>
            <a:spLocks/>
          </p:cNvSpPr>
          <p:nvPr/>
        </p:nvSpPr>
        <p:spPr bwMode="auto">
          <a:xfrm>
            <a:off x="6286500" y="3962400"/>
            <a:ext cx="38100" cy="38100"/>
          </a:xfrm>
          <a:custGeom>
            <a:avLst/>
            <a:gdLst>
              <a:gd name="T0" fmla="*/ 24 w 24"/>
              <a:gd name="T1" fmla="*/ 8 h 24"/>
              <a:gd name="T2" fmla="*/ 24 w 24"/>
              <a:gd name="T3" fmla="*/ 8 h 24"/>
              <a:gd name="T4" fmla="*/ 8 w 24"/>
              <a:gd name="T5" fmla="*/ 24 h 24"/>
              <a:gd name="T6" fmla="*/ 0 w 24"/>
              <a:gd name="T7" fmla="*/ 16 h 24"/>
              <a:gd name="T8" fmla="*/ 16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2" name="Freeform 612"/>
          <p:cNvSpPr>
            <a:spLocks/>
          </p:cNvSpPr>
          <p:nvPr/>
        </p:nvSpPr>
        <p:spPr bwMode="auto">
          <a:xfrm>
            <a:off x="6261100" y="39878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8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16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3" name="Freeform 613"/>
          <p:cNvSpPr>
            <a:spLocks/>
          </p:cNvSpPr>
          <p:nvPr/>
        </p:nvSpPr>
        <p:spPr bwMode="auto">
          <a:xfrm>
            <a:off x="6235700" y="4000500"/>
            <a:ext cx="50800" cy="50800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16 h 32"/>
              <a:gd name="T4" fmla="*/ 8 w 32"/>
              <a:gd name="T5" fmla="*/ 32 h 32"/>
              <a:gd name="T6" fmla="*/ 0 w 32"/>
              <a:gd name="T7" fmla="*/ 16 h 32"/>
              <a:gd name="T8" fmla="*/ 24 w 32"/>
              <a:gd name="T9" fmla="*/ 0 h 32"/>
              <a:gd name="T10" fmla="*/ 32 w 32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4" name="Freeform 614"/>
          <p:cNvSpPr>
            <a:spLocks/>
          </p:cNvSpPr>
          <p:nvPr/>
        </p:nvSpPr>
        <p:spPr bwMode="auto">
          <a:xfrm>
            <a:off x="6223000" y="40259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5" name="Freeform 615"/>
          <p:cNvSpPr>
            <a:spLocks/>
          </p:cNvSpPr>
          <p:nvPr/>
        </p:nvSpPr>
        <p:spPr bwMode="auto">
          <a:xfrm>
            <a:off x="6184900" y="4038600"/>
            <a:ext cx="50800" cy="50800"/>
          </a:xfrm>
          <a:custGeom>
            <a:avLst/>
            <a:gdLst>
              <a:gd name="T0" fmla="*/ 24 w 32"/>
              <a:gd name="T1" fmla="*/ 0 h 32"/>
              <a:gd name="T2" fmla="*/ 32 w 32"/>
              <a:gd name="T3" fmla="*/ 16 h 32"/>
              <a:gd name="T4" fmla="*/ 16 w 32"/>
              <a:gd name="T5" fmla="*/ 32 h 32"/>
              <a:gd name="T6" fmla="*/ 0 w 32"/>
              <a:gd name="T7" fmla="*/ 16 h 32"/>
              <a:gd name="T8" fmla="*/ 24 w 32"/>
              <a:gd name="T9" fmla="*/ 0 h 32"/>
              <a:gd name="T10" fmla="*/ 24 w 3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16" y="32"/>
                </a:lnTo>
                <a:lnTo>
                  <a:pt x="0" y="16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6" name="Freeform 616"/>
          <p:cNvSpPr>
            <a:spLocks/>
          </p:cNvSpPr>
          <p:nvPr/>
        </p:nvSpPr>
        <p:spPr bwMode="auto">
          <a:xfrm>
            <a:off x="6159500" y="4064000"/>
            <a:ext cx="50800" cy="38100"/>
          </a:xfrm>
          <a:custGeom>
            <a:avLst/>
            <a:gdLst>
              <a:gd name="T0" fmla="*/ 32 w 32"/>
              <a:gd name="T1" fmla="*/ 16 h 24"/>
              <a:gd name="T2" fmla="*/ 24 w 32"/>
              <a:gd name="T3" fmla="*/ 16 h 24"/>
              <a:gd name="T4" fmla="*/ 0 w 32"/>
              <a:gd name="T5" fmla="*/ 24 h 24"/>
              <a:gd name="T6" fmla="*/ 0 w 32"/>
              <a:gd name="T7" fmla="*/ 8 h 24"/>
              <a:gd name="T8" fmla="*/ 24 w 32"/>
              <a:gd name="T9" fmla="*/ 0 h 24"/>
              <a:gd name="T10" fmla="*/ 32 w 32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16"/>
                </a:moveTo>
                <a:lnTo>
                  <a:pt x="24" y="16"/>
                </a:lnTo>
                <a:lnTo>
                  <a:pt x="0" y="24"/>
                </a:ln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7" name="Freeform 617"/>
          <p:cNvSpPr>
            <a:spLocks/>
          </p:cNvSpPr>
          <p:nvPr/>
        </p:nvSpPr>
        <p:spPr bwMode="auto">
          <a:xfrm>
            <a:off x="6121400" y="4076700"/>
            <a:ext cx="38100" cy="25400"/>
          </a:xfrm>
          <a:custGeom>
            <a:avLst/>
            <a:gdLst>
              <a:gd name="T0" fmla="*/ 24 w 24"/>
              <a:gd name="T1" fmla="*/ 16 h 16"/>
              <a:gd name="T2" fmla="*/ 24 w 24"/>
              <a:gd name="T3" fmla="*/ 16 h 16"/>
              <a:gd name="T4" fmla="*/ 8 w 24"/>
              <a:gd name="T5" fmla="*/ 16 h 16"/>
              <a:gd name="T6" fmla="*/ 0 w 24"/>
              <a:gd name="T7" fmla="*/ 0 h 16"/>
              <a:gd name="T8" fmla="*/ 24 w 24"/>
              <a:gd name="T9" fmla="*/ 0 h 16"/>
              <a:gd name="T10" fmla="*/ 24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16"/>
                </a:move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8" name="Freeform 618"/>
          <p:cNvSpPr>
            <a:spLocks/>
          </p:cNvSpPr>
          <p:nvPr/>
        </p:nvSpPr>
        <p:spPr bwMode="auto">
          <a:xfrm>
            <a:off x="6096000" y="40767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16 h 24"/>
              <a:gd name="T4" fmla="*/ 8 w 24"/>
              <a:gd name="T5" fmla="*/ 24 h 24"/>
              <a:gd name="T6" fmla="*/ 0 w 24"/>
              <a:gd name="T7" fmla="*/ 16 h 24"/>
              <a:gd name="T8" fmla="*/ 16 w 24"/>
              <a:gd name="T9" fmla="*/ 8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39" name="Freeform 619"/>
          <p:cNvSpPr>
            <a:spLocks/>
          </p:cNvSpPr>
          <p:nvPr/>
        </p:nvSpPr>
        <p:spPr bwMode="auto">
          <a:xfrm>
            <a:off x="6070600" y="4102100"/>
            <a:ext cx="38100" cy="25400"/>
          </a:xfrm>
          <a:custGeom>
            <a:avLst/>
            <a:gdLst>
              <a:gd name="T0" fmla="*/ 24 w 24"/>
              <a:gd name="T1" fmla="*/ 8 h 16"/>
              <a:gd name="T2" fmla="*/ 24 w 24"/>
              <a:gd name="T3" fmla="*/ 16 h 16"/>
              <a:gd name="T4" fmla="*/ 0 w 24"/>
              <a:gd name="T5" fmla="*/ 16 h 16"/>
              <a:gd name="T6" fmla="*/ 0 w 24"/>
              <a:gd name="T7" fmla="*/ 0 h 16"/>
              <a:gd name="T8" fmla="*/ 16 w 24"/>
              <a:gd name="T9" fmla="*/ 0 h 16"/>
              <a:gd name="T10" fmla="*/ 24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8"/>
                </a:move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0" name="Freeform 620"/>
          <p:cNvSpPr>
            <a:spLocks/>
          </p:cNvSpPr>
          <p:nvPr/>
        </p:nvSpPr>
        <p:spPr bwMode="auto">
          <a:xfrm>
            <a:off x="6057900" y="41021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1" name="Freeform 621"/>
          <p:cNvSpPr>
            <a:spLocks/>
          </p:cNvSpPr>
          <p:nvPr/>
        </p:nvSpPr>
        <p:spPr bwMode="auto">
          <a:xfrm>
            <a:off x="6032500" y="4102100"/>
            <a:ext cx="25400" cy="38100"/>
          </a:xfrm>
          <a:custGeom>
            <a:avLst/>
            <a:gdLst>
              <a:gd name="T0" fmla="*/ 16 w 16"/>
              <a:gd name="T1" fmla="*/ 0 h 24"/>
              <a:gd name="T2" fmla="*/ 16 w 16"/>
              <a:gd name="T3" fmla="*/ 16 h 24"/>
              <a:gd name="T4" fmla="*/ 0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16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0"/>
                </a:move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2" name="Freeform 622"/>
          <p:cNvSpPr>
            <a:spLocks/>
          </p:cNvSpPr>
          <p:nvPr/>
        </p:nvSpPr>
        <p:spPr bwMode="auto">
          <a:xfrm>
            <a:off x="6007100" y="4114800"/>
            <a:ext cx="25400" cy="25400"/>
          </a:xfrm>
          <a:custGeom>
            <a:avLst/>
            <a:gdLst>
              <a:gd name="T0" fmla="*/ 16 w 16"/>
              <a:gd name="T1" fmla="*/ 16 h 16"/>
              <a:gd name="T2" fmla="*/ 16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16 w 16"/>
              <a:gd name="T9" fmla="*/ 0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3" name="Freeform 623"/>
          <p:cNvSpPr>
            <a:spLocks/>
          </p:cNvSpPr>
          <p:nvPr/>
        </p:nvSpPr>
        <p:spPr bwMode="auto">
          <a:xfrm>
            <a:off x="6007100" y="4114800"/>
            <a:ext cx="1588" cy="25400"/>
          </a:xfrm>
          <a:custGeom>
            <a:avLst/>
            <a:gdLst>
              <a:gd name="T0" fmla="*/ 0 h 16"/>
              <a:gd name="T1" fmla="*/ 16 h 16"/>
              <a:gd name="T2" fmla="*/ 16 h 16"/>
              <a:gd name="T3" fmla="*/ 0 h 16"/>
              <a:gd name="T4" fmla="*/ 0 h 16"/>
              <a:gd name="T5" fmla="*/ 0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4" name="Freeform 624"/>
          <p:cNvSpPr>
            <a:spLocks/>
          </p:cNvSpPr>
          <p:nvPr/>
        </p:nvSpPr>
        <p:spPr bwMode="auto">
          <a:xfrm>
            <a:off x="5994400" y="41148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5" name="Freeform 625"/>
          <p:cNvSpPr>
            <a:spLocks/>
          </p:cNvSpPr>
          <p:nvPr/>
        </p:nvSpPr>
        <p:spPr bwMode="auto">
          <a:xfrm>
            <a:off x="5981700" y="41021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6" name="Freeform 626"/>
          <p:cNvSpPr>
            <a:spLocks/>
          </p:cNvSpPr>
          <p:nvPr/>
        </p:nvSpPr>
        <p:spPr bwMode="auto">
          <a:xfrm>
            <a:off x="5969000" y="4114800"/>
            <a:ext cx="25400" cy="12700"/>
          </a:xfrm>
          <a:custGeom>
            <a:avLst/>
            <a:gdLst>
              <a:gd name="T0" fmla="*/ 8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8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7" name="Freeform 627"/>
          <p:cNvSpPr>
            <a:spLocks/>
          </p:cNvSpPr>
          <p:nvPr/>
        </p:nvSpPr>
        <p:spPr bwMode="auto">
          <a:xfrm>
            <a:off x="5969000" y="40894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8" name="Freeform 628"/>
          <p:cNvSpPr>
            <a:spLocks/>
          </p:cNvSpPr>
          <p:nvPr/>
        </p:nvSpPr>
        <p:spPr bwMode="auto">
          <a:xfrm>
            <a:off x="5969000" y="40767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49" name="Freeform 629"/>
          <p:cNvSpPr>
            <a:spLocks/>
          </p:cNvSpPr>
          <p:nvPr/>
        </p:nvSpPr>
        <p:spPr bwMode="auto">
          <a:xfrm>
            <a:off x="5969000" y="4064000"/>
            <a:ext cx="38100" cy="25400"/>
          </a:xfrm>
          <a:custGeom>
            <a:avLst/>
            <a:gdLst>
              <a:gd name="T0" fmla="*/ 0 w 24"/>
              <a:gd name="T1" fmla="*/ 8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0" name="Freeform 630"/>
          <p:cNvSpPr>
            <a:spLocks/>
          </p:cNvSpPr>
          <p:nvPr/>
        </p:nvSpPr>
        <p:spPr bwMode="auto">
          <a:xfrm>
            <a:off x="5981700" y="40386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16 h 24"/>
              <a:gd name="T4" fmla="*/ 8 w 24"/>
              <a:gd name="T5" fmla="*/ 0 h 24"/>
              <a:gd name="T6" fmla="*/ 24 w 24"/>
              <a:gd name="T7" fmla="*/ 16 h 24"/>
              <a:gd name="T8" fmla="*/ 16 w 24"/>
              <a:gd name="T9" fmla="*/ 24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1" name="Freeform 631"/>
          <p:cNvSpPr>
            <a:spLocks/>
          </p:cNvSpPr>
          <p:nvPr/>
        </p:nvSpPr>
        <p:spPr bwMode="auto">
          <a:xfrm>
            <a:off x="5994400" y="40259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8 w 24"/>
              <a:gd name="T5" fmla="*/ 0 h 24"/>
              <a:gd name="T6" fmla="*/ 24 w 24"/>
              <a:gd name="T7" fmla="*/ 8 h 24"/>
              <a:gd name="T8" fmla="*/ 8 w 24"/>
              <a:gd name="T9" fmla="*/ 24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2" name="Freeform 632"/>
          <p:cNvSpPr>
            <a:spLocks/>
          </p:cNvSpPr>
          <p:nvPr/>
        </p:nvSpPr>
        <p:spPr bwMode="auto">
          <a:xfrm>
            <a:off x="6007100" y="3987800"/>
            <a:ext cx="50800" cy="50800"/>
          </a:xfrm>
          <a:custGeom>
            <a:avLst/>
            <a:gdLst>
              <a:gd name="T0" fmla="*/ 16 w 32"/>
              <a:gd name="T1" fmla="*/ 32 h 32"/>
              <a:gd name="T2" fmla="*/ 0 w 32"/>
              <a:gd name="T3" fmla="*/ 24 h 32"/>
              <a:gd name="T4" fmla="*/ 16 w 32"/>
              <a:gd name="T5" fmla="*/ 0 h 32"/>
              <a:gd name="T6" fmla="*/ 32 w 32"/>
              <a:gd name="T7" fmla="*/ 16 h 32"/>
              <a:gd name="T8" fmla="*/ 16 w 32"/>
              <a:gd name="T9" fmla="*/ 32 h 32"/>
              <a:gd name="T10" fmla="*/ 16 w 32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0" y="24"/>
                </a:lnTo>
                <a:lnTo>
                  <a:pt x="16" y="0"/>
                </a:lnTo>
                <a:lnTo>
                  <a:pt x="32" y="16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3" name="Freeform 633"/>
          <p:cNvSpPr>
            <a:spLocks/>
          </p:cNvSpPr>
          <p:nvPr/>
        </p:nvSpPr>
        <p:spPr bwMode="auto">
          <a:xfrm>
            <a:off x="6032500" y="3962400"/>
            <a:ext cx="50800" cy="50800"/>
          </a:xfrm>
          <a:custGeom>
            <a:avLst/>
            <a:gdLst>
              <a:gd name="T0" fmla="*/ 0 w 32"/>
              <a:gd name="T1" fmla="*/ 16 h 32"/>
              <a:gd name="T2" fmla="*/ 0 w 32"/>
              <a:gd name="T3" fmla="*/ 16 h 32"/>
              <a:gd name="T4" fmla="*/ 16 w 32"/>
              <a:gd name="T5" fmla="*/ 0 h 32"/>
              <a:gd name="T6" fmla="*/ 32 w 32"/>
              <a:gd name="T7" fmla="*/ 16 h 32"/>
              <a:gd name="T8" fmla="*/ 8 w 32"/>
              <a:gd name="T9" fmla="*/ 32 h 32"/>
              <a:gd name="T10" fmla="*/ 0 w 32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4" name="Freeform 634"/>
          <p:cNvSpPr>
            <a:spLocks/>
          </p:cNvSpPr>
          <p:nvPr/>
        </p:nvSpPr>
        <p:spPr bwMode="auto">
          <a:xfrm>
            <a:off x="5295900" y="3492500"/>
            <a:ext cx="723900" cy="558800"/>
          </a:xfrm>
          <a:custGeom>
            <a:avLst/>
            <a:gdLst>
              <a:gd name="T0" fmla="*/ 112 w 456"/>
              <a:gd name="T1" fmla="*/ 296 h 352"/>
              <a:gd name="T2" fmla="*/ 128 w 456"/>
              <a:gd name="T3" fmla="*/ 296 h 352"/>
              <a:gd name="T4" fmla="*/ 152 w 456"/>
              <a:gd name="T5" fmla="*/ 280 h 352"/>
              <a:gd name="T6" fmla="*/ 184 w 456"/>
              <a:gd name="T7" fmla="*/ 264 h 352"/>
              <a:gd name="T8" fmla="*/ 208 w 456"/>
              <a:gd name="T9" fmla="*/ 256 h 352"/>
              <a:gd name="T10" fmla="*/ 240 w 456"/>
              <a:gd name="T11" fmla="*/ 240 h 352"/>
              <a:gd name="T12" fmla="*/ 280 w 456"/>
              <a:gd name="T13" fmla="*/ 216 h 352"/>
              <a:gd name="T14" fmla="*/ 296 w 456"/>
              <a:gd name="T15" fmla="*/ 208 h 352"/>
              <a:gd name="T16" fmla="*/ 320 w 456"/>
              <a:gd name="T17" fmla="*/ 208 h 352"/>
              <a:gd name="T18" fmla="*/ 328 w 456"/>
              <a:gd name="T19" fmla="*/ 208 h 352"/>
              <a:gd name="T20" fmla="*/ 336 w 456"/>
              <a:gd name="T21" fmla="*/ 208 h 352"/>
              <a:gd name="T22" fmla="*/ 336 w 456"/>
              <a:gd name="T23" fmla="*/ 224 h 352"/>
              <a:gd name="T24" fmla="*/ 328 w 456"/>
              <a:gd name="T25" fmla="*/ 224 h 352"/>
              <a:gd name="T26" fmla="*/ 312 w 456"/>
              <a:gd name="T27" fmla="*/ 240 h 352"/>
              <a:gd name="T28" fmla="*/ 296 w 456"/>
              <a:gd name="T29" fmla="*/ 264 h 352"/>
              <a:gd name="T30" fmla="*/ 288 w 456"/>
              <a:gd name="T31" fmla="*/ 280 h 352"/>
              <a:gd name="T32" fmla="*/ 280 w 456"/>
              <a:gd name="T33" fmla="*/ 296 h 352"/>
              <a:gd name="T34" fmla="*/ 272 w 456"/>
              <a:gd name="T35" fmla="*/ 312 h 352"/>
              <a:gd name="T36" fmla="*/ 264 w 456"/>
              <a:gd name="T37" fmla="*/ 328 h 352"/>
              <a:gd name="T38" fmla="*/ 272 w 456"/>
              <a:gd name="T39" fmla="*/ 344 h 352"/>
              <a:gd name="T40" fmla="*/ 288 w 456"/>
              <a:gd name="T41" fmla="*/ 352 h 352"/>
              <a:gd name="T42" fmla="*/ 304 w 456"/>
              <a:gd name="T43" fmla="*/ 352 h 352"/>
              <a:gd name="T44" fmla="*/ 336 w 456"/>
              <a:gd name="T45" fmla="*/ 352 h 352"/>
              <a:gd name="T46" fmla="*/ 360 w 456"/>
              <a:gd name="T47" fmla="*/ 344 h 352"/>
              <a:gd name="T48" fmla="*/ 384 w 456"/>
              <a:gd name="T49" fmla="*/ 336 h 352"/>
              <a:gd name="T50" fmla="*/ 400 w 456"/>
              <a:gd name="T51" fmla="*/ 320 h 352"/>
              <a:gd name="T52" fmla="*/ 424 w 456"/>
              <a:gd name="T53" fmla="*/ 304 h 352"/>
              <a:gd name="T54" fmla="*/ 432 w 456"/>
              <a:gd name="T55" fmla="*/ 288 h 352"/>
              <a:gd name="T56" fmla="*/ 448 w 456"/>
              <a:gd name="T57" fmla="*/ 264 h 352"/>
              <a:gd name="T58" fmla="*/ 456 w 456"/>
              <a:gd name="T59" fmla="*/ 224 h 352"/>
              <a:gd name="T60" fmla="*/ 448 w 456"/>
              <a:gd name="T61" fmla="*/ 192 h 352"/>
              <a:gd name="T62" fmla="*/ 440 w 456"/>
              <a:gd name="T63" fmla="*/ 168 h 352"/>
              <a:gd name="T64" fmla="*/ 416 w 456"/>
              <a:gd name="T65" fmla="*/ 128 h 352"/>
              <a:gd name="T66" fmla="*/ 400 w 456"/>
              <a:gd name="T67" fmla="*/ 104 h 352"/>
              <a:gd name="T68" fmla="*/ 352 w 456"/>
              <a:gd name="T69" fmla="*/ 72 h 352"/>
              <a:gd name="T70" fmla="*/ 320 w 456"/>
              <a:gd name="T71" fmla="*/ 72 h 352"/>
              <a:gd name="T72" fmla="*/ 288 w 456"/>
              <a:gd name="T73" fmla="*/ 88 h 352"/>
              <a:gd name="T74" fmla="*/ 248 w 456"/>
              <a:gd name="T75" fmla="*/ 120 h 352"/>
              <a:gd name="T76" fmla="*/ 216 w 456"/>
              <a:gd name="T77" fmla="*/ 144 h 352"/>
              <a:gd name="T78" fmla="*/ 200 w 456"/>
              <a:gd name="T79" fmla="*/ 160 h 352"/>
              <a:gd name="T80" fmla="*/ 184 w 456"/>
              <a:gd name="T81" fmla="*/ 160 h 352"/>
              <a:gd name="T82" fmla="*/ 184 w 456"/>
              <a:gd name="T83" fmla="*/ 160 h 352"/>
              <a:gd name="T84" fmla="*/ 192 w 456"/>
              <a:gd name="T85" fmla="*/ 120 h 352"/>
              <a:gd name="T86" fmla="*/ 192 w 456"/>
              <a:gd name="T87" fmla="*/ 88 h 352"/>
              <a:gd name="T88" fmla="*/ 192 w 456"/>
              <a:gd name="T89" fmla="*/ 72 h 352"/>
              <a:gd name="T90" fmla="*/ 192 w 456"/>
              <a:gd name="T91" fmla="*/ 48 h 352"/>
              <a:gd name="T92" fmla="*/ 192 w 456"/>
              <a:gd name="T93" fmla="*/ 40 h 352"/>
              <a:gd name="T94" fmla="*/ 192 w 456"/>
              <a:gd name="T95" fmla="*/ 24 h 352"/>
              <a:gd name="T96" fmla="*/ 184 w 456"/>
              <a:gd name="T97" fmla="*/ 8 h 352"/>
              <a:gd name="T98" fmla="*/ 176 w 456"/>
              <a:gd name="T99" fmla="*/ 0 h 352"/>
              <a:gd name="T100" fmla="*/ 168 w 456"/>
              <a:gd name="T101" fmla="*/ 0 h 352"/>
              <a:gd name="T102" fmla="*/ 144 w 456"/>
              <a:gd name="T103" fmla="*/ 0 h 352"/>
              <a:gd name="T104" fmla="*/ 120 w 456"/>
              <a:gd name="T105" fmla="*/ 24 h 352"/>
              <a:gd name="T106" fmla="*/ 88 w 456"/>
              <a:gd name="T107" fmla="*/ 56 h 352"/>
              <a:gd name="T108" fmla="*/ 56 w 456"/>
              <a:gd name="T109" fmla="*/ 96 h 352"/>
              <a:gd name="T110" fmla="*/ 40 w 456"/>
              <a:gd name="T111" fmla="*/ 120 h 352"/>
              <a:gd name="T112" fmla="*/ 24 w 456"/>
              <a:gd name="T113" fmla="*/ 160 h 352"/>
              <a:gd name="T114" fmla="*/ 0 w 456"/>
              <a:gd name="T115" fmla="*/ 208 h 352"/>
              <a:gd name="T116" fmla="*/ 0 w 456"/>
              <a:gd name="T117" fmla="*/ 248 h 352"/>
              <a:gd name="T118" fmla="*/ 24 w 456"/>
              <a:gd name="T119" fmla="*/ 296 h 352"/>
              <a:gd name="T120" fmla="*/ 56 w 456"/>
              <a:gd name="T121" fmla="*/ 304 h 352"/>
              <a:gd name="T122" fmla="*/ 72 w 456"/>
              <a:gd name="T123" fmla="*/ 304 h 352"/>
              <a:gd name="T124" fmla="*/ 88 w 456"/>
              <a:gd name="T125" fmla="*/ 304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56" h="352">
                <a:moveTo>
                  <a:pt x="96" y="304"/>
                </a:moveTo>
                <a:lnTo>
                  <a:pt x="104" y="304"/>
                </a:lnTo>
                <a:lnTo>
                  <a:pt x="104" y="304"/>
                </a:lnTo>
                <a:lnTo>
                  <a:pt x="112" y="296"/>
                </a:lnTo>
                <a:lnTo>
                  <a:pt x="112" y="296"/>
                </a:lnTo>
                <a:lnTo>
                  <a:pt x="120" y="296"/>
                </a:lnTo>
                <a:lnTo>
                  <a:pt x="128" y="296"/>
                </a:lnTo>
                <a:lnTo>
                  <a:pt x="128" y="296"/>
                </a:lnTo>
                <a:lnTo>
                  <a:pt x="136" y="288"/>
                </a:lnTo>
                <a:lnTo>
                  <a:pt x="144" y="288"/>
                </a:lnTo>
                <a:lnTo>
                  <a:pt x="144" y="288"/>
                </a:lnTo>
                <a:lnTo>
                  <a:pt x="152" y="280"/>
                </a:lnTo>
                <a:lnTo>
                  <a:pt x="160" y="280"/>
                </a:lnTo>
                <a:lnTo>
                  <a:pt x="160" y="280"/>
                </a:lnTo>
                <a:lnTo>
                  <a:pt x="168" y="272"/>
                </a:lnTo>
                <a:lnTo>
                  <a:pt x="184" y="264"/>
                </a:lnTo>
                <a:lnTo>
                  <a:pt x="184" y="264"/>
                </a:lnTo>
                <a:lnTo>
                  <a:pt x="192" y="256"/>
                </a:lnTo>
                <a:lnTo>
                  <a:pt x="208" y="256"/>
                </a:lnTo>
                <a:lnTo>
                  <a:pt x="208" y="256"/>
                </a:lnTo>
                <a:lnTo>
                  <a:pt x="216" y="248"/>
                </a:lnTo>
                <a:lnTo>
                  <a:pt x="232" y="240"/>
                </a:lnTo>
                <a:lnTo>
                  <a:pt x="232" y="240"/>
                </a:lnTo>
                <a:lnTo>
                  <a:pt x="240" y="240"/>
                </a:lnTo>
                <a:lnTo>
                  <a:pt x="256" y="232"/>
                </a:lnTo>
                <a:lnTo>
                  <a:pt x="256" y="232"/>
                </a:lnTo>
                <a:lnTo>
                  <a:pt x="264" y="224"/>
                </a:lnTo>
                <a:lnTo>
                  <a:pt x="280" y="216"/>
                </a:lnTo>
                <a:lnTo>
                  <a:pt x="280" y="216"/>
                </a:lnTo>
                <a:lnTo>
                  <a:pt x="288" y="216"/>
                </a:lnTo>
                <a:lnTo>
                  <a:pt x="296" y="208"/>
                </a:lnTo>
                <a:lnTo>
                  <a:pt x="296" y="208"/>
                </a:lnTo>
                <a:lnTo>
                  <a:pt x="304" y="208"/>
                </a:lnTo>
                <a:lnTo>
                  <a:pt x="312" y="208"/>
                </a:lnTo>
                <a:lnTo>
                  <a:pt x="312" y="208"/>
                </a:lnTo>
                <a:lnTo>
                  <a:pt x="320" y="208"/>
                </a:lnTo>
                <a:lnTo>
                  <a:pt x="328" y="208"/>
                </a:lnTo>
                <a:lnTo>
                  <a:pt x="328" y="208"/>
                </a:lnTo>
                <a:lnTo>
                  <a:pt x="328" y="208"/>
                </a:lnTo>
                <a:lnTo>
                  <a:pt x="328" y="208"/>
                </a:lnTo>
                <a:lnTo>
                  <a:pt x="336" y="208"/>
                </a:lnTo>
                <a:lnTo>
                  <a:pt x="336" y="208"/>
                </a:lnTo>
                <a:lnTo>
                  <a:pt x="336" y="208"/>
                </a:lnTo>
                <a:lnTo>
                  <a:pt x="336" y="208"/>
                </a:lnTo>
                <a:lnTo>
                  <a:pt x="336" y="216"/>
                </a:lnTo>
                <a:lnTo>
                  <a:pt x="336" y="216"/>
                </a:lnTo>
                <a:lnTo>
                  <a:pt x="336" y="216"/>
                </a:lnTo>
                <a:lnTo>
                  <a:pt x="336" y="224"/>
                </a:lnTo>
                <a:lnTo>
                  <a:pt x="336" y="224"/>
                </a:lnTo>
                <a:lnTo>
                  <a:pt x="328" y="224"/>
                </a:lnTo>
                <a:lnTo>
                  <a:pt x="328" y="224"/>
                </a:lnTo>
                <a:lnTo>
                  <a:pt x="328" y="224"/>
                </a:lnTo>
                <a:lnTo>
                  <a:pt x="320" y="232"/>
                </a:lnTo>
                <a:lnTo>
                  <a:pt x="320" y="240"/>
                </a:lnTo>
                <a:lnTo>
                  <a:pt x="320" y="240"/>
                </a:lnTo>
                <a:lnTo>
                  <a:pt x="312" y="240"/>
                </a:lnTo>
                <a:lnTo>
                  <a:pt x="312" y="248"/>
                </a:lnTo>
                <a:lnTo>
                  <a:pt x="312" y="248"/>
                </a:lnTo>
                <a:lnTo>
                  <a:pt x="304" y="256"/>
                </a:lnTo>
                <a:lnTo>
                  <a:pt x="296" y="264"/>
                </a:lnTo>
                <a:lnTo>
                  <a:pt x="296" y="264"/>
                </a:lnTo>
                <a:lnTo>
                  <a:pt x="296" y="272"/>
                </a:lnTo>
                <a:lnTo>
                  <a:pt x="288" y="280"/>
                </a:lnTo>
                <a:lnTo>
                  <a:pt x="288" y="280"/>
                </a:lnTo>
                <a:lnTo>
                  <a:pt x="288" y="280"/>
                </a:lnTo>
                <a:lnTo>
                  <a:pt x="280" y="288"/>
                </a:lnTo>
                <a:lnTo>
                  <a:pt x="280" y="288"/>
                </a:lnTo>
                <a:lnTo>
                  <a:pt x="280" y="296"/>
                </a:lnTo>
                <a:lnTo>
                  <a:pt x="280" y="296"/>
                </a:lnTo>
                <a:lnTo>
                  <a:pt x="280" y="296"/>
                </a:lnTo>
                <a:lnTo>
                  <a:pt x="272" y="304"/>
                </a:lnTo>
                <a:lnTo>
                  <a:pt x="272" y="312"/>
                </a:lnTo>
                <a:lnTo>
                  <a:pt x="272" y="312"/>
                </a:lnTo>
                <a:lnTo>
                  <a:pt x="272" y="320"/>
                </a:lnTo>
                <a:lnTo>
                  <a:pt x="264" y="328"/>
                </a:lnTo>
                <a:lnTo>
                  <a:pt x="264" y="328"/>
                </a:lnTo>
                <a:lnTo>
                  <a:pt x="272" y="328"/>
                </a:lnTo>
                <a:lnTo>
                  <a:pt x="272" y="336"/>
                </a:lnTo>
                <a:lnTo>
                  <a:pt x="272" y="336"/>
                </a:lnTo>
                <a:lnTo>
                  <a:pt x="272" y="344"/>
                </a:lnTo>
                <a:lnTo>
                  <a:pt x="280" y="344"/>
                </a:lnTo>
                <a:lnTo>
                  <a:pt x="280" y="344"/>
                </a:lnTo>
                <a:lnTo>
                  <a:pt x="280" y="344"/>
                </a:lnTo>
                <a:lnTo>
                  <a:pt x="288" y="352"/>
                </a:lnTo>
                <a:lnTo>
                  <a:pt x="288" y="352"/>
                </a:lnTo>
                <a:lnTo>
                  <a:pt x="296" y="352"/>
                </a:lnTo>
                <a:lnTo>
                  <a:pt x="304" y="352"/>
                </a:lnTo>
                <a:lnTo>
                  <a:pt x="304" y="352"/>
                </a:lnTo>
                <a:lnTo>
                  <a:pt x="304" y="352"/>
                </a:lnTo>
                <a:lnTo>
                  <a:pt x="320" y="352"/>
                </a:lnTo>
                <a:lnTo>
                  <a:pt x="320" y="352"/>
                </a:lnTo>
                <a:lnTo>
                  <a:pt x="336" y="352"/>
                </a:lnTo>
                <a:lnTo>
                  <a:pt x="344" y="352"/>
                </a:lnTo>
                <a:lnTo>
                  <a:pt x="344" y="352"/>
                </a:lnTo>
                <a:lnTo>
                  <a:pt x="352" y="352"/>
                </a:lnTo>
                <a:lnTo>
                  <a:pt x="360" y="344"/>
                </a:lnTo>
                <a:lnTo>
                  <a:pt x="360" y="344"/>
                </a:lnTo>
                <a:lnTo>
                  <a:pt x="376" y="336"/>
                </a:lnTo>
                <a:lnTo>
                  <a:pt x="384" y="336"/>
                </a:lnTo>
                <a:lnTo>
                  <a:pt x="384" y="336"/>
                </a:lnTo>
                <a:lnTo>
                  <a:pt x="392" y="336"/>
                </a:lnTo>
                <a:lnTo>
                  <a:pt x="400" y="328"/>
                </a:lnTo>
                <a:lnTo>
                  <a:pt x="400" y="328"/>
                </a:lnTo>
                <a:lnTo>
                  <a:pt x="400" y="320"/>
                </a:lnTo>
                <a:lnTo>
                  <a:pt x="408" y="320"/>
                </a:lnTo>
                <a:lnTo>
                  <a:pt x="408" y="320"/>
                </a:lnTo>
                <a:lnTo>
                  <a:pt x="416" y="312"/>
                </a:lnTo>
                <a:lnTo>
                  <a:pt x="424" y="304"/>
                </a:lnTo>
                <a:lnTo>
                  <a:pt x="424" y="304"/>
                </a:lnTo>
                <a:lnTo>
                  <a:pt x="424" y="296"/>
                </a:lnTo>
                <a:lnTo>
                  <a:pt x="432" y="288"/>
                </a:lnTo>
                <a:lnTo>
                  <a:pt x="432" y="288"/>
                </a:lnTo>
                <a:lnTo>
                  <a:pt x="440" y="280"/>
                </a:lnTo>
                <a:lnTo>
                  <a:pt x="440" y="272"/>
                </a:lnTo>
                <a:lnTo>
                  <a:pt x="440" y="272"/>
                </a:lnTo>
                <a:lnTo>
                  <a:pt x="448" y="264"/>
                </a:lnTo>
                <a:lnTo>
                  <a:pt x="448" y="248"/>
                </a:lnTo>
                <a:lnTo>
                  <a:pt x="448" y="248"/>
                </a:lnTo>
                <a:lnTo>
                  <a:pt x="456" y="232"/>
                </a:lnTo>
                <a:lnTo>
                  <a:pt x="456" y="224"/>
                </a:lnTo>
                <a:lnTo>
                  <a:pt x="456" y="224"/>
                </a:lnTo>
                <a:lnTo>
                  <a:pt x="448" y="208"/>
                </a:lnTo>
                <a:lnTo>
                  <a:pt x="448" y="192"/>
                </a:lnTo>
                <a:lnTo>
                  <a:pt x="448" y="192"/>
                </a:lnTo>
                <a:lnTo>
                  <a:pt x="448" y="184"/>
                </a:lnTo>
                <a:lnTo>
                  <a:pt x="440" y="176"/>
                </a:lnTo>
                <a:lnTo>
                  <a:pt x="440" y="176"/>
                </a:lnTo>
                <a:lnTo>
                  <a:pt x="440" y="168"/>
                </a:lnTo>
                <a:lnTo>
                  <a:pt x="432" y="152"/>
                </a:lnTo>
                <a:lnTo>
                  <a:pt x="432" y="152"/>
                </a:lnTo>
                <a:lnTo>
                  <a:pt x="424" y="144"/>
                </a:lnTo>
                <a:lnTo>
                  <a:pt x="416" y="128"/>
                </a:lnTo>
                <a:lnTo>
                  <a:pt x="416" y="128"/>
                </a:lnTo>
                <a:lnTo>
                  <a:pt x="408" y="112"/>
                </a:lnTo>
                <a:lnTo>
                  <a:pt x="400" y="104"/>
                </a:lnTo>
                <a:lnTo>
                  <a:pt x="400" y="104"/>
                </a:lnTo>
                <a:lnTo>
                  <a:pt x="392" y="96"/>
                </a:lnTo>
                <a:lnTo>
                  <a:pt x="368" y="80"/>
                </a:lnTo>
                <a:lnTo>
                  <a:pt x="368" y="80"/>
                </a:lnTo>
                <a:lnTo>
                  <a:pt x="352" y="72"/>
                </a:lnTo>
                <a:lnTo>
                  <a:pt x="344" y="72"/>
                </a:lnTo>
                <a:lnTo>
                  <a:pt x="344" y="72"/>
                </a:lnTo>
                <a:lnTo>
                  <a:pt x="328" y="72"/>
                </a:lnTo>
                <a:lnTo>
                  <a:pt x="320" y="72"/>
                </a:lnTo>
                <a:lnTo>
                  <a:pt x="320" y="72"/>
                </a:lnTo>
                <a:lnTo>
                  <a:pt x="304" y="80"/>
                </a:lnTo>
                <a:lnTo>
                  <a:pt x="288" y="88"/>
                </a:lnTo>
                <a:lnTo>
                  <a:pt x="288" y="88"/>
                </a:lnTo>
                <a:lnTo>
                  <a:pt x="272" y="96"/>
                </a:lnTo>
                <a:lnTo>
                  <a:pt x="264" y="104"/>
                </a:lnTo>
                <a:lnTo>
                  <a:pt x="264" y="104"/>
                </a:lnTo>
                <a:lnTo>
                  <a:pt x="248" y="120"/>
                </a:lnTo>
                <a:lnTo>
                  <a:pt x="240" y="128"/>
                </a:lnTo>
                <a:lnTo>
                  <a:pt x="240" y="128"/>
                </a:lnTo>
                <a:lnTo>
                  <a:pt x="224" y="136"/>
                </a:lnTo>
                <a:lnTo>
                  <a:pt x="216" y="144"/>
                </a:lnTo>
                <a:lnTo>
                  <a:pt x="216" y="144"/>
                </a:lnTo>
                <a:lnTo>
                  <a:pt x="208" y="152"/>
                </a:lnTo>
                <a:lnTo>
                  <a:pt x="200" y="160"/>
                </a:lnTo>
                <a:lnTo>
                  <a:pt x="200" y="160"/>
                </a:lnTo>
                <a:lnTo>
                  <a:pt x="192" y="160"/>
                </a:lnTo>
                <a:lnTo>
                  <a:pt x="192" y="160"/>
                </a:lnTo>
                <a:lnTo>
                  <a:pt x="192" y="160"/>
                </a:lnTo>
                <a:lnTo>
                  <a:pt x="184" y="160"/>
                </a:lnTo>
                <a:lnTo>
                  <a:pt x="184" y="160"/>
                </a:lnTo>
                <a:lnTo>
                  <a:pt x="184" y="160"/>
                </a:lnTo>
                <a:lnTo>
                  <a:pt x="184" y="160"/>
                </a:lnTo>
                <a:lnTo>
                  <a:pt x="184" y="160"/>
                </a:lnTo>
                <a:lnTo>
                  <a:pt x="184" y="144"/>
                </a:lnTo>
                <a:lnTo>
                  <a:pt x="184" y="144"/>
                </a:lnTo>
                <a:lnTo>
                  <a:pt x="192" y="136"/>
                </a:lnTo>
                <a:lnTo>
                  <a:pt x="192" y="120"/>
                </a:lnTo>
                <a:lnTo>
                  <a:pt x="192" y="120"/>
                </a:lnTo>
                <a:lnTo>
                  <a:pt x="192" y="104"/>
                </a:lnTo>
                <a:lnTo>
                  <a:pt x="192" y="88"/>
                </a:lnTo>
                <a:lnTo>
                  <a:pt x="192" y="88"/>
                </a:lnTo>
                <a:lnTo>
                  <a:pt x="192" y="88"/>
                </a:lnTo>
                <a:lnTo>
                  <a:pt x="192" y="80"/>
                </a:lnTo>
                <a:lnTo>
                  <a:pt x="192" y="80"/>
                </a:lnTo>
                <a:lnTo>
                  <a:pt x="192" y="72"/>
                </a:lnTo>
                <a:lnTo>
                  <a:pt x="192" y="64"/>
                </a:lnTo>
                <a:lnTo>
                  <a:pt x="192" y="64"/>
                </a:lnTo>
                <a:lnTo>
                  <a:pt x="192" y="56"/>
                </a:lnTo>
                <a:lnTo>
                  <a:pt x="192" y="48"/>
                </a:lnTo>
                <a:lnTo>
                  <a:pt x="192" y="48"/>
                </a:lnTo>
                <a:lnTo>
                  <a:pt x="192" y="48"/>
                </a:lnTo>
                <a:lnTo>
                  <a:pt x="192" y="40"/>
                </a:lnTo>
                <a:lnTo>
                  <a:pt x="192" y="40"/>
                </a:lnTo>
                <a:lnTo>
                  <a:pt x="192" y="32"/>
                </a:lnTo>
                <a:lnTo>
                  <a:pt x="192" y="32"/>
                </a:lnTo>
                <a:lnTo>
                  <a:pt x="192" y="32"/>
                </a:lnTo>
                <a:lnTo>
                  <a:pt x="192" y="24"/>
                </a:lnTo>
                <a:lnTo>
                  <a:pt x="192" y="16"/>
                </a:lnTo>
                <a:lnTo>
                  <a:pt x="192" y="16"/>
                </a:lnTo>
                <a:lnTo>
                  <a:pt x="184" y="8"/>
                </a:lnTo>
                <a:lnTo>
                  <a:pt x="184" y="8"/>
                </a:lnTo>
                <a:lnTo>
                  <a:pt x="184" y="8"/>
                </a:lnTo>
                <a:lnTo>
                  <a:pt x="184" y="0"/>
                </a:lnTo>
                <a:lnTo>
                  <a:pt x="176" y="0"/>
                </a:lnTo>
                <a:lnTo>
                  <a:pt x="176" y="0"/>
                </a:lnTo>
                <a:lnTo>
                  <a:pt x="168" y="0"/>
                </a:lnTo>
                <a:lnTo>
                  <a:pt x="168" y="0"/>
                </a:lnTo>
                <a:lnTo>
                  <a:pt x="168" y="0"/>
                </a:lnTo>
                <a:lnTo>
                  <a:pt x="168" y="0"/>
                </a:lnTo>
                <a:lnTo>
                  <a:pt x="160" y="0"/>
                </a:lnTo>
                <a:lnTo>
                  <a:pt x="152" y="0"/>
                </a:lnTo>
                <a:lnTo>
                  <a:pt x="152" y="0"/>
                </a:lnTo>
                <a:lnTo>
                  <a:pt x="144" y="0"/>
                </a:lnTo>
                <a:lnTo>
                  <a:pt x="136" y="8"/>
                </a:lnTo>
                <a:lnTo>
                  <a:pt x="136" y="8"/>
                </a:lnTo>
                <a:lnTo>
                  <a:pt x="128" y="16"/>
                </a:lnTo>
                <a:lnTo>
                  <a:pt x="120" y="24"/>
                </a:lnTo>
                <a:lnTo>
                  <a:pt x="120" y="24"/>
                </a:lnTo>
                <a:lnTo>
                  <a:pt x="112" y="32"/>
                </a:lnTo>
                <a:lnTo>
                  <a:pt x="96" y="40"/>
                </a:lnTo>
                <a:lnTo>
                  <a:pt x="88" y="56"/>
                </a:lnTo>
                <a:lnTo>
                  <a:pt x="80" y="72"/>
                </a:lnTo>
                <a:lnTo>
                  <a:pt x="80" y="72"/>
                </a:lnTo>
                <a:lnTo>
                  <a:pt x="64" y="88"/>
                </a:lnTo>
                <a:lnTo>
                  <a:pt x="56" y="96"/>
                </a:lnTo>
                <a:lnTo>
                  <a:pt x="48" y="104"/>
                </a:lnTo>
                <a:lnTo>
                  <a:pt x="48" y="112"/>
                </a:lnTo>
                <a:lnTo>
                  <a:pt x="48" y="112"/>
                </a:lnTo>
                <a:lnTo>
                  <a:pt x="40" y="120"/>
                </a:lnTo>
                <a:lnTo>
                  <a:pt x="40" y="128"/>
                </a:lnTo>
                <a:lnTo>
                  <a:pt x="32" y="144"/>
                </a:lnTo>
                <a:lnTo>
                  <a:pt x="24" y="160"/>
                </a:lnTo>
                <a:lnTo>
                  <a:pt x="24" y="160"/>
                </a:lnTo>
                <a:lnTo>
                  <a:pt x="16" y="176"/>
                </a:lnTo>
                <a:lnTo>
                  <a:pt x="8" y="184"/>
                </a:lnTo>
                <a:lnTo>
                  <a:pt x="8" y="200"/>
                </a:lnTo>
                <a:lnTo>
                  <a:pt x="0" y="208"/>
                </a:lnTo>
                <a:lnTo>
                  <a:pt x="0" y="208"/>
                </a:lnTo>
                <a:lnTo>
                  <a:pt x="0" y="224"/>
                </a:lnTo>
                <a:lnTo>
                  <a:pt x="0" y="248"/>
                </a:lnTo>
                <a:lnTo>
                  <a:pt x="0" y="248"/>
                </a:lnTo>
                <a:lnTo>
                  <a:pt x="8" y="272"/>
                </a:lnTo>
                <a:lnTo>
                  <a:pt x="16" y="288"/>
                </a:lnTo>
                <a:lnTo>
                  <a:pt x="16" y="288"/>
                </a:lnTo>
                <a:lnTo>
                  <a:pt x="24" y="296"/>
                </a:lnTo>
                <a:lnTo>
                  <a:pt x="40" y="304"/>
                </a:lnTo>
                <a:lnTo>
                  <a:pt x="40" y="304"/>
                </a:lnTo>
                <a:lnTo>
                  <a:pt x="48" y="304"/>
                </a:lnTo>
                <a:lnTo>
                  <a:pt x="56" y="304"/>
                </a:lnTo>
                <a:lnTo>
                  <a:pt x="56" y="304"/>
                </a:lnTo>
                <a:lnTo>
                  <a:pt x="64" y="304"/>
                </a:lnTo>
                <a:lnTo>
                  <a:pt x="72" y="304"/>
                </a:lnTo>
                <a:lnTo>
                  <a:pt x="72" y="304"/>
                </a:lnTo>
                <a:lnTo>
                  <a:pt x="80" y="304"/>
                </a:lnTo>
                <a:lnTo>
                  <a:pt x="80" y="304"/>
                </a:lnTo>
                <a:lnTo>
                  <a:pt x="80" y="304"/>
                </a:lnTo>
                <a:lnTo>
                  <a:pt x="88" y="304"/>
                </a:lnTo>
                <a:lnTo>
                  <a:pt x="96" y="30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5" name="Freeform 635"/>
          <p:cNvSpPr>
            <a:spLocks/>
          </p:cNvSpPr>
          <p:nvPr/>
        </p:nvSpPr>
        <p:spPr bwMode="auto">
          <a:xfrm>
            <a:off x="5448300" y="39624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6" name="Freeform 636"/>
          <p:cNvSpPr>
            <a:spLocks/>
          </p:cNvSpPr>
          <p:nvPr/>
        </p:nvSpPr>
        <p:spPr bwMode="auto">
          <a:xfrm>
            <a:off x="5461000" y="39497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7" name="Freeform 637"/>
          <p:cNvSpPr>
            <a:spLocks/>
          </p:cNvSpPr>
          <p:nvPr/>
        </p:nvSpPr>
        <p:spPr bwMode="auto">
          <a:xfrm>
            <a:off x="5473700" y="3949700"/>
            <a:ext cx="12700" cy="25400"/>
          </a:xfrm>
          <a:custGeom>
            <a:avLst/>
            <a:gdLst>
              <a:gd name="T0" fmla="*/ 8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8 w 8"/>
              <a:gd name="T9" fmla="*/ 16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8" name="Freeform 638"/>
          <p:cNvSpPr>
            <a:spLocks/>
          </p:cNvSpPr>
          <p:nvPr/>
        </p:nvSpPr>
        <p:spPr bwMode="auto">
          <a:xfrm>
            <a:off x="5486400" y="39497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0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59" name="Freeform 639"/>
          <p:cNvSpPr>
            <a:spLocks/>
          </p:cNvSpPr>
          <p:nvPr/>
        </p:nvSpPr>
        <p:spPr bwMode="auto">
          <a:xfrm>
            <a:off x="5486400" y="39497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0" name="Freeform 640"/>
          <p:cNvSpPr>
            <a:spLocks/>
          </p:cNvSpPr>
          <p:nvPr/>
        </p:nvSpPr>
        <p:spPr bwMode="auto">
          <a:xfrm>
            <a:off x="5499100" y="39370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1" name="Freeform 641"/>
          <p:cNvSpPr>
            <a:spLocks/>
          </p:cNvSpPr>
          <p:nvPr/>
        </p:nvSpPr>
        <p:spPr bwMode="auto">
          <a:xfrm>
            <a:off x="5511800" y="39243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2" name="Freeform 642"/>
          <p:cNvSpPr>
            <a:spLocks/>
          </p:cNvSpPr>
          <p:nvPr/>
        </p:nvSpPr>
        <p:spPr bwMode="auto">
          <a:xfrm>
            <a:off x="5524500" y="39243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3" name="Freeform 643"/>
          <p:cNvSpPr>
            <a:spLocks/>
          </p:cNvSpPr>
          <p:nvPr/>
        </p:nvSpPr>
        <p:spPr bwMode="auto">
          <a:xfrm>
            <a:off x="5549900" y="3911600"/>
            <a:ext cx="25400" cy="38100"/>
          </a:xfrm>
          <a:custGeom>
            <a:avLst/>
            <a:gdLst>
              <a:gd name="T0" fmla="*/ 0 w 16"/>
              <a:gd name="T1" fmla="*/ 24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0 w 16"/>
              <a:gd name="T9" fmla="*/ 24 h 24"/>
              <a:gd name="T10" fmla="*/ 0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4" name="Freeform 644"/>
          <p:cNvSpPr>
            <a:spLocks/>
          </p:cNvSpPr>
          <p:nvPr/>
        </p:nvSpPr>
        <p:spPr bwMode="auto">
          <a:xfrm>
            <a:off x="5562600" y="38989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5" name="Freeform 645"/>
          <p:cNvSpPr>
            <a:spLocks/>
          </p:cNvSpPr>
          <p:nvPr/>
        </p:nvSpPr>
        <p:spPr bwMode="auto">
          <a:xfrm>
            <a:off x="5575300" y="3898900"/>
            <a:ext cx="38100" cy="25400"/>
          </a:xfrm>
          <a:custGeom>
            <a:avLst/>
            <a:gdLst>
              <a:gd name="T0" fmla="*/ 8 w 24"/>
              <a:gd name="T1" fmla="*/ 16 h 16"/>
              <a:gd name="T2" fmla="*/ 0 w 24"/>
              <a:gd name="T3" fmla="*/ 0 h 16"/>
              <a:gd name="T4" fmla="*/ 16 w 24"/>
              <a:gd name="T5" fmla="*/ 0 h 16"/>
              <a:gd name="T6" fmla="*/ 24 w 24"/>
              <a:gd name="T7" fmla="*/ 8 h 16"/>
              <a:gd name="T8" fmla="*/ 8 w 24"/>
              <a:gd name="T9" fmla="*/ 16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6" name="Freeform 646"/>
          <p:cNvSpPr>
            <a:spLocks/>
          </p:cNvSpPr>
          <p:nvPr/>
        </p:nvSpPr>
        <p:spPr bwMode="auto">
          <a:xfrm>
            <a:off x="5600700" y="38862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7" name="Freeform 647"/>
          <p:cNvSpPr>
            <a:spLocks/>
          </p:cNvSpPr>
          <p:nvPr/>
        </p:nvSpPr>
        <p:spPr bwMode="auto">
          <a:xfrm>
            <a:off x="5613400" y="38735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8" name="Freeform 648"/>
          <p:cNvSpPr>
            <a:spLocks/>
          </p:cNvSpPr>
          <p:nvPr/>
        </p:nvSpPr>
        <p:spPr bwMode="auto">
          <a:xfrm>
            <a:off x="5638800" y="3860800"/>
            <a:ext cx="25400" cy="38100"/>
          </a:xfrm>
          <a:custGeom>
            <a:avLst/>
            <a:gdLst>
              <a:gd name="T0" fmla="*/ 0 w 16"/>
              <a:gd name="T1" fmla="*/ 8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0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69" name="Freeform 649"/>
          <p:cNvSpPr>
            <a:spLocks/>
          </p:cNvSpPr>
          <p:nvPr/>
        </p:nvSpPr>
        <p:spPr bwMode="auto">
          <a:xfrm>
            <a:off x="5651500" y="3860800"/>
            <a:ext cx="38100" cy="25400"/>
          </a:xfrm>
          <a:custGeom>
            <a:avLst/>
            <a:gdLst>
              <a:gd name="T0" fmla="*/ 8 w 24"/>
              <a:gd name="T1" fmla="*/ 16 h 16"/>
              <a:gd name="T2" fmla="*/ 0 w 24"/>
              <a:gd name="T3" fmla="*/ 0 h 16"/>
              <a:gd name="T4" fmla="*/ 16 w 24"/>
              <a:gd name="T5" fmla="*/ 0 h 16"/>
              <a:gd name="T6" fmla="*/ 24 w 24"/>
              <a:gd name="T7" fmla="*/ 8 h 16"/>
              <a:gd name="T8" fmla="*/ 8 w 24"/>
              <a:gd name="T9" fmla="*/ 16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0" name="Freeform 650"/>
          <p:cNvSpPr>
            <a:spLocks/>
          </p:cNvSpPr>
          <p:nvPr/>
        </p:nvSpPr>
        <p:spPr bwMode="auto">
          <a:xfrm>
            <a:off x="5676900" y="38481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1" name="Freeform 651"/>
          <p:cNvSpPr>
            <a:spLocks/>
          </p:cNvSpPr>
          <p:nvPr/>
        </p:nvSpPr>
        <p:spPr bwMode="auto">
          <a:xfrm>
            <a:off x="5689600" y="3835400"/>
            <a:ext cx="38100" cy="38100"/>
          </a:xfrm>
          <a:custGeom>
            <a:avLst/>
            <a:gdLst>
              <a:gd name="T0" fmla="*/ 8 w 24"/>
              <a:gd name="T1" fmla="*/ 24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8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24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2" name="Freeform 652"/>
          <p:cNvSpPr>
            <a:spLocks/>
          </p:cNvSpPr>
          <p:nvPr/>
        </p:nvSpPr>
        <p:spPr bwMode="auto">
          <a:xfrm>
            <a:off x="5715000" y="3822700"/>
            <a:ext cx="25400" cy="38100"/>
          </a:xfrm>
          <a:custGeom>
            <a:avLst/>
            <a:gdLst>
              <a:gd name="T0" fmla="*/ 0 w 16"/>
              <a:gd name="T1" fmla="*/ 8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0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3" name="Freeform 653"/>
          <p:cNvSpPr>
            <a:spLocks/>
          </p:cNvSpPr>
          <p:nvPr/>
        </p:nvSpPr>
        <p:spPr bwMode="auto">
          <a:xfrm>
            <a:off x="5727700" y="38227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4" name="Freeform 654"/>
          <p:cNvSpPr>
            <a:spLocks/>
          </p:cNvSpPr>
          <p:nvPr/>
        </p:nvSpPr>
        <p:spPr bwMode="auto">
          <a:xfrm>
            <a:off x="5740400" y="3810000"/>
            <a:ext cx="25400" cy="38100"/>
          </a:xfrm>
          <a:custGeom>
            <a:avLst/>
            <a:gdLst>
              <a:gd name="T0" fmla="*/ 0 w 16"/>
              <a:gd name="T1" fmla="*/ 8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0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5" name="Freeform 655"/>
          <p:cNvSpPr>
            <a:spLocks/>
          </p:cNvSpPr>
          <p:nvPr/>
        </p:nvSpPr>
        <p:spPr bwMode="auto">
          <a:xfrm>
            <a:off x="57531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8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6" name="Freeform 656"/>
          <p:cNvSpPr>
            <a:spLocks/>
          </p:cNvSpPr>
          <p:nvPr/>
        </p:nvSpPr>
        <p:spPr bwMode="auto">
          <a:xfrm>
            <a:off x="57785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7" name="Freeform 657"/>
          <p:cNvSpPr>
            <a:spLocks/>
          </p:cNvSpPr>
          <p:nvPr/>
        </p:nvSpPr>
        <p:spPr bwMode="auto">
          <a:xfrm>
            <a:off x="57912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8" name="Freeform 658"/>
          <p:cNvSpPr>
            <a:spLocks/>
          </p:cNvSpPr>
          <p:nvPr/>
        </p:nvSpPr>
        <p:spPr bwMode="auto">
          <a:xfrm>
            <a:off x="5803900" y="38100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79" name="Freeform 659"/>
          <p:cNvSpPr>
            <a:spLocks/>
          </p:cNvSpPr>
          <p:nvPr/>
        </p:nvSpPr>
        <p:spPr bwMode="auto">
          <a:xfrm>
            <a:off x="5816600" y="38100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0" name="Freeform 660"/>
          <p:cNvSpPr>
            <a:spLocks/>
          </p:cNvSpPr>
          <p:nvPr/>
        </p:nvSpPr>
        <p:spPr bwMode="auto">
          <a:xfrm>
            <a:off x="5816600" y="3810000"/>
            <a:ext cx="12700" cy="25400"/>
          </a:xfrm>
          <a:custGeom>
            <a:avLst/>
            <a:gdLst>
              <a:gd name="T0" fmla="*/ 0 w 8"/>
              <a:gd name="T1" fmla="*/ 0 h 16"/>
              <a:gd name="T2" fmla="*/ 8 w 8"/>
              <a:gd name="T3" fmla="*/ 0 h 16"/>
              <a:gd name="T4" fmla="*/ 8 w 8"/>
              <a:gd name="T5" fmla="*/ 0 h 16"/>
              <a:gd name="T6" fmla="*/ 0 w 8"/>
              <a:gd name="T7" fmla="*/ 16 h 16"/>
              <a:gd name="T8" fmla="*/ 0 w 8"/>
              <a:gd name="T9" fmla="*/ 8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8" y="0"/>
                </a:lnTo>
                <a:lnTo>
                  <a:pt x="8" y="0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1" name="Freeform 661"/>
          <p:cNvSpPr>
            <a:spLocks/>
          </p:cNvSpPr>
          <p:nvPr/>
        </p:nvSpPr>
        <p:spPr bwMode="auto">
          <a:xfrm>
            <a:off x="5816600" y="38100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0 h 16"/>
              <a:gd name="T4" fmla="*/ 8 w 8"/>
              <a:gd name="T5" fmla="*/ 0 h 16"/>
              <a:gd name="T6" fmla="*/ 0 w 8"/>
              <a:gd name="T7" fmla="*/ 16 h 16"/>
              <a:gd name="T8" fmla="*/ 0 w 8"/>
              <a:gd name="T9" fmla="*/ 16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0"/>
                </a:lnTo>
                <a:lnTo>
                  <a:pt x="8" y="0"/>
                </a:ln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2" name="Freeform 662"/>
          <p:cNvSpPr>
            <a:spLocks/>
          </p:cNvSpPr>
          <p:nvPr/>
        </p:nvSpPr>
        <p:spPr bwMode="auto">
          <a:xfrm>
            <a:off x="5816600" y="38100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3" name="Freeform 663"/>
          <p:cNvSpPr>
            <a:spLocks/>
          </p:cNvSpPr>
          <p:nvPr/>
        </p:nvSpPr>
        <p:spPr bwMode="auto">
          <a:xfrm>
            <a:off x="5816600" y="3835400"/>
            <a:ext cx="25400" cy="1588"/>
          </a:xfrm>
          <a:custGeom>
            <a:avLst/>
            <a:gdLst>
              <a:gd name="T0" fmla="*/ 16 w 16"/>
              <a:gd name="T1" fmla="*/ 16 w 16"/>
              <a:gd name="T2" fmla="*/ 16 w 16"/>
              <a:gd name="T3" fmla="*/ 0 w 16"/>
              <a:gd name="T4" fmla="*/ 0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16" y="0"/>
                </a:lnTo>
                <a:lnTo>
                  <a:pt x="16" y="0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4" name="Freeform 664"/>
          <p:cNvSpPr>
            <a:spLocks/>
          </p:cNvSpPr>
          <p:nvPr/>
        </p:nvSpPr>
        <p:spPr bwMode="auto">
          <a:xfrm>
            <a:off x="5816600" y="38354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8 h 8"/>
              <a:gd name="T4" fmla="*/ 8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5" name="Freeform 665"/>
          <p:cNvSpPr>
            <a:spLocks/>
          </p:cNvSpPr>
          <p:nvPr/>
        </p:nvSpPr>
        <p:spPr bwMode="auto">
          <a:xfrm>
            <a:off x="5803900" y="38354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6" name="Freeform 666"/>
          <p:cNvSpPr>
            <a:spLocks/>
          </p:cNvSpPr>
          <p:nvPr/>
        </p:nvSpPr>
        <p:spPr bwMode="auto">
          <a:xfrm>
            <a:off x="5803900" y="38354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16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16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7" name="Freeform 667"/>
          <p:cNvSpPr>
            <a:spLocks/>
          </p:cNvSpPr>
          <p:nvPr/>
        </p:nvSpPr>
        <p:spPr bwMode="auto">
          <a:xfrm>
            <a:off x="5803900" y="38481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0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8" name="Freeform 668"/>
          <p:cNvSpPr>
            <a:spLocks/>
          </p:cNvSpPr>
          <p:nvPr/>
        </p:nvSpPr>
        <p:spPr bwMode="auto">
          <a:xfrm>
            <a:off x="5791200" y="38481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16 h 16"/>
              <a:gd name="T4" fmla="*/ 16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89" name="Freeform 669"/>
          <p:cNvSpPr>
            <a:spLocks/>
          </p:cNvSpPr>
          <p:nvPr/>
        </p:nvSpPr>
        <p:spPr bwMode="auto">
          <a:xfrm>
            <a:off x="5791200" y="38608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0" name="Freeform 670"/>
          <p:cNvSpPr>
            <a:spLocks/>
          </p:cNvSpPr>
          <p:nvPr/>
        </p:nvSpPr>
        <p:spPr bwMode="auto">
          <a:xfrm>
            <a:off x="5778500" y="38735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1" name="Freeform 671"/>
          <p:cNvSpPr>
            <a:spLocks/>
          </p:cNvSpPr>
          <p:nvPr/>
        </p:nvSpPr>
        <p:spPr bwMode="auto">
          <a:xfrm>
            <a:off x="5765800" y="3873500"/>
            <a:ext cx="38100" cy="38100"/>
          </a:xfrm>
          <a:custGeom>
            <a:avLst/>
            <a:gdLst>
              <a:gd name="T0" fmla="*/ 24 w 24"/>
              <a:gd name="T1" fmla="*/ 16 h 24"/>
              <a:gd name="T2" fmla="*/ 24 w 24"/>
              <a:gd name="T3" fmla="*/ 16 h 24"/>
              <a:gd name="T4" fmla="*/ 16 w 24"/>
              <a:gd name="T5" fmla="*/ 24 h 24"/>
              <a:gd name="T6" fmla="*/ 0 w 24"/>
              <a:gd name="T7" fmla="*/ 8 h 24"/>
              <a:gd name="T8" fmla="*/ 8 w 24"/>
              <a:gd name="T9" fmla="*/ 0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2" name="Freeform 672"/>
          <p:cNvSpPr>
            <a:spLocks/>
          </p:cNvSpPr>
          <p:nvPr/>
        </p:nvSpPr>
        <p:spPr bwMode="auto">
          <a:xfrm>
            <a:off x="5765800" y="38862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3" name="Freeform 673"/>
          <p:cNvSpPr>
            <a:spLocks/>
          </p:cNvSpPr>
          <p:nvPr/>
        </p:nvSpPr>
        <p:spPr bwMode="auto">
          <a:xfrm>
            <a:off x="5753100" y="38989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4" name="Freeform 674"/>
          <p:cNvSpPr>
            <a:spLocks/>
          </p:cNvSpPr>
          <p:nvPr/>
        </p:nvSpPr>
        <p:spPr bwMode="auto">
          <a:xfrm>
            <a:off x="5740400" y="39116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5" name="Freeform 675"/>
          <p:cNvSpPr>
            <a:spLocks/>
          </p:cNvSpPr>
          <p:nvPr/>
        </p:nvSpPr>
        <p:spPr bwMode="auto">
          <a:xfrm>
            <a:off x="5740400" y="39243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6" name="Freeform 676"/>
          <p:cNvSpPr>
            <a:spLocks/>
          </p:cNvSpPr>
          <p:nvPr/>
        </p:nvSpPr>
        <p:spPr bwMode="auto">
          <a:xfrm>
            <a:off x="5740400" y="3937000"/>
            <a:ext cx="25400" cy="12700"/>
          </a:xfrm>
          <a:custGeom>
            <a:avLst/>
            <a:gdLst>
              <a:gd name="T0" fmla="*/ 16 w 16"/>
              <a:gd name="T1" fmla="*/ 8 h 8"/>
              <a:gd name="T2" fmla="*/ 16 w 16"/>
              <a:gd name="T3" fmla="*/ 8 h 8"/>
              <a:gd name="T4" fmla="*/ 8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7" name="Freeform 677"/>
          <p:cNvSpPr>
            <a:spLocks/>
          </p:cNvSpPr>
          <p:nvPr/>
        </p:nvSpPr>
        <p:spPr bwMode="auto">
          <a:xfrm>
            <a:off x="5727700" y="39370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8" name="Freeform 678"/>
          <p:cNvSpPr>
            <a:spLocks/>
          </p:cNvSpPr>
          <p:nvPr/>
        </p:nvSpPr>
        <p:spPr bwMode="auto">
          <a:xfrm>
            <a:off x="5727700" y="39497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8999" name="Freeform 679"/>
          <p:cNvSpPr>
            <a:spLocks/>
          </p:cNvSpPr>
          <p:nvPr/>
        </p:nvSpPr>
        <p:spPr bwMode="auto">
          <a:xfrm>
            <a:off x="5715000" y="3962400"/>
            <a:ext cx="38100" cy="25400"/>
          </a:xfrm>
          <a:custGeom>
            <a:avLst/>
            <a:gdLst>
              <a:gd name="T0" fmla="*/ 8 w 24"/>
              <a:gd name="T1" fmla="*/ 0 h 16"/>
              <a:gd name="T2" fmla="*/ 24 w 24"/>
              <a:gd name="T3" fmla="*/ 8 h 16"/>
              <a:gd name="T4" fmla="*/ 16 w 24"/>
              <a:gd name="T5" fmla="*/ 16 h 16"/>
              <a:gd name="T6" fmla="*/ 0 w 24"/>
              <a:gd name="T7" fmla="*/ 8 h 16"/>
              <a:gd name="T8" fmla="*/ 8 w 24"/>
              <a:gd name="T9" fmla="*/ 0 h 16"/>
              <a:gd name="T10" fmla="*/ 8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0" name="Freeform 680"/>
          <p:cNvSpPr>
            <a:spLocks/>
          </p:cNvSpPr>
          <p:nvPr/>
        </p:nvSpPr>
        <p:spPr bwMode="auto">
          <a:xfrm>
            <a:off x="5715000" y="39751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1" name="Freeform 681"/>
          <p:cNvSpPr>
            <a:spLocks/>
          </p:cNvSpPr>
          <p:nvPr/>
        </p:nvSpPr>
        <p:spPr bwMode="auto">
          <a:xfrm>
            <a:off x="5715000" y="39878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8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2" name="Freeform 682"/>
          <p:cNvSpPr>
            <a:spLocks/>
          </p:cNvSpPr>
          <p:nvPr/>
        </p:nvSpPr>
        <p:spPr bwMode="auto">
          <a:xfrm>
            <a:off x="5702300" y="4000500"/>
            <a:ext cx="38100" cy="12700"/>
          </a:xfrm>
          <a:custGeom>
            <a:avLst/>
            <a:gdLst>
              <a:gd name="T0" fmla="*/ 8 w 24"/>
              <a:gd name="T1" fmla="*/ 0 h 8"/>
              <a:gd name="T2" fmla="*/ 24 w 24"/>
              <a:gd name="T3" fmla="*/ 0 h 8"/>
              <a:gd name="T4" fmla="*/ 16 w 24"/>
              <a:gd name="T5" fmla="*/ 8 h 8"/>
              <a:gd name="T6" fmla="*/ 0 w 24"/>
              <a:gd name="T7" fmla="*/ 0 h 8"/>
              <a:gd name="T8" fmla="*/ 8 w 24"/>
              <a:gd name="T9" fmla="*/ 0 h 8"/>
              <a:gd name="T10" fmla="*/ 8 w 24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8">
                <a:moveTo>
                  <a:pt x="8" y="0"/>
                </a:moveTo>
                <a:lnTo>
                  <a:pt x="24" y="0"/>
                </a:lnTo>
                <a:lnTo>
                  <a:pt x="16" y="8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3" name="Freeform 683"/>
          <p:cNvSpPr>
            <a:spLocks/>
          </p:cNvSpPr>
          <p:nvPr/>
        </p:nvSpPr>
        <p:spPr bwMode="auto">
          <a:xfrm>
            <a:off x="5702300" y="4000500"/>
            <a:ext cx="38100" cy="12700"/>
          </a:xfrm>
          <a:custGeom>
            <a:avLst/>
            <a:gdLst>
              <a:gd name="T0" fmla="*/ 0 w 24"/>
              <a:gd name="T1" fmla="*/ 0 h 8"/>
              <a:gd name="T2" fmla="*/ 16 w 24"/>
              <a:gd name="T3" fmla="*/ 0 h 8"/>
              <a:gd name="T4" fmla="*/ 24 w 24"/>
              <a:gd name="T5" fmla="*/ 8 h 8"/>
              <a:gd name="T6" fmla="*/ 8 w 24"/>
              <a:gd name="T7" fmla="*/ 8 h 8"/>
              <a:gd name="T8" fmla="*/ 0 w 24"/>
              <a:gd name="T9" fmla="*/ 8 h 8"/>
              <a:gd name="T10" fmla="*/ 0 w 24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8">
                <a:moveTo>
                  <a:pt x="0" y="0"/>
                </a:moveTo>
                <a:lnTo>
                  <a:pt x="16" y="0"/>
                </a:lnTo>
                <a:lnTo>
                  <a:pt x="24" y="8"/>
                </a:lnTo>
                <a:lnTo>
                  <a:pt x="8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4" name="Freeform 684"/>
          <p:cNvSpPr>
            <a:spLocks/>
          </p:cNvSpPr>
          <p:nvPr/>
        </p:nvSpPr>
        <p:spPr bwMode="auto">
          <a:xfrm>
            <a:off x="5715000" y="4013200"/>
            <a:ext cx="25400" cy="12700"/>
          </a:xfrm>
          <a:custGeom>
            <a:avLst/>
            <a:gdLst>
              <a:gd name="T0" fmla="*/ 0 w 16"/>
              <a:gd name="T1" fmla="*/ 0 h 8"/>
              <a:gd name="T2" fmla="*/ 8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8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8" y="0"/>
                </a:lnTo>
                <a:lnTo>
                  <a:pt x="16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5" name="Freeform 685"/>
          <p:cNvSpPr>
            <a:spLocks/>
          </p:cNvSpPr>
          <p:nvPr/>
        </p:nvSpPr>
        <p:spPr bwMode="auto">
          <a:xfrm>
            <a:off x="5715000" y="40259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0 h 8"/>
              <a:gd name="T6" fmla="*/ 0 w 16"/>
              <a:gd name="T7" fmla="*/ 8 h 8"/>
              <a:gd name="T8" fmla="*/ 0 w 16"/>
              <a:gd name="T9" fmla="*/ 0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6" name="Freeform 686"/>
          <p:cNvSpPr>
            <a:spLocks/>
          </p:cNvSpPr>
          <p:nvPr/>
        </p:nvSpPr>
        <p:spPr bwMode="auto">
          <a:xfrm>
            <a:off x="5715000" y="40259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7" name="Freeform 687"/>
          <p:cNvSpPr>
            <a:spLocks/>
          </p:cNvSpPr>
          <p:nvPr/>
        </p:nvSpPr>
        <p:spPr bwMode="auto">
          <a:xfrm>
            <a:off x="5727700" y="4025900"/>
            <a:ext cx="25400" cy="25400"/>
          </a:xfrm>
          <a:custGeom>
            <a:avLst/>
            <a:gdLst>
              <a:gd name="T0" fmla="*/ 0 w 16"/>
              <a:gd name="T1" fmla="*/ 16 h 16"/>
              <a:gd name="T2" fmla="*/ 8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8" name="Freeform 688"/>
          <p:cNvSpPr>
            <a:spLocks/>
          </p:cNvSpPr>
          <p:nvPr/>
        </p:nvSpPr>
        <p:spPr bwMode="auto">
          <a:xfrm>
            <a:off x="5740400" y="4025900"/>
            <a:ext cx="12700" cy="38100"/>
          </a:xfrm>
          <a:custGeom>
            <a:avLst/>
            <a:gdLst>
              <a:gd name="T0" fmla="*/ 0 w 8"/>
              <a:gd name="T1" fmla="*/ 16 h 24"/>
              <a:gd name="T2" fmla="*/ 0 w 8"/>
              <a:gd name="T3" fmla="*/ 0 h 24"/>
              <a:gd name="T4" fmla="*/ 8 w 8"/>
              <a:gd name="T5" fmla="*/ 8 h 24"/>
              <a:gd name="T6" fmla="*/ 8 w 8"/>
              <a:gd name="T7" fmla="*/ 24 h 24"/>
              <a:gd name="T8" fmla="*/ 0 w 8"/>
              <a:gd name="T9" fmla="*/ 16 h 24"/>
              <a:gd name="T10" fmla="*/ 0 w 8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24">
                <a:moveTo>
                  <a:pt x="0" y="16"/>
                </a:moveTo>
                <a:lnTo>
                  <a:pt x="0" y="0"/>
                </a:lnTo>
                <a:lnTo>
                  <a:pt x="8" y="8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09" name="Freeform 689"/>
          <p:cNvSpPr>
            <a:spLocks/>
          </p:cNvSpPr>
          <p:nvPr/>
        </p:nvSpPr>
        <p:spPr bwMode="auto">
          <a:xfrm>
            <a:off x="5753100" y="40386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0" name="Freeform 690"/>
          <p:cNvSpPr>
            <a:spLocks/>
          </p:cNvSpPr>
          <p:nvPr/>
        </p:nvSpPr>
        <p:spPr bwMode="auto">
          <a:xfrm>
            <a:off x="5765800" y="40386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1" name="Freeform 691"/>
          <p:cNvSpPr>
            <a:spLocks/>
          </p:cNvSpPr>
          <p:nvPr/>
        </p:nvSpPr>
        <p:spPr bwMode="auto">
          <a:xfrm>
            <a:off x="5778500" y="40386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2" name="Freeform 692"/>
          <p:cNvSpPr>
            <a:spLocks/>
          </p:cNvSpPr>
          <p:nvPr/>
        </p:nvSpPr>
        <p:spPr bwMode="auto">
          <a:xfrm>
            <a:off x="5778500" y="40386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3" name="Freeform 693"/>
          <p:cNvSpPr>
            <a:spLocks/>
          </p:cNvSpPr>
          <p:nvPr/>
        </p:nvSpPr>
        <p:spPr bwMode="auto">
          <a:xfrm>
            <a:off x="5803900" y="40386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4" name="Freeform 694"/>
          <p:cNvSpPr>
            <a:spLocks/>
          </p:cNvSpPr>
          <p:nvPr/>
        </p:nvSpPr>
        <p:spPr bwMode="auto">
          <a:xfrm>
            <a:off x="5829300" y="40386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5" name="Freeform 695"/>
          <p:cNvSpPr>
            <a:spLocks/>
          </p:cNvSpPr>
          <p:nvPr/>
        </p:nvSpPr>
        <p:spPr bwMode="auto">
          <a:xfrm>
            <a:off x="5829300" y="40386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6" name="Freeform 696"/>
          <p:cNvSpPr>
            <a:spLocks/>
          </p:cNvSpPr>
          <p:nvPr/>
        </p:nvSpPr>
        <p:spPr bwMode="auto">
          <a:xfrm>
            <a:off x="5842000" y="4025900"/>
            <a:ext cx="38100" cy="38100"/>
          </a:xfrm>
          <a:custGeom>
            <a:avLst/>
            <a:gdLst>
              <a:gd name="T0" fmla="*/ 8 w 24"/>
              <a:gd name="T1" fmla="*/ 24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8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24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7" name="Freeform 697"/>
          <p:cNvSpPr>
            <a:spLocks/>
          </p:cNvSpPr>
          <p:nvPr/>
        </p:nvSpPr>
        <p:spPr bwMode="auto">
          <a:xfrm>
            <a:off x="5867400" y="40259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8" name="Freeform 698"/>
          <p:cNvSpPr>
            <a:spLocks/>
          </p:cNvSpPr>
          <p:nvPr/>
        </p:nvSpPr>
        <p:spPr bwMode="auto">
          <a:xfrm>
            <a:off x="5892800" y="4013200"/>
            <a:ext cx="12700" cy="25400"/>
          </a:xfrm>
          <a:custGeom>
            <a:avLst/>
            <a:gdLst>
              <a:gd name="T0" fmla="*/ 0 w 8"/>
              <a:gd name="T1" fmla="*/ 8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8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19" name="Freeform 699"/>
          <p:cNvSpPr>
            <a:spLocks/>
          </p:cNvSpPr>
          <p:nvPr/>
        </p:nvSpPr>
        <p:spPr bwMode="auto">
          <a:xfrm>
            <a:off x="5905500" y="40132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0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0" name="Freeform 700"/>
          <p:cNvSpPr>
            <a:spLocks/>
          </p:cNvSpPr>
          <p:nvPr/>
        </p:nvSpPr>
        <p:spPr bwMode="auto">
          <a:xfrm>
            <a:off x="5905500" y="40005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8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16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1" name="Freeform 701"/>
          <p:cNvSpPr>
            <a:spLocks/>
          </p:cNvSpPr>
          <p:nvPr/>
        </p:nvSpPr>
        <p:spPr bwMode="auto">
          <a:xfrm>
            <a:off x="5918200" y="40005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2" name="Freeform 702"/>
          <p:cNvSpPr>
            <a:spLocks/>
          </p:cNvSpPr>
          <p:nvPr/>
        </p:nvSpPr>
        <p:spPr bwMode="auto">
          <a:xfrm>
            <a:off x="5930900" y="39878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3" name="Freeform 703"/>
          <p:cNvSpPr>
            <a:spLocks/>
          </p:cNvSpPr>
          <p:nvPr/>
        </p:nvSpPr>
        <p:spPr bwMode="auto">
          <a:xfrm>
            <a:off x="5943600" y="39751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4" name="Freeform 704"/>
          <p:cNvSpPr>
            <a:spLocks/>
          </p:cNvSpPr>
          <p:nvPr/>
        </p:nvSpPr>
        <p:spPr bwMode="auto">
          <a:xfrm>
            <a:off x="5956300" y="39624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8 h 24"/>
              <a:gd name="T4" fmla="*/ 0 w 16"/>
              <a:gd name="T5" fmla="*/ 0 h 24"/>
              <a:gd name="T6" fmla="*/ 16 w 16"/>
              <a:gd name="T7" fmla="*/ 16 h 24"/>
              <a:gd name="T8" fmla="*/ 8 w 16"/>
              <a:gd name="T9" fmla="*/ 16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8"/>
                </a:lnTo>
                <a:lnTo>
                  <a:pt x="0" y="0"/>
                </a:lnTo>
                <a:lnTo>
                  <a:pt x="16" y="16"/>
                </a:lnTo>
                <a:lnTo>
                  <a:pt x="8" y="16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5" name="Freeform 705"/>
          <p:cNvSpPr>
            <a:spLocks/>
          </p:cNvSpPr>
          <p:nvPr/>
        </p:nvSpPr>
        <p:spPr bwMode="auto">
          <a:xfrm>
            <a:off x="5956300" y="39624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6" name="Freeform 706"/>
          <p:cNvSpPr>
            <a:spLocks/>
          </p:cNvSpPr>
          <p:nvPr/>
        </p:nvSpPr>
        <p:spPr bwMode="auto">
          <a:xfrm>
            <a:off x="5969000" y="3937000"/>
            <a:ext cx="25400" cy="38100"/>
          </a:xfrm>
          <a:custGeom>
            <a:avLst/>
            <a:gdLst>
              <a:gd name="T0" fmla="*/ 0 w 16"/>
              <a:gd name="T1" fmla="*/ 16 h 24"/>
              <a:gd name="T2" fmla="*/ 0 w 16"/>
              <a:gd name="T3" fmla="*/ 8 h 24"/>
              <a:gd name="T4" fmla="*/ 0 w 16"/>
              <a:gd name="T5" fmla="*/ 0 h 24"/>
              <a:gd name="T6" fmla="*/ 16 w 16"/>
              <a:gd name="T7" fmla="*/ 8 h 24"/>
              <a:gd name="T8" fmla="*/ 8 w 16"/>
              <a:gd name="T9" fmla="*/ 24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7" name="Freeform 707"/>
          <p:cNvSpPr>
            <a:spLocks/>
          </p:cNvSpPr>
          <p:nvPr/>
        </p:nvSpPr>
        <p:spPr bwMode="auto">
          <a:xfrm>
            <a:off x="5969000" y="3924300"/>
            <a:ext cx="38100" cy="25400"/>
          </a:xfrm>
          <a:custGeom>
            <a:avLst/>
            <a:gdLst>
              <a:gd name="T0" fmla="*/ 16 w 24"/>
              <a:gd name="T1" fmla="*/ 16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16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8" name="Freeform 708"/>
          <p:cNvSpPr>
            <a:spLocks/>
          </p:cNvSpPr>
          <p:nvPr/>
        </p:nvSpPr>
        <p:spPr bwMode="auto">
          <a:xfrm>
            <a:off x="5981700" y="39116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29" name="Freeform 709"/>
          <p:cNvSpPr>
            <a:spLocks/>
          </p:cNvSpPr>
          <p:nvPr/>
        </p:nvSpPr>
        <p:spPr bwMode="auto">
          <a:xfrm>
            <a:off x="5981700" y="3898900"/>
            <a:ext cx="38100" cy="25400"/>
          </a:xfrm>
          <a:custGeom>
            <a:avLst/>
            <a:gdLst>
              <a:gd name="T0" fmla="*/ 16 w 24"/>
              <a:gd name="T1" fmla="*/ 16 h 16"/>
              <a:gd name="T2" fmla="*/ 0 w 24"/>
              <a:gd name="T3" fmla="*/ 16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16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0" name="Freeform 710"/>
          <p:cNvSpPr>
            <a:spLocks/>
          </p:cNvSpPr>
          <p:nvPr/>
        </p:nvSpPr>
        <p:spPr bwMode="auto">
          <a:xfrm>
            <a:off x="5994400" y="38862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1" name="Freeform 711"/>
          <p:cNvSpPr>
            <a:spLocks/>
          </p:cNvSpPr>
          <p:nvPr/>
        </p:nvSpPr>
        <p:spPr bwMode="auto">
          <a:xfrm>
            <a:off x="5994400" y="38608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16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16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2" name="Freeform 712"/>
          <p:cNvSpPr>
            <a:spLocks/>
          </p:cNvSpPr>
          <p:nvPr/>
        </p:nvSpPr>
        <p:spPr bwMode="auto">
          <a:xfrm>
            <a:off x="6007100" y="3835400"/>
            <a:ext cx="25400" cy="38100"/>
          </a:xfrm>
          <a:custGeom>
            <a:avLst/>
            <a:gdLst>
              <a:gd name="T0" fmla="*/ 16 w 16"/>
              <a:gd name="T1" fmla="*/ 24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8 h 24"/>
              <a:gd name="T8" fmla="*/ 16 w 16"/>
              <a:gd name="T9" fmla="*/ 16 h 24"/>
              <a:gd name="T10" fmla="*/ 16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3" name="Freeform 713"/>
          <p:cNvSpPr>
            <a:spLocks/>
          </p:cNvSpPr>
          <p:nvPr/>
        </p:nvSpPr>
        <p:spPr bwMode="auto">
          <a:xfrm>
            <a:off x="5994400" y="3822700"/>
            <a:ext cx="38100" cy="25400"/>
          </a:xfrm>
          <a:custGeom>
            <a:avLst/>
            <a:gdLst>
              <a:gd name="T0" fmla="*/ 24 w 24"/>
              <a:gd name="T1" fmla="*/ 16 h 16"/>
              <a:gd name="T2" fmla="*/ 8 w 24"/>
              <a:gd name="T3" fmla="*/ 16 h 16"/>
              <a:gd name="T4" fmla="*/ 0 w 24"/>
              <a:gd name="T5" fmla="*/ 0 h 16"/>
              <a:gd name="T6" fmla="*/ 16 w 24"/>
              <a:gd name="T7" fmla="*/ 0 h 16"/>
              <a:gd name="T8" fmla="*/ 24 w 24"/>
              <a:gd name="T9" fmla="*/ 8 h 16"/>
              <a:gd name="T10" fmla="*/ 24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16"/>
                </a:move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4" name="Freeform 714"/>
          <p:cNvSpPr>
            <a:spLocks/>
          </p:cNvSpPr>
          <p:nvPr/>
        </p:nvSpPr>
        <p:spPr bwMode="auto">
          <a:xfrm>
            <a:off x="5994400" y="37973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5" name="Freeform 715"/>
          <p:cNvSpPr>
            <a:spLocks/>
          </p:cNvSpPr>
          <p:nvPr/>
        </p:nvSpPr>
        <p:spPr bwMode="auto">
          <a:xfrm>
            <a:off x="5994400" y="37846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6" name="Freeform 716"/>
          <p:cNvSpPr>
            <a:spLocks/>
          </p:cNvSpPr>
          <p:nvPr/>
        </p:nvSpPr>
        <p:spPr bwMode="auto">
          <a:xfrm>
            <a:off x="5981700" y="3759200"/>
            <a:ext cx="38100" cy="25400"/>
          </a:xfrm>
          <a:custGeom>
            <a:avLst/>
            <a:gdLst>
              <a:gd name="T0" fmla="*/ 24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24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7" name="Freeform 717"/>
          <p:cNvSpPr>
            <a:spLocks/>
          </p:cNvSpPr>
          <p:nvPr/>
        </p:nvSpPr>
        <p:spPr bwMode="auto">
          <a:xfrm>
            <a:off x="5981700" y="37465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8" name="Freeform 718"/>
          <p:cNvSpPr>
            <a:spLocks/>
          </p:cNvSpPr>
          <p:nvPr/>
        </p:nvSpPr>
        <p:spPr bwMode="auto">
          <a:xfrm>
            <a:off x="5969000" y="37338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39" name="Freeform 719"/>
          <p:cNvSpPr>
            <a:spLocks/>
          </p:cNvSpPr>
          <p:nvPr/>
        </p:nvSpPr>
        <p:spPr bwMode="auto">
          <a:xfrm>
            <a:off x="5956300" y="37084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8 h 24"/>
              <a:gd name="T6" fmla="*/ 16 w 24"/>
              <a:gd name="T7" fmla="*/ 0 h 24"/>
              <a:gd name="T8" fmla="*/ 24 w 24"/>
              <a:gd name="T9" fmla="*/ 16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0" name="Freeform 720"/>
          <p:cNvSpPr>
            <a:spLocks/>
          </p:cNvSpPr>
          <p:nvPr/>
        </p:nvSpPr>
        <p:spPr bwMode="auto">
          <a:xfrm>
            <a:off x="5943600" y="36830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8 h 24"/>
              <a:gd name="T6" fmla="*/ 16 w 24"/>
              <a:gd name="T7" fmla="*/ 0 h 24"/>
              <a:gd name="T8" fmla="*/ 24 w 24"/>
              <a:gd name="T9" fmla="*/ 16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1" name="Freeform 721"/>
          <p:cNvSpPr>
            <a:spLocks/>
          </p:cNvSpPr>
          <p:nvPr/>
        </p:nvSpPr>
        <p:spPr bwMode="auto">
          <a:xfrm>
            <a:off x="5930900" y="3670300"/>
            <a:ext cx="38100" cy="25400"/>
          </a:xfrm>
          <a:custGeom>
            <a:avLst/>
            <a:gdLst>
              <a:gd name="T0" fmla="*/ 24 w 24"/>
              <a:gd name="T1" fmla="*/ 8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24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2" name="Freeform 722"/>
          <p:cNvSpPr>
            <a:spLocks/>
          </p:cNvSpPr>
          <p:nvPr/>
        </p:nvSpPr>
        <p:spPr bwMode="auto">
          <a:xfrm>
            <a:off x="5918200" y="36449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16 h 24"/>
              <a:gd name="T6" fmla="*/ 16 w 24"/>
              <a:gd name="T7" fmla="*/ 0 h 24"/>
              <a:gd name="T8" fmla="*/ 24 w 24"/>
              <a:gd name="T9" fmla="*/ 16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3" name="Freeform 723"/>
          <p:cNvSpPr>
            <a:spLocks/>
          </p:cNvSpPr>
          <p:nvPr/>
        </p:nvSpPr>
        <p:spPr bwMode="auto">
          <a:xfrm>
            <a:off x="5905500" y="3632200"/>
            <a:ext cx="38100" cy="38100"/>
          </a:xfrm>
          <a:custGeom>
            <a:avLst/>
            <a:gdLst>
              <a:gd name="T0" fmla="*/ 24 w 24"/>
              <a:gd name="T1" fmla="*/ 8 h 24"/>
              <a:gd name="T2" fmla="*/ 8 w 24"/>
              <a:gd name="T3" fmla="*/ 24 h 24"/>
              <a:gd name="T4" fmla="*/ 0 w 24"/>
              <a:gd name="T5" fmla="*/ 8 h 24"/>
              <a:gd name="T6" fmla="*/ 8 w 24"/>
              <a:gd name="T7" fmla="*/ 0 h 24"/>
              <a:gd name="T8" fmla="*/ 24 w 24"/>
              <a:gd name="T9" fmla="*/ 8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4" name="Freeform 724"/>
          <p:cNvSpPr>
            <a:spLocks/>
          </p:cNvSpPr>
          <p:nvPr/>
        </p:nvSpPr>
        <p:spPr bwMode="auto">
          <a:xfrm>
            <a:off x="5880100" y="3606800"/>
            <a:ext cx="38100" cy="50800"/>
          </a:xfrm>
          <a:custGeom>
            <a:avLst/>
            <a:gdLst>
              <a:gd name="T0" fmla="*/ 24 w 24"/>
              <a:gd name="T1" fmla="*/ 16 h 32"/>
              <a:gd name="T2" fmla="*/ 16 w 24"/>
              <a:gd name="T3" fmla="*/ 32 h 32"/>
              <a:gd name="T4" fmla="*/ 0 w 24"/>
              <a:gd name="T5" fmla="*/ 16 h 32"/>
              <a:gd name="T6" fmla="*/ 8 w 24"/>
              <a:gd name="T7" fmla="*/ 0 h 32"/>
              <a:gd name="T8" fmla="*/ 24 w 24"/>
              <a:gd name="T9" fmla="*/ 16 h 32"/>
              <a:gd name="T10" fmla="*/ 24 w 24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24" y="16"/>
                </a:move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24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5" name="Freeform 725"/>
          <p:cNvSpPr>
            <a:spLocks/>
          </p:cNvSpPr>
          <p:nvPr/>
        </p:nvSpPr>
        <p:spPr bwMode="auto">
          <a:xfrm>
            <a:off x="5854700" y="3594100"/>
            <a:ext cx="38100" cy="38100"/>
          </a:xfrm>
          <a:custGeom>
            <a:avLst/>
            <a:gdLst>
              <a:gd name="T0" fmla="*/ 24 w 24"/>
              <a:gd name="T1" fmla="*/ 8 h 24"/>
              <a:gd name="T2" fmla="*/ 16 w 24"/>
              <a:gd name="T3" fmla="*/ 24 h 24"/>
              <a:gd name="T4" fmla="*/ 0 w 24"/>
              <a:gd name="T5" fmla="*/ 16 h 24"/>
              <a:gd name="T6" fmla="*/ 8 w 24"/>
              <a:gd name="T7" fmla="*/ 0 h 24"/>
              <a:gd name="T8" fmla="*/ 24 w 24"/>
              <a:gd name="T9" fmla="*/ 8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6" name="Freeform 726"/>
          <p:cNvSpPr>
            <a:spLocks/>
          </p:cNvSpPr>
          <p:nvPr/>
        </p:nvSpPr>
        <p:spPr bwMode="auto">
          <a:xfrm>
            <a:off x="5829300" y="3594100"/>
            <a:ext cx="38100" cy="25400"/>
          </a:xfrm>
          <a:custGeom>
            <a:avLst/>
            <a:gdLst>
              <a:gd name="T0" fmla="*/ 24 w 24"/>
              <a:gd name="T1" fmla="*/ 0 h 16"/>
              <a:gd name="T2" fmla="*/ 16 w 24"/>
              <a:gd name="T3" fmla="*/ 16 h 16"/>
              <a:gd name="T4" fmla="*/ 0 w 24"/>
              <a:gd name="T5" fmla="*/ 16 h 16"/>
              <a:gd name="T6" fmla="*/ 8 w 24"/>
              <a:gd name="T7" fmla="*/ 0 h 16"/>
              <a:gd name="T8" fmla="*/ 24 w 24"/>
              <a:gd name="T9" fmla="*/ 0 h 16"/>
              <a:gd name="T10" fmla="*/ 24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7" name="Freeform 727"/>
          <p:cNvSpPr>
            <a:spLocks/>
          </p:cNvSpPr>
          <p:nvPr/>
        </p:nvSpPr>
        <p:spPr bwMode="auto">
          <a:xfrm>
            <a:off x="5816600" y="35941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8" name="Freeform 728"/>
          <p:cNvSpPr>
            <a:spLocks/>
          </p:cNvSpPr>
          <p:nvPr/>
        </p:nvSpPr>
        <p:spPr bwMode="auto">
          <a:xfrm>
            <a:off x="5791200" y="35941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8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49" name="Freeform 729"/>
          <p:cNvSpPr>
            <a:spLocks/>
          </p:cNvSpPr>
          <p:nvPr/>
        </p:nvSpPr>
        <p:spPr bwMode="auto">
          <a:xfrm>
            <a:off x="5778500" y="36068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0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0" name="Freeform 730"/>
          <p:cNvSpPr>
            <a:spLocks/>
          </p:cNvSpPr>
          <p:nvPr/>
        </p:nvSpPr>
        <p:spPr bwMode="auto">
          <a:xfrm>
            <a:off x="5753100" y="3606800"/>
            <a:ext cx="25400" cy="38100"/>
          </a:xfrm>
          <a:custGeom>
            <a:avLst/>
            <a:gdLst>
              <a:gd name="T0" fmla="*/ 16 w 16"/>
              <a:gd name="T1" fmla="*/ 0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16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1" name="Freeform 731"/>
          <p:cNvSpPr>
            <a:spLocks/>
          </p:cNvSpPr>
          <p:nvPr/>
        </p:nvSpPr>
        <p:spPr bwMode="auto">
          <a:xfrm>
            <a:off x="5727700" y="36195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16 h 24"/>
              <a:gd name="T4" fmla="*/ 8 w 24"/>
              <a:gd name="T5" fmla="*/ 24 h 24"/>
              <a:gd name="T6" fmla="*/ 0 w 24"/>
              <a:gd name="T7" fmla="*/ 8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2" name="Freeform 732"/>
          <p:cNvSpPr>
            <a:spLocks/>
          </p:cNvSpPr>
          <p:nvPr/>
        </p:nvSpPr>
        <p:spPr bwMode="auto">
          <a:xfrm>
            <a:off x="5702300" y="36322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16 h 24"/>
              <a:gd name="T4" fmla="*/ 8 w 24"/>
              <a:gd name="T5" fmla="*/ 24 h 24"/>
              <a:gd name="T6" fmla="*/ 0 w 24"/>
              <a:gd name="T7" fmla="*/ 16 h 24"/>
              <a:gd name="T8" fmla="*/ 16 w 24"/>
              <a:gd name="T9" fmla="*/ 8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3" name="Freeform 733"/>
          <p:cNvSpPr>
            <a:spLocks/>
          </p:cNvSpPr>
          <p:nvPr/>
        </p:nvSpPr>
        <p:spPr bwMode="auto">
          <a:xfrm>
            <a:off x="5689600" y="36576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4" name="Freeform 734"/>
          <p:cNvSpPr>
            <a:spLocks/>
          </p:cNvSpPr>
          <p:nvPr/>
        </p:nvSpPr>
        <p:spPr bwMode="auto">
          <a:xfrm>
            <a:off x="5664200" y="36703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8 h 24"/>
              <a:gd name="T4" fmla="*/ 8 w 24"/>
              <a:gd name="T5" fmla="*/ 24 h 24"/>
              <a:gd name="T6" fmla="*/ 0 w 24"/>
              <a:gd name="T7" fmla="*/ 8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5" name="Freeform 735"/>
          <p:cNvSpPr>
            <a:spLocks/>
          </p:cNvSpPr>
          <p:nvPr/>
        </p:nvSpPr>
        <p:spPr bwMode="auto">
          <a:xfrm>
            <a:off x="5651500" y="36830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6" name="Freeform 736"/>
          <p:cNvSpPr>
            <a:spLocks/>
          </p:cNvSpPr>
          <p:nvPr/>
        </p:nvSpPr>
        <p:spPr bwMode="auto">
          <a:xfrm>
            <a:off x="5626100" y="36957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16 h 24"/>
              <a:gd name="T4" fmla="*/ 16 w 24"/>
              <a:gd name="T5" fmla="*/ 24 h 24"/>
              <a:gd name="T6" fmla="*/ 0 w 24"/>
              <a:gd name="T7" fmla="*/ 8 h 24"/>
              <a:gd name="T8" fmla="*/ 8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7" name="Freeform 737"/>
          <p:cNvSpPr>
            <a:spLocks/>
          </p:cNvSpPr>
          <p:nvPr/>
        </p:nvSpPr>
        <p:spPr bwMode="auto">
          <a:xfrm>
            <a:off x="5613400" y="3708400"/>
            <a:ext cx="38100" cy="38100"/>
          </a:xfrm>
          <a:custGeom>
            <a:avLst/>
            <a:gdLst>
              <a:gd name="T0" fmla="*/ 8 w 24"/>
              <a:gd name="T1" fmla="*/ 0 h 24"/>
              <a:gd name="T2" fmla="*/ 24 w 24"/>
              <a:gd name="T3" fmla="*/ 16 h 24"/>
              <a:gd name="T4" fmla="*/ 16 w 24"/>
              <a:gd name="T5" fmla="*/ 24 h 24"/>
              <a:gd name="T6" fmla="*/ 0 w 24"/>
              <a:gd name="T7" fmla="*/ 8 h 24"/>
              <a:gd name="T8" fmla="*/ 8 w 24"/>
              <a:gd name="T9" fmla="*/ 0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8" name="Freeform 738"/>
          <p:cNvSpPr>
            <a:spLocks/>
          </p:cNvSpPr>
          <p:nvPr/>
        </p:nvSpPr>
        <p:spPr bwMode="auto">
          <a:xfrm>
            <a:off x="5600700" y="3721100"/>
            <a:ext cx="38100" cy="38100"/>
          </a:xfrm>
          <a:custGeom>
            <a:avLst/>
            <a:gdLst>
              <a:gd name="T0" fmla="*/ 24 w 24"/>
              <a:gd name="T1" fmla="*/ 16 h 24"/>
              <a:gd name="T2" fmla="*/ 24 w 24"/>
              <a:gd name="T3" fmla="*/ 16 h 24"/>
              <a:gd name="T4" fmla="*/ 16 w 24"/>
              <a:gd name="T5" fmla="*/ 24 h 24"/>
              <a:gd name="T6" fmla="*/ 0 w 24"/>
              <a:gd name="T7" fmla="*/ 8 h 24"/>
              <a:gd name="T8" fmla="*/ 8 w 24"/>
              <a:gd name="T9" fmla="*/ 0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8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59" name="Freeform 739"/>
          <p:cNvSpPr>
            <a:spLocks/>
          </p:cNvSpPr>
          <p:nvPr/>
        </p:nvSpPr>
        <p:spPr bwMode="auto">
          <a:xfrm>
            <a:off x="5600700" y="3733800"/>
            <a:ext cx="25400" cy="25400"/>
          </a:xfrm>
          <a:custGeom>
            <a:avLst/>
            <a:gdLst>
              <a:gd name="T0" fmla="*/ 16 w 16"/>
              <a:gd name="T1" fmla="*/ 16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0 h 16"/>
              <a:gd name="T8" fmla="*/ 0 w 16"/>
              <a:gd name="T9" fmla="*/ 0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0" name="Freeform 740"/>
          <p:cNvSpPr>
            <a:spLocks/>
          </p:cNvSpPr>
          <p:nvPr/>
        </p:nvSpPr>
        <p:spPr bwMode="auto">
          <a:xfrm>
            <a:off x="5600700" y="37338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1" name="Freeform 741"/>
          <p:cNvSpPr>
            <a:spLocks/>
          </p:cNvSpPr>
          <p:nvPr/>
        </p:nvSpPr>
        <p:spPr bwMode="auto">
          <a:xfrm>
            <a:off x="5588000" y="37338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2" name="Freeform 742"/>
          <p:cNvSpPr>
            <a:spLocks/>
          </p:cNvSpPr>
          <p:nvPr/>
        </p:nvSpPr>
        <p:spPr bwMode="auto">
          <a:xfrm>
            <a:off x="5575300" y="3746500"/>
            <a:ext cx="25400" cy="12700"/>
          </a:xfrm>
          <a:custGeom>
            <a:avLst/>
            <a:gdLst>
              <a:gd name="T0" fmla="*/ 8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8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3" name="Freeform 743"/>
          <p:cNvSpPr>
            <a:spLocks/>
          </p:cNvSpPr>
          <p:nvPr/>
        </p:nvSpPr>
        <p:spPr bwMode="auto">
          <a:xfrm>
            <a:off x="5575300" y="37465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4" name="Freeform 744"/>
          <p:cNvSpPr>
            <a:spLocks/>
          </p:cNvSpPr>
          <p:nvPr/>
        </p:nvSpPr>
        <p:spPr bwMode="auto">
          <a:xfrm>
            <a:off x="5575300" y="37211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5" name="Freeform 745"/>
          <p:cNvSpPr>
            <a:spLocks/>
          </p:cNvSpPr>
          <p:nvPr/>
        </p:nvSpPr>
        <p:spPr bwMode="auto">
          <a:xfrm>
            <a:off x="5575300" y="3708400"/>
            <a:ext cx="38100" cy="12700"/>
          </a:xfrm>
          <a:custGeom>
            <a:avLst/>
            <a:gdLst>
              <a:gd name="T0" fmla="*/ 0 w 24"/>
              <a:gd name="T1" fmla="*/ 8 h 8"/>
              <a:gd name="T2" fmla="*/ 0 w 24"/>
              <a:gd name="T3" fmla="*/ 8 h 8"/>
              <a:gd name="T4" fmla="*/ 8 w 24"/>
              <a:gd name="T5" fmla="*/ 0 h 8"/>
              <a:gd name="T6" fmla="*/ 24 w 24"/>
              <a:gd name="T7" fmla="*/ 0 h 8"/>
              <a:gd name="T8" fmla="*/ 16 w 24"/>
              <a:gd name="T9" fmla="*/ 8 h 8"/>
              <a:gd name="T10" fmla="*/ 0 w 2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6" name="Freeform 746"/>
          <p:cNvSpPr>
            <a:spLocks/>
          </p:cNvSpPr>
          <p:nvPr/>
        </p:nvSpPr>
        <p:spPr bwMode="auto">
          <a:xfrm>
            <a:off x="5588000" y="36830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7" name="Freeform 747"/>
          <p:cNvSpPr>
            <a:spLocks/>
          </p:cNvSpPr>
          <p:nvPr/>
        </p:nvSpPr>
        <p:spPr bwMode="auto">
          <a:xfrm>
            <a:off x="5588000" y="36576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8" name="Freeform 748"/>
          <p:cNvSpPr>
            <a:spLocks/>
          </p:cNvSpPr>
          <p:nvPr/>
        </p:nvSpPr>
        <p:spPr bwMode="auto">
          <a:xfrm>
            <a:off x="5588000" y="36322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69" name="Freeform 749"/>
          <p:cNvSpPr>
            <a:spLocks/>
          </p:cNvSpPr>
          <p:nvPr/>
        </p:nvSpPr>
        <p:spPr bwMode="auto">
          <a:xfrm>
            <a:off x="5588000" y="36322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0" name="Freeform 750"/>
          <p:cNvSpPr>
            <a:spLocks/>
          </p:cNvSpPr>
          <p:nvPr/>
        </p:nvSpPr>
        <p:spPr bwMode="auto">
          <a:xfrm>
            <a:off x="5588000" y="36195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1" name="Freeform 751"/>
          <p:cNvSpPr>
            <a:spLocks/>
          </p:cNvSpPr>
          <p:nvPr/>
        </p:nvSpPr>
        <p:spPr bwMode="auto">
          <a:xfrm>
            <a:off x="5588000" y="36068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2" name="Freeform 752"/>
          <p:cNvSpPr>
            <a:spLocks/>
          </p:cNvSpPr>
          <p:nvPr/>
        </p:nvSpPr>
        <p:spPr bwMode="auto">
          <a:xfrm>
            <a:off x="5588000" y="35941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3" name="Freeform 753"/>
          <p:cNvSpPr>
            <a:spLocks/>
          </p:cNvSpPr>
          <p:nvPr/>
        </p:nvSpPr>
        <p:spPr bwMode="auto">
          <a:xfrm>
            <a:off x="5588000" y="35814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4" name="Freeform 754"/>
          <p:cNvSpPr>
            <a:spLocks/>
          </p:cNvSpPr>
          <p:nvPr/>
        </p:nvSpPr>
        <p:spPr bwMode="auto">
          <a:xfrm>
            <a:off x="5588000" y="35687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5" name="Freeform 755"/>
          <p:cNvSpPr>
            <a:spLocks/>
          </p:cNvSpPr>
          <p:nvPr/>
        </p:nvSpPr>
        <p:spPr bwMode="auto">
          <a:xfrm>
            <a:off x="5588000" y="35687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6" name="Freeform 756"/>
          <p:cNvSpPr>
            <a:spLocks/>
          </p:cNvSpPr>
          <p:nvPr/>
        </p:nvSpPr>
        <p:spPr bwMode="auto">
          <a:xfrm>
            <a:off x="5588000" y="35560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7" name="Freeform 757"/>
          <p:cNvSpPr>
            <a:spLocks/>
          </p:cNvSpPr>
          <p:nvPr/>
        </p:nvSpPr>
        <p:spPr bwMode="auto">
          <a:xfrm>
            <a:off x="5588000" y="35433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8" name="Freeform 758"/>
          <p:cNvSpPr>
            <a:spLocks/>
          </p:cNvSpPr>
          <p:nvPr/>
        </p:nvSpPr>
        <p:spPr bwMode="auto">
          <a:xfrm>
            <a:off x="5588000" y="3543300"/>
            <a:ext cx="25400" cy="1588"/>
          </a:xfrm>
          <a:custGeom>
            <a:avLst/>
            <a:gdLst>
              <a:gd name="T0" fmla="*/ 0 w 16"/>
              <a:gd name="T1" fmla="*/ 0 w 16"/>
              <a:gd name="T2" fmla="*/ 0 w 16"/>
              <a:gd name="T3" fmla="*/ 16 w 16"/>
              <a:gd name="T4" fmla="*/ 16 w 16"/>
              <a:gd name="T5" fmla="*/ 0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79" name="Freeform 759"/>
          <p:cNvSpPr>
            <a:spLocks/>
          </p:cNvSpPr>
          <p:nvPr/>
        </p:nvSpPr>
        <p:spPr bwMode="auto">
          <a:xfrm>
            <a:off x="5588000" y="35306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0" name="Freeform 760"/>
          <p:cNvSpPr>
            <a:spLocks/>
          </p:cNvSpPr>
          <p:nvPr/>
        </p:nvSpPr>
        <p:spPr bwMode="auto">
          <a:xfrm>
            <a:off x="5588000" y="35179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8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1" name="Freeform 761"/>
          <p:cNvSpPr>
            <a:spLocks/>
          </p:cNvSpPr>
          <p:nvPr/>
        </p:nvSpPr>
        <p:spPr bwMode="auto">
          <a:xfrm>
            <a:off x="5588000" y="3505200"/>
            <a:ext cx="25400" cy="25400"/>
          </a:xfrm>
          <a:custGeom>
            <a:avLst/>
            <a:gdLst>
              <a:gd name="T0" fmla="*/ 16 w 16"/>
              <a:gd name="T1" fmla="*/ 8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2" name="Freeform 762"/>
          <p:cNvSpPr>
            <a:spLocks/>
          </p:cNvSpPr>
          <p:nvPr/>
        </p:nvSpPr>
        <p:spPr bwMode="auto">
          <a:xfrm>
            <a:off x="5575300" y="34925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3" name="Freeform 763"/>
          <p:cNvSpPr>
            <a:spLocks/>
          </p:cNvSpPr>
          <p:nvPr/>
        </p:nvSpPr>
        <p:spPr bwMode="auto">
          <a:xfrm>
            <a:off x="5575300" y="3492500"/>
            <a:ext cx="25400" cy="25400"/>
          </a:xfrm>
          <a:custGeom>
            <a:avLst/>
            <a:gdLst>
              <a:gd name="T0" fmla="*/ 16 w 16"/>
              <a:gd name="T1" fmla="*/ 0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4" name="Freeform 764"/>
          <p:cNvSpPr>
            <a:spLocks/>
          </p:cNvSpPr>
          <p:nvPr/>
        </p:nvSpPr>
        <p:spPr bwMode="auto">
          <a:xfrm>
            <a:off x="5562600" y="34798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5" name="Freeform 765"/>
          <p:cNvSpPr>
            <a:spLocks/>
          </p:cNvSpPr>
          <p:nvPr/>
        </p:nvSpPr>
        <p:spPr bwMode="auto">
          <a:xfrm>
            <a:off x="5562600" y="34798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8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6" name="Freeform 766"/>
          <p:cNvSpPr>
            <a:spLocks/>
          </p:cNvSpPr>
          <p:nvPr/>
        </p:nvSpPr>
        <p:spPr bwMode="auto">
          <a:xfrm>
            <a:off x="5562600" y="3479800"/>
            <a:ext cx="12700" cy="25400"/>
          </a:xfrm>
          <a:custGeom>
            <a:avLst/>
            <a:gdLst>
              <a:gd name="T0" fmla="*/ 8 w 8"/>
              <a:gd name="T1" fmla="*/ 0 h 16"/>
              <a:gd name="T2" fmla="*/ 0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7" name="Freeform 767"/>
          <p:cNvSpPr>
            <a:spLocks/>
          </p:cNvSpPr>
          <p:nvPr/>
        </p:nvSpPr>
        <p:spPr bwMode="auto">
          <a:xfrm>
            <a:off x="5549900" y="34798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8" name="Freeform 768"/>
          <p:cNvSpPr>
            <a:spLocks/>
          </p:cNvSpPr>
          <p:nvPr/>
        </p:nvSpPr>
        <p:spPr bwMode="auto">
          <a:xfrm>
            <a:off x="5537200" y="34798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89" name="Freeform 769"/>
          <p:cNvSpPr>
            <a:spLocks/>
          </p:cNvSpPr>
          <p:nvPr/>
        </p:nvSpPr>
        <p:spPr bwMode="auto">
          <a:xfrm>
            <a:off x="5524500" y="34798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0" name="Freeform 770"/>
          <p:cNvSpPr>
            <a:spLocks/>
          </p:cNvSpPr>
          <p:nvPr/>
        </p:nvSpPr>
        <p:spPr bwMode="auto">
          <a:xfrm>
            <a:off x="5511800" y="34798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1" name="Freeform 771"/>
          <p:cNvSpPr>
            <a:spLocks/>
          </p:cNvSpPr>
          <p:nvPr/>
        </p:nvSpPr>
        <p:spPr bwMode="auto">
          <a:xfrm>
            <a:off x="5499100" y="34925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2" name="Freeform 772"/>
          <p:cNvSpPr>
            <a:spLocks/>
          </p:cNvSpPr>
          <p:nvPr/>
        </p:nvSpPr>
        <p:spPr bwMode="auto">
          <a:xfrm>
            <a:off x="5473700" y="35052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8 h 24"/>
              <a:gd name="T4" fmla="*/ 8 w 24"/>
              <a:gd name="T5" fmla="*/ 24 h 24"/>
              <a:gd name="T6" fmla="*/ 0 w 24"/>
              <a:gd name="T7" fmla="*/ 8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3" name="Freeform 773"/>
          <p:cNvSpPr>
            <a:spLocks/>
          </p:cNvSpPr>
          <p:nvPr/>
        </p:nvSpPr>
        <p:spPr bwMode="auto">
          <a:xfrm>
            <a:off x="5461000" y="35179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4" name="Freeform 774"/>
          <p:cNvSpPr>
            <a:spLocks/>
          </p:cNvSpPr>
          <p:nvPr/>
        </p:nvSpPr>
        <p:spPr bwMode="auto">
          <a:xfrm>
            <a:off x="5448300" y="35306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8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5" name="Freeform 775"/>
          <p:cNvSpPr>
            <a:spLocks/>
          </p:cNvSpPr>
          <p:nvPr/>
        </p:nvSpPr>
        <p:spPr bwMode="auto">
          <a:xfrm>
            <a:off x="5422900" y="35433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16 h 24"/>
              <a:gd name="T4" fmla="*/ 16 w 24"/>
              <a:gd name="T5" fmla="*/ 24 h 24"/>
              <a:gd name="T6" fmla="*/ 0 w 24"/>
              <a:gd name="T7" fmla="*/ 16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6" name="Freeform 776"/>
          <p:cNvSpPr>
            <a:spLocks/>
          </p:cNvSpPr>
          <p:nvPr/>
        </p:nvSpPr>
        <p:spPr bwMode="auto">
          <a:xfrm>
            <a:off x="5410200" y="3568700"/>
            <a:ext cx="38100" cy="38100"/>
          </a:xfrm>
          <a:custGeom>
            <a:avLst/>
            <a:gdLst>
              <a:gd name="T0" fmla="*/ 8 w 24"/>
              <a:gd name="T1" fmla="*/ 0 h 24"/>
              <a:gd name="T2" fmla="*/ 24 w 24"/>
              <a:gd name="T3" fmla="*/ 8 h 24"/>
              <a:gd name="T4" fmla="*/ 8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7" name="Freeform 777"/>
          <p:cNvSpPr>
            <a:spLocks/>
          </p:cNvSpPr>
          <p:nvPr/>
        </p:nvSpPr>
        <p:spPr bwMode="auto">
          <a:xfrm>
            <a:off x="5384800" y="3594100"/>
            <a:ext cx="38100" cy="38100"/>
          </a:xfrm>
          <a:custGeom>
            <a:avLst/>
            <a:gdLst>
              <a:gd name="T0" fmla="*/ 16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16 h 24"/>
              <a:gd name="T8" fmla="*/ 16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8" name="Freeform 778"/>
          <p:cNvSpPr>
            <a:spLocks/>
          </p:cNvSpPr>
          <p:nvPr/>
        </p:nvSpPr>
        <p:spPr bwMode="auto">
          <a:xfrm>
            <a:off x="5372100" y="3619500"/>
            <a:ext cx="38100" cy="38100"/>
          </a:xfrm>
          <a:custGeom>
            <a:avLst/>
            <a:gdLst>
              <a:gd name="T0" fmla="*/ 8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099" name="Freeform 779"/>
          <p:cNvSpPr>
            <a:spLocks/>
          </p:cNvSpPr>
          <p:nvPr/>
        </p:nvSpPr>
        <p:spPr bwMode="auto">
          <a:xfrm>
            <a:off x="5372100" y="36449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0" name="Freeform 780"/>
          <p:cNvSpPr>
            <a:spLocks/>
          </p:cNvSpPr>
          <p:nvPr/>
        </p:nvSpPr>
        <p:spPr bwMode="auto">
          <a:xfrm>
            <a:off x="5359400" y="36576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1" name="Freeform 781"/>
          <p:cNvSpPr>
            <a:spLocks/>
          </p:cNvSpPr>
          <p:nvPr/>
        </p:nvSpPr>
        <p:spPr bwMode="auto">
          <a:xfrm>
            <a:off x="5346700" y="3670300"/>
            <a:ext cx="38100" cy="25400"/>
          </a:xfrm>
          <a:custGeom>
            <a:avLst/>
            <a:gdLst>
              <a:gd name="T0" fmla="*/ 8 w 24"/>
              <a:gd name="T1" fmla="*/ 0 h 16"/>
              <a:gd name="T2" fmla="*/ 24 w 24"/>
              <a:gd name="T3" fmla="*/ 8 h 16"/>
              <a:gd name="T4" fmla="*/ 16 w 24"/>
              <a:gd name="T5" fmla="*/ 16 h 16"/>
              <a:gd name="T6" fmla="*/ 0 w 24"/>
              <a:gd name="T7" fmla="*/ 8 h 16"/>
              <a:gd name="T8" fmla="*/ 8 w 24"/>
              <a:gd name="T9" fmla="*/ 0 h 16"/>
              <a:gd name="T10" fmla="*/ 8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2" name="Freeform 782"/>
          <p:cNvSpPr>
            <a:spLocks/>
          </p:cNvSpPr>
          <p:nvPr/>
        </p:nvSpPr>
        <p:spPr bwMode="auto">
          <a:xfrm>
            <a:off x="5346700" y="36830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0 w 16"/>
              <a:gd name="T9" fmla="*/ 0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3" name="Freeform 783"/>
          <p:cNvSpPr>
            <a:spLocks/>
          </p:cNvSpPr>
          <p:nvPr/>
        </p:nvSpPr>
        <p:spPr bwMode="auto">
          <a:xfrm>
            <a:off x="5334000" y="3695700"/>
            <a:ext cx="38100" cy="25400"/>
          </a:xfrm>
          <a:custGeom>
            <a:avLst/>
            <a:gdLst>
              <a:gd name="T0" fmla="*/ 8 w 24"/>
              <a:gd name="T1" fmla="*/ 0 h 16"/>
              <a:gd name="T2" fmla="*/ 24 w 24"/>
              <a:gd name="T3" fmla="*/ 8 h 16"/>
              <a:gd name="T4" fmla="*/ 16 w 24"/>
              <a:gd name="T5" fmla="*/ 16 h 16"/>
              <a:gd name="T6" fmla="*/ 0 w 24"/>
              <a:gd name="T7" fmla="*/ 16 h 16"/>
              <a:gd name="T8" fmla="*/ 8 w 24"/>
              <a:gd name="T9" fmla="*/ 0 h 16"/>
              <a:gd name="T10" fmla="*/ 8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24" y="8"/>
                </a:ln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4" name="Freeform 784"/>
          <p:cNvSpPr>
            <a:spLocks/>
          </p:cNvSpPr>
          <p:nvPr/>
        </p:nvSpPr>
        <p:spPr bwMode="auto">
          <a:xfrm>
            <a:off x="5321300" y="3721100"/>
            <a:ext cx="38100" cy="25400"/>
          </a:xfrm>
          <a:custGeom>
            <a:avLst/>
            <a:gdLst>
              <a:gd name="T0" fmla="*/ 8 w 24"/>
              <a:gd name="T1" fmla="*/ 0 h 16"/>
              <a:gd name="T2" fmla="*/ 24 w 24"/>
              <a:gd name="T3" fmla="*/ 0 h 16"/>
              <a:gd name="T4" fmla="*/ 16 w 24"/>
              <a:gd name="T5" fmla="*/ 16 h 16"/>
              <a:gd name="T6" fmla="*/ 0 w 24"/>
              <a:gd name="T7" fmla="*/ 8 h 16"/>
              <a:gd name="T8" fmla="*/ 8 w 24"/>
              <a:gd name="T9" fmla="*/ 0 h 16"/>
              <a:gd name="T10" fmla="*/ 8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24" y="0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5" name="Freeform 785"/>
          <p:cNvSpPr>
            <a:spLocks/>
          </p:cNvSpPr>
          <p:nvPr/>
        </p:nvSpPr>
        <p:spPr bwMode="auto">
          <a:xfrm>
            <a:off x="5308600" y="3733800"/>
            <a:ext cx="38100" cy="38100"/>
          </a:xfrm>
          <a:custGeom>
            <a:avLst/>
            <a:gdLst>
              <a:gd name="T0" fmla="*/ 8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6" name="Freeform 786"/>
          <p:cNvSpPr>
            <a:spLocks/>
          </p:cNvSpPr>
          <p:nvPr/>
        </p:nvSpPr>
        <p:spPr bwMode="auto">
          <a:xfrm>
            <a:off x="5308600" y="3759200"/>
            <a:ext cx="25400" cy="38100"/>
          </a:xfrm>
          <a:custGeom>
            <a:avLst/>
            <a:gdLst>
              <a:gd name="T0" fmla="*/ 0 w 16"/>
              <a:gd name="T1" fmla="*/ 0 h 24"/>
              <a:gd name="T2" fmla="*/ 16 w 16"/>
              <a:gd name="T3" fmla="*/ 8 h 24"/>
              <a:gd name="T4" fmla="*/ 8 w 16"/>
              <a:gd name="T5" fmla="*/ 24 h 24"/>
              <a:gd name="T6" fmla="*/ 0 w 16"/>
              <a:gd name="T7" fmla="*/ 16 h 24"/>
              <a:gd name="T8" fmla="*/ 0 w 16"/>
              <a:gd name="T9" fmla="*/ 0 h 24"/>
              <a:gd name="T10" fmla="*/ 0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0"/>
                </a:move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7" name="Freeform 787"/>
          <p:cNvSpPr>
            <a:spLocks/>
          </p:cNvSpPr>
          <p:nvPr/>
        </p:nvSpPr>
        <p:spPr bwMode="auto">
          <a:xfrm>
            <a:off x="5295900" y="37846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8" name="Freeform 788"/>
          <p:cNvSpPr>
            <a:spLocks/>
          </p:cNvSpPr>
          <p:nvPr/>
        </p:nvSpPr>
        <p:spPr bwMode="auto">
          <a:xfrm>
            <a:off x="5295900" y="37973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8 w 16"/>
              <a:gd name="T5" fmla="*/ 16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09" name="Freeform 789"/>
          <p:cNvSpPr>
            <a:spLocks/>
          </p:cNvSpPr>
          <p:nvPr/>
        </p:nvSpPr>
        <p:spPr bwMode="auto">
          <a:xfrm>
            <a:off x="5283200" y="38227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0 h 24"/>
              <a:gd name="T4" fmla="*/ 16 w 16"/>
              <a:gd name="T5" fmla="*/ 24 h 24"/>
              <a:gd name="T6" fmla="*/ 0 w 16"/>
              <a:gd name="T7" fmla="*/ 16 h 24"/>
              <a:gd name="T8" fmla="*/ 0 w 16"/>
              <a:gd name="T9" fmla="*/ 0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0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0" name="Freeform 790"/>
          <p:cNvSpPr>
            <a:spLocks/>
          </p:cNvSpPr>
          <p:nvPr/>
        </p:nvSpPr>
        <p:spPr bwMode="auto">
          <a:xfrm>
            <a:off x="5283200" y="3848100"/>
            <a:ext cx="25400" cy="38100"/>
          </a:xfrm>
          <a:custGeom>
            <a:avLst/>
            <a:gdLst>
              <a:gd name="T0" fmla="*/ 0 w 16"/>
              <a:gd name="T1" fmla="*/ 0 h 24"/>
              <a:gd name="T2" fmla="*/ 16 w 16"/>
              <a:gd name="T3" fmla="*/ 0 h 24"/>
              <a:gd name="T4" fmla="*/ 16 w 16"/>
              <a:gd name="T5" fmla="*/ 24 h 24"/>
              <a:gd name="T6" fmla="*/ 0 w 16"/>
              <a:gd name="T7" fmla="*/ 24 h 24"/>
              <a:gd name="T8" fmla="*/ 0 w 16"/>
              <a:gd name="T9" fmla="*/ 8 h 24"/>
              <a:gd name="T10" fmla="*/ 0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2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1" name="Freeform 791"/>
          <p:cNvSpPr>
            <a:spLocks/>
          </p:cNvSpPr>
          <p:nvPr/>
        </p:nvSpPr>
        <p:spPr bwMode="auto">
          <a:xfrm>
            <a:off x="5283200" y="3886200"/>
            <a:ext cx="38100" cy="38100"/>
          </a:xfrm>
          <a:custGeom>
            <a:avLst/>
            <a:gdLst>
              <a:gd name="T0" fmla="*/ 0 w 24"/>
              <a:gd name="T1" fmla="*/ 0 h 24"/>
              <a:gd name="T2" fmla="*/ 16 w 24"/>
              <a:gd name="T3" fmla="*/ 0 h 24"/>
              <a:gd name="T4" fmla="*/ 24 w 24"/>
              <a:gd name="T5" fmla="*/ 24 h 24"/>
              <a:gd name="T6" fmla="*/ 8 w 24"/>
              <a:gd name="T7" fmla="*/ 24 h 24"/>
              <a:gd name="T8" fmla="*/ 0 w 24"/>
              <a:gd name="T9" fmla="*/ 8 h 24"/>
              <a:gd name="T10" fmla="*/ 0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0"/>
                </a:moveTo>
                <a:lnTo>
                  <a:pt x="16" y="0"/>
                </a:lnTo>
                <a:lnTo>
                  <a:pt x="24" y="24"/>
                </a:lnTo>
                <a:lnTo>
                  <a:pt x="8" y="24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2" name="Freeform 792"/>
          <p:cNvSpPr>
            <a:spLocks/>
          </p:cNvSpPr>
          <p:nvPr/>
        </p:nvSpPr>
        <p:spPr bwMode="auto">
          <a:xfrm>
            <a:off x="5295900" y="3911600"/>
            <a:ext cx="38100" cy="38100"/>
          </a:xfrm>
          <a:custGeom>
            <a:avLst/>
            <a:gdLst>
              <a:gd name="T0" fmla="*/ 0 w 24"/>
              <a:gd name="T1" fmla="*/ 8 h 24"/>
              <a:gd name="T2" fmla="*/ 16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8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3" name="Freeform 793"/>
          <p:cNvSpPr>
            <a:spLocks/>
          </p:cNvSpPr>
          <p:nvPr/>
        </p:nvSpPr>
        <p:spPr bwMode="auto">
          <a:xfrm>
            <a:off x="5308600" y="3937000"/>
            <a:ext cx="38100" cy="38100"/>
          </a:xfrm>
          <a:custGeom>
            <a:avLst/>
            <a:gdLst>
              <a:gd name="T0" fmla="*/ 0 w 24"/>
              <a:gd name="T1" fmla="*/ 8 h 24"/>
              <a:gd name="T2" fmla="*/ 16 w 24"/>
              <a:gd name="T3" fmla="*/ 0 h 24"/>
              <a:gd name="T4" fmla="*/ 24 w 24"/>
              <a:gd name="T5" fmla="*/ 16 h 24"/>
              <a:gd name="T6" fmla="*/ 16 w 24"/>
              <a:gd name="T7" fmla="*/ 24 h 24"/>
              <a:gd name="T8" fmla="*/ 0 w 24"/>
              <a:gd name="T9" fmla="*/ 16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4" name="Freeform 794"/>
          <p:cNvSpPr>
            <a:spLocks/>
          </p:cNvSpPr>
          <p:nvPr/>
        </p:nvSpPr>
        <p:spPr bwMode="auto">
          <a:xfrm>
            <a:off x="5334000" y="3949700"/>
            <a:ext cx="25400" cy="38100"/>
          </a:xfrm>
          <a:custGeom>
            <a:avLst/>
            <a:gdLst>
              <a:gd name="T0" fmla="*/ 0 w 16"/>
              <a:gd name="T1" fmla="*/ 16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5" name="Freeform 795"/>
          <p:cNvSpPr>
            <a:spLocks/>
          </p:cNvSpPr>
          <p:nvPr/>
        </p:nvSpPr>
        <p:spPr bwMode="auto">
          <a:xfrm>
            <a:off x="5346700" y="3962400"/>
            <a:ext cx="25400" cy="25400"/>
          </a:xfrm>
          <a:custGeom>
            <a:avLst/>
            <a:gdLst>
              <a:gd name="T0" fmla="*/ 0 w 16"/>
              <a:gd name="T1" fmla="*/ 16 h 16"/>
              <a:gd name="T2" fmla="*/ 8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6" name="Freeform 796"/>
          <p:cNvSpPr>
            <a:spLocks/>
          </p:cNvSpPr>
          <p:nvPr/>
        </p:nvSpPr>
        <p:spPr bwMode="auto">
          <a:xfrm>
            <a:off x="5372100" y="39624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7" name="Freeform 797"/>
          <p:cNvSpPr>
            <a:spLocks/>
          </p:cNvSpPr>
          <p:nvPr/>
        </p:nvSpPr>
        <p:spPr bwMode="auto">
          <a:xfrm>
            <a:off x="5384800" y="39624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8" name="Freeform 798"/>
          <p:cNvSpPr>
            <a:spLocks/>
          </p:cNvSpPr>
          <p:nvPr/>
        </p:nvSpPr>
        <p:spPr bwMode="auto">
          <a:xfrm>
            <a:off x="5397500" y="39624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19" name="Freeform 799"/>
          <p:cNvSpPr>
            <a:spLocks/>
          </p:cNvSpPr>
          <p:nvPr/>
        </p:nvSpPr>
        <p:spPr bwMode="auto">
          <a:xfrm>
            <a:off x="5410200" y="39624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0" name="Freeform 800"/>
          <p:cNvSpPr>
            <a:spLocks/>
          </p:cNvSpPr>
          <p:nvPr/>
        </p:nvSpPr>
        <p:spPr bwMode="auto">
          <a:xfrm>
            <a:off x="5422900" y="39624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1" name="Freeform 801"/>
          <p:cNvSpPr>
            <a:spLocks/>
          </p:cNvSpPr>
          <p:nvPr/>
        </p:nvSpPr>
        <p:spPr bwMode="auto">
          <a:xfrm>
            <a:off x="5422900" y="3962400"/>
            <a:ext cx="12700" cy="25400"/>
          </a:xfrm>
          <a:custGeom>
            <a:avLst/>
            <a:gdLst>
              <a:gd name="T0" fmla="*/ 0 w 8"/>
              <a:gd name="T1" fmla="*/ 16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8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2" name="Freeform 802"/>
          <p:cNvSpPr>
            <a:spLocks/>
          </p:cNvSpPr>
          <p:nvPr/>
        </p:nvSpPr>
        <p:spPr bwMode="auto">
          <a:xfrm>
            <a:off x="5435600" y="39624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3" name="Freeform 803"/>
          <p:cNvSpPr>
            <a:spLocks/>
          </p:cNvSpPr>
          <p:nvPr/>
        </p:nvSpPr>
        <p:spPr bwMode="auto">
          <a:xfrm>
            <a:off x="5448300" y="39624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4" name="Freeform 804"/>
          <p:cNvSpPr>
            <a:spLocks/>
          </p:cNvSpPr>
          <p:nvPr/>
        </p:nvSpPr>
        <p:spPr bwMode="auto">
          <a:xfrm>
            <a:off x="6134100" y="4089400"/>
            <a:ext cx="101600" cy="139700"/>
          </a:xfrm>
          <a:custGeom>
            <a:avLst/>
            <a:gdLst>
              <a:gd name="T0" fmla="*/ 32 w 64"/>
              <a:gd name="T1" fmla="*/ 0 h 88"/>
              <a:gd name="T2" fmla="*/ 64 w 64"/>
              <a:gd name="T3" fmla="*/ 88 h 88"/>
              <a:gd name="T4" fmla="*/ 0 w 64"/>
              <a:gd name="T5" fmla="*/ 88 h 88"/>
              <a:gd name="T6" fmla="*/ 32 w 64"/>
              <a:gd name="T7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" h="88">
                <a:moveTo>
                  <a:pt x="32" y="0"/>
                </a:moveTo>
                <a:lnTo>
                  <a:pt x="64" y="88"/>
                </a:lnTo>
                <a:lnTo>
                  <a:pt x="0" y="88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5" name="Freeform 805"/>
          <p:cNvSpPr>
            <a:spLocks/>
          </p:cNvSpPr>
          <p:nvPr/>
        </p:nvSpPr>
        <p:spPr bwMode="auto">
          <a:xfrm>
            <a:off x="6184900" y="4127500"/>
            <a:ext cx="1588" cy="685800"/>
          </a:xfrm>
          <a:custGeom>
            <a:avLst/>
            <a:gdLst>
              <a:gd name="T0" fmla="*/ 432 h 432"/>
              <a:gd name="T1" fmla="*/ 408 h 432"/>
              <a:gd name="T2" fmla="*/ 408 h 432"/>
              <a:gd name="T3" fmla="*/ 408 h 432"/>
              <a:gd name="T4" fmla="*/ 408 h 432"/>
              <a:gd name="T5" fmla="*/ 384 h 432"/>
              <a:gd name="T6" fmla="*/ 384 h 432"/>
              <a:gd name="T7" fmla="*/ 360 h 432"/>
              <a:gd name="T8" fmla="*/ 360 h 432"/>
              <a:gd name="T9" fmla="*/ 360 h 432"/>
              <a:gd name="T10" fmla="*/ 360 h 432"/>
              <a:gd name="T11" fmla="*/ 328 h 432"/>
              <a:gd name="T12" fmla="*/ 328 h 432"/>
              <a:gd name="T13" fmla="*/ 296 h 432"/>
              <a:gd name="T14" fmla="*/ 296 h 432"/>
              <a:gd name="T15" fmla="*/ 296 h 432"/>
              <a:gd name="T16" fmla="*/ 296 h 432"/>
              <a:gd name="T17" fmla="*/ 272 h 432"/>
              <a:gd name="T18" fmla="*/ 272 h 432"/>
              <a:gd name="T19" fmla="*/ 256 h 432"/>
              <a:gd name="T20" fmla="*/ 256 h 432"/>
              <a:gd name="T21" fmla="*/ 232 h 432"/>
              <a:gd name="T22" fmla="*/ 232 h 432"/>
              <a:gd name="T23" fmla="*/ 216 h 432"/>
              <a:gd name="T24" fmla="*/ 216 h 432"/>
              <a:gd name="T25" fmla="*/ 216 h 432"/>
              <a:gd name="T26" fmla="*/ 216 h 432"/>
              <a:gd name="T27" fmla="*/ 176 h 432"/>
              <a:gd name="T28" fmla="*/ 176 h 432"/>
              <a:gd name="T29" fmla="*/ 128 h 432"/>
              <a:gd name="T30" fmla="*/ 128 h 432"/>
              <a:gd name="T31" fmla="*/ 128 h 432"/>
              <a:gd name="T32" fmla="*/ 128 h 432"/>
              <a:gd name="T33" fmla="*/ 80 h 432"/>
              <a:gd name="T34" fmla="*/ 80 h 432"/>
              <a:gd name="T35" fmla="*/ 40 h 432"/>
              <a:gd name="T36" fmla="*/ 40 h 432"/>
              <a:gd name="T37" fmla="*/ 40 h 432"/>
              <a:gd name="T38" fmla="*/ 40 h 432"/>
              <a:gd name="T39" fmla="*/ 8 h 432"/>
              <a:gd name="T40" fmla="*/ 8 h 432"/>
              <a:gd name="T41" fmla="*/ 0 h 43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  <a:cxn ang="0">
                <a:pos x="0" y="T29"/>
              </a:cxn>
              <a:cxn ang="0">
                <a:pos x="0" y="T30"/>
              </a:cxn>
              <a:cxn ang="0">
                <a:pos x="0" y="T31"/>
              </a:cxn>
              <a:cxn ang="0">
                <a:pos x="0" y="T32"/>
              </a:cxn>
              <a:cxn ang="0">
                <a:pos x="0" y="T33"/>
              </a:cxn>
              <a:cxn ang="0">
                <a:pos x="0" y="T34"/>
              </a:cxn>
              <a:cxn ang="0">
                <a:pos x="0" y="T35"/>
              </a:cxn>
              <a:cxn ang="0">
                <a:pos x="0" y="T36"/>
              </a:cxn>
              <a:cxn ang="0">
                <a:pos x="0" y="T37"/>
              </a:cxn>
              <a:cxn ang="0">
                <a:pos x="0" y="T38"/>
              </a:cxn>
              <a:cxn ang="0">
                <a:pos x="0" y="T39"/>
              </a:cxn>
              <a:cxn ang="0">
                <a:pos x="0" y="T40"/>
              </a:cxn>
              <a:cxn ang="0">
                <a:pos x="0" y="T41"/>
              </a:cxn>
            </a:cxnLst>
            <a:rect l="0" t="0" r="r" b="b"/>
            <a:pathLst>
              <a:path h="432">
                <a:moveTo>
                  <a:pt x="0" y="432"/>
                </a:moveTo>
                <a:lnTo>
                  <a:pt x="0" y="408"/>
                </a:lnTo>
                <a:lnTo>
                  <a:pt x="0" y="408"/>
                </a:lnTo>
                <a:lnTo>
                  <a:pt x="0" y="408"/>
                </a:lnTo>
                <a:lnTo>
                  <a:pt x="0" y="408"/>
                </a:lnTo>
                <a:lnTo>
                  <a:pt x="0" y="384"/>
                </a:lnTo>
                <a:lnTo>
                  <a:pt x="0" y="384"/>
                </a:lnTo>
                <a:lnTo>
                  <a:pt x="0" y="360"/>
                </a:lnTo>
                <a:lnTo>
                  <a:pt x="0" y="360"/>
                </a:lnTo>
                <a:lnTo>
                  <a:pt x="0" y="360"/>
                </a:lnTo>
                <a:lnTo>
                  <a:pt x="0" y="360"/>
                </a:lnTo>
                <a:lnTo>
                  <a:pt x="0" y="328"/>
                </a:lnTo>
                <a:lnTo>
                  <a:pt x="0" y="328"/>
                </a:lnTo>
                <a:lnTo>
                  <a:pt x="0" y="296"/>
                </a:lnTo>
                <a:lnTo>
                  <a:pt x="0" y="296"/>
                </a:lnTo>
                <a:lnTo>
                  <a:pt x="0" y="296"/>
                </a:lnTo>
                <a:lnTo>
                  <a:pt x="0" y="296"/>
                </a:lnTo>
                <a:lnTo>
                  <a:pt x="0" y="272"/>
                </a:lnTo>
                <a:lnTo>
                  <a:pt x="0" y="272"/>
                </a:lnTo>
                <a:lnTo>
                  <a:pt x="0" y="256"/>
                </a:lnTo>
                <a:lnTo>
                  <a:pt x="0" y="256"/>
                </a:lnTo>
                <a:lnTo>
                  <a:pt x="0" y="232"/>
                </a:lnTo>
                <a:lnTo>
                  <a:pt x="0" y="232"/>
                </a:lnTo>
                <a:lnTo>
                  <a:pt x="0" y="216"/>
                </a:lnTo>
                <a:lnTo>
                  <a:pt x="0" y="216"/>
                </a:lnTo>
                <a:lnTo>
                  <a:pt x="0" y="216"/>
                </a:lnTo>
                <a:lnTo>
                  <a:pt x="0" y="216"/>
                </a:lnTo>
                <a:lnTo>
                  <a:pt x="0" y="176"/>
                </a:lnTo>
                <a:lnTo>
                  <a:pt x="0" y="176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0" y="80"/>
                </a:lnTo>
                <a:lnTo>
                  <a:pt x="0" y="8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6" name="Freeform 806"/>
          <p:cNvSpPr>
            <a:spLocks/>
          </p:cNvSpPr>
          <p:nvPr/>
        </p:nvSpPr>
        <p:spPr bwMode="auto">
          <a:xfrm>
            <a:off x="5880100" y="4102100"/>
            <a:ext cx="1588" cy="723900"/>
          </a:xfrm>
          <a:custGeom>
            <a:avLst/>
            <a:gdLst>
              <a:gd name="T0" fmla="*/ 456 h 456"/>
              <a:gd name="T1" fmla="*/ 448 h 456"/>
              <a:gd name="T2" fmla="*/ 448 h 456"/>
              <a:gd name="T3" fmla="*/ 448 h 456"/>
              <a:gd name="T4" fmla="*/ 448 h 456"/>
              <a:gd name="T5" fmla="*/ 432 h 456"/>
              <a:gd name="T6" fmla="*/ 432 h 456"/>
              <a:gd name="T7" fmla="*/ 408 h 456"/>
              <a:gd name="T8" fmla="*/ 408 h 456"/>
              <a:gd name="T9" fmla="*/ 408 h 456"/>
              <a:gd name="T10" fmla="*/ 408 h 456"/>
              <a:gd name="T11" fmla="*/ 392 h 456"/>
              <a:gd name="T12" fmla="*/ 392 h 456"/>
              <a:gd name="T13" fmla="*/ 368 h 456"/>
              <a:gd name="T14" fmla="*/ 368 h 456"/>
              <a:gd name="T15" fmla="*/ 368 h 456"/>
              <a:gd name="T16" fmla="*/ 368 h 456"/>
              <a:gd name="T17" fmla="*/ 336 h 456"/>
              <a:gd name="T18" fmla="*/ 336 h 456"/>
              <a:gd name="T19" fmla="*/ 304 h 456"/>
              <a:gd name="T20" fmla="*/ 304 h 456"/>
              <a:gd name="T21" fmla="*/ 304 h 456"/>
              <a:gd name="T22" fmla="*/ 304 h 456"/>
              <a:gd name="T23" fmla="*/ 264 h 456"/>
              <a:gd name="T24" fmla="*/ 264 h 456"/>
              <a:gd name="T25" fmla="*/ 216 h 456"/>
              <a:gd name="T26" fmla="*/ 216 h 456"/>
              <a:gd name="T27" fmla="*/ 216 h 456"/>
              <a:gd name="T28" fmla="*/ 216 h 456"/>
              <a:gd name="T29" fmla="*/ 168 h 456"/>
              <a:gd name="T30" fmla="*/ 168 h 456"/>
              <a:gd name="T31" fmla="*/ 128 h 456"/>
              <a:gd name="T32" fmla="*/ 128 h 456"/>
              <a:gd name="T33" fmla="*/ 128 h 456"/>
              <a:gd name="T34" fmla="*/ 128 h 456"/>
              <a:gd name="T35" fmla="*/ 88 h 456"/>
              <a:gd name="T36" fmla="*/ 88 h 456"/>
              <a:gd name="T37" fmla="*/ 56 h 456"/>
              <a:gd name="T38" fmla="*/ 56 h 456"/>
              <a:gd name="T39" fmla="*/ 56 h 456"/>
              <a:gd name="T40" fmla="*/ 56 h 456"/>
              <a:gd name="T41" fmla="*/ 24 h 456"/>
              <a:gd name="T42" fmla="*/ 24 h 456"/>
              <a:gd name="T43" fmla="*/ 0 h 45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  <a:cxn ang="0">
                <a:pos x="0" y="T29"/>
              </a:cxn>
              <a:cxn ang="0">
                <a:pos x="0" y="T30"/>
              </a:cxn>
              <a:cxn ang="0">
                <a:pos x="0" y="T31"/>
              </a:cxn>
              <a:cxn ang="0">
                <a:pos x="0" y="T32"/>
              </a:cxn>
              <a:cxn ang="0">
                <a:pos x="0" y="T33"/>
              </a:cxn>
              <a:cxn ang="0">
                <a:pos x="0" y="T34"/>
              </a:cxn>
              <a:cxn ang="0">
                <a:pos x="0" y="T35"/>
              </a:cxn>
              <a:cxn ang="0">
                <a:pos x="0" y="T36"/>
              </a:cxn>
              <a:cxn ang="0">
                <a:pos x="0" y="T37"/>
              </a:cxn>
              <a:cxn ang="0">
                <a:pos x="0" y="T38"/>
              </a:cxn>
              <a:cxn ang="0">
                <a:pos x="0" y="T39"/>
              </a:cxn>
              <a:cxn ang="0">
                <a:pos x="0" y="T40"/>
              </a:cxn>
              <a:cxn ang="0">
                <a:pos x="0" y="T41"/>
              </a:cxn>
              <a:cxn ang="0">
                <a:pos x="0" y="T42"/>
              </a:cxn>
              <a:cxn ang="0">
                <a:pos x="0" y="T43"/>
              </a:cxn>
            </a:cxnLst>
            <a:rect l="0" t="0" r="r" b="b"/>
            <a:pathLst>
              <a:path h="456">
                <a:moveTo>
                  <a:pt x="0" y="456"/>
                </a:moveTo>
                <a:lnTo>
                  <a:pt x="0" y="448"/>
                </a:lnTo>
                <a:lnTo>
                  <a:pt x="0" y="448"/>
                </a:lnTo>
                <a:lnTo>
                  <a:pt x="0" y="448"/>
                </a:lnTo>
                <a:lnTo>
                  <a:pt x="0" y="448"/>
                </a:lnTo>
                <a:lnTo>
                  <a:pt x="0" y="432"/>
                </a:lnTo>
                <a:lnTo>
                  <a:pt x="0" y="432"/>
                </a:lnTo>
                <a:lnTo>
                  <a:pt x="0" y="408"/>
                </a:lnTo>
                <a:lnTo>
                  <a:pt x="0" y="408"/>
                </a:lnTo>
                <a:lnTo>
                  <a:pt x="0" y="408"/>
                </a:lnTo>
                <a:lnTo>
                  <a:pt x="0" y="408"/>
                </a:lnTo>
                <a:lnTo>
                  <a:pt x="0" y="392"/>
                </a:lnTo>
                <a:lnTo>
                  <a:pt x="0" y="392"/>
                </a:lnTo>
                <a:lnTo>
                  <a:pt x="0" y="368"/>
                </a:lnTo>
                <a:lnTo>
                  <a:pt x="0" y="368"/>
                </a:lnTo>
                <a:lnTo>
                  <a:pt x="0" y="368"/>
                </a:lnTo>
                <a:lnTo>
                  <a:pt x="0" y="368"/>
                </a:lnTo>
                <a:lnTo>
                  <a:pt x="0" y="336"/>
                </a:lnTo>
                <a:lnTo>
                  <a:pt x="0" y="336"/>
                </a:lnTo>
                <a:lnTo>
                  <a:pt x="0" y="304"/>
                </a:lnTo>
                <a:lnTo>
                  <a:pt x="0" y="304"/>
                </a:lnTo>
                <a:lnTo>
                  <a:pt x="0" y="304"/>
                </a:lnTo>
                <a:lnTo>
                  <a:pt x="0" y="304"/>
                </a:lnTo>
                <a:lnTo>
                  <a:pt x="0" y="264"/>
                </a:lnTo>
                <a:lnTo>
                  <a:pt x="0" y="264"/>
                </a:lnTo>
                <a:lnTo>
                  <a:pt x="0" y="216"/>
                </a:lnTo>
                <a:lnTo>
                  <a:pt x="0" y="216"/>
                </a:lnTo>
                <a:lnTo>
                  <a:pt x="0" y="216"/>
                </a:lnTo>
                <a:lnTo>
                  <a:pt x="0" y="216"/>
                </a:lnTo>
                <a:lnTo>
                  <a:pt x="0" y="168"/>
                </a:lnTo>
                <a:lnTo>
                  <a:pt x="0" y="168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0" y="128"/>
                </a:lnTo>
                <a:lnTo>
                  <a:pt x="0" y="88"/>
                </a:lnTo>
                <a:lnTo>
                  <a:pt x="0" y="88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56"/>
                </a:lnTo>
                <a:lnTo>
                  <a:pt x="0" y="24"/>
                </a:lnTo>
                <a:lnTo>
                  <a:pt x="0" y="24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7" name="Freeform 807"/>
          <p:cNvSpPr>
            <a:spLocks/>
          </p:cNvSpPr>
          <p:nvPr/>
        </p:nvSpPr>
        <p:spPr bwMode="auto">
          <a:xfrm>
            <a:off x="5829300" y="4089400"/>
            <a:ext cx="101600" cy="139700"/>
          </a:xfrm>
          <a:custGeom>
            <a:avLst/>
            <a:gdLst>
              <a:gd name="T0" fmla="*/ 32 w 64"/>
              <a:gd name="T1" fmla="*/ 0 h 88"/>
              <a:gd name="T2" fmla="*/ 64 w 64"/>
              <a:gd name="T3" fmla="*/ 88 h 88"/>
              <a:gd name="T4" fmla="*/ 0 w 64"/>
              <a:gd name="T5" fmla="*/ 88 h 88"/>
              <a:gd name="T6" fmla="*/ 32 w 64"/>
              <a:gd name="T7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" h="88">
                <a:moveTo>
                  <a:pt x="32" y="0"/>
                </a:moveTo>
                <a:lnTo>
                  <a:pt x="64" y="88"/>
                </a:lnTo>
                <a:lnTo>
                  <a:pt x="0" y="88"/>
                </a:lnTo>
                <a:lnTo>
                  <a:pt x="3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8" name="Freeform 808"/>
          <p:cNvSpPr>
            <a:spLocks/>
          </p:cNvSpPr>
          <p:nvPr/>
        </p:nvSpPr>
        <p:spPr bwMode="auto">
          <a:xfrm>
            <a:off x="6299200" y="4089400"/>
            <a:ext cx="254000" cy="266700"/>
          </a:xfrm>
          <a:custGeom>
            <a:avLst/>
            <a:gdLst>
              <a:gd name="T0" fmla="*/ 160 w 160"/>
              <a:gd name="T1" fmla="*/ 88 h 168"/>
              <a:gd name="T2" fmla="*/ 160 w 160"/>
              <a:gd name="T3" fmla="*/ 120 h 168"/>
              <a:gd name="T4" fmla="*/ 136 w 160"/>
              <a:gd name="T5" fmla="*/ 144 h 168"/>
              <a:gd name="T6" fmla="*/ 112 w 160"/>
              <a:gd name="T7" fmla="*/ 160 h 168"/>
              <a:gd name="T8" fmla="*/ 80 w 160"/>
              <a:gd name="T9" fmla="*/ 168 h 168"/>
              <a:gd name="T10" fmla="*/ 80 w 160"/>
              <a:gd name="T11" fmla="*/ 168 h 168"/>
              <a:gd name="T12" fmla="*/ 48 w 160"/>
              <a:gd name="T13" fmla="*/ 160 h 168"/>
              <a:gd name="T14" fmla="*/ 24 w 160"/>
              <a:gd name="T15" fmla="*/ 144 h 168"/>
              <a:gd name="T16" fmla="*/ 8 w 160"/>
              <a:gd name="T17" fmla="*/ 120 h 168"/>
              <a:gd name="T18" fmla="*/ 0 w 160"/>
              <a:gd name="T19" fmla="*/ 88 h 168"/>
              <a:gd name="T20" fmla="*/ 0 w 160"/>
              <a:gd name="T21" fmla="*/ 88 h 168"/>
              <a:gd name="T22" fmla="*/ 8 w 160"/>
              <a:gd name="T23" fmla="*/ 56 h 168"/>
              <a:gd name="T24" fmla="*/ 24 w 160"/>
              <a:gd name="T25" fmla="*/ 24 h 168"/>
              <a:gd name="T26" fmla="*/ 48 w 160"/>
              <a:gd name="T27" fmla="*/ 8 h 168"/>
              <a:gd name="T28" fmla="*/ 80 w 160"/>
              <a:gd name="T29" fmla="*/ 0 h 168"/>
              <a:gd name="T30" fmla="*/ 80 w 160"/>
              <a:gd name="T31" fmla="*/ 0 h 168"/>
              <a:gd name="T32" fmla="*/ 112 w 160"/>
              <a:gd name="T33" fmla="*/ 8 h 168"/>
              <a:gd name="T34" fmla="*/ 136 w 160"/>
              <a:gd name="T35" fmla="*/ 24 h 168"/>
              <a:gd name="T36" fmla="*/ 160 w 160"/>
              <a:gd name="T37" fmla="*/ 56 h 168"/>
              <a:gd name="T38" fmla="*/ 160 w 160"/>
              <a:gd name="T39" fmla="*/ 88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0" h="168">
                <a:moveTo>
                  <a:pt x="160" y="88"/>
                </a:moveTo>
                <a:lnTo>
                  <a:pt x="160" y="120"/>
                </a:lnTo>
                <a:lnTo>
                  <a:pt x="136" y="144"/>
                </a:lnTo>
                <a:lnTo>
                  <a:pt x="112" y="160"/>
                </a:lnTo>
                <a:lnTo>
                  <a:pt x="80" y="168"/>
                </a:lnTo>
                <a:lnTo>
                  <a:pt x="80" y="168"/>
                </a:lnTo>
                <a:lnTo>
                  <a:pt x="48" y="160"/>
                </a:lnTo>
                <a:lnTo>
                  <a:pt x="24" y="144"/>
                </a:lnTo>
                <a:lnTo>
                  <a:pt x="8" y="120"/>
                </a:lnTo>
                <a:lnTo>
                  <a:pt x="0" y="88"/>
                </a:lnTo>
                <a:lnTo>
                  <a:pt x="0" y="88"/>
                </a:lnTo>
                <a:lnTo>
                  <a:pt x="8" y="56"/>
                </a:lnTo>
                <a:lnTo>
                  <a:pt x="24" y="24"/>
                </a:lnTo>
                <a:lnTo>
                  <a:pt x="48" y="8"/>
                </a:lnTo>
                <a:lnTo>
                  <a:pt x="80" y="0"/>
                </a:lnTo>
                <a:lnTo>
                  <a:pt x="80" y="0"/>
                </a:lnTo>
                <a:lnTo>
                  <a:pt x="112" y="8"/>
                </a:lnTo>
                <a:lnTo>
                  <a:pt x="136" y="24"/>
                </a:lnTo>
                <a:lnTo>
                  <a:pt x="160" y="56"/>
                </a:lnTo>
                <a:lnTo>
                  <a:pt x="160" y="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29" name="Freeform 809"/>
          <p:cNvSpPr>
            <a:spLocks/>
          </p:cNvSpPr>
          <p:nvPr/>
        </p:nvSpPr>
        <p:spPr bwMode="auto">
          <a:xfrm>
            <a:off x="6311900" y="4102100"/>
            <a:ext cx="241300" cy="241300"/>
          </a:xfrm>
          <a:custGeom>
            <a:avLst/>
            <a:gdLst>
              <a:gd name="T0" fmla="*/ 152 w 152"/>
              <a:gd name="T1" fmla="*/ 80 h 152"/>
              <a:gd name="T2" fmla="*/ 144 w 152"/>
              <a:gd name="T3" fmla="*/ 112 h 152"/>
              <a:gd name="T4" fmla="*/ 128 w 152"/>
              <a:gd name="T5" fmla="*/ 136 h 152"/>
              <a:gd name="T6" fmla="*/ 104 w 152"/>
              <a:gd name="T7" fmla="*/ 152 h 152"/>
              <a:gd name="T8" fmla="*/ 72 w 152"/>
              <a:gd name="T9" fmla="*/ 152 h 152"/>
              <a:gd name="T10" fmla="*/ 72 w 152"/>
              <a:gd name="T11" fmla="*/ 152 h 152"/>
              <a:gd name="T12" fmla="*/ 40 w 152"/>
              <a:gd name="T13" fmla="*/ 152 h 152"/>
              <a:gd name="T14" fmla="*/ 16 w 152"/>
              <a:gd name="T15" fmla="*/ 136 h 152"/>
              <a:gd name="T16" fmla="*/ 0 w 152"/>
              <a:gd name="T17" fmla="*/ 112 h 152"/>
              <a:gd name="T18" fmla="*/ 0 w 152"/>
              <a:gd name="T19" fmla="*/ 80 h 152"/>
              <a:gd name="T20" fmla="*/ 0 w 152"/>
              <a:gd name="T21" fmla="*/ 80 h 152"/>
              <a:gd name="T22" fmla="*/ 0 w 152"/>
              <a:gd name="T23" fmla="*/ 48 h 152"/>
              <a:gd name="T24" fmla="*/ 16 w 152"/>
              <a:gd name="T25" fmla="*/ 24 h 152"/>
              <a:gd name="T26" fmla="*/ 40 w 152"/>
              <a:gd name="T27" fmla="*/ 8 h 152"/>
              <a:gd name="T28" fmla="*/ 72 w 152"/>
              <a:gd name="T29" fmla="*/ 0 h 152"/>
              <a:gd name="T30" fmla="*/ 72 w 152"/>
              <a:gd name="T31" fmla="*/ 0 h 152"/>
              <a:gd name="T32" fmla="*/ 104 w 152"/>
              <a:gd name="T33" fmla="*/ 8 h 152"/>
              <a:gd name="T34" fmla="*/ 128 w 152"/>
              <a:gd name="T35" fmla="*/ 24 h 152"/>
              <a:gd name="T36" fmla="*/ 144 w 152"/>
              <a:gd name="T37" fmla="*/ 48 h 152"/>
              <a:gd name="T38" fmla="*/ 152 w 152"/>
              <a:gd name="T39" fmla="*/ 8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2" h="152">
                <a:moveTo>
                  <a:pt x="152" y="80"/>
                </a:moveTo>
                <a:lnTo>
                  <a:pt x="144" y="112"/>
                </a:lnTo>
                <a:lnTo>
                  <a:pt x="128" y="136"/>
                </a:lnTo>
                <a:lnTo>
                  <a:pt x="104" y="152"/>
                </a:lnTo>
                <a:lnTo>
                  <a:pt x="72" y="152"/>
                </a:lnTo>
                <a:lnTo>
                  <a:pt x="72" y="152"/>
                </a:lnTo>
                <a:lnTo>
                  <a:pt x="40" y="152"/>
                </a:lnTo>
                <a:lnTo>
                  <a:pt x="16" y="136"/>
                </a:lnTo>
                <a:lnTo>
                  <a:pt x="0" y="112"/>
                </a:lnTo>
                <a:lnTo>
                  <a:pt x="0" y="80"/>
                </a:lnTo>
                <a:lnTo>
                  <a:pt x="0" y="80"/>
                </a:lnTo>
                <a:lnTo>
                  <a:pt x="0" y="48"/>
                </a:lnTo>
                <a:lnTo>
                  <a:pt x="16" y="24"/>
                </a:lnTo>
                <a:lnTo>
                  <a:pt x="40" y="8"/>
                </a:lnTo>
                <a:lnTo>
                  <a:pt x="72" y="0"/>
                </a:lnTo>
                <a:lnTo>
                  <a:pt x="72" y="0"/>
                </a:lnTo>
                <a:lnTo>
                  <a:pt x="104" y="8"/>
                </a:lnTo>
                <a:lnTo>
                  <a:pt x="128" y="24"/>
                </a:lnTo>
                <a:lnTo>
                  <a:pt x="144" y="48"/>
                </a:lnTo>
                <a:lnTo>
                  <a:pt x="152" y="8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0" name="Freeform 810"/>
          <p:cNvSpPr>
            <a:spLocks/>
          </p:cNvSpPr>
          <p:nvPr/>
        </p:nvSpPr>
        <p:spPr bwMode="auto">
          <a:xfrm>
            <a:off x="6527800" y="4229100"/>
            <a:ext cx="38100" cy="50800"/>
          </a:xfrm>
          <a:custGeom>
            <a:avLst/>
            <a:gdLst>
              <a:gd name="T0" fmla="*/ 8 w 24"/>
              <a:gd name="T1" fmla="*/ 0 h 32"/>
              <a:gd name="T2" fmla="*/ 24 w 24"/>
              <a:gd name="T3" fmla="*/ 0 h 32"/>
              <a:gd name="T4" fmla="*/ 16 w 24"/>
              <a:gd name="T5" fmla="*/ 32 h 32"/>
              <a:gd name="T6" fmla="*/ 0 w 24"/>
              <a:gd name="T7" fmla="*/ 24 h 32"/>
              <a:gd name="T8" fmla="*/ 8 w 24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24" y="0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1" name="Freeform 811"/>
          <p:cNvSpPr>
            <a:spLocks/>
          </p:cNvSpPr>
          <p:nvPr/>
        </p:nvSpPr>
        <p:spPr bwMode="auto">
          <a:xfrm>
            <a:off x="6502400" y="4267200"/>
            <a:ext cx="50800" cy="50800"/>
          </a:xfrm>
          <a:custGeom>
            <a:avLst/>
            <a:gdLst>
              <a:gd name="T0" fmla="*/ 32 w 32"/>
              <a:gd name="T1" fmla="*/ 8 h 32"/>
              <a:gd name="T2" fmla="*/ 32 w 32"/>
              <a:gd name="T3" fmla="*/ 8 h 32"/>
              <a:gd name="T4" fmla="*/ 16 w 32"/>
              <a:gd name="T5" fmla="*/ 32 h 32"/>
              <a:gd name="T6" fmla="*/ 0 w 32"/>
              <a:gd name="T7" fmla="*/ 24 h 32"/>
              <a:gd name="T8" fmla="*/ 16 w 32"/>
              <a:gd name="T9" fmla="*/ 0 h 32"/>
              <a:gd name="T10" fmla="*/ 32 w 32"/>
              <a:gd name="T11" fmla="*/ 8 h 32"/>
              <a:gd name="T12" fmla="*/ 32 w 32"/>
              <a:gd name="T13" fmla="*/ 8 h 32"/>
              <a:gd name="T14" fmla="*/ 32 w 32"/>
              <a:gd name="T15" fmla="*/ 8 h 32"/>
              <a:gd name="T16" fmla="*/ 32 w 32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32" y="8"/>
                </a:moveTo>
                <a:lnTo>
                  <a:pt x="32" y="8"/>
                </a:lnTo>
                <a:lnTo>
                  <a:pt x="16" y="32"/>
                </a:lnTo>
                <a:lnTo>
                  <a:pt x="0" y="24"/>
                </a:lnTo>
                <a:lnTo>
                  <a:pt x="16" y="0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2" name="Freeform 812"/>
          <p:cNvSpPr>
            <a:spLocks/>
          </p:cNvSpPr>
          <p:nvPr/>
        </p:nvSpPr>
        <p:spPr bwMode="auto">
          <a:xfrm>
            <a:off x="6464300" y="4305300"/>
            <a:ext cx="63500" cy="50800"/>
          </a:xfrm>
          <a:custGeom>
            <a:avLst/>
            <a:gdLst>
              <a:gd name="T0" fmla="*/ 32 w 40"/>
              <a:gd name="T1" fmla="*/ 8 h 32"/>
              <a:gd name="T2" fmla="*/ 32 w 40"/>
              <a:gd name="T3" fmla="*/ 8 h 32"/>
              <a:gd name="T4" fmla="*/ 8 w 40"/>
              <a:gd name="T5" fmla="*/ 32 h 32"/>
              <a:gd name="T6" fmla="*/ 0 w 40"/>
              <a:gd name="T7" fmla="*/ 16 h 32"/>
              <a:gd name="T8" fmla="*/ 24 w 40"/>
              <a:gd name="T9" fmla="*/ 0 h 32"/>
              <a:gd name="T10" fmla="*/ 40 w 40"/>
              <a:gd name="T11" fmla="*/ 8 h 32"/>
              <a:gd name="T12" fmla="*/ 40 w 40"/>
              <a:gd name="T13" fmla="*/ 8 h 32"/>
              <a:gd name="T14" fmla="*/ 32 w 40"/>
              <a:gd name="T15" fmla="*/ 8 h 32"/>
              <a:gd name="T16" fmla="*/ 32 w 40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" h="32">
                <a:moveTo>
                  <a:pt x="32" y="8"/>
                </a:moveTo>
                <a:lnTo>
                  <a:pt x="32" y="8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lnTo>
                  <a:pt x="40" y="8"/>
                </a:lnTo>
                <a:lnTo>
                  <a:pt x="40" y="8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3" name="Freeform 813"/>
          <p:cNvSpPr>
            <a:spLocks/>
          </p:cNvSpPr>
          <p:nvPr/>
        </p:nvSpPr>
        <p:spPr bwMode="auto">
          <a:xfrm>
            <a:off x="6426200" y="4330700"/>
            <a:ext cx="50800" cy="25400"/>
          </a:xfrm>
          <a:custGeom>
            <a:avLst/>
            <a:gdLst>
              <a:gd name="T0" fmla="*/ 32 w 32"/>
              <a:gd name="T1" fmla="*/ 16 h 16"/>
              <a:gd name="T2" fmla="*/ 32 w 32"/>
              <a:gd name="T3" fmla="*/ 16 h 16"/>
              <a:gd name="T4" fmla="*/ 0 w 32"/>
              <a:gd name="T5" fmla="*/ 16 h 16"/>
              <a:gd name="T6" fmla="*/ 0 w 32"/>
              <a:gd name="T7" fmla="*/ 8 h 16"/>
              <a:gd name="T8" fmla="*/ 32 w 32"/>
              <a:gd name="T9" fmla="*/ 0 h 16"/>
              <a:gd name="T10" fmla="*/ 32 w 32"/>
              <a:gd name="T11" fmla="*/ 16 h 16"/>
              <a:gd name="T12" fmla="*/ 32 w 32"/>
              <a:gd name="T13" fmla="*/ 16 h 16"/>
              <a:gd name="T14" fmla="*/ 32 w 32"/>
              <a:gd name="T15" fmla="*/ 16 h 16"/>
              <a:gd name="T16" fmla="*/ 32 w 32"/>
              <a:gd name="T17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4" name="Freeform 814"/>
          <p:cNvSpPr>
            <a:spLocks/>
          </p:cNvSpPr>
          <p:nvPr/>
        </p:nvSpPr>
        <p:spPr bwMode="auto">
          <a:xfrm>
            <a:off x="6375400" y="4330700"/>
            <a:ext cx="50800" cy="25400"/>
          </a:xfrm>
          <a:custGeom>
            <a:avLst/>
            <a:gdLst>
              <a:gd name="T0" fmla="*/ 32 w 32"/>
              <a:gd name="T1" fmla="*/ 16 h 16"/>
              <a:gd name="T2" fmla="*/ 32 w 32"/>
              <a:gd name="T3" fmla="*/ 16 h 16"/>
              <a:gd name="T4" fmla="*/ 0 w 32"/>
              <a:gd name="T5" fmla="*/ 16 h 16"/>
              <a:gd name="T6" fmla="*/ 8 w 32"/>
              <a:gd name="T7" fmla="*/ 0 h 16"/>
              <a:gd name="T8" fmla="*/ 32 w 32"/>
              <a:gd name="T9" fmla="*/ 8 h 16"/>
              <a:gd name="T10" fmla="*/ 32 w 32"/>
              <a:gd name="T11" fmla="*/ 16 h 16"/>
              <a:gd name="T12" fmla="*/ 32 w 32"/>
              <a:gd name="T13" fmla="*/ 16 h 16"/>
              <a:gd name="T14" fmla="*/ 32 w 32"/>
              <a:gd name="T15" fmla="*/ 16 h 16"/>
              <a:gd name="T16" fmla="*/ 32 w 32"/>
              <a:gd name="T17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16">
                <a:moveTo>
                  <a:pt x="32" y="16"/>
                </a:moveTo>
                <a:lnTo>
                  <a:pt x="32" y="16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5" name="Freeform 815"/>
          <p:cNvSpPr>
            <a:spLocks/>
          </p:cNvSpPr>
          <p:nvPr/>
        </p:nvSpPr>
        <p:spPr bwMode="auto">
          <a:xfrm>
            <a:off x="6337300" y="4305300"/>
            <a:ext cx="50800" cy="50800"/>
          </a:xfrm>
          <a:custGeom>
            <a:avLst/>
            <a:gdLst>
              <a:gd name="T0" fmla="*/ 24 w 32"/>
              <a:gd name="T1" fmla="*/ 32 h 32"/>
              <a:gd name="T2" fmla="*/ 24 w 32"/>
              <a:gd name="T3" fmla="*/ 32 h 32"/>
              <a:gd name="T4" fmla="*/ 0 w 32"/>
              <a:gd name="T5" fmla="*/ 8 h 32"/>
              <a:gd name="T6" fmla="*/ 8 w 32"/>
              <a:gd name="T7" fmla="*/ 0 h 32"/>
              <a:gd name="T8" fmla="*/ 32 w 32"/>
              <a:gd name="T9" fmla="*/ 16 h 32"/>
              <a:gd name="T10" fmla="*/ 24 w 32"/>
              <a:gd name="T11" fmla="*/ 32 h 32"/>
              <a:gd name="T12" fmla="*/ 24 w 32"/>
              <a:gd name="T13" fmla="*/ 32 h 32"/>
              <a:gd name="T14" fmla="*/ 24 w 32"/>
              <a:gd name="T15" fmla="*/ 32 h 32"/>
              <a:gd name="T16" fmla="*/ 24 w 32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8"/>
                </a:ln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lnTo>
                  <a:pt x="24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6" name="Freeform 816"/>
          <p:cNvSpPr>
            <a:spLocks/>
          </p:cNvSpPr>
          <p:nvPr/>
        </p:nvSpPr>
        <p:spPr bwMode="auto">
          <a:xfrm>
            <a:off x="6311900" y="4267200"/>
            <a:ext cx="38100" cy="50800"/>
          </a:xfrm>
          <a:custGeom>
            <a:avLst/>
            <a:gdLst>
              <a:gd name="T0" fmla="*/ 16 w 24"/>
              <a:gd name="T1" fmla="*/ 32 h 32"/>
              <a:gd name="T2" fmla="*/ 16 w 24"/>
              <a:gd name="T3" fmla="*/ 32 h 32"/>
              <a:gd name="T4" fmla="*/ 0 w 24"/>
              <a:gd name="T5" fmla="*/ 8 h 32"/>
              <a:gd name="T6" fmla="*/ 8 w 24"/>
              <a:gd name="T7" fmla="*/ 0 h 32"/>
              <a:gd name="T8" fmla="*/ 24 w 24"/>
              <a:gd name="T9" fmla="*/ 24 h 32"/>
              <a:gd name="T10" fmla="*/ 16 w 24"/>
              <a:gd name="T11" fmla="*/ 32 h 32"/>
              <a:gd name="T12" fmla="*/ 16 w 24"/>
              <a:gd name="T13" fmla="*/ 32 h 32"/>
              <a:gd name="T14" fmla="*/ 16 w 24"/>
              <a:gd name="T15" fmla="*/ 32 h 32"/>
              <a:gd name="T16" fmla="*/ 16 w 24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24" y="24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7" name="Freeform 817"/>
          <p:cNvSpPr>
            <a:spLocks/>
          </p:cNvSpPr>
          <p:nvPr/>
        </p:nvSpPr>
        <p:spPr bwMode="auto">
          <a:xfrm>
            <a:off x="6299200" y="4229100"/>
            <a:ext cx="25400" cy="50800"/>
          </a:xfrm>
          <a:custGeom>
            <a:avLst/>
            <a:gdLst>
              <a:gd name="T0" fmla="*/ 0 w 16"/>
              <a:gd name="T1" fmla="*/ 32 h 32"/>
              <a:gd name="T2" fmla="*/ 0 w 16"/>
              <a:gd name="T3" fmla="*/ 32 h 32"/>
              <a:gd name="T4" fmla="*/ 0 w 16"/>
              <a:gd name="T5" fmla="*/ 0 h 32"/>
              <a:gd name="T6" fmla="*/ 16 w 16"/>
              <a:gd name="T7" fmla="*/ 0 h 32"/>
              <a:gd name="T8" fmla="*/ 16 w 16"/>
              <a:gd name="T9" fmla="*/ 24 h 32"/>
              <a:gd name="T10" fmla="*/ 8 w 16"/>
              <a:gd name="T11" fmla="*/ 32 h 32"/>
              <a:gd name="T12" fmla="*/ 8 w 16"/>
              <a:gd name="T13" fmla="*/ 32 h 32"/>
              <a:gd name="T14" fmla="*/ 0 w 16"/>
              <a:gd name="T15" fmla="*/ 32 h 32"/>
              <a:gd name="T16" fmla="*/ 0 w 16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32">
                <a:moveTo>
                  <a:pt x="0" y="32"/>
                </a:moveTo>
                <a:lnTo>
                  <a:pt x="0" y="32"/>
                </a:lnTo>
                <a:lnTo>
                  <a:pt x="0" y="0"/>
                </a:lnTo>
                <a:lnTo>
                  <a:pt x="16" y="0"/>
                </a:lnTo>
                <a:lnTo>
                  <a:pt x="16" y="24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8" name="Freeform 818"/>
          <p:cNvSpPr>
            <a:spLocks/>
          </p:cNvSpPr>
          <p:nvPr/>
        </p:nvSpPr>
        <p:spPr bwMode="auto">
          <a:xfrm>
            <a:off x="6299200" y="4178300"/>
            <a:ext cx="25400" cy="50800"/>
          </a:xfrm>
          <a:custGeom>
            <a:avLst/>
            <a:gdLst>
              <a:gd name="T0" fmla="*/ 0 w 16"/>
              <a:gd name="T1" fmla="*/ 32 h 32"/>
              <a:gd name="T2" fmla="*/ 0 w 16"/>
              <a:gd name="T3" fmla="*/ 32 h 32"/>
              <a:gd name="T4" fmla="*/ 0 w 16"/>
              <a:gd name="T5" fmla="*/ 0 h 32"/>
              <a:gd name="T6" fmla="*/ 16 w 16"/>
              <a:gd name="T7" fmla="*/ 0 h 32"/>
              <a:gd name="T8" fmla="*/ 16 w 16"/>
              <a:gd name="T9" fmla="*/ 32 h 32"/>
              <a:gd name="T10" fmla="*/ 0 w 16"/>
              <a:gd name="T11" fmla="*/ 32 h 32"/>
              <a:gd name="T12" fmla="*/ 0 w 16"/>
              <a:gd name="T13" fmla="*/ 32 h 32"/>
              <a:gd name="T14" fmla="*/ 0 w 16"/>
              <a:gd name="T15" fmla="*/ 32 h 32"/>
              <a:gd name="T16" fmla="*/ 0 w 16"/>
              <a:gd name="T1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32">
                <a:moveTo>
                  <a:pt x="0" y="32"/>
                </a:moveTo>
                <a:lnTo>
                  <a:pt x="0" y="32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39" name="Freeform 819"/>
          <p:cNvSpPr>
            <a:spLocks/>
          </p:cNvSpPr>
          <p:nvPr/>
        </p:nvSpPr>
        <p:spPr bwMode="auto">
          <a:xfrm>
            <a:off x="6299200" y="4127500"/>
            <a:ext cx="50800" cy="50800"/>
          </a:xfrm>
          <a:custGeom>
            <a:avLst/>
            <a:gdLst>
              <a:gd name="T0" fmla="*/ 8 w 32"/>
              <a:gd name="T1" fmla="*/ 24 h 32"/>
              <a:gd name="T2" fmla="*/ 8 w 32"/>
              <a:gd name="T3" fmla="*/ 24 h 32"/>
              <a:gd name="T4" fmla="*/ 24 w 32"/>
              <a:gd name="T5" fmla="*/ 0 h 32"/>
              <a:gd name="T6" fmla="*/ 32 w 32"/>
              <a:gd name="T7" fmla="*/ 8 h 32"/>
              <a:gd name="T8" fmla="*/ 16 w 32"/>
              <a:gd name="T9" fmla="*/ 32 h 32"/>
              <a:gd name="T10" fmla="*/ 0 w 32"/>
              <a:gd name="T11" fmla="*/ 32 h 32"/>
              <a:gd name="T12" fmla="*/ 0 w 32"/>
              <a:gd name="T13" fmla="*/ 32 h 32"/>
              <a:gd name="T14" fmla="*/ 0 w 32"/>
              <a:gd name="T15" fmla="*/ 32 h 32"/>
              <a:gd name="T16" fmla="*/ 8 w 32"/>
              <a:gd name="T17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8" y="24"/>
                </a:moveTo>
                <a:lnTo>
                  <a:pt x="8" y="24"/>
                </a:lnTo>
                <a:lnTo>
                  <a:pt x="24" y="0"/>
                </a:lnTo>
                <a:lnTo>
                  <a:pt x="32" y="8"/>
                </a:lnTo>
                <a:lnTo>
                  <a:pt x="16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0" name="Freeform 820"/>
          <p:cNvSpPr>
            <a:spLocks/>
          </p:cNvSpPr>
          <p:nvPr/>
        </p:nvSpPr>
        <p:spPr bwMode="auto">
          <a:xfrm>
            <a:off x="6337300" y="4102100"/>
            <a:ext cx="50800" cy="50800"/>
          </a:xfrm>
          <a:custGeom>
            <a:avLst/>
            <a:gdLst>
              <a:gd name="T0" fmla="*/ 0 w 32"/>
              <a:gd name="T1" fmla="*/ 16 h 32"/>
              <a:gd name="T2" fmla="*/ 0 w 32"/>
              <a:gd name="T3" fmla="*/ 16 h 32"/>
              <a:gd name="T4" fmla="*/ 24 w 32"/>
              <a:gd name="T5" fmla="*/ 0 h 32"/>
              <a:gd name="T6" fmla="*/ 32 w 32"/>
              <a:gd name="T7" fmla="*/ 16 h 32"/>
              <a:gd name="T8" fmla="*/ 8 w 32"/>
              <a:gd name="T9" fmla="*/ 32 h 32"/>
              <a:gd name="T10" fmla="*/ 0 w 32"/>
              <a:gd name="T11" fmla="*/ 16 h 32"/>
              <a:gd name="T12" fmla="*/ 0 w 32"/>
              <a:gd name="T13" fmla="*/ 16 h 32"/>
              <a:gd name="T14" fmla="*/ 0 w 32"/>
              <a:gd name="T15" fmla="*/ 16 h 32"/>
              <a:gd name="T16" fmla="*/ 0 w 32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0" y="16"/>
                </a:moveTo>
                <a:lnTo>
                  <a:pt x="0" y="16"/>
                </a:lnTo>
                <a:lnTo>
                  <a:pt x="24" y="0"/>
                </a:ln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1" name="Freeform 821"/>
          <p:cNvSpPr>
            <a:spLocks/>
          </p:cNvSpPr>
          <p:nvPr/>
        </p:nvSpPr>
        <p:spPr bwMode="auto">
          <a:xfrm>
            <a:off x="6375400" y="4089400"/>
            <a:ext cx="50800" cy="38100"/>
          </a:xfrm>
          <a:custGeom>
            <a:avLst/>
            <a:gdLst>
              <a:gd name="T0" fmla="*/ 0 w 32"/>
              <a:gd name="T1" fmla="*/ 8 h 24"/>
              <a:gd name="T2" fmla="*/ 0 w 32"/>
              <a:gd name="T3" fmla="*/ 8 h 24"/>
              <a:gd name="T4" fmla="*/ 32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8 h 24"/>
              <a:gd name="T12" fmla="*/ 0 w 32"/>
              <a:gd name="T13" fmla="*/ 8 h 24"/>
              <a:gd name="T14" fmla="*/ 0 w 32"/>
              <a:gd name="T15" fmla="*/ 8 h 24"/>
              <a:gd name="T16" fmla="*/ 0 w 32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32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2" name="Freeform 822"/>
          <p:cNvSpPr>
            <a:spLocks/>
          </p:cNvSpPr>
          <p:nvPr/>
        </p:nvSpPr>
        <p:spPr bwMode="auto">
          <a:xfrm>
            <a:off x="6426200" y="4089400"/>
            <a:ext cx="50800" cy="38100"/>
          </a:xfrm>
          <a:custGeom>
            <a:avLst/>
            <a:gdLst>
              <a:gd name="T0" fmla="*/ 0 w 32"/>
              <a:gd name="T1" fmla="*/ 0 h 24"/>
              <a:gd name="T2" fmla="*/ 0 w 32"/>
              <a:gd name="T3" fmla="*/ 0 h 24"/>
              <a:gd name="T4" fmla="*/ 32 w 32"/>
              <a:gd name="T5" fmla="*/ 8 h 24"/>
              <a:gd name="T6" fmla="*/ 32 w 32"/>
              <a:gd name="T7" fmla="*/ 24 h 24"/>
              <a:gd name="T8" fmla="*/ 0 w 32"/>
              <a:gd name="T9" fmla="*/ 16 h 24"/>
              <a:gd name="T10" fmla="*/ 0 w 32"/>
              <a:gd name="T11" fmla="*/ 0 h 24"/>
              <a:gd name="T12" fmla="*/ 0 w 32"/>
              <a:gd name="T13" fmla="*/ 0 h 24"/>
              <a:gd name="T14" fmla="*/ 0 w 32"/>
              <a:gd name="T15" fmla="*/ 0 h 24"/>
              <a:gd name="T16" fmla="*/ 0 w 32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0"/>
                </a:moveTo>
                <a:lnTo>
                  <a:pt x="0" y="0"/>
                </a:lnTo>
                <a:lnTo>
                  <a:pt x="32" y="8"/>
                </a:ln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3" name="Freeform 823"/>
          <p:cNvSpPr>
            <a:spLocks/>
          </p:cNvSpPr>
          <p:nvPr/>
        </p:nvSpPr>
        <p:spPr bwMode="auto">
          <a:xfrm>
            <a:off x="6464300" y="4102100"/>
            <a:ext cx="50800" cy="50800"/>
          </a:xfrm>
          <a:custGeom>
            <a:avLst/>
            <a:gdLst>
              <a:gd name="T0" fmla="*/ 8 w 32"/>
              <a:gd name="T1" fmla="*/ 0 h 32"/>
              <a:gd name="T2" fmla="*/ 8 w 32"/>
              <a:gd name="T3" fmla="*/ 0 h 32"/>
              <a:gd name="T4" fmla="*/ 32 w 32"/>
              <a:gd name="T5" fmla="*/ 16 h 32"/>
              <a:gd name="T6" fmla="*/ 24 w 32"/>
              <a:gd name="T7" fmla="*/ 32 h 32"/>
              <a:gd name="T8" fmla="*/ 0 w 32"/>
              <a:gd name="T9" fmla="*/ 16 h 32"/>
              <a:gd name="T10" fmla="*/ 8 w 32"/>
              <a:gd name="T11" fmla="*/ 0 h 32"/>
              <a:gd name="T12" fmla="*/ 8 w 32"/>
              <a:gd name="T13" fmla="*/ 0 h 32"/>
              <a:gd name="T14" fmla="*/ 8 w 32"/>
              <a:gd name="T15" fmla="*/ 0 h 32"/>
              <a:gd name="T16" fmla="*/ 8 w 32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8" y="0"/>
                </a:move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4" name="Freeform 824"/>
          <p:cNvSpPr>
            <a:spLocks/>
          </p:cNvSpPr>
          <p:nvPr/>
        </p:nvSpPr>
        <p:spPr bwMode="auto">
          <a:xfrm>
            <a:off x="6502400" y="4127500"/>
            <a:ext cx="50800" cy="50800"/>
          </a:xfrm>
          <a:custGeom>
            <a:avLst/>
            <a:gdLst>
              <a:gd name="T0" fmla="*/ 16 w 32"/>
              <a:gd name="T1" fmla="*/ 0 h 32"/>
              <a:gd name="T2" fmla="*/ 16 w 32"/>
              <a:gd name="T3" fmla="*/ 0 h 32"/>
              <a:gd name="T4" fmla="*/ 32 w 32"/>
              <a:gd name="T5" fmla="*/ 24 h 32"/>
              <a:gd name="T6" fmla="*/ 16 w 32"/>
              <a:gd name="T7" fmla="*/ 32 h 32"/>
              <a:gd name="T8" fmla="*/ 0 w 32"/>
              <a:gd name="T9" fmla="*/ 8 h 32"/>
              <a:gd name="T10" fmla="*/ 8 w 32"/>
              <a:gd name="T11" fmla="*/ 0 h 32"/>
              <a:gd name="T12" fmla="*/ 8 w 32"/>
              <a:gd name="T13" fmla="*/ 0 h 32"/>
              <a:gd name="T14" fmla="*/ 8 w 32"/>
              <a:gd name="T15" fmla="*/ 0 h 32"/>
              <a:gd name="T16" fmla="*/ 16 w 32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5" name="Freeform 825"/>
          <p:cNvSpPr>
            <a:spLocks/>
          </p:cNvSpPr>
          <p:nvPr/>
        </p:nvSpPr>
        <p:spPr bwMode="auto">
          <a:xfrm>
            <a:off x="6527800" y="4165600"/>
            <a:ext cx="38100" cy="63500"/>
          </a:xfrm>
          <a:custGeom>
            <a:avLst/>
            <a:gdLst>
              <a:gd name="T0" fmla="*/ 16 w 24"/>
              <a:gd name="T1" fmla="*/ 8 h 40"/>
              <a:gd name="T2" fmla="*/ 16 w 24"/>
              <a:gd name="T3" fmla="*/ 8 h 40"/>
              <a:gd name="T4" fmla="*/ 24 w 24"/>
              <a:gd name="T5" fmla="*/ 40 h 40"/>
              <a:gd name="T6" fmla="*/ 8 w 24"/>
              <a:gd name="T7" fmla="*/ 40 h 40"/>
              <a:gd name="T8" fmla="*/ 0 w 24"/>
              <a:gd name="T9" fmla="*/ 8 h 40"/>
              <a:gd name="T10" fmla="*/ 16 w 24"/>
              <a:gd name="T11" fmla="*/ 0 h 40"/>
              <a:gd name="T12" fmla="*/ 16 w 24"/>
              <a:gd name="T13" fmla="*/ 0 h 40"/>
              <a:gd name="T14" fmla="*/ 16 w 24"/>
              <a:gd name="T15" fmla="*/ 8 h 40"/>
              <a:gd name="T16" fmla="*/ 16 w 24"/>
              <a:gd name="T17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40">
                <a:moveTo>
                  <a:pt x="16" y="8"/>
                </a:moveTo>
                <a:lnTo>
                  <a:pt x="16" y="8"/>
                </a:lnTo>
                <a:lnTo>
                  <a:pt x="24" y="40"/>
                </a:lnTo>
                <a:lnTo>
                  <a:pt x="8" y="40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6" name="Freeform 826"/>
          <p:cNvSpPr>
            <a:spLocks/>
          </p:cNvSpPr>
          <p:nvPr/>
        </p:nvSpPr>
        <p:spPr bwMode="auto">
          <a:xfrm>
            <a:off x="6527800" y="4229100"/>
            <a:ext cx="38100" cy="50800"/>
          </a:xfrm>
          <a:custGeom>
            <a:avLst/>
            <a:gdLst>
              <a:gd name="T0" fmla="*/ 24 w 24"/>
              <a:gd name="T1" fmla="*/ 0 h 32"/>
              <a:gd name="T2" fmla="*/ 24 w 24"/>
              <a:gd name="T3" fmla="*/ 0 h 32"/>
              <a:gd name="T4" fmla="*/ 16 w 24"/>
              <a:gd name="T5" fmla="*/ 32 h 32"/>
              <a:gd name="T6" fmla="*/ 0 w 24"/>
              <a:gd name="T7" fmla="*/ 24 h 32"/>
              <a:gd name="T8" fmla="*/ 8 w 24"/>
              <a:gd name="T9" fmla="*/ 0 h 32"/>
              <a:gd name="T10" fmla="*/ 24 w 24"/>
              <a:gd name="T11" fmla="*/ 0 h 32"/>
              <a:gd name="T12" fmla="*/ 24 w 24"/>
              <a:gd name="T13" fmla="*/ 0 h 32"/>
              <a:gd name="T14" fmla="*/ 24 w 24"/>
              <a:gd name="T15" fmla="*/ 0 h 32"/>
              <a:gd name="T16" fmla="*/ 24 w 2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24" y="0"/>
                </a:moveTo>
                <a:lnTo>
                  <a:pt x="24" y="0"/>
                </a:lnTo>
                <a:lnTo>
                  <a:pt x="16" y="32"/>
                </a:ln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7" name="Rectangle 827"/>
          <p:cNvSpPr>
            <a:spLocks noChangeArrowheads="1"/>
          </p:cNvSpPr>
          <p:nvPr/>
        </p:nvSpPr>
        <p:spPr bwMode="auto">
          <a:xfrm>
            <a:off x="5842000" y="4838700"/>
            <a:ext cx="596900" cy="546100"/>
          </a:xfrm>
          <a:prstGeom prst="rect">
            <a:avLst/>
          </a:pr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8" name="Rectangle 828"/>
          <p:cNvSpPr>
            <a:spLocks noChangeArrowheads="1"/>
          </p:cNvSpPr>
          <p:nvPr/>
        </p:nvSpPr>
        <p:spPr bwMode="auto">
          <a:xfrm>
            <a:off x="5854700" y="4838700"/>
            <a:ext cx="571500" cy="533400"/>
          </a:xfrm>
          <a:prstGeom prst="rect">
            <a:avLst/>
          </a:pr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49" name="Rectangle 829"/>
          <p:cNvSpPr>
            <a:spLocks noChangeArrowheads="1"/>
          </p:cNvSpPr>
          <p:nvPr/>
        </p:nvSpPr>
        <p:spPr bwMode="auto">
          <a:xfrm>
            <a:off x="5854700" y="4826000"/>
            <a:ext cx="571500" cy="254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50" name="Freeform 830"/>
          <p:cNvSpPr>
            <a:spLocks/>
          </p:cNvSpPr>
          <p:nvPr/>
        </p:nvSpPr>
        <p:spPr bwMode="auto">
          <a:xfrm>
            <a:off x="6413500" y="4826000"/>
            <a:ext cx="25400" cy="546100"/>
          </a:xfrm>
          <a:custGeom>
            <a:avLst/>
            <a:gdLst>
              <a:gd name="T0" fmla="*/ 16 w 16"/>
              <a:gd name="T1" fmla="*/ 0 h 344"/>
              <a:gd name="T2" fmla="*/ 16 w 16"/>
              <a:gd name="T3" fmla="*/ 8 h 344"/>
              <a:gd name="T4" fmla="*/ 16 w 16"/>
              <a:gd name="T5" fmla="*/ 344 h 344"/>
              <a:gd name="T6" fmla="*/ 0 w 16"/>
              <a:gd name="T7" fmla="*/ 344 h 344"/>
              <a:gd name="T8" fmla="*/ 0 w 16"/>
              <a:gd name="T9" fmla="*/ 8 h 344"/>
              <a:gd name="T10" fmla="*/ 8 w 16"/>
              <a:gd name="T11" fmla="*/ 0 h 344"/>
              <a:gd name="T12" fmla="*/ 16 w 16"/>
              <a:gd name="T1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344">
                <a:moveTo>
                  <a:pt x="16" y="0"/>
                </a:moveTo>
                <a:lnTo>
                  <a:pt x="16" y="8"/>
                </a:lnTo>
                <a:lnTo>
                  <a:pt x="16" y="344"/>
                </a:lnTo>
                <a:lnTo>
                  <a:pt x="0" y="344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51" name="Freeform 831"/>
          <p:cNvSpPr>
            <a:spLocks/>
          </p:cNvSpPr>
          <p:nvPr/>
        </p:nvSpPr>
        <p:spPr bwMode="auto">
          <a:xfrm>
            <a:off x="5854700" y="5359400"/>
            <a:ext cx="584200" cy="25400"/>
          </a:xfrm>
          <a:custGeom>
            <a:avLst/>
            <a:gdLst>
              <a:gd name="T0" fmla="*/ 368 w 368"/>
              <a:gd name="T1" fmla="*/ 16 h 16"/>
              <a:gd name="T2" fmla="*/ 360 w 368"/>
              <a:gd name="T3" fmla="*/ 16 h 16"/>
              <a:gd name="T4" fmla="*/ 0 w 368"/>
              <a:gd name="T5" fmla="*/ 16 h 16"/>
              <a:gd name="T6" fmla="*/ 0 w 368"/>
              <a:gd name="T7" fmla="*/ 0 h 16"/>
              <a:gd name="T8" fmla="*/ 360 w 368"/>
              <a:gd name="T9" fmla="*/ 0 h 16"/>
              <a:gd name="T10" fmla="*/ 368 w 368"/>
              <a:gd name="T11" fmla="*/ 8 h 16"/>
              <a:gd name="T12" fmla="*/ 368 w 368"/>
              <a:gd name="T13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" h="16">
                <a:moveTo>
                  <a:pt x="368" y="16"/>
                </a:moveTo>
                <a:lnTo>
                  <a:pt x="360" y="16"/>
                </a:lnTo>
                <a:lnTo>
                  <a:pt x="0" y="16"/>
                </a:lnTo>
                <a:lnTo>
                  <a:pt x="0" y="0"/>
                </a:lnTo>
                <a:lnTo>
                  <a:pt x="360" y="0"/>
                </a:lnTo>
                <a:lnTo>
                  <a:pt x="368" y="8"/>
                </a:lnTo>
                <a:lnTo>
                  <a:pt x="36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52" name="Freeform 832"/>
          <p:cNvSpPr>
            <a:spLocks/>
          </p:cNvSpPr>
          <p:nvPr/>
        </p:nvSpPr>
        <p:spPr bwMode="auto">
          <a:xfrm>
            <a:off x="5842000" y="4838700"/>
            <a:ext cx="25400" cy="546100"/>
          </a:xfrm>
          <a:custGeom>
            <a:avLst/>
            <a:gdLst>
              <a:gd name="T0" fmla="*/ 0 w 16"/>
              <a:gd name="T1" fmla="*/ 344 h 344"/>
              <a:gd name="T2" fmla="*/ 0 w 16"/>
              <a:gd name="T3" fmla="*/ 336 h 344"/>
              <a:gd name="T4" fmla="*/ 0 w 16"/>
              <a:gd name="T5" fmla="*/ 0 h 344"/>
              <a:gd name="T6" fmla="*/ 16 w 16"/>
              <a:gd name="T7" fmla="*/ 0 h 344"/>
              <a:gd name="T8" fmla="*/ 16 w 16"/>
              <a:gd name="T9" fmla="*/ 336 h 344"/>
              <a:gd name="T10" fmla="*/ 8 w 16"/>
              <a:gd name="T11" fmla="*/ 344 h 344"/>
              <a:gd name="T12" fmla="*/ 0 w 16"/>
              <a:gd name="T13" fmla="*/ 344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344">
                <a:moveTo>
                  <a:pt x="0" y="344"/>
                </a:moveTo>
                <a:lnTo>
                  <a:pt x="0" y="336"/>
                </a:lnTo>
                <a:lnTo>
                  <a:pt x="0" y="0"/>
                </a:lnTo>
                <a:lnTo>
                  <a:pt x="16" y="0"/>
                </a:lnTo>
                <a:lnTo>
                  <a:pt x="16" y="336"/>
                </a:lnTo>
                <a:lnTo>
                  <a:pt x="8" y="344"/>
                </a:lnTo>
                <a:lnTo>
                  <a:pt x="0" y="3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53" name="Freeform 833"/>
          <p:cNvSpPr>
            <a:spLocks/>
          </p:cNvSpPr>
          <p:nvPr/>
        </p:nvSpPr>
        <p:spPr bwMode="auto">
          <a:xfrm>
            <a:off x="5842000" y="4826000"/>
            <a:ext cx="584200" cy="25400"/>
          </a:xfrm>
          <a:custGeom>
            <a:avLst/>
            <a:gdLst>
              <a:gd name="T0" fmla="*/ 0 w 368"/>
              <a:gd name="T1" fmla="*/ 0 h 16"/>
              <a:gd name="T2" fmla="*/ 8 w 368"/>
              <a:gd name="T3" fmla="*/ 0 h 16"/>
              <a:gd name="T4" fmla="*/ 368 w 368"/>
              <a:gd name="T5" fmla="*/ 0 h 16"/>
              <a:gd name="T6" fmla="*/ 368 w 368"/>
              <a:gd name="T7" fmla="*/ 16 h 16"/>
              <a:gd name="T8" fmla="*/ 8 w 368"/>
              <a:gd name="T9" fmla="*/ 16 h 16"/>
              <a:gd name="T10" fmla="*/ 0 w 368"/>
              <a:gd name="T11" fmla="*/ 8 h 16"/>
              <a:gd name="T12" fmla="*/ 0 w 368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" h="16">
                <a:moveTo>
                  <a:pt x="0" y="0"/>
                </a:moveTo>
                <a:lnTo>
                  <a:pt x="8" y="0"/>
                </a:lnTo>
                <a:lnTo>
                  <a:pt x="368" y="0"/>
                </a:lnTo>
                <a:lnTo>
                  <a:pt x="368" y="16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54" name="Rectangle 834"/>
          <p:cNvSpPr>
            <a:spLocks noChangeArrowheads="1"/>
          </p:cNvSpPr>
          <p:nvPr/>
        </p:nvSpPr>
        <p:spPr bwMode="auto">
          <a:xfrm>
            <a:off x="5911850" y="48545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D</a:t>
            </a:r>
            <a:endParaRPr lang="en-US" altLang="en-US" sz="1400"/>
          </a:p>
        </p:txBody>
      </p:sp>
      <p:sp>
        <p:nvSpPr>
          <p:cNvPr id="569155" name="Rectangle 835"/>
          <p:cNvSpPr>
            <a:spLocks noChangeArrowheads="1"/>
          </p:cNvSpPr>
          <p:nvPr/>
        </p:nvSpPr>
        <p:spPr bwMode="auto">
          <a:xfrm>
            <a:off x="6026150" y="4854575"/>
            <a:ext cx="1095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C</a:t>
            </a:r>
            <a:endParaRPr lang="en-US" altLang="en-US" sz="1400"/>
          </a:p>
        </p:txBody>
      </p:sp>
      <p:sp>
        <p:nvSpPr>
          <p:cNvPr id="569156" name="Rectangle 836"/>
          <p:cNvSpPr>
            <a:spLocks noChangeArrowheads="1"/>
          </p:cNvSpPr>
          <p:nvPr/>
        </p:nvSpPr>
        <p:spPr bwMode="auto">
          <a:xfrm>
            <a:off x="6127750" y="48545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N</a:t>
            </a:r>
            <a:endParaRPr lang="en-US" altLang="en-US" sz="1400"/>
          </a:p>
        </p:txBody>
      </p:sp>
      <p:sp>
        <p:nvSpPr>
          <p:cNvPr id="569157" name="Rectangle 837"/>
          <p:cNvSpPr>
            <a:spLocks noChangeArrowheads="1"/>
          </p:cNvSpPr>
          <p:nvPr/>
        </p:nvSpPr>
        <p:spPr bwMode="auto">
          <a:xfrm>
            <a:off x="5899150" y="5006975"/>
            <a:ext cx="936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P</a:t>
            </a:r>
            <a:endParaRPr lang="en-US" altLang="en-US" sz="1400"/>
          </a:p>
        </p:txBody>
      </p:sp>
      <p:sp>
        <p:nvSpPr>
          <p:cNvPr id="569158" name="Rectangle 838"/>
          <p:cNvSpPr>
            <a:spLocks noChangeArrowheads="1"/>
          </p:cNvSpPr>
          <p:nvPr/>
        </p:nvSpPr>
        <p:spPr bwMode="auto">
          <a:xfrm>
            <a:off x="5988050" y="5006975"/>
            <a:ext cx="1190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V</a:t>
            </a:r>
            <a:endParaRPr lang="en-US" altLang="en-US" sz="1400"/>
          </a:p>
        </p:txBody>
      </p:sp>
      <p:sp>
        <p:nvSpPr>
          <p:cNvPr id="569159" name="Rectangle 839"/>
          <p:cNvSpPr>
            <a:spLocks noChangeArrowheads="1"/>
          </p:cNvSpPr>
          <p:nvPr/>
        </p:nvSpPr>
        <p:spPr bwMode="auto">
          <a:xfrm>
            <a:off x="6089650" y="5006975"/>
            <a:ext cx="1095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C</a:t>
            </a:r>
            <a:endParaRPr lang="en-US" altLang="en-US" sz="1400"/>
          </a:p>
        </p:txBody>
      </p:sp>
      <p:sp>
        <p:nvSpPr>
          <p:cNvPr id="569160" name="Rectangle 840"/>
          <p:cNvSpPr>
            <a:spLocks noChangeArrowheads="1"/>
          </p:cNvSpPr>
          <p:nvPr/>
        </p:nvSpPr>
        <p:spPr bwMode="auto">
          <a:xfrm>
            <a:off x="6191250" y="50069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N</a:t>
            </a:r>
            <a:endParaRPr lang="en-US" altLang="en-US" sz="1400"/>
          </a:p>
        </p:txBody>
      </p:sp>
      <p:sp>
        <p:nvSpPr>
          <p:cNvPr id="569161" name="Rectangle 841"/>
          <p:cNvSpPr>
            <a:spLocks noChangeArrowheads="1"/>
          </p:cNvSpPr>
          <p:nvPr/>
        </p:nvSpPr>
        <p:spPr bwMode="auto">
          <a:xfrm>
            <a:off x="5899150" y="5172075"/>
            <a:ext cx="1190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A</a:t>
            </a:r>
            <a:endParaRPr lang="en-US" altLang="en-US" sz="1400"/>
          </a:p>
        </p:txBody>
      </p:sp>
      <p:sp>
        <p:nvSpPr>
          <p:cNvPr id="569162" name="Rectangle 842"/>
          <p:cNvSpPr>
            <a:spLocks noChangeArrowheads="1"/>
          </p:cNvSpPr>
          <p:nvPr/>
        </p:nvSpPr>
        <p:spPr bwMode="auto">
          <a:xfrm>
            <a:off x="6013450" y="5172075"/>
            <a:ext cx="11906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V</a:t>
            </a:r>
            <a:endParaRPr lang="en-US" altLang="en-US" sz="1400"/>
          </a:p>
        </p:txBody>
      </p:sp>
      <p:sp>
        <p:nvSpPr>
          <p:cNvPr id="569163" name="Rectangle 843"/>
          <p:cNvSpPr>
            <a:spLocks noChangeArrowheads="1"/>
          </p:cNvSpPr>
          <p:nvPr/>
        </p:nvSpPr>
        <p:spPr bwMode="auto">
          <a:xfrm>
            <a:off x="6127750" y="5172075"/>
            <a:ext cx="10953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C</a:t>
            </a:r>
            <a:endParaRPr lang="en-US" altLang="en-US" sz="1400"/>
          </a:p>
        </p:txBody>
      </p:sp>
      <p:sp>
        <p:nvSpPr>
          <p:cNvPr id="569164" name="Rectangle 844"/>
          <p:cNvSpPr>
            <a:spLocks noChangeArrowheads="1"/>
          </p:cNvSpPr>
          <p:nvPr/>
        </p:nvSpPr>
        <p:spPr bwMode="auto">
          <a:xfrm>
            <a:off x="6216650" y="5172075"/>
            <a:ext cx="1270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000000"/>
                </a:solidFill>
                <a:latin typeface="Palatino" charset="0"/>
              </a:rPr>
              <a:t>N</a:t>
            </a:r>
            <a:endParaRPr lang="en-US" altLang="en-US" sz="1400"/>
          </a:p>
        </p:txBody>
      </p:sp>
      <p:sp>
        <p:nvSpPr>
          <p:cNvPr id="569165" name="Freeform 845"/>
          <p:cNvSpPr>
            <a:spLocks/>
          </p:cNvSpPr>
          <p:nvPr/>
        </p:nvSpPr>
        <p:spPr bwMode="auto">
          <a:xfrm>
            <a:off x="6172200" y="57785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8 h 24"/>
              <a:gd name="T6" fmla="*/ 16 w 24"/>
              <a:gd name="T7" fmla="*/ 0 h 24"/>
              <a:gd name="T8" fmla="*/ 24 w 24"/>
              <a:gd name="T9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66" name="Freeform 846"/>
          <p:cNvSpPr>
            <a:spLocks/>
          </p:cNvSpPr>
          <p:nvPr/>
        </p:nvSpPr>
        <p:spPr bwMode="auto">
          <a:xfrm>
            <a:off x="6159500" y="5778500"/>
            <a:ext cx="38100" cy="25400"/>
          </a:xfrm>
          <a:custGeom>
            <a:avLst/>
            <a:gdLst>
              <a:gd name="T0" fmla="*/ 24 w 24"/>
              <a:gd name="T1" fmla="*/ 0 h 16"/>
              <a:gd name="T2" fmla="*/ 16 w 24"/>
              <a:gd name="T3" fmla="*/ 16 h 16"/>
              <a:gd name="T4" fmla="*/ 0 w 24"/>
              <a:gd name="T5" fmla="*/ 16 h 16"/>
              <a:gd name="T6" fmla="*/ 0 w 24"/>
              <a:gd name="T7" fmla="*/ 0 h 16"/>
              <a:gd name="T8" fmla="*/ 16 w 24"/>
              <a:gd name="T9" fmla="*/ 0 h 16"/>
              <a:gd name="T10" fmla="*/ 24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67" name="Freeform 847"/>
          <p:cNvSpPr>
            <a:spLocks/>
          </p:cNvSpPr>
          <p:nvPr/>
        </p:nvSpPr>
        <p:spPr bwMode="auto">
          <a:xfrm>
            <a:off x="6134100" y="5778500"/>
            <a:ext cx="38100" cy="25400"/>
          </a:xfrm>
          <a:custGeom>
            <a:avLst/>
            <a:gdLst>
              <a:gd name="T0" fmla="*/ 16 w 24"/>
              <a:gd name="T1" fmla="*/ 0 h 16"/>
              <a:gd name="T2" fmla="*/ 24 w 24"/>
              <a:gd name="T3" fmla="*/ 16 h 16"/>
              <a:gd name="T4" fmla="*/ 8 w 24"/>
              <a:gd name="T5" fmla="*/ 16 h 16"/>
              <a:gd name="T6" fmla="*/ 0 w 24"/>
              <a:gd name="T7" fmla="*/ 0 h 16"/>
              <a:gd name="T8" fmla="*/ 16 w 24"/>
              <a:gd name="T9" fmla="*/ 0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68" name="Freeform 848"/>
          <p:cNvSpPr>
            <a:spLocks/>
          </p:cNvSpPr>
          <p:nvPr/>
        </p:nvSpPr>
        <p:spPr bwMode="auto">
          <a:xfrm>
            <a:off x="6121400" y="5778500"/>
            <a:ext cx="25400" cy="381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8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69" name="Freeform 849"/>
          <p:cNvSpPr>
            <a:spLocks/>
          </p:cNvSpPr>
          <p:nvPr/>
        </p:nvSpPr>
        <p:spPr bwMode="auto">
          <a:xfrm>
            <a:off x="6121400" y="5791200"/>
            <a:ext cx="25400" cy="50800"/>
          </a:xfrm>
          <a:custGeom>
            <a:avLst/>
            <a:gdLst>
              <a:gd name="T0" fmla="*/ 0 w 16"/>
              <a:gd name="T1" fmla="*/ 0 h 32"/>
              <a:gd name="T2" fmla="*/ 16 w 16"/>
              <a:gd name="T3" fmla="*/ 8 h 32"/>
              <a:gd name="T4" fmla="*/ 16 w 16"/>
              <a:gd name="T5" fmla="*/ 32 h 32"/>
              <a:gd name="T6" fmla="*/ 0 w 16"/>
              <a:gd name="T7" fmla="*/ 32 h 32"/>
              <a:gd name="T8" fmla="*/ 0 w 16"/>
              <a:gd name="T9" fmla="*/ 8 h 32"/>
              <a:gd name="T10" fmla="*/ 0 w 16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32">
                <a:moveTo>
                  <a:pt x="0" y="0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0" name="Freeform 850"/>
          <p:cNvSpPr>
            <a:spLocks/>
          </p:cNvSpPr>
          <p:nvPr/>
        </p:nvSpPr>
        <p:spPr bwMode="auto">
          <a:xfrm>
            <a:off x="6121400" y="5829300"/>
            <a:ext cx="50800" cy="38100"/>
          </a:xfrm>
          <a:custGeom>
            <a:avLst/>
            <a:gdLst>
              <a:gd name="T0" fmla="*/ 0 w 32"/>
              <a:gd name="T1" fmla="*/ 8 h 24"/>
              <a:gd name="T2" fmla="*/ 16 w 32"/>
              <a:gd name="T3" fmla="*/ 0 h 24"/>
              <a:gd name="T4" fmla="*/ 32 w 32"/>
              <a:gd name="T5" fmla="*/ 8 h 24"/>
              <a:gd name="T6" fmla="*/ 24 w 32"/>
              <a:gd name="T7" fmla="*/ 24 h 24"/>
              <a:gd name="T8" fmla="*/ 8 w 32"/>
              <a:gd name="T9" fmla="*/ 8 h 24"/>
              <a:gd name="T10" fmla="*/ 0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16" y="0"/>
                </a:lnTo>
                <a:lnTo>
                  <a:pt x="32" y="8"/>
                </a:lnTo>
                <a:lnTo>
                  <a:pt x="24" y="24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1" name="Freeform 851"/>
          <p:cNvSpPr>
            <a:spLocks/>
          </p:cNvSpPr>
          <p:nvPr/>
        </p:nvSpPr>
        <p:spPr bwMode="auto">
          <a:xfrm>
            <a:off x="6159500" y="5842000"/>
            <a:ext cx="50800" cy="25400"/>
          </a:xfrm>
          <a:custGeom>
            <a:avLst/>
            <a:gdLst>
              <a:gd name="T0" fmla="*/ 0 w 32"/>
              <a:gd name="T1" fmla="*/ 16 h 16"/>
              <a:gd name="T2" fmla="*/ 0 w 32"/>
              <a:gd name="T3" fmla="*/ 0 h 16"/>
              <a:gd name="T4" fmla="*/ 32 w 32"/>
              <a:gd name="T5" fmla="*/ 0 h 16"/>
              <a:gd name="T6" fmla="*/ 24 w 32"/>
              <a:gd name="T7" fmla="*/ 16 h 16"/>
              <a:gd name="T8" fmla="*/ 0 w 32"/>
              <a:gd name="T9" fmla="*/ 16 h 16"/>
              <a:gd name="T10" fmla="*/ 0 w 32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16">
                <a:moveTo>
                  <a:pt x="0" y="16"/>
                </a:moveTo>
                <a:lnTo>
                  <a:pt x="0" y="0"/>
                </a:lnTo>
                <a:lnTo>
                  <a:pt x="32" y="0"/>
                </a:lnTo>
                <a:lnTo>
                  <a:pt x="24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2" name="Freeform 852"/>
          <p:cNvSpPr>
            <a:spLocks/>
          </p:cNvSpPr>
          <p:nvPr/>
        </p:nvSpPr>
        <p:spPr bwMode="auto">
          <a:xfrm>
            <a:off x="6197600" y="5829300"/>
            <a:ext cx="63500" cy="38100"/>
          </a:xfrm>
          <a:custGeom>
            <a:avLst/>
            <a:gdLst>
              <a:gd name="T0" fmla="*/ 0 w 40"/>
              <a:gd name="T1" fmla="*/ 24 h 24"/>
              <a:gd name="T2" fmla="*/ 0 w 40"/>
              <a:gd name="T3" fmla="*/ 8 h 24"/>
              <a:gd name="T4" fmla="*/ 40 w 40"/>
              <a:gd name="T5" fmla="*/ 0 h 24"/>
              <a:gd name="T6" fmla="*/ 40 w 40"/>
              <a:gd name="T7" fmla="*/ 16 h 24"/>
              <a:gd name="T8" fmla="*/ 8 w 40"/>
              <a:gd name="T9" fmla="*/ 24 h 24"/>
              <a:gd name="T10" fmla="*/ 0 w 40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0" y="24"/>
                </a:moveTo>
                <a:lnTo>
                  <a:pt x="0" y="8"/>
                </a:lnTo>
                <a:lnTo>
                  <a:pt x="40" y="0"/>
                </a:lnTo>
                <a:lnTo>
                  <a:pt x="40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3" name="Freeform 853"/>
          <p:cNvSpPr>
            <a:spLocks/>
          </p:cNvSpPr>
          <p:nvPr/>
        </p:nvSpPr>
        <p:spPr bwMode="auto">
          <a:xfrm>
            <a:off x="6261100" y="5816600"/>
            <a:ext cx="38100" cy="38100"/>
          </a:xfrm>
          <a:custGeom>
            <a:avLst/>
            <a:gdLst>
              <a:gd name="T0" fmla="*/ 0 w 24"/>
              <a:gd name="T1" fmla="*/ 24 h 24"/>
              <a:gd name="T2" fmla="*/ 0 w 24"/>
              <a:gd name="T3" fmla="*/ 16 h 24"/>
              <a:gd name="T4" fmla="*/ 24 w 24"/>
              <a:gd name="T5" fmla="*/ 0 h 24"/>
              <a:gd name="T6" fmla="*/ 24 w 24"/>
              <a:gd name="T7" fmla="*/ 16 h 24"/>
              <a:gd name="T8" fmla="*/ 0 w 24"/>
              <a:gd name="T9" fmla="*/ 24 h 24"/>
              <a:gd name="T10" fmla="*/ 0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24"/>
                </a:moveTo>
                <a:lnTo>
                  <a:pt x="0" y="16"/>
                </a:lnTo>
                <a:lnTo>
                  <a:pt x="24" y="0"/>
                </a:lnTo>
                <a:lnTo>
                  <a:pt x="24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4" name="Freeform 854"/>
          <p:cNvSpPr>
            <a:spLocks/>
          </p:cNvSpPr>
          <p:nvPr/>
        </p:nvSpPr>
        <p:spPr bwMode="auto">
          <a:xfrm>
            <a:off x="6286500" y="5803900"/>
            <a:ext cx="38100" cy="38100"/>
          </a:xfrm>
          <a:custGeom>
            <a:avLst/>
            <a:gdLst>
              <a:gd name="T0" fmla="*/ 8 w 24"/>
              <a:gd name="T1" fmla="*/ 24 h 24"/>
              <a:gd name="T2" fmla="*/ 0 w 24"/>
              <a:gd name="T3" fmla="*/ 16 h 24"/>
              <a:gd name="T4" fmla="*/ 16 w 24"/>
              <a:gd name="T5" fmla="*/ 0 h 24"/>
              <a:gd name="T6" fmla="*/ 24 w 24"/>
              <a:gd name="T7" fmla="*/ 16 h 24"/>
              <a:gd name="T8" fmla="*/ 16 w 24"/>
              <a:gd name="T9" fmla="*/ 24 h 24"/>
              <a:gd name="T10" fmla="*/ 8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24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8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5" name="Freeform 855"/>
          <p:cNvSpPr>
            <a:spLocks/>
          </p:cNvSpPr>
          <p:nvPr/>
        </p:nvSpPr>
        <p:spPr bwMode="auto">
          <a:xfrm>
            <a:off x="6299200" y="5791200"/>
            <a:ext cx="25400" cy="38100"/>
          </a:xfrm>
          <a:custGeom>
            <a:avLst/>
            <a:gdLst>
              <a:gd name="T0" fmla="*/ 16 w 16"/>
              <a:gd name="T1" fmla="*/ 24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0 h 24"/>
              <a:gd name="T8" fmla="*/ 16 w 16"/>
              <a:gd name="T9" fmla="*/ 16 h 24"/>
              <a:gd name="T10" fmla="*/ 16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24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6" name="Freeform 856"/>
          <p:cNvSpPr>
            <a:spLocks/>
          </p:cNvSpPr>
          <p:nvPr/>
        </p:nvSpPr>
        <p:spPr bwMode="auto">
          <a:xfrm>
            <a:off x="6299200" y="5765800"/>
            <a:ext cx="25400" cy="25400"/>
          </a:xfrm>
          <a:custGeom>
            <a:avLst/>
            <a:gdLst>
              <a:gd name="T0" fmla="*/ 16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7" name="Freeform 857"/>
          <p:cNvSpPr>
            <a:spLocks/>
          </p:cNvSpPr>
          <p:nvPr/>
        </p:nvSpPr>
        <p:spPr bwMode="auto">
          <a:xfrm>
            <a:off x="6286500" y="5740400"/>
            <a:ext cx="38100" cy="38100"/>
          </a:xfrm>
          <a:custGeom>
            <a:avLst/>
            <a:gdLst>
              <a:gd name="T0" fmla="*/ 24 w 24"/>
              <a:gd name="T1" fmla="*/ 16 h 24"/>
              <a:gd name="T2" fmla="*/ 8 w 24"/>
              <a:gd name="T3" fmla="*/ 24 h 24"/>
              <a:gd name="T4" fmla="*/ 0 w 24"/>
              <a:gd name="T5" fmla="*/ 16 h 24"/>
              <a:gd name="T6" fmla="*/ 8 w 24"/>
              <a:gd name="T7" fmla="*/ 0 h 24"/>
              <a:gd name="T8" fmla="*/ 16 w 24"/>
              <a:gd name="T9" fmla="*/ 8 h 24"/>
              <a:gd name="T10" fmla="*/ 24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16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24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8" name="Freeform 858"/>
          <p:cNvSpPr>
            <a:spLocks/>
          </p:cNvSpPr>
          <p:nvPr/>
        </p:nvSpPr>
        <p:spPr bwMode="auto">
          <a:xfrm>
            <a:off x="6248400" y="5715000"/>
            <a:ext cx="50800" cy="50800"/>
          </a:xfrm>
          <a:custGeom>
            <a:avLst/>
            <a:gdLst>
              <a:gd name="T0" fmla="*/ 24 w 32"/>
              <a:gd name="T1" fmla="*/ 32 h 32"/>
              <a:gd name="T2" fmla="*/ 24 w 32"/>
              <a:gd name="T3" fmla="*/ 32 h 32"/>
              <a:gd name="T4" fmla="*/ 0 w 32"/>
              <a:gd name="T5" fmla="*/ 16 h 32"/>
              <a:gd name="T6" fmla="*/ 8 w 32"/>
              <a:gd name="T7" fmla="*/ 0 h 32"/>
              <a:gd name="T8" fmla="*/ 32 w 32"/>
              <a:gd name="T9" fmla="*/ 16 h 32"/>
              <a:gd name="T10" fmla="*/ 24 w 32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24" y="32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32" y="16"/>
                </a:lnTo>
                <a:lnTo>
                  <a:pt x="24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79" name="Freeform 859"/>
          <p:cNvSpPr>
            <a:spLocks/>
          </p:cNvSpPr>
          <p:nvPr/>
        </p:nvSpPr>
        <p:spPr bwMode="auto">
          <a:xfrm>
            <a:off x="6210300" y="5702300"/>
            <a:ext cx="50800" cy="38100"/>
          </a:xfrm>
          <a:custGeom>
            <a:avLst/>
            <a:gdLst>
              <a:gd name="T0" fmla="*/ 32 w 32"/>
              <a:gd name="T1" fmla="*/ 8 h 24"/>
              <a:gd name="T2" fmla="*/ 32 w 32"/>
              <a:gd name="T3" fmla="*/ 24 h 24"/>
              <a:gd name="T4" fmla="*/ 0 w 32"/>
              <a:gd name="T5" fmla="*/ 16 h 24"/>
              <a:gd name="T6" fmla="*/ 0 w 32"/>
              <a:gd name="T7" fmla="*/ 0 h 24"/>
              <a:gd name="T8" fmla="*/ 32 w 32"/>
              <a:gd name="T9" fmla="*/ 8 h 24"/>
              <a:gd name="T10" fmla="*/ 32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8"/>
                </a:move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0" name="Freeform 860"/>
          <p:cNvSpPr>
            <a:spLocks/>
          </p:cNvSpPr>
          <p:nvPr/>
        </p:nvSpPr>
        <p:spPr bwMode="auto">
          <a:xfrm>
            <a:off x="6146800" y="5702300"/>
            <a:ext cx="63500" cy="25400"/>
          </a:xfrm>
          <a:custGeom>
            <a:avLst/>
            <a:gdLst>
              <a:gd name="T0" fmla="*/ 40 w 40"/>
              <a:gd name="T1" fmla="*/ 0 h 16"/>
              <a:gd name="T2" fmla="*/ 40 w 40"/>
              <a:gd name="T3" fmla="*/ 16 h 16"/>
              <a:gd name="T4" fmla="*/ 0 w 40"/>
              <a:gd name="T5" fmla="*/ 16 h 16"/>
              <a:gd name="T6" fmla="*/ 0 w 40"/>
              <a:gd name="T7" fmla="*/ 0 h 16"/>
              <a:gd name="T8" fmla="*/ 40 w 40"/>
              <a:gd name="T9" fmla="*/ 0 h 16"/>
              <a:gd name="T10" fmla="*/ 40 w 40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16">
                <a:moveTo>
                  <a:pt x="40" y="0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1" name="Freeform 861"/>
          <p:cNvSpPr>
            <a:spLocks/>
          </p:cNvSpPr>
          <p:nvPr/>
        </p:nvSpPr>
        <p:spPr bwMode="auto">
          <a:xfrm>
            <a:off x="6083300" y="5702300"/>
            <a:ext cx="76200" cy="38100"/>
          </a:xfrm>
          <a:custGeom>
            <a:avLst/>
            <a:gdLst>
              <a:gd name="T0" fmla="*/ 40 w 48"/>
              <a:gd name="T1" fmla="*/ 0 h 24"/>
              <a:gd name="T2" fmla="*/ 48 w 48"/>
              <a:gd name="T3" fmla="*/ 16 h 24"/>
              <a:gd name="T4" fmla="*/ 0 w 48"/>
              <a:gd name="T5" fmla="*/ 24 h 24"/>
              <a:gd name="T6" fmla="*/ 0 w 48"/>
              <a:gd name="T7" fmla="*/ 8 h 24"/>
              <a:gd name="T8" fmla="*/ 40 w 48"/>
              <a:gd name="T9" fmla="*/ 0 h 24"/>
              <a:gd name="T10" fmla="*/ 40 w 48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4">
                <a:moveTo>
                  <a:pt x="40" y="0"/>
                </a:moveTo>
                <a:lnTo>
                  <a:pt x="48" y="16"/>
                </a:lnTo>
                <a:lnTo>
                  <a:pt x="0" y="24"/>
                </a:lnTo>
                <a:lnTo>
                  <a:pt x="0" y="8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2" name="Freeform 862"/>
          <p:cNvSpPr>
            <a:spLocks/>
          </p:cNvSpPr>
          <p:nvPr/>
        </p:nvSpPr>
        <p:spPr bwMode="auto">
          <a:xfrm>
            <a:off x="6007100" y="5715000"/>
            <a:ext cx="88900" cy="63500"/>
          </a:xfrm>
          <a:custGeom>
            <a:avLst/>
            <a:gdLst>
              <a:gd name="T0" fmla="*/ 48 w 56"/>
              <a:gd name="T1" fmla="*/ 0 h 40"/>
              <a:gd name="T2" fmla="*/ 56 w 56"/>
              <a:gd name="T3" fmla="*/ 16 h 40"/>
              <a:gd name="T4" fmla="*/ 8 w 56"/>
              <a:gd name="T5" fmla="*/ 40 h 40"/>
              <a:gd name="T6" fmla="*/ 0 w 56"/>
              <a:gd name="T7" fmla="*/ 24 h 40"/>
              <a:gd name="T8" fmla="*/ 48 w 56"/>
              <a:gd name="T9" fmla="*/ 0 h 40"/>
              <a:gd name="T10" fmla="*/ 48 w 56"/>
              <a:gd name="T1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40">
                <a:moveTo>
                  <a:pt x="48" y="0"/>
                </a:moveTo>
                <a:lnTo>
                  <a:pt x="56" y="16"/>
                </a:lnTo>
                <a:lnTo>
                  <a:pt x="8" y="40"/>
                </a:lnTo>
                <a:lnTo>
                  <a:pt x="0" y="24"/>
                </a:lnTo>
                <a:lnTo>
                  <a:pt x="48" y="0"/>
                </a:lnTo>
                <a:lnTo>
                  <a:pt x="4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3" name="Freeform 863"/>
          <p:cNvSpPr>
            <a:spLocks/>
          </p:cNvSpPr>
          <p:nvPr/>
        </p:nvSpPr>
        <p:spPr bwMode="auto">
          <a:xfrm>
            <a:off x="5994400" y="5753100"/>
            <a:ext cx="38100" cy="50800"/>
          </a:xfrm>
          <a:custGeom>
            <a:avLst/>
            <a:gdLst>
              <a:gd name="T0" fmla="*/ 8 w 24"/>
              <a:gd name="T1" fmla="*/ 0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32 h 32"/>
              <a:gd name="T8" fmla="*/ 8 w 24"/>
              <a:gd name="T9" fmla="*/ 8 h 32"/>
              <a:gd name="T10" fmla="*/ 8 w 24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4" name="Freeform 864"/>
          <p:cNvSpPr>
            <a:spLocks/>
          </p:cNvSpPr>
          <p:nvPr/>
        </p:nvSpPr>
        <p:spPr bwMode="auto">
          <a:xfrm>
            <a:off x="5994400" y="5803900"/>
            <a:ext cx="38100" cy="50800"/>
          </a:xfrm>
          <a:custGeom>
            <a:avLst/>
            <a:gdLst>
              <a:gd name="T0" fmla="*/ 0 w 24"/>
              <a:gd name="T1" fmla="*/ 0 h 32"/>
              <a:gd name="T2" fmla="*/ 16 w 24"/>
              <a:gd name="T3" fmla="*/ 0 h 32"/>
              <a:gd name="T4" fmla="*/ 24 w 24"/>
              <a:gd name="T5" fmla="*/ 32 h 32"/>
              <a:gd name="T6" fmla="*/ 8 w 24"/>
              <a:gd name="T7" fmla="*/ 32 h 32"/>
              <a:gd name="T8" fmla="*/ 0 w 24"/>
              <a:gd name="T9" fmla="*/ 0 h 32"/>
              <a:gd name="T10" fmla="*/ 0 w 24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0"/>
                </a:moveTo>
                <a:lnTo>
                  <a:pt x="16" y="0"/>
                </a:lnTo>
                <a:lnTo>
                  <a:pt x="24" y="32"/>
                </a:lnTo>
                <a:lnTo>
                  <a:pt x="8" y="3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5" name="Freeform 865"/>
          <p:cNvSpPr>
            <a:spLocks/>
          </p:cNvSpPr>
          <p:nvPr/>
        </p:nvSpPr>
        <p:spPr bwMode="auto">
          <a:xfrm>
            <a:off x="6007100" y="5842000"/>
            <a:ext cx="50800" cy="63500"/>
          </a:xfrm>
          <a:custGeom>
            <a:avLst/>
            <a:gdLst>
              <a:gd name="T0" fmla="*/ 0 w 32"/>
              <a:gd name="T1" fmla="*/ 8 h 40"/>
              <a:gd name="T2" fmla="*/ 8 w 32"/>
              <a:gd name="T3" fmla="*/ 0 h 40"/>
              <a:gd name="T4" fmla="*/ 32 w 32"/>
              <a:gd name="T5" fmla="*/ 24 h 40"/>
              <a:gd name="T6" fmla="*/ 24 w 32"/>
              <a:gd name="T7" fmla="*/ 40 h 40"/>
              <a:gd name="T8" fmla="*/ 0 w 32"/>
              <a:gd name="T9" fmla="*/ 16 h 40"/>
              <a:gd name="T10" fmla="*/ 0 w 32"/>
              <a:gd name="T11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40">
                <a:moveTo>
                  <a:pt x="0" y="8"/>
                </a:moveTo>
                <a:lnTo>
                  <a:pt x="8" y="0"/>
                </a:lnTo>
                <a:lnTo>
                  <a:pt x="32" y="24"/>
                </a:lnTo>
                <a:lnTo>
                  <a:pt x="24" y="40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6" name="Freeform 866"/>
          <p:cNvSpPr>
            <a:spLocks/>
          </p:cNvSpPr>
          <p:nvPr/>
        </p:nvSpPr>
        <p:spPr bwMode="auto">
          <a:xfrm>
            <a:off x="6045200" y="5880100"/>
            <a:ext cx="76200" cy="50800"/>
          </a:xfrm>
          <a:custGeom>
            <a:avLst/>
            <a:gdLst>
              <a:gd name="T0" fmla="*/ 0 w 48"/>
              <a:gd name="T1" fmla="*/ 16 h 32"/>
              <a:gd name="T2" fmla="*/ 8 w 48"/>
              <a:gd name="T3" fmla="*/ 0 h 32"/>
              <a:gd name="T4" fmla="*/ 48 w 48"/>
              <a:gd name="T5" fmla="*/ 16 h 32"/>
              <a:gd name="T6" fmla="*/ 40 w 48"/>
              <a:gd name="T7" fmla="*/ 32 h 32"/>
              <a:gd name="T8" fmla="*/ 0 w 48"/>
              <a:gd name="T9" fmla="*/ 16 h 32"/>
              <a:gd name="T10" fmla="*/ 0 w 48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2">
                <a:moveTo>
                  <a:pt x="0" y="16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7" name="Freeform 867"/>
          <p:cNvSpPr>
            <a:spLocks/>
          </p:cNvSpPr>
          <p:nvPr/>
        </p:nvSpPr>
        <p:spPr bwMode="auto">
          <a:xfrm>
            <a:off x="6108700" y="5905500"/>
            <a:ext cx="88900" cy="38100"/>
          </a:xfrm>
          <a:custGeom>
            <a:avLst/>
            <a:gdLst>
              <a:gd name="T0" fmla="*/ 0 w 56"/>
              <a:gd name="T1" fmla="*/ 16 h 24"/>
              <a:gd name="T2" fmla="*/ 0 w 56"/>
              <a:gd name="T3" fmla="*/ 0 h 24"/>
              <a:gd name="T4" fmla="*/ 56 w 56"/>
              <a:gd name="T5" fmla="*/ 8 h 24"/>
              <a:gd name="T6" fmla="*/ 48 w 56"/>
              <a:gd name="T7" fmla="*/ 24 h 24"/>
              <a:gd name="T8" fmla="*/ 0 w 56"/>
              <a:gd name="T9" fmla="*/ 16 h 24"/>
              <a:gd name="T10" fmla="*/ 0 w 5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24">
                <a:moveTo>
                  <a:pt x="0" y="16"/>
                </a:moveTo>
                <a:lnTo>
                  <a:pt x="0" y="0"/>
                </a:lnTo>
                <a:lnTo>
                  <a:pt x="56" y="8"/>
                </a:lnTo>
                <a:lnTo>
                  <a:pt x="48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8" name="Freeform 868"/>
          <p:cNvSpPr>
            <a:spLocks/>
          </p:cNvSpPr>
          <p:nvPr/>
        </p:nvSpPr>
        <p:spPr bwMode="auto">
          <a:xfrm>
            <a:off x="6184900" y="5905500"/>
            <a:ext cx="101600" cy="38100"/>
          </a:xfrm>
          <a:custGeom>
            <a:avLst/>
            <a:gdLst>
              <a:gd name="T0" fmla="*/ 0 w 64"/>
              <a:gd name="T1" fmla="*/ 24 h 24"/>
              <a:gd name="T2" fmla="*/ 0 w 64"/>
              <a:gd name="T3" fmla="*/ 8 h 24"/>
              <a:gd name="T4" fmla="*/ 64 w 64"/>
              <a:gd name="T5" fmla="*/ 0 h 24"/>
              <a:gd name="T6" fmla="*/ 64 w 64"/>
              <a:gd name="T7" fmla="*/ 16 h 24"/>
              <a:gd name="T8" fmla="*/ 8 w 64"/>
              <a:gd name="T9" fmla="*/ 24 h 24"/>
              <a:gd name="T10" fmla="*/ 0 w 6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24">
                <a:moveTo>
                  <a:pt x="0" y="24"/>
                </a:moveTo>
                <a:lnTo>
                  <a:pt x="0" y="8"/>
                </a:lnTo>
                <a:lnTo>
                  <a:pt x="64" y="0"/>
                </a:lnTo>
                <a:lnTo>
                  <a:pt x="64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89" name="Freeform 869"/>
          <p:cNvSpPr>
            <a:spLocks/>
          </p:cNvSpPr>
          <p:nvPr/>
        </p:nvSpPr>
        <p:spPr bwMode="auto">
          <a:xfrm>
            <a:off x="6286500" y="5892800"/>
            <a:ext cx="50800" cy="38100"/>
          </a:xfrm>
          <a:custGeom>
            <a:avLst/>
            <a:gdLst>
              <a:gd name="T0" fmla="*/ 0 w 32"/>
              <a:gd name="T1" fmla="*/ 24 h 24"/>
              <a:gd name="T2" fmla="*/ 0 w 32"/>
              <a:gd name="T3" fmla="*/ 8 h 24"/>
              <a:gd name="T4" fmla="*/ 24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24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0" name="Freeform 870"/>
          <p:cNvSpPr>
            <a:spLocks/>
          </p:cNvSpPr>
          <p:nvPr/>
        </p:nvSpPr>
        <p:spPr bwMode="auto">
          <a:xfrm>
            <a:off x="6324600" y="5880100"/>
            <a:ext cx="50800" cy="38100"/>
          </a:xfrm>
          <a:custGeom>
            <a:avLst/>
            <a:gdLst>
              <a:gd name="T0" fmla="*/ 0 w 32"/>
              <a:gd name="T1" fmla="*/ 8 h 24"/>
              <a:gd name="T2" fmla="*/ 0 w 32"/>
              <a:gd name="T3" fmla="*/ 8 h 24"/>
              <a:gd name="T4" fmla="*/ 24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1" name="Freeform 871"/>
          <p:cNvSpPr>
            <a:spLocks/>
          </p:cNvSpPr>
          <p:nvPr/>
        </p:nvSpPr>
        <p:spPr bwMode="auto">
          <a:xfrm>
            <a:off x="6362700" y="5842000"/>
            <a:ext cx="63500" cy="63500"/>
          </a:xfrm>
          <a:custGeom>
            <a:avLst/>
            <a:gdLst>
              <a:gd name="T0" fmla="*/ 8 w 40"/>
              <a:gd name="T1" fmla="*/ 40 h 40"/>
              <a:gd name="T2" fmla="*/ 0 w 40"/>
              <a:gd name="T3" fmla="*/ 24 h 40"/>
              <a:gd name="T4" fmla="*/ 32 w 40"/>
              <a:gd name="T5" fmla="*/ 0 h 40"/>
              <a:gd name="T6" fmla="*/ 40 w 40"/>
              <a:gd name="T7" fmla="*/ 16 h 40"/>
              <a:gd name="T8" fmla="*/ 8 w 40"/>
              <a:gd name="T9" fmla="*/ 40 h 40"/>
              <a:gd name="T10" fmla="*/ 8 w 40"/>
              <a:gd name="T11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40">
                <a:moveTo>
                  <a:pt x="8" y="40"/>
                </a:moveTo>
                <a:lnTo>
                  <a:pt x="0" y="24"/>
                </a:lnTo>
                <a:lnTo>
                  <a:pt x="32" y="0"/>
                </a:lnTo>
                <a:lnTo>
                  <a:pt x="40" y="16"/>
                </a:lnTo>
                <a:lnTo>
                  <a:pt x="8" y="40"/>
                </a:lnTo>
                <a:lnTo>
                  <a:pt x="8" y="4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2" name="Freeform 872"/>
          <p:cNvSpPr>
            <a:spLocks/>
          </p:cNvSpPr>
          <p:nvPr/>
        </p:nvSpPr>
        <p:spPr bwMode="auto">
          <a:xfrm>
            <a:off x="6413500" y="5816600"/>
            <a:ext cx="38100" cy="50800"/>
          </a:xfrm>
          <a:custGeom>
            <a:avLst/>
            <a:gdLst>
              <a:gd name="T0" fmla="*/ 8 w 24"/>
              <a:gd name="T1" fmla="*/ 32 h 32"/>
              <a:gd name="T2" fmla="*/ 0 w 24"/>
              <a:gd name="T3" fmla="*/ 24 h 32"/>
              <a:gd name="T4" fmla="*/ 16 w 24"/>
              <a:gd name="T5" fmla="*/ 0 h 32"/>
              <a:gd name="T6" fmla="*/ 24 w 24"/>
              <a:gd name="T7" fmla="*/ 8 h 32"/>
              <a:gd name="T8" fmla="*/ 16 w 24"/>
              <a:gd name="T9" fmla="*/ 24 h 32"/>
              <a:gd name="T10" fmla="*/ 8 w 24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8" y="32"/>
                </a:moveTo>
                <a:lnTo>
                  <a:pt x="0" y="24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3" name="Freeform 873"/>
          <p:cNvSpPr>
            <a:spLocks/>
          </p:cNvSpPr>
          <p:nvPr/>
        </p:nvSpPr>
        <p:spPr bwMode="auto">
          <a:xfrm>
            <a:off x="6426200" y="5765800"/>
            <a:ext cx="25400" cy="63500"/>
          </a:xfrm>
          <a:custGeom>
            <a:avLst/>
            <a:gdLst>
              <a:gd name="T0" fmla="*/ 16 w 16"/>
              <a:gd name="T1" fmla="*/ 40 h 40"/>
              <a:gd name="T2" fmla="*/ 0 w 16"/>
              <a:gd name="T3" fmla="*/ 32 h 40"/>
              <a:gd name="T4" fmla="*/ 0 w 16"/>
              <a:gd name="T5" fmla="*/ 8 h 40"/>
              <a:gd name="T6" fmla="*/ 16 w 16"/>
              <a:gd name="T7" fmla="*/ 0 h 40"/>
              <a:gd name="T8" fmla="*/ 16 w 16"/>
              <a:gd name="T9" fmla="*/ 32 h 40"/>
              <a:gd name="T10" fmla="*/ 16 w 16"/>
              <a:gd name="T11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40">
                <a:moveTo>
                  <a:pt x="16" y="40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lnTo>
                  <a:pt x="16" y="4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4" name="Freeform 874"/>
          <p:cNvSpPr>
            <a:spLocks/>
          </p:cNvSpPr>
          <p:nvPr/>
        </p:nvSpPr>
        <p:spPr bwMode="auto">
          <a:xfrm>
            <a:off x="6400800" y="5727700"/>
            <a:ext cx="50800" cy="50800"/>
          </a:xfrm>
          <a:custGeom>
            <a:avLst/>
            <a:gdLst>
              <a:gd name="T0" fmla="*/ 32 w 32"/>
              <a:gd name="T1" fmla="*/ 24 h 32"/>
              <a:gd name="T2" fmla="*/ 16 w 32"/>
              <a:gd name="T3" fmla="*/ 32 h 32"/>
              <a:gd name="T4" fmla="*/ 0 w 32"/>
              <a:gd name="T5" fmla="*/ 8 h 32"/>
              <a:gd name="T6" fmla="*/ 16 w 32"/>
              <a:gd name="T7" fmla="*/ 0 h 32"/>
              <a:gd name="T8" fmla="*/ 32 w 32"/>
              <a:gd name="T9" fmla="*/ 24 h 32"/>
              <a:gd name="T10" fmla="*/ 32 w 32"/>
              <a:gd name="T11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32" y="24"/>
                </a:moveTo>
                <a:lnTo>
                  <a:pt x="16" y="32"/>
                </a:lnTo>
                <a:lnTo>
                  <a:pt x="0" y="8"/>
                </a:lnTo>
                <a:lnTo>
                  <a:pt x="16" y="0"/>
                </a:lnTo>
                <a:lnTo>
                  <a:pt x="32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5" name="Freeform 875"/>
          <p:cNvSpPr>
            <a:spLocks/>
          </p:cNvSpPr>
          <p:nvPr/>
        </p:nvSpPr>
        <p:spPr bwMode="auto">
          <a:xfrm>
            <a:off x="6362700" y="5676900"/>
            <a:ext cx="63500" cy="63500"/>
          </a:xfrm>
          <a:custGeom>
            <a:avLst/>
            <a:gdLst>
              <a:gd name="T0" fmla="*/ 40 w 40"/>
              <a:gd name="T1" fmla="*/ 32 h 40"/>
              <a:gd name="T2" fmla="*/ 24 w 40"/>
              <a:gd name="T3" fmla="*/ 40 h 40"/>
              <a:gd name="T4" fmla="*/ 0 w 40"/>
              <a:gd name="T5" fmla="*/ 16 h 40"/>
              <a:gd name="T6" fmla="*/ 8 w 40"/>
              <a:gd name="T7" fmla="*/ 0 h 40"/>
              <a:gd name="T8" fmla="*/ 40 w 40"/>
              <a:gd name="T9" fmla="*/ 24 h 40"/>
              <a:gd name="T10" fmla="*/ 40 w 40"/>
              <a:gd name="T11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40">
                <a:moveTo>
                  <a:pt x="40" y="32"/>
                </a:moveTo>
                <a:lnTo>
                  <a:pt x="24" y="40"/>
                </a:lnTo>
                <a:lnTo>
                  <a:pt x="0" y="16"/>
                </a:lnTo>
                <a:lnTo>
                  <a:pt x="8" y="0"/>
                </a:lnTo>
                <a:lnTo>
                  <a:pt x="40" y="24"/>
                </a:lnTo>
                <a:lnTo>
                  <a:pt x="4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6" name="Freeform 876"/>
          <p:cNvSpPr>
            <a:spLocks/>
          </p:cNvSpPr>
          <p:nvPr/>
        </p:nvSpPr>
        <p:spPr bwMode="auto">
          <a:xfrm>
            <a:off x="6299200" y="5651500"/>
            <a:ext cx="76200" cy="50800"/>
          </a:xfrm>
          <a:custGeom>
            <a:avLst/>
            <a:gdLst>
              <a:gd name="T0" fmla="*/ 48 w 48"/>
              <a:gd name="T1" fmla="*/ 16 h 32"/>
              <a:gd name="T2" fmla="*/ 40 w 48"/>
              <a:gd name="T3" fmla="*/ 32 h 32"/>
              <a:gd name="T4" fmla="*/ 0 w 48"/>
              <a:gd name="T5" fmla="*/ 16 h 32"/>
              <a:gd name="T6" fmla="*/ 8 w 48"/>
              <a:gd name="T7" fmla="*/ 0 h 32"/>
              <a:gd name="T8" fmla="*/ 48 w 48"/>
              <a:gd name="T9" fmla="*/ 16 h 32"/>
              <a:gd name="T10" fmla="*/ 48 w 48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2">
                <a:moveTo>
                  <a:pt x="48" y="16"/>
                </a:moveTo>
                <a:lnTo>
                  <a:pt x="40" y="32"/>
                </a:lnTo>
                <a:lnTo>
                  <a:pt x="0" y="16"/>
                </a:lnTo>
                <a:lnTo>
                  <a:pt x="8" y="0"/>
                </a:lnTo>
                <a:lnTo>
                  <a:pt x="48" y="16"/>
                </a:lnTo>
                <a:lnTo>
                  <a:pt x="4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7" name="Freeform 877"/>
          <p:cNvSpPr>
            <a:spLocks/>
          </p:cNvSpPr>
          <p:nvPr/>
        </p:nvSpPr>
        <p:spPr bwMode="auto">
          <a:xfrm>
            <a:off x="6261100" y="5638800"/>
            <a:ext cx="50800" cy="38100"/>
          </a:xfrm>
          <a:custGeom>
            <a:avLst/>
            <a:gdLst>
              <a:gd name="T0" fmla="*/ 24 w 32"/>
              <a:gd name="T1" fmla="*/ 24 h 24"/>
              <a:gd name="T2" fmla="*/ 24 w 32"/>
              <a:gd name="T3" fmla="*/ 24 h 24"/>
              <a:gd name="T4" fmla="*/ 0 w 32"/>
              <a:gd name="T5" fmla="*/ 16 h 24"/>
              <a:gd name="T6" fmla="*/ 8 w 32"/>
              <a:gd name="T7" fmla="*/ 0 h 24"/>
              <a:gd name="T8" fmla="*/ 32 w 32"/>
              <a:gd name="T9" fmla="*/ 8 h 24"/>
              <a:gd name="T10" fmla="*/ 24 w 32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24" y="24"/>
                </a:move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lnTo>
                  <a:pt x="32" y="8"/>
                </a:lnTo>
                <a:lnTo>
                  <a:pt x="24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8" name="Freeform 878"/>
          <p:cNvSpPr>
            <a:spLocks/>
          </p:cNvSpPr>
          <p:nvPr/>
        </p:nvSpPr>
        <p:spPr bwMode="auto">
          <a:xfrm>
            <a:off x="6223000" y="5626100"/>
            <a:ext cx="50800" cy="38100"/>
          </a:xfrm>
          <a:custGeom>
            <a:avLst/>
            <a:gdLst>
              <a:gd name="T0" fmla="*/ 32 w 32"/>
              <a:gd name="T1" fmla="*/ 8 h 24"/>
              <a:gd name="T2" fmla="*/ 24 w 32"/>
              <a:gd name="T3" fmla="*/ 24 h 24"/>
              <a:gd name="T4" fmla="*/ 0 w 32"/>
              <a:gd name="T5" fmla="*/ 16 h 24"/>
              <a:gd name="T6" fmla="*/ 0 w 32"/>
              <a:gd name="T7" fmla="*/ 0 h 24"/>
              <a:gd name="T8" fmla="*/ 32 w 32"/>
              <a:gd name="T9" fmla="*/ 8 h 24"/>
              <a:gd name="T10" fmla="*/ 32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8"/>
                </a:move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199" name="Freeform 879"/>
          <p:cNvSpPr>
            <a:spLocks/>
          </p:cNvSpPr>
          <p:nvPr/>
        </p:nvSpPr>
        <p:spPr bwMode="auto">
          <a:xfrm>
            <a:off x="6159500" y="5626100"/>
            <a:ext cx="63500" cy="25400"/>
          </a:xfrm>
          <a:custGeom>
            <a:avLst/>
            <a:gdLst>
              <a:gd name="T0" fmla="*/ 40 w 40"/>
              <a:gd name="T1" fmla="*/ 0 h 16"/>
              <a:gd name="T2" fmla="*/ 40 w 40"/>
              <a:gd name="T3" fmla="*/ 16 h 16"/>
              <a:gd name="T4" fmla="*/ 0 w 40"/>
              <a:gd name="T5" fmla="*/ 16 h 16"/>
              <a:gd name="T6" fmla="*/ 0 w 40"/>
              <a:gd name="T7" fmla="*/ 0 h 16"/>
              <a:gd name="T8" fmla="*/ 40 w 40"/>
              <a:gd name="T9" fmla="*/ 0 h 16"/>
              <a:gd name="T10" fmla="*/ 40 w 40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16">
                <a:moveTo>
                  <a:pt x="40" y="0"/>
                </a:moveTo>
                <a:lnTo>
                  <a:pt x="40" y="16"/>
                </a:lnTo>
                <a:lnTo>
                  <a:pt x="0" y="16"/>
                </a:lnTo>
                <a:lnTo>
                  <a:pt x="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0" name="Freeform 880"/>
          <p:cNvSpPr>
            <a:spLocks/>
          </p:cNvSpPr>
          <p:nvPr/>
        </p:nvSpPr>
        <p:spPr bwMode="auto">
          <a:xfrm>
            <a:off x="6096000" y="5626100"/>
            <a:ext cx="63500" cy="38100"/>
          </a:xfrm>
          <a:custGeom>
            <a:avLst/>
            <a:gdLst>
              <a:gd name="T0" fmla="*/ 40 w 40"/>
              <a:gd name="T1" fmla="*/ 0 h 24"/>
              <a:gd name="T2" fmla="*/ 40 w 40"/>
              <a:gd name="T3" fmla="*/ 16 h 24"/>
              <a:gd name="T4" fmla="*/ 0 w 40"/>
              <a:gd name="T5" fmla="*/ 24 h 24"/>
              <a:gd name="T6" fmla="*/ 0 w 40"/>
              <a:gd name="T7" fmla="*/ 8 h 24"/>
              <a:gd name="T8" fmla="*/ 40 w 40"/>
              <a:gd name="T9" fmla="*/ 0 h 24"/>
              <a:gd name="T10" fmla="*/ 40 w 40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40" y="0"/>
                </a:moveTo>
                <a:lnTo>
                  <a:pt x="40" y="16"/>
                </a:lnTo>
                <a:lnTo>
                  <a:pt x="0" y="24"/>
                </a:lnTo>
                <a:lnTo>
                  <a:pt x="0" y="8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1" name="Freeform 881"/>
          <p:cNvSpPr>
            <a:spLocks/>
          </p:cNvSpPr>
          <p:nvPr/>
        </p:nvSpPr>
        <p:spPr bwMode="auto">
          <a:xfrm>
            <a:off x="6045200" y="5638800"/>
            <a:ext cx="50800" cy="38100"/>
          </a:xfrm>
          <a:custGeom>
            <a:avLst/>
            <a:gdLst>
              <a:gd name="T0" fmla="*/ 32 w 32"/>
              <a:gd name="T1" fmla="*/ 0 h 24"/>
              <a:gd name="T2" fmla="*/ 32 w 32"/>
              <a:gd name="T3" fmla="*/ 16 h 24"/>
              <a:gd name="T4" fmla="*/ 0 w 32"/>
              <a:gd name="T5" fmla="*/ 24 h 24"/>
              <a:gd name="T6" fmla="*/ 0 w 32"/>
              <a:gd name="T7" fmla="*/ 8 h 24"/>
              <a:gd name="T8" fmla="*/ 32 w 32"/>
              <a:gd name="T9" fmla="*/ 0 h 24"/>
              <a:gd name="T10" fmla="*/ 32 w 32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32" y="0"/>
                </a:moveTo>
                <a:lnTo>
                  <a:pt x="32" y="16"/>
                </a:lnTo>
                <a:lnTo>
                  <a:pt x="0" y="24"/>
                </a:lnTo>
                <a:lnTo>
                  <a:pt x="0" y="8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2" name="Freeform 882"/>
          <p:cNvSpPr>
            <a:spLocks/>
          </p:cNvSpPr>
          <p:nvPr/>
        </p:nvSpPr>
        <p:spPr bwMode="auto">
          <a:xfrm>
            <a:off x="5981700" y="5651500"/>
            <a:ext cx="63500" cy="38100"/>
          </a:xfrm>
          <a:custGeom>
            <a:avLst/>
            <a:gdLst>
              <a:gd name="T0" fmla="*/ 40 w 40"/>
              <a:gd name="T1" fmla="*/ 16 h 24"/>
              <a:gd name="T2" fmla="*/ 40 w 40"/>
              <a:gd name="T3" fmla="*/ 16 h 24"/>
              <a:gd name="T4" fmla="*/ 8 w 40"/>
              <a:gd name="T5" fmla="*/ 24 h 24"/>
              <a:gd name="T6" fmla="*/ 0 w 40"/>
              <a:gd name="T7" fmla="*/ 8 h 24"/>
              <a:gd name="T8" fmla="*/ 40 w 40"/>
              <a:gd name="T9" fmla="*/ 0 h 24"/>
              <a:gd name="T10" fmla="*/ 40 w 40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40" y="16"/>
                </a:lnTo>
                <a:lnTo>
                  <a:pt x="8" y="24"/>
                </a:lnTo>
                <a:lnTo>
                  <a:pt x="0" y="8"/>
                </a:lnTo>
                <a:lnTo>
                  <a:pt x="40" y="0"/>
                </a:lnTo>
                <a:lnTo>
                  <a:pt x="4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3" name="Freeform 883"/>
          <p:cNvSpPr>
            <a:spLocks/>
          </p:cNvSpPr>
          <p:nvPr/>
        </p:nvSpPr>
        <p:spPr bwMode="auto">
          <a:xfrm>
            <a:off x="5943600" y="5664200"/>
            <a:ext cx="50800" cy="50800"/>
          </a:xfrm>
          <a:custGeom>
            <a:avLst/>
            <a:gdLst>
              <a:gd name="T0" fmla="*/ 24 w 32"/>
              <a:gd name="T1" fmla="*/ 0 h 32"/>
              <a:gd name="T2" fmla="*/ 32 w 32"/>
              <a:gd name="T3" fmla="*/ 16 h 32"/>
              <a:gd name="T4" fmla="*/ 8 w 32"/>
              <a:gd name="T5" fmla="*/ 32 h 32"/>
              <a:gd name="T6" fmla="*/ 0 w 32"/>
              <a:gd name="T7" fmla="*/ 16 h 32"/>
              <a:gd name="T8" fmla="*/ 24 w 32"/>
              <a:gd name="T9" fmla="*/ 0 h 32"/>
              <a:gd name="T10" fmla="*/ 24 w 3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4" name="Freeform 884"/>
          <p:cNvSpPr>
            <a:spLocks/>
          </p:cNvSpPr>
          <p:nvPr/>
        </p:nvSpPr>
        <p:spPr bwMode="auto">
          <a:xfrm>
            <a:off x="5905500" y="5689600"/>
            <a:ext cx="50800" cy="50800"/>
          </a:xfrm>
          <a:custGeom>
            <a:avLst/>
            <a:gdLst>
              <a:gd name="T0" fmla="*/ 24 w 32"/>
              <a:gd name="T1" fmla="*/ 0 h 32"/>
              <a:gd name="T2" fmla="*/ 32 w 32"/>
              <a:gd name="T3" fmla="*/ 16 h 32"/>
              <a:gd name="T4" fmla="*/ 16 w 32"/>
              <a:gd name="T5" fmla="*/ 32 h 32"/>
              <a:gd name="T6" fmla="*/ 0 w 32"/>
              <a:gd name="T7" fmla="*/ 24 h 32"/>
              <a:gd name="T8" fmla="*/ 24 w 32"/>
              <a:gd name="T9" fmla="*/ 0 h 32"/>
              <a:gd name="T10" fmla="*/ 24 w 32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24" y="0"/>
                </a:moveTo>
                <a:lnTo>
                  <a:pt x="32" y="16"/>
                </a:lnTo>
                <a:lnTo>
                  <a:pt x="16" y="32"/>
                </a:lnTo>
                <a:lnTo>
                  <a:pt x="0" y="24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5" name="Freeform 885"/>
          <p:cNvSpPr>
            <a:spLocks/>
          </p:cNvSpPr>
          <p:nvPr/>
        </p:nvSpPr>
        <p:spPr bwMode="auto">
          <a:xfrm>
            <a:off x="5880100" y="5715000"/>
            <a:ext cx="50800" cy="50800"/>
          </a:xfrm>
          <a:custGeom>
            <a:avLst/>
            <a:gdLst>
              <a:gd name="T0" fmla="*/ 32 w 32"/>
              <a:gd name="T1" fmla="*/ 16 h 32"/>
              <a:gd name="T2" fmla="*/ 32 w 32"/>
              <a:gd name="T3" fmla="*/ 16 h 32"/>
              <a:gd name="T4" fmla="*/ 8 w 32"/>
              <a:gd name="T5" fmla="*/ 32 h 32"/>
              <a:gd name="T6" fmla="*/ 0 w 32"/>
              <a:gd name="T7" fmla="*/ 16 h 32"/>
              <a:gd name="T8" fmla="*/ 16 w 32"/>
              <a:gd name="T9" fmla="*/ 0 h 32"/>
              <a:gd name="T10" fmla="*/ 32 w 32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32" y="16"/>
                </a:moveTo>
                <a:lnTo>
                  <a:pt x="32" y="16"/>
                </a:lnTo>
                <a:lnTo>
                  <a:pt x="8" y="32"/>
                </a:lnTo>
                <a:lnTo>
                  <a:pt x="0" y="16"/>
                </a:lnTo>
                <a:lnTo>
                  <a:pt x="16" y="0"/>
                </a:lnTo>
                <a:lnTo>
                  <a:pt x="32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6" name="Freeform 886"/>
          <p:cNvSpPr>
            <a:spLocks/>
          </p:cNvSpPr>
          <p:nvPr/>
        </p:nvSpPr>
        <p:spPr bwMode="auto">
          <a:xfrm>
            <a:off x="5867400" y="5740400"/>
            <a:ext cx="38100" cy="50800"/>
          </a:xfrm>
          <a:custGeom>
            <a:avLst/>
            <a:gdLst>
              <a:gd name="T0" fmla="*/ 8 w 24"/>
              <a:gd name="T1" fmla="*/ 0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32 h 32"/>
              <a:gd name="T8" fmla="*/ 8 w 24"/>
              <a:gd name="T9" fmla="*/ 8 h 32"/>
              <a:gd name="T10" fmla="*/ 8 w 24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7" name="Freeform 887"/>
          <p:cNvSpPr>
            <a:spLocks/>
          </p:cNvSpPr>
          <p:nvPr/>
        </p:nvSpPr>
        <p:spPr bwMode="auto">
          <a:xfrm>
            <a:off x="5867400" y="5791200"/>
            <a:ext cx="25400" cy="38100"/>
          </a:xfrm>
          <a:custGeom>
            <a:avLst/>
            <a:gdLst>
              <a:gd name="T0" fmla="*/ 0 w 16"/>
              <a:gd name="T1" fmla="*/ 0 h 24"/>
              <a:gd name="T2" fmla="*/ 16 w 16"/>
              <a:gd name="T3" fmla="*/ 0 h 24"/>
              <a:gd name="T4" fmla="*/ 16 w 16"/>
              <a:gd name="T5" fmla="*/ 24 h 24"/>
              <a:gd name="T6" fmla="*/ 0 w 16"/>
              <a:gd name="T7" fmla="*/ 24 h 24"/>
              <a:gd name="T8" fmla="*/ 0 w 16"/>
              <a:gd name="T9" fmla="*/ 0 h 24"/>
              <a:gd name="T10" fmla="*/ 0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0"/>
                </a:moveTo>
                <a:lnTo>
                  <a:pt x="16" y="0"/>
                </a:lnTo>
                <a:lnTo>
                  <a:pt x="16" y="24"/>
                </a:lnTo>
                <a:lnTo>
                  <a:pt x="0" y="2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8" name="Freeform 888"/>
          <p:cNvSpPr>
            <a:spLocks/>
          </p:cNvSpPr>
          <p:nvPr/>
        </p:nvSpPr>
        <p:spPr bwMode="auto">
          <a:xfrm>
            <a:off x="5867400" y="5816600"/>
            <a:ext cx="38100" cy="50800"/>
          </a:xfrm>
          <a:custGeom>
            <a:avLst/>
            <a:gdLst>
              <a:gd name="T0" fmla="*/ 0 w 24"/>
              <a:gd name="T1" fmla="*/ 8 h 32"/>
              <a:gd name="T2" fmla="*/ 16 w 24"/>
              <a:gd name="T3" fmla="*/ 0 h 32"/>
              <a:gd name="T4" fmla="*/ 24 w 24"/>
              <a:gd name="T5" fmla="*/ 24 h 32"/>
              <a:gd name="T6" fmla="*/ 8 w 24"/>
              <a:gd name="T7" fmla="*/ 32 h 32"/>
              <a:gd name="T8" fmla="*/ 0 w 24"/>
              <a:gd name="T9" fmla="*/ 8 h 32"/>
              <a:gd name="T10" fmla="*/ 0 w 24"/>
              <a:gd name="T11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8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09" name="Freeform 889"/>
          <p:cNvSpPr>
            <a:spLocks/>
          </p:cNvSpPr>
          <p:nvPr/>
        </p:nvSpPr>
        <p:spPr bwMode="auto">
          <a:xfrm>
            <a:off x="5880100" y="5854700"/>
            <a:ext cx="50800" cy="50800"/>
          </a:xfrm>
          <a:custGeom>
            <a:avLst/>
            <a:gdLst>
              <a:gd name="T0" fmla="*/ 0 w 32"/>
              <a:gd name="T1" fmla="*/ 8 h 32"/>
              <a:gd name="T2" fmla="*/ 8 w 32"/>
              <a:gd name="T3" fmla="*/ 0 h 32"/>
              <a:gd name="T4" fmla="*/ 32 w 32"/>
              <a:gd name="T5" fmla="*/ 24 h 32"/>
              <a:gd name="T6" fmla="*/ 16 w 32"/>
              <a:gd name="T7" fmla="*/ 32 h 32"/>
              <a:gd name="T8" fmla="*/ 0 w 32"/>
              <a:gd name="T9" fmla="*/ 8 h 32"/>
              <a:gd name="T10" fmla="*/ 0 w 32"/>
              <a:gd name="T11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0" y="8"/>
                </a:moveTo>
                <a:lnTo>
                  <a:pt x="8" y="0"/>
                </a:lnTo>
                <a:lnTo>
                  <a:pt x="32" y="24"/>
                </a:lnTo>
                <a:lnTo>
                  <a:pt x="16" y="3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0" name="Freeform 890"/>
          <p:cNvSpPr>
            <a:spLocks/>
          </p:cNvSpPr>
          <p:nvPr/>
        </p:nvSpPr>
        <p:spPr bwMode="auto">
          <a:xfrm>
            <a:off x="5905500" y="5892800"/>
            <a:ext cx="50800" cy="38100"/>
          </a:xfrm>
          <a:custGeom>
            <a:avLst/>
            <a:gdLst>
              <a:gd name="T0" fmla="*/ 0 w 32"/>
              <a:gd name="T1" fmla="*/ 8 h 24"/>
              <a:gd name="T2" fmla="*/ 16 w 32"/>
              <a:gd name="T3" fmla="*/ 0 h 24"/>
              <a:gd name="T4" fmla="*/ 32 w 32"/>
              <a:gd name="T5" fmla="*/ 16 h 24"/>
              <a:gd name="T6" fmla="*/ 24 w 32"/>
              <a:gd name="T7" fmla="*/ 24 h 24"/>
              <a:gd name="T8" fmla="*/ 0 w 32"/>
              <a:gd name="T9" fmla="*/ 8 h 24"/>
              <a:gd name="T10" fmla="*/ 0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16" y="0"/>
                </a:lnTo>
                <a:lnTo>
                  <a:pt x="32" y="16"/>
                </a:lnTo>
                <a:lnTo>
                  <a:pt x="24" y="2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1" name="Freeform 891"/>
          <p:cNvSpPr>
            <a:spLocks/>
          </p:cNvSpPr>
          <p:nvPr/>
        </p:nvSpPr>
        <p:spPr bwMode="auto">
          <a:xfrm>
            <a:off x="5943600" y="5918200"/>
            <a:ext cx="25400" cy="38100"/>
          </a:xfrm>
          <a:custGeom>
            <a:avLst/>
            <a:gdLst>
              <a:gd name="T0" fmla="*/ 0 w 16"/>
              <a:gd name="T1" fmla="*/ 8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0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2" name="Freeform 892"/>
          <p:cNvSpPr>
            <a:spLocks/>
          </p:cNvSpPr>
          <p:nvPr/>
        </p:nvSpPr>
        <p:spPr bwMode="auto">
          <a:xfrm>
            <a:off x="5956300" y="5930900"/>
            <a:ext cx="63500" cy="50800"/>
          </a:xfrm>
          <a:custGeom>
            <a:avLst/>
            <a:gdLst>
              <a:gd name="T0" fmla="*/ 0 w 40"/>
              <a:gd name="T1" fmla="*/ 16 h 32"/>
              <a:gd name="T2" fmla="*/ 8 w 40"/>
              <a:gd name="T3" fmla="*/ 0 h 32"/>
              <a:gd name="T4" fmla="*/ 40 w 40"/>
              <a:gd name="T5" fmla="*/ 16 h 32"/>
              <a:gd name="T6" fmla="*/ 32 w 40"/>
              <a:gd name="T7" fmla="*/ 32 h 32"/>
              <a:gd name="T8" fmla="*/ 0 w 40"/>
              <a:gd name="T9" fmla="*/ 16 h 32"/>
              <a:gd name="T10" fmla="*/ 0 w 40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8" y="0"/>
                </a:lnTo>
                <a:lnTo>
                  <a:pt x="40" y="16"/>
                </a:lnTo>
                <a:lnTo>
                  <a:pt x="32" y="32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3" name="Freeform 893"/>
          <p:cNvSpPr>
            <a:spLocks/>
          </p:cNvSpPr>
          <p:nvPr/>
        </p:nvSpPr>
        <p:spPr bwMode="auto">
          <a:xfrm>
            <a:off x="6007100" y="5956300"/>
            <a:ext cx="63500" cy="38100"/>
          </a:xfrm>
          <a:custGeom>
            <a:avLst/>
            <a:gdLst>
              <a:gd name="T0" fmla="*/ 0 w 40"/>
              <a:gd name="T1" fmla="*/ 16 h 24"/>
              <a:gd name="T2" fmla="*/ 8 w 40"/>
              <a:gd name="T3" fmla="*/ 0 h 24"/>
              <a:gd name="T4" fmla="*/ 40 w 40"/>
              <a:gd name="T5" fmla="*/ 8 h 24"/>
              <a:gd name="T6" fmla="*/ 32 w 40"/>
              <a:gd name="T7" fmla="*/ 24 h 24"/>
              <a:gd name="T8" fmla="*/ 0 w 40"/>
              <a:gd name="T9" fmla="*/ 16 h 24"/>
              <a:gd name="T10" fmla="*/ 0 w 40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0" y="16"/>
                </a:moveTo>
                <a:lnTo>
                  <a:pt x="8" y="0"/>
                </a:lnTo>
                <a:lnTo>
                  <a:pt x="40" y="8"/>
                </a:lnTo>
                <a:lnTo>
                  <a:pt x="32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4" name="Freeform 894"/>
          <p:cNvSpPr>
            <a:spLocks/>
          </p:cNvSpPr>
          <p:nvPr/>
        </p:nvSpPr>
        <p:spPr bwMode="auto">
          <a:xfrm>
            <a:off x="6057900" y="5969000"/>
            <a:ext cx="63500" cy="50800"/>
          </a:xfrm>
          <a:custGeom>
            <a:avLst/>
            <a:gdLst>
              <a:gd name="T0" fmla="*/ 0 w 40"/>
              <a:gd name="T1" fmla="*/ 16 h 32"/>
              <a:gd name="T2" fmla="*/ 8 w 40"/>
              <a:gd name="T3" fmla="*/ 0 h 32"/>
              <a:gd name="T4" fmla="*/ 40 w 40"/>
              <a:gd name="T5" fmla="*/ 16 h 32"/>
              <a:gd name="T6" fmla="*/ 40 w 40"/>
              <a:gd name="T7" fmla="*/ 32 h 32"/>
              <a:gd name="T8" fmla="*/ 0 w 40"/>
              <a:gd name="T9" fmla="*/ 16 h 32"/>
              <a:gd name="T10" fmla="*/ 0 w 40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0" y="16"/>
                </a:moveTo>
                <a:lnTo>
                  <a:pt x="8" y="0"/>
                </a:lnTo>
                <a:lnTo>
                  <a:pt x="40" y="16"/>
                </a:lnTo>
                <a:lnTo>
                  <a:pt x="40" y="32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5" name="Freeform 895"/>
          <p:cNvSpPr>
            <a:spLocks/>
          </p:cNvSpPr>
          <p:nvPr/>
        </p:nvSpPr>
        <p:spPr bwMode="auto">
          <a:xfrm>
            <a:off x="6121400" y="5994400"/>
            <a:ext cx="76200" cy="25400"/>
          </a:xfrm>
          <a:custGeom>
            <a:avLst/>
            <a:gdLst>
              <a:gd name="T0" fmla="*/ 0 w 48"/>
              <a:gd name="T1" fmla="*/ 16 h 16"/>
              <a:gd name="T2" fmla="*/ 0 w 48"/>
              <a:gd name="T3" fmla="*/ 0 h 16"/>
              <a:gd name="T4" fmla="*/ 48 w 48"/>
              <a:gd name="T5" fmla="*/ 0 h 16"/>
              <a:gd name="T6" fmla="*/ 48 w 48"/>
              <a:gd name="T7" fmla="*/ 16 h 16"/>
              <a:gd name="T8" fmla="*/ 0 w 48"/>
              <a:gd name="T9" fmla="*/ 16 h 16"/>
              <a:gd name="T10" fmla="*/ 0 w 4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16">
                <a:moveTo>
                  <a:pt x="0" y="16"/>
                </a:moveTo>
                <a:lnTo>
                  <a:pt x="0" y="0"/>
                </a:lnTo>
                <a:lnTo>
                  <a:pt x="48" y="0"/>
                </a:lnTo>
                <a:lnTo>
                  <a:pt x="4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6" name="Freeform 896"/>
          <p:cNvSpPr>
            <a:spLocks/>
          </p:cNvSpPr>
          <p:nvPr/>
        </p:nvSpPr>
        <p:spPr bwMode="auto">
          <a:xfrm>
            <a:off x="6197600" y="5994400"/>
            <a:ext cx="76200" cy="25400"/>
          </a:xfrm>
          <a:custGeom>
            <a:avLst/>
            <a:gdLst>
              <a:gd name="T0" fmla="*/ 0 w 48"/>
              <a:gd name="T1" fmla="*/ 16 h 16"/>
              <a:gd name="T2" fmla="*/ 0 w 48"/>
              <a:gd name="T3" fmla="*/ 0 h 16"/>
              <a:gd name="T4" fmla="*/ 48 w 48"/>
              <a:gd name="T5" fmla="*/ 0 h 16"/>
              <a:gd name="T6" fmla="*/ 48 w 48"/>
              <a:gd name="T7" fmla="*/ 16 h 16"/>
              <a:gd name="T8" fmla="*/ 0 w 48"/>
              <a:gd name="T9" fmla="*/ 16 h 16"/>
              <a:gd name="T10" fmla="*/ 0 w 4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16">
                <a:moveTo>
                  <a:pt x="0" y="16"/>
                </a:moveTo>
                <a:lnTo>
                  <a:pt x="0" y="0"/>
                </a:lnTo>
                <a:lnTo>
                  <a:pt x="48" y="0"/>
                </a:lnTo>
                <a:lnTo>
                  <a:pt x="4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7" name="Freeform 897"/>
          <p:cNvSpPr>
            <a:spLocks/>
          </p:cNvSpPr>
          <p:nvPr/>
        </p:nvSpPr>
        <p:spPr bwMode="auto">
          <a:xfrm>
            <a:off x="6261100" y="5969000"/>
            <a:ext cx="76200" cy="50800"/>
          </a:xfrm>
          <a:custGeom>
            <a:avLst/>
            <a:gdLst>
              <a:gd name="T0" fmla="*/ 8 w 48"/>
              <a:gd name="T1" fmla="*/ 32 h 32"/>
              <a:gd name="T2" fmla="*/ 0 w 48"/>
              <a:gd name="T3" fmla="*/ 16 h 32"/>
              <a:gd name="T4" fmla="*/ 48 w 48"/>
              <a:gd name="T5" fmla="*/ 0 h 32"/>
              <a:gd name="T6" fmla="*/ 48 w 48"/>
              <a:gd name="T7" fmla="*/ 16 h 32"/>
              <a:gd name="T8" fmla="*/ 8 w 48"/>
              <a:gd name="T9" fmla="*/ 32 h 32"/>
              <a:gd name="T10" fmla="*/ 8 w 48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2">
                <a:moveTo>
                  <a:pt x="8" y="32"/>
                </a:moveTo>
                <a:lnTo>
                  <a:pt x="0" y="16"/>
                </a:lnTo>
                <a:lnTo>
                  <a:pt x="48" y="0"/>
                </a:lnTo>
                <a:lnTo>
                  <a:pt x="48" y="16"/>
                </a:lnTo>
                <a:lnTo>
                  <a:pt x="8" y="32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8" name="Freeform 898"/>
          <p:cNvSpPr>
            <a:spLocks/>
          </p:cNvSpPr>
          <p:nvPr/>
        </p:nvSpPr>
        <p:spPr bwMode="auto">
          <a:xfrm>
            <a:off x="6337300" y="5956300"/>
            <a:ext cx="76200" cy="38100"/>
          </a:xfrm>
          <a:custGeom>
            <a:avLst/>
            <a:gdLst>
              <a:gd name="T0" fmla="*/ 0 w 48"/>
              <a:gd name="T1" fmla="*/ 24 h 24"/>
              <a:gd name="T2" fmla="*/ 0 w 48"/>
              <a:gd name="T3" fmla="*/ 8 h 24"/>
              <a:gd name="T4" fmla="*/ 40 w 48"/>
              <a:gd name="T5" fmla="*/ 0 h 24"/>
              <a:gd name="T6" fmla="*/ 48 w 48"/>
              <a:gd name="T7" fmla="*/ 16 h 24"/>
              <a:gd name="T8" fmla="*/ 0 w 48"/>
              <a:gd name="T9" fmla="*/ 24 h 24"/>
              <a:gd name="T10" fmla="*/ 0 w 48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4">
                <a:moveTo>
                  <a:pt x="0" y="24"/>
                </a:moveTo>
                <a:lnTo>
                  <a:pt x="0" y="8"/>
                </a:lnTo>
                <a:lnTo>
                  <a:pt x="40" y="0"/>
                </a:lnTo>
                <a:lnTo>
                  <a:pt x="48" y="16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19" name="Freeform 899"/>
          <p:cNvSpPr>
            <a:spLocks/>
          </p:cNvSpPr>
          <p:nvPr/>
        </p:nvSpPr>
        <p:spPr bwMode="auto">
          <a:xfrm>
            <a:off x="6400800" y="5930900"/>
            <a:ext cx="63500" cy="50800"/>
          </a:xfrm>
          <a:custGeom>
            <a:avLst/>
            <a:gdLst>
              <a:gd name="T0" fmla="*/ 8 w 40"/>
              <a:gd name="T1" fmla="*/ 32 h 32"/>
              <a:gd name="T2" fmla="*/ 0 w 40"/>
              <a:gd name="T3" fmla="*/ 16 h 32"/>
              <a:gd name="T4" fmla="*/ 32 w 40"/>
              <a:gd name="T5" fmla="*/ 0 h 32"/>
              <a:gd name="T6" fmla="*/ 40 w 40"/>
              <a:gd name="T7" fmla="*/ 16 h 32"/>
              <a:gd name="T8" fmla="*/ 8 w 40"/>
              <a:gd name="T9" fmla="*/ 32 h 32"/>
              <a:gd name="T10" fmla="*/ 8 w 40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8" y="32"/>
                </a:moveTo>
                <a:lnTo>
                  <a:pt x="0" y="16"/>
                </a:lnTo>
                <a:lnTo>
                  <a:pt x="32" y="0"/>
                </a:lnTo>
                <a:lnTo>
                  <a:pt x="40" y="16"/>
                </a:lnTo>
                <a:lnTo>
                  <a:pt x="8" y="32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0" name="Freeform 900"/>
          <p:cNvSpPr>
            <a:spLocks/>
          </p:cNvSpPr>
          <p:nvPr/>
        </p:nvSpPr>
        <p:spPr bwMode="auto">
          <a:xfrm>
            <a:off x="6451600" y="5905500"/>
            <a:ext cx="63500" cy="50800"/>
          </a:xfrm>
          <a:custGeom>
            <a:avLst/>
            <a:gdLst>
              <a:gd name="T0" fmla="*/ 8 w 40"/>
              <a:gd name="T1" fmla="*/ 32 h 32"/>
              <a:gd name="T2" fmla="*/ 0 w 40"/>
              <a:gd name="T3" fmla="*/ 16 h 32"/>
              <a:gd name="T4" fmla="*/ 32 w 40"/>
              <a:gd name="T5" fmla="*/ 0 h 32"/>
              <a:gd name="T6" fmla="*/ 40 w 40"/>
              <a:gd name="T7" fmla="*/ 8 h 32"/>
              <a:gd name="T8" fmla="*/ 8 w 40"/>
              <a:gd name="T9" fmla="*/ 32 h 32"/>
              <a:gd name="T10" fmla="*/ 8 w 40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8" y="32"/>
                </a:moveTo>
                <a:lnTo>
                  <a:pt x="0" y="16"/>
                </a:lnTo>
                <a:lnTo>
                  <a:pt x="32" y="0"/>
                </a:lnTo>
                <a:lnTo>
                  <a:pt x="40" y="8"/>
                </a:lnTo>
                <a:lnTo>
                  <a:pt x="8" y="32"/>
                </a:lnTo>
                <a:lnTo>
                  <a:pt x="8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1" name="Freeform 901"/>
          <p:cNvSpPr>
            <a:spLocks/>
          </p:cNvSpPr>
          <p:nvPr/>
        </p:nvSpPr>
        <p:spPr bwMode="auto">
          <a:xfrm>
            <a:off x="6489700" y="5880100"/>
            <a:ext cx="63500" cy="38100"/>
          </a:xfrm>
          <a:custGeom>
            <a:avLst/>
            <a:gdLst>
              <a:gd name="T0" fmla="*/ 16 w 40"/>
              <a:gd name="T1" fmla="*/ 24 h 24"/>
              <a:gd name="T2" fmla="*/ 0 w 40"/>
              <a:gd name="T3" fmla="*/ 16 h 24"/>
              <a:gd name="T4" fmla="*/ 32 w 40"/>
              <a:gd name="T5" fmla="*/ 0 h 24"/>
              <a:gd name="T6" fmla="*/ 40 w 40"/>
              <a:gd name="T7" fmla="*/ 8 h 24"/>
              <a:gd name="T8" fmla="*/ 16 w 40"/>
              <a:gd name="T9" fmla="*/ 24 h 24"/>
              <a:gd name="T10" fmla="*/ 16 w 40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16" y="24"/>
                </a:moveTo>
                <a:lnTo>
                  <a:pt x="0" y="16"/>
                </a:lnTo>
                <a:lnTo>
                  <a:pt x="32" y="0"/>
                </a:lnTo>
                <a:lnTo>
                  <a:pt x="40" y="8"/>
                </a:lnTo>
                <a:lnTo>
                  <a:pt x="16" y="24"/>
                </a:lnTo>
                <a:lnTo>
                  <a:pt x="16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2" name="Freeform 902"/>
          <p:cNvSpPr>
            <a:spLocks/>
          </p:cNvSpPr>
          <p:nvPr/>
        </p:nvSpPr>
        <p:spPr bwMode="auto">
          <a:xfrm>
            <a:off x="6527800" y="5842000"/>
            <a:ext cx="50800" cy="50800"/>
          </a:xfrm>
          <a:custGeom>
            <a:avLst/>
            <a:gdLst>
              <a:gd name="T0" fmla="*/ 16 w 32"/>
              <a:gd name="T1" fmla="*/ 32 h 32"/>
              <a:gd name="T2" fmla="*/ 0 w 32"/>
              <a:gd name="T3" fmla="*/ 24 h 32"/>
              <a:gd name="T4" fmla="*/ 16 w 32"/>
              <a:gd name="T5" fmla="*/ 0 h 32"/>
              <a:gd name="T6" fmla="*/ 32 w 32"/>
              <a:gd name="T7" fmla="*/ 8 h 32"/>
              <a:gd name="T8" fmla="*/ 16 w 32"/>
              <a:gd name="T9" fmla="*/ 32 h 32"/>
              <a:gd name="T10" fmla="*/ 16 w 32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16" y="32"/>
                </a:moveTo>
                <a:lnTo>
                  <a:pt x="0" y="24"/>
                </a:lnTo>
                <a:lnTo>
                  <a:pt x="16" y="0"/>
                </a:lnTo>
                <a:lnTo>
                  <a:pt x="32" y="8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3" name="Freeform 903"/>
          <p:cNvSpPr>
            <a:spLocks/>
          </p:cNvSpPr>
          <p:nvPr/>
        </p:nvSpPr>
        <p:spPr bwMode="auto">
          <a:xfrm>
            <a:off x="6553200" y="5803900"/>
            <a:ext cx="25400" cy="50800"/>
          </a:xfrm>
          <a:custGeom>
            <a:avLst/>
            <a:gdLst>
              <a:gd name="T0" fmla="*/ 16 w 16"/>
              <a:gd name="T1" fmla="*/ 32 h 32"/>
              <a:gd name="T2" fmla="*/ 0 w 16"/>
              <a:gd name="T3" fmla="*/ 24 h 32"/>
              <a:gd name="T4" fmla="*/ 0 w 16"/>
              <a:gd name="T5" fmla="*/ 0 h 32"/>
              <a:gd name="T6" fmla="*/ 16 w 16"/>
              <a:gd name="T7" fmla="*/ 0 h 32"/>
              <a:gd name="T8" fmla="*/ 16 w 16"/>
              <a:gd name="T9" fmla="*/ 32 h 32"/>
              <a:gd name="T10" fmla="*/ 16 w 16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32">
                <a:moveTo>
                  <a:pt x="16" y="32"/>
                </a:move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4" name="Freeform 904"/>
          <p:cNvSpPr>
            <a:spLocks/>
          </p:cNvSpPr>
          <p:nvPr/>
        </p:nvSpPr>
        <p:spPr bwMode="auto">
          <a:xfrm>
            <a:off x="6553200" y="5753100"/>
            <a:ext cx="25400" cy="50800"/>
          </a:xfrm>
          <a:custGeom>
            <a:avLst/>
            <a:gdLst>
              <a:gd name="T0" fmla="*/ 16 w 16"/>
              <a:gd name="T1" fmla="*/ 32 h 32"/>
              <a:gd name="T2" fmla="*/ 0 w 16"/>
              <a:gd name="T3" fmla="*/ 32 h 32"/>
              <a:gd name="T4" fmla="*/ 0 w 16"/>
              <a:gd name="T5" fmla="*/ 8 h 32"/>
              <a:gd name="T6" fmla="*/ 16 w 16"/>
              <a:gd name="T7" fmla="*/ 0 h 32"/>
              <a:gd name="T8" fmla="*/ 16 w 16"/>
              <a:gd name="T9" fmla="*/ 32 h 32"/>
              <a:gd name="T10" fmla="*/ 16 w 16"/>
              <a:gd name="T11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32">
                <a:moveTo>
                  <a:pt x="16" y="32"/>
                </a:move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32"/>
                </a:lnTo>
                <a:lnTo>
                  <a:pt x="16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5" name="Freeform 905"/>
          <p:cNvSpPr>
            <a:spLocks/>
          </p:cNvSpPr>
          <p:nvPr/>
        </p:nvSpPr>
        <p:spPr bwMode="auto">
          <a:xfrm>
            <a:off x="6527800" y="5715000"/>
            <a:ext cx="50800" cy="50800"/>
          </a:xfrm>
          <a:custGeom>
            <a:avLst/>
            <a:gdLst>
              <a:gd name="T0" fmla="*/ 32 w 32"/>
              <a:gd name="T1" fmla="*/ 24 h 32"/>
              <a:gd name="T2" fmla="*/ 16 w 32"/>
              <a:gd name="T3" fmla="*/ 32 h 32"/>
              <a:gd name="T4" fmla="*/ 0 w 32"/>
              <a:gd name="T5" fmla="*/ 0 h 32"/>
              <a:gd name="T6" fmla="*/ 16 w 32"/>
              <a:gd name="T7" fmla="*/ 0 h 32"/>
              <a:gd name="T8" fmla="*/ 32 w 32"/>
              <a:gd name="T9" fmla="*/ 24 h 32"/>
              <a:gd name="T10" fmla="*/ 32 w 32"/>
              <a:gd name="T11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32">
                <a:moveTo>
                  <a:pt x="32" y="24"/>
                </a:moveTo>
                <a:lnTo>
                  <a:pt x="16" y="32"/>
                </a:lnTo>
                <a:lnTo>
                  <a:pt x="0" y="0"/>
                </a:lnTo>
                <a:lnTo>
                  <a:pt x="16" y="0"/>
                </a:lnTo>
                <a:lnTo>
                  <a:pt x="32" y="24"/>
                </a:lnTo>
                <a:lnTo>
                  <a:pt x="32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6" name="Freeform 906"/>
          <p:cNvSpPr>
            <a:spLocks/>
          </p:cNvSpPr>
          <p:nvPr/>
        </p:nvSpPr>
        <p:spPr bwMode="auto">
          <a:xfrm>
            <a:off x="6489700" y="5664200"/>
            <a:ext cx="63500" cy="63500"/>
          </a:xfrm>
          <a:custGeom>
            <a:avLst/>
            <a:gdLst>
              <a:gd name="T0" fmla="*/ 40 w 40"/>
              <a:gd name="T1" fmla="*/ 32 h 40"/>
              <a:gd name="T2" fmla="*/ 24 w 40"/>
              <a:gd name="T3" fmla="*/ 40 h 40"/>
              <a:gd name="T4" fmla="*/ 0 w 40"/>
              <a:gd name="T5" fmla="*/ 8 h 40"/>
              <a:gd name="T6" fmla="*/ 16 w 40"/>
              <a:gd name="T7" fmla="*/ 0 h 40"/>
              <a:gd name="T8" fmla="*/ 40 w 40"/>
              <a:gd name="T9" fmla="*/ 24 h 40"/>
              <a:gd name="T10" fmla="*/ 40 w 40"/>
              <a:gd name="T11" fmla="*/ 32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40">
                <a:moveTo>
                  <a:pt x="40" y="32"/>
                </a:moveTo>
                <a:lnTo>
                  <a:pt x="24" y="40"/>
                </a:lnTo>
                <a:lnTo>
                  <a:pt x="0" y="8"/>
                </a:lnTo>
                <a:lnTo>
                  <a:pt x="16" y="0"/>
                </a:lnTo>
                <a:lnTo>
                  <a:pt x="40" y="24"/>
                </a:lnTo>
                <a:lnTo>
                  <a:pt x="40" y="32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7" name="Freeform 907"/>
          <p:cNvSpPr>
            <a:spLocks/>
          </p:cNvSpPr>
          <p:nvPr/>
        </p:nvSpPr>
        <p:spPr bwMode="auto">
          <a:xfrm>
            <a:off x="6451600" y="5626100"/>
            <a:ext cx="63500" cy="50800"/>
          </a:xfrm>
          <a:custGeom>
            <a:avLst/>
            <a:gdLst>
              <a:gd name="T0" fmla="*/ 40 w 40"/>
              <a:gd name="T1" fmla="*/ 24 h 32"/>
              <a:gd name="T2" fmla="*/ 24 w 40"/>
              <a:gd name="T3" fmla="*/ 32 h 32"/>
              <a:gd name="T4" fmla="*/ 0 w 40"/>
              <a:gd name="T5" fmla="*/ 16 h 32"/>
              <a:gd name="T6" fmla="*/ 8 w 40"/>
              <a:gd name="T7" fmla="*/ 0 h 32"/>
              <a:gd name="T8" fmla="*/ 40 w 40"/>
              <a:gd name="T9" fmla="*/ 24 h 32"/>
              <a:gd name="T10" fmla="*/ 40 w 40"/>
              <a:gd name="T11" fmla="*/ 2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40" y="24"/>
                </a:move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40" y="24"/>
                </a:lnTo>
                <a:lnTo>
                  <a:pt x="40" y="24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8" name="Freeform 908"/>
          <p:cNvSpPr>
            <a:spLocks/>
          </p:cNvSpPr>
          <p:nvPr/>
        </p:nvSpPr>
        <p:spPr bwMode="auto">
          <a:xfrm>
            <a:off x="6388100" y="5600700"/>
            <a:ext cx="76200" cy="50800"/>
          </a:xfrm>
          <a:custGeom>
            <a:avLst/>
            <a:gdLst>
              <a:gd name="T0" fmla="*/ 48 w 48"/>
              <a:gd name="T1" fmla="*/ 16 h 32"/>
              <a:gd name="T2" fmla="*/ 40 w 48"/>
              <a:gd name="T3" fmla="*/ 32 h 32"/>
              <a:gd name="T4" fmla="*/ 0 w 48"/>
              <a:gd name="T5" fmla="*/ 8 h 32"/>
              <a:gd name="T6" fmla="*/ 8 w 48"/>
              <a:gd name="T7" fmla="*/ 0 h 32"/>
              <a:gd name="T8" fmla="*/ 48 w 48"/>
              <a:gd name="T9" fmla="*/ 16 h 32"/>
              <a:gd name="T10" fmla="*/ 48 w 48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2">
                <a:moveTo>
                  <a:pt x="48" y="16"/>
                </a:moveTo>
                <a:lnTo>
                  <a:pt x="40" y="32"/>
                </a:lnTo>
                <a:lnTo>
                  <a:pt x="0" y="8"/>
                </a:lnTo>
                <a:lnTo>
                  <a:pt x="8" y="0"/>
                </a:lnTo>
                <a:lnTo>
                  <a:pt x="48" y="16"/>
                </a:lnTo>
                <a:lnTo>
                  <a:pt x="48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29" name="Freeform 909"/>
          <p:cNvSpPr>
            <a:spLocks/>
          </p:cNvSpPr>
          <p:nvPr/>
        </p:nvSpPr>
        <p:spPr bwMode="auto">
          <a:xfrm>
            <a:off x="6337300" y="5575300"/>
            <a:ext cx="63500" cy="38100"/>
          </a:xfrm>
          <a:custGeom>
            <a:avLst/>
            <a:gdLst>
              <a:gd name="T0" fmla="*/ 40 w 40"/>
              <a:gd name="T1" fmla="*/ 16 h 24"/>
              <a:gd name="T2" fmla="*/ 32 w 40"/>
              <a:gd name="T3" fmla="*/ 24 h 24"/>
              <a:gd name="T4" fmla="*/ 0 w 40"/>
              <a:gd name="T5" fmla="*/ 16 h 24"/>
              <a:gd name="T6" fmla="*/ 0 w 40"/>
              <a:gd name="T7" fmla="*/ 0 h 24"/>
              <a:gd name="T8" fmla="*/ 40 w 40"/>
              <a:gd name="T9" fmla="*/ 8 h 24"/>
              <a:gd name="T10" fmla="*/ 40 w 40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24">
                <a:moveTo>
                  <a:pt x="40" y="16"/>
                </a:moveTo>
                <a:lnTo>
                  <a:pt x="32" y="24"/>
                </a:lnTo>
                <a:lnTo>
                  <a:pt x="0" y="16"/>
                </a:lnTo>
                <a:lnTo>
                  <a:pt x="0" y="0"/>
                </a:lnTo>
                <a:lnTo>
                  <a:pt x="40" y="8"/>
                </a:lnTo>
                <a:lnTo>
                  <a:pt x="4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0" name="Freeform 910"/>
          <p:cNvSpPr>
            <a:spLocks/>
          </p:cNvSpPr>
          <p:nvPr/>
        </p:nvSpPr>
        <p:spPr bwMode="auto">
          <a:xfrm>
            <a:off x="6261100" y="5562600"/>
            <a:ext cx="76200" cy="38100"/>
          </a:xfrm>
          <a:custGeom>
            <a:avLst/>
            <a:gdLst>
              <a:gd name="T0" fmla="*/ 48 w 48"/>
              <a:gd name="T1" fmla="*/ 8 h 24"/>
              <a:gd name="T2" fmla="*/ 48 w 48"/>
              <a:gd name="T3" fmla="*/ 24 h 24"/>
              <a:gd name="T4" fmla="*/ 0 w 48"/>
              <a:gd name="T5" fmla="*/ 16 h 24"/>
              <a:gd name="T6" fmla="*/ 8 w 48"/>
              <a:gd name="T7" fmla="*/ 0 h 24"/>
              <a:gd name="T8" fmla="*/ 48 w 48"/>
              <a:gd name="T9" fmla="*/ 8 h 24"/>
              <a:gd name="T10" fmla="*/ 48 w 48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4">
                <a:moveTo>
                  <a:pt x="48" y="8"/>
                </a:moveTo>
                <a:lnTo>
                  <a:pt x="48" y="24"/>
                </a:lnTo>
                <a:lnTo>
                  <a:pt x="0" y="16"/>
                </a:lnTo>
                <a:lnTo>
                  <a:pt x="8" y="0"/>
                </a:lnTo>
                <a:lnTo>
                  <a:pt x="48" y="8"/>
                </a:lnTo>
                <a:lnTo>
                  <a:pt x="48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1" name="Freeform 911"/>
          <p:cNvSpPr>
            <a:spLocks/>
          </p:cNvSpPr>
          <p:nvPr/>
        </p:nvSpPr>
        <p:spPr bwMode="auto">
          <a:xfrm>
            <a:off x="6184900" y="5562600"/>
            <a:ext cx="88900" cy="25400"/>
          </a:xfrm>
          <a:custGeom>
            <a:avLst/>
            <a:gdLst>
              <a:gd name="T0" fmla="*/ 56 w 56"/>
              <a:gd name="T1" fmla="*/ 0 h 16"/>
              <a:gd name="T2" fmla="*/ 56 w 56"/>
              <a:gd name="T3" fmla="*/ 16 h 16"/>
              <a:gd name="T4" fmla="*/ 0 w 56"/>
              <a:gd name="T5" fmla="*/ 16 h 16"/>
              <a:gd name="T6" fmla="*/ 8 w 56"/>
              <a:gd name="T7" fmla="*/ 0 h 16"/>
              <a:gd name="T8" fmla="*/ 56 w 56"/>
              <a:gd name="T9" fmla="*/ 0 h 16"/>
              <a:gd name="T10" fmla="*/ 56 w 5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16">
                <a:moveTo>
                  <a:pt x="56" y="0"/>
                </a:moveTo>
                <a:lnTo>
                  <a:pt x="56" y="16"/>
                </a:lnTo>
                <a:lnTo>
                  <a:pt x="0" y="16"/>
                </a:lnTo>
                <a:lnTo>
                  <a:pt x="8" y="0"/>
                </a:lnTo>
                <a:lnTo>
                  <a:pt x="56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2" name="Freeform 912"/>
          <p:cNvSpPr>
            <a:spLocks/>
          </p:cNvSpPr>
          <p:nvPr/>
        </p:nvSpPr>
        <p:spPr bwMode="auto">
          <a:xfrm>
            <a:off x="6108700" y="5562600"/>
            <a:ext cx="88900" cy="25400"/>
          </a:xfrm>
          <a:custGeom>
            <a:avLst/>
            <a:gdLst>
              <a:gd name="T0" fmla="*/ 56 w 56"/>
              <a:gd name="T1" fmla="*/ 0 h 16"/>
              <a:gd name="T2" fmla="*/ 56 w 56"/>
              <a:gd name="T3" fmla="*/ 16 h 16"/>
              <a:gd name="T4" fmla="*/ 0 w 56"/>
              <a:gd name="T5" fmla="*/ 16 h 16"/>
              <a:gd name="T6" fmla="*/ 0 w 56"/>
              <a:gd name="T7" fmla="*/ 0 h 16"/>
              <a:gd name="T8" fmla="*/ 48 w 56"/>
              <a:gd name="T9" fmla="*/ 0 h 16"/>
              <a:gd name="T10" fmla="*/ 56 w 5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16">
                <a:moveTo>
                  <a:pt x="56" y="0"/>
                </a:moveTo>
                <a:lnTo>
                  <a:pt x="56" y="16"/>
                </a:lnTo>
                <a:lnTo>
                  <a:pt x="0" y="16"/>
                </a:lnTo>
                <a:lnTo>
                  <a:pt x="0" y="0"/>
                </a:lnTo>
                <a:lnTo>
                  <a:pt x="48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3" name="Freeform 913"/>
          <p:cNvSpPr>
            <a:spLocks/>
          </p:cNvSpPr>
          <p:nvPr/>
        </p:nvSpPr>
        <p:spPr bwMode="auto">
          <a:xfrm>
            <a:off x="6019800" y="5562600"/>
            <a:ext cx="88900" cy="38100"/>
          </a:xfrm>
          <a:custGeom>
            <a:avLst/>
            <a:gdLst>
              <a:gd name="T0" fmla="*/ 56 w 56"/>
              <a:gd name="T1" fmla="*/ 0 h 24"/>
              <a:gd name="T2" fmla="*/ 56 w 56"/>
              <a:gd name="T3" fmla="*/ 16 h 24"/>
              <a:gd name="T4" fmla="*/ 0 w 56"/>
              <a:gd name="T5" fmla="*/ 24 h 24"/>
              <a:gd name="T6" fmla="*/ 0 w 56"/>
              <a:gd name="T7" fmla="*/ 8 h 24"/>
              <a:gd name="T8" fmla="*/ 48 w 56"/>
              <a:gd name="T9" fmla="*/ 0 h 24"/>
              <a:gd name="T10" fmla="*/ 56 w 5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24">
                <a:moveTo>
                  <a:pt x="56" y="0"/>
                </a:moveTo>
                <a:lnTo>
                  <a:pt x="56" y="16"/>
                </a:lnTo>
                <a:lnTo>
                  <a:pt x="0" y="24"/>
                </a:lnTo>
                <a:lnTo>
                  <a:pt x="0" y="8"/>
                </a:lnTo>
                <a:lnTo>
                  <a:pt x="48" y="0"/>
                </a:lnTo>
                <a:lnTo>
                  <a:pt x="5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4" name="Freeform 914"/>
          <p:cNvSpPr>
            <a:spLocks/>
          </p:cNvSpPr>
          <p:nvPr/>
        </p:nvSpPr>
        <p:spPr bwMode="auto">
          <a:xfrm>
            <a:off x="5943600" y="5575300"/>
            <a:ext cx="76200" cy="38100"/>
          </a:xfrm>
          <a:custGeom>
            <a:avLst/>
            <a:gdLst>
              <a:gd name="T0" fmla="*/ 48 w 48"/>
              <a:gd name="T1" fmla="*/ 0 h 24"/>
              <a:gd name="T2" fmla="*/ 48 w 48"/>
              <a:gd name="T3" fmla="*/ 16 h 24"/>
              <a:gd name="T4" fmla="*/ 8 w 48"/>
              <a:gd name="T5" fmla="*/ 24 h 24"/>
              <a:gd name="T6" fmla="*/ 0 w 48"/>
              <a:gd name="T7" fmla="*/ 8 h 24"/>
              <a:gd name="T8" fmla="*/ 40 w 48"/>
              <a:gd name="T9" fmla="*/ 0 h 24"/>
              <a:gd name="T10" fmla="*/ 48 w 48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24">
                <a:moveTo>
                  <a:pt x="48" y="0"/>
                </a:moveTo>
                <a:lnTo>
                  <a:pt x="48" y="16"/>
                </a:lnTo>
                <a:lnTo>
                  <a:pt x="8" y="24"/>
                </a:lnTo>
                <a:lnTo>
                  <a:pt x="0" y="8"/>
                </a:lnTo>
                <a:lnTo>
                  <a:pt x="40" y="0"/>
                </a:lnTo>
                <a:lnTo>
                  <a:pt x="4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5" name="Freeform 915"/>
          <p:cNvSpPr>
            <a:spLocks/>
          </p:cNvSpPr>
          <p:nvPr/>
        </p:nvSpPr>
        <p:spPr bwMode="auto">
          <a:xfrm>
            <a:off x="5880100" y="5588000"/>
            <a:ext cx="76200" cy="63500"/>
          </a:xfrm>
          <a:custGeom>
            <a:avLst/>
            <a:gdLst>
              <a:gd name="T0" fmla="*/ 40 w 48"/>
              <a:gd name="T1" fmla="*/ 0 h 40"/>
              <a:gd name="T2" fmla="*/ 48 w 48"/>
              <a:gd name="T3" fmla="*/ 16 h 40"/>
              <a:gd name="T4" fmla="*/ 0 w 48"/>
              <a:gd name="T5" fmla="*/ 40 h 40"/>
              <a:gd name="T6" fmla="*/ 0 w 48"/>
              <a:gd name="T7" fmla="*/ 24 h 40"/>
              <a:gd name="T8" fmla="*/ 40 w 48"/>
              <a:gd name="T9" fmla="*/ 8 h 40"/>
              <a:gd name="T10" fmla="*/ 40 w 48"/>
              <a:gd name="T1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0">
                <a:moveTo>
                  <a:pt x="40" y="0"/>
                </a:moveTo>
                <a:lnTo>
                  <a:pt x="48" y="16"/>
                </a:lnTo>
                <a:lnTo>
                  <a:pt x="0" y="40"/>
                </a:lnTo>
                <a:lnTo>
                  <a:pt x="0" y="24"/>
                </a:lnTo>
                <a:lnTo>
                  <a:pt x="40" y="8"/>
                </a:lnTo>
                <a:lnTo>
                  <a:pt x="4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6" name="Freeform 916"/>
          <p:cNvSpPr>
            <a:spLocks/>
          </p:cNvSpPr>
          <p:nvPr/>
        </p:nvSpPr>
        <p:spPr bwMode="auto">
          <a:xfrm>
            <a:off x="5829300" y="5626100"/>
            <a:ext cx="63500" cy="50800"/>
          </a:xfrm>
          <a:custGeom>
            <a:avLst/>
            <a:gdLst>
              <a:gd name="T0" fmla="*/ 32 w 40"/>
              <a:gd name="T1" fmla="*/ 0 h 32"/>
              <a:gd name="T2" fmla="*/ 40 w 40"/>
              <a:gd name="T3" fmla="*/ 16 h 32"/>
              <a:gd name="T4" fmla="*/ 8 w 40"/>
              <a:gd name="T5" fmla="*/ 32 h 32"/>
              <a:gd name="T6" fmla="*/ 0 w 40"/>
              <a:gd name="T7" fmla="*/ 24 h 32"/>
              <a:gd name="T8" fmla="*/ 24 w 40"/>
              <a:gd name="T9" fmla="*/ 0 h 32"/>
              <a:gd name="T10" fmla="*/ 32 w 40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32">
                <a:moveTo>
                  <a:pt x="32" y="0"/>
                </a:moveTo>
                <a:lnTo>
                  <a:pt x="40" y="16"/>
                </a:lnTo>
                <a:lnTo>
                  <a:pt x="8" y="32"/>
                </a:lnTo>
                <a:lnTo>
                  <a:pt x="0" y="24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7" name="Freeform 917"/>
          <p:cNvSpPr>
            <a:spLocks/>
          </p:cNvSpPr>
          <p:nvPr/>
        </p:nvSpPr>
        <p:spPr bwMode="auto">
          <a:xfrm>
            <a:off x="5778500" y="5664200"/>
            <a:ext cx="63500" cy="63500"/>
          </a:xfrm>
          <a:custGeom>
            <a:avLst/>
            <a:gdLst>
              <a:gd name="T0" fmla="*/ 32 w 40"/>
              <a:gd name="T1" fmla="*/ 0 h 40"/>
              <a:gd name="T2" fmla="*/ 40 w 40"/>
              <a:gd name="T3" fmla="*/ 8 h 40"/>
              <a:gd name="T4" fmla="*/ 8 w 40"/>
              <a:gd name="T5" fmla="*/ 40 h 40"/>
              <a:gd name="T6" fmla="*/ 0 w 40"/>
              <a:gd name="T7" fmla="*/ 24 h 40"/>
              <a:gd name="T8" fmla="*/ 24 w 40"/>
              <a:gd name="T9" fmla="*/ 0 h 40"/>
              <a:gd name="T10" fmla="*/ 32 w 40"/>
              <a:gd name="T1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40">
                <a:moveTo>
                  <a:pt x="32" y="0"/>
                </a:moveTo>
                <a:lnTo>
                  <a:pt x="40" y="8"/>
                </a:lnTo>
                <a:lnTo>
                  <a:pt x="8" y="40"/>
                </a:lnTo>
                <a:lnTo>
                  <a:pt x="0" y="24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8" name="Freeform 918"/>
          <p:cNvSpPr>
            <a:spLocks/>
          </p:cNvSpPr>
          <p:nvPr/>
        </p:nvSpPr>
        <p:spPr bwMode="auto">
          <a:xfrm>
            <a:off x="5753100" y="5702300"/>
            <a:ext cx="38100" cy="63500"/>
          </a:xfrm>
          <a:custGeom>
            <a:avLst/>
            <a:gdLst>
              <a:gd name="T0" fmla="*/ 16 w 24"/>
              <a:gd name="T1" fmla="*/ 0 h 40"/>
              <a:gd name="T2" fmla="*/ 24 w 24"/>
              <a:gd name="T3" fmla="*/ 8 h 40"/>
              <a:gd name="T4" fmla="*/ 16 w 24"/>
              <a:gd name="T5" fmla="*/ 40 h 40"/>
              <a:gd name="T6" fmla="*/ 0 w 24"/>
              <a:gd name="T7" fmla="*/ 32 h 40"/>
              <a:gd name="T8" fmla="*/ 8 w 24"/>
              <a:gd name="T9" fmla="*/ 8 h 40"/>
              <a:gd name="T10" fmla="*/ 16 w 24"/>
              <a:gd name="T1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40">
                <a:moveTo>
                  <a:pt x="16" y="0"/>
                </a:moveTo>
                <a:lnTo>
                  <a:pt x="24" y="8"/>
                </a:lnTo>
                <a:lnTo>
                  <a:pt x="16" y="40"/>
                </a:lnTo>
                <a:lnTo>
                  <a:pt x="0" y="32"/>
                </a:lnTo>
                <a:lnTo>
                  <a:pt x="8" y="8"/>
                </a:lnTo>
                <a:lnTo>
                  <a:pt x="16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39" name="Freeform 919"/>
          <p:cNvSpPr>
            <a:spLocks/>
          </p:cNvSpPr>
          <p:nvPr/>
        </p:nvSpPr>
        <p:spPr bwMode="auto">
          <a:xfrm>
            <a:off x="5740400" y="5753100"/>
            <a:ext cx="38100" cy="50800"/>
          </a:xfrm>
          <a:custGeom>
            <a:avLst/>
            <a:gdLst>
              <a:gd name="T0" fmla="*/ 8 w 24"/>
              <a:gd name="T1" fmla="*/ 0 h 32"/>
              <a:gd name="T2" fmla="*/ 24 w 24"/>
              <a:gd name="T3" fmla="*/ 8 h 32"/>
              <a:gd name="T4" fmla="*/ 16 w 24"/>
              <a:gd name="T5" fmla="*/ 32 h 32"/>
              <a:gd name="T6" fmla="*/ 0 w 24"/>
              <a:gd name="T7" fmla="*/ 32 h 32"/>
              <a:gd name="T8" fmla="*/ 8 w 24"/>
              <a:gd name="T9" fmla="*/ 0 h 32"/>
              <a:gd name="T10" fmla="*/ 8 w 24"/>
              <a:gd name="T11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24" y="8"/>
                </a:lnTo>
                <a:lnTo>
                  <a:pt x="16" y="32"/>
                </a:lnTo>
                <a:lnTo>
                  <a:pt x="0" y="32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0" name="Freeform 920"/>
          <p:cNvSpPr>
            <a:spLocks/>
          </p:cNvSpPr>
          <p:nvPr/>
        </p:nvSpPr>
        <p:spPr bwMode="auto">
          <a:xfrm>
            <a:off x="5740400" y="5803900"/>
            <a:ext cx="38100" cy="63500"/>
          </a:xfrm>
          <a:custGeom>
            <a:avLst/>
            <a:gdLst>
              <a:gd name="T0" fmla="*/ 0 w 24"/>
              <a:gd name="T1" fmla="*/ 0 h 40"/>
              <a:gd name="T2" fmla="*/ 16 w 24"/>
              <a:gd name="T3" fmla="*/ 0 h 40"/>
              <a:gd name="T4" fmla="*/ 24 w 24"/>
              <a:gd name="T5" fmla="*/ 32 h 40"/>
              <a:gd name="T6" fmla="*/ 8 w 24"/>
              <a:gd name="T7" fmla="*/ 40 h 40"/>
              <a:gd name="T8" fmla="*/ 0 w 24"/>
              <a:gd name="T9" fmla="*/ 0 h 40"/>
              <a:gd name="T10" fmla="*/ 0 w 24"/>
              <a:gd name="T1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40">
                <a:moveTo>
                  <a:pt x="0" y="0"/>
                </a:moveTo>
                <a:lnTo>
                  <a:pt x="16" y="0"/>
                </a:lnTo>
                <a:lnTo>
                  <a:pt x="24" y="32"/>
                </a:lnTo>
                <a:lnTo>
                  <a:pt x="8" y="4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1" name="Freeform 921"/>
          <p:cNvSpPr>
            <a:spLocks/>
          </p:cNvSpPr>
          <p:nvPr/>
        </p:nvSpPr>
        <p:spPr bwMode="auto">
          <a:xfrm>
            <a:off x="5753100" y="5854700"/>
            <a:ext cx="38100" cy="50800"/>
          </a:xfrm>
          <a:custGeom>
            <a:avLst/>
            <a:gdLst>
              <a:gd name="T0" fmla="*/ 0 w 24"/>
              <a:gd name="T1" fmla="*/ 8 h 32"/>
              <a:gd name="T2" fmla="*/ 16 w 24"/>
              <a:gd name="T3" fmla="*/ 0 h 32"/>
              <a:gd name="T4" fmla="*/ 24 w 24"/>
              <a:gd name="T5" fmla="*/ 32 h 32"/>
              <a:gd name="T6" fmla="*/ 8 w 24"/>
              <a:gd name="T7" fmla="*/ 32 h 32"/>
              <a:gd name="T8" fmla="*/ 0 w 24"/>
              <a:gd name="T9" fmla="*/ 8 h 32"/>
              <a:gd name="T10" fmla="*/ 0 w 24"/>
              <a:gd name="T11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8"/>
                </a:moveTo>
                <a:lnTo>
                  <a:pt x="16" y="0"/>
                </a:lnTo>
                <a:lnTo>
                  <a:pt x="24" y="32"/>
                </a:lnTo>
                <a:lnTo>
                  <a:pt x="8" y="3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2" name="Freeform 922"/>
          <p:cNvSpPr>
            <a:spLocks/>
          </p:cNvSpPr>
          <p:nvPr/>
        </p:nvSpPr>
        <p:spPr bwMode="auto">
          <a:xfrm>
            <a:off x="5765800" y="5892800"/>
            <a:ext cx="76200" cy="76200"/>
          </a:xfrm>
          <a:custGeom>
            <a:avLst/>
            <a:gdLst>
              <a:gd name="T0" fmla="*/ 0 w 48"/>
              <a:gd name="T1" fmla="*/ 8 h 48"/>
              <a:gd name="T2" fmla="*/ 16 w 48"/>
              <a:gd name="T3" fmla="*/ 0 h 48"/>
              <a:gd name="T4" fmla="*/ 48 w 48"/>
              <a:gd name="T5" fmla="*/ 32 h 48"/>
              <a:gd name="T6" fmla="*/ 32 w 48"/>
              <a:gd name="T7" fmla="*/ 48 h 48"/>
              <a:gd name="T8" fmla="*/ 8 w 48"/>
              <a:gd name="T9" fmla="*/ 16 h 48"/>
              <a:gd name="T10" fmla="*/ 0 w 48"/>
              <a:gd name="T11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8">
                <a:moveTo>
                  <a:pt x="0" y="8"/>
                </a:moveTo>
                <a:lnTo>
                  <a:pt x="16" y="0"/>
                </a:lnTo>
                <a:lnTo>
                  <a:pt x="48" y="32"/>
                </a:lnTo>
                <a:lnTo>
                  <a:pt x="32" y="4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3" name="Freeform 923"/>
          <p:cNvSpPr>
            <a:spLocks/>
          </p:cNvSpPr>
          <p:nvPr/>
        </p:nvSpPr>
        <p:spPr bwMode="auto">
          <a:xfrm>
            <a:off x="5816600" y="5943600"/>
            <a:ext cx="76200" cy="63500"/>
          </a:xfrm>
          <a:custGeom>
            <a:avLst/>
            <a:gdLst>
              <a:gd name="T0" fmla="*/ 0 w 48"/>
              <a:gd name="T1" fmla="*/ 16 h 40"/>
              <a:gd name="T2" fmla="*/ 16 w 48"/>
              <a:gd name="T3" fmla="*/ 0 h 40"/>
              <a:gd name="T4" fmla="*/ 48 w 48"/>
              <a:gd name="T5" fmla="*/ 24 h 40"/>
              <a:gd name="T6" fmla="*/ 32 w 48"/>
              <a:gd name="T7" fmla="*/ 40 h 40"/>
              <a:gd name="T8" fmla="*/ 8 w 48"/>
              <a:gd name="T9" fmla="*/ 16 h 40"/>
              <a:gd name="T10" fmla="*/ 0 w 48"/>
              <a:gd name="T11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40">
                <a:moveTo>
                  <a:pt x="0" y="16"/>
                </a:moveTo>
                <a:lnTo>
                  <a:pt x="16" y="0"/>
                </a:lnTo>
                <a:lnTo>
                  <a:pt x="48" y="24"/>
                </a:lnTo>
                <a:lnTo>
                  <a:pt x="32" y="40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4" name="Freeform 924"/>
          <p:cNvSpPr>
            <a:spLocks/>
          </p:cNvSpPr>
          <p:nvPr/>
        </p:nvSpPr>
        <p:spPr bwMode="auto">
          <a:xfrm>
            <a:off x="5867400" y="5981700"/>
            <a:ext cx="88900" cy="63500"/>
          </a:xfrm>
          <a:custGeom>
            <a:avLst/>
            <a:gdLst>
              <a:gd name="T0" fmla="*/ 0 w 56"/>
              <a:gd name="T1" fmla="*/ 16 h 40"/>
              <a:gd name="T2" fmla="*/ 8 w 56"/>
              <a:gd name="T3" fmla="*/ 0 h 40"/>
              <a:gd name="T4" fmla="*/ 56 w 56"/>
              <a:gd name="T5" fmla="*/ 24 h 40"/>
              <a:gd name="T6" fmla="*/ 48 w 56"/>
              <a:gd name="T7" fmla="*/ 40 h 40"/>
              <a:gd name="T8" fmla="*/ 0 w 56"/>
              <a:gd name="T9" fmla="*/ 16 h 40"/>
              <a:gd name="T10" fmla="*/ 0 w 56"/>
              <a:gd name="T11" fmla="*/ 1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40">
                <a:moveTo>
                  <a:pt x="0" y="16"/>
                </a:moveTo>
                <a:lnTo>
                  <a:pt x="8" y="0"/>
                </a:lnTo>
                <a:lnTo>
                  <a:pt x="56" y="24"/>
                </a:lnTo>
                <a:lnTo>
                  <a:pt x="48" y="40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5" name="Freeform 925"/>
          <p:cNvSpPr>
            <a:spLocks/>
          </p:cNvSpPr>
          <p:nvPr/>
        </p:nvSpPr>
        <p:spPr bwMode="auto">
          <a:xfrm>
            <a:off x="5943600" y="6019800"/>
            <a:ext cx="76200" cy="50800"/>
          </a:xfrm>
          <a:custGeom>
            <a:avLst/>
            <a:gdLst>
              <a:gd name="T0" fmla="*/ 0 w 48"/>
              <a:gd name="T1" fmla="*/ 16 h 32"/>
              <a:gd name="T2" fmla="*/ 8 w 48"/>
              <a:gd name="T3" fmla="*/ 0 h 32"/>
              <a:gd name="T4" fmla="*/ 48 w 48"/>
              <a:gd name="T5" fmla="*/ 16 h 32"/>
              <a:gd name="T6" fmla="*/ 40 w 48"/>
              <a:gd name="T7" fmla="*/ 32 h 32"/>
              <a:gd name="T8" fmla="*/ 0 w 48"/>
              <a:gd name="T9" fmla="*/ 16 h 32"/>
              <a:gd name="T10" fmla="*/ 0 w 48"/>
              <a:gd name="T11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2">
                <a:moveTo>
                  <a:pt x="0" y="16"/>
                </a:moveTo>
                <a:lnTo>
                  <a:pt x="8" y="0"/>
                </a:lnTo>
                <a:lnTo>
                  <a:pt x="48" y="16"/>
                </a:lnTo>
                <a:lnTo>
                  <a:pt x="40" y="32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6" name="Freeform 926"/>
          <p:cNvSpPr>
            <a:spLocks/>
          </p:cNvSpPr>
          <p:nvPr/>
        </p:nvSpPr>
        <p:spPr bwMode="auto">
          <a:xfrm>
            <a:off x="6007100" y="6045200"/>
            <a:ext cx="101600" cy="38100"/>
          </a:xfrm>
          <a:custGeom>
            <a:avLst/>
            <a:gdLst>
              <a:gd name="T0" fmla="*/ 0 w 64"/>
              <a:gd name="T1" fmla="*/ 16 h 24"/>
              <a:gd name="T2" fmla="*/ 8 w 64"/>
              <a:gd name="T3" fmla="*/ 0 h 24"/>
              <a:gd name="T4" fmla="*/ 64 w 64"/>
              <a:gd name="T5" fmla="*/ 8 h 24"/>
              <a:gd name="T6" fmla="*/ 56 w 64"/>
              <a:gd name="T7" fmla="*/ 24 h 24"/>
              <a:gd name="T8" fmla="*/ 8 w 64"/>
              <a:gd name="T9" fmla="*/ 16 h 24"/>
              <a:gd name="T10" fmla="*/ 0 w 6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" h="24">
                <a:moveTo>
                  <a:pt x="0" y="16"/>
                </a:moveTo>
                <a:lnTo>
                  <a:pt x="8" y="0"/>
                </a:lnTo>
                <a:lnTo>
                  <a:pt x="64" y="8"/>
                </a:lnTo>
                <a:lnTo>
                  <a:pt x="56" y="24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7" name="Freeform 927"/>
          <p:cNvSpPr>
            <a:spLocks/>
          </p:cNvSpPr>
          <p:nvPr/>
        </p:nvSpPr>
        <p:spPr bwMode="auto">
          <a:xfrm>
            <a:off x="6096000" y="6057900"/>
            <a:ext cx="114300" cy="25400"/>
          </a:xfrm>
          <a:custGeom>
            <a:avLst/>
            <a:gdLst>
              <a:gd name="T0" fmla="*/ 0 w 72"/>
              <a:gd name="T1" fmla="*/ 16 h 16"/>
              <a:gd name="T2" fmla="*/ 8 w 72"/>
              <a:gd name="T3" fmla="*/ 0 h 16"/>
              <a:gd name="T4" fmla="*/ 72 w 72"/>
              <a:gd name="T5" fmla="*/ 0 h 16"/>
              <a:gd name="T6" fmla="*/ 64 w 72"/>
              <a:gd name="T7" fmla="*/ 16 h 16"/>
              <a:gd name="T8" fmla="*/ 8 w 72"/>
              <a:gd name="T9" fmla="*/ 16 h 16"/>
              <a:gd name="T10" fmla="*/ 0 w 72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2" h="16">
                <a:moveTo>
                  <a:pt x="0" y="16"/>
                </a:moveTo>
                <a:lnTo>
                  <a:pt x="8" y="0"/>
                </a:lnTo>
                <a:lnTo>
                  <a:pt x="72" y="0"/>
                </a:lnTo>
                <a:lnTo>
                  <a:pt x="64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E153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8" name="Rectangle 928"/>
          <p:cNvSpPr>
            <a:spLocks noChangeArrowheads="1"/>
          </p:cNvSpPr>
          <p:nvPr/>
        </p:nvSpPr>
        <p:spPr bwMode="auto">
          <a:xfrm>
            <a:off x="6083300" y="5359400"/>
            <a:ext cx="101600" cy="203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49" name="Freeform 929"/>
          <p:cNvSpPr>
            <a:spLocks/>
          </p:cNvSpPr>
          <p:nvPr/>
        </p:nvSpPr>
        <p:spPr bwMode="auto">
          <a:xfrm>
            <a:off x="6083300" y="5359400"/>
            <a:ext cx="101600" cy="203200"/>
          </a:xfrm>
          <a:custGeom>
            <a:avLst/>
            <a:gdLst>
              <a:gd name="T0" fmla="*/ 0 w 64"/>
              <a:gd name="T1" fmla="*/ 0 h 128"/>
              <a:gd name="T2" fmla="*/ 64 w 64"/>
              <a:gd name="T3" fmla="*/ 0 h 128"/>
              <a:gd name="T4" fmla="*/ 64 w 64"/>
              <a:gd name="T5" fmla="*/ 0 h 128"/>
              <a:gd name="T6" fmla="*/ 64 w 64"/>
              <a:gd name="T7" fmla="*/ 128 h 128"/>
              <a:gd name="T8" fmla="*/ 64 w 64"/>
              <a:gd name="T9" fmla="*/ 128 h 128"/>
              <a:gd name="T10" fmla="*/ 0 w 64"/>
              <a:gd name="T11" fmla="*/ 128 h 128"/>
              <a:gd name="T12" fmla="*/ 0 w 64"/>
              <a:gd name="T13" fmla="*/ 128 h 128"/>
              <a:gd name="T14" fmla="*/ 0 w 64"/>
              <a:gd name="T15" fmla="*/ 0 h 128"/>
              <a:gd name="T16" fmla="*/ 0 w 64"/>
              <a:gd name="T1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128">
                <a:moveTo>
                  <a:pt x="0" y="0"/>
                </a:moveTo>
                <a:lnTo>
                  <a:pt x="64" y="0"/>
                </a:lnTo>
                <a:lnTo>
                  <a:pt x="64" y="0"/>
                </a:lnTo>
                <a:lnTo>
                  <a:pt x="64" y="128"/>
                </a:lnTo>
                <a:lnTo>
                  <a:pt x="64" y="128"/>
                </a:lnTo>
                <a:lnTo>
                  <a:pt x="0" y="128"/>
                </a:lnTo>
                <a:lnTo>
                  <a:pt x="0" y="12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0" name="Freeform 930"/>
          <p:cNvSpPr>
            <a:spLocks/>
          </p:cNvSpPr>
          <p:nvPr/>
        </p:nvSpPr>
        <p:spPr bwMode="auto">
          <a:xfrm>
            <a:off x="6350000" y="3924300"/>
            <a:ext cx="1155700" cy="901700"/>
          </a:xfrm>
          <a:custGeom>
            <a:avLst/>
            <a:gdLst>
              <a:gd name="T0" fmla="*/ 0 w 728"/>
              <a:gd name="T1" fmla="*/ 568 h 568"/>
              <a:gd name="T2" fmla="*/ 0 w 728"/>
              <a:gd name="T3" fmla="*/ 568 h 568"/>
              <a:gd name="T4" fmla="*/ 0 w 728"/>
              <a:gd name="T5" fmla="*/ 568 h 568"/>
              <a:gd name="T6" fmla="*/ 16 w 728"/>
              <a:gd name="T7" fmla="*/ 536 h 568"/>
              <a:gd name="T8" fmla="*/ 16 w 728"/>
              <a:gd name="T9" fmla="*/ 536 h 568"/>
              <a:gd name="T10" fmla="*/ 40 w 728"/>
              <a:gd name="T11" fmla="*/ 504 h 568"/>
              <a:gd name="T12" fmla="*/ 40 w 728"/>
              <a:gd name="T13" fmla="*/ 504 h 568"/>
              <a:gd name="T14" fmla="*/ 56 w 728"/>
              <a:gd name="T15" fmla="*/ 472 h 568"/>
              <a:gd name="T16" fmla="*/ 56 w 728"/>
              <a:gd name="T17" fmla="*/ 472 h 568"/>
              <a:gd name="T18" fmla="*/ 64 w 728"/>
              <a:gd name="T19" fmla="*/ 440 h 568"/>
              <a:gd name="T20" fmla="*/ 64 w 728"/>
              <a:gd name="T21" fmla="*/ 440 h 568"/>
              <a:gd name="T22" fmla="*/ 88 w 728"/>
              <a:gd name="T23" fmla="*/ 416 h 568"/>
              <a:gd name="T24" fmla="*/ 88 w 728"/>
              <a:gd name="T25" fmla="*/ 416 h 568"/>
              <a:gd name="T26" fmla="*/ 104 w 728"/>
              <a:gd name="T27" fmla="*/ 392 h 568"/>
              <a:gd name="T28" fmla="*/ 104 w 728"/>
              <a:gd name="T29" fmla="*/ 392 h 568"/>
              <a:gd name="T30" fmla="*/ 120 w 728"/>
              <a:gd name="T31" fmla="*/ 360 h 568"/>
              <a:gd name="T32" fmla="*/ 120 w 728"/>
              <a:gd name="T33" fmla="*/ 360 h 568"/>
              <a:gd name="T34" fmla="*/ 128 w 728"/>
              <a:gd name="T35" fmla="*/ 344 h 568"/>
              <a:gd name="T36" fmla="*/ 128 w 728"/>
              <a:gd name="T37" fmla="*/ 344 h 568"/>
              <a:gd name="T38" fmla="*/ 152 w 728"/>
              <a:gd name="T39" fmla="*/ 312 h 568"/>
              <a:gd name="T40" fmla="*/ 152 w 728"/>
              <a:gd name="T41" fmla="*/ 312 h 568"/>
              <a:gd name="T42" fmla="*/ 168 w 728"/>
              <a:gd name="T43" fmla="*/ 296 h 568"/>
              <a:gd name="T44" fmla="*/ 168 w 728"/>
              <a:gd name="T45" fmla="*/ 296 h 568"/>
              <a:gd name="T46" fmla="*/ 176 w 728"/>
              <a:gd name="T47" fmla="*/ 272 h 568"/>
              <a:gd name="T48" fmla="*/ 176 w 728"/>
              <a:gd name="T49" fmla="*/ 272 h 568"/>
              <a:gd name="T50" fmla="*/ 200 w 728"/>
              <a:gd name="T51" fmla="*/ 256 h 568"/>
              <a:gd name="T52" fmla="*/ 200 w 728"/>
              <a:gd name="T53" fmla="*/ 256 h 568"/>
              <a:gd name="T54" fmla="*/ 224 w 728"/>
              <a:gd name="T55" fmla="*/ 216 h 568"/>
              <a:gd name="T56" fmla="*/ 224 w 728"/>
              <a:gd name="T57" fmla="*/ 216 h 568"/>
              <a:gd name="T58" fmla="*/ 256 w 728"/>
              <a:gd name="T59" fmla="*/ 192 h 568"/>
              <a:gd name="T60" fmla="*/ 256 w 728"/>
              <a:gd name="T61" fmla="*/ 192 h 568"/>
              <a:gd name="T62" fmla="*/ 280 w 728"/>
              <a:gd name="T63" fmla="*/ 168 h 568"/>
              <a:gd name="T64" fmla="*/ 280 w 728"/>
              <a:gd name="T65" fmla="*/ 168 h 568"/>
              <a:gd name="T66" fmla="*/ 312 w 728"/>
              <a:gd name="T67" fmla="*/ 136 h 568"/>
              <a:gd name="T68" fmla="*/ 312 w 728"/>
              <a:gd name="T69" fmla="*/ 136 h 568"/>
              <a:gd name="T70" fmla="*/ 336 w 728"/>
              <a:gd name="T71" fmla="*/ 120 h 568"/>
              <a:gd name="T72" fmla="*/ 336 w 728"/>
              <a:gd name="T73" fmla="*/ 120 h 568"/>
              <a:gd name="T74" fmla="*/ 376 w 728"/>
              <a:gd name="T75" fmla="*/ 96 h 568"/>
              <a:gd name="T76" fmla="*/ 376 w 728"/>
              <a:gd name="T77" fmla="*/ 96 h 568"/>
              <a:gd name="T78" fmla="*/ 408 w 728"/>
              <a:gd name="T79" fmla="*/ 88 h 568"/>
              <a:gd name="T80" fmla="*/ 408 w 728"/>
              <a:gd name="T81" fmla="*/ 88 h 568"/>
              <a:gd name="T82" fmla="*/ 440 w 728"/>
              <a:gd name="T83" fmla="*/ 64 h 568"/>
              <a:gd name="T84" fmla="*/ 440 w 728"/>
              <a:gd name="T85" fmla="*/ 64 h 568"/>
              <a:gd name="T86" fmla="*/ 488 w 728"/>
              <a:gd name="T87" fmla="*/ 48 h 568"/>
              <a:gd name="T88" fmla="*/ 488 w 728"/>
              <a:gd name="T89" fmla="*/ 48 h 568"/>
              <a:gd name="T90" fmla="*/ 520 w 728"/>
              <a:gd name="T91" fmla="*/ 40 h 568"/>
              <a:gd name="T92" fmla="*/ 520 w 728"/>
              <a:gd name="T93" fmla="*/ 40 h 568"/>
              <a:gd name="T94" fmla="*/ 600 w 728"/>
              <a:gd name="T95" fmla="*/ 16 h 568"/>
              <a:gd name="T96" fmla="*/ 600 w 728"/>
              <a:gd name="T97" fmla="*/ 16 h 568"/>
              <a:gd name="T98" fmla="*/ 688 w 728"/>
              <a:gd name="T99" fmla="*/ 0 h 568"/>
              <a:gd name="T100" fmla="*/ 688 w 728"/>
              <a:gd name="T101" fmla="*/ 0 h 568"/>
              <a:gd name="T102" fmla="*/ 728 w 728"/>
              <a:gd name="T103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28" h="568">
                <a:moveTo>
                  <a:pt x="0" y="568"/>
                </a:moveTo>
                <a:lnTo>
                  <a:pt x="0" y="568"/>
                </a:lnTo>
                <a:lnTo>
                  <a:pt x="0" y="568"/>
                </a:lnTo>
                <a:lnTo>
                  <a:pt x="16" y="536"/>
                </a:lnTo>
                <a:lnTo>
                  <a:pt x="16" y="536"/>
                </a:lnTo>
                <a:lnTo>
                  <a:pt x="40" y="504"/>
                </a:lnTo>
                <a:lnTo>
                  <a:pt x="40" y="504"/>
                </a:lnTo>
                <a:lnTo>
                  <a:pt x="56" y="472"/>
                </a:lnTo>
                <a:lnTo>
                  <a:pt x="56" y="472"/>
                </a:lnTo>
                <a:lnTo>
                  <a:pt x="64" y="440"/>
                </a:lnTo>
                <a:lnTo>
                  <a:pt x="64" y="440"/>
                </a:lnTo>
                <a:lnTo>
                  <a:pt x="88" y="416"/>
                </a:lnTo>
                <a:lnTo>
                  <a:pt x="88" y="416"/>
                </a:lnTo>
                <a:lnTo>
                  <a:pt x="104" y="392"/>
                </a:lnTo>
                <a:lnTo>
                  <a:pt x="104" y="392"/>
                </a:lnTo>
                <a:lnTo>
                  <a:pt x="120" y="360"/>
                </a:lnTo>
                <a:lnTo>
                  <a:pt x="120" y="360"/>
                </a:lnTo>
                <a:lnTo>
                  <a:pt x="128" y="344"/>
                </a:lnTo>
                <a:lnTo>
                  <a:pt x="128" y="344"/>
                </a:lnTo>
                <a:lnTo>
                  <a:pt x="152" y="312"/>
                </a:lnTo>
                <a:lnTo>
                  <a:pt x="152" y="312"/>
                </a:lnTo>
                <a:lnTo>
                  <a:pt x="168" y="296"/>
                </a:lnTo>
                <a:lnTo>
                  <a:pt x="168" y="296"/>
                </a:lnTo>
                <a:lnTo>
                  <a:pt x="176" y="272"/>
                </a:lnTo>
                <a:lnTo>
                  <a:pt x="176" y="272"/>
                </a:lnTo>
                <a:lnTo>
                  <a:pt x="200" y="256"/>
                </a:lnTo>
                <a:lnTo>
                  <a:pt x="200" y="256"/>
                </a:lnTo>
                <a:lnTo>
                  <a:pt x="224" y="216"/>
                </a:lnTo>
                <a:lnTo>
                  <a:pt x="224" y="216"/>
                </a:lnTo>
                <a:lnTo>
                  <a:pt x="256" y="192"/>
                </a:lnTo>
                <a:lnTo>
                  <a:pt x="256" y="192"/>
                </a:lnTo>
                <a:lnTo>
                  <a:pt x="280" y="168"/>
                </a:lnTo>
                <a:lnTo>
                  <a:pt x="280" y="168"/>
                </a:lnTo>
                <a:lnTo>
                  <a:pt x="312" y="136"/>
                </a:lnTo>
                <a:lnTo>
                  <a:pt x="312" y="136"/>
                </a:lnTo>
                <a:lnTo>
                  <a:pt x="336" y="120"/>
                </a:lnTo>
                <a:lnTo>
                  <a:pt x="336" y="120"/>
                </a:lnTo>
                <a:lnTo>
                  <a:pt x="376" y="96"/>
                </a:lnTo>
                <a:lnTo>
                  <a:pt x="376" y="96"/>
                </a:lnTo>
                <a:lnTo>
                  <a:pt x="408" y="88"/>
                </a:lnTo>
                <a:lnTo>
                  <a:pt x="408" y="88"/>
                </a:lnTo>
                <a:lnTo>
                  <a:pt x="440" y="64"/>
                </a:lnTo>
                <a:lnTo>
                  <a:pt x="440" y="64"/>
                </a:lnTo>
                <a:lnTo>
                  <a:pt x="488" y="48"/>
                </a:lnTo>
                <a:lnTo>
                  <a:pt x="488" y="48"/>
                </a:lnTo>
                <a:lnTo>
                  <a:pt x="520" y="40"/>
                </a:lnTo>
                <a:lnTo>
                  <a:pt x="520" y="40"/>
                </a:lnTo>
                <a:lnTo>
                  <a:pt x="600" y="16"/>
                </a:lnTo>
                <a:lnTo>
                  <a:pt x="600" y="16"/>
                </a:lnTo>
                <a:lnTo>
                  <a:pt x="688" y="0"/>
                </a:lnTo>
                <a:lnTo>
                  <a:pt x="688" y="0"/>
                </a:lnTo>
                <a:lnTo>
                  <a:pt x="72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1" name="Freeform 931"/>
          <p:cNvSpPr>
            <a:spLocks/>
          </p:cNvSpPr>
          <p:nvPr/>
        </p:nvSpPr>
        <p:spPr bwMode="auto">
          <a:xfrm>
            <a:off x="7518400" y="3886200"/>
            <a:ext cx="139700" cy="76200"/>
          </a:xfrm>
          <a:custGeom>
            <a:avLst/>
            <a:gdLst>
              <a:gd name="T0" fmla="*/ 8 w 88"/>
              <a:gd name="T1" fmla="*/ 48 h 48"/>
              <a:gd name="T2" fmla="*/ 0 w 88"/>
              <a:gd name="T3" fmla="*/ 24 h 48"/>
              <a:gd name="T4" fmla="*/ 0 w 88"/>
              <a:gd name="T5" fmla="*/ 0 h 48"/>
              <a:gd name="T6" fmla="*/ 0 w 88"/>
              <a:gd name="T7" fmla="*/ 0 h 48"/>
              <a:gd name="T8" fmla="*/ 88 w 88"/>
              <a:gd name="T9" fmla="*/ 8 h 48"/>
              <a:gd name="T10" fmla="*/ 88 w 88"/>
              <a:gd name="T11" fmla="*/ 8 h 48"/>
              <a:gd name="T12" fmla="*/ 8 w 88"/>
              <a:gd name="T13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48">
                <a:moveTo>
                  <a:pt x="8" y="48"/>
                </a:moveTo>
                <a:lnTo>
                  <a:pt x="0" y="24"/>
                </a:lnTo>
                <a:lnTo>
                  <a:pt x="0" y="0"/>
                </a:lnTo>
                <a:lnTo>
                  <a:pt x="0" y="0"/>
                </a:lnTo>
                <a:lnTo>
                  <a:pt x="88" y="8"/>
                </a:lnTo>
                <a:lnTo>
                  <a:pt x="88" y="8"/>
                </a:lnTo>
                <a:lnTo>
                  <a:pt x="8" y="4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2" name="Freeform 932"/>
          <p:cNvSpPr>
            <a:spLocks/>
          </p:cNvSpPr>
          <p:nvPr/>
        </p:nvSpPr>
        <p:spPr bwMode="auto">
          <a:xfrm>
            <a:off x="7937500" y="2273300"/>
            <a:ext cx="101600" cy="114300"/>
          </a:xfrm>
          <a:custGeom>
            <a:avLst/>
            <a:gdLst>
              <a:gd name="T0" fmla="*/ 64 w 64"/>
              <a:gd name="T1" fmla="*/ 64 h 72"/>
              <a:gd name="T2" fmla="*/ 32 w 64"/>
              <a:gd name="T3" fmla="*/ 72 h 72"/>
              <a:gd name="T4" fmla="*/ 0 w 64"/>
              <a:gd name="T5" fmla="*/ 64 h 72"/>
              <a:gd name="T6" fmla="*/ 0 w 64"/>
              <a:gd name="T7" fmla="*/ 64 h 72"/>
              <a:gd name="T8" fmla="*/ 32 w 64"/>
              <a:gd name="T9" fmla="*/ 0 h 72"/>
              <a:gd name="T10" fmla="*/ 32 w 64"/>
              <a:gd name="T11" fmla="*/ 0 h 72"/>
              <a:gd name="T12" fmla="*/ 64 w 64"/>
              <a:gd name="T1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0" y="64"/>
                </a:lnTo>
                <a:lnTo>
                  <a:pt x="32" y="0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3" name="Freeform 933"/>
          <p:cNvSpPr>
            <a:spLocks/>
          </p:cNvSpPr>
          <p:nvPr/>
        </p:nvSpPr>
        <p:spPr bwMode="auto">
          <a:xfrm>
            <a:off x="5803900" y="1625600"/>
            <a:ext cx="139700" cy="63500"/>
          </a:xfrm>
          <a:custGeom>
            <a:avLst/>
            <a:gdLst>
              <a:gd name="T0" fmla="*/ 88 w 88"/>
              <a:gd name="T1" fmla="*/ 0 h 40"/>
              <a:gd name="T2" fmla="*/ 88 w 88"/>
              <a:gd name="T3" fmla="*/ 24 h 40"/>
              <a:gd name="T4" fmla="*/ 72 w 88"/>
              <a:gd name="T5" fmla="*/ 40 h 40"/>
              <a:gd name="T6" fmla="*/ 72 w 88"/>
              <a:gd name="T7" fmla="*/ 40 h 40"/>
              <a:gd name="T8" fmla="*/ 0 w 88"/>
              <a:gd name="T9" fmla="*/ 0 h 40"/>
              <a:gd name="T10" fmla="*/ 0 w 88"/>
              <a:gd name="T11" fmla="*/ 0 h 40"/>
              <a:gd name="T12" fmla="*/ 88 w 88"/>
              <a:gd name="T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40">
                <a:moveTo>
                  <a:pt x="88" y="0"/>
                </a:moveTo>
                <a:lnTo>
                  <a:pt x="88" y="24"/>
                </a:lnTo>
                <a:lnTo>
                  <a:pt x="72" y="40"/>
                </a:lnTo>
                <a:lnTo>
                  <a:pt x="72" y="40"/>
                </a:lnTo>
                <a:lnTo>
                  <a:pt x="0" y="0"/>
                </a:lnTo>
                <a:lnTo>
                  <a:pt x="0" y="0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4" name="Freeform 934"/>
          <p:cNvSpPr>
            <a:spLocks/>
          </p:cNvSpPr>
          <p:nvPr/>
        </p:nvSpPr>
        <p:spPr bwMode="auto">
          <a:xfrm>
            <a:off x="6261100" y="2374900"/>
            <a:ext cx="1727200" cy="2451100"/>
          </a:xfrm>
          <a:custGeom>
            <a:avLst/>
            <a:gdLst>
              <a:gd name="T0" fmla="*/ 16 w 1088"/>
              <a:gd name="T1" fmla="*/ 1520 h 1544"/>
              <a:gd name="T2" fmla="*/ 72 w 1088"/>
              <a:gd name="T3" fmla="*/ 1432 h 1544"/>
              <a:gd name="T4" fmla="*/ 88 w 1088"/>
              <a:gd name="T5" fmla="*/ 1384 h 1544"/>
              <a:gd name="T6" fmla="*/ 136 w 1088"/>
              <a:gd name="T7" fmla="*/ 1304 h 1544"/>
              <a:gd name="T8" fmla="*/ 160 w 1088"/>
              <a:gd name="T9" fmla="*/ 1256 h 1544"/>
              <a:gd name="T10" fmla="*/ 200 w 1088"/>
              <a:gd name="T11" fmla="*/ 1168 h 1544"/>
              <a:gd name="T12" fmla="*/ 216 w 1088"/>
              <a:gd name="T13" fmla="*/ 1128 h 1544"/>
              <a:gd name="T14" fmla="*/ 256 w 1088"/>
              <a:gd name="T15" fmla="*/ 1056 h 1544"/>
              <a:gd name="T16" fmla="*/ 272 w 1088"/>
              <a:gd name="T17" fmla="*/ 1024 h 1544"/>
              <a:gd name="T18" fmla="*/ 304 w 1088"/>
              <a:gd name="T19" fmla="*/ 976 h 1544"/>
              <a:gd name="T20" fmla="*/ 328 w 1088"/>
              <a:gd name="T21" fmla="*/ 952 h 1544"/>
              <a:gd name="T22" fmla="*/ 360 w 1088"/>
              <a:gd name="T23" fmla="*/ 912 h 1544"/>
              <a:gd name="T24" fmla="*/ 384 w 1088"/>
              <a:gd name="T25" fmla="*/ 904 h 1544"/>
              <a:gd name="T26" fmla="*/ 424 w 1088"/>
              <a:gd name="T27" fmla="*/ 872 h 1544"/>
              <a:gd name="T28" fmla="*/ 448 w 1088"/>
              <a:gd name="T29" fmla="*/ 872 h 1544"/>
              <a:gd name="T30" fmla="*/ 496 w 1088"/>
              <a:gd name="T31" fmla="*/ 856 h 1544"/>
              <a:gd name="T32" fmla="*/ 520 w 1088"/>
              <a:gd name="T33" fmla="*/ 848 h 1544"/>
              <a:gd name="T34" fmla="*/ 576 w 1088"/>
              <a:gd name="T35" fmla="*/ 832 h 1544"/>
              <a:gd name="T36" fmla="*/ 608 w 1088"/>
              <a:gd name="T37" fmla="*/ 832 h 1544"/>
              <a:gd name="T38" fmla="*/ 664 w 1088"/>
              <a:gd name="T39" fmla="*/ 832 h 1544"/>
              <a:gd name="T40" fmla="*/ 696 w 1088"/>
              <a:gd name="T41" fmla="*/ 832 h 1544"/>
              <a:gd name="T42" fmla="*/ 768 w 1088"/>
              <a:gd name="T43" fmla="*/ 832 h 1544"/>
              <a:gd name="T44" fmla="*/ 800 w 1088"/>
              <a:gd name="T45" fmla="*/ 832 h 1544"/>
              <a:gd name="T46" fmla="*/ 856 w 1088"/>
              <a:gd name="T47" fmla="*/ 824 h 1544"/>
              <a:gd name="T48" fmla="*/ 888 w 1088"/>
              <a:gd name="T49" fmla="*/ 816 h 1544"/>
              <a:gd name="T50" fmla="*/ 936 w 1088"/>
              <a:gd name="T51" fmla="*/ 800 h 1544"/>
              <a:gd name="T52" fmla="*/ 960 w 1088"/>
              <a:gd name="T53" fmla="*/ 784 h 1544"/>
              <a:gd name="T54" fmla="*/ 976 w 1088"/>
              <a:gd name="T55" fmla="*/ 784 h 1544"/>
              <a:gd name="T56" fmla="*/ 992 w 1088"/>
              <a:gd name="T57" fmla="*/ 776 h 1544"/>
              <a:gd name="T58" fmla="*/ 1008 w 1088"/>
              <a:gd name="T59" fmla="*/ 760 h 1544"/>
              <a:gd name="T60" fmla="*/ 1016 w 1088"/>
              <a:gd name="T61" fmla="*/ 760 h 1544"/>
              <a:gd name="T62" fmla="*/ 1032 w 1088"/>
              <a:gd name="T63" fmla="*/ 744 h 1544"/>
              <a:gd name="T64" fmla="*/ 1032 w 1088"/>
              <a:gd name="T65" fmla="*/ 744 h 1544"/>
              <a:gd name="T66" fmla="*/ 1048 w 1088"/>
              <a:gd name="T67" fmla="*/ 736 h 1544"/>
              <a:gd name="T68" fmla="*/ 1048 w 1088"/>
              <a:gd name="T69" fmla="*/ 728 h 1544"/>
              <a:gd name="T70" fmla="*/ 1056 w 1088"/>
              <a:gd name="T71" fmla="*/ 712 h 1544"/>
              <a:gd name="T72" fmla="*/ 1056 w 1088"/>
              <a:gd name="T73" fmla="*/ 704 h 1544"/>
              <a:gd name="T74" fmla="*/ 1064 w 1088"/>
              <a:gd name="T75" fmla="*/ 680 h 1544"/>
              <a:gd name="T76" fmla="*/ 1072 w 1088"/>
              <a:gd name="T77" fmla="*/ 664 h 1544"/>
              <a:gd name="T78" fmla="*/ 1080 w 1088"/>
              <a:gd name="T79" fmla="*/ 608 h 1544"/>
              <a:gd name="T80" fmla="*/ 1080 w 1088"/>
              <a:gd name="T81" fmla="*/ 592 h 1544"/>
              <a:gd name="T82" fmla="*/ 1080 w 1088"/>
              <a:gd name="T83" fmla="*/ 552 h 1544"/>
              <a:gd name="T84" fmla="*/ 1080 w 1088"/>
              <a:gd name="T85" fmla="*/ 536 h 1544"/>
              <a:gd name="T86" fmla="*/ 1088 w 1088"/>
              <a:gd name="T87" fmla="*/ 472 h 1544"/>
              <a:gd name="T88" fmla="*/ 1088 w 1088"/>
              <a:gd name="T89" fmla="*/ 440 h 1544"/>
              <a:gd name="T90" fmla="*/ 1088 w 1088"/>
              <a:gd name="T91" fmla="*/ 368 h 1544"/>
              <a:gd name="T92" fmla="*/ 1088 w 1088"/>
              <a:gd name="T93" fmla="*/ 336 h 1544"/>
              <a:gd name="T94" fmla="*/ 1088 w 1088"/>
              <a:gd name="T95" fmla="*/ 280 h 1544"/>
              <a:gd name="T96" fmla="*/ 1088 w 1088"/>
              <a:gd name="T97" fmla="*/ 248 h 1544"/>
              <a:gd name="T98" fmla="*/ 1088 w 1088"/>
              <a:gd name="T99" fmla="*/ 200 h 1544"/>
              <a:gd name="T100" fmla="*/ 1088 w 1088"/>
              <a:gd name="T101" fmla="*/ 192 h 1544"/>
              <a:gd name="T102" fmla="*/ 1088 w 1088"/>
              <a:gd name="T103" fmla="*/ 144 h 1544"/>
              <a:gd name="T104" fmla="*/ 1088 w 1088"/>
              <a:gd name="T105" fmla="*/ 112 h 1544"/>
              <a:gd name="T106" fmla="*/ 1088 w 1088"/>
              <a:gd name="T107" fmla="*/ 40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88" h="1544">
                <a:moveTo>
                  <a:pt x="0" y="1544"/>
                </a:moveTo>
                <a:lnTo>
                  <a:pt x="16" y="1520"/>
                </a:lnTo>
                <a:lnTo>
                  <a:pt x="16" y="1520"/>
                </a:lnTo>
                <a:lnTo>
                  <a:pt x="48" y="1472"/>
                </a:lnTo>
                <a:lnTo>
                  <a:pt x="48" y="1472"/>
                </a:lnTo>
                <a:lnTo>
                  <a:pt x="72" y="1432"/>
                </a:lnTo>
                <a:lnTo>
                  <a:pt x="72" y="1432"/>
                </a:lnTo>
                <a:lnTo>
                  <a:pt x="88" y="1384"/>
                </a:lnTo>
                <a:lnTo>
                  <a:pt x="88" y="1384"/>
                </a:lnTo>
                <a:lnTo>
                  <a:pt x="112" y="1344"/>
                </a:lnTo>
                <a:lnTo>
                  <a:pt x="112" y="1344"/>
                </a:lnTo>
                <a:lnTo>
                  <a:pt x="136" y="1304"/>
                </a:lnTo>
                <a:lnTo>
                  <a:pt x="136" y="1304"/>
                </a:lnTo>
                <a:lnTo>
                  <a:pt x="160" y="1256"/>
                </a:lnTo>
                <a:lnTo>
                  <a:pt x="160" y="1256"/>
                </a:lnTo>
                <a:lnTo>
                  <a:pt x="176" y="1208"/>
                </a:lnTo>
                <a:lnTo>
                  <a:pt x="176" y="1208"/>
                </a:lnTo>
                <a:lnTo>
                  <a:pt x="200" y="1168"/>
                </a:lnTo>
                <a:lnTo>
                  <a:pt x="200" y="1168"/>
                </a:lnTo>
                <a:lnTo>
                  <a:pt x="216" y="1128"/>
                </a:lnTo>
                <a:lnTo>
                  <a:pt x="216" y="1128"/>
                </a:lnTo>
                <a:lnTo>
                  <a:pt x="240" y="1088"/>
                </a:lnTo>
                <a:lnTo>
                  <a:pt x="240" y="1088"/>
                </a:lnTo>
                <a:lnTo>
                  <a:pt x="256" y="1056"/>
                </a:lnTo>
                <a:lnTo>
                  <a:pt x="256" y="1056"/>
                </a:lnTo>
                <a:lnTo>
                  <a:pt x="272" y="1024"/>
                </a:lnTo>
                <a:lnTo>
                  <a:pt x="272" y="1024"/>
                </a:lnTo>
                <a:lnTo>
                  <a:pt x="288" y="1000"/>
                </a:lnTo>
                <a:lnTo>
                  <a:pt x="288" y="1000"/>
                </a:lnTo>
                <a:lnTo>
                  <a:pt x="304" y="976"/>
                </a:lnTo>
                <a:lnTo>
                  <a:pt x="304" y="976"/>
                </a:lnTo>
                <a:lnTo>
                  <a:pt x="328" y="952"/>
                </a:lnTo>
                <a:lnTo>
                  <a:pt x="328" y="952"/>
                </a:lnTo>
                <a:lnTo>
                  <a:pt x="344" y="936"/>
                </a:lnTo>
                <a:lnTo>
                  <a:pt x="344" y="936"/>
                </a:lnTo>
                <a:lnTo>
                  <a:pt x="360" y="912"/>
                </a:lnTo>
                <a:lnTo>
                  <a:pt x="360" y="912"/>
                </a:lnTo>
                <a:lnTo>
                  <a:pt x="384" y="904"/>
                </a:lnTo>
                <a:lnTo>
                  <a:pt x="384" y="904"/>
                </a:lnTo>
                <a:lnTo>
                  <a:pt x="400" y="888"/>
                </a:lnTo>
                <a:lnTo>
                  <a:pt x="400" y="888"/>
                </a:lnTo>
                <a:lnTo>
                  <a:pt x="424" y="872"/>
                </a:lnTo>
                <a:lnTo>
                  <a:pt x="424" y="872"/>
                </a:lnTo>
                <a:lnTo>
                  <a:pt x="448" y="872"/>
                </a:lnTo>
                <a:lnTo>
                  <a:pt x="448" y="872"/>
                </a:lnTo>
                <a:lnTo>
                  <a:pt x="472" y="864"/>
                </a:lnTo>
                <a:lnTo>
                  <a:pt x="472" y="864"/>
                </a:lnTo>
                <a:lnTo>
                  <a:pt x="496" y="856"/>
                </a:lnTo>
                <a:lnTo>
                  <a:pt x="496" y="856"/>
                </a:lnTo>
                <a:lnTo>
                  <a:pt x="520" y="848"/>
                </a:lnTo>
                <a:lnTo>
                  <a:pt x="520" y="848"/>
                </a:lnTo>
                <a:lnTo>
                  <a:pt x="544" y="840"/>
                </a:lnTo>
                <a:lnTo>
                  <a:pt x="544" y="840"/>
                </a:lnTo>
                <a:lnTo>
                  <a:pt x="576" y="832"/>
                </a:lnTo>
                <a:lnTo>
                  <a:pt x="576" y="832"/>
                </a:lnTo>
                <a:lnTo>
                  <a:pt x="608" y="832"/>
                </a:lnTo>
                <a:lnTo>
                  <a:pt x="608" y="832"/>
                </a:lnTo>
                <a:lnTo>
                  <a:pt x="640" y="832"/>
                </a:lnTo>
                <a:lnTo>
                  <a:pt x="640" y="832"/>
                </a:lnTo>
                <a:lnTo>
                  <a:pt x="664" y="832"/>
                </a:lnTo>
                <a:lnTo>
                  <a:pt x="664" y="832"/>
                </a:lnTo>
                <a:lnTo>
                  <a:pt x="696" y="832"/>
                </a:lnTo>
                <a:lnTo>
                  <a:pt x="696" y="832"/>
                </a:lnTo>
                <a:lnTo>
                  <a:pt x="728" y="832"/>
                </a:lnTo>
                <a:lnTo>
                  <a:pt x="728" y="832"/>
                </a:lnTo>
                <a:lnTo>
                  <a:pt x="768" y="832"/>
                </a:lnTo>
                <a:lnTo>
                  <a:pt x="768" y="832"/>
                </a:lnTo>
                <a:lnTo>
                  <a:pt x="800" y="832"/>
                </a:lnTo>
                <a:lnTo>
                  <a:pt x="800" y="832"/>
                </a:lnTo>
                <a:lnTo>
                  <a:pt x="832" y="824"/>
                </a:lnTo>
                <a:lnTo>
                  <a:pt x="832" y="824"/>
                </a:lnTo>
                <a:lnTo>
                  <a:pt x="856" y="824"/>
                </a:lnTo>
                <a:lnTo>
                  <a:pt x="856" y="824"/>
                </a:lnTo>
                <a:lnTo>
                  <a:pt x="888" y="816"/>
                </a:lnTo>
                <a:lnTo>
                  <a:pt x="888" y="816"/>
                </a:lnTo>
                <a:lnTo>
                  <a:pt x="912" y="808"/>
                </a:lnTo>
                <a:lnTo>
                  <a:pt x="912" y="808"/>
                </a:lnTo>
                <a:lnTo>
                  <a:pt x="936" y="800"/>
                </a:lnTo>
                <a:lnTo>
                  <a:pt x="936" y="800"/>
                </a:lnTo>
                <a:lnTo>
                  <a:pt x="960" y="784"/>
                </a:lnTo>
                <a:lnTo>
                  <a:pt x="960" y="784"/>
                </a:lnTo>
                <a:lnTo>
                  <a:pt x="968" y="784"/>
                </a:lnTo>
                <a:lnTo>
                  <a:pt x="968" y="784"/>
                </a:lnTo>
                <a:lnTo>
                  <a:pt x="976" y="784"/>
                </a:lnTo>
                <a:lnTo>
                  <a:pt x="976" y="784"/>
                </a:lnTo>
                <a:lnTo>
                  <a:pt x="992" y="776"/>
                </a:lnTo>
                <a:lnTo>
                  <a:pt x="992" y="776"/>
                </a:lnTo>
                <a:lnTo>
                  <a:pt x="1000" y="768"/>
                </a:lnTo>
                <a:lnTo>
                  <a:pt x="1000" y="768"/>
                </a:lnTo>
                <a:lnTo>
                  <a:pt x="1008" y="760"/>
                </a:lnTo>
                <a:lnTo>
                  <a:pt x="1008" y="760"/>
                </a:lnTo>
                <a:lnTo>
                  <a:pt x="1016" y="760"/>
                </a:lnTo>
                <a:lnTo>
                  <a:pt x="1016" y="760"/>
                </a:lnTo>
                <a:lnTo>
                  <a:pt x="1024" y="752"/>
                </a:lnTo>
                <a:lnTo>
                  <a:pt x="1024" y="752"/>
                </a:lnTo>
                <a:lnTo>
                  <a:pt x="1032" y="744"/>
                </a:lnTo>
                <a:lnTo>
                  <a:pt x="1032" y="744"/>
                </a:lnTo>
                <a:lnTo>
                  <a:pt x="1032" y="744"/>
                </a:lnTo>
                <a:lnTo>
                  <a:pt x="1032" y="744"/>
                </a:lnTo>
                <a:lnTo>
                  <a:pt x="1040" y="736"/>
                </a:lnTo>
                <a:lnTo>
                  <a:pt x="1040" y="736"/>
                </a:lnTo>
                <a:lnTo>
                  <a:pt x="1048" y="736"/>
                </a:lnTo>
                <a:lnTo>
                  <a:pt x="1048" y="736"/>
                </a:lnTo>
                <a:lnTo>
                  <a:pt x="1048" y="728"/>
                </a:lnTo>
                <a:lnTo>
                  <a:pt x="1048" y="728"/>
                </a:lnTo>
                <a:lnTo>
                  <a:pt x="1056" y="720"/>
                </a:lnTo>
                <a:lnTo>
                  <a:pt x="1056" y="720"/>
                </a:lnTo>
                <a:lnTo>
                  <a:pt x="1056" y="712"/>
                </a:lnTo>
                <a:lnTo>
                  <a:pt x="1056" y="712"/>
                </a:lnTo>
                <a:lnTo>
                  <a:pt x="1056" y="704"/>
                </a:lnTo>
                <a:lnTo>
                  <a:pt x="1056" y="704"/>
                </a:lnTo>
                <a:lnTo>
                  <a:pt x="1056" y="704"/>
                </a:lnTo>
                <a:lnTo>
                  <a:pt x="1056" y="704"/>
                </a:lnTo>
                <a:lnTo>
                  <a:pt x="1064" y="680"/>
                </a:lnTo>
                <a:lnTo>
                  <a:pt x="1064" y="680"/>
                </a:lnTo>
                <a:lnTo>
                  <a:pt x="1072" y="664"/>
                </a:lnTo>
                <a:lnTo>
                  <a:pt x="1072" y="664"/>
                </a:lnTo>
                <a:lnTo>
                  <a:pt x="1072" y="632"/>
                </a:lnTo>
                <a:lnTo>
                  <a:pt x="1072" y="632"/>
                </a:lnTo>
                <a:lnTo>
                  <a:pt x="1080" y="608"/>
                </a:lnTo>
                <a:lnTo>
                  <a:pt x="1080" y="608"/>
                </a:lnTo>
                <a:lnTo>
                  <a:pt x="1080" y="592"/>
                </a:lnTo>
                <a:lnTo>
                  <a:pt x="1080" y="592"/>
                </a:lnTo>
                <a:lnTo>
                  <a:pt x="1080" y="576"/>
                </a:lnTo>
                <a:lnTo>
                  <a:pt x="1080" y="576"/>
                </a:lnTo>
                <a:lnTo>
                  <a:pt x="1080" y="552"/>
                </a:lnTo>
                <a:lnTo>
                  <a:pt x="1080" y="552"/>
                </a:lnTo>
                <a:lnTo>
                  <a:pt x="1080" y="536"/>
                </a:lnTo>
                <a:lnTo>
                  <a:pt x="1080" y="536"/>
                </a:lnTo>
                <a:lnTo>
                  <a:pt x="1088" y="504"/>
                </a:lnTo>
                <a:lnTo>
                  <a:pt x="1088" y="504"/>
                </a:lnTo>
                <a:lnTo>
                  <a:pt x="1088" y="472"/>
                </a:lnTo>
                <a:lnTo>
                  <a:pt x="1088" y="472"/>
                </a:lnTo>
                <a:lnTo>
                  <a:pt x="1088" y="440"/>
                </a:lnTo>
                <a:lnTo>
                  <a:pt x="1088" y="440"/>
                </a:lnTo>
                <a:lnTo>
                  <a:pt x="1088" y="408"/>
                </a:lnTo>
                <a:lnTo>
                  <a:pt x="1088" y="408"/>
                </a:lnTo>
                <a:lnTo>
                  <a:pt x="1088" y="368"/>
                </a:lnTo>
                <a:lnTo>
                  <a:pt x="1088" y="368"/>
                </a:lnTo>
                <a:lnTo>
                  <a:pt x="1088" y="336"/>
                </a:lnTo>
                <a:lnTo>
                  <a:pt x="1088" y="336"/>
                </a:lnTo>
                <a:lnTo>
                  <a:pt x="1088" y="304"/>
                </a:lnTo>
                <a:lnTo>
                  <a:pt x="1088" y="304"/>
                </a:lnTo>
                <a:lnTo>
                  <a:pt x="1088" y="280"/>
                </a:lnTo>
                <a:lnTo>
                  <a:pt x="1088" y="280"/>
                </a:lnTo>
                <a:lnTo>
                  <a:pt x="1088" y="248"/>
                </a:lnTo>
                <a:lnTo>
                  <a:pt x="1088" y="248"/>
                </a:lnTo>
                <a:lnTo>
                  <a:pt x="1088" y="232"/>
                </a:lnTo>
                <a:lnTo>
                  <a:pt x="1088" y="232"/>
                </a:lnTo>
                <a:lnTo>
                  <a:pt x="1088" y="200"/>
                </a:lnTo>
                <a:lnTo>
                  <a:pt x="1088" y="200"/>
                </a:lnTo>
                <a:lnTo>
                  <a:pt x="1088" y="192"/>
                </a:lnTo>
                <a:lnTo>
                  <a:pt x="1088" y="192"/>
                </a:lnTo>
                <a:lnTo>
                  <a:pt x="1088" y="168"/>
                </a:lnTo>
                <a:lnTo>
                  <a:pt x="1088" y="168"/>
                </a:lnTo>
                <a:lnTo>
                  <a:pt x="1088" y="144"/>
                </a:lnTo>
                <a:lnTo>
                  <a:pt x="1088" y="144"/>
                </a:lnTo>
                <a:lnTo>
                  <a:pt x="1088" y="112"/>
                </a:lnTo>
                <a:lnTo>
                  <a:pt x="1088" y="112"/>
                </a:lnTo>
                <a:lnTo>
                  <a:pt x="1088" y="80"/>
                </a:lnTo>
                <a:lnTo>
                  <a:pt x="1088" y="80"/>
                </a:lnTo>
                <a:lnTo>
                  <a:pt x="1088" y="40"/>
                </a:lnTo>
                <a:lnTo>
                  <a:pt x="1088" y="40"/>
                </a:lnTo>
                <a:lnTo>
                  <a:pt x="108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5" name="Line 935"/>
          <p:cNvSpPr>
            <a:spLocks noChangeShapeType="1"/>
          </p:cNvSpPr>
          <p:nvPr/>
        </p:nvSpPr>
        <p:spPr bwMode="auto">
          <a:xfrm flipH="1" flipV="1">
            <a:off x="5930900" y="1663700"/>
            <a:ext cx="1993900" cy="406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6" name="Freeform 936"/>
          <p:cNvSpPr>
            <a:spLocks/>
          </p:cNvSpPr>
          <p:nvPr/>
        </p:nvSpPr>
        <p:spPr bwMode="auto">
          <a:xfrm>
            <a:off x="5854700" y="2362200"/>
            <a:ext cx="2044700" cy="1282700"/>
          </a:xfrm>
          <a:custGeom>
            <a:avLst/>
            <a:gdLst>
              <a:gd name="T0" fmla="*/ 0 w 1288"/>
              <a:gd name="T1" fmla="*/ 808 h 808"/>
              <a:gd name="T2" fmla="*/ 72 w 1288"/>
              <a:gd name="T3" fmla="*/ 784 h 808"/>
              <a:gd name="T4" fmla="*/ 152 w 1288"/>
              <a:gd name="T5" fmla="*/ 760 h 808"/>
              <a:gd name="T6" fmla="*/ 216 w 1288"/>
              <a:gd name="T7" fmla="*/ 744 h 808"/>
              <a:gd name="T8" fmla="*/ 280 w 1288"/>
              <a:gd name="T9" fmla="*/ 720 h 808"/>
              <a:gd name="T10" fmla="*/ 352 w 1288"/>
              <a:gd name="T11" fmla="*/ 696 h 808"/>
              <a:gd name="T12" fmla="*/ 416 w 1288"/>
              <a:gd name="T13" fmla="*/ 680 h 808"/>
              <a:gd name="T14" fmla="*/ 472 w 1288"/>
              <a:gd name="T15" fmla="*/ 656 h 808"/>
              <a:gd name="T16" fmla="*/ 528 w 1288"/>
              <a:gd name="T17" fmla="*/ 632 h 808"/>
              <a:gd name="T18" fmla="*/ 592 w 1288"/>
              <a:gd name="T19" fmla="*/ 616 h 808"/>
              <a:gd name="T20" fmla="*/ 640 w 1288"/>
              <a:gd name="T21" fmla="*/ 592 h 808"/>
              <a:gd name="T22" fmla="*/ 696 w 1288"/>
              <a:gd name="T23" fmla="*/ 576 h 808"/>
              <a:gd name="T24" fmla="*/ 744 w 1288"/>
              <a:gd name="T25" fmla="*/ 560 h 808"/>
              <a:gd name="T26" fmla="*/ 784 w 1288"/>
              <a:gd name="T27" fmla="*/ 536 h 808"/>
              <a:gd name="T28" fmla="*/ 840 w 1288"/>
              <a:gd name="T29" fmla="*/ 520 h 808"/>
              <a:gd name="T30" fmla="*/ 872 w 1288"/>
              <a:gd name="T31" fmla="*/ 504 h 808"/>
              <a:gd name="T32" fmla="*/ 920 w 1288"/>
              <a:gd name="T33" fmla="*/ 488 h 808"/>
              <a:gd name="T34" fmla="*/ 952 w 1288"/>
              <a:gd name="T35" fmla="*/ 472 h 808"/>
              <a:gd name="T36" fmla="*/ 992 w 1288"/>
              <a:gd name="T37" fmla="*/ 448 h 808"/>
              <a:gd name="T38" fmla="*/ 1024 w 1288"/>
              <a:gd name="T39" fmla="*/ 440 h 808"/>
              <a:gd name="T40" fmla="*/ 1048 w 1288"/>
              <a:gd name="T41" fmla="*/ 416 h 808"/>
              <a:gd name="T42" fmla="*/ 1080 w 1288"/>
              <a:gd name="T43" fmla="*/ 408 h 808"/>
              <a:gd name="T44" fmla="*/ 1104 w 1288"/>
              <a:gd name="T45" fmla="*/ 384 h 808"/>
              <a:gd name="T46" fmla="*/ 1128 w 1288"/>
              <a:gd name="T47" fmla="*/ 376 h 808"/>
              <a:gd name="T48" fmla="*/ 1152 w 1288"/>
              <a:gd name="T49" fmla="*/ 360 h 808"/>
              <a:gd name="T50" fmla="*/ 1176 w 1288"/>
              <a:gd name="T51" fmla="*/ 344 h 808"/>
              <a:gd name="T52" fmla="*/ 1192 w 1288"/>
              <a:gd name="T53" fmla="*/ 328 h 808"/>
              <a:gd name="T54" fmla="*/ 1208 w 1288"/>
              <a:gd name="T55" fmla="*/ 320 h 808"/>
              <a:gd name="T56" fmla="*/ 1216 w 1288"/>
              <a:gd name="T57" fmla="*/ 304 h 808"/>
              <a:gd name="T58" fmla="*/ 1232 w 1288"/>
              <a:gd name="T59" fmla="*/ 288 h 808"/>
              <a:gd name="T60" fmla="*/ 1232 w 1288"/>
              <a:gd name="T61" fmla="*/ 280 h 808"/>
              <a:gd name="T62" fmla="*/ 1240 w 1288"/>
              <a:gd name="T63" fmla="*/ 264 h 808"/>
              <a:gd name="T64" fmla="*/ 1248 w 1288"/>
              <a:gd name="T65" fmla="*/ 256 h 808"/>
              <a:gd name="T66" fmla="*/ 1264 w 1288"/>
              <a:gd name="T67" fmla="*/ 208 h 808"/>
              <a:gd name="T68" fmla="*/ 1264 w 1288"/>
              <a:gd name="T69" fmla="*/ 160 h 808"/>
              <a:gd name="T70" fmla="*/ 1272 w 1288"/>
              <a:gd name="T71" fmla="*/ 120 h 808"/>
              <a:gd name="T72" fmla="*/ 1280 w 1288"/>
              <a:gd name="T73" fmla="*/ 80 h 808"/>
              <a:gd name="T74" fmla="*/ 1288 w 1288"/>
              <a:gd name="T75" fmla="*/ 40 h 808"/>
              <a:gd name="T76" fmla="*/ 1288 w 1288"/>
              <a:gd name="T77" fmla="*/ 0 h 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8" h="808">
                <a:moveTo>
                  <a:pt x="0" y="808"/>
                </a:moveTo>
                <a:lnTo>
                  <a:pt x="0" y="808"/>
                </a:lnTo>
                <a:lnTo>
                  <a:pt x="0" y="808"/>
                </a:lnTo>
                <a:lnTo>
                  <a:pt x="72" y="784"/>
                </a:lnTo>
                <a:lnTo>
                  <a:pt x="72" y="784"/>
                </a:lnTo>
                <a:lnTo>
                  <a:pt x="152" y="760"/>
                </a:lnTo>
                <a:lnTo>
                  <a:pt x="152" y="760"/>
                </a:lnTo>
                <a:lnTo>
                  <a:pt x="216" y="744"/>
                </a:lnTo>
                <a:lnTo>
                  <a:pt x="216" y="744"/>
                </a:lnTo>
                <a:lnTo>
                  <a:pt x="280" y="720"/>
                </a:lnTo>
                <a:lnTo>
                  <a:pt x="280" y="720"/>
                </a:lnTo>
                <a:lnTo>
                  <a:pt x="352" y="696"/>
                </a:lnTo>
                <a:lnTo>
                  <a:pt x="352" y="696"/>
                </a:lnTo>
                <a:lnTo>
                  <a:pt x="416" y="680"/>
                </a:lnTo>
                <a:lnTo>
                  <a:pt x="416" y="680"/>
                </a:lnTo>
                <a:lnTo>
                  <a:pt x="472" y="656"/>
                </a:lnTo>
                <a:lnTo>
                  <a:pt x="472" y="656"/>
                </a:lnTo>
                <a:lnTo>
                  <a:pt x="528" y="632"/>
                </a:lnTo>
                <a:lnTo>
                  <a:pt x="528" y="632"/>
                </a:lnTo>
                <a:lnTo>
                  <a:pt x="592" y="616"/>
                </a:lnTo>
                <a:lnTo>
                  <a:pt x="592" y="616"/>
                </a:lnTo>
                <a:lnTo>
                  <a:pt x="640" y="592"/>
                </a:lnTo>
                <a:lnTo>
                  <a:pt x="640" y="592"/>
                </a:lnTo>
                <a:lnTo>
                  <a:pt x="696" y="576"/>
                </a:lnTo>
                <a:lnTo>
                  <a:pt x="696" y="576"/>
                </a:lnTo>
                <a:lnTo>
                  <a:pt x="744" y="560"/>
                </a:lnTo>
                <a:lnTo>
                  <a:pt x="744" y="560"/>
                </a:lnTo>
                <a:lnTo>
                  <a:pt x="784" y="536"/>
                </a:lnTo>
                <a:lnTo>
                  <a:pt x="784" y="536"/>
                </a:lnTo>
                <a:lnTo>
                  <a:pt x="840" y="520"/>
                </a:lnTo>
                <a:lnTo>
                  <a:pt x="840" y="520"/>
                </a:lnTo>
                <a:lnTo>
                  <a:pt x="872" y="504"/>
                </a:lnTo>
                <a:lnTo>
                  <a:pt x="872" y="504"/>
                </a:lnTo>
                <a:lnTo>
                  <a:pt x="920" y="488"/>
                </a:lnTo>
                <a:lnTo>
                  <a:pt x="920" y="488"/>
                </a:lnTo>
                <a:lnTo>
                  <a:pt x="952" y="472"/>
                </a:lnTo>
                <a:lnTo>
                  <a:pt x="952" y="472"/>
                </a:lnTo>
                <a:lnTo>
                  <a:pt x="992" y="448"/>
                </a:lnTo>
                <a:lnTo>
                  <a:pt x="992" y="448"/>
                </a:lnTo>
                <a:lnTo>
                  <a:pt x="1024" y="440"/>
                </a:lnTo>
                <a:lnTo>
                  <a:pt x="1024" y="440"/>
                </a:lnTo>
                <a:lnTo>
                  <a:pt x="1048" y="416"/>
                </a:lnTo>
                <a:lnTo>
                  <a:pt x="1048" y="416"/>
                </a:lnTo>
                <a:lnTo>
                  <a:pt x="1080" y="408"/>
                </a:lnTo>
                <a:lnTo>
                  <a:pt x="1080" y="408"/>
                </a:lnTo>
                <a:lnTo>
                  <a:pt x="1104" y="384"/>
                </a:lnTo>
                <a:lnTo>
                  <a:pt x="1104" y="384"/>
                </a:lnTo>
                <a:lnTo>
                  <a:pt x="1128" y="376"/>
                </a:lnTo>
                <a:lnTo>
                  <a:pt x="1128" y="376"/>
                </a:lnTo>
                <a:lnTo>
                  <a:pt x="1152" y="360"/>
                </a:lnTo>
                <a:lnTo>
                  <a:pt x="1152" y="360"/>
                </a:lnTo>
                <a:lnTo>
                  <a:pt x="1176" y="344"/>
                </a:lnTo>
                <a:lnTo>
                  <a:pt x="1176" y="344"/>
                </a:lnTo>
                <a:lnTo>
                  <a:pt x="1192" y="328"/>
                </a:lnTo>
                <a:lnTo>
                  <a:pt x="1192" y="328"/>
                </a:lnTo>
                <a:lnTo>
                  <a:pt x="1208" y="320"/>
                </a:lnTo>
                <a:lnTo>
                  <a:pt x="1208" y="320"/>
                </a:lnTo>
                <a:lnTo>
                  <a:pt x="1216" y="304"/>
                </a:lnTo>
                <a:lnTo>
                  <a:pt x="1216" y="304"/>
                </a:lnTo>
                <a:lnTo>
                  <a:pt x="1232" y="288"/>
                </a:lnTo>
                <a:lnTo>
                  <a:pt x="1232" y="288"/>
                </a:lnTo>
                <a:lnTo>
                  <a:pt x="1232" y="280"/>
                </a:lnTo>
                <a:lnTo>
                  <a:pt x="1232" y="280"/>
                </a:lnTo>
                <a:lnTo>
                  <a:pt x="1240" y="264"/>
                </a:lnTo>
                <a:lnTo>
                  <a:pt x="1240" y="264"/>
                </a:lnTo>
                <a:lnTo>
                  <a:pt x="1248" y="256"/>
                </a:lnTo>
                <a:lnTo>
                  <a:pt x="1248" y="256"/>
                </a:lnTo>
                <a:lnTo>
                  <a:pt x="1264" y="208"/>
                </a:lnTo>
                <a:lnTo>
                  <a:pt x="1264" y="208"/>
                </a:lnTo>
                <a:lnTo>
                  <a:pt x="1264" y="160"/>
                </a:lnTo>
                <a:lnTo>
                  <a:pt x="1264" y="160"/>
                </a:lnTo>
                <a:lnTo>
                  <a:pt x="1272" y="120"/>
                </a:lnTo>
                <a:lnTo>
                  <a:pt x="1272" y="120"/>
                </a:lnTo>
                <a:lnTo>
                  <a:pt x="1280" y="80"/>
                </a:lnTo>
                <a:lnTo>
                  <a:pt x="1280" y="80"/>
                </a:lnTo>
                <a:lnTo>
                  <a:pt x="1288" y="40"/>
                </a:lnTo>
                <a:lnTo>
                  <a:pt x="1288" y="40"/>
                </a:lnTo>
                <a:lnTo>
                  <a:pt x="1288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7" name="Freeform 937"/>
          <p:cNvSpPr>
            <a:spLocks/>
          </p:cNvSpPr>
          <p:nvPr/>
        </p:nvSpPr>
        <p:spPr bwMode="auto">
          <a:xfrm>
            <a:off x="7848600" y="2260600"/>
            <a:ext cx="101600" cy="114300"/>
          </a:xfrm>
          <a:custGeom>
            <a:avLst/>
            <a:gdLst>
              <a:gd name="T0" fmla="*/ 64 w 64"/>
              <a:gd name="T1" fmla="*/ 64 h 72"/>
              <a:gd name="T2" fmla="*/ 32 w 64"/>
              <a:gd name="T3" fmla="*/ 72 h 72"/>
              <a:gd name="T4" fmla="*/ 0 w 64"/>
              <a:gd name="T5" fmla="*/ 64 h 72"/>
              <a:gd name="T6" fmla="*/ 0 w 64"/>
              <a:gd name="T7" fmla="*/ 64 h 72"/>
              <a:gd name="T8" fmla="*/ 32 w 64"/>
              <a:gd name="T9" fmla="*/ 0 h 72"/>
              <a:gd name="T10" fmla="*/ 32 w 64"/>
              <a:gd name="T11" fmla="*/ 0 h 72"/>
              <a:gd name="T12" fmla="*/ 64 w 64"/>
              <a:gd name="T1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2">
                <a:moveTo>
                  <a:pt x="64" y="64"/>
                </a:moveTo>
                <a:lnTo>
                  <a:pt x="32" y="72"/>
                </a:lnTo>
                <a:lnTo>
                  <a:pt x="0" y="64"/>
                </a:lnTo>
                <a:lnTo>
                  <a:pt x="0" y="64"/>
                </a:lnTo>
                <a:lnTo>
                  <a:pt x="32" y="0"/>
                </a:lnTo>
                <a:lnTo>
                  <a:pt x="32" y="0"/>
                </a:lnTo>
                <a:lnTo>
                  <a:pt x="64" y="6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8" name="Rectangle 938"/>
          <p:cNvSpPr>
            <a:spLocks noChangeArrowheads="1"/>
          </p:cNvSpPr>
          <p:nvPr/>
        </p:nvSpPr>
        <p:spPr bwMode="auto">
          <a:xfrm>
            <a:off x="6908800" y="889000"/>
            <a:ext cx="38100" cy="3797300"/>
          </a:xfrm>
          <a:prstGeom prst="rect">
            <a:avLst/>
          </a:prstGeom>
          <a:solidFill>
            <a:srgbClr val="063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59" name="Freeform 939"/>
          <p:cNvSpPr>
            <a:spLocks/>
          </p:cNvSpPr>
          <p:nvPr/>
        </p:nvSpPr>
        <p:spPr bwMode="auto">
          <a:xfrm>
            <a:off x="5384800" y="1016000"/>
            <a:ext cx="177800" cy="114300"/>
          </a:xfrm>
          <a:custGeom>
            <a:avLst/>
            <a:gdLst>
              <a:gd name="T0" fmla="*/ 0 w 112"/>
              <a:gd name="T1" fmla="*/ 72 h 72"/>
              <a:gd name="T2" fmla="*/ 0 w 112"/>
              <a:gd name="T3" fmla="*/ 48 h 72"/>
              <a:gd name="T4" fmla="*/ 8 w 112"/>
              <a:gd name="T5" fmla="*/ 24 h 72"/>
              <a:gd name="T6" fmla="*/ 24 w 112"/>
              <a:gd name="T7" fmla="*/ 16 h 72"/>
              <a:gd name="T8" fmla="*/ 48 w 112"/>
              <a:gd name="T9" fmla="*/ 0 h 72"/>
              <a:gd name="T10" fmla="*/ 48 w 112"/>
              <a:gd name="T11" fmla="*/ 0 h 72"/>
              <a:gd name="T12" fmla="*/ 72 w 112"/>
              <a:gd name="T13" fmla="*/ 0 h 72"/>
              <a:gd name="T14" fmla="*/ 88 w 112"/>
              <a:gd name="T15" fmla="*/ 8 h 72"/>
              <a:gd name="T16" fmla="*/ 104 w 112"/>
              <a:gd name="T17" fmla="*/ 24 h 72"/>
              <a:gd name="T18" fmla="*/ 112 w 112"/>
              <a:gd name="T19" fmla="*/ 48 h 72"/>
              <a:gd name="T20" fmla="*/ 112 w 112"/>
              <a:gd name="T21" fmla="*/ 48 h 72"/>
              <a:gd name="T22" fmla="*/ 112 w 112"/>
              <a:gd name="T23" fmla="*/ 56 h 72"/>
              <a:gd name="T24" fmla="*/ 112 w 112"/>
              <a:gd name="T25" fmla="*/ 56 h 72"/>
              <a:gd name="T26" fmla="*/ 112 w 112"/>
              <a:gd name="T27" fmla="*/ 56 h 72"/>
              <a:gd name="T28" fmla="*/ 56 w 112"/>
              <a:gd name="T29" fmla="*/ 56 h 72"/>
              <a:gd name="T30" fmla="*/ 56 w 112"/>
              <a:gd name="T31" fmla="*/ 56 h 72"/>
              <a:gd name="T32" fmla="*/ 0 w 112"/>
              <a:gd name="T33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2" h="72">
                <a:moveTo>
                  <a:pt x="0" y="72"/>
                </a:moveTo>
                <a:lnTo>
                  <a:pt x="0" y="48"/>
                </a:lnTo>
                <a:lnTo>
                  <a:pt x="8" y="24"/>
                </a:lnTo>
                <a:lnTo>
                  <a:pt x="24" y="16"/>
                </a:lnTo>
                <a:lnTo>
                  <a:pt x="48" y="0"/>
                </a:lnTo>
                <a:lnTo>
                  <a:pt x="48" y="0"/>
                </a:lnTo>
                <a:lnTo>
                  <a:pt x="72" y="0"/>
                </a:lnTo>
                <a:lnTo>
                  <a:pt x="88" y="8"/>
                </a:lnTo>
                <a:lnTo>
                  <a:pt x="104" y="24"/>
                </a:lnTo>
                <a:lnTo>
                  <a:pt x="112" y="48"/>
                </a:lnTo>
                <a:lnTo>
                  <a:pt x="112" y="48"/>
                </a:lnTo>
                <a:lnTo>
                  <a:pt x="112" y="56"/>
                </a:lnTo>
                <a:lnTo>
                  <a:pt x="112" y="56"/>
                </a:lnTo>
                <a:lnTo>
                  <a:pt x="112" y="56"/>
                </a:lnTo>
                <a:lnTo>
                  <a:pt x="56" y="56"/>
                </a:lnTo>
                <a:lnTo>
                  <a:pt x="56" y="56"/>
                </a:lnTo>
                <a:lnTo>
                  <a:pt x="0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0" name="Rectangle 940"/>
          <p:cNvSpPr>
            <a:spLocks noChangeArrowheads="1"/>
          </p:cNvSpPr>
          <p:nvPr/>
        </p:nvSpPr>
        <p:spPr bwMode="auto">
          <a:xfrm>
            <a:off x="5372100" y="1092200"/>
            <a:ext cx="25400" cy="381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1" name="Freeform 941"/>
          <p:cNvSpPr>
            <a:spLocks/>
          </p:cNvSpPr>
          <p:nvPr/>
        </p:nvSpPr>
        <p:spPr bwMode="auto">
          <a:xfrm>
            <a:off x="5372100" y="1054100"/>
            <a:ext cx="38100" cy="38100"/>
          </a:xfrm>
          <a:custGeom>
            <a:avLst/>
            <a:gdLst>
              <a:gd name="T0" fmla="*/ 0 w 24"/>
              <a:gd name="T1" fmla="*/ 24 h 24"/>
              <a:gd name="T2" fmla="*/ 0 w 24"/>
              <a:gd name="T3" fmla="*/ 24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24 h 24"/>
              <a:gd name="T12" fmla="*/ 0 w 24"/>
              <a:gd name="T13" fmla="*/ 24 h 24"/>
              <a:gd name="T14" fmla="*/ 0 w 24"/>
              <a:gd name="T15" fmla="*/ 24 h 24"/>
              <a:gd name="T16" fmla="*/ 0 w 24"/>
              <a:gd name="T1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24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2" name="Freeform 942"/>
          <p:cNvSpPr>
            <a:spLocks/>
          </p:cNvSpPr>
          <p:nvPr/>
        </p:nvSpPr>
        <p:spPr bwMode="auto">
          <a:xfrm>
            <a:off x="5384800" y="1028700"/>
            <a:ext cx="50800" cy="38100"/>
          </a:xfrm>
          <a:custGeom>
            <a:avLst/>
            <a:gdLst>
              <a:gd name="T0" fmla="*/ 8 w 32"/>
              <a:gd name="T1" fmla="*/ 16 h 24"/>
              <a:gd name="T2" fmla="*/ 8 w 32"/>
              <a:gd name="T3" fmla="*/ 16 h 24"/>
              <a:gd name="T4" fmla="*/ 16 w 32"/>
              <a:gd name="T5" fmla="*/ 0 h 24"/>
              <a:gd name="T6" fmla="*/ 32 w 32"/>
              <a:gd name="T7" fmla="*/ 8 h 24"/>
              <a:gd name="T8" fmla="*/ 16 w 32"/>
              <a:gd name="T9" fmla="*/ 24 h 24"/>
              <a:gd name="T10" fmla="*/ 0 w 32"/>
              <a:gd name="T11" fmla="*/ 16 h 24"/>
              <a:gd name="T12" fmla="*/ 0 w 32"/>
              <a:gd name="T13" fmla="*/ 16 h 24"/>
              <a:gd name="T14" fmla="*/ 0 w 32"/>
              <a:gd name="T15" fmla="*/ 16 h 24"/>
              <a:gd name="T16" fmla="*/ 8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16" y="0"/>
                </a:lnTo>
                <a:lnTo>
                  <a:pt x="32" y="8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3" name="Freeform 943"/>
          <p:cNvSpPr>
            <a:spLocks/>
          </p:cNvSpPr>
          <p:nvPr/>
        </p:nvSpPr>
        <p:spPr bwMode="auto">
          <a:xfrm>
            <a:off x="5410200" y="1003300"/>
            <a:ext cx="50800" cy="38100"/>
          </a:xfrm>
          <a:custGeom>
            <a:avLst/>
            <a:gdLst>
              <a:gd name="T0" fmla="*/ 8 w 32"/>
              <a:gd name="T1" fmla="*/ 16 h 24"/>
              <a:gd name="T2" fmla="*/ 8 w 32"/>
              <a:gd name="T3" fmla="*/ 16 h 24"/>
              <a:gd name="T4" fmla="*/ 24 w 32"/>
              <a:gd name="T5" fmla="*/ 0 h 24"/>
              <a:gd name="T6" fmla="*/ 32 w 32"/>
              <a:gd name="T7" fmla="*/ 16 h 24"/>
              <a:gd name="T8" fmla="*/ 16 w 32"/>
              <a:gd name="T9" fmla="*/ 24 h 24"/>
              <a:gd name="T10" fmla="*/ 0 w 32"/>
              <a:gd name="T11" fmla="*/ 16 h 24"/>
              <a:gd name="T12" fmla="*/ 0 w 32"/>
              <a:gd name="T13" fmla="*/ 16 h 24"/>
              <a:gd name="T14" fmla="*/ 8 w 32"/>
              <a:gd name="T15" fmla="*/ 16 h 24"/>
              <a:gd name="T16" fmla="*/ 8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4" name="Freeform 944"/>
          <p:cNvSpPr>
            <a:spLocks/>
          </p:cNvSpPr>
          <p:nvPr/>
        </p:nvSpPr>
        <p:spPr bwMode="auto">
          <a:xfrm>
            <a:off x="5448300" y="1003300"/>
            <a:ext cx="50800" cy="25400"/>
          </a:xfrm>
          <a:custGeom>
            <a:avLst/>
            <a:gdLst>
              <a:gd name="T0" fmla="*/ 8 w 32"/>
              <a:gd name="T1" fmla="*/ 0 h 16"/>
              <a:gd name="T2" fmla="*/ 8 w 32"/>
              <a:gd name="T3" fmla="*/ 0 h 16"/>
              <a:gd name="T4" fmla="*/ 32 w 32"/>
              <a:gd name="T5" fmla="*/ 0 h 16"/>
              <a:gd name="T6" fmla="*/ 32 w 32"/>
              <a:gd name="T7" fmla="*/ 16 h 16"/>
              <a:gd name="T8" fmla="*/ 8 w 32"/>
              <a:gd name="T9" fmla="*/ 16 h 16"/>
              <a:gd name="T10" fmla="*/ 0 w 32"/>
              <a:gd name="T11" fmla="*/ 0 h 16"/>
              <a:gd name="T12" fmla="*/ 0 w 32"/>
              <a:gd name="T13" fmla="*/ 0 h 16"/>
              <a:gd name="T14" fmla="*/ 8 w 32"/>
              <a:gd name="T15" fmla="*/ 0 h 16"/>
              <a:gd name="T16" fmla="*/ 8 w 32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16">
                <a:moveTo>
                  <a:pt x="8" y="0"/>
                </a:moveTo>
                <a:lnTo>
                  <a:pt x="8" y="0"/>
                </a:lnTo>
                <a:lnTo>
                  <a:pt x="32" y="0"/>
                </a:lnTo>
                <a:lnTo>
                  <a:pt x="32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5" name="Freeform 945"/>
          <p:cNvSpPr>
            <a:spLocks/>
          </p:cNvSpPr>
          <p:nvPr/>
        </p:nvSpPr>
        <p:spPr bwMode="auto">
          <a:xfrm>
            <a:off x="5486400" y="10033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24 w 24"/>
              <a:gd name="T7" fmla="*/ 24 h 24"/>
              <a:gd name="T8" fmla="*/ 0 w 24"/>
              <a:gd name="T9" fmla="*/ 16 h 24"/>
              <a:gd name="T10" fmla="*/ 8 w 24"/>
              <a:gd name="T11" fmla="*/ 0 h 24"/>
              <a:gd name="T12" fmla="*/ 8 w 24"/>
              <a:gd name="T13" fmla="*/ 0 h 24"/>
              <a:gd name="T14" fmla="*/ 8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6" name="Freeform 946"/>
          <p:cNvSpPr>
            <a:spLocks/>
          </p:cNvSpPr>
          <p:nvPr/>
        </p:nvSpPr>
        <p:spPr bwMode="auto">
          <a:xfrm>
            <a:off x="5511800" y="1016000"/>
            <a:ext cx="50800" cy="50800"/>
          </a:xfrm>
          <a:custGeom>
            <a:avLst/>
            <a:gdLst>
              <a:gd name="T0" fmla="*/ 16 w 32"/>
              <a:gd name="T1" fmla="*/ 8 h 32"/>
              <a:gd name="T2" fmla="*/ 16 w 32"/>
              <a:gd name="T3" fmla="*/ 8 h 32"/>
              <a:gd name="T4" fmla="*/ 32 w 32"/>
              <a:gd name="T5" fmla="*/ 24 h 32"/>
              <a:gd name="T6" fmla="*/ 16 w 32"/>
              <a:gd name="T7" fmla="*/ 32 h 32"/>
              <a:gd name="T8" fmla="*/ 0 w 32"/>
              <a:gd name="T9" fmla="*/ 16 h 32"/>
              <a:gd name="T10" fmla="*/ 8 w 32"/>
              <a:gd name="T11" fmla="*/ 0 h 32"/>
              <a:gd name="T12" fmla="*/ 8 w 32"/>
              <a:gd name="T13" fmla="*/ 0 h 32"/>
              <a:gd name="T14" fmla="*/ 16 w 32"/>
              <a:gd name="T15" fmla="*/ 8 h 32"/>
              <a:gd name="T16" fmla="*/ 16 w 32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8"/>
                </a:moveTo>
                <a:lnTo>
                  <a:pt x="16" y="8"/>
                </a:lnTo>
                <a:lnTo>
                  <a:pt x="32" y="24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7" name="Freeform 947"/>
          <p:cNvSpPr>
            <a:spLocks/>
          </p:cNvSpPr>
          <p:nvPr/>
        </p:nvSpPr>
        <p:spPr bwMode="auto">
          <a:xfrm>
            <a:off x="5537200" y="10541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8 h 24"/>
              <a:gd name="T10" fmla="*/ 16 w 24"/>
              <a:gd name="T11" fmla="*/ 0 h 24"/>
              <a:gd name="T12" fmla="*/ 16 w 24"/>
              <a:gd name="T13" fmla="*/ 0 h 24"/>
              <a:gd name="T14" fmla="*/ 16 w 24"/>
              <a:gd name="T15" fmla="*/ 0 h 24"/>
              <a:gd name="T16" fmla="*/ 16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8" name="Freeform 948"/>
          <p:cNvSpPr>
            <a:spLocks/>
          </p:cNvSpPr>
          <p:nvPr/>
        </p:nvSpPr>
        <p:spPr bwMode="auto">
          <a:xfrm>
            <a:off x="5549900" y="10795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  <a:gd name="T12" fmla="*/ 16 w 16"/>
              <a:gd name="T13" fmla="*/ 0 h 16"/>
              <a:gd name="T14" fmla="*/ 16 w 16"/>
              <a:gd name="T15" fmla="*/ 8 h 16"/>
              <a:gd name="T16" fmla="*/ 16 w 16"/>
              <a:gd name="T17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69" name="Freeform 949"/>
          <p:cNvSpPr>
            <a:spLocks/>
          </p:cNvSpPr>
          <p:nvPr/>
        </p:nvSpPr>
        <p:spPr bwMode="auto">
          <a:xfrm>
            <a:off x="5549900" y="1092200"/>
            <a:ext cx="25400" cy="12700"/>
          </a:xfrm>
          <a:custGeom>
            <a:avLst/>
            <a:gdLst>
              <a:gd name="T0" fmla="*/ 16 w 16"/>
              <a:gd name="T1" fmla="*/ 8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8 h 8"/>
              <a:gd name="T10" fmla="*/ 16 w 16"/>
              <a:gd name="T11" fmla="*/ 0 h 8"/>
              <a:gd name="T12" fmla="*/ 16 w 16"/>
              <a:gd name="T13" fmla="*/ 0 h 8"/>
              <a:gd name="T14" fmla="*/ 16 w 16"/>
              <a:gd name="T1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0" name="Freeform 950"/>
          <p:cNvSpPr>
            <a:spLocks/>
          </p:cNvSpPr>
          <p:nvPr/>
        </p:nvSpPr>
        <p:spPr bwMode="auto">
          <a:xfrm>
            <a:off x="5562600" y="1003300"/>
            <a:ext cx="177800" cy="88900"/>
          </a:xfrm>
          <a:custGeom>
            <a:avLst/>
            <a:gdLst>
              <a:gd name="T0" fmla="*/ 0 w 112"/>
              <a:gd name="T1" fmla="*/ 56 h 56"/>
              <a:gd name="T2" fmla="*/ 8 w 112"/>
              <a:gd name="T3" fmla="*/ 32 h 56"/>
              <a:gd name="T4" fmla="*/ 16 w 112"/>
              <a:gd name="T5" fmla="*/ 16 h 56"/>
              <a:gd name="T6" fmla="*/ 40 w 112"/>
              <a:gd name="T7" fmla="*/ 0 h 56"/>
              <a:gd name="T8" fmla="*/ 56 w 112"/>
              <a:gd name="T9" fmla="*/ 0 h 56"/>
              <a:gd name="T10" fmla="*/ 56 w 112"/>
              <a:gd name="T11" fmla="*/ 0 h 56"/>
              <a:gd name="T12" fmla="*/ 80 w 112"/>
              <a:gd name="T13" fmla="*/ 0 h 56"/>
              <a:gd name="T14" fmla="*/ 96 w 112"/>
              <a:gd name="T15" fmla="*/ 16 h 56"/>
              <a:gd name="T16" fmla="*/ 112 w 112"/>
              <a:gd name="T17" fmla="*/ 32 h 56"/>
              <a:gd name="T18" fmla="*/ 112 w 112"/>
              <a:gd name="T19" fmla="*/ 56 h 56"/>
              <a:gd name="T20" fmla="*/ 112 w 112"/>
              <a:gd name="T21" fmla="*/ 56 h 56"/>
              <a:gd name="T22" fmla="*/ 56 w 112"/>
              <a:gd name="T23" fmla="*/ 56 h 56"/>
              <a:gd name="T24" fmla="*/ 56 w 112"/>
              <a:gd name="T25" fmla="*/ 56 h 56"/>
              <a:gd name="T26" fmla="*/ 0 w 112"/>
              <a:gd name="T2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2" h="56">
                <a:moveTo>
                  <a:pt x="0" y="56"/>
                </a:moveTo>
                <a:lnTo>
                  <a:pt x="8" y="32"/>
                </a:lnTo>
                <a:lnTo>
                  <a:pt x="16" y="16"/>
                </a:lnTo>
                <a:lnTo>
                  <a:pt x="40" y="0"/>
                </a:lnTo>
                <a:lnTo>
                  <a:pt x="56" y="0"/>
                </a:lnTo>
                <a:lnTo>
                  <a:pt x="56" y="0"/>
                </a:lnTo>
                <a:lnTo>
                  <a:pt x="80" y="0"/>
                </a:lnTo>
                <a:lnTo>
                  <a:pt x="96" y="16"/>
                </a:lnTo>
                <a:lnTo>
                  <a:pt x="112" y="32"/>
                </a:lnTo>
                <a:lnTo>
                  <a:pt x="112" y="56"/>
                </a:lnTo>
                <a:lnTo>
                  <a:pt x="112" y="56"/>
                </a:lnTo>
                <a:lnTo>
                  <a:pt x="56" y="56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1" name="Freeform 951"/>
          <p:cNvSpPr>
            <a:spLocks/>
          </p:cNvSpPr>
          <p:nvPr/>
        </p:nvSpPr>
        <p:spPr bwMode="auto">
          <a:xfrm>
            <a:off x="5549900" y="10541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24 h 24"/>
              <a:gd name="T4" fmla="*/ 8 w 24"/>
              <a:gd name="T5" fmla="*/ 0 h 24"/>
              <a:gd name="T6" fmla="*/ 24 w 24"/>
              <a:gd name="T7" fmla="*/ 0 h 24"/>
              <a:gd name="T8" fmla="*/ 16 w 24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2" name="Freeform 952"/>
          <p:cNvSpPr>
            <a:spLocks/>
          </p:cNvSpPr>
          <p:nvPr/>
        </p:nvSpPr>
        <p:spPr bwMode="auto">
          <a:xfrm>
            <a:off x="5562600" y="1016000"/>
            <a:ext cx="38100" cy="50800"/>
          </a:xfrm>
          <a:custGeom>
            <a:avLst/>
            <a:gdLst>
              <a:gd name="T0" fmla="*/ 0 w 24"/>
              <a:gd name="T1" fmla="*/ 16 h 32"/>
              <a:gd name="T2" fmla="*/ 0 w 24"/>
              <a:gd name="T3" fmla="*/ 16 h 32"/>
              <a:gd name="T4" fmla="*/ 16 w 24"/>
              <a:gd name="T5" fmla="*/ 0 h 32"/>
              <a:gd name="T6" fmla="*/ 24 w 24"/>
              <a:gd name="T7" fmla="*/ 8 h 32"/>
              <a:gd name="T8" fmla="*/ 16 w 24"/>
              <a:gd name="T9" fmla="*/ 32 h 32"/>
              <a:gd name="T10" fmla="*/ 0 w 24"/>
              <a:gd name="T11" fmla="*/ 24 h 32"/>
              <a:gd name="T12" fmla="*/ 0 w 24"/>
              <a:gd name="T13" fmla="*/ 24 h 32"/>
              <a:gd name="T14" fmla="*/ 0 w 24"/>
              <a:gd name="T15" fmla="*/ 24 h 32"/>
              <a:gd name="T16" fmla="*/ 0 w 2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3" name="Freeform 953"/>
          <p:cNvSpPr>
            <a:spLocks/>
          </p:cNvSpPr>
          <p:nvPr/>
        </p:nvSpPr>
        <p:spPr bwMode="auto">
          <a:xfrm>
            <a:off x="5588000" y="990600"/>
            <a:ext cx="38100" cy="50800"/>
          </a:xfrm>
          <a:custGeom>
            <a:avLst/>
            <a:gdLst>
              <a:gd name="T0" fmla="*/ 0 w 24"/>
              <a:gd name="T1" fmla="*/ 16 h 32"/>
              <a:gd name="T2" fmla="*/ 0 w 24"/>
              <a:gd name="T3" fmla="*/ 16 h 32"/>
              <a:gd name="T4" fmla="*/ 16 w 24"/>
              <a:gd name="T5" fmla="*/ 0 h 32"/>
              <a:gd name="T6" fmla="*/ 24 w 24"/>
              <a:gd name="T7" fmla="*/ 16 h 32"/>
              <a:gd name="T8" fmla="*/ 8 w 24"/>
              <a:gd name="T9" fmla="*/ 32 h 32"/>
              <a:gd name="T10" fmla="*/ 0 w 24"/>
              <a:gd name="T11" fmla="*/ 16 h 32"/>
              <a:gd name="T12" fmla="*/ 0 w 24"/>
              <a:gd name="T13" fmla="*/ 16 h 32"/>
              <a:gd name="T14" fmla="*/ 0 w 24"/>
              <a:gd name="T15" fmla="*/ 16 h 32"/>
              <a:gd name="T16" fmla="*/ 0 w 2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16"/>
                </a:lnTo>
                <a:lnTo>
                  <a:pt x="8" y="32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4" name="Freeform 954"/>
          <p:cNvSpPr>
            <a:spLocks/>
          </p:cNvSpPr>
          <p:nvPr/>
        </p:nvSpPr>
        <p:spPr bwMode="auto">
          <a:xfrm>
            <a:off x="5613400" y="990600"/>
            <a:ext cx="50800" cy="25400"/>
          </a:xfrm>
          <a:custGeom>
            <a:avLst/>
            <a:gdLst>
              <a:gd name="T0" fmla="*/ 0 w 32"/>
              <a:gd name="T1" fmla="*/ 0 h 16"/>
              <a:gd name="T2" fmla="*/ 0 w 32"/>
              <a:gd name="T3" fmla="*/ 0 h 16"/>
              <a:gd name="T4" fmla="*/ 24 w 32"/>
              <a:gd name="T5" fmla="*/ 0 h 16"/>
              <a:gd name="T6" fmla="*/ 32 w 32"/>
              <a:gd name="T7" fmla="*/ 16 h 16"/>
              <a:gd name="T8" fmla="*/ 8 w 32"/>
              <a:gd name="T9" fmla="*/ 16 h 16"/>
              <a:gd name="T10" fmla="*/ 0 w 32"/>
              <a:gd name="T11" fmla="*/ 0 h 16"/>
              <a:gd name="T12" fmla="*/ 0 w 32"/>
              <a:gd name="T13" fmla="*/ 0 h 16"/>
              <a:gd name="T14" fmla="*/ 0 w 32"/>
              <a:gd name="T15" fmla="*/ 0 h 16"/>
              <a:gd name="T16" fmla="*/ 0 w 32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32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5" name="Freeform 955"/>
          <p:cNvSpPr>
            <a:spLocks/>
          </p:cNvSpPr>
          <p:nvPr/>
        </p:nvSpPr>
        <p:spPr bwMode="auto">
          <a:xfrm>
            <a:off x="5651500" y="990600"/>
            <a:ext cx="38100" cy="25400"/>
          </a:xfrm>
          <a:custGeom>
            <a:avLst/>
            <a:gdLst>
              <a:gd name="T0" fmla="*/ 8 w 24"/>
              <a:gd name="T1" fmla="*/ 0 h 16"/>
              <a:gd name="T2" fmla="*/ 8 w 24"/>
              <a:gd name="T3" fmla="*/ 0 h 16"/>
              <a:gd name="T4" fmla="*/ 24 w 24"/>
              <a:gd name="T5" fmla="*/ 0 h 16"/>
              <a:gd name="T6" fmla="*/ 24 w 24"/>
              <a:gd name="T7" fmla="*/ 16 h 16"/>
              <a:gd name="T8" fmla="*/ 0 w 24"/>
              <a:gd name="T9" fmla="*/ 16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8 w 24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8" y="0"/>
                </a:lnTo>
                <a:lnTo>
                  <a:pt x="24" y="0"/>
                </a:ln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6" name="Freeform 956"/>
          <p:cNvSpPr>
            <a:spLocks/>
          </p:cNvSpPr>
          <p:nvPr/>
        </p:nvSpPr>
        <p:spPr bwMode="auto">
          <a:xfrm>
            <a:off x="5689600" y="990600"/>
            <a:ext cx="38100" cy="50800"/>
          </a:xfrm>
          <a:custGeom>
            <a:avLst/>
            <a:gdLst>
              <a:gd name="T0" fmla="*/ 8 w 24"/>
              <a:gd name="T1" fmla="*/ 0 h 32"/>
              <a:gd name="T2" fmla="*/ 8 w 24"/>
              <a:gd name="T3" fmla="*/ 0 h 32"/>
              <a:gd name="T4" fmla="*/ 24 w 24"/>
              <a:gd name="T5" fmla="*/ 16 h 32"/>
              <a:gd name="T6" fmla="*/ 16 w 24"/>
              <a:gd name="T7" fmla="*/ 32 h 32"/>
              <a:gd name="T8" fmla="*/ 0 w 24"/>
              <a:gd name="T9" fmla="*/ 16 h 32"/>
              <a:gd name="T10" fmla="*/ 0 w 24"/>
              <a:gd name="T11" fmla="*/ 0 h 32"/>
              <a:gd name="T12" fmla="*/ 0 w 24"/>
              <a:gd name="T13" fmla="*/ 0 h 32"/>
              <a:gd name="T14" fmla="*/ 8 w 24"/>
              <a:gd name="T15" fmla="*/ 0 h 32"/>
              <a:gd name="T16" fmla="*/ 8 w 2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16" y="32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7" name="Freeform 957"/>
          <p:cNvSpPr>
            <a:spLocks/>
          </p:cNvSpPr>
          <p:nvPr/>
        </p:nvSpPr>
        <p:spPr bwMode="auto">
          <a:xfrm>
            <a:off x="5715000" y="1016000"/>
            <a:ext cx="38100" cy="50800"/>
          </a:xfrm>
          <a:custGeom>
            <a:avLst/>
            <a:gdLst>
              <a:gd name="T0" fmla="*/ 8 w 24"/>
              <a:gd name="T1" fmla="*/ 0 h 32"/>
              <a:gd name="T2" fmla="*/ 8 w 24"/>
              <a:gd name="T3" fmla="*/ 0 h 32"/>
              <a:gd name="T4" fmla="*/ 24 w 24"/>
              <a:gd name="T5" fmla="*/ 16 h 32"/>
              <a:gd name="T6" fmla="*/ 8 w 24"/>
              <a:gd name="T7" fmla="*/ 32 h 32"/>
              <a:gd name="T8" fmla="*/ 0 w 24"/>
              <a:gd name="T9" fmla="*/ 8 h 32"/>
              <a:gd name="T10" fmla="*/ 8 w 24"/>
              <a:gd name="T11" fmla="*/ 0 h 32"/>
              <a:gd name="T12" fmla="*/ 8 w 24"/>
              <a:gd name="T13" fmla="*/ 0 h 32"/>
              <a:gd name="T14" fmla="*/ 8 w 24"/>
              <a:gd name="T15" fmla="*/ 0 h 32"/>
              <a:gd name="T16" fmla="*/ 8 w 2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8" y="32"/>
                </a:lnTo>
                <a:lnTo>
                  <a:pt x="0" y="8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8" name="Freeform 958"/>
          <p:cNvSpPr>
            <a:spLocks/>
          </p:cNvSpPr>
          <p:nvPr/>
        </p:nvSpPr>
        <p:spPr bwMode="auto">
          <a:xfrm>
            <a:off x="5727700" y="1041400"/>
            <a:ext cx="25400" cy="50800"/>
          </a:xfrm>
          <a:custGeom>
            <a:avLst/>
            <a:gdLst>
              <a:gd name="T0" fmla="*/ 16 w 16"/>
              <a:gd name="T1" fmla="*/ 8 h 32"/>
              <a:gd name="T2" fmla="*/ 16 w 16"/>
              <a:gd name="T3" fmla="*/ 8 h 32"/>
              <a:gd name="T4" fmla="*/ 16 w 16"/>
              <a:gd name="T5" fmla="*/ 32 h 32"/>
              <a:gd name="T6" fmla="*/ 0 w 16"/>
              <a:gd name="T7" fmla="*/ 32 h 32"/>
              <a:gd name="T8" fmla="*/ 0 w 16"/>
              <a:gd name="T9" fmla="*/ 8 h 32"/>
              <a:gd name="T10" fmla="*/ 16 w 16"/>
              <a:gd name="T11" fmla="*/ 0 h 32"/>
              <a:gd name="T12" fmla="*/ 16 w 16"/>
              <a:gd name="T13" fmla="*/ 0 h 32"/>
              <a:gd name="T14" fmla="*/ 16 w 16"/>
              <a:gd name="T15" fmla="*/ 8 h 32"/>
              <a:gd name="T16" fmla="*/ 16 w 16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32">
                <a:moveTo>
                  <a:pt x="16" y="8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79" name="Freeform 959"/>
          <p:cNvSpPr>
            <a:spLocks/>
          </p:cNvSpPr>
          <p:nvPr/>
        </p:nvSpPr>
        <p:spPr bwMode="auto">
          <a:xfrm>
            <a:off x="5740400" y="1016000"/>
            <a:ext cx="190500" cy="114300"/>
          </a:xfrm>
          <a:custGeom>
            <a:avLst/>
            <a:gdLst>
              <a:gd name="T0" fmla="*/ 0 w 120"/>
              <a:gd name="T1" fmla="*/ 56 h 72"/>
              <a:gd name="T2" fmla="*/ 8 w 120"/>
              <a:gd name="T3" fmla="*/ 40 h 72"/>
              <a:gd name="T4" fmla="*/ 24 w 120"/>
              <a:gd name="T5" fmla="*/ 16 h 72"/>
              <a:gd name="T6" fmla="*/ 40 w 120"/>
              <a:gd name="T7" fmla="*/ 8 h 72"/>
              <a:gd name="T8" fmla="*/ 64 w 120"/>
              <a:gd name="T9" fmla="*/ 0 h 72"/>
              <a:gd name="T10" fmla="*/ 64 w 120"/>
              <a:gd name="T11" fmla="*/ 0 h 72"/>
              <a:gd name="T12" fmla="*/ 80 w 120"/>
              <a:gd name="T13" fmla="*/ 8 h 72"/>
              <a:gd name="T14" fmla="*/ 104 w 120"/>
              <a:gd name="T15" fmla="*/ 16 h 72"/>
              <a:gd name="T16" fmla="*/ 112 w 120"/>
              <a:gd name="T17" fmla="*/ 40 h 72"/>
              <a:gd name="T18" fmla="*/ 120 w 120"/>
              <a:gd name="T19" fmla="*/ 56 h 72"/>
              <a:gd name="T20" fmla="*/ 120 w 120"/>
              <a:gd name="T21" fmla="*/ 56 h 72"/>
              <a:gd name="T22" fmla="*/ 120 w 120"/>
              <a:gd name="T23" fmla="*/ 64 h 72"/>
              <a:gd name="T24" fmla="*/ 112 w 120"/>
              <a:gd name="T25" fmla="*/ 72 h 72"/>
              <a:gd name="T26" fmla="*/ 112 w 120"/>
              <a:gd name="T27" fmla="*/ 72 h 72"/>
              <a:gd name="T28" fmla="*/ 64 w 120"/>
              <a:gd name="T29" fmla="*/ 56 h 72"/>
              <a:gd name="T30" fmla="*/ 64 w 120"/>
              <a:gd name="T31" fmla="*/ 56 h 72"/>
              <a:gd name="T32" fmla="*/ 0 w 120"/>
              <a:gd name="T33" fmla="*/ 5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0" h="72">
                <a:moveTo>
                  <a:pt x="0" y="56"/>
                </a:moveTo>
                <a:lnTo>
                  <a:pt x="8" y="40"/>
                </a:lnTo>
                <a:lnTo>
                  <a:pt x="24" y="16"/>
                </a:lnTo>
                <a:lnTo>
                  <a:pt x="40" y="8"/>
                </a:lnTo>
                <a:lnTo>
                  <a:pt x="64" y="0"/>
                </a:lnTo>
                <a:lnTo>
                  <a:pt x="64" y="0"/>
                </a:lnTo>
                <a:lnTo>
                  <a:pt x="80" y="8"/>
                </a:lnTo>
                <a:lnTo>
                  <a:pt x="104" y="16"/>
                </a:lnTo>
                <a:lnTo>
                  <a:pt x="112" y="40"/>
                </a:lnTo>
                <a:lnTo>
                  <a:pt x="120" y="56"/>
                </a:lnTo>
                <a:lnTo>
                  <a:pt x="120" y="56"/>
                </a:lnTo>
                <a:lnTo>
                  <a:pt x="120" y="64"/>
                </a:lnTo>
                <a:lnTo>
                  <a:pt x="112" y="72"/>
                </a:lnTo>
                <a:lnTo>
                  <a:pt x="112" y="72"/>
                </a:lnTo>
                <a:lnTo>
                  <a:pt x="64" y="56"/>
                </a:lnTo>
                <a:lnTo>
                  <a:pt x="6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0" name="Freeform 960"/>
          <p:cNvSpPr>
            <a:spLocks/>
          </p:cNvSpPr>
          <p:nvPr/>
        </p:nvSpPr>
        <p:spPr bwMode="auto">
          <a:xfrm>
            <a:off x="5727700" y="1066800"/>
            <a:ext cx="38100" cy="50800"/>
          </a:xfrm>
          <a:custGeom>
            <a:avLst/>
            <a:gdLst>
              <a:gd name="T0" fmla="*/ 16 w 24"/>
              <a:gd name="T1" fmla="*/ 32 h 32"/>
              <a:gd name="T2" fmla="*/ 0 w 24"/>
              <a:gd name="T3" fmla="*/ 24 h 32"/>
              <a:gd name="T4" fmla="*/ 8 w 24"/>
              <a:gd name="T5" fmla="*/ 0 h 32"/>
              <a:gd name="T6" fmla="*/ 24 w 24"/>
              <a:gd name="T7" fmla="*/ 8 h 32"/>
              <a:gd name="T8" fmla="*/ 16 w 24"/>
              <a:gd name="T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1" name="Freeform 961"/>
          <p:cNvSpPr>
            <a:spLocks/>
          </p:cNvSpPr>
          <p:nvPr/>
        </p:nvSpPr>
        <p:spPr bwMode="auto">
          <a:xfrm>
            <a:off x="5740400" y="1041400"/>
            <a:ext cx="38100" cy="38100"/>
          </a:xfrm>
          <a:custGeom>
            <a:avLst/>
            <a:gdLst>
              <a:gd name="T0" fmla="*/ 0 w 24"/>
              <a:gd name="T1" fmla="*/ 16 h 24"/>
              <a:gd name="T2" fmla="*/ 0 w 24"/>
              <a:gd name="T3" fmla="*/ 16 h 24"/>
              <a:gd name="T4" fmla="*/ 16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16 h 24"/>
              <a:gd name="T12" fmla="*/ 0 w 24"/>
              <a:gd name="T13" fmla="*/ 16 h 24"/>
              <a:gd name="T14" fmla="*/ 0 w 24"/>
              <a:gd name="T15" fmla="*/ 16 h 24"/>
              <a:gd name="T16" fmla="*/ 0 w 24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2" name="Freeform 962"/>
          <p:cNvSpPr>
            <a:spLocks/>
          </p:cNvSpPr>
          <p:nvPr/>
        </p:nvSpPr>
        <p:spPr bwMode="auto">
          <a:xfrm>
            <a:off x="5765800" y="10160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0 w 24"/>
              <a:gd name="T11" fmla="*/ 16 h 24"/>
              <a:gd name="T12" fmla="*/ 0 w 24"/>
              <a:gd name="T13" fmla="*/ 16 h 24"/>
              <a:gd name="T14" fmla="*/ 0 w 24"/>
              <a:gd name="T15" fmla="*/ 16 h 24"/>
              <a:gd name="T16" fmla="*/ 0 w 24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3" name="Freeform 963"/>
          <p:cNvSpPr>
            <a:spLocks/>
          </p:cNvSpPr>
          <p:nvPr/>
        </p:nvSpPr>
        <p:spPr bwMode="auto">
          <a:xfrm>
            <a:off x="5791200" y="1003300"/>
            <a:ext cx="50800" cy="38100"/>
          </a:xfrm>
          <a:custGeom>
            <a:avLst/>
            <a:gdLst>
              <a:gd name="T0" fmla="*/ 8 w 32"/>
              <a:gd name="T1" fmla="*/ 8 h 24"/>
              <a:gd name="T2" fmla="*/ 8 w 32"/>
              <a:gd name="T3" fmla="*/ 8 h 24"/>
              <a:gd name="T4" fmla="*/ 24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8 h 24"/>
              <a:gd name="T12" fmla="*/ 0 w 32"/>
              <a:gd name="T13" fmla="*/ 8 h 24"/>
              <a:gd name="T14" fmla="*/ 0 w 32"/>
              <a:gd name="T15" fmla="*/ 8 h 24"/>
              <a:gd name="T16" fmla="*/ 8 w 32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8" y="8"/>
                </a:moveTo>
                <a:lnTo>
                  <a:pt x="8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4" name="Freeform 964"/>
          <p:cNvSpPr>
            <a:spLocks/>
          </p:cNvSpPr>
          <p:nvPr/>
        </p:nvSpPr>
        <p:spPr bwMode="auto">
          <a:xfrm>
            <a:off x="5829300" y="10033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24 w 24"/>
              <a:gd name="T7" fmla="*/ 24 h 24"/>
              <a:gd name="T8" fmla="*/ 0 w 24"/>
              <a:gd name="T9" fmla="*/ 16 h 24"/>
              <a:gd name="T10" fmla="*/ 0 w 24"/>
              <a:gd name="T11" fmla="*/ 0 h 24"/>
              <a:gd name="T12" fmla="*/ 0 w 24"/>
              <a:gd name="T13" fmla="*/ 0 h 24"/>
              <a:gd name="T14" fmla="*/ 8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5" name="Freeform 965"/>
          <p:cNvSpPr>
            <a:spLocks/>
          </p:cNvSpPr>
          <p:nvPr/>
        </p:nvSpPr>
        <p:spPr bwMode="auto">
          <a:xfrm>
            <a:off x="5867400" y="10160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0 w 24"/>
              <a:gd name="T11" fmla="*/ 0 h 24"/>
              <a:gd name="T12" fmla="*/ 0 w 24"/>
              <a:gd name="T13" fmla="*/ 0 h 24"/>
              <a:gd name="T14" fmla="*/ 8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6" name="Freeform 966"/>
          <p:cNvSpPr>
            <a:spLocks/>
          </p:cNvSpPr>
          <p:nvPr/>
        </p:nvSpPr>
        <p:spPr bwMode="auto">
          <a:xfrm>
            <a:off x="5892800" y="1028700"/>
            <a:ext cx="38100" cy="50800"/>
          </a:xfrm>
          <a:custGeom>
            <a:avLst/>
            <a:gdLst>
              <a:gd name="T0" fmla="*/ 8 w 24"/>
              <a:gd name="T1" fmla="*/ 8 h 32"/>
              <a:gd name="T2" fmla="*/ 8 w 24"/>
              <a:gd name="T3" fmla="*/ 8 h 32"/>
              <a:gd name="T4" fmla="*/ 24 w 24"/>
              <a:gd name="T5" fmla="*/ 24 h 32"/>
              <a:gd name="T6" fmla="*/ 8 w 24"/>
              <a:gd name="T7" fmla="*/ 32 h 32"/>
              <a:gd name="T8" fmla="*/ 0 w 24"/>
              <a:gd name="T9" fmla="*/ 16 h 32"/>
              <a:gd name="T10" fmla="*/ 8 w 24"/>
              <a:gd name="T11" fmla="*/ 0 h 32"/>
              <a:gd name="T12" fmla="*/ 8 w 24"/>
              <a:gd name="T13" fmla="*/ 0 h 32"/>
              <a:gd name="T14" fmla="*/ 8 w 24"/>
              <a:gd name="T15" fmla="*/ 8 h 32"/>
              <a:gd name="T16" fmla="*/ 8 w 24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8" y="8"/>
                </a:moveTo>
                <a:lnTo>
                  <a:pt x="8" y="8"/>
                </a:lnTo>
                <a:lnTo>
                  <a:pt x="24" y="24"/>
                </a:lnTo>
                <a:lnTo>
                  <a:pt x="8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8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7" name="Freeform 967"/>
          <p:cNvSpPr>
            <a:spLocks/>
          </p:cNvSpPr>
          <p:nvPr/>
        </p:nvSpPr>
        <p:spPr bwMode="auto">
          <a:xfrm>
            <a:off x="5905500" y="1066800"/>
            <a:ext cx="38100" cy="50800"/>
          </a:xfrm>
          <a:custGeom>
            <a:avLst/>
            <a:gdLst>
              <a:gd name="T0" fmla="*/ 16 w 24"/>
              <a:gd name="T1" fmla="*/ 0 h 32"/>
              <a:gd name="T2" fmla="*/ 16 w 24"/>
              <a:gd name="T3" fmla="*/ 0 h 32"/>
              <a:gd name="T4" fmla="*/ 24 w 24"/>
              <a:gd name="T5" fmla="*/ 24 h 32"/>
              <a:gd name="T6" fmla="*/ 8 w 24"/>
              <a:gd name="T7" fmla="*/ 32 h 32"/>
              <a:gd name="T8" fmla="*/ 0 w 24"/>
              <a:gd name="T9" fmla="*/ 8 h 32"/>
              <a:gd name="T10" fmla="*/ 16 w 24"/>
              <a:gd name="T11" fmla="*/ 0 h 32"/>
              <a:gd name="T12" fmla="*/ 16 w 24"/>
              <a:gd name="T13" fmla="*/ 0 h 32"/>
              <a:gd name="T14" fmla="*/ 16 w 24"/>
              <a:gd name="T15" fmla="*/ 0 h 32"/>
              <a:gd name="T16" fmla="*/ 16 w 2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16" y="0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8" name="Freeform 968"/>
          <p:cNvSpPr>
            <a:spLocks/>
          </p:cNvSpPr>
          <p:nvPr/>
        </p:nvSpPr>
        <p:spPr bwMode="auto">
          <a:xfrm>
            <a:off x="5918200" y="11049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  <a:gd name="T12" fmla="*/ 16 w 16"/>
              <a:gd name="T13" fmla="*/ 0 h 8"/>
              <a:gd name="T14" fmla="*/ 16 w 16"/>
              <a:gd name="T15" fmla="*/ 0 h 8"/>
              <a:gd name="T16" fmla="*/ 16 w 16"/>
              <a:gd name="T1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89" name="Freeform 969"/>
          <p:cNvSpPr>
            <a:spLocks/>
          </p:cNvSpPr>
          <p:nvPr/>
        </p:nvSpPr>
        <p:spPr bwMode="auto">
          <a:xfrm>
            <a:off x="5905500" y="1117600"/>
            <a:ext cx="38100" cy="12700"/>
          </a:xfrm>
          <a:custGeom>
            <a:avLst/>
            <a:gdLst>
              <a:gd name="T0" fmla="*/ 24 w 24"/>
              <a:gd name="T1" fmla="*/ 8 h 8"/>
              <a:gd name="T2" fmla="*/ 24 w 24"/>
              <a:gd name="T3" fmla="*/ 8 h 8"/>
              <a:gd name="T4" fmla="*/ 16 w 24"/>
              <a:gd name="T5" fmla="*/ 8 h 8"/>
              <a:gd name="T6" fmla="*/ 0 w 24"/>
              <a:gd name="T7" fmla="*/ 8 h 8"/>
              <a:gd name="T8" fmla="*/ 8 w 24"/>
              <a:gd name="T9" fmla="*/ 0 h 8"/>
              <a:gd name="T10" fmla="*/ 24 w 24"/>
              <a:gd name="T11" fmla="*/ 0 h 8"/>
              <a:gd name="T12" fmla="*/ 24 w 24"/>
              <a:gd name="T13" fmla="*/ 0 h 8"/>
              <a:gd name="T14" fmla="*/ 24 w 24"/>
              <a:gd name="T1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8">
                <a:moveTo>
                  <a:pt x="24" y="8"/>
                </a:moveTo>
                <a:lnTo>
                  <a:pt x="24" y="8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0" name="Freeform 970"/>
          <p:cNvSpPr>
            <a:spLocks/>
          </p:cNvSpPr>
          <p:nvPr/>
        </p:nvSpPr>
        <p:spPr bwMode="auto">
          <a:xfrm>
            <a:off x="7823200" y="1016000"/>
            <a:ext cx="177800" cy="114300"/>
          </a:xfrm>
          <a:custGeom>
            <a:avLst/>
            <a:gdLst>
              <a:gd name="T0" fmla="*/ 0 w 112"/>
              <a:gd name="T1" fmla="*/ 72 h 72"/>
              <a:gd name="T2" fmla="*/ 0 w 112"/>
              <a:gd name="T3" fmla="*/ 48 h 72"/>
              <a:gd name="T4" fmla="*/ 8 w 112"/>
              <a:gd name="T5" fmla="*/ 24 h 72"/>
              <a:gd name="T6" fmla="*/ 24 w 112"/>
              <a:gd name="T7" fmla="*/ 16 h 72"/>
              <a:gd name="T8" fmla="*/ 48 w 112"/>
              <a:gd name="T9" fmla="*/ 0 h 72"/>
              <a:gd name="T10" fmla="*/ 48 w 112"/>
              <a:gd name="T11" fmla="*/ 0 h 72"/>
              <a:gd name="T12" fmla="*/ 64 w 112"/>
              <a:gd name="T13" fmla="*/ 0 h 72"/>
              <a:gd name="T14" fmla="*/ 88 w 112"/>
              <a:gd name="T15" fmla="*/ 8 h 72"/>
              <a:gd name="T16" fmla="*/ 104 w 112"/>
              <a:gd name="T17" fmla="*/ 24 h 72"/>
              <a:gd name="T18" fmla="*/ 112 w 112"/>
              <a:gd name="T19" fmla="*/ 48 h 72"/>
              <a:gd name="T20" fmla="*/ 112 w 112"/>
              <a:gd name="T21" fmla="*/ 48 h 72"/>
              <a:gd name="T22" fmla="*/ 112 w 112"/>
              <a:gd name="T23" fmla="*/ 56 h 72"/>
              <a:gd name="T24" fmla="*/ 112 w 112"/>
              <a:gd name="T25" fmla="*/ 56 h 72"/>
              <a:gd name="T26" fmla="*/ 112 w 112"/>
              <a:gd name="T27" fmla="*/ 56 h 72"/>
              <a:gd name="T28" fmla="*/ 56 w 112"/>
              <a:gd name="T29" fmla="*/ 56 h 72"/>
              <a:gd name="T30" fmla="*/ 56 w 112"/>
              <a:gd name="T31" fmla="*/ 56 h 72"/>
              <a:gd name="T32" fmla="*/ 0 w 112"/>
              <a:gd name="T33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2" h="72">
                <a:moveTo>
                  <a:pt x="0" y="72"/>
                </a:moveTo>
                <a:lnTo>
                  <a:pt x="0" y="48"/>
                </a:lnTo>
                <a:lnTo>
                  <a:pt x="8" y="24"/>
                </a:lnTo>
                <a:lnTo>
                  <a:pt x="24" y="16"/>
                </a:lnTo>
                <a:lnTo>
                  <a:pt x="48" y="0"/>
                </a:lnTo>
                <a:lnTo>
                  <a:pt x="48" y="0"/>
                </a:lnTo>
                <a:lnTo>
                  <a:pt x="64" y="0"/>
                </a:lnTo>
                <a:lnTo>
                  <a:pt x="88" y="8"/>
                </a:lnTo>
                <a:lnTo>
                  <a:pt x="104" y="24"/>
                </a:lnTo>
                <a:lnTo>
                  <a:pt x="112" y="48"/>
                </a:lnTo>
                <a:lnTo>
                  <a:pt x="112" y="48"/>
                </a:lnTo>
                <a:lnTo>
                  <a:pt x="112" y="56"/>
                </a:lnTo>
                <a:lnTo>
                  <a:pt x="112" y="56"/>
                </a:lnTo>
                <a:lnTo>
                  <a:pt x="112" y="56"/>
                </a:lnTo>
                <a:lnTo>
                  <a:pt x="56" y="56"/>
                </a:lnTo>
                <a:lnTo>
                  <a:pt x="56" y="56"/>
                </a:lnTo>
                <a:lnTo>
                  <a:pt x="0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1" name="Rectangle 971"/>
          <p:cNvSpPr>
            <a:spLocks noChangeArrowheads="1"/>
          </p:cNvSpPr>
          <p:nvPr/>
        </p:nvSpPr>
        <p:spPr bwMode="auto">
          <a:xfrm>
            <a:off x="7810500" y="1092200"/>
            <a:ext cx="25400" cy="38100"/>
          </a:xfrm>
          <a:prstGeom prst="rect">
            <a:avLst/>
          </a:pr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2" name="Freeform 972"/>
          <p:cNvSpPr>
            <a:spLocks/>
          </p:cNvSpPr>
          <p:nvPr/>
        </p:nvSpPr>
        <p:spPr bwMode="auto">
          <a:xfrm>
            <a:off x="7810500" y="1054100"/>
            <a:ext cx="38100" cy="38100"/>
          </a:xfrm>
          <a:custGeom>
            <a:avLst/>
            <a:gdLst>
              <a:gd name="T0" fmla="*/ 0 w 24"/>
              <a:gd name="T1" fmla="*/ 24 h 24"/>
              <a:gd name="T2" fmla="*/ 0 w 24"/>
              <a:gd name="T3" fmla="*/ 24 h 24"/>
              <a:gd name="T4" fmla="*/ 8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24 h 24"/>
              <a:gd name="T12" fmla="*/ 0 w 24"/>
              <a:gd name="T13" fmla="*/ 24 h 24"/>
              <a:gd name="T14" fmla="*/ 0 w 24"/>
              <a:gd name="T15" fmla="*/ 24 h 24"/>
              <a:gd name="T16" fmla="*/ 0 w 24"/>
              <a:gd name="T1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24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3" name="Freeform 973"/>
          <p:cNvSpPr>
            <a:spLocks/>
          </p:cNvSpPr>
          <p:nvPr/>
        </p:nvSpPr>
        <p:spPr bwMode="auto">
          <a:xfrm>
            <a:off x="7823200" y="1028700"/>
            <a:ext cx="50800" cy="38100"/>
          </a:xfrm>
          <a:custGeom>
            <a:avLst/>
            <a:gdLst>
              <a:gd name="T0" fmla="*/ 0 w 32"/>
              <a:gd name="T1" fmla="*/ 16 h 24"/>
              <a:gd name="T2" fmla="*/ 0 w 32"/>
              <a:gd name="T3" fmla="*/ 16 h 24"/>
              <a:gd name="T4" fmla="*/ 16 w 32"/>
              <a:gd name="T5" fmla="*/ 0 h 24"/>
              <a:gd name="T6" fmla="*/ 32 w 32"/>
              <a:gd name="T7" fmla="*/ 8 h 24"/>
              <a:gd name="T8" fmla="*/ 16 w 32"/>
              <a:gd name="T9" fmla="*/ 24 h 24"/>
              <a:gd name="T10" fmla="*/ 0 w 32"/>
              <a:gd name="T11" fmla="*/ 16 h 24"/>
              <a:gd name="T12" fmla="*/ 0 w 32"/>
              <a:gd name="T13" fmla="*/ 16 h 24"/>
              <a:gd name="T14" fmla="*/ 0 w 32"/>
              <a:gd name="T15" fmla="*/ 16 h 24"/>
              <a:gd name="T16" fmla="*/ 0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32" y="8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4" name="Freeform 974"/>
          <p:cNvSpPr>
            <a:spLocks/>
          </p:cNvSpPr>
          <p:nvPr/>
        </p:nvSpPr>
        <p:spPr bwMode="auto">
          <a:xfrm>
            <a:off x="7848600" y="1003300"/>
            <a:ext cx="50800" cy="38100"/>
          </a:xfrm>
          <a:custGeom>
            <a:avLst/>
            <a:gdLst>
              <a:gd name="T0" fmla="*/ 8 w 32"/>
              <a:gd name="T1" fmla="*/ 16 h 24"/>
              <a:gd name="T2" fmla="*/ 8 w 32"/>
              <a:gd name="T3" fmla="*/ 16 h 24"/>
              <a:gd name="T4" fmla="*/ 24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16 h 24"/>
              <a:gd name="T12" fmla="*/ 0 w 32"/>
              <a:gd name="T13" fmla="*/ 16 h 24"/>
              <a:gd name="T14" fmla="*/ 0 w 32"/>
              <a:gd name="T15" fmla="*/ 16 h 24"/>
              <a:gd name="T16" fmla="*/ 8 w 32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5" name="Freeform 975"/>
          <p:cNvSpPr>
            <a:spLocks/>
          </p:cNvSpPr>
          <p:nvPr/>
        </p:nvSpPr>
        <p:spPr bwMode="auto">
          <a:xfrm>
            <a:off x="7886700" y="1003300"/>
            <a:ext cx="38100" cy="25400"/>
          </a:xfrm>
          <a:custGeom>
            <a:avLst/>
            <a:gdLst>
              <a:gd name="T0" fmla="*/ 8 w 24"/>
              <a:gd name="T1" fmla="*/ 0 h 16"/>
              <a:gd name="T2" fmla="*/ 8 w 24"/>
              <a:gd name="T3" fmla="*/ 0 h 16"/>
              <a:gd name="T4" fmla="*/ 24 w 24"/>
              <a:gd name="T5" fmla="*/ 0 h 16"/>
              <a:gd name="T6" fmla="*/ 24 w 24"/>
              <a:gd name="T7" fmla="*/ 16 h 16"/>
              <a:gd name="T8" fmla="*/ 8 w 24"/>
              <a:gd name="T9" fmla="*/ 16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8 w 24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16">
                <a:moveTo>
                  <a:pt x="8" y="0"/>
                </a:moveTo>
                <a:lnTo>
                  <a:pt x="8" y="0"/>
                </a:lnTo>
                <a:lnTo>
                  <a:pt x="24" y="0"/>
                </a:ln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6" name="Freeform 976"/>
          <p:cNvSpPr>
            <a:spLocks/>
          </p:cNvSpPr>
          <p:nvPr/>
        </p:nvSpPr>
        <p:spPr bwMode="auto">
          <a:xfrm>
            <a:off x="7924800" y="10033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24 w 24"/>
              <a:gd name="T7" fmla="*/ 24 h 24"/>
              <a:gd name="T8" fmla="*/ 0 w 24"/>
              <a:gd name="T9" fmla="*/ 16 h 24"/>
              <a:gd name="T10" fmla="*/ 0 w 24"/>
              <a:gd name="T11" fmla="*/ 0 h 24"/>
              <a:gd name="T12" fmla="*/ 0 w 24"/>
              <a:gd name="T13" fmla="*/ 0 h 24"/>
              <a:gd name="T14" fmla="*/ 8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7" name="Freeform 977"/>
          <p:cNvSpPr>
            <a:spLocks/>
          </p:cNvSpPr>
          <p:nvPr/>
        </p:nvSpPr>
        <p:spPr bwMode="auto">
          <a:xfrm>
            <a:off x="7950200" y="1016000"/>
            <a:ext cx="50800" cy="50800"/>
          </a:xfrm>
          <a:custGeom>
            <a:avLst/>
            <a:gdLst>
              <a:gd name="T0" fmla="*/ 16 w 32"/>
              <a:gd name="T1" fmla="*/ 8 h 32"/>
              <a:gd name="T2" fmla="*/ 16 w 32"/>
              <a:gd name="T3" fmla="*/ 8 h 32"/>
              <a:gd name="T4" fmla="*/ 32 w 32"/>
              <a:gd name="T5" fmla="*/ 24 h 32"/>
              <a:gd name="T6" fmla="*/ 16 w 32"/>
              <a:gd name="T7" fmla="*/ 32 h 32"/>
              <a:gd name="T8" fmla="*/ 0 w 32"/>
              <a:gd name="T9" fmla="*/ 16 h 32"/>
              <a:gd name="T10" fmla="*/ 8 w 32"/>
              <a:gd name="T11" fmla="*/ 0 h 32"/>
              <a:gd name="T12" fmla="*/ 8 w 32"/>
              <a:gd name="T13" fmla="*/ 0 h 32"/>
              <a:gd name="T14" fmla="*/ 8 w 32"/>
              <a:gd name="T15" fmla="*/ 8 h 32"/>
              <a:gd name="T16" fmla="*/ 16 w 32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8"/>
                </a:moveTo>
                <a:lnTo>
                  <a:pt x="16" y="8"/>
                </a:lnTo>
                <a:lnTo>
                  <a:pt x="32" y="24"/>
                </a:lnTo>
                <a:lnTo>
                  <a:pt x="16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8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8" name="Freeform 978"/>
          <p:cNvSpPr>
            <a:spLocks/>
          </p:cNvSpPr>
          <p:nvPr/>
        </p:nvSpPr>
        <p:spPr bwMode="auto">
          <a:xfrm>
            <a:off x="7975600" y="10541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8 h 24"/>
              <a:gd name="T10" fmla="*/ 16 w 24"/>
              <a:gd name="T11" fmla="*/ 0 h 24"/>
              <a:gd name="T12" fmla="*/ 16 w 24"/>
              <a:gd name="T13" fmla="*/ 0 h 24"/>
              <a:gd name="T14" fmla="*/ 16 w 24"/>
              <a:gd name="T15" fmla="*/ 0 h 24"/>
              <a:gd name="T16" fmla="*/ 16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299" name="Freeform 979"/>
          <p:cNvSpPr>
            <a:spLocks/>
          </p:cNvSpPr>
          <p:nvPr/>
        </p:nvSpPr>
        <p:spPr bwMode="auto">
          <a:xfrm>
            <a:off x="7988300" y="10795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  <a:gd name="T12" fmla="*/ 16 w 16"/>
              <a:gd name="T13" fmla="*/ 0 h 16"/>
              <a:gd name="T14" fmla="*/ 16 w 16"/>
              <a:gd name="T15" fmla="*/ 8 h 16"/>
              <a:gd name="T16" fmla="*/ 16 w 16"/>
              <a:gd name="T17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0" name="Freeform 980"/>
          <p:cNvSpPr>
            <a:spLocks/>
          </p:cNvSpPr>
          <p:nvPr/>
        </p:nvSpPr>
        <p:spPr bwMode="auto">
          <a:xfrm>
            <a:off x="7988300" y="1092200"/>
            <a:ext cx="25400" cy="12700"/>
          </a:xfrm>
          <a:custGeom>
            <a:avLst/>
            <a:gdLst>
              <a:gd name="T0" fmla="*/ 16 w 16"/>
              <a:gd name="T1" fmla="*/ 8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8 h 8"/>
              <a:gd name="T10" fmla="*/ 16 w 16"/>
              <a:gd name="T11" fmla="*/ 0 h 8"/>
              <a:gd name="T12" fmla="*/ 16 w 16"/>
              <a:gd name="T13" fmla="*/ 0 h 8"/>
              <a:gd name="T14" fmla="*/ 16 w 16"/>
              <a:gd name="T1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1" name="Freeform 981"/>
          <p:cNvSpPr>
            <a:spLocks/>
          </p:cNvSpPr>
          <p:nvPr/>
        </p:nvSpPr>
        <p:spPr bwMode="auto">
          <a:xfrm>
            <a:off x="8001000" y="1003300"/>
            <a:ext cx="177800" cy="88900"/>
          </a:xfrm>
          <a:custGeom>
            <a:avLst/>
            <a:gdLst>
              <a:gd name="T0" fmla="*/ 0 w 112"/>
              <a:gd name="T1" fmla="*/ 56 h 56"/>
              <a:gd name="T2" fmla="*/ 8 w 112"/>
              <a:gd name="T3" fmla="*/ 32 h 56"/>
              <a:gd name="T4" fmla="*/ 16 w 112"/>
              <a:gd name="T5" fmla="*/ 16 h 56"/>
              <a:gd name="T6" fmla="*/ 32 w 112"/>
              <a:gd name="T7" fmla="*/ 0 h 56"/>
              <a:gd name="T8" fmla="*/ 56 w 112"/>
              <a:gd name="T9" fmla="*/ 0 h 56"/>
              <a:gd name="T10" fmla="*/ 56 w 112"/>
              <a:gd name="T11" fmla="*/ 0 h 56"/>
              <a:gd name="T12" fmla="*/ 80 w 112"/>
              <a:gd name="T13" fmla="*/ 0 h 56"/>
              <a:gd name="T14" fmla="*/ 96 w 112"/>
              <a:gd name="T15" fmla="*/ 16 h 56"/>
              <a:gd name="T16" fmla="*/ 112 w 112"/>
              <a:gd name="T17" fmla="*/ 32 h 56"/>
              <a:gd name="T18" fmla="*/ 112 w 112"/>
              <a:gd name="T19" fmla="*/ 56 h 56"/>
              <a:gd name="T20" fmla="*/ 112 w 112"/>
              <a:gd name="T21" fmla="*/ 56 h 56"/>
              <a:gd name="T22" fmla="*/ 56 w 112"/>
              <a:gd name="T23" fmla="*/ 56 h 56"/>
              <a:gd name="T24" fmla="*/ 56 w 112"/>
              <a:gd name="T25" fmla="*/ 56 h 56"/>
              <a:gd name="T26" fmla="*/ 0 w 112"/>
              <a:gd name="T27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2" h="56">
                <a:moveTo>
                  <a:pt x="0" y="56"/>
                </a:moveTo>
                <a:lnTo>
                  <a:pt x="8" y="32"/>
                </a:lnTo>
                <a:lnTo>
                  <a:pt x="16" y="16"/>
                </a:lnTo>
                <a:lnTo>
                  <a:pt x="32" y="0"/>
                </a:lnTo>
                <a:lnTo>
                  <a:pt x="56" y="0"/>
                </a:lnTo>
                <a:lnTo>
                  <a:pt x="56" y="0"/>
                </a:lnTo>
                <a:lnTo>
                  <a:pt x="80" y="0"/>
                </a:lnTo>
                <a:lnTo>
                  <a:pt x="96" y="16"/>
                </a:lnTo>
                <a:lnTo>
                  <a:pt x="112" y="32"/>
                </a:lnTo>
                <a:lnTo>
                  <a:pt x="112" y="56"/>
                </a:lnTo>
                <a:lnTo>
                  <a:pt x="112" y="56"/>
                </a:lnTo>
                <a:lnTo>
                  <a:pt x="56" y="56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2" name="Freeform 982"/>
          <p:cNvSpPr>
            <a:spLocks/>
          </p:cNvSpPr>
          <p:nvPr/>
        </p:nvSpPr>
        <p:spPr bwMode="auto">
          <a:xfrm>
            <a:off x="7988300" y="1054100"/>
            <a:ext cx="38100" cy="38100"/>
          </a:xfrm>
          <a:custGeom>
            <a:avLst/>
            <a:gdLst>
              <a:gd name="T0" fmla="*/ 16 w 24"/>
              <a:gd name="T1" fmla="*/ 24 h 24"/>
              <a:gd name="T2" fmla="*/ 0 w 24"/>
              <a:gd name="T3" fmla="*/ 24 h 24"/>
              <a:gd name="T4" fmla="*/ 8 w 24"/>
              <a:gd name="T5" fmla="*/ 0 h 24"/>
              <a:gd name="T6" fmla="*/ 24 w 24"/>
              <a:gd name="T7" fmla="*/ 0 h 24"/>
              <a:gd name="T8" fmla="*/ 16 w 24"/>
              <a:gd name="T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lnTo>
                  <a:pt x="16" y="24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3" name="Freeform 983"/>
          <p:cNvSpPr>
            <a:spLocks/>
          </p:cNvSpPr>
          <p:nvPr/>
        </p:nvSpPr>
        <p:spPr bwMode="auto">
          <a:xfrm>
            <a:off x="8001000" y="1016000"/>
            <a:ext cx="38100" cy="50800"/>
          </a:xfrm>
          <a:custGeom>
            <a:avLst/>
            <a:gdLst>
              <a:gd name="T0" fmla="*/ 0 w 24"/>
              <a:gd name="T1" fmla="*/ 16 h 32"/>
              <a:gd name="T2" fmla="*/ 0 w 24"/>
              <a:gd name="T3" fmla="*/ 16 h 32"/>
              <a:gd name="T4" fmla="*/ 8 w 24"/>
              <a:gd name="T5" fmla="*/ 0 h 32"/>
              <a:gd name="T6" fmla="*/ 24 w 24"/>
              <a:gd name="T7" fmla="*/ 8 h 32"/>
              <a:gd name="T8" fmla="*/ 16 w 24"/>
              <a:gd name="T9" fmla="*/ 32 h 32"/>
              <a:gd name="T10" fmla="*/ 0 w 24"/>
              <a:gd name="T11" fmla="*/ 24 h 32"/>
              <a:gd name="T12" fmla="*/ 0 w 24"/>
              <a:gd name="T13" fmla="*/ 24 h 32"/>
              <a:gd name="T14" fmla="*/ 0 w 24"/>
              <a:gd name="T15" fmla="*/ 24 h 32"/>
              <a:gd name="T16" fmla="*/ 0 w 24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4" name="Freeform 984"/>
          <p:cNvSpPr>
            <a:spLocks/>
          </p:cNvSpPr>
          <p:nvPr/>
        </p:nvSpPr>
        <p:spPr bwMode="auto">
          <a:xfrm>
            <a:off x="8013700" y="990600"/>
            <a:ext cx="50800" cy="50800"/>
          </a:xfrm>
          <a:custGeom>
            <a:avLst/>
            <a:gdLst>
              <a:gd name="T0" fmla="*/ 8 w 32"/>
              <a:gd name="T1" fmla="*/ 16 h 32"/>
              <a:gd name="T2" fmla="*/ 8 w 32"/>
              <a:gd name="T3" fmla="*/ 16 h 32"/>
              <a:gd name="T4" fmla="*/ 24 w 32"/>
              <a:gd name="T5" fmla="*/ 0 h 32"/>
              <a:gd name="T6" fmla="*/ 32 w 32"/>
              <a:gd name="T7" fmla="*/ 16 h 32"/>
              <a:gd name="T8" fmla="*/ 16 w 32"/>
              <a:gd name="T9" fmla="*/ 32 h 32"/>
              <a:gd name="T10" fmla="*/ 0 w 32"/>
              <a:gd name="T11" fmla="*/ 16 h 32"/>
              <a:gd name="T12" fmla="*/ 0 w 32"/>
              <a:gd name="T13" fmla="*/ 16 h 32"/>
              <a:gd name="T14" fmla="*/ 8 w 32"/>
              <a:gd name="T15" fmla="*/ 16 h 32"/>
              <a:gd name="T16" fmla="*/ 8 w 32"/>
              <a:gd name="T17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8" y="16"/>
                </a:moveTo>
                <a:lnTo>
                  <a:pt x="8" y="16"/>
                </a:lnTo>
                <a:lnTo>
                  <a:pt x="24" y="0"/>
                </a:lnTo>
                <a:lnTo>
                  <a:pt x="32" y="16"/>
                </a:lnTo>
                <a:lnTo>
                  <a:pt x="16" y="32"/>
                </a:lnTo>
                <a:lnTo>
                  <a:pt x="0" y="16"/>
                </a:lnTo>
                <a:lnTo>
                  <a:pt x="0" y="16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5" name="Freeform 985"/>
          <p:cNvSpPr>
            <a:spLocks/>
          </p:cNvSpPr>
          <p:nvPr/>
        </p:nvSpPr>
        <p:spPr bwMode="auto">
          <a:xfrm>
            <a:off x="8051800" y="990600"/>
            <a:ext cx="38100" cy="25400"/>
          </a:xfrm>
          <a:custGeom>
            <a:avLst/>
            <a:gdLst>
              <a:gd name="T0" fmla="*/ 0 w 24"/>
              <a:gd name="T1" fmla="*/ 0 h 16"/>
              <a:gd name="T2" fmla="*/ 0 w 24"/>
              <a:gd name="T3" fmla="*/ 0 h 16"/>
              <a:gd name="T4" fmla="*/ 24 w 24"/>
              <a:gd name="T5" fmla="*/ 0 h 16"/>
              <a:gd name="T6" fmla="*/ 24 w 24"/>
              <a:gd name="T7" fmla="*/ 16 h 16"/>
              <a:gd name="T8" fmla="*/ 8 w 24"/>
              <a:gd name="T9" fmla="*/ 16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0 w 24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6" name="Freeform 986"/>
          <p:cNvSpPr>
            <a:spLocks/>
          </p:cNvSpPr>
          <p:nvPr/>
        </p:nvSpPr>
        <p:spPr bwMode="auto">
          <a:xfrm>
            <a:off x="8089900" y="990600"/>
            <a:ext cx="38100" cy="25400"/>
          </a:xfrm>
          <a:custGeom>
            <a:avLst/>
            <a:gdLst>
              <a:gd name="T0" fmla="*/ 0 w 24"/>
              <a:gd name="T1" fmla="*/ 0 h 16"/>
              <a:gd name="T2" fmla="*/ 0 w 24"/>
              <a:gd name="T3" fmla="*/ 0 h 16"/>
              <a:gd name="T4" fmla="*/ 24 w 24"/>
              <a:gd name="T5" fmla="*/ 0 h 16"/>
              <a:gd name="T6" fmla="*/ 24 w 24"/>
              <a:gd name="T7" fmla="*/ 16 h 16"/>
              <a:gd name="T8" fmla="*/ 0 w 24"/>
              <a:gd name="T9" fmla="*/ 16 h 16"/>
              <a:gd name="T10" fmla="*/ 0 w 24"/>
              <a:gd name="T11" fmla="*/ 0 h 16"/>
              <a:gd name="T12" fmla="*/ 0 w 24"/>
              <a:gd name="T13" fmla="*/ 0 h 16"/>
              <a:gd name="T14" fmla="*/ 0 w 24"/>
              <a:gd name="T15" fmla="*/ 0 h 16"/>
              <a:gd name="T16" fmla="*/ 0 w 24"/>
              <a:gd name="T1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16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24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7" name="Freeform 987"/>
          <p:cNvSpPr>
            <a:spLocks/>
          </p:cNvSpPr>
          <p:nvPr/>
        </p:nvSpPr>
        <p:spPr bwMode="auto">
          <a:xfrm>
            <a:off x="8115300" y="990600"/>
            <a:ext cx="50800" cy="50800"/>
          </a:xfrm>
          <a:custGeom>
            <a:avLst/>
            <a:gdLst>
              <a:gd name="T0" fmla="*/ 16 w 32"/>
              <a:gd name="T1" fmla="*/ 0 h 32"/>
              <a:gd name="T2" fmla="*/ 16 w 32"/>
              <a:gd name="T3" fmla="*/ 0 h 32"/>
              <a:gd name="T4" fmla="*/ 32 w 32"/>
              <a:gd name="T5" fmla="*/ 16 h 32"/>
              <a:gd name="T6" fmla="*/ 24 w 32"/>
              <a:gd name="T7" fmla="*/ 32 h 32"/>
              <a:gd name="T8" fmla="*/ 0 w 32"/>
              <a:gd name="T9" fmla="*/ 16 h 32"/>
              <a:gd name="T10" fmla="*/ 8 w 32"/>
              <a:gd name="T11" fmla="*/ 0 h 32"/>
              <a:gd name="T12" fmla="*/ 8 w 32"/>
              <a:gd name="T13" fmla="*/ 0 h 32"/>
              <a:gd name="T14" fmla="*/ 8 w 32"/>
              <a:gd name="T15" fmla="*/ 0 h 32"/>
              <a:gd name="T16" fmla="*/ 16 w 32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16"/>
                </a:lnTo>
                <a:lnTo>
                  <a:pt x="24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8" name="Freeform 988"/>
          <p:cNvSpPr>
            <a:spLocks/>
          </p:cNvSpPr>
          <p:nvPr/>
        </p:nvSpPr>
        <p:spPr bwMode="auto">
          <a:xfrm>
            <a:off x="8140700" y="1016000"/>
            <a:ext cx="50800" cy="50800"/>
          </a:xfrm>
          <a:custGeom>
            <a:avLst/>
            <a:gdLst>
              <a:gd name="T0" fmla="*/ 16 w 32"/>
              <a:gd name="T1" fmla="*/ 0 h 32"/>
              <a:gd name="T2" fmla="*/ 16 w 32"/>
              <a:gd name="T3" fmla="*/ 0 h 32"/>
              <a:gd name="T4" fmla="*/ 32 w 32"/>
              <a:gd name="T5" fmla="*/ 16 h 32"/>
              <a:gd name="T6" fmla="*/ 16 w 32"/>
              <a:gd name="T7" fmla="*/ 32 h 32"/>
              <a:gd name="T8" fmla="*/ 0 w 32"/>
              <a:gd name="T9" fmla="*/ 8 h 32"/>
              <a:gd name="T10" fmla="*/ 16 w 32"/>
              <a:gd name="T11" fmla="*/ 0 h 32"/>
              <a:gd name="T12" fmla="*/ 16 w 32"/>
              <a:gd name="T13" fmla="*/ 0 h 32"/>
              <a:gd name="T14" fmla="*/ 16 w 32"/>
              <a:gd name="T15" fmla="*/ 0 h 32"/>
              <a:gd name="T16" fmla="*/ 16 w 32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32">
                <a:moveTo>
                  <a:pt x="16" y="0"/>
                </a:moveTo>
                <a:lnTo>
                  <a:pt x="16" y="0"/>
                </a:lnTo>
                <a:lnTo>
                  <a:pt x="32" y="16"/>
                </a:lnTo>
                <a:lnTo>
                  <a:pt x="16" y="32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09" name="Freeform 989"/>
          <p:cNvSpPr>
            <a:spLocks/>
          </p:cNvSpPr>
          <p:nvPr/>
        </p:nvSpPr>
        <p:spPr bwMode="auto">
          <a:xfrm>
            <a:off x="8166100" y="1041400"/>
            <a:ext cx="25400" cy="50800"/>
          </a:xfrm>
          <a:custGeom>
            <a:avLst/>
            <a:gdLst>
              <a:gd name="T0" fmla="*/ 16 w 16"/>
              <a:gd name="T1" fmla="*/ 8 h 32"/>
              <a:gd name="T2" fmla="*/ 16 w 16"/>
              <a:gd name="T3" fmla="*/ 8 h 32"/>
              <a:gd name="T4" fmla="*/ 16 w 16"/>
              <a:gd name="T5" fmla="*/ 32 h 32"/>
              <a:gd name="T6" fmla="*/ 0 w 16"/>
              <a:gd name="T7" fmla="*/ 32 h 32"/>
              <a:gd name="T8" fmla="*/ 0 w 16"/>
              <a:gd name="T9" fmla="*/ 8 h 32"/>
              <a:gd name="T10" fmla="*/ 16 w 16"/>
              <a:gd name="T11" fmla="*/ 0 h 32"/>
              <a:gd name="T12" fmla="*/ 16 w 16"/>
              <a:gd name="T13" fmla="*/ 0 h 32"/>
              <a:gd name="T14" fmla="*/ 16 w 16"/>
              <a:gd name="T15" fmla="*/ 8 h 32"/>
              <a:gd name="T16" fmla="*/ 16 w 16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" h="32">
                <a:moveTo>
                  <a:pt x="16" y="8"/>
                </a:moveTo>
                <a:lnTo>
                  <a:pt x="16" y="8"/>
                </a:lnTo>
                <a:lnTo>
                  <a:pt x="16" y="32"/>
                </a:lnTo>
                <a:lnTo>
                  <a:pt x="0" y="32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0" name="Freeform 990"/>
          <p:cNvSpPr>
            <a:spLocks/>
          </p:cNvSpPr>
          <p:nvPr/>
        </p:nvSpPr>
        <p:spPr bwMode="auto">
          <a:xfrm>
            <a:off x="8178800" y="1016000"/>
            <a:ext cx="190500" cy="114300"/>
          </a:xfrm>
          <a:custGeom>
            <a:avLst/>
            <a:gdLst>
              <a:gd name="T0" fmla="*/ 0 w 120"/>
              <a:gd name="T1" fmla="*/ 56 h 72"/>
              <a:gd name="T2" fmla="*/ 8 w 120"/>
              <a:gd name="T3" fmla="*/ 40 h 72"/>
              <a:gd name="T4" fmla="*/ 16 w 120"/>
              <a:gd name="T5" fmla="*/ 16 h 72"/>
              <a:gd name="T6" fmla="*/ 40 w 120"/>
              <a:gd name="T7" fmla="*/ 8 h 72"/>
              <a:gd name="T8" fmla="*/ 56 w 120"/>
              <a:gd name="T9" fmla="*/ 0 h 72"/>
              <a:gd name="T10" fmla="*/ 56 w 120"/>
              <a:gd name="T11" fmla="*/ 0 h 72"/>
              <a:gd name="T12" fmla="*/ 80 w 120"/>
              <a:gd name="T13" fmla="*/ 8 h 72"/>
              <a:gd name="T14" fmla="*/ 96 w 120"/>
              <a:gd name="T15" fmla="*/ 16 h 72"/>
              <a:gd name="T16" fmla="*/ 112 w 120"/>
              <a:gd name="T17" fmla="*/ 40 h 72"/>
              <a:gd name="T18" fmla="*/ 120 w 120"/>
              <a:gd name="T19" fmla="*/ 56 h 72"/>
              <a:gd name="T20" fmla="*/ 120 w 120"/>
              <a:gd name="T21" fmla="*/ 56 h 72"/>
              <a:gd name="T22" fmla="*/ 112 w 120"/>
              <a:gd name="T23" fmla="*/ 64 h 72"/>
              <a:gd name="T24" fmla="*/ 112 w 120"/>
              <a:gd name="T25" fmla="*/ 72 h 72"/>
              <a:gd name="T26" fmla="*/ 112 w 120"/>
              <a:gd name="T27" fmla="*/ 72 h 72"/>
              <a:gd name="T28" fmla="*/ 56 w 120"/>
              <a:gd name="T29" fmla="*/ 56 h 72"/>
              <a:gd name="T30" fmla="*/ 56 w 120"/>
              <a:gd name="T31" fmla="*/ 56 h 72"/>
              <a:gd name="T32" fmla="*/ 0 w 120"/>
              <a:gd name="T33" fmla="*/ 5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0" h="72">
                <a:moveTo>
                  <a:pt x="0" y="56"/>
                </a:moveTo>
                <a:lnTo>
                  <a:pt x="8" y="40"/>
                </a:lnTo>
                <a:lnTo>
                  <a:pt x="16" y="16"/>
                </a:lnTo>
                <a:lnTo>
                  <a:pt x="40" y="8"/>
                </a:lnTo>
                <a:lnTo>
                  <a:pt x="56" y="0"/>
                </a:lnTo>
                <a:lnTo>
                  <a:pt x="56" y="0"/>
                </a:lnTo>
                <a:lnTo>
                  <a:pt x="80" y="8"/>
                </a:lnTo>
                <a:lnTo>
                  <a:pt x="96" y="16"/>
                </a:lnTo>
                <a:lnTo>
                  <a:pt x="112" y="40"/>
                </a:lnTo>
                <a:lnTo>
                  <a:pt x="120" y="56"/>
                </a:lnTo>
                <a:lnTo>
                  <a:pt x="120" y="56"/>
                </a:lnTo>
                <a:lnTo>
                  <a:pt x="112" y="64"/>
                </a:lnTo>
                <a:lnTo>
                  <a:pt x="112" y="72"/>
                </a:lnTo>
                <a:lnTo>
                  <a:pt x="112" y="72"/>
                </a:lnTo>
                <a:lnTo>
                  <a:pt x="56" y="56"/>
                </a:lnTo>
                <a:lnTo>
                  <a:pt x="56" y="56"/>
                </a:lnTo>
                <a:lnTo>
                  <a:pt x="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1" name="Freeform 991"/>
          <p:cNvSpPr>
            <a:spLocks/>
          </p:cNvSpPr>
          <p:nvPr/>
        </p:nvSpPr>
        <p:spPr bwMode="auto">
          <a:xfrm>
            <a:off x="8166100" y="1066800"/>
            <a:ext cx="38100" cy="50800"/>
          </a:xfrm>
          <a:custGeom>
            <a:avLst/>
            <a:gdLst>
              <a:gd name="T0" fmla="*/ 16 w 24"/>
              <a:gd name="T1" fmla="*/ 32 h 32"/>
              <a:gd name="T2" fmla="*/ 0 w 24"/>
              <a:gd name="T3" fmla="*/ 24 h 32"/>
              <a:gd name="T4" fmla="*/ 8 w 24"/>
              <a:gd name="T5" fmla="*/ 0 h 32"/>
              <a:gd name="T6" fmla="*/ 24 w 24"/>
              <a:gd name="T7" fmla="*/ 8 h 32"/>
              <a:gd name="T8" fmla="*/ 16 w 24"/>
              <a:gd name="T9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32">
                <a:moveTo>
                  <a:pt x="16" y="32"/>
                </a:moveTo>
                <a:lnTo>
                  <a:pt x="0" y="24"/>
                </a:lnTo>
                <a:lnTo>
                  <a:pt x="8" y="0"/>
                </a:lnTo>
                <a:lnTo>
                  <a:pt x="24" y="8"/>
                </a:lnTo>
                <a:lnTo>
                  <a:pt x="16" y="32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2" name="Freeform 992"/>
          <p:cNvSpPr>
            <a:spLocks/>
          </p:cNvSpPr>
          <p:nvPr/>
        </p:nvSpPr>
        <p:spPr bwMode="auto">
          <a:xfrm>
            <a:off x="8178800" y="1041400"/>
            <a:ext cx="38100" cy="38100"/>
          </a:xfrm>
          <a:custGeom>
            <a:avLst/>
            <a:gdLst>
              <a:gd name="T0" fmla="*/ 0 w 24"/>
              <a:gd name="T1" fmla="*/ 16 h 24"/>
              <a:gd name="T2" fmla="*/ 0 w 24"/>
              <a:gd name="T3" fmla="*/ 16 h 24"/>
              <a:gd name="T4" fmla="*/ 16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16 h 24"/>
              <a:gd name="T12" fmla="*/ 0 w 24"/>
              <a:gd name="T13" fmla="*/ 16 h 24"/>
              <a:gd name="T14" fmla="*/ 0 w 24"/>
              <a:gd name="T15" fmla="*/ 16 h 24"/>
              <a:gd name="T16" fmla="*/ 0 w 24"/>
              <a:gd name="T17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3" name="Freeform 993"/>
          <p:cNvSpPr>
            <a:spLocks/>
          </p:cNvSpPr>
          <p:nvPr/>
        </p:nvSpPr>
        <p:spPr bwMode="auto">
          <a:xfrm>
            <a:off x="8204200" y="10160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0 w 24"/>
              <a:gd name="T11" fmla="*/ 16 h 24"/>
              <a:gd name="T12" fmla="*/ 0 w 24"/>
              <a:gd name="T13" fmla="*/ 16 h 24"/>
              <a:gd name="T14" fmla="*/ 0 w 24"/>
              <a:gd name="T15" fmla="*/ 16 h 24"/>
              <a:gd name="T16" fmla="*/ 0 w 24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4" name="Freeform 994"/>
          <p:cNvSpPr>
            <a:spLocks/>
          </p:cNvSpPr>
          <p:nvPr/>
        </p:nvSpPr>
        <p:spPr bwMode="auto">
          <a:xfrm>
            <a:off x="8229600" y="1003300"/>
            <a:ext cx="50800" cy="38100"/>
          </a:xfrm>
          <a:custGeom>
            <a:avLst/>
            <a:gdLst>
              <a:gd name="T0" fmla="*/ 0 w 32"/>
              <a:gd name="T1" fmla="*/ 8 h 24"/>
              <a:gd name="T2" fmla="*/ 0 w 32"/>
              <a:gd name="T3" fmla="*/ 8 h 24"/>
              <a:gd name="T4" fmla="*/ 24 w 32"/>
              <a:gd name="T5" fmla="*/ 0 h 24"/>
              <a:gd name="T6" fmla="*/ 32 w 32"/>
              <a:gd name="T7" fmla="*/ 16 h 24"/>
              <a:gd name="T8" fmla="*/ 8 w 32"/>
              <a:gd name="T9" fmla="*/ 24 h 24"/>
              <a:gd name="T10" fmla="*/ 0 w 32"/>
              <a:gd name="T11" fmla="*/ 8 h 24"/>
              <a:gd name="T12" fmla="*/ 0 w 32"/>
              <a:gd name="T13" fmla="*/ 8 h 24"/>
              <a:gd name="T14" fmla="*/ 0 w 32"/>
              <a:gd name="T15" fmla="*/ 8 h 24"/>
              <a:gd name="T16" fmla="*/ 0 w 32"/>
              <a:gd name="T17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0" y="8"/>
                </a:lnTo>
                <a:lnTo>
                  <a:pt x="24" y="0"/>
                </a:lnTo>
                <a:lnTo>
                  <a:pt x="32" y="16"/>
                </a:lnTo>
                <a:lnTo>
                  <a:pt x="8" y="2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5" name="Freeform 995"/>
          <p:cNvSpPr>
            <a:spLocks/>
          </p:cNvSpPr>
          <p:nvPr/>
        </p:nvSpPr>
        <p:spPr bwMode="auto">
          <a:xfrm>
            <a:off x="8267700" y="10033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24 w 24"/>
              <a:gd name="T7" fmla="*/ 24 h 24"/>
              <a:gd name="T8" fmla="*/ 0 w 24"/>
              <a:gd name="T9" fmla="*/ 16 h 24"/>
              <a:gd name="T10" fmla="*/ 0 w 24"/>
              <a:gd name="T11" fmla="*/ 0 h 24"/>
              <a:gd name="T12" fmla="*/ 0 w 24"/>
              <a:gd name="T13" fmla="*/ 0 h 24"/>
              <a:gd name="T14" fmla="*/ 0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24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6" name="Freeform 996"/>
          <p:cNvSpPr>
            <a:spLocks/>
          </p:cNvSpPr>
          <p:nvPr/>
        </p:nvSpPr>
        <p:spPr bwMode="auto">
          <a:xfrm>
            <a:off x="8305800" y="10160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0 w 24"/>
              <a:gd name="T11" fmla="*/ 0 h 24"/>
              <a:gd name="T12" fmla="*/ 0 w 24"/>
              <a:gd name="T13" fmla="*/ 0 h 24"/>
              <a:gd name="T14" fmla="*/ 8 w 24"/>
              <a:gd name="T15" fmla="*/ 0 h 24"/>
              <a:gd name="T16" fmla="*/ 8 w 24"/>
              <a:gd name="T1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7" name="Freeform 997"/>
          <p:cNvSpPr>
            <a:spLocks/>
          </p:cNvSpPr>
          <p:nvPr/>
        </p:nvSpPr>
        <p:spPr bwMode="auto">
          <a:xfrm>
            <a:off x="8331200" y="1028700"/>
            <a:ext cx="38100" cy="50800"/>
          </a:xfrm>
          <a:custGeom>
            <a:avLst/>
            <a:gdLst>
              <a:gd name="T0" fmla="*/ 8 w 24"/>
              <a:gd name="T1" fmla="*/ 8 h 32"/>
              <a:gd name="T2" fmla="*/ 8 w 24"/>
              <a:gd name="T3" fmla="*/ 8 h 32"/>
              <a:gd name="T4" fmla="*/ 24 w 24"/>
              <a:gd name="T5" fmla="*/ 24 h 32"/>
              <a:gd name="T6" fmla="*/ 8 w 24"/>
              <a:gd name="T7" fmla="*/ 32 h 32"/>
              <a:gd name="T8" fmla="*/ 0 w 24"/>
              <a:gd name="T9" fmla="*/ 16 h 32"/>
              <a:gd name="T10" fmla="*/ 8 w 24"/>
              <a:gd name="T11" fmla="*/ 0 h 32"/>
              <a:gd name="T12" fmla="*/ 8 w 24"/>
              <a:gd name="T13" fmla="*/ 0 h 32"/>
              <a:gd name="T14" fmla="*/ 8 w 24"/>
              <a:gd name="T15" fmla="*/ 8 h 32"/>
              <a:gd name="T16" fmla="*/ 8 w 24"/>
              <a:gd name="T17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8" y="8"/>
                </a:moveTo>
                <a:lnTo>
                  <a:pt x="8" y="8"/>
                </a:lnTo>
                <a:lnTo>
                  <a:pt x="24" y="24"/>
                </a:lnTo>
                <a:lnTo>
                  <a:pt x="8" y="32"/>
                </a:lnTo>
                <a:lnTo>
                  <a:pt x="0" y="16"/>
                </a:lnTo>
                <a:lnTo>
                  <a:pt x="8" y="0"/>
                </a:lnTo>
                <a:lnTo>
                  <a:pt x="8" y="0"/>
                </a:lnTo>
                <a:lnTo>
                  <a:pt x="8" y="8"/>
                </a:lnTo>
                <a:lnTo>
                  <a:pt x="8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8" name="Freeform 998"/>
          <p:cNvSpPr>
            <a:spLocks/>
          </p:cNvSpPr>
          <p:nvPr/>
        </p:nvSpPr>
        <p:spPr bwMode="auto">
          <a:xfrm>
            <a:off x="8343900" y="1066800"/>
            <a:ext cx="38100" cy="50800"/>
          </a:xfrm>
          <a:custGeom>
            <a:avLst/>
            <a:gdLst>
              <a:gd name="T0" fmla="*/ 16 w 24"/>
              <a:gd name="T1" fmla="*/ 0 h 32"/>
              <a:gd name="T2" fmla="*/ 16 w 24"/>
              <a:gd name="T3" fmla="*/ 0 h 32"/>
              <a:gd name="T4" fmla="*/ 24 w 24"/>
              <a:gd name="T5" fmla="*/ 24 h 32"/>
              <a:gd name="T6" fmla="*/ 8 w 24"/>
              <a:gd name="T7" fmla="*/ 32 h 32"/>
              <a:gd name="T8" fmla="*/ 0 w 24"/>
              <a:gd name="T9" fmla="*/ 8 h 32"/>
              <a:gd name="T10" fmla="*/ 16 w 24"/>
              <a:gd name="T11" fmla="*/ 0 h 32"/>
              <a:gd name="T12" fmla="*/ 16 w 24"/>
              <a:gd name="T13" fmla="*/ 0 h 32"/>
              <a:gd name="T14" fmla="*/ 16 w 24"/>
              <a:gd name="T15" fmla="*/ 0 h 32"/>
              <a:gd name="T16" fmla="*/ 16 w 24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32">
                <a:moveTo>
                  <a:pt x="16" y="0"/>
                </a:moveTo>
                <a:lnTo>
                  <a:pt x="16" y="0"/>
                </a:lnTo>
                <a:lnTo>
                  <a:pt x="24" y="24"/>
                </a:lnTo>
                <a:lnTo>
                  <a:pt x="8" y="32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19" name="Freeform 999"/>
          <p:cNvSpPr>
            <a:spLocks/>
          </p:cNvSpPr>
          <p:nvPr/>
        </p:nvSpPr>
        <p:spPr bwMode="auto">
          <a:xfrm>
            <a:off x="8343900" y="1104900"/>
            <a:ext cx="38100" cy="12700"/>
          </a:xfrm>
          <a:custGeom>
            <a:avLst/>
            <a:gdLst>
              <a:gd name="T0" fmla="*/ 24 w 24"/>
              <a:gd name="T1" fmla="*/ 0 h 8"/>
              <a:gd name="T2" fmla="*/ 24 w 24"/>
              <a:gd name="T3" fmla="*/ 0 h 8"/>
              <a:gd name="T4" fmla="*/ 16 w 24"/>
              <a:gd name="T5" fmla="*/ 8 h 8"/>
              <a:gd name="T6" fmla="*/ 0 w 24"/>
              <a:gd name="T7" fmla="*/ 8 h 8"/>
              <a:gd name="T8" fmla="*/ 8 w 24"/>
              <a:gd name="T9" fmla="*/ 0 h 8"/>
              <a:gd name="T10" fmla="*/ 24 w 24"/>
              <a:gd name="T11" fmla="*/ 0 h 8"/>
              <a:gd name="T12" fmla="*/ 24 w 24"/>
              <a:gd name="T13" fmla="*/ 0 h 8"/>
              <a:gd name="T14" fmla="*/ 24 w 24"/>
              <a:gd name="T15" fmla="*/ 0 h 8"/>
              <a:gd name="T16" fmla="*/ 24 w 24"/>
              <a:gd name="T1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" h="8">
                <a:moveTo>
                  <a:pt x="24" y="0"/>
                </a:move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0" name="Freeform 1000"/>
          <p:cNvSpPr>
            <a:spLocks/>
          </p:cNvSpPr>
          <p:nvPr/>
        </p:nvSpPr>
        <p:spPr bwMode="auto">
          <a:xfrm>
            <a:off x="8343900" y="1117600"/>
            <a:ext cx="25400" cy="12700"/>
          </a:xfrm>
          <a:custGeom>
            <a:avLst/>
            <a:gdLst>
              <a:gd name="T0" fmla="*/ 16 w 16"/>
              <a:gd name="T1" fmla="*/ 8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  <a:gd name="T12" fmla="*/ 16 w 16"/>
              <a:gd name="T13" fmla="*/ 0 h 8"/>
              <a:gd name="T14" fmla="*/ 16 w 16"/>
              <a:gd name="T15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D93C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1" name="Freeform 1001"/>
          <p:cNvSpPr>
            <a:spLocks/>
          </p:cNvSpPr>
          <p:nvPr/>
        </p:nvSpPr>
        <p:spPr bwMode="auto">
          <a:xfrm>
            <a:off x="8026400" y="1028700"/>
            <a:ext cx="101600" cy="152400"/>
          </a:xfrm>
          <a:custGeom>
            <a:avLst/>
            <a:gdLst>
              <a:gd name="T0" fmla="*/ 0 w 64"/>
              <a:gd name="T1" fmla="*/ 88 h 96"/>
              <a:gd name="T2" fmla="*/ 32 w 64"/>
              <a:gd name="T3" fmla="*/ 96 h 96"/>
              <a:gd name="T4" fmla="*/ 64 w 64"/>
              <a:gd name="T5" fmla="*/ 88 h 96"/>
              <a:gd name="T6" fmla="*/ 64 w 64"/>
              <a:gd name="T7" fmla="*/ 88 h 96"/>
              <a:gd name="T8" fmla="*/ 32 w 64"/>
              <a:gd name="T9" fmla="*/ 0 h 96"/>
              <a:gd name="T10" fmla="*/ 32 w 64"/>
              <a:gd name="T11" fmla="*/ 0 h 96"/>
              <a:gd name="T12" fmla="*/ 0 w 64"/>
              <a:gd name="T13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0" y="88"/>
                </a:moveTo>
                <a:lnTo>
                  <a:pt x="32" y="96"/>
                </a:lnTo>
                <a:lnTo>
                  <a:pt x="64" y="88"/>
                </a:lnTo>
                <a:lnTo>
                  <a:pt x="64" y="88"/>
                </a:lnTo>
                <a:lnTo>
                  <a:pt x="32" y="0"/>
                </a:lnTo>
                <a:lnTo>
                  <a:pt x="32" y="0"/>
                </a:lnTo>
                <a:lnTo>
                  <a:pt x="0" y="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2" name="Freeform 1002"/>
          <p:cNvSpPr>
            <a:spLocks/>
          </p:cNvSpPr>
          <p:nvPr/>
        </p:nvSpPr>
        <p:spPr bwMode="auto">
          <a:xfrm>
            <a:off x="8026400" y="1244600"/>
            <a:ext cx="101600" cy="152400"/>
          </a:xfrm>
          <a:custGeom>
            <a:avLst/>
            <a:gdLst>
              <a:gd name="T0" fmla="*/ 0 w 64"/>
              <a:gd name="T1" fmla="*/ 0 h 96"/>
              <a:gd name="T2" fmla="*/ 32 w 64"/>
              <a:gd name="T3" fmla="*/ 0 h 96"/>
              <a:gd name="T4" fmla="*/ 64 w 64"/>
              <a:gd name="T5" fmla="*/ 0 h 96"/>
              <a:gd name="T6" fmla="*/ 64 w 64"/>
              <a:gd name="T7" fmla="*/ 0 h 96"/>
              <a:gd name="T8" fmla="*/ 32 w 64"/>
              <a:gd name="T9" fmla="*/ 96 h 96"/>
              <a:gd name="T10" fmla="*/ 32 w 64"/>
              <a:gd name="T11" fmla="*/ 96 h 96"/>
              <a:gd name="T12" fmla="*/ 0 w 64"/>
              <a:gd name="T13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0" y="0"/>
                </a:moveTo>
                <a:lnTo>
                  <a:pt x="32" y="0"/>
                </a:lnTo>
                <a:lnTo>
                  <a:pt x="64" y="0"/>
                </a:lnTo>
                <a:lnTo>
                  <a:pt x="64" y="0"/>
                </a:lnTo>
                <a:lnTo>
                  <a:pt x="32" y="96"/>
                </a:lnTo>
                <a:lnTo>
                  <a:pt x="32" y="9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3" name="Freeform 1003"/>
          <p:cNvSpPr>
            <a:spLocks/>
          </p:cNvSpPr>
          <p:nvPr/>
        </p:nvSpPr>
        <p:spPr bwMode="auto">
          <a:xfrm>
            <a:off x="8458200" y="39624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16 w 16"/>
              <a:gd name="T9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4" name="Freeform 1004"/>
          <p:cNvSpPr>
            <a:spLocks/>
          </p:cNvSpPr>
          <p:nvPr/>
        </p:nvSpPr>
        <p:spPr bwMode="auto">
          <a:xfrm>
            <a:off x="8445500" y="3949700"/>
            <a:ext cx="25400" cy="38100"/>
          </a:xfrm>
          <a:custGeom>
            <a:avLst/>
            <a:gdLst>
              <a:gd name="T0" fmla="*/ 8 w 16"/>
              <a:gd name="T1" fmla="*/ 24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5" name="Freeform 1005"/>
          <p:cNvSpPr>
            <a:spLocks/>
          </p:cNvSpPr>
          <p:nvPr/>
        </p:nvSpPr>
        <p:spPr bwMode="auto">
          <a:xfrm>
            <a:off x="8432800" y="39497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6" name="Freeform 1006"/>
          <p:cNvSpPr>
            <a:spLocks/>
          </p:cNvSpPr>
          <p:nvPr/>
        </p:nvSpPr>
        <p:spPr bwMode="auto">
          <a:xfrm>
            <a:off x="8432800" y="3949700"/>
            <a:ext cx="12700" cy="25400"/>
          </a:xfrm>
          <a:custGeom>
            <a:avLst/>
            <a:gdLst>
              <a:gd name="T0" fmla="*/ 8 w 8"/>
              <a:gd name="T1" fmla="*/ 0 h 16"/>
              <a:gd name="T2" fmla="*/ 0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7" name="Freeform 1007"/>
          <p:cNvSpPr>
            <a:spLocks/>
          </p:cNvSpPr>
          <p:nvPr/>
        </p:nvSpPr>
        <p:spPr bwMode="auto">
          <a:xfrm>
            <a:off x="8420100" y="3949700"/>
            <a:ext cx="12700" cy="25400"/>
          </a:xfrm>
          <a:custGeom>
            <a:avLst/>
            <a:gdLst>
              <a:gd name="T0" fmla="*/ 8 w 8"/>
              <a:gd name="T1" fmla="*/ 16 h 16"/>
              <a:gd name="T2" fmla="*/ 0 w 8"/>
              <a:gd name="T3" fmla="*/ 16 h 16"/>
              <a:gd name="T4" fmla="*/ 0 w 8"/>
              <a:gd name="T5" fmla="*/ 8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8" name="Freeform 1008"/>
          <p:cNvSpPr>
            <a:spLocks/>
          </p:cNvSpPr>
          <p:nvPr/>
        </p:nvSpPr>
        <p:spPr bwMode="auto">
          <a:xfrm>
            <a:off x="8407400" y="39370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8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29" name="Freeform 1009"/>
          <p:cNvSpPr>
            <a:spLocks/>
          </p:cNvSpPr>
          <p:nvPr/>
        </p:nvSpPr>
        <p:spPr bwMode="auto">
          <a:xfrm>
            <a:off x="8382000" y="3924300"/>
            <a:ext cx="25400" cy="38100"/>
          </a:xfrm>
          <a:custGeom>
            <a:avLst/>
            <a:gdLst>
              <a:gd name="T0" fmla="*/ 16 w 16"/>
              <a:gd name="T1" fmla="*/ 24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0" name="Freeform 1010"/>
          <p:cNvSpPr>
            <a:spLocks/>
          </p:cNvSpPr>
          <p:nvPr/>
        </p:nvSpPr>
        <p:spPr bwMode="auto">
          <a:xfrm>
            <a:off x="8369300" y="39243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1" name="Freeform 1011"/>
          <p:cNvSpPr>
            <a:spLocks/>
          </p:cNvSpPr>
          <p:nvPr/>
        </p:nvSpPr>
        <p:spPr bwMode="auto">
          <a:xfrm>
            <a:off x="8356600" y="3911600"/>
            <a:ext cx="25400" cy="38100"/>
          </a:xfrm>
          <a:custGeom>
            <a:avLst/>
            <a:gdLst>
              <a:gd name="T0" fmla="*/ 8 w 16"/>
              <a:gd name="T1" fmla="*/ 24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2" name="Freeform 1012"/>
          <p:cNvSpPr>
            <a:spLocks/>
          </p:cNvSpPr>
          <p:nvPr/>
        </p:nvSpPr>
        <p:spPr bwMode="auto">
          <a:xfrm>
            <a:off x="8331200" y="3898900"/>
            <a:ext cx="38100" cy="38100"/>
          </a:xfrm>
          <a:custGeom>
            <a:avLst/>
            <a:gdLst>
              <a:gd name="T0" fmla="*/ 16 w 24"/>
              <a:gd name="T1" fmla="*/ 24 h 24"/>
              <a:gd name="T2" fmla="*/ 16 w 24"/>
              <a:gd name="T3" fmla="*/ 24 h 24"/>
              <a:gd name="T4" fmla="*/ 0 w 24"/>
              <a:gd name="T5" fmla="*/ 16 h 24"/>
              <a:gd name="T6" fmla="*/ 8 w 24"/>
              <a:gd name="T7" fmla="*/ 0 h 24"/>
              <a:gd name="T8" fmla="*/ 24 w 24"/>
              <a:gd name="T9" fmla="*/ 8 h 24"/>
              <a:gd name="T10" fmla="*/ 16 w 24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3" name="Freeform 1013"/>
          <p:cNvSpPr>
            <a:spLocks/>
          </p:cNvSpPr>
          <p:nvPr/>
        </p:nvSpPr>
        <p:spPr bwMode="auto">
          <a:xfrm>
            <a:off x="8318500" y="38989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4" name="Freeform 1014"/>
          <p:cNvSpPr>
            <a:spLocks/>
          </p:cNvSpPr>
          <p:nvPr/>
        </p:nvSpPr>
        <p:spPr bwMode="auto">
          <a:xfrm>
            <a:off x="8293100" y="3886200"/>
            <a:ext cx="38100" cy="25400"/>
          </a:xfrm>
          <a:custGeom>
            <a:avLst/>
            <a:gdLst>
              <a:gd name="T0" fmla="*/ 24 w 24"/>
              <a:gd name="T1" fmla="*/ 8 h 16"/>
              <a:gd name="T2" fmla="*/ 16 w 24"/>
              <a:gd name="T3" fmla="*/ 16 h 16"/>
              <a:gd name="T4" fmla="*/ 0 w 24"/>
              <a:gd name="T5" fmla="*/ 8 h 16"/>
              <a:gd name="T6" fmla="*/ 8 w 24"/>
              <a:gd name="T7" fmla="*/ 0 h 16"/>
              <a:gd name="T8" fmla="*/ 24 w 24"/>
              <a:gd name="T9" fmla="*/ 8 h 16"/>
              <a:gd name="T10" fmla="*/ 24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8"/>
                </a:move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5" name="Freeform 1015"/>
          <p:cNvSpPr>
            <a:spLocks/>
          </p:cNvSpPr>
          <p:nvPr/>
        </p:nvSpPr>
        <p:spPr bwMode="auto">
          <a:xfrm>
            <a:off x="8280400" y="3873500"/>
            <a:ext cx="25400" cy="38100"/>
          </a:xfrm>
          <a:custGeom>
            <a:avLst/>
            <a:gdLst>
              <a:gd name="T0" fmla="*/ 16 w 16"/>
              <a:gd name="T1" fmla="*/ 8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6" name="Freeform 1016"/>
          <p:cNvSpPr>
            <a:spLocks/>
          </p:cNvSpPr>
          <p:nvPr/>
        </p:nvSpPr>
        <p:spPr bwMode="auto">
          <a:xfrm>
            <a:off x="8255000" y="3860800"/>
            <a:ext cx="38100" cy="38100"/>
          </a:xfrm>
          <a:custGeom>
            <a:avLst/>
            <a:gdLst>
              <a:gd name="T0" fmla="*/ 24 w 24"/>
              <a:gd name="T1" fmla="*/ 8 h 24"/>
              <a:gd name="T2" fmla="*/ 16 w 24"/>
              <a:gd name="T3" fmla="*/ 24 h 24"/>
              <a:gd name="T4" fmla="*/ 0 w 24"/>
              <a:gd name="T5" fmla="*/ 16 h 24"/>
              <a:gd name="T6" fmla="*/ 8 w 24"/>
              <a:gd name="T7" fmla="*/ 0 h 24"/>
              <a:gd name="T8" fmla="*/ 24 w 24"/>
              <a:gd name="T9" fmla="*/ 8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7" name="Freeform 1017"/>
          <p:cNvSpPr>
            <a:spLocks/>
          </p:cNvSpPr>
          <p:nvPr/>
        </p:nvSpPr>
        <p:spPr bwMode="auto">
          <a:xfrm>
            <a:off x="8242300" y="38608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8" name="Freeform 1018"/>
          <p:cNvSpPr>
            <a:spLocks/>
          </p:cNvSpPr>
          <p:nvPr/>
        </p:nvSpPr>
        <p:spPr bwMode="auto">
          <a:xfrm>
            <a:off x="8216900" y="3848100"/>
            <a:ext cx="38100" cy="25400"/>
          </a:xfrm>
          <a:custGeom>
            <a:avLst/>
            <a:gdLst>
              <a:gd name="T0" fmla="*/ 16 w 24"/>
              <a:gd name="T1" fmla="*/ 16 h 16"/>
              <a:gd name="T2" fmla="*/ 16 w 24"/>
              <a:gd name="T3" fmla="*/ 16 h 16"/>
              <a:gd name="T4" fmla="*/ 0 w 24"/>
              <a:gd name="T5" fmla="*/ 16 h 16"/>
              <a:gd name="T6" fmla="*/ 8 w 24"/>
              <a:gd name="T7" fmla="*/ 0 h 16"/>
              <a:gd name="T8" fmla="*/ 24 w 24"/>
              <a:gd name="T9" fmla="*/ 8 h 16"/>
              <a:gd name="T10" fmla="*/ 16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16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39" name="Freeform 1019"/>
          <p:cNvSpPr>
            <a:spLocks/>
          </p:cNvSpPr>
          <p:nvPr/>
        </p:nvSpPr>
        <p:spPr bwMode="auto">
          <a:xfrm>
            <a:off x="8204200" y="3835400"/>
            <a:ext cx="25400" cy="38100"/>
          </a:xfrm>
          <a:custGeom>
            <a:avLst/>
            <a:gdLst>
              <a:gd name="T0" fmla="*/ 8 w 16"/>
              <a:gd name="T1" fmla="*/ 24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0" name="Freeform 1020"/>
          <p:cNvSpPr>
            <a:spLocks/>
          </p:cNvSpPr>
          <p:nvPr/>
        </p:nvSpPr>
        <p:spPr bwMode="auto">
          <a:xfrm>
            <a:off x="8191500" y="3822700"/>
            <a:ext cx="25400" cy="38100"/>
          </a:xfrm>
          <a:custGeom>
            <a:avLst/>
            <a:gdLst>
              <a:gd name="T0" fmla="*/ 16 w 16"/>
              <a:gd name="T1" fmla="*/ 8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1" name="Freeform 1021"/>
          <p:cNvSpPr>
            <a:spLocks/>
          </p:cNvSpPr>
          <p:nvPr/>
        </p:nvSpPr>
        <p:spPr bwMode="auto">
          <a:xfrm>
            <a:off x="8166100" y="3822700"/>
            <a:ext cx="38100" cy="25400"/>
          </a:xfrm>
          <a:custGeom>
            <a:avLst/>
            <a:gdLst>
              <a:gd name="T0" fmla="*/ 24 w 24"/>
              <a:gd name="T1" fmla="*/ 0 h 16"/>
              <a:gd name="T2" fmla="*/ 16 w 24"/>
              <a:gd name="T3" fmla="*/ 16 h 16"/>
              <a:gd name="T4" fmla="*/ 0 w 24"/>
              <a:gd name="T5" fmla="*/ 16 h 16"/>
              <a:gd name="T6" fmla="*/ 8 w 24"/>
              <a:gd name="T7" fmla="*/ 0 h 16"/>
              <a:gd name="T8" fmla="*/ 24 w 24"/>
              <a:gd name="T9" fmla="*/ 0 h 16"/>
              <a:gd name="T10" fmla="*/ 24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24" y="0"/>
                </a:move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2" name="Freeform 1022"/>
          <p:cNvSpPr>
            <a:spLocks/>
          </p:cNvSpPr>
          <p:nvPr/>
        </p:nvSpPr>
        <p:spPr bwMode="auto">
          <a:xfrm>
            <a:off x="8153400" y="3810000"/>
            <a:ext cx="25400" cy="38100"/>
          </a:xfrm>
          <a:custGeom>
            <a:avLst/>
            <a:gdLst>
              <a:gd name="T0" fmla="*/ 16 w 16"/>
              <a:gd name="T1" fmla="*/ 8 h 24"/>
              <a:gd name="T2" fmla="*/ 8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8"/>
                </a:move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3" name="Freeform 1023"/>
          <p:cNvSpPr>
            <a:spLocks/>
          </p:cNvSpPr>
          <p:nvPr/>
        </p:nvSpPr>
        <p:spPr bwMode="auto">
          <a:xfrm>
            <a:off x="8140700" y="38100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4" name="Freeform 1024"/>
          <p:cNvSpPr>
            <a:spLocks/>
          </p:cNvSpPr>
          <p:nvPr/>
        </p:nvSpPr>
        <p:spPr bwMode="auto">
          <a:xfrm>
            <a:off x="8128000" y="38100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5" name="Freeform 1025"/>
          <p:cNvSpPr>
            <a:spLocks/>
          </p:cNvSpPr>
          <p:nvPr/>
        </p:nvSpPr>
        <p:spPr bwMode="auto">
          <a:xfrm>
            <a:off x="8115300" y="3810000"/>
            <a:ext cx="25400" cy="25400"/>
          </a:xfrm>
          <a:custGeom>
            <a:avLst/>
            <a:gdLst>
              <a:gd name="T0" fmla="*/ 16 w 16"/>
              <a:gd name="T1" fmla="*/ 0 h 16"/>
              <a:gd name="T2" fmla="*/ 8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6" name="Freeform 1026"/>
          <p:cNvSpPr>
            <a:spLocks/>
          </p:cNvSpPr>
          <p:nvPr/>
        </p:nvSpPr>
        <p:spPr bwMode="auto">
          <a:xfrm>
            <a:off x="8115300" y="3810000"/>
            <a:ext cx="1588" cy="25400"/>
          </a:xfrm>
          <a:custGeom>
            <a:avLst/>
            <a:gdLst>
              <a:gd name="T0" fmla="*/ 0 h 16"/>
              <a:gd name="T1" fmla="*/ 16 h 16"/>
              <a:gd name="T2" fmla="*/ 16 h 16"/>
              <a:gd name="T3" fmla="*/ 0 h 16"/>
              <a:gd name="T4" fmla="*/ 0 h 16"/>
              <a:gd name="T5" fmla="*/ 0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7" name="Freeform 1027"/>
          <p:cNvSpPr>
            <a:spLocks/>
          </p:cNvSpPr>
          <p:nvPr/>
        </p:nvSpPr>
        <p:spPr bwMode="auto">
          <a:xfrm>
            <a:off x="8115300" y="3810000"/>
            <a:ext cx="1588" cy="25400"/>
          </a:xfrm>
          <a:custGeom>
            <a:avLst/>
            <a:gdLst>
              <a:gd name="T0" fmla="*/ 0 h 16"/>
              <a:gd name="T1" fmla="*/ 16 h 16"/>
              <a:gd name="T2" fmla="*/ 16 h 16"/>
              <a:gd name="T3" fmla="*/ 0 h 16"/>
              <a:gd name="T4" fmla="*/ 0 h 16"/>
              <a:gd name="T5" fmla="*/ 0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0"/>
                </a:move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8" name="Freeform 1028"/>
          <p:cNvSpPr>
            <a:spLocks/>
          </p:cNvSpPr>
          <p:nvPr/>
        </p:nvSpPr>
        <p:spPr bwMode="auto">
          <a:xfrm>
            <a:off x="8102600" y="38100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8 h 16"/>
              <a:gd name="T4" fmla="*/ 8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8"/>
                </a:lnTo>
                <a:lnTo>
                  <a:pt x="8" y="16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49" name="Freeform 1029"/>
          <p:cNvSpPr>
            <a:spLocks/>
          </p:cNvSpPr>
          <p:nvPr/>
        </p:nvSpPr>
        <p:spPr bwMode="auto">
          <a:xfrm>
            <a:off x="8089900" y="3810000"/>
            <a:ext cx="25400" cy="25400"/>
          </a:xfrm>
          <a:custGeom>
            <a:avLst/>
            <a:gdLst>
              <a:gd name="T0" fmla="*/ 8 w 16"/>
              <a:gd name="T1" fmla="*/ 0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0" name="Freeform 1030"/>
          <p:cNvSpPr>
            <a:spLocks/>
          </p:cNvSpPr>
          <p:nvPr/>
        </p:nvSpPr>
        <p:spPr bwMode="auto">
          <a:xfrm>
            <a:off x="8089900" y="3810000"/>
            <a:ext cx="25400" cy="25400"/>
          </a:xfrm>
          <a:custGeom>
            <a:avLst/>
            <a:gdLst>
              <a:gd name="T0" fmla="*/ 0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1" name="Freeform 1031"/>
          <p:cNvSpPr>
            <a:spLocks/>
          </p:cNvSpPr>
          <p:nvPr/>
        </p:nvSpPr>
        <p:spPr bwMode="auto">
          <a:xfrm>
            <a:off x="8089900" y="3835400"/>
            <a:ext cx="25400" cy="1588"/>
          </a:xfrm>
          <a:custGeom>
            <a:avLst/>
            <a:gdLst>
              <a:gd name="T0" fmla="*/ 0 w 16"/>
              <a:gd name="T1" fmla="*/ 16 w 16"/>
              <a:gd name="T2" fmla="*/ 16 w 16"/>
              <a:gd name="T3" fmla="*/ 0 w 16"/>
              <a:gd name="T4" fmla="*/ 0 w 16"/>
              <a:gd name="T5" fmla="*/ 0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0" y="0"/>
                </a:moveTo>
                <a:lnTo>
                  <a:pt x="16" y="0"/>
                </a:lnTo>
                <a:lnTo>
                  <a:pt x="16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2" name="Freeform 1032"/>
          <p:cNvSpPr>
            <a:spLocks/>
          </p:cNvSpPr>
          <p:nvPr/>
        </p:nvSpPr>
        <p:spPr bwMode="auto">
          <a:xfrm>
            <a:off x="8089900" y="3835400"/>
            <a:ext cx="25400" cy="12700"/>
          </a:xfrm>
          <a:custGeom>
            <a:avLst/>
            <a:gdLst>
              <a:gd name="T0" fmla="*/ 0 w 16"/>
              <a:gd name="T1" fmla="*/ 0 h 8"/>
              <a:gd name="T2" fmla="*/ 16 w 16"/>
              <a:gd name="T3" fmla="*/ 0 h 8"/>
              <a:gd name="T4" fmla="*/ 16 w 16"/>
              <a:gd name="T5" fmla="*/ 0 h 8"/>
              <a:gd name="T6" fmla="*/ 0 w 16"/>
              <a:gd name="T7" fmla="*/ 8 h 8"/>
              <a:gd name="T8" fmla="*/ 0 w 16"/>
              <a:gd name="T9" fmla="*/ 8 h 8"/>
              <a:gd name="T10" fmla="*/ 0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0"/>
                </a:move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3" name="Freeform 1033"/>
          <p:cNvSpPr>
            <a:spLocks/>
          </p:cNvSpPr>
          <p:nvPr/>
        </p:nvSpPr>
        <p:spPr bwMode="auto">
          <a:xfrm>
            <a:off x="8089900" y="3835400"/>
            <a:ext cx="25400" cy="25400"/>
          </a:xfrm>
          <a:custGeom>
            <a:avLst/>
            <a:gdLst>
              <a:gd name="T0" fmla="*/ 0 w 16"/>
              <a:gd name="T1" fmla="*/ 8 h 16"/>
              <a:gd name="T2" fmla="*/ 16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16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4" name="Freeform 1034"/>
          <p:cNvSpPr>
            <a:spLocks/>
          </p:cNvSpPr>
          <p:nvPr/>
        </p:nvSpPr>
        <p:spPr bwMode="auto">
          <a:xfrm>
            <a:off x="8102600" y="38354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5" name="Freeform 1035"/>
          <p:cNvSpPr>
            <a:spLocks/>
          </p:cNvSpPr>
          <p:nvPr/>
        </p:nvSpPr>
        <p:spPr bwMode="auto">
          <a:xfrm>
            <a:off x="8102600" y="38481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0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0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6" name="Freeform 1036"/>
          <p:cNvSpPr>
            <a:spLocks/>
          </p:cNvSpPr>
          <p:nvPr/>
        </p:nvSpPr>
        <p:spPr bwMode="auto">
          <a:xfrm>
            <a:off x="8102600" y="38481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16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7" name="Freeform 1037"/>
          <p:cNvSpPr>
            <a:spLocks/>
          </p:cNvSpPr>
          <p:nvPr/>
        </p:nvSpPr>
        <p:spPr bwMode="auto">
          <a:xfrm>
            <a:off x="8115300" y="3860800"/>
            <a:ext cx="25400" cy="25400"/>
          </a:xfrm>
          <a:custGeom>
            <a:avLst/>
            <a:gdLst>
              <a:gd name="T0" fmla="*/ 0 w 16"/>
              <a:gd name="T1" fmla="*/ 8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8" name="Freeform 1038"/>
          <p:cNvSpPr>
            <a:spLocks/>
          </p:cNvSpPr>
          <p:nvPr/>
        </p:nvSpPr>
        <p:spPr bwMode="auto">
          <a:xfrm>
            <a:off x="8115300" y="3873500"/>
            <a:ext cx="38100" cy="25400"/>
          </a:xfrm>
          <a:custGeom>
            <a:avLst/>
            <a:gdLst>
              <a:gd name="T0" fmla="*/ 0 w 24"/>
              <a:gd name="T1" fmla="*/ 8 h 16"/>
              <a:gd name="T2" fmla="*/ 16 w 24"/>
              <a:gd name="T3" fmla="*/ 0 h 16"/>
              <a:gd name="T4" fmla="*/ 24 w 24"/>
              <a:gd name="T5" fmla="*/ 0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0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59" name="Freeform 1039"/>
          <p:cNvSpPr>
            <a:spLocks/>
          </p:cNvSpPr>
          <p:nvPr/>
        </p:nvSpPr>
        <p:spPr bwMode="auto">
          <a:xfrm>
            <a:off x="8128000" y="3873500"/>
            <a:ext cx="25400" cy="38100"/>
          </a:xfrm>
          <a:custGeom>
            <a:avLst/>
            <a:gdLst>
              <a:gd name="T0" fmla="*/ 0 w 16"/>
              <a:gd name="T1" fmla="*/ 16 h 24"/>
              <a:gd name="T2" fmla="*/ 16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16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0" name="Freeform 1040"/>
          <p:cNvSpPr>
            <a:spLocks/>
          </p:cNvSpPr>
          <p:nvPr/>
        </p:nvSpPr>
        <p:spPr bwMode="auto">
          <a:xfrm>
            <a:off x="8140700" y="38862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1" name="Freeform 1041"/>
          <p:cNvSpPr>
            <a:spLocks/>
          </p:cNvSpPr>
          <p:nvPr/>
        </p:nvSpPr>
        <p:spPr bwMode="auto">
          <a:xfrm>
            <a:off x="8153400" y="38989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2" name="Freeform 1042"/>
          <p:cNvSpPr>
            <a:spLocks/>
          </p:cNvSpPr>
          <p:nvPr/>
        </p:nvSpPr>
        <p:spPr bwMode="auto">
          <a:xfrm>
            <a:off x="8153400" y="39116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3" name="Freeform 1043"/>
          <p:cNvSpPr>
            <a:spLocks/>
          </p:cNvSpPr>
          <p:nvPr/>
        </p:nvSpPr>
        <p:spPr bwMode="auto">
          <a:xfrm>
            <a:off x="8166100" y="39243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4" name="Freeform 1044"/>
          <p:cNvSpPr>
            <a:spLocks/>
          </p:cNvSpPr>
          <p:nvPr/>
        </p:nvSpPr>
        <p:spPr bwMode="auto">
          <a:xfrm>
            <a:off x="8166100" y="3937000"/>
            <a:ext cx="25400" cy="12700"/>
          </a:xfrm>
          <a:custGeom>
            <a:avLst/>
            <a:gdLst>
              <a:gd name="T0" fmla="*/ 0 w 16"/>
              <a:gd name="T1" fmla="*/ 8 h 8"/>
              <a:gd name="T2" fmla="*/ 16 w 16"/>
              <a:gd name="T3" fmla="*/ 0 h 8"/>
              <a:gd name="T4" fmla="*/ 16 w 16"/>
              <a:gd name="T5" fmla="*/ 0 h 8"/>
              <a:gd name="T6" fmla="*/ 0 w 16"/>
              <a:gd name="T7" fmla="*/ 8 h 8"/>
              <a:gd name="T8" fmla="*/ 0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5" name="Freeform 1045"/>
          <p:cNvSpPr>
            <a:spLocks/>
          </p:cNvSpPr>
          <p:nvPr/>
        </p:nvSpPr>
        <p:spPr bwMode="auto">
          <a:xfrm>
            <a:off x="8166100" y="3937000"/>
            <a:ext cx="38100" cy="25400"/>
          </a:xfrm>
          <a:custGeom>
            <a:avLst/>
            <a:gdLst>
              <a:gd name="T0" fmla="*/ 0 w 24"/>
              <a:gd name="T1" fmla="*/ 8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6" name="Freeform 1046"/>
          <p:cNvSpPr>
            <a:spLocks/>
          </p:cNvSpPr>
          <p:nvPr/>
        </p:nvSpPr>
        <p:spPr bwMode="auto">
          <a:xfrm>
            <a:off x="8178800" y="39497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7" name="Freeform 1047"/>
          <p:cNvSpPr>
            <a:spLocks/>
          </p:cNvSpPr>
          <p:nvPr/>
        </p:nvSpPr>
        <p:spPr bwMode="auto">
          <a:xfrm>
            <a:off x="8178800" y="39624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8" name="Freeform 1048"/>
          <p:cNvSpPr>
            <a:spLocks/>
          </p:cNvSpPr>
          <p:nvPr/>
        </p:nvSpPr>
        <p:spPr bwMode="auto">
          <a:xfrm>
            <a:off x="8191500" y="39751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69" name="Freeform 1049"/>
          <p:cNvSpPr>
            <a:spLocks/>
          </p:cNvSpPr>
          <p:nvPr/>
        </p:nvSpPr>
        <p:spPr bwMode="auto">
          <a:xfrm>
            <a:off x="8191500" y="39878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0" name="Freeform 1050"/>
          <p:cNvSpPr>
            <a:spLocks/>
          </p:cNvSpPr>
          <p:nvPr/>
        </p:nvSpPr>
        <p:spPr bwMode="auto">
          <a:xfrm>
            <a:off x="8191500" y="40005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16 w 16"/>
              <a:gd name="T5" fmla="*/ 0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1" name="Freeform 1051"/>
          <p:cNvSpPr>
            <a:spLocks/>
          </p:cNvSpPr>
          <p:nvPr/>
        </p:nvSpPr>
        <p:spPr bwMode="auto">
          <a:xfrm>
            <a:off x="8191500" y="40005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2" name="Freeform 1052"/>
          <p:cNvSpPr>
            <a:spLocks/>
          </p:cNvSpPr>
          <p:nvPr/>
        </p:nvSpPr>
        <p:spPr bwMode="auto">
          <a:xfrm>
            <a:off x="8191500" y="40132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8 h 8"/>
              <a:gd name="T4" fmla="*/ 16 w 16"/>
              <a:gd name="T5" fmla="*/ 8 h 8"/>
              <a:gd name="T6" fmla="*/ 0 w 16"/>
              <a:gd name="T7" fmla="*/ 8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8"/>
                </a:lnTo>
                <a:lnTo>
                  <a:pt x="16" y="8"/>
                </a:ln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3" name="Freeform 1053"/>
          <p:cNvSpPr>
            <a:spLocks/>
          </p:cNvSpPr>
          <p:nvPr/>
        </p:nvSpPr>
        <p:spPr bwMode="auto">
          <a:xfrm>
            <a:off x="8191500" y="4025900"/>
            <a:ext cx="25400" cy="12700"/>
          </a:xfrm>
          <a:custGeom>
            <a:avLst/>
            <a:gdLst>
              <a:gd name="T0" fmla="*/ 16 w 16"/>
              <a:gd name="T1" fmla="*/ 0 h 8"/>
              <a:gd name="T2" fmla="*/ 16 w 16"/>
              <a:gd name="T3" fmla="*/ 0 h 8"/>
              <a:gd name="T4" fmla="*/ 8 w 16"/>
              <a:gd name="T5" fmla="*/ 8 h 8"/>
              <a:gd name="T6" fmla="*/ 0 w 16"/>
              <a:gd name="T7" fmla="*/ 0 h 8"/>
              <a:gd name="T8" fmla="*/ 0 w 16"/>
              <a:gd name="T9" fmla="*/ 0 h 8"/>
              <a:gd name="T10" fmla="*/ 16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0"/>
                </a:moveTo>
                <a:lnTo>
                  <a:pt x="16" y="0"/>
                </a:lnTo>
                <a:lnTo>
                  <a:pt x="8" y="8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4" name="Freeform 1054"/>
          <p:cNvSpPr>
            <a:spLocks/>
          </p:cNvSpPr>
          <p:nvPr/>
        </p:nvSpPr>
        <p:spPr bwMode="auto">
          <a:xfrm>
            <a:off x="8178800" y="4025900"/>
            <a:ext cx="25400" cy="25400"/>
          </a:xfrm>
          <a:custGeom>
            <a:avLst/>
            <a:gdLst>
              <a:gd name="T0" fmla="*/ 16 w 16"/>
              <a:gd name="T1" fmla="*/ 8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16" y="8"/>
                </a:lnTo>
                <a:lnTo>
                  <a:pt x="16" y="16"/>
                </a:lnTo>
                <a:lnTo>
                  <a:pt x="0" y="0"/>
                </a:lnTo>
                <a:lnTo>
                  <a:pt x="8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5" name="Freeform 1055"/>
          <p:cNvSpPr>
            <a:spLocks/>
          </p:cNvSpPr>
          <p:nvPr/>
        </p:nvSpPr>
        <p:spPr bwMode="auto">
          <a:xfrm>
            <a:off x="8178800" y="4025900"/>
            <a:ext cx="25400" cy="25400"/>
          </a:xfrm>
          <a:custGeom>
            <a:avLst/>
            <a:gdLst>
              <a:gd name="T0" fmla="*/ 16 w 16"/>
              <a:gd name="T1" fmla="*/ 16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8 h 16"/>
              <a:gd name="T8" fmla="*/ 8 w 16"/>
              <a:gd name="T9" fmla="*/ 0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6" name="Freeform 1056"/>
          <p:cNvSpPr>
            <a:spLocks/>
          </p:cNvSpPr>
          <p:nvPr/>
        </p:nvSpPr>
        <p:spPr bwMode="auto">
          <a:xfrm>
            <a:off x="8166100" y="4025900"/>
            <a:ext cx="25400" cy="38100"/>
          </a:xfrm>
          <a:custGeom>
            <a:avLst/>
            <a:gdLst>
              <a:gd name="T0" fmla="*/ 16 w 16"/>
              <a:gd name="T1" fmla="*/ 16 h 24"/>
              <a:gd name="T2" fmla="*/ 16 w 16"/>
              <a:gd name="T3" fmla="*/ 16 h 24"/>
              <a:gd name="T4" fmla="*/ 8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16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16"/>
                </a:move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7" name="Freeform 1057"/>
          <p:cNvSpPr>
            <a:spLocks/>
          </p:cNvSpPr>
          <p:nvPr/>
        </p:nvSpPr>
        <p:spPr bwMode="auto">
          <a:xfrm>
            <a:off x="8153400" y="4038600"/>
            <a:ext cx="25400" cy="25400"/>
          </a:xfrm>
          <a:custGeom>
            <a:avLst/>
            <a:gdLst>
              <a:gd name="T0" fmla="*/ 16 w 16"/>
              <a:gd name="T1" fmla="*/ 16 h 16"/>
              <a:gd name="T2" fmla="*/ 16 w 16"/>
              <a:gd name="T3" fmla="*/ 16 h 16"/>
              <a:gd name="T4" fmla="*/ 8 w 16"/>
              <a:gd name="T5" fmla="*/ 16 h 16"/>
              <a:gd name="T6" fmla="*/ 0 w 16"/>
              <a:gd name="T7" fmla="*/ 0 h 16"/>
              <a:gd name="T8" fmla="*/ 8 w 16"/>
              <a:gd name="T9" fmla="*/ 0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8" name="Freeform 1058"/>
          <p:cNvSpPr>
            <a:spLocks/>
          </p:cNvSpPr>
          <p:nvPr/>
        </p:nvSpPr>
        <p:spPr bwMode="auto">
          <a:xfrm>
            <a:off x="8153400" y="40386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0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79" name="Freeform 1059"/>
          <p:cNvSpPr>
            <a:spLocks/>
          </p:cNvSpPr>
          <p:nvPr/>
        </p:nvSpPr>
        <p:spPr bwMode="auto">
          <a:xfrm>
            <a:off x="8140700" y="40386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0" name="Freeform 1060"/>
          <p:cNvSpPr>
            <a:spLocks/>
          </p:cNvSpPr>
          <p:nvPr/>
        </p:nvSpPr>
        <p:spPr bwMode="auto">
          <a:xfrm>
            <a:off x="8128000" y="40386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1" name="Freeform 1061"/>
          <p:cNvSpPr>
            <a:spLocks/>
          </p:cNvSpPr>
          <p:nvPr/>
        </p:nvSpPr>
        <p:spPr bwMode="auto">
          <a:xfrm>
            <a:off x="8102600" y="40386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16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2" name="Freeform 1062"/>
          <p:cNvSpPr>
            <a:spLocks/>
          </p:cNvSpPr>
          <p:nvPr/>
        </p:nvSpPr>
        <p:spPr bwMode="auto">
          <a:xfrm>
            <a:off x="8089900" y="40386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3" name="Freeform 1063"/>
          <p:cNvSpPr>
            <a:spLocks/>
          </p:cNvSpPr>
          <p:nvPr/>
        </p:nvSpPr>
        <p:spPr bwMode="auto">
          <a:xfrm>
            <a:off x="8077200" y="40386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4" name="Freeform 1064"/>
          <p:cNvSpPr>
            <a:spLocks/>
          </p:cNvSpPr>
          <p:nvPr/>
        </p:nvSpPr>
        <p:spPr bwMode="auto">
          <a:xfrm>
            <a:off x="8051800" y="4025900"/>
            <a:ext cx="25400" cy="38100"/>
          </a:xfrm>
          <a:custGeom>
            <a:avLst/>
            <a:gdLst>
              <a:gd name="T0" fmla="*/ 16 w 16"/>
              <a:gd name="T1" fmla="*/ 24 h 24"/>
              <a:gd name="T2" fmla="*/ 16 w 16"/>
              <a:gd name="T3" fmla="*/ 24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24"/>
                </a:move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16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5" name="Freeform 1065"/>
          <p:cNvSpPr>
            <a:spLocks/>
          </p:cNvSpPr>
          <p:nvPr/>
        </p:nvSpPr>
        <p:spPr bwMode="auto">
          <a:xfrm>
            <a:off x="8026400" y="4025900"/>
            <a:ext cx="38100" cy="25400"/>
          </a:xfrm>
          <a:custGeom>
            <a:avLst/>
            <a:gdLst>
              <a:gd name="T0" fmla="*/ 16 w 24"/>
              <a:gd name="T1" fmla="*/ 16 h 16"/>
              <a:gd name="T2" fmla="*/ 16 w 24"/>
              <a:gd name="T3" fmla="*/ 16 h 16"/>
              <a:gd name="T4" fmla="*/ 0 w 24"/>
              <a:gd name="T5" fmla="*/ 8 h 16"/>
              <a:gd name="T6" fmla="*/ 8 w 24"/>
              <a:gd name="T7" fmla="*/ 0 h 16"/>
              <a:gd name="T8" fmla="*/ 24 w 24"/>
              <a:gd name="T9" fmla="*/ 0 h 16"/>
              <a:gd name="T10" fmla="*/ 16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16"/>
                </a:moveTo>
                <a:lnTo>
                  <a:pt x="16" y="16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6" name="Freeform 1066"/>
          <p:cNvSpPr>
            <a:spLocks/>
          </p:cNvSpPr>
          <p:nvPr/>
        </p:nvSpPr>
        <p:spPr bwMode="auto">
          <a:xfrm>
            <a:off x="8013700" y="40132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7" name="Freeform 1067"/>
          <p:cNvSpPr>
            <a:spLocks/>
          </p:cNvSpPr>
          <p:nvPr/>
        </p:nvSpPr>
        <p:spPr bwMode="auto">
          <a:xfrm>
            <a:off x="8001000" y="40132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8" name="Freeform 1068"/>
          <p:cNvSpPr>
            <a:spLocks/>
          </p:cNvSpPr>
          <p:nvPr/>
        </p:nvSpPr>
        <p:spPr bwMode="auto">
          <a:xfrm>
            <a:off x="8001000" y="4000500"/>
            <a:ext cx="12700" cy="38100"/>
          </a:xfrm>
          <a:custGeom>
            <a:avLst/>
            <a:gdLst>
              <a:gd name="T0" fmla="*/ 0 w 8"/>
              <a:gd name="T1" fmla="*/ 24 h 24"/>
              <a:gd name="T2" fmla="*/ 0 w 8"/>
              <a:gd name="T3" fmla="*/ 16 h 24"/>
              <a:gd name="T4" fmla="*/ 0 w 8"/>
              <a:gd name="T5" fmla="*/ 16 h 24"/>
              <a:gd name="T6" fmla="*/ 8 w 8"/>
              <a:gd name="T7" fmla="*/ 0 h 24"/>
              <a:gd name="T8" fmla="*/ 8 w 8"/>
              <a:gd name="T9" fmla="*/ 8 h 24"/>
              <a:gd name="T10" fmla="*/ 0 w 8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24">
                <a:moveTo>
                  <a:pt x="0" y="24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8" y="8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89" name="Freeform 1069"/>
          <p:cNvSpPr>
            <a:spLocks/>
          </p:cNvSpPr>
          <p:nvPr/>
        </p:nvSpPr>
        <p:spPr bwMode="auto">
          <a:xfrm>
            <a:off x="7988300" y="40005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0" name="Freeform 1070"/>
          <p:cNvSpPr>
            <a:spLocks/>
          </p:cNvSpPr>
          <p:nvPr/>
        </p:nvSpPr>
        <p:spPr bwMode="auto">
          <a:xfrm>
            <a:off x="7975600" y="3987800"/>
            <a:ext cx="25400" cy="25400"/>
          </a:xfrm>
          <a:custGeom>
            <a:avLst/>
            <a:gdLst>
              <a:gd name="T0" fmla="*/ 16 w 16"/>
              <a:gd name="T1" fmla="*/ 8 h 16"/>
              <a:gd name="T2" fmla="*/ 8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8 h 16"/>
              <a:gd name="T10" fmla="*/ 16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8"/>
                </a:moveTo>
                <a:lnTo>
                  <a:pt x="8" y="16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1" name="Freeform 1071"/>
          <p:cNvSpPr>
            <a:spLocks/>
          </p:cNvSpPr>
          <p:nvPr/>
        </p:nvSpPr>
        <p:spPr bwMode="auto">
          <a:xfrm>
            <a:off x="7962900" y="3975100"/>
            <a:ext cx="25400" cy="25400"/>
          </a:xfrm>
          <a:custGeom>
            <a:avLst/>
            <a:gdLst>
              <a:gd name="T0" fmla="*/ 8 w 16"/>
              <a:gd name="T1" fmla="*/ 16 h 16"/>
              <a:gd name="T2" fmla="*/ 0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2" name="Freeform 1072"/>
          <p:cNvSpPr>
            <a:spLocks/>
          </p:cNvSpPr>
          <p:nvPr/>
        </p:nvSpPr>
        <p:spPr bwMode="auto">
          <a:xfrm>
            <a:off x="7950200" y="39624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16 h 24"/>
              <a:gd name="T4" fmla="*/ 0 w 16"/>
              <a:gd name="T5" fmla="*/ 16 h 24"/>
              <a:gd name="T6" fmla="*/ 8 w 16"/>
              <a:gd name="T7" fmla="*/ 0 h 24"/>
              <a:gd name="T8" fmla="*/ 16 w 16"/>
              <a:gd name="T9" fmla="*/ 8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16"/>
                </a:ln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3" name="Freeform 1073"/>
          <p:cNvSpPr>
            <a:spLocks/>
          </p:cNvSpPr>
          <p:nvPr/>
        </p:nvSpPr>
        <p:spPr bwMode="auto">
          <a:xfrm>
            <a:off x="7937500" y="39624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8 h 16"/>
              <a:gd name="T4" fmla="*/ 0 w 24"/>
              <a:gd name="T5" fmla="*/ 0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8"/>
                </a:lnTo>
                <a:lnTo>
                  <a:pt x="0" y="0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4" name="Freeform 1074"/>
          <p:cNvSpPr>
            <a:spLocks/>
          </p:cNvSpPr>
          <p:nvPr/>
        </p:nvSpPr>
        <p:spPr bwMode="auto">
          <a:xfrm>
            <a:off x="7937500" y="3937000"/>
            <a:ext cx="25400" cy="38100"/>
          </a:xfrm>
          <a:custGeom>
            <a:avLst/>
            <a:gdLst>
              <a:gd name="T0" fmla="*/ 16 w 16"/>
              <a:gd name="T1" fmla="*/ 16 h 24"/>
              <a:gd name="T2" fmla="*/ 0 w 16"/>
              <a:gd name="T3" fmla="*/ 24 h 24"/>
              <a:gd name="T4" fmla="*/ 0 w 16"/>
              <a:gd name="T5" fmla="*/ 8 h 24"/>
              <a:gd name="T6" fmla="*/ 8 w 16"/>
              <a:gd name="T7" fmla="*/ 0 h 24"/>
              <a:gd name="T8" fmla="*/ 16 w 16"/>
              <a:gd name="T9" fmla="*/ 8 h 24"/>
              <a:gd name="T10" fmla="*/ 16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16"/>
                </a:move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5" name="Freeform 1075"/>
          <p:cNvSpPr>
            <a:spLocks/>
          </p:cNvSpPr>
          <p:nvPr/>
        </p:nvSpPr>
        <p:spPr bwMode="auto">
          <a:xfrm>
            <a:off x="7924800" y="39243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8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6" name="Freeform 1076"/>
          <p:cNvSpPr>
            <a:spLocks/>
          </p:cNvSpPr>
          <p:nvPr/>
        </p:nvSpPr>
        <p:spPr bwMode="auto">
          <a:xfrm>
            <a:off x="7912100" y="39116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8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7" name="Freeform 1077"/>
          <p:cNvSpPr>
            <a:spLocks/>
          </p:cNvSpPr>
          <p:nvPr/>
        </p:nvSpPr>
        <p:spPr bwMode="auto">
          <a:xfrm>
            <a:off x="7912100" y="38989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16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8" name="Freeform 1078"/>
          <p:cNvSpPr>
            <a:spLocks/>
          </p:cNvSpPr>
          <p:nvPr/>
        </p:nvSpPr>
        <p:spPr bwMode="auto">
          <a:xfrm>
            <a:off x="7912100" y="38862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0 w 16"/>
              <a:gd name="T5" fmla="*/ 8 h 16"/>
              <a:gd name="T6" fmla="*/ 8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399" name="Freeform 1079"/>
          <p:cNvSpPr>
            <a:spLocks/>
          </p:cNvSpPr>
          <p:nvPr/>
        </p:nvSpPr>
        <p:spPr bwMode="auto">
          <a:xfrm>
            <a:off x="7899400" y="3860800"/>
            <a:ext cx="25400" cy="38100"/>
          </a:xfrm>
          <a:custGeom>
            <a:avLst/>
            <a:gdLst>
              <a:gd name="T0" fmla="*/ 8 w 16"/>
              <a:gd name="T1" fmla="*/ 24 h 24"/>
              <a:gd name="T2" fmla="*/ 0 w 16"/>
              <a:gd name="T3" fmla="*/ 16 h 24"/>
              <a:gd name="T4" fmla="*/ 0 w 16"/>
              <a:gd name="T5" fmla="*/ 8 h 24"/>
              <a:gd name="T6" fmla="*/ 16 w 16"/>
              <a:gd name="T7" fmla="*/ 0 h 24"/>
              <a:gd name="T8" fmla="*/ 16 w 16"/>
              <a:gd name="T9" fmla="*/ 16 h 24"/>
              <a:gd name="T10" fmla="*/ 8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24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8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0" name="Freeform 1080"/>
          <p:cNvSpPr>
            <a:spLocks/>
          </p:cNvSpPr>
          <p:nvPr/>
        </p:nvSpPr>
        <p:spPr bwMode="auto">
          <a:xfrm>
            <a:off x="7899400" y="3835400"/>
            <a:ext cx="25400" cy="38100"/>
          </a:xfrm>
          <a:custGeom>
            <a:avLst/>
            <a:gdLst>
              <a:gd name="T0" fmla="*/ 0 w 16"/>
              <a:gd name="T1" fmla="*/ 24 h 24"/>
              <a:gd name="T2" fmla="*/ 0 w 16"/>
              <a:gd name="T3" fmla="*/ 16 h 24"/>
              <a:gd name="T4" fmla="*/ 0 w 16"/>
              <a:gd name="T5" fmla="*/ 8 h 24"/>
              <a:gd name="T6" fmla="*/ 16 w 16"/>
              <a:gd name="T7" fmla="*/ 0 h 24"/>
              <a:gd name="T8" fmla="*/ 16 w 16"/>
              <a:gd name="T9" fmla="*/ 16 h 24"/>
              <a:gd name="T10" fmla="*/ 0 w 1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24"/>
                </a:move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16" y="16"/>
                </a:lnTo>
                <a:lnTo>
                  <a:pt x="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1" name="Freeform 1081"/>
          <p:cNvSpPr>
            <a:spLocks/>
          </p:cNvSpPr>
          <p:nvPr/>
        </p:nvSpPr>
        <p:spPr bwMode="auto">
          <a:xfrm>
            <a:off x="7899400" y="38227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2" name="Freeform 1082"/>
          <p:cNvSpPr>
            <a:spLocks/>
          </p:cNvSpPr>
          <p:nvPr/>
        </p:nvSpPr>
        <p:spPr bwMode="auto">
          <a:xfrm>
            <a:off x="7899400" y="37973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16 h 16"/>
              <a:gd name="T4" fmla="*/ 8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3" name="Freeform 1083"/>
          <p:cNvSpPr>
            <a:spLocks/>
          </p:cNvSpPr>
          <p:nvPr/>
        </p:nvSpPr>
        <p:spPr bwMode="auto">
          <a:xfrm>
            <a:off x="7912100" y="37846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8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4" name="Freeform 1084"/>
          <p:cNvSpPr>
            <a:spLocks/>
          </p:cNvSpPr>
          <p:nvPr/>
        </p:nvSpPr>
        <p:spPr bwMode="auto">
          <a:xfrm>
            <a:off x="7912100" y="3759200"/>
            <a:ext cx="25400" cy="25400"/>
          </a:xfrm>
          <a:custGeom>
            <a:avLst/>
            <a:gdLst>
              <a:gd name="T0" fmla="*/ 0 w 16"/>
              <a:gd name="T1" fmla="*/ 16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5" name="Freeform 1085"/>
          <p:cNvSpPr>
            <a:spLocks/>
          </p:cNvSpPr>
          <p:nvPr/>
        </p:nvSpPr>
        <p:spPr bwMode="auto">
          <a:xfrm>
            <a:off x="7912100" y="3746500"/>
            <a:ext cx="38100" cy="25400"/>
          </a:xfrm>
          <a:custGeom>
            <a:avLst/>
            <a:gdLst>
              <a:gd name="T0" fmla="*/ 0 w 24"/>
              <a:gd name="T1" fmla="*/ 8 h 16"/>
              <a:gd name="T2" fmla="*/ 0 w 24"/>
              <a:gd name="T3" fmla="*/ 8 h 16"/>
              <a:gd name="T4" fmla="*/ 8 w 24"/>
              <a:gd name="T5" fmla="*/ 0 h 16"/>
              <a:gd name="T6" fmla="*/ 24 w 24"/>
              <a:gd name="T7" fmla="*/ 8 h 16"/>
              <a:gd name="T8" fmla="*/ 16 w 24"/>
              <a:gd name="T9" fmla="*/ 16 h 16"/>
              <a:gd name="T10" fmla="*/ 0 w 24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6" name="Freeform 1086"/>
          <p:cNvSpPr>
            <a:spLocks/>
          </p:cNvSpPr>
          <p:nvPr/>
        </p:nvSpPr>
        <p:spPr bwMode="auto">
          <a:xfrm>
            <a:off x="7924800" y="37338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7" name="Freeform 1087"/>
          <p:cNvSpPr>
            <a:spLocks/>
          </p:cNvSpPr>
          <p:nvPr/>
        </p:nvSpPr>
        <p:spPr bwMode="auto">
          <a:xfrm>
            <a:off x="7937500" y="3708400"/>
            <a:ext cx="25400" cy="38100"/>
          </a:xfrm>
          <a:custGeom>
            <a:avLst/>
            <a:gdLst>
              <a:gd name="T0" fmla="*/ 0 w 16"/>
              <a:gd name="T1" fmla="*/ 16 h 24"/>
              <a:gd name="T2" fmla="*/ 0 w 16"/>
              <a:gd name="T3" fmla="*/ 16 h 24"/>
              <a:gd name="T4" fmla="*/ 0 w 16"/>
              <a:gd name="T5" fmla="*/ 0 h 24"/>
              <a:gd name="T6" fmla="*/ 16 w 16"/>
              <a:gd name="T7" fmla="*/ 8 h 24"/>
              <a:gd name="T8" fmla="*/ 8 w 16"/>
              <a:gd name="T9" fmla="*/ 24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0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8" name="Freeform 1088"/>
          <p:cNvSpPr>
            <a:spLocks/>
          </p:cNvSpPr>
          <p:nvPr/>
        </p:nvSpPr>
        <p:spPr bwMode="auto">
          <a:xfrm>
            <a:off x="7937500" y="3683000"/>
            <a:ext cx="38100" cy="38100"/>
          </a:xfrm>
          <a:custGeom>
            <a:avLst/>
            <a:gdLst>
              <a:gd name="T0" fmla="*/ 0 w 24"/>
              <a:gd name="T1" fmla="*/ 16 h 24"/>
              <a:gd name="T2" fmla="*/ 0 w 24"/>
              <a:gd name="T3" fmla="*/ 16 h 24"/>
              <a:gd name="T4" fmla="*/ 16 w 24"/>
              <a:gd name="T5" fmla="*/ 0 h 24"/>
              <a:gd name="T6" fmla="*/ 24 w 24"/>
              <a:gd name="T7" fmla="*/ 8 h 24"/>
              <a:gd name="T8" fmla="*/ 16 w 24"/>
              <a:gd name="T9" fmla="*/ 24 h 24"/>
              <a:gd name="T10" fmla="*/ 0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0" y="16"/>
                </a:ln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09" name="Freeform 1089"/>
          <p:cNvSpPr>
            <a:spLocks/>
          </p:cNvSpPr>
          <p:nvPr/>
        </p:nvSpPr>
        <p:spPr bwMode="auto">
          <a:xfrm>
            <a:off x="7962900" y="36703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0" name="Freeform 1090"/>
          <p:cNvSpPr>
            <a:spLocks/>
          </p:cNvSpPr>
          <p:nvPr/>
        </p:nvSpPr>
        <p:spPr bwMode="auto">
          <a:xfrm>
            <a:off x="7975600" y="3644900"/>
            <a:ext cx="25400" cy="38100"/>
          </a:xfrm>
          <a:custGeom>
            <a:avLst/>
            <a:gdLst>
              <a:gd name="T0" fmla="*/ 0 w 16"/>
              <a:gd name="T1" fmla="*/ 16 h 24"/>
              <a:gd name="T2" fmla="*/ 0 w 16"/>
              <a:gd name="T3" fmla="*/ 16 h 24"/>
              <a:gd name="T4" fmla="*/ 8 w 16"/>
              <a:gd name="T5" fmla="*/ 0 h 24"/>
              <a:gd name="T6" fmla="*/ 16 w 16"/>
              <a:gd name="T7" fmla="*/ 16 h 24"/>
              <a:gd name="T8" fmla="*/ 8 w 16"/>
              <a:gd name="T9" fmla="*/ 24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0" y="16"/>
                </a:ln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1" name="Freeform 1091"/>
          <p:cNvSpPr>
            <a:spLocks/>
          </p:cNvSpPr>
          <p:nvPr/>
        </p:nvSpPr>
        <p:spPr bwMode="auto">
          <a:xfrm>
            <a:off x="7988300" y="3632200"/>
            <a:ext cx="38100" cy="38100"/>
          </a:xfrm>
          <a:custGeom>
            <a:avLst/>
            <a:gdLst>
              <a:gd name="T0" fmla="*/ 0 w 24"/>
              <a:gd name="T1" fmla="*/ 8 h 24"/>
              <a:gd name="T2" fmla="*/ 0 w 24"/>
              <a:gd name="T3" fmla="*/ 8 h 24"/>
              <a:gd name="T4" fmla="*/ 8 w 24"/>
              <a:gd name="T5" fmla="*/ 0 h 24"/>
              <a:gd name="T6" fmla="*/ 24 w 24"/>
              <a:gd name="T7" fmla="*/ 8 h 24"/>
              <a:gd name="T8" fmla="*/ 8 w 24"/>
              <a:gd name="T9" fmla="*/ 24 h 24"/>
              <a:gd name="T10" fmla="*/ 0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2" name="Freeform 1092"/>
          <p:cNvSpPr>
            <a:spLocks/>
          </p:cNvSpPr>
          <p:nvPr/>
        </p:nvSpPr>
        <p:spPr bwMode="auto">
          <a:xfrm>
            <a:off x="8001000" y="3619500"/>
            <a:ext cx="50800" cy="38100"/>
          </a:xfrm>
          <a:custGeom>
            <a:avLst/>
            <a:gdLst>
              <a:gd name="T0" fmla="*/ 0 w 32"/>
              <a:gd name="T1" fmla="*/ 8 h 24"/>
              <a:gd name="T2" fmla="*/ 8 w 32"/>
              <a:gd name="T3" fmla="*/ 8 h 24"/>
              <a:gd name="T4" fmla="*/ 24 w 32"/>
              <a:gd name="T5" fmla="*/ 0 h 24"/>
              <a:gd name="T6" fmla="*/ 32 w 32"/>
              <a:gd name="T7" fmla="*/ 8 h 24"/>
              <a:gd name="T8" fmla="*/ 16 w 32"/>
              <a:gd name="T9" fmla="*/ 24 h 24"/>
              <a:gd name="T10" fmla="*/ 0 w 32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" h="24">
                <a:moveTo>
                  <a:pt x="0" y="8"/>
                </a:moveTo>
                <a:lnTo>
                  <a:pt x="8" y="8"/>
                </a:lnTo>
                <a:lnTo>
                  <a:pt x="24" y="0"/>
                </a:lnTo>
                <a:lnTo>
                  <a:pt x="32" y="8"/>
                </a:lnTo>
                <a:lnTo>
                  <a:pt x="16" y="24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3" name="Freeform 1093"/>
          <p:cNvSpPr>
            <a:spLocks/>
          </p:cNvSpPr>
          <p:nvPr/>
        </p:nvSpPr>
        <p:spPr bwMode="auto">
          <a:xfrm>
            <a:off x="8039100" y="3594100"/>
            <a:ext cx="38100" cy="38100"/>
          </a:xfrm>
          <a:custGeom>
            <a:avLst/>
            <a:gdLst>
              <a:gd name="T0" fmla="*/ 0 w 24"/>
              <a:gd name="T1" fmla="*/ 16 h 24"/>
              <a:gd name="T2" fmla="*/ 0 w 24"/>
              <a:gd name="T3" fmla="*/ 8 h 24"/>
              <a:gd name="T4" fmla="*/ 16 w 24"/>
              <a:gd name="T5" fmla="*/ 0 h 24"/>
              <a:gd name="T6" fmla="*/ 24 w 24"/>
              <a:gd name="T7" fmla="*/ 16 h 24"/>
              <a:gd name="T8" fmla="*/ 8 w 24"/>
              <a:gd name="T9" fmla="*/ 24 h 24"/>
              <a:gd name="T10" fmla="*/ 0 w 24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0" y="16"/>
                </a:move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4" name="Freeform 1094"/>
          <p:cNvSpPr>
            <a:spLocks/>
          </p:cNvSpPr>
          <p:nvPr/>
        </p:nvSpPr>
        <p:spPr bwMode="auto">
          <a:xfrm>
            <a:off x="8064500" y="35941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16 w 16"/>
              <a:gd name="T5" fmla="*/ 0 h 16"/>
              <a:gd name="T6" fmla="*/ 16 w 16"/>
              <a:gd name="T7" fmla="*/ 16 h 16"/>
              <a:gd name="T8" fmla="*/ 0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5" name="Freeform 1095"/>
          <p:cNvSpPr>
            <a:spLocks/>
          </p:cNvSpPr>
          <p:nvPr/>
        </p:nvSpPr>
        <p:spPr bwMode="auto">
          <a:xfrm>
            <a:off x="8089900" y="35941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6" name="Freeform 1096"/>
          <p:cNvSpPr>
            <a:spLocks/>
          </p:cNvSpPr>
          <p:nvPr/>
        </p:nvSpPr>
        <p:spPr bwMode="auto">
          <a:xfrm>
            <a:off x="8102600" y="35941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16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7" name="Freeform 1097"/>
          <p:cNvSpPr>
            <a:spLocks/>
          </p:cNvSpPr>
          <p:nvPr/>
        </p:nvSpPr>
        <p:spPr bwMode="auto">
          <a:xfrm>
            <a:off x="8128000" y="36068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8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8" name="Freeform 1098"/>
          <p:cNvSpPr>
            <a:spLocks/>
          </p:cNvSpPr>
          <p:nvPr/>
        </p:nvSpPr>
        <p:spPr bwMode="auto">
          <a:xfrm>
            <a:off x="8140700" y="36068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19" name="Freeform 1099"/>
          <p:cNvSpPr>
            <a:spLocks/>
          </p:cNvSpPr>
          <p:nvPr/>
        </p:nvSpPr>
        <p:spPr bwMode="auto">
          <a:xfrm>
            <a:off x="8166100" y="36195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0" name="Freeform 1100"/>
          <p:cNvSpPr>
            <a:spLocks/>
          </p:cNvSpPr>
          <p:nvPr/>
        </p:nvSpPr>
        <p:spPr bwMode="auto">
          <a:xfrm>
            <a:off x="8191500" y="36322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8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16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8"/>
                </a:lnTo>
                <a:lnTo>
                  <a:pt x="24" y="16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1" name="Freeform 1101"/>
          <p:cNvSpPr>
            <a:spLocks/>
          </p:cNvSpPr>
          <p:nvPr/>
        </p:nvSpPr>
        <p:spPr bwMode="auto">
          <a:xfrm>
            <a:off x="8204200" y="36576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16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16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2" name="Freeform 1102"/>
          <p:cNvSpPr>
            <a:spLocks/>
          </p:cNvSpPr>
          <p:nvPr/>
        </p:nvSpPr>
        <p:spPr bwMode="auto">
          <a:xfrm>
            <a:off x="8229600" y="36703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8 w 24"/>
              <a:gd name="T7" fmla="*/ 24 h 24"/>
              <a:gd name="T8" fmla="*/ 0 w 24"/>
              <a:gd name="T9" fmla="*/ 8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3" name="Freeform 1103"/>
          <p:cNvSpPr>
            <a:spLocks/>
          </p:cNvSpPr>
          <p:nvPr/>
        </p:nvSpPr>
        <p:spPr bwMode="auto">
          <a:xfrm>
            <a:off x="8242300" y="36830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8 h 24"/>
              <a:gd name="T6" fmla="*/ 16 w 24"/>
              <a:gd name="T7" fmla="*/ 24 h 24"/>
              <a:gd name="T8" fmla="*/ 0 w 24"/>
              <a:gd name="T9" fmla="*/ 16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4" name="Freeform 1104"/>
          <p:cNvSpPr>
            <a:spLocks/>
          </p:cNvSpPr>
          <p:nvPr/>
        </p:nvSpPr>
        <p:spPr bwMode="auto">
          <a:xfrm>
            <a:off x="8267700" y="36957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5" name="Freeform 1105"/>
          <p:cNvSpPr>
            <a:spLocks/>
          </p:cNvSpPr>
          <p:nvPr/>
        </p:nvSpPr>
        <p:spPr bwMode="auto">
          <a:xfrm>
            <a:off x="8280400" y="37084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6" name="Freeform 1106"/>
          <p:cNvSpPr>
            <a:spLocks/>
          </p:cNvSpPr>
          <p:nvPr/>
        </p:nvSpPr>
        <p:spPr bwMode="auto">
          <a:xfrm>
            <a:off x="8293100" y="3721100"/>
            <a:ext cx="25400" cy="38100"/>
          </a:xfrm>
          <a:custGeom>
            <a:avLst/>
            <a:gdLst>
              <a:gd name="T0" fmla="*/ 0 w 16"/>
              <a:gd name="T1" fmla="*/ 16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0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0" y="16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7" name="Freeform 1107"/>
          <p:cNvSpPr>
            <a:spLocks/>
          </p:cNvSpPr>
          <p:nvPr/>
        </p:nvSpPr>
        <p:spPr bwMode="auto">
          <a:xfrm>
            <a:off x="8305800" y="3733800"/>
            <a:ext cx="25400" cy="25400"/>
          </a:xfrm>
          <a:custGeom>
            <a:avLst/>
            <a:gdLst>
              <a:gd name="T0" fmla="*/ 0 w 16"/>
              <a:gd name="T1" fmla="*/ 16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0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16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8" name="Freeform 1108"/>
          <p:cNvSpPr>
            <a:spLocks/>
          </p:cNvSpPr>
          <p:nvPr/>
        </p:nvSpPr>
        <p:spPr bwMode="auto">
          <a:xfrm>
            <a:off x="8318500" y="3733800"/>
            <a:ext cx="12700" cy="25400"/>
          </a:xfrm>
          <a:custGeom>
            <a:avLst/>
            <a:gdLst>
              <a:gd name="T0" fmla="*/ 0 w 8"/>
              <a:gd name="T1" fmla="*/ 16 h 16"/>
              <a:gd name="T2" fmla="*/ 8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16"/>
                </a:moveTo>
                <a:lnTo>
                  <a:pt x="8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29" name="Freeform 1109"/>
          <p:cNvSpPr>
            <a:spLocks/>
          </p:cNvSpPr>
          <p:nvPr/>
        </p:nvSpPr>
        <p:spPr bwMode="auto">
          <a:xfrm>
            <a:off x="8331200" y="3733800"/>
            <a:ext cx="1588" cy="25400"/>
          </a:xfrm>
          <a:custGeom>
            <a:avLst/>
            <a:gdLst>
              <a:gd name="T0" fmla="*/ 16 h 16"/>
              <a:gd name="T1" fmla="*/ 0 h 16"/>
              <a:gd name="T2" fmla="*/ 0 h 16"/>
              <a:gd name="T3" fmla="*/ 16 h 16"/>
              <a:gd name="T4" fmla="*/ 16 h 16"/>
              <a:gd name="T5" fmla="*/ 16 h 16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6">
                <a:moveTo>
                  <a:pt x="0" y="16"/>
                </a:moveTo>
                <a:lnTo>
                  <a:pt x="0" y="0"/>
                </a:lnTo>
                <a:lnTo>
                  <a:pt x="0" y="0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0" name="Freeform 1110"/>
          <p:cNvSpPr>
            <a:spLocks/>
          </p:cNvSpPr>
          <p:nvPr/>
        </p:nvSpPr>
        <p:spPr bwMode="auto">
          <a:xfrm>
            <a:off x="8318500" y="3746500"/>
            <a:ext cx="25400" cy="12700"/>
          </a:xfrm>
          <a:custGeom>
            <a:avLst/>
            <a:gdLst>
              <a:gd name="T0" fmla="*/ 8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8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8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1" name="Freeform 1111"/>
          <p:cNvSpPr>
            <a:spLocks/>
          </p:cNvSpPr>
          <p:nvPr/>
        </p:nvSpPr>
        <p:spPr bwMode="auto">
          <a:xfrm>
            <a:off x="8318500" y="37465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2" name="Freeform 1112"/>
          <p:cNvSpPr>
            <a:spLocks/>
          </p:cNvSpPr>
          <p:nvPr/>
        </p:nvSpPr>
        <p:spPr bwMode="auto">
          <a:xfrm>
            <a:off x="8318500" y="37211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3" name="Freeform 1113"/>
          <p:cNvSpPr>
            <a:spLocks/>
          </p:cNvSpPr>
          <p:nvPr/>
        </p:nvSpPr>
        <p:spPr bwMode="auto">
          <a:xfrm>
            <a:off x="8318500" y="37084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4" name="Freeform 1114"/>
          <p:cNvSpPr>
            <a:spLocks/>
          </p:cNvSpPr>
          <p:nvPr/>
        </p:nvSpPr>
        <p:spPr bwMode="auto">
          <a:xfrm>
            <a:off x="8318500" y="36830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16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16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5" name="Freeform 1115"/>
          <p:cNvSpPr>
            <a:spLocks/>
          </p:cNvSpPr>
          <p:nvPr/>
        </p:nvSpPr>
        <p:spPr bwMode="auto">
          <a:xfrm>
            <a:off x="8318500" y="3657600"/>
            <a:ext cx="25400" cy="25400"/>
          </a:xfrm>
          <a:custGeom>
            <a:avLst/>
            <a:gdLst>
              <a:gd name="T0" fmla="*/ 16 w 16"/>
              <a:gd name="T1" fmla="*/ 16 h 16"/>
              <a:gd name="T2" fmla="*/ 0 w 16"/>
              <a:gd name="T3" fmla="*/ 16 h 16"/>
              <a:gd name="T4" fmla="*/ 0 w 16"/>
              <a:gd name="T5" fmla="*/ 0 h 16"/>
              <a:gd name="T6" fmla="*/ 16 w 16"/>
              <a:gd name="T7" fmla="*/ 0 h 16"/>
              <a:gd name="T8" fmla="*/ 16 w 16"/>
              <a:gd name="T9" fmla="*/ 8 h 16"/>
              <a:gd name="T10" fmla="*/ 16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16"/>
                </a:move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6" name="Freeform 1116"/>
          <p:cNvSpPr>
            <a:spLocks/>
          </p:cNvSpPr>
          <p:nvPr/>
        </p:nvSpPr>
        <p:spPr bwMode="auto">
          <a:xfrm>
            <a:off x="8305800" y="3632200"/>
            <a:ext cx="38100" cy="25400"/>
          </a:xfrm>
          <a:custGeom>
            <a:avLst/>
            <a:gdLst>
              <a:gd name="T0" fmla="*/ 8 w 24"/>
              <a:gd name="T1" fmla="*/ 16 h 16"/>
              <a:gd name="T2" fmla="*/ 8 w 24"/>
              <a:gd name="T3" fmla="*/ 16 h 16"/>
              <a:gd name="T4" fmla="*/ 0 w 24"/>
              <a:gd name="T5" fmla="*/ 8 h 16"/>
              <a:gd name="T6" fmla="*/ 16 w 24"/>
              <a:gd name="T7" fmla="*/ 0 h 16"/>
              <a:gd name="T8" fmla="*/ 24 w 24"/>
              <a:gd name="T9" fmla="*/ 16 h 16"/>
              <a:gd name="T10" fmla="*/ 8 w 24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8" y="16"/>
                </a:move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7" name="Freeform 1117"/>
          <p:cNvSpPr>
            <a:spLocks/>
          </p:cNvSpPr>
          <p:nvPr/>
        </p:nvSpPr>
        <p:spPr bwMode="auto">
          <a:xfrm>
            <a:off x="8305800" y="36322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0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0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8" name="Freeform 1118"/>
          <p:cNvSpPr>
            <a:spLocks/>
          </p:cNvSpPr>
          <p:nvPr/>
        </p:nvSpPr>
        <p:spPr bwMode="auto">
          <a:xfrm>
            <a:off x="8305800" y="36195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39" name="Freeform 1119"/>
          <p:cNvSpPr>
            <a:spLocks/>
          </p:cNvSpPr>
          <p:nvPr/>
        </p:nvSpPr>
        <p:spPr bwMode="auto">
          <a:xfrm>
            <a:off x="8305800" y="36068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0" name="Freeform 1120"/>
          <p:cNvSpPr>
            <a:spLocks/>
          </p:cNvSpPr>
          <p:nvPr/>
        </p:nvSpPr>
        <p:spPr bwMode="auto">
          <a:xfrm>
            <a:off x="8305800" y="35941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1" name="Freeform 1121"/>
          <p:cNvSpPr>
            <a:spLocks/>
          </p:cNvSpPr>
          <p:nvPr/>
        </p:nvSpPr>
        <p:spPr bwMode="auto">
          <a:xfrm>
            <a:off x="8305800" y="35814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2" name="Freeform 1122"/>
          <p:cNvSpPr>
            <a:spLocks/>
          </p:cNvSpPr>
          <p:nvPr/>
        </p:nvSpPr>
        <p:spPr bwMode="auto">
          <a:xfrm>
            <a:off x="8305800" y="35687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3" name="Freeform 1123"/>
          <p:cNvSpPr>
            <a:spLocks/>
          </p:cNvSpPr>
          <p:nvPr/>
        </p:nvSpPr>
        <p:spPr bwMode="auto">
          <a:xfrm>
            <a:off x="8305800" y="3568700"/>
            <a:ext cx="25400" cy="1588"/>
          </a:xfrm>
          <a:custGeom>
            <a:avLst/>
            <a:gdLst>
              <a:gd name="T0" fmla="*/ 0 w 16"/>
              <a:gd name="T1" fmla="*/ 0 w 16"/>
              <a:gd name="T2" fmla="*/ 0 w 16"/>
              <a:gd name="T3" fmla="*/ 16 w 16"/>
              <a:gd name="T4" fmla="*/ 16 w 16"/>
              <a:gd name="T5" fmla="*/ 0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4" name="Freeform 1124"/>
          <p:cNvSpPr>
            <a:spLocks/>
          </p:cNvSpPr>
          <p:nvPr/>
        </p:nvSpPr>
        <p:spPr bwMode="auto">
          <a:xfrm>
            <a:off x="8305800" y="3556000"/>
            <a:ext cx="25400" cy="12700"/>
          </a:xfrm>
          <a:custGeom>
            <a:avLst/>
            <a:gdLst>
              <a:gd name="T0" fmla="*/ 16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16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16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5" name="Freeform 1125"/>
          <p:cNvSpPr>
            <a:spLocks/>
          </p:cNvSpPr>
          <p:nvPr/>
        </p:nvSpPr>
        <p:spPr bwMode="auto">
          <a:xfrm>
            <a:off x="8305800" y="35433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0 h 8"/>
              <a:gd name="T8" fmla="*/ 16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6" name="Freeform 1126"/>
          <p:cNvSpPr>
            <a:spLocks/>
          </p:cNvSpPr>
          <p:nvPr/>
        </p:nvSpPr>
        <p:spPr bwMode="auto">
          <a:xfrm>
            <a:off x="8305800" y="3543300"/>
            <a:ext cx="25400" cy="1588"/>
          </a:xfrm>
          <a:custGeom>
            <a:avLst/>
            <a:gdLst>
              <a:gd name="T0" fmla="*/ 16 w 16"/>
              <a:gd name="T1" fmla="*/ 0 w 16"/>
              <a:gd name="T2" fmla="*/ 0 w 16"/>
              <a:gd name="T3" fmla="*/ 16 w 16"/>
              <a:gd name="T4" fmla="*/ 16 w 16"/>
              <a:gd name="T5" fmla="*/ 16 w 1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  <a:cxn ang="0">
                <a:pos x="T5" y="0"/>
              </a:cxn>
            </a:cxnLst>
            <a:rect l="0" t="0" r="r" b="b"/>
            <a:pathLst>
              <a:path w="16">
                <a:moveTo>
                  <a:pt x="16" y="0"/>
                </a:move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7" name="Freeform 1127"/>
          <p:cNvSpPr>
            <a:spLocks/>
          </p:cNvSpPr>
          <p:nvPr/>
        </p:nvSpPr>
        <p:spPr bwMode="auto">
          <a:xfrm>
            <a:off x="8305800" y="3530600"/>
            <a:ext cx="38100" cy="12700"/>
          </a:xfrm>
          <a:custGeom>
            <a:avLst/>
            <a:gdLst>
              <a:gd name="T0" fmla="*/ 0 w 24"/>
              <a:gd name="T1" fmla="*/ 8 h 8"/>
              <a:gd name="T2" fmla="*/ 0 w 24"/>
              <a:gd name="T3" fmla="*/ 8 h 8"/>
              <a:gd name="T4" fmla="*/ 8 w 24"/>
              <a:gd name="T5" fmla="*/ 0 h 8"/>
              <a:gd name="T6" fmla="*/ 24 w 24"/>
              <a:gd name="T7" fmla="*/ 0 h 8"/>
              <a:gd name="T8" fmla="*/ 16 w 24"/>
              <a:gd name="T9" fmla="*/ 8 h 8"/>
              <a:gd name="T10" fmla="*/ 0 w 24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8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16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8" name="Freeform 1128"/>
          <p:cNvSpPr>
            <a:spLocks/>
          </p:cNvSpPr>
          <p:nvPr/>
        </p:nvSpPr>
        <p:spPr bwMode="auto">
          <a:xfrm>
            <a:off x="8318500" y="3517900"/>
            <a:ext cx="25400" cy="12700"/>
          </a:xfrm>
          <a:custGeom>
            <a:avLst/>
            <a:gdLst>
              <a:gd name="T0" fmla="*/ 0 w 16"/>
              <a:gd name="T1" fmla="*/ 8 h 8"/>
              <a:gd name="T2" fmla="*/ 0 w 16"/>
              <a:gd name="T3" fmla="*/ 8 h 8"/>
              <a:gd name="T4" fmla="*/ 0 w 16"/>
              <a:gd name="T5" fmla="*/ 0 h 8"/>
              <a:gd name="T6" fmla="*/ 16 w 16"/>
              <a:gd name="T7" fmla="*/ 8 h 8"/>
              <a:gd name="T8" fmla="*/ 8 w 16"/>
              <a:gd name="T9" fmla="*/ 8 h 8"/>
              <a:gd name="T10" fmla="*/ 0 w 16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8" y="8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49" name="Freeform 1129"/>
          <p:cNvSpPr>
            <a:spLocks/>
          </p:cNvSpPr>
          <p:nvPr/>
        </p:nvSpPr>
        <p:spPr bwMode="auto">
          <a:xfrm>
            <a:off x="8318500" y="35052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0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0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0" name="Freeform 1130"/>
          <p:cNvSpPr>
            <a:spLocks/>
          </p:cNvSpPr>
          <p:nvPr/>
        </p:nvSpPr>
        <p:spPr bwMode="auto">
          <a:xfrm>
            <a:off x="8318500" y="3492500"/>
            <a:ext cx="25400" cy="25400"/>
          </a:xfrm>
          <a:custGeom>
            <a:avLst/>
            <a:gdLst>
              <a:gd name="T0" fmla="*/ 0 w 16"/>
              <a:gd name="T1" fmla="*/ 8 h 16"/>
              <a:gd name="T2" fmla="*/ 0 w 16"/>
              <a:gd name="T3" fmla="*/ 8 h 16"/>
              <a:gd name="T4" fmla="*/ 8 w 16"/>
              <a:gd name="T5" fmla="*/ 0 h 16"/>
              <a:gd name="T6" fmla="*/ 16 w 16"/>
              <a:gd name="T7" fmla="*/ 8 h 16"/>
              <a:gd name="T8" fmla="*/ 16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0" y="8"/>
                </a:lnTo>
                <a:lnTo>
                  <a:pt x="8" y="0"/>
                </a:lnTo>
                <a:lnTo>
                  <a:pt x="16" y="8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1" name="Freeform 1131"/>
          <p:cNvSpPr>
            <a:spLocks/>
          </p:cNvSpPr>
          <p:nvPr/>
        </p:nvSpPr>
        <p:spPr bwMode="auto">
          <a:xfrm>
            <a:off x="8331200" y="34925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0 w 16"/>
              <a:gd name="T5" fmla="*/ 0 h 16"/>
              <a:gd name="T6" fmla="*/ 16 w 16"/>
              <a:gd name="T7" fmla="*/ 8 h 16"/>
              <a:gd name="T8" fmla="*/ 8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2" name="Freeform 1132"/>
          <p:cNvSpPr>
            <a:spLocks/>
          </p:cNvSpPr>
          <p:nvPr/>
        </p:nvSpPr>
        <p:spPr bwMode="auto">
          <a:xfrm>
            <a:off x="8331200" y="3479800"/>
            <a:ext cx="25400" cy="25400"/>
          </a:xfrm>
          <a:custGeom>
            <a:avLst/>
            <a:gdLst>
              <a:gd name="T0" fmla="*/ 0 w 16"/>
              <a:gd name="T1" fmla="*/ 8 h 16"/>
              <a:gd name="T2" fmla="*/ 8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16 w 16"/>
              <a:gd name="T9" fmla="*/ 16 h 16"/>
              <a:gd name="T10" fmla="*/ 0 w 16"/>
              <a:gd name="T11" fmla="*/ 8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8"/>
                </a:moveTo>
                <a:lnTo>
                  <a:pt x="8" y="0"/>
                </a:lnTo>
                <a:lnTo>
                  <a:pt x="8" y="0"/>
                </a:lnTo>
                <a:lnTo>
                  <a:pt x="16" y="16"/>
                </a:lnTo>
                <a:lnTo>
                  <a:pt x="16" y="16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3" name="Freeform 1133"/>
          <p:cNvSpPr>
            <a:spLocks/>
          </p:cNvSpPr>
          <p:nvPr/>
        </p:nvSpPr>
        <p:spPr bwMode="auto">
          <a:xfrm>
            <a:off x="8343900" y="3479800"/>
            <a:ext cx="25400" cy="25400"/>
          </a:xfrm>
          <a:custGeom>
            <a:avLst/>
            <a:gdLst>
              <a:gd name="T0" fmla="*/ 0 w 16"/>
              <a:gd name="T1" fmla="*/ 0 h 16"/>
              <a:gd name="T2" fmla="*/ 0 w 16"/>
              <a:gd name="T3" fmla="*/ 0 h 16"/>
              <a:gd name="T4" fmla="*/ 8 w 16"/>
              <a:gd name="T5" fmla="*/ 0 h 16"/>
              <a:gd name="T6" fmla="*/ 16 w 16"/>
              <a:gd name="T7" fmla="*/ 16 h 16"/>
              <a:gd name="T8" fmla="*/ 8 w 16"/>
              <a:gd name="T9" fmla="*/ 16 h 16"/>
              <a:gd name="T10" fmla="*/ 0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16" y="16"/>
                </a:lnTo>
                <a:lnTo>
                  <a:pt x="8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4" name="Freeform 1134"/>
          <p:cNvSpPr>
            <a:spLocks/>
          </p:cNvSpPr>
          <p:nvPr/>
        </p:nvSpPr>
        <p:spPr bwMode="auto">
          <a:xfrm>
            <a:off x="8356600" y="34798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8 w 8"/>
              <a:gd name="T5" fmla="*/ 0 h 16"/>
              <a:gd name="T6" fmla="*/ 8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5" name="Freeform 1135"/>
          <p:cNvSpPr>
            <a:spLocks/>
          </p:cNvSpPr>
          <p:nvPr/>
        </p:nvSpPr>
        <p:spPr bwMode="auto">
          <a:xfrm>
            <a:off x="8369300" y="3479800"/>
            <a:ext cx="12700" cy="25400"/>
          </a:xfrm>
          <a:custGeom>
            <a:avLst/>
            <a:gdLst>
              <a:gd name="T0" fmla="*/ 0 w 8"/>
              <a:gd name="T1" fmla="*/ 0 h 16"/>
              <a:gd name="T2" fmla="*/ 0 w 8"/>
              <a:gd name="T3" fmla="*/ 0 h 16"/>
              <a:gd name="T4" fmla="*/ 8 w 8"/>
              <a:gd name="T5" fmla="*/ 0 h 16"/>
              <a:gd name="T6" fmla="*/ 0 w 8"/>
              <a:gd name="T7" fmla="*/ 16 h 16"/>
              <a:gd name="T8" fmla="*/ 0 w 8"/>
              <a:gd name="T9" fmla="*/ 16 h 16"/>
              <a:gd name="T10" fmla="*/ 0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0" y="0"/>
                </a:moveTo>
                <a:lnTo>
                  <a:pt x="0" y="0"/>
                </a:lnTo>
                <a:lnTo>
                  <a:pt x="8" y="0"/>
                </a:lnTo>
                <a:lnTo>
                  <a:pt x="0" y="16"/>
                </a:lnTo>
                <a:lnTo>
                  <a:pt x="0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6" name="Freeform 1136"/>
          <p:cNvSpPr>
            <a:spLocks/>
          </p:cNvSpPr>
          <p:nvPr/>
        </p:nvSpPr>
        <p:spPr bwMode="auto">
          <a:xfrm>
            <a:off x="8369300" y="34798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7" name="Freeform 1137"/>
          <p:cNvSpPr>
            <a:spLocks/>
          </p:cNvSpPr>
          <p:nvPr/>
        </p:nvSpPr>
        <p:spPr bwMode="auto">
          <a:xfrm>
            <a:off x="8382000" y="34798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0 h 16"/>
              <a:gd name="T6" fmla="*/ 8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8" name="Freeform 1138"/>
          <p:cNvSpPr>
            <a:spLocks/>
          </p:cNvSpPr>
          <p:nvPr/>
        </p:nvSpPr>
        <p:spPr bwMode="auto">
          <a:xfrm>
            <a:off x="8394700" y="34798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8 h 24"/>
              <a:gd name="T6" fmla="*/ 8 w 16"/>
              <a:gd name="T7" fmla="*/ 24 h 24"/>
              <a:gd name="T8" fmla="*/ 0 w 16"/>
              <a:gd name="T9" fmla="*/ 16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59" name="Freeform 1139"/>
          <p:cNvSpPr>
            <a:spLocks/>
          </p:cNvSpPr>
          <p:nvPr/>
        </p:nvSpPr>
        <p:spPr bwMode="auto">
          <a:xfrm>
            <a:off x="8407400" y="34925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16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0" name="Freeform 1140"/>
          <p:cNvSpPr>
            <a:spLocks/>
          </p:cNvSpPr>
          <p:nvPr/>
        </p:nvSpPr>
        <p:spPr bwMode="auto">
          <a:xfrm>
            <a:off x="8420100" y="35052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8 h 24"/>
              <a:gd name="T6" fmla="*/ 8 w 24"/>
              <a:gd name="T7" fmla="*/ 24 h 24"/>
              <a:gd name="T8" fmla="*/ 0 w 24"/>
              <a:gd name="T9" fmla="*/ 8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1" name="Freeform 1141"/>
          <p:cNvSpPr>
            <a:spLocks/>
          </p:cNvSpPr>
          <p:nvPr/>
        </p:nvSpPr>
        <p:spPr bwMode="auto">
          <a:xfrm>
            <a:off x="8432800" y="35179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16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2" name="Freeform 1142"/>
          <p:cNvSpPr>
            <a:spLocks/>
          </p:cNvSpPr>
          <p:nvPr/>
        </p:nvSpPr>
        <p:spPr bwMode="auto">
          <a:xfrm>
            <a:off x="8445500" y="35306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8 h 24"/>
              <a:gd name="T6" fmla="*/ 8 w 24"/>
              <a:gd name="T7" fmla="*/ 24 h 24"/>
              <a:gd name="T8" fmla="*/ 0 w 24"/>
              <a:gd name="T9" fmla="*/ 8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3" name="Freeform 1143"/>
          <p:cNvSpPr>
            <a:spLocks/>
          </p:cNvSpPr>
          <p:nvPr/>
        </p:nvSpPr>
        <p:spPr bwMode="auto">
          <a:xfrm>
            <a:off x="8458200" y="35433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16 w 24"/>
              <a:gd name="T7" fmla="*/ 24 h 24"/>
              <a:gd name="T8" fmla="*/ 0 w 24"/>
              <a:gd name="T9" fmla="*/ 16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16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4" name="Freeform 1144"/>
          <p:cNvSpPr>
            <a:spLocks/>
          </p:cNvSpPr>
          <p:nvPr/>
        </p:nvSpPr>
        <p:spPr bwMode="auto">
          <a:xfrm>
            <a:off x="8483600" y="3568700"/>
            <a:ext cx="38100" cy="38100"/>
          </a:xfrm>
          <a:custGeom>
            <a:avLst/>
            <a:gdLst>
              <a:gd name="T0" fmla="*/ 8 w 24"/>
              <a:gd name="T1" fmla="*/ 0 h 24"/>
              <a:gd name="T2" fmla="*/ 8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8 h 24"/>
              <a:gd name="T10" fmla="*/ 8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8" y="0"/>
                </a:moveTo>
                <a:lnTo>
                  <a:pt x="8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5" name="Freeform 1145"/>
          <p:cNvSpPr>
            <a:spLocks/>
          </p:cNvSpPr>
          <p:nvPr/>
        </p:nvSpPr>
        <p:spPr bwMode="auto">
          <a:xfrm>
            <a:off x="8496300" y="35941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16 w 24"/>
              <a:gd name="T7" fmla="*/ 24 h 24"/>
              <a:gd name="T8" fmla="*/ 0 w 24"/>
              <a:gd name="T9" fmla="*/ 8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16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6" name="Freeform 1146"/>
          <p:cNvSpPr>
            <a:spLocks/>
          </p:cNvSpPr>
          <p:nvPr/>
        </p:nvSpPr>
        <p:spPr bwMode="auto">
          <a:xfrm>
            <a:off x="8521700" y="36195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16 h 24"/>
              <a:gd name="T6" fmla="*/ 8 w 16"/>
              <a:gd name="T7" fmla="*/ 24 h 24"/>
              <a:gd name="T8" fmla="*/ 0 w 16"/>
              <a:gd name="T9" fmla="*/ 8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7" name="Freeform 1147"/>
          <p:cNvSpPr>
            <a:spLocks/>
          </p:cNvSpPr>
          <p:nvPr/>
        </p:nvSpPr>
        <p:spPr bwMode="auto">
          <a:xfrm>
            <a:off x="8534400" y="3644900"/>
            <a:ext cx="25400" cy="25400"/>
          </a:xfrm>
          <a:custGeom>
            <a:avLst/>
            <a:gdLst>
              <a:gd name="T0" fmla="*/ 8 w 16"/>
              <a:gd name="T1" fmla="*/ 0 h 16"/>
              <a:gd name="T2" fmla="*/ 8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8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0"/>
                </a:moveTo>
                <a:lnTo>
                  <a:pt x="8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8" name="Freeform 1148"/>
          <p:cNvSpPr>
            <a:spLocks/>
          </p:cNvSpPr>
          <p:nvPr/>
        </p:nvSpPr>
        <p:spPr bwMode="auto">
          <a:xfrm>
            <a:off x="8534400" y="36576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69" name="Freeform 1149"/>
          <p:cNvSpPr>
            <a:spLocks/>
          </p:cNvSpPr>
          <p:nvPr/>
        </p:nvSpPr>
        <p:spPr bwMode="auto">
          <a:xfrm>
            <a:off x="8547100" y="36703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0" name="Freeform 1150"/>
          <p:cNvSpPr>
            <a:spLocks/>
          </p:cNvSpPr>
          <p:nvPr/>
        </p:nvSpPr>
        <p:spPr bwMode="auto">
          <a:xfrm>
            <a:off x="8547100" y="36830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1" name="Freeform 1151"/>
          <p:cNvSpPr>
            <a:spLocks/>
          </p:cNvSpPr>
          <p:nvPr/>
        </p:nvSpPr>
        <p:spPr bwMode="auto">
          <a:xfrm>
            <a:off x="8559800" y="36957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16 h 16"/>
              <a:gd name="T6" fmla="*/ 8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2" name="Freeform 1152"/>
          <p:cNvSpPr>
            <a:spLocks/>
          </p:cNvSpPr>
          <p:nvPr/>
        </p:nvSpPr>
        <p:spPr bwMode="auto">
          <a:xfrm>
            <a:off x="8572500" y="37211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0 h 16"/>
              <a:gd name="T4" fmla="*/ 16 w 16"/>
              <a:gd name="T5" fmla="*/ 8 h 16"/>
              <a:gd name="T6" fmla="*/ 8 w 16"/>
              <a:gd name="T7" fmla="*/ 16 h 16"/>
              <a:gd name="T8" fmla="*/ 0 w 16"/>
              <a:gd name="T9" fmla="*/ 0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0"/>
                </a:lnTo>
                <a:lnTo>
                  <a:pt x="16" y="8"/>
                </a:lnTo>
                <a:lnTo>
                  <a:pt x="8" y="16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3" name="Freeform 1153"/>
          <p:cNvSpPr>
            <a:spLocks/>
          </p:cNvSpPr>
          <p:nvPr/>
        </p:nvSpPr>
        <p:spPr bwMode="auto">
          <a:xfrm>
            <a:off x="8585200" y="3733800"/>
            <a:ext cx="25400" cy="38100"/>
          </a:xfrm>
          <a:custGeom>
            <a:avLst/>
            <a:gdLst>
              <a:gd name="T0" fmla="*/ 8 w 16"/>
              <a:gd name="T1" fmla="*/ 0 h 24"/>
              <a:gd name="T2" fmla="*/ 8 w 16"/>
              <a:gd name="T3" fmla="*/ 0 h 24"/>
              <a:gd name="T4" fmla="*/ 16 w 16"/>
              <a:gd name="T5" fmla="*/ 16 h 24"/>
              <a:gd name="T6" fmla="*/ 8 w 16"/>
              <a:gd name="T7" fmla="*/ 24 h 24"/>
              <a:gd name="T8" fmla="*/ 0 w 16"/>
              <a:gd name="T9" fmla="*/ 8 h 24"/>
              <a:gd name="T10" fmla="*/ 8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8" y="0"/>
                </a:lnTo>
                <a:lnTo>
                  <a:pt x="16" y="16"/>
                </a:lnTo>
                <a:lnTo>
                  <a:pt x="8" y="24"/>
                </a:lnTo>
                <a:lnTo>
                  <a:pt x="0" y="8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4" name="Freeform 1154"/>
          <p:cNvSpPr>
            <a:spLocks/>
          </p:cNvSpPr>
          <p:nvPr/>
        </p:nvSpPr>
        <p:spPr bwMode="auto">
          <a:xfrm>
            <a:off x="8585200" y="37592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8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5" name="Freeform 1155"/>
          <p:cNvSpPr>
            <a:spLocks/>
          </p:cNvSpPr>
          <p:nvPr/>
        </p:nvSpPr>
        <p:spPr bwMode="auto">
          <a:xfrm>
            <a:off x="8597900" y="3784600"/>
            <a:ext cx="38100" cy="25400"/>
          </a:xfrm>
          <a:custGeom>
            <a:avLst/>
            <a:gdLst>
              <a:gd name="T0" fmla="*/ 16 w 24"/>
              <a:gd name="T1" fmla="*/ 0 h 16"/>
              <a:gd name="T2" fmla="*/ 16 w 24"/>
              <a:gd name="T3" fmla="*/ 0 h 16"/>
              <a:gd name="T4" fmla="*/ 24 w 24"/>
              <a:gd name="T5" fmla="*/ 8 h 16"/>
              <a:gd name="T6" fmla="*/ 8 w 24"/>
              <a:gd name="T7" fmla="*/ 16 h 16"/>
              <a:gd name="T8" fmla="*/ 0 w 24"/>
              <a:gd name="T9" fmla="*/ 8 h 16"/>
              <a:gd name="T10" fmla="*/ 16 w 24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6">
                <a:moveTo>
                  <a:pt x="16" y="0"/>
                </a:moveTo>
                <a:lnTo>
                  <a:pt x="16" y="0"/>
                </a:lnTo>
                <a:lnTo>
                  <a:pt x="24" y="8"/>
                </a:lnTo>
                <a:lnTo>
                  <a:pt x="8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6" name="Freeform 1156"/>
          <p:cNvSpPr>
            <a:spLocks/>
          </p:cNvSpPr>
          <p:nvPr/>
        </p:nvSpPr>
        <p:spPr bwMode="auto">
          <a:xfrm>
            <a:off x="8610600" y="3797300"/>
            <a:ext cx="25400" cy="25400"/>
          </a:xfrm>
          <a:custGeom>
            <a:avLst/>
            <a:gdLst>
              <a:gd name="T0" fmla="*/ 16 w 16"/>
              <a:gd name="T1" fmla="*/ 0 h 16"/>
              <a:gd name="T2" fmla="*/ 16 w 16"/>
              <a:gd name="T3" fmla="*/ 8 h 16"/>
              <a:gd name="T4" fmla="*/ 16 w 16"/>
              <a:gd name="T5" fmla="*/ 16 h 16"/>
              <a:gd name="T6" fmla="*/ 0 w 16"/>
              <a:gd name="T7" fmla="*/ 16 h 16"/>
              <a:gd name="T8" fmla="*/ 0 w 16"/>
              <a:gd name="T9" fmla="*/ 8 h 16"/>
              <a:gd name="T10" fmla="*/ 16 w 16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6" y="0"/>
                </a:moveTo>
                <a:lnTo>
                  <a:pt x="16" y="8"/>
                </a:lnTo>
                <a:lnTo>
                  <a:pt x="16" y="16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7" name="Freeform 1157"/>
          <p:cNvSpPr>
            <a:spLocks/>
          </p:cNvSpPr>
          <p:nvPr/>
        </p:nvSpPr>
        <p:spPr bwMode="auto">
          <a:xfrm>
            <a:off x="8610600" y="3822700"/>
            <a:ext cx="38100" cy="38100"/>
          </a:xfrm>
          <a:custGeom>
            <a:avLst/>
            <a:gdLst>
              <a:gd name="T0" fmla="*/ 16 w 24"/>
              <a:gd name="T1" fmla="*/ 0 h 24"/>
              <a:gd name="T2" fmla="*/ 16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0 h 24"/>
              <a:gd name="T10" fmla="*/ 16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16" y="0"/>
                </a:moveTo>
                <a:lnTo>
                  <a:pt x="16" y="0"/>
                </a:lnTo>
                <a:lnTo>
                  <a:pt x="24" y="16"/>
                </a:lnTo>
                <a:lnTo>
                  <a:pt x="8" y="24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8" name="Freeform 1158"/>
          <p:cNvSpPr>
            <a:spLocks/>
          </p:cNvSpPr>
          <p:nvPr/>
        </p:nvSpPr>
        <p:spPr bwMode="auto">
          <a:xfrm>
            <a:off x="8623300" y="3848100"/>
            <a:ext cx="25400" cy="38100"/>
          </a:xfrm>
          <a:custGeom>
            <a:avLst/>
            <a:gdLst>
              <a:gd name="T0" fmla="*/ 16 w 16"/>
              <a:gd name="T1" fmla="*/ 0 h 24"/>
              <a:gd name="T2" fmla="*/ 16 w 16"/>
              <a:gd name="T3" fmla="*/ 8 h 24"/>
              <a:gd name="T4" fmla="*/ 16 w 16"/>
              <a:gd name="T5" fmla="*/ 24 h 24"/>
              <a:gd name="T6" fmla="*/ 0 w 16"/>
              <a:gd name="T7" fmla="*/ 24 h 24"/>
              <a:gd name="T8" fmla="*/ 0 w 16"/>
              <a:gd name="T9" fmla="*/ 0 h 24"/>
              <a:gd name="T10" fmla="*/ 16 w 16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0"/>
                </a:moveTo>
                <a:lnTo>
                  <a:pt x="16" y="8"/>
                </a:lnTo>
                <a:lnTo>
                  <a:pt x="16" y="24"/>
                </a:lnTo>
                <a:lnTo>
                  <a:pt x="0" y="24"/>
                </a:lnTo>
                <a:lnTo>
                  <a:pt x="0" y="0"/>
                </a:lnTo>
                <a:lnTo>
                  <a:pt x="1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79" name="Freeform 1159"/>
          <p:cNvSpPr>
            <a:spLocks/>
          </p:cNvSpPr>
          <p:nvPr/>
        </p:nvSpPr>
        <p:spPr bwMode="auto">
          <a:xfrm>
            <a:off x="8610600" y="3886200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24 h 24"/>
              <a:gd name="T8" fmla="*/ 8 w 24"/>
              <a:gd name="T9" fmla="*/ 0 h 24"/>
              <a:gd name="T10" fmla="*/ 24 w 24"/>
              <a:gd name="T1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8"/>
                </a:lnTo>
                <a:lnTo>
                  <a:pt x="16" y="24"/>
                </a:lnTo>
                <a:lnTo>
                  <a:pt x="0" y="24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0" name="Freeform 1160"/>
          <p:cNvSpPr>
            <a:spLocks/>
          </p:cNvSpPr>
          <p:nvPr/>
        </p:nvSpPr>
        <p:spPr bwMode="auto">
          <a:xfrm>
            <a:off x="8597900" y="3911600"/>
            <a:ext cx="38100" cy="38100"/>
          </a:xfrm>
          <a:custGeom>
            <a:avLst/>
            <a:gdLst>
              <a:gd name="T0" fmla="*/ 24 w 24"/>
              <a:gd name="T1" fmla="*/ 8 h 24"/>
              <a:gd name="T2" fmla="*/ 24 w 24"/>
              <a:gd name="T3" fmla="*/ 8 h 24"/>
              <a:gd name="T4" fmla="*/ 16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24" y="8"/>
                </a:lnTo>
                <a:lnTo>
                  <a:pt x="16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1" name="Freeform 1161"/>
          <p:cNvSpPr>
            <a:spLocks/>
          </p:cNvSpPr>
          <p:nvPr/>
        </p:nvSpPr>
        <p:spPr bwMode="auto">
          <a:xfrm>
            <a:off x="8585200" y="3937000"/>
            <a:ext cx="38100" cy="38100"/>
          </a:xfrm>
          <a:custGeom>
            <a:avLst/>
            <a:gdLst>
              <a:gd name="T0" fmla="*/ 24 w 24"/>
              <a:gd name="T1" fmla="*/ 8 h 24"/>
              <a:gd name="T2" fmla="*/ 16 w 24"/>
              <a:gd name="T3" fmla="*/ 16 h 24"/>
              <a:gd name="T4" fmla="*/ 8 w 24"/>
              <a:gd name="T5" fmla="*/ 24 h 24"/>
              <a:gd name="T6" fmla="*/ 0 w 24"/>
              <a:gd name="T7" fmla="*/ 16 h 24"/>
              <a:gd name="T8" fmla="*/ 8 w 24"/>
              <a:gd name="T9" fmla="*/ 0 h 24"/>
              <a:gd name="T10" fmla="*/ 24 w 24"/>
              <a:gd name="T11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4">
                <a:moveTo>
                  <a:pt x="24" y="8"/>
                </a:moveTo>
                <a:lnTo>
                  <a:pt x="16" y="16"/>
                </a:lnTo>
                <a:lnTo>
                  <a:pt x="8" y="24"/>
                </a:lnTo>
                <a:lnTo>
                  <a:pt x="0" y="16"/>
                </a:lnTo>
                <a:lnTo>
                  <a:pt x="8" y="0"/>
                </a:lnTo>
                <a:lnTo>
                  <a:pt x="24" y="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2" name="Freeform 1162"/>
          <p:cNvSpPr>
            <a:spLocks/>
          </p:cNvSpPr>
          <p:nvPr/>
        </p:nvSpPr>
        <p:spPr bwMode="auto">
          <a:xfrm>
            <a:off x="8572500" y="3949700"/>
            <a:ext cx="25400" cy="38100"/>
          </a:xfrm>
          <a:custGeom>
            <a:avLst/>
            <a:gdLst>
              <a:gd name="T0" fmla="*/ 16 w 16"/>
              <a:gd name="T1" fmla="*/ 16 h 24"/>
              <a:gd name="T2" fmla="*/ 16 w 16"/>
              <a:gd name="T3" fmla="*/ 16 h 24"/>
              <a:gd name="T4" fmla="*/ 0 w 16"/>
              <a:gd name="T5" fmla="*/ 24 h 24"/>
              <a:gd name="T6" fmla="*/ 0 w 16"/>
              <a:gd name="T7" fmla="*/ 8 h 24"/>
              <a:gd name="T8" fmla="*/ 8 w 16"/>
              <a:gd name="T9" fmla="*/ 0 h 24"/>
              <a:gd name="T10" fmla="*/ 16 w 16"/>
              <a:gd name="T11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24">
                <a:moveTo>
                  <a:pt x="16" y="16"/>
                </a:moveTo>
                <a:lnTo>
                  <a:pt x="16" y="16"/>
                </a:lnTo>
                <a:lnTo>
                  <a:pt x="0" y="24"/>
                </a:lnTo>
                <a:lnTo>
                  <a:pt x="0" y="8"/>
                </a:lnTo>
                <a:lnTo>
                  <a:pt x="8" y="0"/>
                </a:lnTo>
                <a:lnTo>
                  <a:pt x="16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3" name="Freeform 1163"/>
          <p:cNvSpPr>
            <a:spLocks/>
          </p:cNvSpPr>
          <p:nvPr/>
        </p:nvSpPr>
        <p:spPr bwMode="auto">
          <a:xfrm>
            <a:off x="8559800" y="39624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4" name="Freeform 1164"/>
          <p:cNvSpPr>
            <a:spLocks/>
          </p:cNvSpPr>
          <p:nvPr/>
        </p:nvSpPr>
        <p:spPr bwMode="auto">
          <a:xfrm>
            <a:off x="8547100" y="39624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5" name="Freeform 1165"/>
          <p:cNvSpPr>
            <a:spLocks/>
          </p:cNvSpPr>
          <p:nvPr/>
        </p:nvSpPr>
        <p:spPr bwMode="auto">
          <a:xfrm>
            <a:off x="8534400" y="39624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6" name="Freeform 1166"/>
          <p:cNvSpPr>
            <a:spLocks/>
          </p:cNvSpPr>
          <p:nvPr/>
        </p:nvSpPr>
        <p:spPr bwMode="auto">
          <a:xfrm>
            <a:off x="8521700" y="39624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7" name="Freeform 1167"/>
          <p:cNvSpPr>
            <a:spLocks/>
          </p:cNvSpPr>
          <p:nvPr/>
        </p:nvSpPr>
        <p:spPr bwMode="auto">
          <a:xfrm>
            <a:off x="8509000" y="39624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8" name="Freeform 1168"/>
          <p:cNvSpPr>
            <a:spLocks/>
          </p:cNvSpPr>
          <p:nvPr/>
        </p:nvSpPr>
        <p:spPr bwMode="auto">
          <a:xfrm>
            <a:off x="8496300" y="3962400"/>
            <a:ext cx="12700" cy="25400"/>
          </a:xfrm>
          <a:custGeom>
            <a:avLst/>
            <a:gdLst>
              <a:gd name="T0" fmla="*/ 8 w 8"/>
              <a:gd name="T1" fmla="*/ 0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0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89" name="Freeform 1169"/>
          <p:cNvSpPr>
            <a:spLocks/>
          </p:cNvSpPr>
          <p:nvPr/>
        </p:nvSpPr>
        <p:spPr bwMode="auto">
          <a:xfrm>
            <a:off x="8483600" y="3962400"/>
            <a:ext cx="12700" cy="25400"/>
          </a:xfrm>
          <a:custGeom>
            <a:avLst/>
            <a:gdLst>
              <a:gd name="T0" fmla="*/ 8 w 8"/>
              <a:gd name="T1" fmla="*/ 16 h 16"/>
              <a:gd name="T2" fmla="*/ 8 w 8"/>
              <a:gd name="T3" fmla="*/ 16 h 16"/>
              <a:gd name="T4" fmla="*/ 0 w 8"/>
              <a:gd name="T5" fmla="*/ 16 h 16"/>
              <a:gd name="T6" fmla="*/ 0 w 8"/>
              <a:gd name="T7" fmla="*/ 0 h 16"/>
              <a:gd name="T8" fmla="*/ 8 w 8"/>
              <a:gd name="T9" fmla="*/ 0 h 16"/>
              <a:gd name="T10" fmla="*/ 8 w 8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8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0" name="Freeform 1170"/>
          <p:cNvSpPr>
            <a:spLocks/>
          </p:cNvSpPr>
          <p:nvPr/>
        </p:nvSpPr>
        <p:spPr bwMode="auto">
          <a:xfrm>
            <a:off x="8470900" y="39624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8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8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1" name="Freeform 1171"/>
          <p:cNvSpPr>
            <a:spLocks/>
          </p:cNvSpPr>
          <p:nvPr/>
        </p:nvSpPr>
        <p:spPr bwMode="auto">
          <a:xfrm>
            <a:off x="8458200" y="3962400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0 w 16"/>
              <a:gd name="T5" fmla="*/ 16 h 16"/>
              <a:gd name="T6" fmla="*/ 0 w 16"/>
              <a:gd name="T7" fmla="*/ 0 h 16"/>
              <a:gd name="T8" fmla="*/ 16 w 16"/>
              <a:gd name="T9" fmla="*/ 0 h 16"/>
              <a:gd name="T10" fmla="*/ 8 w 16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0" y="16"/>
                </a:lnTo>
                <a:lnTo>
                  <a:pt x="0" y="0"/>
                </a:lnTo>
                <a:lnTo>
                  <a:pt x="16" y="0"/>
                </a:lnTo>
                <a:lnTo>
                  <a:pt x="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2" name="Line 1172"/>
          <p:cNvSpPr>
            <a:spLocks noChangeShapeType="1"/>
          </p:cNvSpPr>
          <p:nvPr/>
        </p:nvSpPr>
        <p:spPr bwMode="auto">
          <a:xfrm>
            <a:off x="8077200" y="1155700"/>
            <a:ext cx="1588" cy="114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3" name="Freeform 1173"/>
          <p:cNvSpPr>
            <a:spLocks/>
          </p:cNvSpPr>
          <p:nvPr/>
        </p:nvSpPr>
        <p:spPr bwMode="auto">
          <a:xfrm>
            <a:off x="5181600" y="5943600"/>
            <a:ext cx="533400" cy="317500"/>
          </a:xfrm>
          <a:custGeom>
            <a:avLst/>
            <a:gdLst>
              <a:gd name="T0" fmla="*/ 0 w 336"/>
              <a:gd name="T1" fmla="*/ 104 h 200"/>
              <a:gd name="T2" fmla="*/ 8 w 336"/>
              <a:gd name="T3" fmla="*/ 136 h 200"/>
              <a:gd name="T4" fmla="*/ 16 w 336"/>
              <a:gd name="T5" fmla="*/ 136 h 200"/>
              <a:gd name="T6" fmla="*/ 24 w 336"/>
              <a:gd name="T7" fmla="*/ 104 h 200"/>
              <a:gd name="T8" fmla="*/ 24 w 336"/>
              <a:gd name="T9" fmla="*/ 152 h 200"/>
              <a:gd name="T10" fmla="*/ 32 w 336"/>
              <a:gd name="T11" fmla="*/ 112 h 200"/>
              <a:gd name="T12" fmla="*/ 40 w 336"/>
              <a:gd name="T13" fmla="*/ 40 h 200"/>
              <a:gd name="T14" fmla="*/ 48 w 336"/>
              <a:gd name="T15" fmla="*/ 96 h 200"/>
              <a:gd name="T16" fmla="*/ 48 w 336"/>
              <a:gd name="T17" fmla="*/ 80 h 200"/>
              <a:gd name="T18" fmla="*/ 56 w 336"/>
              <a:gd name="T19" fmla="*/ 144 h 200"/>
              <a:gd name="T20" fmla="*/ 64 w 336"/>
              <a:gd name="T21" fmla="*/ 152 h 200"/>
              <a:gd name="T22" fmla="*/ 72 w 336"/>
              <a:gd name="T23" fmla="*/ 152 h 200"/>
              <a:gd name="T24" fmla="*/ 72 w 336"/>
              <a:gd name="T25" fmla="*/ 48 h 200"/>
              <a:gd name="T26" fmla="*/ 80 w 336"/>
              <a:gd name="T27" fmla="*/ 80 h 200"/>
              <a:gd name="T28" fmla="*/ 88 w 336"/>
              <a:gd name="T29" fmla="*/ 0 h 200"/>
              <a:gd name="T30" fmla="*/ 96 w 336"/>
              <a:gd name="T31" fmla="*/ 128 h 200"/>
              <a:gd name="T32" fmla="*/ 96 w 336"/>
              <a:gd name="T33" fmla="*/ 160 h 200"/>
              <a:gd name="T34" fmla="*/ 104 w 336"/>
              <a:gd name="T35" fmla="*/ 72 h 200"/>
              <a:gd name="T36" fmla="*/ 112 w 336"/>
              <a:gd name="T37" fmla="*/ 128 h 200"/>
              <a:gd name="T38" fmla="*/ 112 w 336"/>
              <a:gd name="T39" fmla="*/ 160 h 200"/>
              <a:gd name="T40" fmla="*/ 120 w 336"/>
              <a:gd name="T41" fmla="*/ 80 h 200"/>
              <a:gd name="T42" fmla="*/ 128 w 336"/>
              <a:gd name="T43" fmla="*/ 128 h 200"/>
              <a:gd name="T44" fmla="*/ 136 w 336"/>
              <a:gd name="T45" fmla="*/ 160 h 200"/>
              <a:gd name="T46" fmla="*/ 144 w 336"/>
              <a:gd name="T47" fmla="*/ 120 h 200"/>
              <a:gd name="T48" fmla="*/ 144 w 336"/>
              <a:gd name="T49" fmla="*/ 120 h 200"/>
              <a:gd name="T50" fmla="*/ 152 w 336"/>
              <a:gd name="T51" fmla="*/ 16 h 200"/>
              <a:gd name="T52" fmla="*/ 160 w 336"/>
              <a:gd name="T53" fmla="*/ 64 h 200"/>
              <a:gd name="T54" fmla="*/ 160 w 336"/>
              <a:gd name="T55" fmla="*/ 104 h 200"/>
              <a:gd name="T56" fmla="*/ 168 w 336"/>
              <a:gd name="T57" fmla="*/ 128 h 200"/>
              <a:gd name="T58" fmla="*/ 176 w 336"/>
              <a:gd name="T59" fmla="*/ 32 h 200"/>
              <a:gd name="T60" fmla="*/ 184 w 336"/>
              <a:gd name="T61" fmla="*/ 120 h 200"/>
              <a:gd name="T62" fmla="*/ 184 w 336"/>
              <a:gd name="T63" fmla="*/ 96 h 200"/>
              <a:gd name="T64" fmla="*/ 192 w 336"/>
              <a:gd name="T65" fmla="*/ 144 h 200"/>
              <a:gd name="T66" fmla="*/ 200 w 336"/>
              <a:gd name="T67" fmla="*/ 32 h 200"/>
              <a:gd name="T68" fmla="*/ 200 w 336"/>
              <a:gd name="T69" fmla="*/ 112 h 200"/>
              <a:gd name="T70" fmla="*/ 208 w 336"/>
              <a:gd name="T71" fmla="*/ 56 h 200"/>
              <a:gd name="T72" fmla="*/ 216 w 336"/>
              <a:gd name="T73" fmla="*/ 96 h 200"/>
              <a:gd name="T74" fmla="*/ 224 w 336"/>
              <a:gd name="T75" fmla="*/ 96 h 200"/>
              <a:gd name="T76" fmla="*/ 224 w 336"/>
              <a:gd name="T77" fmla="*/ 56 h 200"/>
              <a:gd name="T78" fmla="*/ 232 w 336"/>
              <a:gd name="T79" fmla="*/ 120 h 200"/>
              <a:gd name="T80" fmla="*/ 240 w 336"/>
              <a:gd name="T81" fmla="*/ 96 h 200"/>
              <a:gd name="T82" fmla="*/ 248 w 336"/>
              <a:gd name="T83" fmla="*/ 40 h 200"/>
              <a:gd name="T84" fmla="*/ 248 w 336"/>
              <a:gd name="T85" fmla="*/ 80 h 200"/>
              <a:gd name="T86" fmla="*/ 256 w 336"/>
              <a:gd name="T87" fmla="*/ 160 h 200"/>
              <a:gd name="T88" fmla="*/ 264 w 336"/>
              <a:gd name="T89" fmla="*/ 24 h 200"/>
              <a:gd name="T90" fmla="*/ 272 w 336"/>
              <a:gd name="T91" fmla="*/ 96 h 200"/>
              <a:gd name="T92" fmla="*/ 272 w 336"/>
              <a:gd name="T93" fmla="*/ 80 h 200"/>
              <a:gd name="T94" fmla="*/ 280 w 336"/>
              <a:gd name="T95" fmla="*/ 136 h 200"/>
              <a:gd name="T96" fmla="*/ 288 w 336"/>
              <a:gd name="T97" fmla="*/ 96 h 200"/>
              <a:gd name="T98" fmla="*/ 296 w 336"/>
              <a:gd name="T99" fmla="*/ 80 h 200"/>
              <a:gd name="T100" fmla="*/ 296 w 336"/>
              <a:gd name="T101" fmla="*/ 184 h 200"/>
              <a:gd name="T102" fmla="*/ 304 w 336"/>
              <a:gd name="T103" fmla="*/ 120 h 200"/>
              <a:gd name="T104" fmla="*/ 312 w 336"/>
              <a:gd name="T105" fmla="*/ 128 h 200"/>
              <a:gd name="T106" fmla="*/ 320 w 336"/>
              <a:gd name="T107" fmla="*/ 88 h 200"/>
              <a:gd name="T108" fmla="*/ 320 w 336"/>
              <a:gd name="T109" fmla="*/ 64 h 200"/>
              <a:gd name="T110" fmla="*/ 328 w 336"/>
              <a:gd name="T111" fmla="*/ 16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6" h="200">
                <a:moveTo>
                  <a:pt x="0" y="112"/>
                </a:moveTo>
                <a:lnTo>
                  <a:pt x="0" y="144"/>
                </a:lnTo>
                <a:lnTo>
                  <a:pt x="0" y="144"/>
                </a:lnTo>
                <a:lnTo>
                  <a:pt x="0" y="136"/>
                </a:lnTo>
                <a:lnTo>
                  <a:pt x="0" y="136"/>
                </a:lnTo>
                <a:lnTo>
                  <a:pt x="0" y="104"/>
                </a:lnTo>
                <a:lnTo>
                  <a:pt x="0" y="104"/>
                </a:lnTo>
                <a:lnTo>
                  <a:pt x="8" y="64"/>
                </a:lnTo>
                <a:lnTo>
                  <a:pt x="8" y="64"/>
                </a:lnTo>
                <a:lnTo>
                  <a:pt x="8" y="128"/>
                </a:lnTo>
                <a:lnTo>
                  <a:pt x="8" y="128"/>
                </a:lnTo>
                <a:lnTo>
                  <a:pt x="8" y="48"/>
                </a:lnTo>
                <a:lnTo>
                  <a:pt x="8" y="48"/>
                </a:lnTo>
                <a:lnTo>
                  <a:pt x="8" y="136"/>
                </a:lnTo>
                <a:lnTo>
                  <a:pt x="8" y="136"/>
                </a:lnTo>
                <a:lnTo>
                  <a:pt x="8" y="80"/>
                </a:lnTo>
                <a:lnTo>
                  <a:pt x="8" y="80"/>
                </a:lnTo>
                <a:lnTo>
                  <a:pt x="16" y="160"/>
                </a:lnTo>
                <a:lnTo>
                  <a:pt x="16" y="160"/>
                </a:lnTo>
                <a:lnTo>
                  <a:pt x="16" y="136"/>
                </a:lnTo>
                <a:lnTo>
                  <a:pt x="16" y="136"/>
                </a:lnTo>
                <a:lnTo>
                  <a:pt x="16" y="128"/>
                </a:lnTo>
                <a:lnTo>
                  <a:pt x="16" y="128"/>
                </a:lnTo>
                <a:lnTo>
                  <a:pt x="16" y="96"/>
                </a:lnTo>
                <a:lnTo>
                  <a:pt x="16" y="96"/>
                </a:lnTo>
                <a:lnTo>
                  <a:pt x="16" y="32"/>
                </a:lnTo>
                <a:lnTo>
                  <a:pt x="16" y="32"/>
                </a:lnTo>
                <a:lnTo>
                  <a:pt x="24" y="104"/>
                </a:lnTo>
                <a:lnTo>
                  <a:pt x="24" y="104"/>
                </a:lnTo>
                <a:lnTo>
                  <a:pt x="24" y="120"/>
                </a:lnTo>
                <a:lnTo>
                  <a:pt x="24" y="120"/>
                </a:lnTo>
                <a:lnTo>
                  <a:pt x="24" y="88"/>
                </a:lnTo>
                <a:lnTo>
                  <a:pt x="24" y="88"/>
                </a:lnTo>
                <a:lnTo>
                  <a:pt x="24" y="152"/>
                </a:lnTo>
                <a:lnTo>
                  <a:pt x="24" y="152"/>
                </a:lnTo>
                <a:lnTo>
                  <a:pt x="24" y="112"/>
                </a:lnTo>
                <a:lnTo>
                  <a:pt x="24" y="112"/>
                </a:lnTo>
                <a:lnTo>
                  <a:pt x="32" y="88"/>
                </a:lnTo>
                <a:lnTo>
                  <a:pt x="32" y="88"/>
                </a:lnTo>
                <a:lnTo>
                  <a:pt x="32" y="120"/>
                </a:lnTo>
                <a:lnTo>
                  <a:pt x="32" y="120"/>
                </a:lnTo>
                <a:lnTo>
                  <a:pt x="32" y="112"/>
                </a:lnTo>
                <a:lnTo>
                  <a:pt x="32" y="112"/>
                </a:lnTo>
                <a:lnTo>
                  <a:pt x="32" y="96"/>
                </a:lnTo>
                <a:lnTo>
                  <a:pt x="32" y="96"/>
                </a:lnTo>
                <a:lnTo>
                  <a:pt x="40" y="88"/>
                </a:lnTo>
                <a:lnTo>
                  <a:pt x="40" y="88"/>
                </a:lnTo>
                <a:lnTo>
                  <a:pt x="40" y="40"/>
                </a:lnTo>
                <a:lnTo>
                  <a:pt x="40" y="40"/>
                </a:lnTo>
                <a:lnTo>
                  <a:pt x="40" y="32"/>
                </a:lnTo>
                <a:lnTo>
                  <a:pt x="40" y="32"/>
                </a:lnTo>
                <a:lnTo>
                  <a:pt x="40" y="80"/>
                </a:lnTo>
                <a:lnTo>
                  <a:pt x="40" y="80"/>
                </a:lnTo>
                <a:lnTo>
                  <a:pt x="40" y="160"/>
                </a:lnTo>
                <a:lnTo>
                  <a:pt x="40" y="160"/>
                </a:lnTo>
                <a:lnTo>
                  <a:pt x="48" y="96"/>
                </a:lnTo>
                <a:lnTo>
                  <a:pt x="48" y="96"/>
                </a:lnTo>
                <a:lnTo>
                  <a:pt x="48" y="128"/>
                </a:lnTo>
                <a:lnTo>
                  <a:pt x="48" y="128"/>
                </a:lnTo>
                <a:lnTo>
                  <a:pt x="48" y="144"/>
                </a:lnTo>
                <a:lnTo>
                  <a:pt x="48" y="144"/>
                </a:lnTo>
                <a:lnTo>
                  <a:pt x="48" y="80"/>
                </a:lnTo>
                <a:lnTo>
                  <a:pt x="48" y="80"/>
                </a:lnTo>
                <a:lnTo>
                  <a:pt x="56" y="88"/>
                </a:lnTo>
                <a:lnTo>
                  <a:pt x="56" y="88"/>
                </a:lnTo>
                <a:lnTo>
                  <a:pt x="56" y="112"/>
                </a:lnTo>
                <a:lnTo>
                  <a:pt x="56" y="112"/>
                </a:lnTo>
                <a:lnTo>
                  <a:pt x="56" y="120"/>
                </a:lnTo>
                <a:lnTo>
                  <a:pt x="56" y="120"/>
                </a:lnTo>
                <a:lnTo>
                  <a:pt x="56" y="144"/>
                </a:lnTo>
                <a:lnTo>
                  <a:pt x="56" y="144"/>
                </a:lnTo>
                <a:lnTo>
                  <a:pt x="56" y="176"/>
                </a:lnTo>
                <a:lnTo>
                  <a:pt x="56" y="176"/>
                </a:lnTo>
                <a:lnTo>
                  <a:pt x="64" y="168"/>
                </a:lnTo>
                <a:lnTo>
                  <a:pt x="64" y="168"/>
                </a:lnTo>
                <a:lnTo>
                  <a:pt x="64" y="152"/>
                </a:lnTo>
                <a:lnTo>
                  <a:pt x="64" y="152"/>
                </a:lnTo>
                <a:lnTo>
                  <a:pt x="64" y="120"/>
                </a:lnTo>
                <a:lnTo>
                  <a:pt x="64" y="120"/>
                </a:lnTo>
                <a:lnTo>
                  <a:pt x="64" y="96"/>
                </a:lnTo>
                <a:lnTo>
                  <a:pt x="64" y="96"/>
                </a:lnTo>
                <a:lnTo>
                  <a:pt x="64" y="96"/>
                </a:lnTo>
                <a:lnTo>
                  <a:pt x="64" y="96"/>
                </a:lnTo>
                <a:lnTo>
                  <a:pt x="72" y="152"/>
                </a:lnTo>
                <a:lnTo>
                  <a:pt x="72" y="152"/>
                </a:lnTo>
                <a:lnTo>
                  <a:pt x="72" y="80"/>
                </a:lnTo>
                <a:lnTo>
                  <a:pt x="72" y="80"/>
                </a:lnTo>
                <a:lnTo>
                  <a:pt x="72" y="88"/>
                </a:lnTo>
                <a:lnTo>
                  <a:pt x="72" y="88"/>
                </a:lnTo>
                <a:lnTo>
                  <a:pt x="72" y="48"/>
                </a:lnTo>
                <a:lnTo>
                  <a:pt x="72" y="48"/>
                </a:lnTo>
                <a:lnTo>
                  <a:pt x="72" y="128"/>
                </a:lnTo>
                <a:lnTo>
                  <a:pt x="72" y="128"/>
                </a:lnTo>
                <a:lnTo>
                  <a:pt x="80" y="104"/>
                </a:lnTo>
                <a:lnTo>
                  <a:pt x="80" y="104"/>
                </a:lnTo>
                <a:lnTo>
                  <a:pt x="80" y="128"/>
                </a:lnTo>
                <a:lnTo>
                  <a:pt x="80" y="128"/>
                </a:lnTo>
                <a:lnTo>
                  <a:pt x="80" y="80"/>
                </a:lnTo>
                <a:lnTo>
                  <a:pt x="80" y="80"/>
                </a:lnTo>
                <a:lnTo>
                  <a:pt x="80" y="64"/>
                </a:lnTo>
                <a:lnTo>
                  <a:pt x="80" y="64"/>
                </a:lnTo>
                <a:lnTo>
                  <a:pt x="88" y="88"/>
                </a:lnTo>
                <a:lnTo>
                  <a:pt x="88" y="88"/>
                </a:lnTo>
                <a:lnTo>
                  <a:pt x="88" y="0"/>
                </a:lnTo>
                <a:lnTo>
                  <a:pt x="88" y="0"/>
                </a:lnTo>
                <a:lnTo>
                  <a:pt x="88" y="112"/>
                </a:lnTo>
                <a:lnTo>
                  <a:pt x="88" y="112"/>
                </a:lnTo>
                <a:lnTo>
                  <a:pt x="88" y="88"/>
                </a:lnTo>
                <a:lnTo>
                  <a:pt x="88" y="88"/>
                </a:lnTo>
                <a:lnTo>
                  <a:pt x="88" y="184"/>
                </a:lnTo>
                <a:lnTo>
                  <a:pt x="88" y="184"/>
                </a:lnTo>
                <a:lnTo>
                  <a:pt x="96" y="128"/>
                </a:lnTo>
                <a:lnTo>
                  <a:pt x="96" y="128"/>
                </a:lnTo>
                <a:lnTo>
                  <a:pt x="96" y="176"/>
                </a:lnTo>
                <a:lnTo>
                  <a:pt x="96" y="176"/>
                </a:lnTo>
                <a:lnTo>
                  <a:pt x="96" y="112"/>
                </a:lnTo>
                <a:lnTo>
                  <a:pt x="96" y="112"/>
                </a:lnTo>
                <a:lnTo>
                  <a:pt x="96" y="160"/>
                </a:lnTo>
                <a:lnTo>
                  <a:pt x="96" y="160"/>
                </a:lnTo>
                <a:lnTo>
                  <a:pt x="96" y="128"/>
                </a:lnTo>
                <a:lnTo>
                  <a:pt x="96" y="128"/>
                </a:lnTo>
                <a:lnTo>
                  <a:pt x="104" y="144"/>
                </a:lnTo>
                <a:lnTo>
                  <a:pt x="104" y="144"/>
                </a:lnTo>
                <a:lnTo>
                  <a:pt x="104" y="112"/>
                </a:lnTo>
                <a:lnTo>
                  <a:pt x="104" y="112"/>
                </a:lnTo>
                <a:lnTo>
                  <a:pt x="104" y="72"/>
                </a:lnTo>
                <a:lnTo>
                  <a:pt x="104" y="72"/>
                </a:lnTo>
                <a:lnTo>
                  <a:pt x="104" y="48"/>
                </a:lnTo>
                <a:lnTo>
                  <a:pt x="104" y="48"/>
                </a:lnTo>
                <a:lnTo>
                  <a:pt x="104" y="88"/>
                </a:lnTo>
                <a:lnTo>
                  <a:pt x="104" y="88"/>
                </a:lnTo>
                <a:lnTo>
                  <a:pt x="112" y="128"/>
                </a:lnTo>
                <a:lnTo>
                  <a:pt x="112" y="128"/>
                </a:lnTo>
                <a:lnTo>
                  <a:pt x="112" y="96"/>
                </a:lnTo>
                <a:lnTo>
                  <a:pt x="112" y="96"/>
                </a:lnTo>
                <a:lnTo>
                  <a:pt x="112" y="136"/>
                </a:lnTo>
                <a:lnTo>
                  <a:pt x="112" y="136"/>
                </a:lnTo>
                <a:lnTo>
                  <a:pt x="112" y="144"/>
                </a:lnTo>
                <a:lnTo>
                  <a:pt x="112" y="144"/>
                </a:lnTo>
                <a:lnTo>
                  <a:pt x="112" y="160"/>
                </a:lnTo>
                <a:lnTo>
                  <a:pt x="112" y="160"/>
                </a:lnTo>
                <a:lnTo>
                  <a:pt x="120" y="184"/>
                </a:lnTo>
                <a:lnTo>
                  <a:pt x="120" y="184"/>
                </a:lnTo>
                <a:lnTo>
                  <a:pt x="120" y="112"/>
                </a:lnTo>
                <a:lnTo>
                  <a:pt x="120" y="112"/>
                </a:lnTo>
                <a:lnTo>
                  <a:pt x="120" y="80"/>
                </a:lnTo>
                <a:lnTo>
                  <a:pt x="120" y="80"/>
                </a:lnTo>
                <a:lnTo>
                  <a:pt x="120" y="96"/>
                </a:lnTo>
                <a:lnTo>
                  <a:pt x="120" y="96"/>
                </a:lnTo>
                <a:lnTo>
                  <a:pt x="128" y="104"/>
                </a:lnTo>
                <a:lnTo>
                  <a:pt x="128" y="104"/>
                </a:lnTo>
                <a:lnTo>
                  <a:pt x="128" y="104"/>
                </a:lnTo>
                <a:lnTo>
                  <a:pt x="128" y="104"/>
                </a:lnTo>
                <a:lnTo>
                  <a:pt x="128" y="128"/>
                </a:lnTo>
                <a:lnTo>
                  <a:pt x="128" y="128"/>
                </a:lnTo>
                <a:lnTo>
                  <a:pt x="128" y="32"/>
                </a:lnTo>
                <a:lnTo>
                  <a:pt x="128" y="32"/>
                </a:lnTo>
                <a:lnTo>
                  <a:pt x="128" y="112"/>
                </a:lnTo>
                <a:lnTo>
                  <a:pt x="128" y="112"/>
                </a:lnTo>
                <a:lnTo>
                  <a:pt x="136" y="160"/>
                </a:lnTo>
                <a:lnTo>
                  <a:pt x="136" y="160"/>
                </a:lnTo>
                <a:lnTo>
                  <a:pt x="136" y="120"/>
                </a:lnTo>
                <a:lnTo>
                  <a:pt x="136" y="120"/>
                </a:lnTo>
                <a:lnTo>
                  <a:pt x="136" y="128"/>
                </a:lnTo>
                <a:lnTo>
                  <a:pt x="136" y="128"/>
                </a:lnTo>
                <a:lnTo>
                  <a:pt x="136" y="112"/>
                </a:lnTo>
                <a:lnTo>
                  <a:pt x="136" y="112"/>
                </a:lnTo>
                <a:lnTo>
                  <a:pt x="144" y="120"/>
                </a:lnTo>
                <a:lnTo>
                  <a:pt x="144" y="120"/>
                </a:lnTo>
                <a:lnTo>
                  <a:pt x="144" y="136"/>
                </a:lnTo>
                <a:lnTo>
                  <a:pt x="144" y="136"/>
                </a:lnTo>
                <a:lnTo>
                  <a:pt x="144" y="176"/>
                </a:lnTo>
                <a:lnTo>
                  <a:pt x="144" y="176"/>
                </a:lnTo>
                <a:lnTo>
                  <a:pt x="144" y="120"/>
                </a:lnTo>
                <a:lnTo>
                  <a:pt x="144" y="120"/>
                </a:lnTo>
                <a:lnTo>
                  <a:pt x="144" y="168"/>
                </a:lnTo>
                <a:lnTo>
                  <a:pt x="144" y="168"/>
                </a:lnTo>
                <a:lnTo>
                  <a:pt x="152" y="112"/>
                </a:lnTo>
                <a:lnTo>
                  <a:pt x="152" y="112"/>
                </a:lnTo>
                <a:lnTo>
                  <a:pt x="152" y="72"/>
                </a:lnTo>
                <a:lnTo>
                  <a:pt x="152" y="72"/>
                </a:lnTo>
                <a:lnTo>
                  <a:pt x="152" y="16"/>
                </a:lnTo>
                <a:lnTo>
                  <a:pt x="152" y="16"/>
                </a:lnTo>
                <a:lnTo>
                  <a:pt x="152" y="88"/>
                </a:lnTo>
                <a:lnTo>
                  <a:pt x="152" y="88"/>
                </a:lnTo>
                <a:lnTo>
                  <a:pt x="152" y="88"/>
                </a:lnTo>
                <a:lnTo>
                  <a:pt x="152" y="88"/>
                </a:lnTo>
                <a:lnTo>
                  <a:pt x="160" y="64"/>
                </a:lnTo>
                <a:lnTo>
                  <a:pt x="160" y="64"/>
                </a:lnTo>
                <a:lnTo>
                  <a:pt x="160" y="88"/>
                </a:lnTo>
                <a:lnTo>
                  <a:pt x="160" y="88"/>
                </a:lnTo>
                <a:lnTo>
                  <a:pt x="160" y="56"/>
                </a:lnTo>
                <a:lnTo>
                  <a:pt x="160" y="56"/>
                </a:lnTo>
                <a:lnTo>
                  <a:pt x="160" y="112"/>
                </a:lnTo>
                <a:lnTo>
                  <a:pt x="160" y="112"/>
                </a:lnTo>
                <a:lnTo>
                  <a:pt x="160" y="104"/>
                </a:lnTo>
                <a:lnTo>
                  <a:pt x="160" y="104"/>
                </a:lnTo>
                <a:lnTo>
                  <a:pt x="168" y="128"/>
                </a:lnTo>
                <a:lnTo>
                  <a:pt x="168" y="128"/>
                </a:lnTo>
                <a:lnTo>
                  <a:pt x="168" y="136"/>
                </a:lnTo>
                <a:lnTo>
                  <a:pt x="168" y="136"/>
                </a:lnTo>
                <a:lnTo>
                  <a:pt x="168" y="128"/>
                </a:lnTo>
                <a:lnTo>
                  <a:pt x="168" y="128"/>
                </a:lnTo>
                <a:lnTo>
                  <a:pt x="168" y="72"/>
                </a:lnTo>
                <a:lnTo>
                  <a:pt x="168" y="72"/>
                </a:lnTo>
                <a:lnTo>
                  <a:pt x="168" y="104"/>
                </a:lnTo>
                <a:lnTo>
                  <a:pt x="168" y="104"/>
                </a:lnTo>
                <a:lnTo>
                  <a:pt x="176" y="176"/>
                </a:lnTo>
                <a:lnTo>
                  <a:pt x="176" y="176"/>
                </a:lnTo>
                <a:lnTo>
                  <a:pt x="176" y="32"/>
                </a:lnTo>
                <a:lnTo>
                  <a:pt x="176" y="32"/>
                </a:lnTo>
                <a:lnTo>
                  <a:pt x="176" y="80"/>
                </a:lnTo>
                <a:lnTo>
                  <a:pt x="176" y="80"/>
                </a:lnTo>
                <a:lnTo>
                  <a:pt x="176" y="168"/>
                </a:lnTo>
                <a:lnTo>
                  <a:pt x="176" y="168"/>
                </a:lnTo>
                <a:lnTo>
                  <a:pt x="184" y="120"/>
                </a:lnTo>
                <a:lnTo>
                  <a:pt x="184" y="120"/>
                </a:lnTo>
                <a:lnTo>
                  <a:pt x="184" y="96"/>
                </a:lnTo>
                <a:lnTo>
                  <a:pt x="184" y="96"/>
                </a:lnTo>
                <a:lnTo>
                  <a:pt x="184" y="136"/>
                </a:lnTo>
                <a:lnTo>
                  <a:pt x="184" y="136"/>
                </a:lnTo>
                <a:lnTo>
                  <a:pt x="184" y="112"/>
                </a:lnTo>
                <a:lnTo>
                  <a:pt x="184" y="112"/>
                </a:lnTo>
                <a:lnTo>
                  <a:pt x="184" y="96"/>
                </a:lnTo>
                <a:lnTo>
                  <a:pt x="184" y="96"/>
                </a:lnTo>
                <a:lnTo>
                  <a:pt x="192" y="64"/>
                </a:lnTo>
                <a:lnTo>
                  <a:pt x="192" y="64"/>
                </a:lnTo>
                <a:lnTo>
                  <a:pt x="192" y="160"/>
                </a:lnTo>
                <a:lnTo>
                  <a:pt x="192" y="160"/>
                </a:lnTo>
                <a:lnTo>
                  <a:pt x="192" y="144"/>
                </a:lnTo>
                <a:lnTo>
                  <a:pt x="192" y="144"/>
                </a:lnTo>
                <a:lnTo>
                  <a:pt x="192" y="128"/>
                </a:lnTo>
                <a:lnTo>
                  <a:pt x="192" y="128"/>
                </a:lnTo>
                <a:lnTo>
                  <a:pt x="192" y="96"/>
                </a:lnTo>
                <a:lnTo>
                  <a:pt x="192" y="96"/>
                </a:lnTo>
                <a:lnTo>
                  <a:pt x="200" y="56"/>
                </a:lnTo>
                <a:lnTo>
                  <a:pt x="200" y="56"/>
                </a:lnTo>
                <a:lnTo>
                  <a:pt x="200" y="32"/>
                </a:lnTo>
                <a:lnTo>
                  <a:pt x="200" y="32"/>
                </a:lnTo>
                <a:lnTo>
                  <a:pt x="200" y="80"/>
                </a:lnTo>
                <a:lnTo>
                  <a:pt x="200" y="80"/>
                </a:lnTo>
                <a:lnTo>
                  <a:pt x="200" y="72"/>
                </a:lnTo>
                <a:lnTo>
                  <a:pt x="200" y="72"/>
                </a:lnTo>
                <a:lnTo>
                  <a:pt x="200" y="112"/>
                </a:lnTo>
                <a:lnTo>
                  <a:pt x="200" y="112"/>
                </a:lnTo>
                <a:lnTo>
                  <a:pt x="208" y="112"/>
                </a:lnTo>
                <a:lnTo>
                  <a:pt x="208" y="112"/>
                </a:lnTo>
                <a:lnTo>
                  <a:pt x="208" y="136"/>
                </a:lnTo>
                <a:lnTo>
                  <a:pt x="208" y="136"/>
                </a:lnTo>
                <a:lnTo>
                  <a:pt x="208" y="88"/>
                </a:lnTo>
                <a:lnTo>
                  <a:pt x="208" y="88"/>
                </a:lnTo>
                <a:lnTo>
                  <a:pt x="208" y="56"/>
                </a:lnTo>
                <a:lnTo>
                  <a:pt x="208" y="56"/>
                </a:lnTo>
                <a:lnTo>
                  <a:pt x="216" y="56"/>
                </a:lnTo>
                <a:lnTo>
                  <a:pt x="216" y="56"/>
                </a:lnTo>
                <a:lnTo>
                  <a:pt x="216" y="120"/>
                </a:lnTo>
                <a:lnTo>
                  <a:pt x="216" y="120"/>
                </a:lnTo>
                <a:lnTo>
                  <a:pt x="216" y="96"/>
                </a:lnTo>
                <a:lnTo>
                  <a:pt x="216" y="96"/>
                </a:lnTo>
                <a:lnTo>
                  <a:pt x="216" y="80"/>
                </a:lnTo>
                <a:lnTo>
                  <a:pt x="216" y="80"/>
                </a:lnTo>
                <a:lnTo>
                  <a:pt x="216" y="128"/>
                </a:lnTo>
                <a:lnTo>
                  <a:pt x="216" y="128"/>
                </a:lnTo>
                <a:lnTo>
                  <a:pt x="224" y="96"/>
                </a:lnTo>
                <a:lnTo>
                  <a:pt x="224" y="96"/>
                </a:lnTo>
                <a:lnTo>
                  <a:pt x="224" y="96"/>
                </a:lnTo>
                <a:lnTo>
                  <a:pt x="224" y="96"/>
                </a:lnTo>
                <a:lnTo>
                  <a:pt x="224" y="88"/>
                </a:lnTo>
                <a:lnTo>
                  <a:pt x="224" y="88"/>
                </a:lnTo>
                <a:lnTo>
                  <a:pt x="224" y="128"/>
                </a:lnTo>
                <a:lnTo>
                  <a:pt x="224" y="128"/>
                </a:lnTo>
                <a:lnTo>
                  <a:pt x="224" y="56"/>
                </a:lnTo>
                <a:lnTo>
                  <a:pt x="224" y="56"/>
                </a:lnTo>
                <a:lnTo>
                  <a:pt x="232" y="72"/>
                </a:lnTo>
                <a:lnTo>
                  <a:pt x="232" y="72"/>
                </a:lnTo>
                <a:lnTo>
                  <a:pt x="232" y="200"/>
                </a:lnTo>
                <a:lnTo>
                  <a:pt x="232" y="200"/>
                </a:lnTo>
                <a:lnTo>
                  <a:pt x="232" y="152"/>
                </a:lnTo>
                <a:lnTo>
                  <a:pt x="232" y="152"/>
                </a:lnTo>
                <a:lnTo>
                  <a:pt x="232" y="120"/>
                </a:lnTo>
                <a:lnTo>
                  <a:pt x="232" y="120"/>
                </a:lnTo>
                <a:lnTo>
                  <a:pt x="240" y="184"/>
                </a:lnTo>
                <a:lnTo>
                  <a:pt x="240" y="184"/>
                </a:lnTo>
                <a:lnTo>
                  <a:pt x="240" y="48"/>
                </a:lnTo>
                <a:lnTo>
                  <a:pt x="240" y="48"/>
                </a:lnTo>
                <a:lnTo>
                  <a:pt x="240" y="96"/>
                </a:lnTo>
                <a:lnTo>
                  <a:pt x="240" y="96"/>
                </a:lnTo>
                <a:lnTo>
                  <a:pt x="240" y="80"/>
                </a:lnTo>
                <a:lnTo>
                  <a:pt x="240" y="80"/>
                </a:lnTo>
                <a:lnTo>
                  <a:pt x="240" y="152"/>
                </a:lnTo>
                <a:lnTo>
                  <a:pt x="240" y="152"/>
                </a:lnTo>
                <a:lnTo>
                  <a:pt x="248" y="96"/>
                </a:lnTo>
                <a:lnTo>
                  <a:pt x="248" y="96"/>
                </a:lnTo>
                <a:lnTo>
                  <a:pt x="248" y="40"/>
                </a:lnTo>
                <a:lnTo>
                  <a:pt x="248" y="40"/>
                </a:lnTo>
                <a:lnTo>
                  <a:pt x="248" y="80"/>
                </a:lnTo>
                <a:lnTo>
                  <a:pt x="248" y="80"/>
                </a:lnTo>
                <a:lnTo>
                  <a:pt x="248" y="72"/>
                </a:lnTo>
                <a:lnTo>
                  <a:pt x="248" y="72"/>
                </a:lnTo>
                <a:lnTo>
                  <a:pt x="248" y="80"/>
                </a:lnTo>
                <a:lnTo>
                  <a:pt x="248" y="80"/>
                </a:lnTo>
                <a:lnTo>
                  <a:pt x="256" y="104"/>
                </a:lnTo>
                <a:lnTo>
                  <a:pt x="256" y="104"/>
                </a:lnTo>
                <a:lnTo>
                  <a:pt x="256" y="152"/>
                </a:lnTo>
                <a:lnTo>
                  <a:pt x="256" y="152"/>
                </a:lnTo>
                <a:lnTo>
                  <a:pt x="256" y="24"/>
                </a:lnTo>
                <a:lnTo>
                  <a:pt x="256" y="24"/>
                </a:lnTo>
                <a:lnTo>
                  <a:pt x="256" y="160"/>
                </a:lnTo>
                <a:lnTo>
                  <a:pt x="256" y="160"/>
                </a:lnTo>
                <a:lnTo>
                  <a:pt x="256" y="88"/>
                </a:lnTo>
                <a:lnTo>
                  <a:pt x="256" y="88"/>
                </a:lnTo>
                <a:lnTo>
                  <a:pt x="264" y="88"/>
                </a:lnTo>
                <a:lnTo>
                  <a:pt x="264" y="88"/>
                </a:lnTo>
                <a:lnTo>
                  <a:pt x="264" y="24"/>
                </a:lnTo>
                <a:lnTo>
                  <a:pt x="264" y="24"/>
                </a:lnTo>
                <a:lnTo>
                  <a:pt x="264" y="120"/>
                </a:lnTo>
                <a:lnTo>
                  <a:pt x="264" y="120"/>
                </a:lnTo>
                <a:lnTo>
                  <a:pt x="264" y="48"/>
                </a:lnTo>
                <a:lnTo>
                  <a:pt x="264" y="48"/>
                </a:lnTo>
                <a:lnTo>
                  <a:pt x="272" y="128"/>
                </a:lnTo>
                <a:lnTo>
                  <a:pt x="272" y="128"/>
                </a:lnTo>
                <a:lnTo>
                  <a:pt x="272" y="96"/>
                </a:lnTo>
                <a:lnTo>
                  <a:pt x="272" y="96"/>
                </a:lnTo>
                <a:lnTo>
                  <a:pt x="272" y="80"/>
                </a:lnTo>
                <a:lnTo>
                  <a:pt x="272" y="80"/>
                </a:lnTo>
                <a:lnTo>
                  <a:pt x="272" y="144"/>
                </a:lnTo>
                <a:lnTo>
                  <a:pt x="272" y="144"/>
                </a:lnTo>
                <a:lnTo>
                  <a:pt x="272" y="80"/>
                </a:lnTo>
                <a:lnTo>
                  <a:pt x="272" y="80"/>
                </a:lnTo>
                <a:lnTo>
                  <a:pt x="280" y="40"/>
                </a:lnTo>
                <a:lnTo>
                  <a:pt x="280" y="40"/>
                </a:lnTo>
                <a:lnTo>
                  <a:pt x="280" y="104"/>
                </a:lnTo>
                <a:lnTo>
                  <a:pt x="280" y="104"/>
                </a:lnTo>
                <a:lnTo>
                  <a:pt x="280" y="8"/>
                </a:lnTo>
                <a:lnTo>
                  <a:pt x="280" y="8"/>
                </a:lnTo>
                <a:lnTo>
                  <a:pt x="280" y="136"/>
                </a:lnTo>
                <a:lnTo>
                  <a:pt x="280" y="136"/>
                </a:lnTo>
                <a:lnTo>
                  <a:pt x="280" y="0"/>
                </a:lnTo>
                <a:lnTo>
                  <a:pt x="280" y="0"/>
                </a:lnTo>
                <a:lnTo>
                  <a:pt x="288" y="104"/>
                </a:lnTo>
                <a:lnTo>
                  <a:pt x="288" y="104"/>
                </a:lnTo>
                <a:lnTo>
                  <a:pt x="288" y="96"/>
                </a:lnTo>
                <a:lnTo>
                  <a:pt x="288" y="96"/>
                </a:lnTo>
                <a:lnTo>
                  <a:pt x="288" y="144"/>
                </a:lnTo>
                <a:lnTo>
                  <a:pt x="288" y="144"/>
                </a:lnTo>
                <a:lnTo>
                  <a:pt x="288" y="184"/>
                </a:lnTo>
                <a:lnTo>
                  <a:pt x="288" y="184"/>
                </a:lnTo>
                <a:lnTo>
                  <a:pt x="288" y="120"/>
                </a:lnTo>
                <a:lnTo>
                  <a:pt x="288" y="120"/>
                </a:lnTo>
                <a:lnTo>
                  <a:pt x="296" y="80"/>
                </a:lnTo>
                <a:lnTo>
                  <a:pt x="296" y="80"/>
                </a:lnTo>
                <a:lnTo>
                  <a:pt x="296" y="72"/>
                </a:lnTo>
                <a:lnTo>
                  <a:pt x="296" y="72"/>
                </a:lnTo>
                <a:lnTo>
                  <a:pt x="296" y="168"/>
                </a:lnTo>
                <a:lnTo>
                  <a:pt x="296" y="168"/>
                </a:lnTo>
                <a:lnTo>
                  <a:pt x="296" y="184"/>
                </a:lnTo>
                <a:lnTo>
                  <a:pt x="296" y="184"/>
                </a:lnTo>
                <a:lnTo>
                  <a:pt x="296" y="120"/>
                </a:lnTo>
                <a:lnTo>
                  <a:pt x="296" y="120"/>
                </a:lnTo>
                <a:lnTo>
                  <a:pt x="304" y="104"/>
                </a:lnTo>
                <a:lnTo>
                  <a:pt x="304" y="104"/>
                </a:lnTo>
                <a:lnTo>
                  <a:pt x="304" y="8"/>
                </a:lnTo>
                <a:lnTo>
                  <a:pt x="304" y="8"/>
                </a:lnTo>
                <a:lnTo>
                  <a:pt x="304" y="120"/>
                </a:lnTo>
                <a:lnTo>
                  <a:pt x="304" y="120"/>
                </a:lnTo>
                <a:lnTo>
                  <a:pt x="304" y="96"/>
                </a:lnTo>
                <a:lnTo>
                  <a:pt x="304" y="96"/>
                </a:lnTo>
                <a:lnTo>
                  <a:pt x="312" y="72"/>
                </a:lnTo>
                <a:lnTo>
                  <a:pt x="312" y="72"/>
                </a:lnTo>
                <a:lnTo>
                  <a:pt x="312" y="128"/>
                </a:lnTo>
                <a:lnTo>
                  <a:pt x="312" y="128"/>
                </a:lnTo>
                <a:lnTo>
                  <a:pt x="312" y="152"/>
                </a:lnTo>
                <a:lnTo>
                  <a:pt x="312" y="152"/>
                </a:lnTo>
                <a:lnTo>
                  <a:pt x="312" y="168"/>
                </a:lnTo>
                <a:lnTo>
                  <a:pt x="312" y="168"/>
                </a:lnTo>
                <a:lnTo>
                  <a:pt x="312" y="64"/>
                </a:lnTo>
                <a:lnTo>
                  <a:pt x="312" y="64"/>
                </a:lnTo>
                <a:lnTo>
                  <a:pt x="320" y="88"/>
                </a:lnTo>
                <a:lnTo>
                  <a:pt x="320" y="88"/>
                </a:lnTo>
                <a:lnTo>
                  <a:pt x="320" y="40"/>
                </a:lnTo>
                <a:lnTo>
                  <a:pt x="320" y="40"/>
                </a:lnTo>
                <a:lnTo>
                  <a:pt x="320" y="120"/>
                </a:lnTo>
                <a:lnTo>
                  <a:pt x="320" y="120"/>
                </a:lnTo>
                <a:lnTo>
                  <a:pt x="320" y="64"/>
                </a:lnTo>
                <a:lnTo>
                  <a:pt x="320" y="64"/>
                </a:lnTo>
                <a:lnTo>
                  <a:pt x="328" y="24"/>
                </a:lnTo>
                <a:lnTo>
                  <a:pt x="328" y="24"/>
                </a:lnTo>
                <a:lnTo>
                  <a:pt x="328" y="80"/>
                </a:lnTo>
                <a:lnTo>
                  <a:pt x="328" y="80"/>
                </a:lnTo>
                <a:lnTo>
                  <a:pt x="328" y="104"/>
                </a:lnTo>
                <a:lnTo>
                  <a:pt x="328" y="104"/>
                </a:lnTo>
                <a:lnTo>
                  <a:pt x="328" y="168"/>
                </a:lnTo>
                <a:lnTo>
                  <a:pt x="328" y="168"/>
                </a:lnTo>
                <a:lnTo>
                  <a:pt x="328" y="56"/>
                </a:lnTo>
                <a:lnTo>
                  <a:pt x="328" y="56"/>
                </a:lnTo>
                <a:lnTo>
                  <a:pt x="336" y="80"/>
                </a:lnTo>
                <a:lnTo>
                  <a:pt x="336" y="80"/>
                </a:lnTo>
                <a:lnTo>
                  <a:pt x="336" y="136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4" name="Freeform 1174"/>
          <p:cNvSpPr>
            <a:spLocks/>
          </p:cNvSpPr>
          <p:nvPr/>
        </p:nvSpPr>
        <p:spPr bwMode="auto">
          <a:xfrm>
            <a:off x="6362700" y="4330700"/>
            <a:ext cx="863600" cy="495300"/>
          </a:xfrm>
          <a:custGeom>
            <a:avLst/>
            <a:gdLst>
              <a:gd name="T0" fmla="*/ 0 w 544"/>
              <a:gd name="T1" fmla="*/ 312 h 312"/>
              <a:gd name="T2" fmla="*/ 0 w 544"/>
              <a:gd name="T3" fmla="*/ 312 h 312"/>
              <a:gd name="T4" fmla="*/ 0 w 544"/>
              <a:gd name="T5" fmla="*/ 312 h 312"/>
              <a:gd name="T6" fmla="*/ 16 w 544"/>
              <a:gd name="T7" fmla="*/ 296 h 312"/>
              <a:gd name="T8" fmla="*/ 16 w 544"/>
              <a:gd name="T9" fmla="*/ 296 h 312"/>
              <a:gd name="T10" fmla="*/ 24 w 544"/>
              <a:gd name="T11" fmla="*/ 280 h 312"/>
              <a:gd name="T12" fmla="*/ 24 w 544"/>
              <a:gd name="T13" fmla="*/ 280 h 312"/>
              <a:gd name="T14" fmla="*/ 40 w 544"/>
              <a:gd name="T15" fmla="*/ 264 h 312"/>
              <a:gd name="T16" fmla="*/ 40 w 544"/>
              <a:gd name="T17" fmla="*/ 264 h 312"/>
              <a:gd name="T18" fmla="*/ 48 w 544"/>
              <a:gd name="T19" fmla="*/ 248 h 312"/>
              <a:gd name="T20" fmla="*/ 48 w 544"/>
              <a:gd name="T21" fmla="*/ 248 h 312"/>
              <a:gd name="T22" fmla="*/ 64 w 544"/>
              <a:gd name="T23" fmla="*/ 232 h 312"/>
              <a:gd name="T24" fmla="*/ 64 w 544"/>
              <a:gd name="T25" fmla="*/ 232 h 312"/>
              <a:gd name="T26" fmla="*/ 72 w 544"/>
              <a:gd name="T27" fmla="*/ 216 h 312"/>
              <a:gd name="T28" fmla="*/ 72 w 544"/>
              <a:gd name="T29" fmla="*/ 216 h 312"/>
              <a:gd name="T30" fmla="*/ 88 w 544"/>
              <a:gd name="T31" fmla="*/ 200 h 312"/>
              <a:gd name="T32" fmla="*/ 88 w 544"/>
              <a:gd name="T33" fmla="*/ 200 h 312"/>
              <a:gd name="T34" fmla="*/ 96 w 544"/>
              <a:gd name="T35" fmla="*/ 192 h 312"/>
              <a:gd name="T36" fmla="*/ 96 w 544"/>
              <a:gd name="T37" fmla="*/ 192 h 312"/>
              <a:gd name="T38" fmla="*/ 112 w 544"/>
              <a:gd name="T39" fmla="*/ 176 h 312"/>
              <a:gd name="T40" fmla="*/ 112 w 544"/>
              <a:gd name="T41" fmla="*/ 176 h 312"/>
              <a:gd name="T42" fmla="*/ 128 w 544"/>
              <a:gd name="T43" fmla="*/ 160 h 312"/>
              <a:gd name="T44" fmla="*/ 128 w 544"/>
              <a:gd name="T45" fmla="*/ 160 h 312"/>
              <a:gd name="T46" fmla="*/ 128 w 544"/>
              <a:gd name="T47" fmla="*/ 152 h 312"/>
              <a:gd name="T48" fmla="*/ 128 w 544"/>
              <a:gd name="T49" fmla="*/ 152 h 312"/>
              <a:gd name="T50" fmla="*/ 144 w 544"/>
              <a:gd name="T51" fmla="*/ 144 h 312"/>
              <a:gd name="T52" fmla="*/ 144 w 544"/>
              <a:gd name="T53" fmla="*/ 144 h 312"/>
              <a:gd name="T54" fmla="*/ 168 w 544"/>
              <a:gd name="T55" fmla="*/ 120 h 312"/>
              <a:gd name="T56" fmla="*/ 168 w 544"/>
              <a:gd name="T57" fmla="*/ 120 h 312"/>
              <a:gd name="T58" fmla="*/ 184 w 544"/>
              <a:gd name="T59" fmla="*/ 104 h 312"/>
              <a:gd name="T60" fmla="*/ 184 w 544"/>
              <a:gd name="T61" fmla="*/ 104 h 312"/>
              <a:gd name="T62" fmla="*/ 208 w 544"/>
              <a:gd name="T63" fmla="*/ 96 h 312"/>
              <a:gd name="T64" fmla="*/ 208 w 544"/>
              <a:gd name="T65" fmla="*/ 96 h 312"/>
              <a:gd name="T66" fmla="*/ 232 w 544"/>
              <a:gd name="T67" fmla="*/ 80 h 312"/>
              <a:gd name="T68" fmla="*/ 232 w 544"/>
              <a:gd name="T69" fmla="*/ 80 h 312"/>
              <a:gd name="T70" fmla="*/ 248 w 544"/>
              <a:gd name="T71" fmla="*/ 64 h 312"/>
              <a:gd name="T72" fmla="*/ 248 w 544"/>
              <a:gd name="T73" fmla="*/ 64 h 312"/>
              <a:gd name="T74" fmla="*/ 280 w 544"/>
              <a:gd name="T75" fmla="*/ 56 h 312"/>
              <a:gd name="T76" fmla="*/ 280 w 544"/>
              <a:gd name="T77" fmla="*/ 56 h 312"/>
              <a:gd name="T78" fmla="*/ 304 w 544"/>
              <a:gd name="T79" fmla="*/ 48 h 312"/>
              <a:gd name="T80" fmla="*/ 304 w 544"/>
              <a:gd name="T81" fmla="*/ 48 h 312"/>
              <a:gd name="T82" fmla="*/ 328 w 544"/>
              <a:gd name="T83" fmla="*/ 40 h 312"/>
              <a:gd name="T84" fmla="*/ 328 w 544"/>
              <a:gd name="T85" fmla="*/ 40 h 312"/>
              <a:gd name="T86" fmla="*/ 360 w 544"/>
              <a:gd name="T87" fmla="*/ 32 h 312"/>
              <a:gd name="T88" fmla="*/ 360 w 544"/>
              <a:gd name="T89" fmla="*/ 32 h 312"/>
              <a:gd name="T90" fmla="*/ 392 w 544"/>
              <a:gd name="T91" fmla="*/ 24 h 312"/>
              <a:gd name="T92" fmla="*/ 392 w 544"/>
              <a:gd name="T93" fmla="*/ 24 h 312"/>
              <a:gd name="T94" fmla="*/ 448 w 544"/>
              <a:gd name="T95" fmla="*/ 16 h 312"/>
              <a:gd name="T96" fmla="*/ 448 w 544"/>
              <a:gd name="T97" fmla="*/ 16 h 312"/>
              <a:gd name="T98" fmla="*/ 512 w 544"/>
              <a:gd name="T99" fmla="*/ 8 h 312"/>
              <a:gd name="T100" fmla="*/ 512 w 544"/>
              <a:gd name="T101" fmla="*/ 8 h 312"/>
              <a:gd name="T102" fmla="*/ 544 w 544"/>
              <a:gd name="T10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44" h="312">
                <a:moveTo>
                  <a:pt x="0" y="312"/>
                </a:moveTo>
                <a:lnTo>
                  <a:pt x="0" y="312"/>
                </a:lnTo>
                <a:lnTo>
                  <a:pt x="0" y="312"/>
                </a:lnTo>
                <a:lnTo>
                  <a:pt x="16" y="296"/>
                </a:lnTo>
                <a:lnTo>
                  <a:pt x="16" y="296"/>
                </a:lnTo>
                <a:lnTo>
                  <a:pt x="24" y="280"/>
                </a:lnTo>
                <a:lnTo>
                  <a:pt x="24" y="280"/>
                </a:lnTo>
                <a:lnTo>
                  <a:pt x="40" y="264"/>
                </a:lnTo>
                <a:lnTo>
                  <a:pt x="40" y="264"/>
                </a:lnTo>
                <a:lnTo>
                  <a:pt x="48" y="248"/>
                </a:lnTo>
                <a:lnTo>
                  <a:pt x="48" y="248"/>
                </a:lnTo>
                <a:lnTo>
                  <a:pt x="64" y="232"/>
                </a:lnTo>
                <a:lnTo>
                  <a:pt x="64" y="232"/>
                </a:lnTo>
                <a:lnTo>
                  <a:pt x="72" y="216"/>
                </a:lnTo>
                <a:lnTo>
                  <a:pt x="72" y="216"/>
                </a:lnTo>
                <a:lnTo>
                  <a:pt x="88" y="200"/>
                </a:lnTo>
                <a:lnTo>
                  <a:pt x="88" y="200"/>
                </a:lnTo>
                <a:lnTo>
                  <a:pt x="96" y="192"/>
                </a:lnTo>
                <a:lnTo>
                  <a:pt x="96" y="192"/>
                </a:lnTo>
                <a:lnTo>
                  <a:pt x="112" y="176"/>
                </a:lnTo>
                <a:lnTo>
                  <a:pt x="112" y="176"/>
                </a:lnTo>
                <a:lnTo>
                  <a:pt x="128" y="160"/>
                </a:lnTo>
                <a:lnTo>
                  <a:pt x="128" y="160"/>
                </a:lnTo>
                <a:lnTo>
                  <a:pt x="128" y="152"/>
                </a:lnTo>
                <a:lnTo>
                  <a:pt x="128" y="152"/>
                </a:lnTo>
                <a:lnTo>
                  <a:pt x="144" y="144"/>
                </a:lnTo>
                <a:lnTo>
                  <a:pt x="144" y="144"/>
                </a:lnTo>
                <a:lnTo>
                  <a:pt x="168" y="120"/>
                </a:lnTo>
                <a:lnTo>
                  <a:pt x="168" y="120"/>
                </a:lnTo>
                <a:lnTo>
                  <a:pt x="184" y="104"/>
                </a:lnTo>
                <a:lnTo>
                  <a:pt x="184" y="104"/>
                </a:lnTo>
                <a:lnTo>
                  <a:pt x="208" y="96"/>
                </a:lnTo>
                <a:lnTo>
                  <a:pt x="208" y="96"/>
                </a:lnTo>
                <a:lnTo>
                  <a:pt x="232" y="80"/>
                </a:lnTo>
                <a:lnTo>
                  <a:pt x="232" y="80"/>
                </a:lnTo>
                <a:lnTo>
                  <a:pt x="248" y="64"/>
                </a:lnTo>
                <a:lnTo>
                  <a:pt x="248" y="64"/>
                </a:lnTo>
                <a:lnTo>
                  <a:pt x="280" y="56"/>
                </a:lnTo>
                <a:lnTo>
                  <a:pt x="280" y="56"/>
                </a:lnTo>
                <a:lnTo>
                  <a:pt x="304" y="48"/>
                </a:lnTo>
                <a:lnTo>
                  <a:pt x="304" y="48"/>
                </a:lnTo>
                <a:lnTo>
                  <a:pt x="328" y="40"/>
                </a:lnTo>
                <a:lnTo>
                  <a:pt x="328" y="40"/>
                </a:lnTo>
                <a:lnTo>
                  <a:pt x="360" y="32"/>
                </a:lnTo>
                <a:lnTo>
                  <a:pt x="360" y="32"/>
                </a:lnTo>
                <a:lnTo>
                  <a:pt x="392" y="24"/>
                </a:lnTo>
                <a:lnTo>
                  <a:pt x="392" y="24"/>
                </a:lnTo>
                <a:lnTo>
                  <a:pt x="448" y="16"/>
                </a:lnTo>
                <a:lnTo>
                  <a:pt x="448" y="16"/>
                </a:lnTo>
                <a:lnTo>
                  <a:pt x="512" y="8"/>
                </a:lnTo>
                <a:lnTo>
                  <a:pt x="512" y="8"/>
                </a:lnTo>
                <a:lnTo>
                  <a:pt x="54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5" name="Freeform 1175"/>
          <p:cNvSpPr>
            <a:spLocks/>
          </p:cNvSpPr>
          <p:nvPr/>
        </p:nvSpPr>
        <p:spPr bwMode="auto">
          <a:xfrm>
            <a:off x="7150100" y="4292600"/>
            <a:ext cx="139700" cy="101600"/>
          </a:xfrm>
          <a:custGeom>
            <a:avLst/>
            <a:gdLst>
              <a:gd name="T0" fmla="*/ 88 w 88"/>
              <a:gd name="T1" fmla="*/ 16 h 64"/>
              <a:gd name="T2" fmla="*/ 8 w 88"/>
              <a:gd name="T3" fmla="*/ 64 h 64"/>
              <a:gd name="T4" fmla="*/ 0 w 88"/>
              <a:gd name="T5" fmla="*/ 0 h 64"/>
              <a:gd name="T6" fmla="*/ 88 w 88"/>
              <a:gd name="T7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64">
                <a:moveTo>
                  <a:pt x="88" y="16"/>
                </a:moveTo>
                <a:lnTo>
                  <a:pt x="8" y="64"/>
                </a:lnTo>
                <a:lnTo>
                  <a:pt x="0" y="0"/>
                </a:lnTo>
                <a:lnTo>
                  <a:pt x="88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6" name="Freeform 1176"/>
          <p:cNvSpPr>
            <a:spLocks/>
          </p:cNvSpPr>
          <p:nvPr/>
        </p:nvSpPr>
        <p:spPr bwMode="auto">
          <a:xfrm>
            <a:off x="7899400" y="2260600"/>
            <a:ext cx="101600" cy="152400"/>
          </a:xfrm>
          <a:custGeom>
            <a:avLst/>
            <a:gdLst>
              <a:gd name="T0" fmla="*/ 0 w 64"/>
              <a:gd name="T1" fmla="*/ 96 h 96"/>
              <a:gd name="T2" fmla="*/ 32 w 64"/>
              <a:gd name="T3" fmla="*/ 96 h 96"/>
              <a:gd name="T4" fmla="*/ 64 w 64"/>
              <a:gd name="T5" fmla="*/ 80 h 96"/>
              <a:gd name="T6" fmla="*/ 64 w 64"/>
              <a:gd name="T7" fmla="*/ 80 h 96"/>
              <a:gd name="T8" fmla="*/ 16 w 64"/>
              <a:gd name="T9" fmla="*/ 0 h 96"/>
              <a:gd name="T10" fmla="*/ 16 w 64"/>
              <a:gd name="T11" fmla="*/ 0 h 96"/>
              <a:gd name="T12" fmla="*/ 0 w 64"/>
              <a:gd name="T13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96">
                <a:moveTo>
                  <a:pt x="0" y="96"/>
                </a:moveTo>
                <a:lnTo>
                  <a:pt x="32" y="96"/>
                </a:lnTo>
                <a:lnTo>
                  <a:pt x="64" y="80"/>
                </a:lnTo>
                <a:lnTo>
                  <a:pt x="64" y="80"/>
                </a:lnTo>
                <a:lnTo>
                  <a:pt x="16" y="0"/>
                </a:lnTo>
                <a:lnTo>
                  <a:pt x="16" y="0"/>
                </a:lnTo>
                <a:lnTo>
                  <a:pt x="0" y="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7" name="Freeform 1177"/>
          <p:cNvSpPr>
            <a:spLocks/>
          </p:cNvSpPr>
          <p:nvPr/>
        </p:nvSpPr>
        <p:spPr bwMode="auto">
          <a:xfrm>
            <a:off x="6248400" y="2336800"/>
            <a:ext cx="1714500" cy="2489200"/>
          </a:xfrm>
          <a:custGeom>
            <a:avLst/>
            <a:gdLst>
              <a:gd name="T0" fmla="*/ 1064 w 1080"/>
              <a:gd name="T1" fmla="*/ 0 h 1568"/>
              <a:gd name="T2" fmla="*/ 1080 w 1080"/>
              <a:gd name="T3" fmla="*/ 96 h 1568"/>
              <a:gd name="T4" fmla="*/ 1080 w 1080"/>
              <a:gd name="T5" fmla="*/ 96 h 1568"/>
              <a:gd name="T6" fmla="*/ 1072 w 1080"/>
              <a:gd name="T7" fmla="*/ 176 h 1568"/>
              <a:gd name="T8" fmla="*/ 1072 w 1080"/>
              <a:gd name="T9" fmla="*/ 176 h 1568"/>
              <a:gd name="T10" fmla="*/ 1064 w 1080"/>
              <a:gd name="T11" fmla="*/ 256 h 1568"/>
              <a:gd name="T12" fmla="*/ 1064 w 1080"/>
              <a:gd name="T13" fmla="*/ 256 h 1568"/>
              <a:gd name="T14" fmla="*/ 1040 w 1080"/>
              <a:gd name="T15" fmla="*/ 320 h 1568"/>
              <a:gd name="T16" fmla="*/ 1040 w 1080"/>
              <a:gd name="T17" fmla="*/ 320 h 1568"/>
              <a:gd name="T18" fmla="*/ 1000 w 1080"/>
              <a:gd name="T19" fmla="*/ 376 h 1568"/>
              <a:gd name="T20" fmla="*/ 1000 w 1080"/>
              <a:gd name="T21" fmla="*/ 376 h 1568"/>
              <a:gd name="T22" fmla="*/ 960 w 1080"/>
              <a:gd name="T23" fmla="*/ 432 h 1568"/>
              <a:gd name="T24" fmla="*/ 960 w 1080"/>
              <a:gd name="T25" fmla="*/ 432 h 1568"/>
              <a:gd name="T26" fmla="*/ 912 w 1080"/>
              <a:gd name="T27" fmla="*/ 480 h 1568"/>
              <a:gd name="T28" fmla="*/ 912 w 1080"/>
              <a:gd name="T29" fmla="*/ 480 h 1568"/>
              <a:gd name="T30" fmla="*/ 856 w 1080"/>
              <a:gd name="T31" fmla="*/ 528 h 1568"/>
              <a:gd name="T32" fmla="*/ 856 w 1080"/>
              <a:gd name="T33" fmla="*/ 528 h 1568"/>
              <a:gd name="T34" fmla="*/ 736 w 1080"/>
              <a:gd name="T35" fmla="*/ 608 h 1568"/>
              <a:gd name="T36" fmla="*/ 736 w 1080"/>
              <a:gd name="T37" fmla="*/ 608 h 1568"/>
              <a:gd name="T38" fmla="*/ 600 w 1080"/>
              <a:gd name="T39" fmla="*/ 688 h 1568"/>
              <a:gd name="T40" fmla="*/ 600 w 1080"/>
              <a:gd name="T41" fmla="*/ 688 h 1568"/>
              <a:gd name="T42" fmla="*/ 472 w 1080"/>
              <a:gd name="T43" fmla="*/ 776 h 1568"/>
              <a:gd name="T44" fmla="*/ 472 w 1080"/>
              <a:gd name="T45" fmla="*/ 776 h 1568"/>
              <a:gd name="T46" fmla="*/ 360 w 1080"/>
              <a:gd name="T47" fmla="*/ 872 h 1568"/>
              <a:gd name="T48" fmla="*/ 360 w 1080"/>
              <a:gd name="T49" fmla="*/ 872 h 1568"/>
              <a:gd name="T50" fmla="*/ 360 w 1080"/>
              <a:gd name="T51" fmla="*/ 872 h 1568"/>
              <a:gd name="T52" fmla="*/ 360 w 1080"/>
              <a:gd name="T53" fmla="*/ 872 h 1568"/>
              <a:gd name="T54" fmla="*/ 320 w 1080"/>
              <a:gd name="T55" fmla="*/ 896 h 1568"/>
              <a:gd name="T56" fmla="*/ 320 w 1080"/>
              <a:gd name="T57" fmla="*/ 896 h 1568"/>
              <a:gd name="T58" fmla="*/ 272 w 1080"/>
              <a:gd name="T59" fmla="*/ 928 h 1568"/>
              <a:gd name="T60" fmla="*/ 272 w 1080"/>
              <a:gd name="T61" fmla="*/ 928 h 1568"/>
              <a:gd name="T62" fmla="*/ 216 w 1080"/>
              <a:gd name="T63" fmla="*/ 952 h 1568"/>
              <a:gd name="T64" fmla="*/ 216 w 1080"/>
              <a:gd name="T65" fmla="*/ 952 h 1568"/>
              <a:gd name="T66" fmla="*/ 168 w 1080"/>
              <a:gd name="T67" fmla="*/ 984 h 1568"/>
              <a:gd name="T68" fmla="*/ 168 w 1080"/>
              <a:gd name="T69" fmla="*/ 984 h 1568"/>
              <a:gd name="T70" fmla="*/ 112 w 1080"/>
              <a:gd name="T71" fmla="*/ 1016 h 1568"/>
              <a:gd name="T72" fmla="*/ 112 w 1080"/>
              <a:gd name="T73" fmla="*/ 1016 h 1568"/>
              <a:gd name="T74" fmla="*/ 64 w 1080"/>
              <a:gd name="T75" fmla="*/ 1048 h 1568"/>
              <a:gd name="T76" fmla="*/ 64 w 1080"/>
              <a:gd name="T77" fmla="*/ 1048 h 1568"/>
              <a:gd name="T78" fmla="*/ 32 w 1080"/>
              <a:gd name="T79" fmla="*/ 1096 h 1568"/>
              <a:gd name="T80" fmla="*/ 32 w 1080"/>
              <a:gd name="T81" fmla="*/ 1096 h 1568"/>
              <a:gd name="T82" fmla="*/ 16 w 1080"/>
              <a:gd name="T83" fmla="*/ 1144 h 1568"/>
              <a:gd name="T84" fmla="*/ 16 w 1080"/>
              <a:gd name="T85" fmla="*/ 1144 h 1568"/>
              <a:gd name="T86" fmla="*/ 16 w 1080"/>
              <a:gd name="T87" fmla="*/ 1144 h 1568"/>
              <a:gd name="T88" fmla="*/ 16 w 1080"/>
              <a:gd name="T89" fmla="*/ 1144 h 1568"/>
              <a:gd name="T90" fmla="*/ 8 w 1080"/>
              <a:gd name="T91" fmla="*/ 1248 h 1568"/>
              <a:gd name="T92" fmla="*/ 8 w 1080"/>
              <a:gd name="T93" fmla="*/ 1248 h 1568"/>
              <a:gd name="T94" fmla="*/ 8 w 1080"/>
              <a:gd name="T95" fmla="*/ 1352 h 1568"/>
              <a:gd name="T96" fmla="*/ 8 w 1080"/>
              <a:gd name="T97" fmla="*/ 1352 h 1568"/>
              <a:gd name="T98" fmla="*/ 8 w 1080"/>
              <a:gd name="T99" fmla="*/ 1456 h 1568"/>
              <a:gd name="T100" fmla="*/ 8 w 1080"/>
              <a:gd name="T101" fmla="*/ 1456 h 1568"/>
              <a:gd name="T102" fmla="*/ 0 w 1080"/>
              <a:gd name="T103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80" h="1568">
                <a:moveTo>
                  <a:pt x="1064" y="0"/>
                </a:moveTo>
                <a:lnTo>
                  <a:pt x="1080" y="96"/>
                </a:lnTo>
                <a:lnTo>
                  <a:pt x="1080" y="96"/>
                </a:lnTo>
                <a:lnTo>
                  <a:pt x="1072" y="176"/>
                </a:lnTo>
                <a:lnTo>
                  <a:pt x="1072" y="176"/>
                </a:lnTo>
                <a:lnTo>
                  <a:pt x="1064" y="256"/>
                </a:lnTo>
                <a:lnTo>
                  <a:pt x="1064" y="256"/>
                </a:lnTo>
                <a:lnTo>
                  <a:pt x="1040" y="320"/>
                </a:lnTo>
                <a:lnTo>
                  <a:pt x="1040" y="320"/>
                </a:lnTo>
                <a:lnTo>
                  <a:pt x="1000" y="376"/>
                </a:lnTo>
                <a:lnTo>
                  <a:pt x="1000" y="376"/>
                </a:lnTo>
                <a:lnTo>
                  <a:pt x="960" y="432"/>
                </a:lnTo>
                <a:lnTo>
                  <a:pt x="960" y="432"/>
                </a:lnTo>
                <a:lnTo>
                  <a:pt x="912" y="480"/>
                </a:lnTo>
                <a:lnTo>
                  <a:pt x="912" y="480"/>
                </a:lnTo>
                <a:lnTo>
                  <a:pt x="856" y="528"/>
                </a:lnTo>
                <a:lnTo>
                  <a:pt x="856" y="528"/>
                </a:lnTo>
                <a:lnTo>
                  <a:pt x="736" y="608"/>
                </a:lnTo>
                <a:lnTo>
                  <a:pt x="736" y="608"/>
                </a:lnTo>
                <a:lnTo>
                  <a:pt x="600" y="688"/>
                </a:lnTo>
                <a:lnTo>
                  <a:pt x="600" y="688"/>
                </a:lnTo>
                <a:lnTo>
                  <a:pt x="472" y="776"/>
                </a:lnTo>
                <a:lnTo>
                  <a:pt x="472" y="776"/>
                </a:lnTo>
                <a:lnTo>
                  <a:pt x="360" y="872"/>
                </a:lnTo>
                <a:lnTo>
                  <a:pt x="360" y="872"/>
                </a:lnTo>
                <a:lnTo>
                  <a:pt x="360" y="872"/>
                </a:lnTo>
                <a:lnTo>
                  <a:pt x="360" y="872"/>
                </a:lnTo>
                <a:lnTo>
                  <a:pt x="320" y="896"/>
                </a:lnTo>
                <a:lnTo>
                  <a:pt x="320" y="896"/>
                </a:lnTo>
                <a:lnTo>
                  <a:pt x="272" y="928"/>
                </a:lnTo>
                <a:lnTo>
                  <a:pt x="272" y="928"/>
                </a:lnTo>
                <a:lnTo>
                  <a:pt x="216" y="952"/>
                </a:lnTo>
                <a:lnTo>
                  <a:pt x="216" y="952"/>
                </a:lnTo>
                <a:lnTo>
                  <a:pt x="168" y="984"/>
                </a:lnTo>
                <a:lnTo>
                  <a:pt x="168" y="984"/>
                </a:lnTo>
                <a:lnTo>
                  <a:pt x="112" y="1016"/>
                </a:lnTo>
                <a:lnTo>
                  <a:pt x="112" y="1016"/>
                </a:lnTo>
                <a:lnTo>
                  <a:pt x="64" y="1048"/>
                </a:lnTo>
                <a:lnTo>
                  <a:pt x="64" y="1048"/>
                </a:lnTo>
                <a:lnTo>
                  <a:pt x="32" y="1096"/>
                </a:lnTo>
                <a:lnTo>
                  <a:pt x="32" y="1096"/>
                </a:lnTo>
                <a:lnTo>
                  <a:pt x="16" y="1144"/>
                </a:lnTo>
                <a:lnTo>
                  <a:pt x="16" y="1144"/>
                </a:lnTo>
                <a:lnTo>
                  <a:pt x="16" y="1144"/>
                </a:lnTo>
                <a:lnTo>
                  <a:pt x="16" y="1144"/>
                </a:lnTo>
                <a:lnTo>
                  <a:pt x="8" y="1248"/>
                </a:lnTo>
                <a:lnTo>
                  <a:pt x="8" y="1248"/>
                </a:lnTo>
                <a:lnTo>
                  <a:pt x="8" y="1352"/>
                </a:lnTo>
                <a:lnTo>
                  <a:pt x="8" y="1352"/>
                </a:lnTo>
                <a:lnTo>
                  <a:pt x="8" y="1456"/>
                </a:lnTo>
                <a:lnTo>
                  <a:pt x="8" y="1456"/>
                </a:lnTo>
                <a:lnTo>
                  <a:pt x="0" y="1568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9498" name="Text Box 1178"/>
          <p:cNvSpPr txBox="1">
            <a:spLocks noChangeArrowheads="1"/>
          </p:cNvSpPr>
          <p:nvPr/>
        </p:nvSpPr>
        <p:spPr bwMode="auto">
          <a:xfrm>
            <a:off x="1905000" y="533400"/>
            <a:ext cx="81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rgbClr val="FF0066"/>
                </a:solidFill>
              </a:rPr>
              <a:t>Location</a:t>
            </a:r>
            <a:endParaRPr lang="en-US" altLang="en-US" sz="1400"/>
          </a:p>
        </p:txBody>
      </p:sp>
      <p:sp>
        <p:nvSpPr>
          <p:cNvPr id="569499" name="Text Box 1179"/>
          <p:cNvSpPr txBox="1">
            <a:spLocks noChangeArrowheads="1"/>
          </p:cNvSpPr>
          <p:nvPr/>
        </p:nvSpPr>
        <p:spPr bwMode="auto">
          <a:xfrm>
            <a:off x="2667000" y="533400"/>
            <a:ext cx="706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rgbClr val="FF9900"/>
                </a:solidFill>
              </a:rPr>
              <a:t>Timbre</a:t>
            </a:r>
            <a:endParaRPr lang="en-US" altLang="en-US" sz="1400"/>
          </a:p>
        </p:txBody>
      </p:sp>
      <p:sp>
        <p:nvSpPr>
          <p:cNvPr id="569500" name="Text Box 1180"/>
          <p:cNvSpPr txBox="1">
            <a:spLocks noChangeArrowheads="1"/>
          </p:cNvSpPr>
          <p:nvPr/>
        </p:nvSpPr>
        <p:spPr bwMode="auto">
          <a:xfrm>
            <a:off x="3352800" y="533400"/>
            <a:ext cx="549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chemeClr val="accent1"/>
                </a:solidFill>
              </a:rPr>
              <a:t>Pitch</a:t>
            </a:r>
            <a:endParaRPr lang="en-US" altLang="en-US" sz="1400"/>
          </a:p>
        </p:txBody>
      </p:sp>
      <p:sp>
        <p:nvSpPr>
          <p:cNvPr id="569501" name="Text Box 1181"/>
          <p:cNvSpPr txBox="1">
            <a:spLocks noChangeArrowheads="1"/>
          </p:cNvSpPr>
          <p:nvPr/>
        </p:nvSpPr>
        <p:spPr bwMode="auto">
          <a:xfrm>
            <a:off x="2133600" y="1371600"/>
            <a:ext cx="64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rgbClr val="FF0066"/>
                </a:solidFill>
              </a:rPr>
              <a:t>Spatial </a:t>
            </a:r>
          </a:p>
          <a:p>
            <a:r>
              <a:rPr lang="en-US" altLang="en-US" sz="1200">
                <a:solidFill>
                  <a:srgbClr val="FF0066"/>
                </a:solidFill>
              </a:rPr>
              <a:t>maps</a:t>
            </a:r>
            <a:endParaRPr lang="en-US" altLang="en-US" sz="1400"/>
          </a:p>
        </p:txBody>
      </p:sp>
      <p:sp>
        <p:nvSpPr>
          <p:cNvPr id="569502" name="Text Box 1182"/>
          <p:cNvSpPr txBox="1">
            <a:spLocks noChangeArrowheads="1"/>
          </p:cNvSpPr>
          <p:nvPr/>
        </p:nvSpPr>
        <p:spPr bwMode="auto">
          <a:xfrm>
            <a:off x="3276600" y="1371600"/>
            <a:ext cx="90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accent1"/>
                </a:solidFill>
              </a:rPr>
              <a:t>Computing 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pitch</a:t>
            </a:r>
            <a:endParaRPr lang="en-US" altLang="en-US" sz="1400"/>
          </a:p>
        </p:txBody>
      </p:sp>
      <p:sp>
        <p:nvSpPr>
          <p:cNvPr id="569503" name="Text Box 1183"/>
          <p:cNvSpPr txBox="1">
            <a:spLocks noChangeArrowheads="1"/>
          </p:cNvSpPr>
          <p:nvPr/>
        </p:nvSpPr>
        <p:spPr bwMode="auto">
          <a:xfrm>
            <a:off x="3263900" y="2730500"/>
            <a:ext cx="833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accent1"/>
                </a:solidFill>
              </a:rPr>
              <a:t>Harmonic 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templates</a:t>
            </a:r>
            <a:endParaRPr lang="en-US" altLang="en-US" sz="1400"/>
          </a:p>
        </p:txBody>
      </p:sp>
      <p:sp>
        <p:nvSpPr>
          <p:cNvPr id="569504" name="Text Box 1184"/>
          <p:cNvSpPr txBox="1">
            <a:spLocks noChangeArrowheads="1"/>
          </p:cNvSpPr>
          <p:nvPr/>
        </p:nvSpPr>
        <p:spPr bwMode="auto">
          <a:xfrm>
            <a:off x="2120900" y="3048000"/>
            <a:ext cx="995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rgbClr val="FF0066"/>
                </a:solidFill>
              </a:rPr>
              <a:t>ILD, ITD</a:t>
            </a:r>
          </a:p>
          <a:p>
            <a:r>
              <a:rPr lang="en-US" altLang="en-US" sz="1200">
                <a:solidFill>
                  <a:srgbClr val="FF0066"/>
                </a:solidFill>
              </a:rPr>
              <a:t>Spectral cues</a:t>
            </a:r>
            <a:endParaRPr lang="en-US" altLang="en-US" sz="1400"/>
          </a:p>
        </p:txBody>
      </p:sp>
      <p:sp>
        <p:nvSpPr>
          <p:cNvPr id="569505" name="Text Box 1185"/>
          <p:cNvSpPr txBox="1">
            <a:spLocks noChangeArrowheads="1"/>
          </p:cNvSpPr>
          <p:nvPr/>
        </p:nvSpPr>
        <p:spPr bwMode="auto">
          <a:xfrm>
            <a:off x="2133600" y="4521200"/>
            <a:ext cx="1793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>
                <a:solidFill>
                  <a:schemeClr val="tx2"/>
                </a:solidFill>
              </a:rPr>
              <a:t>The auditory spectrum</a:t>
            </a:r>
            <a:endParaRPr lang="en-US" altLang="en-US" sz="1400"/>
          </a:p>
        </p:txBody>
      </p:sp>
      <p:sp>
        <p:nvSpPr>
          <p:cNvPr id="569506" name="Text Box 1186"/>
          <p:cNvSpPr txBox="1">
            <a:spLocks noChangeArrowheads="1"/>
          </p:cNvSpPr>
          <p:nvPr/>
        </p:nvSpPr>
        <p:spPr bwMode="auto">
          <a:xfrm>
            <a:off x="7924800" y="1981200"/>
            <a:ext cx="3825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tx2"/>
                </a:solidFill>
              </a:rPr>
              <a:t>IC</a:t>
            </a:r>
            <a:endParaRPr lang="en-US" altLang="en-US" sz="1400"/>
          </a:p>
        </p:txBody>
      </p:sp>
      <p:sp>
        <p:nvSpPr>
          <p:cNvPr id="569507" name="Text Box 1187"/>
          <p:cNvSpPr txBox="1">
            <a:spLocks noChangeArrowheads="1"/>
          </p:cNvSpPr>
          <p:nvPr/>
        </p:nvSpPr>
        <p:spPr bwMode="auto">
          <a:xfrm>
            <a:off x="7772400" y="1447800"/>
            <a:ext cx="609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>
                <a:solidFill>
                  <a:schemeClr val="tx2"/>
                </a:solidFill>
              </a:rPr>
              <a:t>MGB</a:t>
            </a: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79143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Text Box 2"/>
          <p:cNvSpPr txBox="1">
            <a:spLocks noChangeArrowheads="1"/>
          </p:cNvSpPr>
          <p:nvPr/>
        </p:nvSpPr>
        <p:spPr bwMode="auto">
          <a:xfrm>
            <a:off x="76200" y="13716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i="1"/>
              <a:t>Sound</a:t>
            </a:r>
            <a:endParaRPr lang="en-US" altLang="en-US"/>
          </a:p>
        </p:txBody>
      </p:sp>
      <p:sp>
        <p:nvSpPr>
          <p:cNvPr id="566275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1023938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chemeClr val="accent2"/>
                </a:solidFill>
              </a:rPr>
              <a:t>Sensor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2667000" y="1219200"/>
            <a:ext cx="2773363" cy="8318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FF3300"/>
                </a:solidFill>
              </a:rPr>
              <a:t>Analog Conditioning</a:t>
            </a:r>
          </a:p>
          <a:p>
            <a:pPr algn="ctr"/>
            <a:r>
              <a:rPr lang="en-US" altLang="en-US">
                <a:solidFill>
                  <a:srgbClr val="FF3300"/>
                </a:solidFill>
              </a:rPr>
              <a:t>And Processing</a:t>
            </a:r>
          </a:p>
        </p:txBody>
      </p:sp>
      <p:sp>
        <p:nvSpPr>
          <p:cNvPr id="566277" name="Text Box 5"/>
          <p:cNvSpPr txBox="1">
            <a:spLocks noChangeArrowheads="1"/>
          </p:cNvSpPr>
          <p:nvPr/>
        </p:nvSpPr>
        <p:spPr bwMode="auto">
          <a:xfrm>
            <a:off x="5715000" y="1219200"/>
            <a:ext cx="1758950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chemeClr val="accent1"/>
                </a:solidFill>
              </a:rPr>
              <a:t>New Feature</a:t>
            </a:r>
          </a:p>
          <a:p>
            <a:pPr algn="ctr"/>
            <a:r>
              <a:rPr lang="en-US" altLang="en-US">
                <a:solidFill>
                  <a:schemeClr val="accent1"/>
                </a:solidFill>
              </a:rPr>
              <a:t>Map</a:t>
            </a:r>
          </a:p>
        </p:txBody>
      </p:sp>
      <p:sp>
        <p:nvSpPr>
          <p:cNvPr id="566278" name="Text Box 6"/>
          <p:cNvSpPr txBox="1">
            <a:spLocks noChangeArrowheads="1"/>
          </p:cNvSpPr>
          <p:nvPr/>
        </p:nvSpPr>
        <p:spPr bwMode="auto">
          <a:xfrm>
            <a:off x="7842250" y="1371600"/>
            <a:ext cx="996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Spikes</a:t>
            </a:r>
          </a:p>
        </p:txBody>
      </p:sp>
      <p:sp>
        <p:nvSpPr>
          <p:cNvPr id="566279" name="Line 7"/>
          <p:cNvSpPr>
            <a:spLocks noChangeShapeType="1"/>
          </p:cNvSpPr>
          <p:nvPr/>
        </p:nvSpPr>
        <p:spPr bwMode="auto">
          <a:xfrm>
            <a:off x="990600" y="1600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80" name="Line 8"/>
          <p:cNvSpPr>
            <a:spLocks noChangeShapeType="1"/>
          </p:cNvSpPr>
          <p:nvPr/>
        </p:nvSpPr>
        <p:spPr bwMode="auto">
          <a:xfrm>
            <a:off x="2286000" y="1600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81" name="Line 9"/>
          <p:cNvSpPr>
            <a:spLocks noChangeShapeType="1"/>
          </p:cNvSpPr>
          <p:nvPr/>
        </p:nvSpPr>
        <p:spPr bwMode="auto">
          <a:xfrm>
            <a:off x="5486400" y="1600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82" name="Line 10"/>
          <p:cNvSpPr>
            <a:spLocks noChangeShapeType="1"/>
          </p:cNvSpPr>
          <p:nvPr/>
        </p:nvSpPr>
        <p:spPr bwMode="auto">
          <a:xfrm>
            <a:off x="7480300" y="1600200"/>
            <a:ext cx="469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83" name="Text Box 11"/>
          <p:cNvSpPr txBox="1">
            <a:spLocks noChangeArrowheads="1"/>
          </p:cNvSpPr>
          <p:nvPr/>
        </p:nvSpPr>
        <p:spPr bwMode="auto">
          <a:xfrm>
            <a:off x="0" y="3352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/>
              <a:t>Spikes</a:t>
            </a:r>
          </a:p>
        </p:txBody>
      </p:sp>
      <p:sp>
        <p:nvSpPr>
          <p:cNvPr id="566284" name="Text Box 12"/>
          <p:cNvSpPr txBox="1">
            <a:spLocks noChangeArrowheads="1"/>
          </p:cNvSpPr>
          <p:nvPr/>
        </p:nvSpPr>
        <p:spPr bwMode="auto">
          <a:xfrm>
            <a:off x="1219200" y="2971800"/>
            <a:ext cx="1219200" cy="11969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>
                <a:solidFill>
                  <a:schemeClr val="accent2"/>
                </a:solidFill>
              </a:rPr>
              <a:t>Post-synaptic</a:t>
            </a:r>
          </a:p>
          <a:p>
            <a:pPr algn="ctr"/>
            <a:r>
              <a:rPr lang="en-US" altLang="en-US">
                <a:solidFill>
                  <a:schemeClr val="accent2"/>
                </a:solidFill>
              </a:rPr>
              <a:t>cell</a:t>
            </a:r>
          </a:p>
        </p:txBody>
      </p:sp>
      <p:sp>
        <p:nvSpPr>
          <p:cNvPr id="566285" name="Text Box 13"/>
          <p:cNvSpPr txBox="1">
            <a:spLocks noChangeArrowheads="1"/>
          </p:cNvSpPr>
          <p:nvPr/>
        </p:nvSpPr>
        <p:spPr bwMode="auto">
          <a:xfrm>
            <a:off x="2743200" y="3200400"/>
            <a:ext cx="2773363" cy="8318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rgbClr val="FF3300"/>
                </a:solidFill>
              </a:rPr>
              <a:t>Analog Conditioning</a:t>
            </a:r>
          </a:p>
          <a:p>
            <a:pPr algn="ctr"/>
            <a:r>
              <a:rPr lang="en-US" altLang="en-US">
                <a:solidFill>
                  <a:srgbClr val="FF3300"/>
                </a:solidFill>
              </a:rPr>
              <a:t>And Processing</a:t>
            </a:r>
          </a:p>
        </p:txBody>
      </p:sp>
      <p:sp>
        <p:nvSpPr>
          <p:cNvPr id="566286" name="Text Box 14"/>
          <p:cNvSpPr txBox="1">
            <a:spLocks noChangeArrowheads="1"/>
          </p:cNvSpPr>
          <p:nvPr/>
        </p:nvSpPr>
        <p:spPr bwMode="auto">
          <a:xfrm>
            <a:off x="5791200" y="3200400"/>
            <a:ext cx="1758950" cy="831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>
                <a:solidFill>
                  <a:schemeClr val="accent1"/>
                </a:solidFill>
              </a:rPr>
              <a:t>New Feature</a:t>
            </a:r>
          </a:p>
          <a:p>
            <a:pPr algn="ctr"/>
            <a:r>
              <a:rPr lang="en-US" altLang="en-US">
                <a:solidFill>
                  <a:schemeClr val="accent1"/>
                </a:solidFill>
              </a:rPr>
              <a:t>Map</a:t>
            </a:r>
          </a:p>
        </p:txBody>
      </p:sp>
      <p:sp>
        <p:nvSpPr>
          <p:cNvPr id="566287" name="Text Box 15"/>
          <p:cNvSpPr txBox="1">
            <a:spLocks noChangeArrowheads="1"/>
          </p:cNvSpPr>
          <p:nvPr/>
        </p:nvSpPr>
        <p:spPr bwMode="auto">
          <a:xfrm>
            <a:off x="7848600" y="3352800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i="1"/>
              <a:t>Actions</a:t>
            </a:r>
            <a:endParaRPr lang="en-US" altLang="en-US"/>
          </a:p>
        </p:txBody>
      </p:sp>
      <p:sp>
        <p:nvSpPr>
          <p:cNvPr id="566288" name="Line 16"/>
          <p:cNvSpPr>
            <a:spLocks noChangeShapeType="1"/>
          </p:cNvSpPr>
          <p:nvPr/>
        </p:nvSpPr>
        <p:spPr bwMode="auto">
          <a:xfrm>
            <a:off x="9906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89" name="Line 17"/>
          <p:cNvSpPr>
            <a:spLocks noChangeShapeType="1"/>
          </p:cNvSpPr>
          <p:nvPr/>
        </p:nvSpPr>
        <p:spPr bwMode="auto">
          <a:xfrm>
            <a:off x="2438400" y="3581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90" name="Line 18"/>
          <p:cNvSpPr>
            <a:spLocks noChangeShapeType="1"/>
          </p:cNvSpPr>
          <p:nvPr/>
        </p:nvSpPr>
        <p:spPr bwMode="auto">
          <a:xfrm>
            <a:off x="55626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91" name="Line 19"/>
          <p:cNvSpPr>
            <a:spLocks noChangeShapeType="1"/>
          </p:cNvSpPr>
          <p:nvPr/>
        </p:nvSpPr>
        <p:spPr bwMode="auto">
          <a:xfrm>
            <a:off x="7581900" y="3581400"/>
            <a:ext cx="35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92" name="Text Box 20"/>
          <p:cNvSpPr txBox="1">
            <a:spLocks noChangeArrowheads="1"/>
          </p:cNvSpPr>
          <p:nvPr/>
        </p:nvSpPr>
        <p:spPr bwMode="auto">
          <a:xfrm>
            <a:off x="3048000" y="4495800"/>
            <a:ext cx="2374900" cy="201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rgbClr val="FF3300"/>
                </a:solidFill>
              </a:rPr>
              <a:t>Distributed information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   (high redundancy)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Amplitude compression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   (phase coding)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Adaptive mechanisms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   (ongoing behavioral </a:t>
            </a:r>
          </a:p>
          <a:p>
            <a:r>
              <a:rPr lang="en-US" altLang="en-US" sz="1800">
                <a:solidFill>
                  <a:srgbClr val="FF3300"/>
                </a:solidFill>
              </a:rPr>
              <a:t>    context)</a:t>
            </a:r>
            <a:endParaRPr lang="en-US" altLang="en-US">
              <a:solidFill>
                <a:srgbClr val="FF3300"/>
              </a:solidFill>
            </a:endParaRPr>
          </a:p>
        </p:txBody>
      </p:sp>
      <p:sp>
        <p:nvSpPr>
          <p:cNvPr id="566293" name="Text Box 21"/>
          <p:cNvSpPr txBox="1">
            <a:spLocks noChangeArrowheads="1"/>
          </p:cNvSpPr>
          <p:nvPr/>
        </p:nvSpPr>
        <p:spPr bwMode="auto">
          <a:xfrm>
            <a:off x="7512050" y="4494213"/>
            <a:ext cx="17208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Pulse-coded</a:t>
            </a:r>
          </a:p>
          <a:p>
            <a:r>
              <a:rPr lang="en-US" altLang="en-US" sz="1800"/>
              <a:t>    links </a:t>
            </a:r>
          </a:p>
          <a:p>
            <a:r>
              <a:rPr lang="en-US" altLang="en-US" sz="1800"/>
              <a:t>Stochastic pulse </a:t>
            </a:r>
          </a:p>
          <a:p>
            <a:r>
              <a:rPr lang="en-US" altLang="en-US" sz="1800"/>
              <a:t>    coding </a:t>
            </a:r>
          </a:p>
          <a:p>
            <a:r>
              <a:rPr lang="en-US" altLang="en-US" sz="1800"/>
              <a:t>Continuous time</a:t>
            </a:r>
          </a:p>
          <a:p>
            <a:r>
              <a:rPr lang="en-US" altLang="en-US" sz="1800"/>
              <a:t>Restoration and</a:t>
            </a:r>
          </a:p>
          <a:p>
            <a:r>
              <a:rPr lang="en-US" altLang="en-US" sz="1800"/>
              <a:t>   transmission</a:t>
            </a:r>
          </a:p>
          <a:p>
            <a:endParaRPr lang="en-US" altLang="en-US" sz="1800"/>
          </a:p>
        </p:txBody>
      </p:sp>
      <p:sp>
        <p:nvSpPr>
          <p:cNvPr id="566294" name="Text Box 22"/>
          <p:cNvSpPr txBox="1">
            <a:spLocks noChangeArrowheads="1"/>
          </p:cNvSpPr>
          <p:nvPr/>
        </p:nvSpPr>
        <p:spPr bwMode="auto">
          <a:xfrm>
            <a:off x="5473700" y="4495800"/>
            <a:ext cx="21272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chemeClr val="accent1"/>
                </a:solidFill>
              </a:rPr>
              <a:t>Reduction via </a:t>
            </a:r>
            <a:r>
              <a:rPr lang="en-US" altLang="en-US" sz="1800" i="1">
                <a:solidFill>
                  <a:schemeClr val="accent1"/>
                </a:solidFill>
              </a:rPr>
              <a:t>Soft </a:t>
            </a:r>
          </a:p>
          <a:p>
            <a:r>
              <a:rPr lang="en-US" altLang="en-US" sz="1800" i="1">
                <a:solidFill>
                  <a:schemeClr val="accent1"/>
                </a:solidFill>
              </a:rPr>
              <a:t>   </a:t>
            </a:r>
            <a:r>
              <a:rPr lang="en-US" altLang="en-US" sz="1800">
                <a:solidFill>
                  <a:schemeClr val="accent1"/>
                </a:solidFill>
              </a:rPr>
              <a:t>categorization</a:t>
            </a:r>
          </a:p>
          <a:p>
            <a:r>
              <a:rPr lang="en-US" altLang="en-US" sz="1800">
                <a:solidFill>
                  <a:schemeClr val="accent1"/>
                </a:solidFill>
              </a:rPr>
              <a:t>   (many-to-one map)</a:t>
            </a:r>
          </a:p>
          <a:p>
            <a:r>
              <a:rPr lang="en-US" altLang="en-US" sz="1800">
                <a:solidFill>
                  <a:schemeClr val="accent1"/>
                </a:solidFill>
              </a:rPr>
              <a:t>Place coding</a:t>
            </a:r>
          </a:p>
          <a:p>
            <a:r>
              <a:rPr lang="en-US" altLang="en-US" sz="1800">
                <a:solidFill>
                  <a:schemeClr val="accent1"/>
                </a:solidFill>
              </a:rPr>
              <a:t>More abstract</a:t>
            </a:r>
          </a:p>
          <a:p>
            <a:r>
              <a:rPr lang="en-US" altLang="en-US" sz="1800">
                <a:solidFill>
                  <a:schemeClr val="accent1"/>
                </a:solidFill>
              </a:rPr>
              <a:t>    representations</a:t>
            </a:r>
            <a:endParaRPr lang="en-US" altLang="en-US">
              <a:solidFill>
                <a:schemeClr val="accent1"/>
              </a:solidFill>
            </a:endParaRPr>
          </a:p>
        </p:txBody>
      </p:sp>
      <p:sp>
        <p:nvSpPr>
          <p:cNvPr id="566295" name="Text Box 23"/>
          <p:cNvSpPr txBox="1">
            <a:spLocks noChangeArrowheads="1"/>
          </p:cNvSpPr>
          <p:nvPr/>
        </p:nvSpPr>
        <p:spPr bwMode="auto">
          <a:xfrm>
            <a:off x="1143000" y="4495800"/>
            <a:ext cx="1625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chemeClr val="accent2"/>
                </a:solidFill>
              </a:rPr>
              <a:t>Transduction</a:t>
            </a:r>
          </a:p>
          <a:p>
            <a:r>
              <a:rPr lang="en-US" altLang="en-US" sz="1800">
                <a:solidFill>
                  <a:schemeClr val="accent2"/>
                </a:solidFill>
              </a:rPr>
              <a:t>Reconstruction </a:t>
            </a:r>
            <a:endParaRPr lang="en-US" altLang="en-US">
              <a:solidFill>
                <a:schemeClr val="accent2"/>
              </a:solidFill>
            </a:endParaRPr>
          </a:p>
        </p:txBody>
      </p:sp>
      <p:sp>
        <p:nvSpPr>
          <p:cNvPr id="566296" name="Text Box 24"/>
          <p:cNvSpPr txBox="1">
            <a:spLocks noChangeArrowheads="1"/>
          </p:cNvSpPr>
          <p:nvPr/>
        </p:nvSpPr>
        <p:spPr bwMode="auto">
          <a:xfrm>
            <a:off x="1600200" y="304800"/>
            <a:ext cx="6316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Schematic Neural Processing Module</a:t>
            </a:r>
          </a:p>
        </p:txBody>
      </p:sp>
      <p:sp>
        <p:nvSpPr>
          <p:cNvPr id="566298" name="Oval 26"/>
          <p:cNvSpPr>
            <a:spLocks noChangeArrowheads="1"/>
          </p:cNvSpPr>
          <p:nvPr/>
        </p:nvSpPr>
        <p:spPr bwMode="auto">
          <a:xfrm>
            <a:off x="4343400" y="23622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299" name="Oval 27"/>
          <p:cNvSpPr>
            <a:spLocks noChangeArrowheads="1"/>
          </p:cNvSpPr>
          <p:nvPr/>
        </p:nvSpPr>
        <p:spPr bwMode="auto">
          <a:xfrm>
            <a:off x="4343400" y="25908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0" name="Oval 28"/>
          <p:cNvSpPr>
            <a:spLocks noChangeArrowheads="1"/>
          </p:cNvSpPr>
          <p:nvPr/>
        </p:nvSpPr>
        <p:spPr bwMode="auto">
          <a:xfrm>
            <a:off x="4343400" y="2819400"/>
            <a:ext cx="76200" cy="76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1" name="Line 29"/>
          <p:cNvSpPr>
            <a:spLocks noChangeShapeType="1"/>
          </p:cNvSpPr>
          <p:nvPr/>
        </p:nvSpPr>
        <p:spPr bwMode="auto">
          <a:xfrm>
            <a:off x="5029200" y="2590800"/>
            <a:ext cx="2743200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2" name="Line 30"/>
          <p:cNvSpPr>
            <a:spLocks noChangeShapeType="1"/>
          </p:cNvSpPr>
          <p:nvPr/>
        </p:nvSpPr>
        <p:spPr bwMode="auto">
          <a:xfrm flipV="1">
            <a:off x="7772400" y="2590800"/>
            <a:ext cx="0" cy="990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3" name="Line 31"/>
          <p:cNvSpPr>
            <a:spLocks noChangeShapeType="1"/>
          </p:cNvSpPr>
          <p:nvPr/>
        </p:nvSpPr>
        <p:spPr bwMode="auto">
          <a:xfrm>
            <a:off x="7772400" y="1600200"/>
            <a:ext cx="0" cy="990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5" name="Line 33"/>
          <p:cNvSpPr>
            <a:spLocks noChangeShapeType="1"/>
          </p:cNvSpPr>
          <p:nvPr/>
        </p:nvSpPr>
        <p:spPr bwMode="auto">
          <a:xfrm flipV="1">
            <a:off x="5029200" y="2057400"/>
            <a:ext cx="0" cy="5334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6" name="Line 34"/>
          <p:cNvSpPr>
            <a:spLocks noChangeShapeType="1"/>
          </p:cNvSpPr>
          <p:nvPr/>
        </p:nvSpPr>
        <p:spPr bwMode="auto">
          <a:xfrm>
            <a:off x="5029200" y="2590800"/>
            <a:ext cx="0" cy="609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7" name="Text Box 35"/>
          <p:cNvSpPr txBox="1">
            <a:spLocks noChangeArrowheads="1"/>
          </p:cNvSpPr>
          <p:nvPr/>
        </p:nvSpPr>
        <p:spPr bwMode="auto">
          <a:xfrm>
            <a:off x="5334000" y="2262188"/>
            <a:ext cx="2095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i="1"/>
              <a:t>Adaptive   influences</a:t>
            </a:r>
          </a:p>
        </p:txBody>
      </p:sp>
      <p:sp>
        <p:nvSpPr>
          <p:cNvPr id="566308" name="Line 36"/>
          <p:cNvSpPr>
            <a:spLocks noChangeShapeType="1"/>
          </p:cNvSpPr>
          <p:nvPr/>
        </p:nvSpPr>
        <p:spPr bwMode="auto">
          <a:xfrm flipV="1">
            <a:off x="6324600" y="2057400"/>
            <a:ext cx="0" cy="5334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6309" name="Line 37"/>
          <p:cNvSpPr>
            <a:spLocks noChangeShapeType="1"/>
          </p:cNvSpPr>
          <p:nvPr/>
        </p:nvSpPr>
        <p:spPr bwMode="auto">
          <a:xfrm>
            <a:off x="6324600" y="2590800"/>
            <a:ext cx="0" cy="609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0" name="Line 442"/>
          <p:cNvSpPr>
            <a:spLocks noChangeShapeType="1"/>
          </p:cNvSpPr>
          <p:nvPr/>
        </p:nvSpPr>
        <p:spPr bwMode="auto">
          <a:xfrm flipV="1">
            <a:off x="1676400" y="2362200"/>
            <a:ext cx="20574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44" name="Line 476"/>
          <p:cNvSpPr>
            <a:spLocks noChangeShapeType="1"/>
          </p:cNvSpPr>
          <p:nvPr/>
        </p:nvSpPr>
        <p:spPr bwMode="auto">
          <a:xfrm>
            <a:off x="1752600" y="3429000"/>
            <a:ext cx="19050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149600" y="25590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988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31115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32639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098800" y="36512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3149600" y="36512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3873500" y="30892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924300" y="30892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40640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41148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41783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44069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48133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48387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4225925" y="24272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4124325" y="29733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5038725" y="24114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5089525" y="21701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6003925" y="24241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251" name="Rectangle 83"/>
          <p:cNvSpPr>
            <a:spLocks noChangeArrowheads="1"/>
          </p:cNvSpPr>
          <p:nvPr/>
        </p:nvSpPr>
        <p:spPr bwMode="auto">
          <a:xfrm flipV="1">
            <a:off x="898525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252" name="Rectangle 84"/>
          <p:cNvSpPr>
            <a:spLocks noChangeArrowheads="1"/>
          </p:cNvSpPr>
          <p:nvPr/>
        </p:nvSpPr>
        <p:spPr bwMode="auto">
          <a:xfrm flipV="1">
            <a:off x="914400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253" name="Rectangle 85"/>
          <p:cNvSpPr>
            <a:spLocks noChangeArrowheads="1"/>
          </p:cNvSpPr>
          <p:nvPr/>
        </p:nvSpPr>
        <p:spPr bwMode="auto">
          <a:xfrm flipV="1">
            <a:off x="1008063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7595" name="Rectangle 427"/>
          <p:cNvSpPr>
            <a:spLocks noChangeAspect="1" noChangeArrowheads="1"/>
          </p:cNvSpPr>
          <p:nvPr/>
        </p:nvSpPr>
        <p:spPr bwMode="auto">
          <a:xfrm>
            <a:off x="2111375" y="228600"/>
            <a:ext cx="6153150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en-US" sz="3200" b="1">
                <a:solidFill>
                  <a:srgbClr val="1F1A17"/>
                </a:solidFill>
              </a:rPr>
              <a:t>Cochlear Analysis and Spike-Based</a:t>
            </a:r>
          </a:p>
          <a:p>
            <a:pPr algn="ctr"/>
            <a:r>
              <a:rPr lang="en-US" altLang="en-US" sz="3200" b="1">
                <a:solidFill>
                  <a:srgbClr val="1F1A17"/>
                </a:solidFill>
              </a:rPr>
              <a:t>Encoding</a:t>
            </a:r>
            <a:endParaRPr lang="en-US" altLang="en-US" sz="3200"/>
          </a:p>
        </p:txBody>
      </p:sp>
      <p:sp>
        <p:nvSpPr>
          <p:cNvPr id="7191" name="Text Box 23"/>
          <p:cNvSpPr txBox="1">
            <a:spLocks noChangeArrowheads="1"/>
          </p:cNvSpPr>
          <p:nvPr/>
        </p:nvSpPr>
        <p:spPr bwMode="auto">
          <a:xfrm>
            <a:off x="247650" y="447675"/>
            <a:ext cx="5730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Sound</a:t>
            </a:r>
          </a:p>
        </p:txBody>
      </p:sp>
      <p:sp>
        <p:nvSpPr>
          <p:cNvPr id="7254" name="Freeform 86"/>
          <p:cNvSpPr>
            <a:spLocks/>
          </p:cNvSpPr>
          <p:nvPr/>
        </p:nvSpPr>
        <p:spPr bwMode="auto">
          <a:xfrm flipV="1">
            <a:off x="630238" y="1731963"/>
            <a:ext cx="901700" cy="2222500"/>
          </a:xfrm>
          <a:custGeom>
            <a:avLst/>
            <a:gdLst>
              <a:gd name="T0" fmla="*/ 24 w 504"/>
              <a:gd name="T1" fmla="*/ 928 h 936"/>
              <a:gd name="T2" fmla="*/ 64 w 504"/>
              <a:gd name="T3" fmla="*/ 912 h 936"/>
              <a:gd name="T4" fmla="*/ 88 w 504"/>
              <a:gd name="T5" fmla="*/ 904 h 936"/>
              <a:gd name="T6" fmla="*/ 128 w 504"/>
              <a:gd name="T7" fmla="*/ 880 h 936"/>
              <a:gd name="T8" fmla="*/ 152 w 504"/>
              <a:gd name="T9" fmla="*/ 856 h 936"/>
              <a:gd name="T10" fmla="*/ 224 w 504"/>
              <a:gd name="T11" fmla="*/ 808 h 936"/>
              <a:gd name="T12" fmla="*/ 224 w 504"/>
              <a:gd name="T13" fmla="*/ 808 h 936"/>
              <a:gd name="T14" fmla="*/ 272 w 504"/>
              <a:gd name="T15" fmla="*/ 760 h 936"/>
              <a:gd name="T16" fmla="*/ 288 w 504"/>
              <a:gd name="T17" fmla="*/ 736 h 936"/>
              <a:gd name="T18" fmla="*/ 328 w 504"/>
              <a:gd name="T19" fmla="*/ 704 h 936"/>
              <a:gd name="T20" fmla="*/ 336 w 504"/>
              <a:gd name="T21" fmla="*/ 680 h 936"/>
              <a:gd name="T22" fmla="*/ 352 w 504"/>
              <a:gd name="T23" fmla="*/ 648 h 936"/>
              <a:gd name="T24" fmla="*/ 360 w 504"/>
              <a:gd name="T25" fmla="*/ 624 h 936"/>
              <a:gd name="T26" fmla="*/ 352 w 504"/>
              <a:gd name="T27" fmla="*/ 592 h 936"/>
              <a:gd name="T28" fmla="*/ 352 w 504"/>
              <a:gd name="T29" fmla="*/ 568 h 936"/>
              <a:gd name="T30" fmla="*/ 344 w 504"/>
              <a:gd name="T31" fmla="*/ 520 h 936"/>
              <a:gd name="T32" fmla="*/ 344 w 504"/>
              <a:gd name="T33" fmla="*/ 520 h 936"/>
              <a:gd name="T34" fmla="*/ 344 w 504"/>
              <a:gd name="T35" fmla="*/ 480 h 936"/>
              <a:gd name="T36" fmla="*/ 352 w 504"/>
              <a:gd name="T37" fmla="*/ 464 h 936"/>
              <a:gd name="T38" fmla="*/ 352 w 504"/>
              <a:gd name="T39" fmla="*/ 440 h 936"/>
              <a:gd name="T40" fmla="*/ 368 w 504"/>
              <a:gd name="T41" fmla="*/ 416 h 936"/>
              <a:gd name="T42" fmla="*/ 392 w 504"/>
              <a:gd name="T43" fmla="*/ 392 h 936"/>
              <a:gd name="T44" fmla="*/ 408 w 504"/>
              <a:gd name="T45" fmla="*/ 376 h 936"/>
              <a:gd name="T46" fmla="*/ 424 w 504"/>
              <a:gd name="T47" fmla="*/ 368 h 936"/>
              <a:gd name="T48" fmla="*/ 432 w 504"/>
              <a:gd name="T49" fmla="*/ 368 h 936"/>
              <a:gd name="T50" fmla="*/ 464 w 504"/>
              <a:gd name="T51" fmla="*/ 352 h 936"/>
              <a:gd name="T52" fmla="*/ 464 w 504"/>
              <a:gd name="T53" fmla="*/ 352 h 936"/>
              <a:gd name="T54" fmla="*/ 504 w 504"/>
              <a:gd name="T55" fmla="*/ 320 h 936"/>
              <a:gd name="T56" fmla="*/ 504 w 504"/>
              <a:gd name="T57" fmla="*/ 320 h 936"/>
              <a:gd name="T58" fmla="*/ 488 w 504"/>
              <a:gd name="T59" fmla="*/ 264 h 936"/>
              <a:gd name="T60" fmla="*/ 488 w 504"/>
              <a:gd name="T61" fmla="*/ 264 h 936"/>
              <a:gd name="T62" fmla="*/ 456 w 504"/>
              <a:gd name="T63" fmla="*/ 240 h 936"/>
              <a:gd name="T64" fmla="*/ 448 w 504"/>
              <a:gd name="T65" fmla="*/ 240 h 936"/>
              <a:gd name="T66" fmla="*/ 432 w 504"/>
              <a:gd name="T67" fmla="*/ 224 h 936"/>
              <a:gd name="T68" fmla="*/ 408 w 504"/>
              <a:gd name="T69" fmla="*/ 216 h 936"/>
              <a:gd name="T70" fmla="*/ 392 w 504"/>
              <a:gd name="T71" fmla="*/ 208 h 936"/>
              <a:gd name="T72" fmla="*/ 384 w 504"/>
              <a:gd name="T73" fmla="*/ 192 h 936"/>
              <a:gd name="T74" fmla="*/ 392 w 504"/>
              <a:gd name="T75" fmla="*/ 176 h 936"/>
              <a:gd name="T76" fmla="*/ 408 w 504"/>
              <a:gd name="T77" fmla="*/ 168 h 936"/>
              <a:gd name="T78" fmla="*/ 432 w 504"/>
              <a:gd name="T79" fmla="*/ 160 h 936"/>
              <a:gd name="T80" fmla="*/ 448 w 504"/>
              <a:gd name="T81" fmla="*/ 160 h 936"/>
              <a:gd name="T82" fmla="*/ 488 w 504"/>
              <a:gd name="T83" fmla="*/ 160 h 936"/>
              <a:gd name="T84" fmla="*/ 488 w 504"/>
              <a:gd name="T85" fmla="*/ 160 h 936"/>
              <a:gd name="T86" fmla="*/ 504 w 504"/>
              <a:gd name="T87" fmla="*/ 144 h 936"/>
              <a:gd name="T88" fmla="*/ 504 w 504"/>
              <a:gd name="T89" fmla="*/ 144 h 936"/>
              <a:gd name="T90" fmla="*/ 496 w 504"/>
              <a:gd name="T91" fmla="*/ 128 h 936"/>
              <a:gd name="T92" fmla="*/ 496 w 504"/>
              <a:gd name="T93" fmla="*/ 128 h 936"/>
              <a:gd name="T94" fmla="*/ 480 w 504"/>
              <a:gd name="T95" fmla="*/ 120 h 936"/>
              <a:gd name="T96" fmla="*/ 472 w 504"/>
              <a:gd name="T97" fmla="*/ 120 h 936"/>
              <a:gd name="T98" fmla="*/ 456 w 504"/>
              <a:gd name="T99" fmla="*/ 120 h 936"/>
              <a:gd name="T100" fmla="*/ 448 w 504"/>
              <a:gd name="T101" fmla="*/ 120 h 936"/>
              <a:gd name="T102" fmla="*/ 432 w 504"/>
              <a:gd name="T103" fmla="*/ 112 h 936"/>
              <a:gd name="T104" fmla="*/ 432 w 504"/>
              <a:gd name="T105" fmla="*/ 96 h 936"/>
              <a:gd name="T106" fmla="*/ 448 w 504"/>
              <a:gd name="T107" fmla="*/ 88 h 936"/>
              <a:gd name="T108" fmla="*/ 464 w 504"/>
              <a:gd name="T109" fmla="*/ 80 h 936"/>
              <a:gd name="T110" fmla="*/ 472 w 504"/>
              <a:gd name="T111" fmla="*/ 56 h 936"/>
              <a:gd name="T112" fmla="*/ 472 w 504"/>
              <a:gd name="T113" fmla="*/ 32 h 936"/>
              <a:gd name="T114" fmla="*/ 464 w 504"/>
              <a:gd name="T115" fmla="*/ 1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4" h="936">
                <a:moveTo>
                  <a:pt x="0" y="936"/>
                </a:moveTo>
                <a:lnTo>
                  <a:pt x="24" y="928"/>
                </a:lnTo>
                <a:lnTo>
                  <a:pt x="24" y="928"/>
                </a:lnTo>
                <a:lnTo>
                  <a:pt x="40" y="920"/>
                </a:lnTo>
                <a:lnTo>
                  <a:pt x="40" y="920"/>
                </a:lnTo>
                <a:lnTo>
                  <a:pt x="64" y="912"/>
                </a:lnTo>
                <a:lnTo>
                  <a:pt x="64" y="912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128" y="880"/>
                </a:lnTo>
                <a:lnTo>
                  <a:pt x="128" y="880"/>
                </a:lnTo>
                <a:lnTo>
                  <a:pt x="152" y="856"/>
                </a:lnTo>
                <a:lnTo>
                  <a:pt x="152" y="856"/>
                </a:lnTo>
                <a:lnTo>
                  <a:pt x="184" y="832"/>
                </a:lnTo>
                <a:lnTo>
                  <a:pt x="184" y="832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56" y="776"/>
                </a:lnTo>
                <a:lnTo>
                  <a:pt x="256" y="776"/>
                </a:lnTo>
                <a:lnTo>
                  <a:pt x="272" y="760"/>
                </a:lnTo>
                <a:lnTo>
                  <a:pt x="272" y="760"/>
                </a:lnTo>
                <a:lnTo>
                  <a:pt x="288" y="736"/>
                </a:lnTo>
                <a:lnTo>
                  <a:pt x="288" y="736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36" y="680"/>
                </a:lnTo>
                <a:lnTo>
                  <a:pt x="336" y="680"/>
                </a:lnTo>
                <a:lnTo>
                  <a:pt x="344" y="664"/>
                </a:lnTo>
                <a:lnTo>
                  <a:pt x="344" y="664"/>
                </a:lnTo>
                <a:lnTo>
                  <a:pt x="352" y="648"/>
                </a:lnTo>
                <a:lnTo>
                  <a:pt x="352" y="648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52" y="592"/>
                </a:lnTo>
                <a:lnTo>
                  <a:pt x="352" y="592"/>
                </a:lnTo>
                <a:lnTo>
                  <a:pt x="352" y="568"/>
                </a:lnTo>
                <a:lnTo>
                  <a:pt x="352" y="568"/>
                </a:lnTo>
                <a:lnTo>
                  <a:pt x="344" y="552"/>
                </a:lnTo>
                <a:lnTo>
                  <a:pt x="344" y="552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496"/>
                </a:lnTo>
                <a:lnTo>
                  <a:pt x="344" y="496"/>
                </a:lnTo>
                <a:lnTo>
                  <a:pt x="344" y="480"/>
                </a:lnTo>
                <a:lnTo>
                  <a:pt x="344" y="480"/>
                </a:lnTo>
                <a:lnTo>
                  <a:pt x="352" y="464"/>
                </a:lnTo>
                <a:lnTo>
                  <a:pt x="352" y="464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68" y="416"/>
                </a:lnTo>
                <a:lnTo>
                  <a:pt x="368" y="416"/>
                </a:lnTo>
                <a:lnTo>
                  <a:pt x="376" y="408"/>
                </a:lnTo>
                <a:lnTo>
                  <a:pt x="376" y="408"/>
                </a:lnTo>
                <a:lnTo>
                  <a:pt x="392" y="392"/>
                </a:lnTo>
                <a:lnTo>
                  <a:pt x="392" y="392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24" y="368"/>
                </a:lnTo>
                <a:lnTo>
                  <a:pt x="424" y="368"/>
                </a:lnTo>
                <a:lnTo>
                  <a:pt x="432" y="368"/>
                </a:lnTo>
                <a:lnTo>
                  <a:pt x="432" y="368"/>
                </a:lnTo>
                <a:lnTo>
                  <a:pt x="448" y="360"/>
                </a:lnTo>
                <a:lnTo>
                  <a:pt x="448" y="360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80" y="336"/>
                </a:lnTo>
                <a:lnTo>
                  <a:pt x="480" y="336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496" y="288"/>
                </a:lnTo>
                <a:lnTo>
                  <a:pt x="496" y="288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64" y="248"/>
                </a:lnTo>
                <a:lnTo>
                  <a:pt x="464" y="248"/>
                </a:lnTo>
                <a:lnTo>
                  <a:pt x="456" y="240"/>
                </a:lnTo>
                <a:lnTo>
                  <a:pt x="456" y="240"/>
                </a:lnTo>
                <a:lnTo>
                  <a:pt x="448" y="240"/>
                </a:lnTo>
                <a:lnTo>
                  <a:pt x="448" y="240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08" y="216"/>
                </a:lnTo>
                <a:lnTo>
                  <a:pt x="408" y="216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84" y="192"/>
                </a:lnTo>
                <a:lnTo>
                  <a:pt x="384" y="192"/>
                </a:lnTo>
                <a:lnTo>
                  <a:pt x="384" y="184"/>
                </a:lnTo>
                <a:lnTo>
                  <a:pt x="384" y="184"/>
                </a:lnTo>
                <a:lnTo>
                  <a:pt x="392" y="176"/>
                </a:lnTo>
                <a:lnTo>
                  <a:pt x="392" y="176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32" y="160"/>
                </a:lnTo>
                <a:lnTo>
                  <a:pt x="432" y="160"/>
                </a:lnTo>
                <a:lnTo>
                  <a:pt x="448" y="160"/>
                </a:lnTo>
                <a:lnTo>
                  <a:pt x="448" y="160"/>
                </a:lnTo>
                <a:lnTo>
                  <a:pt x="464" y="160"/>
                </a:lnTo>
                <a:lnTo>
                  <a:pt x="464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96" y="152"/>
                </a:lnTo>
                <a:lnTo>
                  <a:pt x="496" y="152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496" y="136"/>
                </a:lnTo>
                <a:lnTo>
                  <a:pt x="496" y="136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80" y="128"/>
                </a:lnTo>
                <a:lnTo>
                  <a:pt x="480" y="128"/>
                </a:lnTo>
                <a:lnTo>
                  <a:pt x="480" y="120"/>
                </a:lnTo>
                <a:lnTo>
                  <a:pt x="480" y="120"/>
                </a:lnTo>
                <a:lnTo>
                  <a:pt x="472" y="120"/>
                </a:lnTo>
                <a:lnTo>
                  <a:pt x="472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48" y="120"/>
                </a:lnTo>
                <a:lnTo>
                  <a:pt x="448" y="120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48" y="88"/>
                </a:lnTo>
                <a:lnTo>
                  <a:pt x="448" y="88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72" y="56"/>
                </a:lnTo>
                <a:lnTo>
                  <a:pt x="472" y="56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64" y="16"/>
                </a:lnTo>
                <a:lnTo>
                  <a:pt x="464" y="16"/>
                </a:lnTo>
                <a:lnTo>
                  <a:pt x="464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5" name="Freeform 87"/>
          <p:cNvSpPr>
            <a:spLocks/>
          </p:cNvSpPr>
          <p:nvPr/>
        </p:nvSpPr>
        <p:spPr bwMode="auto">
          <a:xfrm flipV="1">
            <a:off x="803275" y="228600"/>
            <a:ext cx="919163" cy="5834063"/>
          </a:xfrm>
          <a:custGeom>
            <a:avLst/>
            <a:gdLst>
              <a:gd name="T0" fmla="*/ 64 w 592"/>
              <a:gd name="T1" fmla="*/ 1112 h 1120"/>
              <a:gd name="T2" fmla="*/ 120 w 592"/>
              <a:gd name="T3" fmla="*/ 1096 h 1120"/>
              <a:gd name="T4" fmla="*/ 176 w 592"/>
              <a:gd name="T5" fmla="*/ 1072 h 1120"/>
              <a:gd name="T6" fmla="*/ 232 w 592"/>
              <a:gd name="T7" fmla="*/ 1032 h 1120"/>
              <a:gd name="T8" fmla="*/ 328 w 592"/>
              <a:gd name="T9" fmla="*/ 944 h 1120"/>
              <a:gd name="T10" fmla="*/ 416 w 592"/>
              <a:gd name="T11" fmla="*/ 816 h 1120"/>
              <a:gd name="T12" fmla="*/ 488 w 592"/>
              <a:gd name="T13" fmla="*/ 664 h 1120"/>
              <a:gd name="T14" fmla="*/ 544 w 592"/>
              <a:gd name="T15" fmla="*/ 488 h 1120"/>
              <a:gd name="T16" fmla="*/ 576 w 592"/>
              <a:gd name="T17" fmla="*/ 296 h 1120"/>
              <a:gd name="T18" fmla="*/ 592 w 592"/>
              <a:gd name="T19" fmla="*/ 88 h 1120"/>
              <a:gd name="T20" fmla="*/ 592 w 592"/>
              <a:gd name="T21" fmla="*/ 88 h 1120"/>
              <a:gd name="T22" fmla="*/ 592 w 592"/>
              <a:gd name="T23" fmla="*/ 88 h 1120"/>
              <a:gd name="T24" fmla="*/ 592 w 592"/>
              <a:gd name="T25" fmla="*/ 80 h 1120"/>
              <a:gd name="T26" fmla="*/ 592 w 592"/>
              <a:gd name="T27" fmla="*/ 80 h 1120"/>
              <a:gd name="T28" fmla="*/ 576 w 592"/>
              <a:gd name="T29" fmla="*/ 48 h 1120"/>
              <a:gd name="T30" fmla="*/ 552 w 592"/>
              <a:gd name="T31" fmla="*/ 24 h 1120"/>
              <a:gd name="T32" fmla="*/ 512 w 592"/>
              <a:gd name="T33" fmla="*/ 8 h 1120"/>
              <a:gd name="T34" fmla="*/ 464 w 592"/>
              <a:gd name="T35" fmla="*/ 0 h 1120"/>
              <a:gd name="T36" fmla="*/ 464 w 592"/>
              <a:gd name="T37" fmla="*/ 0 h 1120"/>
              <a:gd name="T38" fmla="*/ 416 w 592"/>
              <a:gd name="T39" fmla="*/ 8 h 1120"/>
              <a:gd name="T40" fmla="*/ 384 w 592"/>
              <a:gd name="T41" fmla="*/ 24 h 1120"/>
              <a:gd name="T42" fmla="*/ 352 w 592"/>
              <a:gd name="T43" fmla="*/ 48 h 1120"/>
              <a:gd name="T44" fmla="*/ 344 w 592"/>
              <a:gd name="T45" fmla="*/ 80 h 1120"/>
              <a:gd name="T46" fmla="*/ 344 w 592"/>
              <a:gd name="T47" fmla="*/ 80 h 1120"/>
              <a:gd name="T48" fmla="*/ 336 w 592"/>
              <a:gd name="T49" fmla="*/ 216 h 1120"/>
              <a:gd name="T50" fmla="*/ 320 w 592"/>
              <a:gd name="T51" fmla="*/ 344 h 1120"/>
              <a:gd name="T52" fmla="*/ 288 w 592"/>
              <a:gd name="T53" fmla="*/ 456 h 1120"/>
              <a:gd name="T54" fmla="*/ 240 w 592"/>
              <a:gd name="T55" fmla="*/ 552 h 1120"/>
              <a:gd name="T56" fmla="*/ 192 w 592"/>
              <a:gd name="T57" fmla="*/ 632 h 1120"/>
              <a:gd name="T58" fmla="*/ 136 w 592"/>
              <a:gd name="T59" fmla="*/ 696 h 1120"/>
              <a:gd name="T60" fmla="*/ 64 w 592"/>
              <a:gd name="T61" fmla="*/ 736 h 1120"/>
              <a:gd name="T62" fmla="*/ 0 w 592"/>
              <a:gd name="T63" fmla="*/ 752 h 1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2" h="1120">
                <a:moveTo>
                  <a:pt x="8" y="1120"/>
                </a:moveTo>
                <a:lnTo>
                  <a:pt x="64" y="1112"/>
                </a:lnTo>
                <a:lnTo>
                  <a:pt x="64" y="1112"/>
                </a:lnTo>
                <a:lnTo>
                  <a:pt x="120" y="1096"/>
                </a:lnTo>
                <a:lnTo>
                  <a:pt x="120" y="1096"/>
                </a:lnTo>
                <a:lnTo>
                  <a:pt x="176" y="1072"/>
                </a:lnTo>
                <a:lnTo>
                  <a:pt x="176" y="1072"/>
                </a:lnTo>
                <a:lnTo>
                  <a:pt x="232" y="1032"/>
                </a:lnTo>
                <a:lnTo>
                  <a:pt x="232" y="1032"/>
                </a:lnTo>
                <a:lnTo>
                  <a:pt x="328" y="944"/>
                </a:lnTo>
                <a:lnTo>
                  <a:pt x="328" y="944"/>
                </a:lnTo>
                <a:lnTo>
                  <a:pt x="416" y="816"/>
                </a:lnTo>
                <a:lnTo>
                  <a:pt x="416" y="816"/>
                </a:lnTo>
                <a:lnTo>
                  <a:pt x="488" y="664"/>
                </a:lnTo>
                <a:lnTo>
                  <a:pt x="488" y="664"/>
                </a:lnTo>
                <a:lnTo>
                  <a:pt x="544" y="488"/>
                </a:lnTo>
                <a:lnTo>
                  <a:pt x="544" y="488"/>
                </a:lnTo>
                <a:lnTo>
                  <a:pt x="576" y="296"/>
                </a:lnTo>
                <a:lnTo>
                  <a:pt x="576" y="296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0"/>
                </a:lnTo>
                <a:lnTo>
                  <a:pt x="592" y="80"/>
                </a:lnTo>
                <a:lnTo>
                  <a:pt x="592" y="80"/>
                </a:lnTo>
                <a:lnTo>
                  <a:pt x="592" y="80"/>
                </a:lnTo>
                <a:lnTo>
                  <a:pt x="576" y="48"/>
                </a:lnTo>
                <a:lnTo>
                  <a:pt x="576" y="48"/>
                </a:lnTo>
                <a:lnTo>
                  <a:pt x="552" y="24"/>
                </a:lnTo>
                <a:lnTo>
                  <a:pt x="552" y="24"/>
                </a:lnTo>
                <a:lnTo>
                  <a:pt x="512" y="8"/>
                </a:lnTo>
                <a:lnTo>
                  <a:pt x="512" y="8"/>
                </a:lnTo>
                <a:lnTo>
                  <a:pt x="464" y="0"/>
                </a:lnTo>
                <a:lnTo>
                  <a:pt x="464" y="0"/>
                </a:lnTo>
                <a:lnTo>
                  <a:pt x="464" y="0"/>
                </a:lnTo>
                <a:lnTo>
                  <a:pt x="464" y="0"/>
                </a:lnTo>
                <a:lnTo>
                  <a:pt x="416" y="8"/>
                </a:lnTo>
                <a:lnTo>
                  <a:pt x="416" y="8"/>
                </a:lnTo>
                <a:lnTo>
                  <a:pt x="384" y="24"/>
                </a:lnTo>
                <a:lnTo>
                  <a:pt x="384" y="24"/>
                </a:lnTo>
                <a:lnTo>
                  <a:pt x="352" y="48"/>
                </a:lnTo>
                <a:lnTo>
                  <a:pt x="352" y="48"/>
                </a:lnTo>
                <a:lnTo>
                  <a:pt x="344" y="80"/>
                </a:lnTo>
                <a:lnTo>
                  <a:pt x="344" y="80"/>
                </a:lnTo>
                <a:lnTo>
                  <a:pt x="344" y="80"/>
                </a:lnTo>
                <a:lnTo>
                  <a:pt x="344" y="80"/>
                </a:lnTo>
                <a:lnTo>
                  <a:pt x="336" y="216"/>
                </a:lnTo>
                <a:lnTo>
                  <a:pt x="336" y="216"/>
                </a:lnTo>
                <a:lnTo>
                  <a:pt x="320" y="344"/>
                </a:lnTo>
                <a:lnTo>
                  <a:pt x="320" y="344"/>
                </a:lnTo>
                <a:lnTo>
                  <a:pt x="288" y="456"/>
                </a:lnTo>
                <a:lnTo>
                  <a:pt x="288" y="456"/>
                </a:lnTo>
                <a:lnTo>
                  <a:pt x="240" y="552"/>
                </a:lnTo>
                <a:lnTo>
                  <a:pt x="240" y="552"/>
                </a:lnTo>
                <a:lnTo>
                  <a:pt x="192" y="632"/>
                </a:lnTo>
                <a:lnTo>
                  <a:pt x="192" y="632"/>
                </a:lnTo>
                <a:lnTo>
                  <a:pt x="136" y="696"/>
                </a:lnTo>
                <a:lnTo>
                  <a:pt x="136" y="696"/>
                </a:lnTo>
                <a:lnTo>
                  <a:pt x="64" y="736"/>
                </a:lnTo>
                <a:lnTo>
                  <a:pt x="64" y="736"/>
                </a:lnTo>
                <a:lnTo>
                  <a:pt x="0" y="752"/>
                </a:lnTo>
              </a:path>
            </a:pathLst>
          </a:custGeom>
          <a:noFill/>
          <a:ln w="28575" cap="flat" cmpd="sng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56" name="Text Box 88"/>
          <p:cNvSpPr txBox="1">
            <a:spLocks noChangeArrowheads="1"/>
          </p:cNvSpPr>
          <p:nvPr/>
        </p:nvSpPr>
        <p:spPr bwMode="auto">
          <a:xfrm>
            <a:off x="0" y="4133850"/>
            <a:ext cx="86836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Basilar </a:t>
            </a:r>
          </a:p>
          <a:p>
            <a:r>
              <a:rPr lang="en-US" altLang="en-US" sz="1200"/>
              <a:t>membrane </a:t>
            </a:r>
          </a:p>
          <a:p>
            <a:r>
              <a:rPr lang="en-US" altLang="en-US" sz="1200"/>
              <a:t>vibrations</a:t>
            </a:r>
            <a:endParaRPr lang="en-US" altLang="en-US" sz="1400"/>
          </a:p>
        </p:txBody>
      </p:sp>
      <p:sp>
        <p:nvSpPr>
          <p:cNvPr id="7257" name="Freeform 89"/>
          <p:cNvSpPr>
            <a:spLocks/>
          </p:cNvSpPr>
          <p:nvPr/>
        </p:nvSpPr>
        <p:spPr bwMode="auto">
          <a:xfrm>
            <a:off x="412750" y="876300"/>
            <a:ext cx="539750" cy="387350"/>
          </a:xfrm>
          <a:custGeom>
            <a:avLst/>
            <a:gdLst>
              <a:gd name="T0" fmla="*/ 2 w 91"/>
              <a:gd name="T1" fmla="*/ 431 h 442"/>
              <a:gd name="T2" fmla="*/ 3 w 91"/>
              <a:gd name="T3" fmla="*/ 424 h 442"/>
              <a:gd name="T4" fmla="*/ 5 w 91"/>
              <a:gd name="T5" fmla="*/ 302 h 442"/>
              <a:gd name="T6" fmla="*/ 6 w 91"/>
              <a:gd name="T7" fmla="*/ 125 h 442"/>
              <a:gd name="T8" fmla="*/ 8 w 91"/>
              <a:gd name="T9" fmla="*/ 8 h 442"/>
              <a:gd name="T10" fmla="*/ 10 w 91"/>
              <a:gd name="T11" fmla="*/ 34 h 442"/>
              <a:gd name="T12" fmla="*/ 10 w 91"/>
              <a:gd name="T13" fmla="*/ 183 h 442"/>
              <a:gd name="T14" fmla="*/ 11 w 91"/>
              <a:gd name="T15" fmla="*/ 354 h 442"/>
              <a:gd name="T16" fmla="*/ 13 w 91"/>
              <a:gd name="T17" fmla="*/ 439 h 442"/>
              <a:gd name="T18" fmla="*/ 14 w 91"/>
              <a:gd name="T19" fmla="*/ 410 h 442"/>
              <a:gd name="T20" fmla="*/ 16 w 91"/>
              <a:gd name="T21" fmla="*/ 326 h 442"/>
              <a:gd name="T22" fmla="*/ 18 w 91"/>
              <a:gd name="T23" fmla="*/ 283 h 442"/>
              <a:gd name="T24" fmla="*/ 19 w 91"/>
              <a:gd name="T25" fmla="*/ 326 h 442"/>
              <a:gd name="T26" fmla="*/ 21 w 91"/>
              <a:gd name="T27" fmla="*/ 410 h 442"/>
              <a:gd name="T28" fmla="*/ 22 w 91"/>
              <a:gd name="T29" fmla="*/ 439 h 442"/>
              <a:gd name="T30" fmla="*/ 22 w 91"/>
              <a:gd name="T31" fmla="*/ 354 h 442"/>
              <a:gd name="T32" fmla="*/ 24 w 91"/>
              <a:gd name="T33" fmla="*/ 183 h 442"/>
              <a:gd name="T34" fmla="*/ 26 w 91"/>
              <a:gd name="T35" fmla="*/ 34 h 442"/>
              <a:gd name="T36" fmla="*/ 27 w 91"/>
              <a:gd name="T37" fmla="*/ 8 h 442"/>
              <a:gd name="T38" fmla="*/ 29 w 91"/>
              <a:gd name="T39" fmla="*/ 125 h 442"/>
              <a:gd name="T40" fmla="*/ 30 w 91"/>
              <a:gd name="T41" fmla="*/ 302 h 442"/>
              <a:gd name="T42" fmla="*/ 32 w 91"/>
              <a:gd name="T43" fmla="*/ 424 h 442"/>
              <a:gd name="T44" fmla="*/ 34 w 91"/>
              <a:gd name="T45" fmla="*/ 431 h 442"/>
              <a:gd name="T46" fmla="*/ 35 w 91"/>
              <a:gd name="T47" fmla="*/ 354 h 442"/>
              <a:gd name="T48" fmla="*/ 35 w 91"/>
              <a:gd name="T49" fmla="*/ 288 h 442"/>
              <a:gd name="T50" fmla="*/ 37 w 91"/>
              <a:gd name="T51" fmla="*/ 302 h 442"/>
              <a:gd name="T52" fmla="*/ 38 w 91"/>
              <a:gd name="T53" fmla="*/ 382 h 442"/>
              <a:gd name="T54" fmla="*/ 40 w 91"/>
              <a:gd name="T55" fmla="*/ 440 h 442"/>
              <a:gd name="T56" fmla="*/ 42 w 91"/>
              <a:gd name="T57" fmla="*/ 365 h 442"/>
              <a:gd name="T58" fmla="*/ 43 w 91"/>
              <a:gd name="T59" fmla="*/ 198 h 442"/>
              <a:gd name="T60" fmla="*/ 45 w 91"/>
              <a:gd name="T61" fmla="*/ 42 h 442"/>
              <a:gd name="T62" fmla="*/ 46 w 91"/>
              <a:gd name="T63" fmla="*/ 5 h 442"/>
              <a:gd name="T64" fmla="*/ 48 w 91"/>
              <a:gd name="T65" fmla="*/ 111 h 442"/>
              <a:gd name="T66" fmla="*/ 50 w 91"/>
              <a:gd name="T67" fmla="*/ 288 h 442"/>
              <a:gd name="T68" fmla="*/ 51 w 91"/>
              <a:gd name="T69" fmla="*/ 418 h 442"/>
              <a:gd name="T70" fmla="*/ 53 w 91"/>
              <a:gd name="T71" fmla="*/ 421 h 442"/>
              <a:gd name="T72" fmla="*/ 55 w 91"/>
              <a:gd name="T73" fmla="*/ 339 h 442"/>
              <a:gd name="T74" fmla="*/ 56 w 91"/>
              <a:gd name="T75" fmla="*/ 284 h 442"/>
              <a:gd name="T76" fmla="*/ 56 w 91"/>
              <a:gd name="T77" fmla="*/ 313 h 442"/>
              <a:gd name="T78" fmla="*/ 58 w 91"/>
              <a:gd name="T79" fmla="*/ 397 h 442"/>
              <a:gd name="T80" fmla="*/ 59 w 91"/>
              <a:gd name="T81" fmla="*/ 442 h 442"/>
              <a:gd name="T82" fmla="*/ 61 w 91"/>
              <a:gd name="T83" fmla="*/ 376 h 442"/>
              <a:gd name="T84" fmla="*/ 63 w 91"/>
              <a:gd name="T85" fmla="*/ 214 h 442"/>
              <a:gd name="T86" fmla="*/ 64 w 91"/>
              <a:gd name="T87" fmla="*/ 52 h 442"/>
              <a:gd name="T88" fmla="*/ 66 w 91"/>
              <a:gd name="T89" fmla="*/ 2 h 442"/>
              <a:gd name="T90" fmla="*/ 67 w 91"/>
              <a:gd name="T91" fmla="*/ 98 h 442"/>
              <a:gd name="T92" fmla="*/ 69 w 91"/>
              <a:gd name="T93" fmla="*/ 273 h 442"/>
              <a:gd name="T94" fmla="*/ 69 w 91"/>
              <a:gd name="T95" fmla="*/ 411 h 442"/>
              <a:gd name="T96" fmla="*/ 71 w 91"/>
              <a:gd name="T97" fmla="*/ 437 h 442"/>
              <a:gd name="T98" fmla="*/ 72 w 91"/>
              <a:gd name="T99" fmla="*/ 368 h 442"/>
              <a:gd name="T100" fmla="*/ 74 w 91"/>
              <a:gd name="T101" fmla="*/ 294 h 442"/>
              <a:gd name="T102" fmla="*/ 75 w 91"/>
              <a:gd name="T103" fmla="*/ 294 h 442"/>
              <a:gd name="T104" fmla="*/ 77 w 91"/>
              <a:gd name="T105" fmla="*/ 368 h 442"/>
              <a:gd name="T106" fmla="*/ 79 w 91"/>
              <a:gd name="T107" fmla="*/ 437 h 442"/>
              <a:gd name="T108" fmla="*/ 80 w 91"/>
              <a:gd name="T109" fmla="*/ 411 h 442"/>
              <a:gd name="T110" fmla="*/ 82 w 91"/>
              <a:gd name="T111" fmla="*/ 273 h 442"/>
              <a:gd name="T112" fmla="*/ 82 w 91"/>
              <a:gd name="T113" fmla="*/ 98 h 442"/>
              <a:gd name="T114" fmla="*/ 83 w 91"/>
              <a:gd name="T115" fmla="*/ 2 h 442"/>
              <a:gd name="T116" fmla="*/ 85 w 91"/>
              <a:gd name="T117" fmla="*/ 52 h 442"/>
              <a:gd name="T118" fmla="*/ 87 w 91"/>
              <a:gd name="T119" fmla="*/ 214 h 442"/>
              <a:gd name="T120" fmla="*/ 88 w 91"/>
              <a:gd name="T121" fmla="*/ 376 h 442"/>
              <a:gd name="T122" fmla="*/ 90 w 91"/>
              <a:gd name="T123" fmla="*/ 442 h 442"/>
              <a:gd name="T124" fmla="*/ 91 w 91"/>
              <a:gd name="T125" fmla="*/ 397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" h="442">
                <a:moveTo>
                  <a:pt x="0" y="376"/>
                </a:moveTo>
                <a:lnTo>
                  <a:pt x="2" y="397"/>
                </a:lnTo>
                <a:lnTo>
                  <a:pt x="2" y="416"/>
                </a:lnTo>
                <a:lnTo>
                  <a:pt x="2" y="431"/>
                </a:lnTo>
                <a:lnTo>
                  <a:pt x="2" y="439"/>
                </a:lnTo>
                <a:lnTo>
                  <a:pt x="3" y="442"/>
                </a:lnTo>
                <a:lnTo>
                  <a:pt x="3" y="437"/>
                </a:lnTo>
                <a:lnTo>
                  <a:pt x="3" y="424"/>
                </a:lnTo>
                <a:lnTo>
                  <a:pt x="3" y="403"/>
                </a:lnTo>
                <a:lnTo>
                  <a:pt x="3" y="376"/>
                </a:lnTo>
                <a:lnTo>
                  <a:pt x="5" y="341"/>
                </a:lnTo>
                <a:lnTo>
                  <a:pt x="5" y="302"/>
                </a:lnTo>
                <a:lnTo>
                  <a:pt x="5" y="259"/>
                </a:lnTo>
                <a:lnTo>
                  <a:pt x="5" y="214"/>
                </a:lnTo>
                <a:lnTo>
                  <a:pt x="6" y="167"/>
                </a:lnTo>
                <a:lnTo>
                  <a:pt x="6" y="125"/>
                </a:lnTo>
                <a:lnTo>
                  <a:pt x="6" y="85"/>
                </a:lnTo>
                <a:lnTo>
                  <a:pt x="6" y="52"/>
                </a:lnTo>
                <a:lnTo>
                  <a:pt x="6" y="26"/>
                </a:lnTo>
                <a:lnTo>
                  <a:pt x="8" y="8"/>
                </a:lnTo>
                <a:lnTo>
                  <a:pt x="8" y="0"/>
                </a:lnTo>
                <a:lnTo>
                  <a:pt x="8" y="2"/>
                </a:lnTo>
                <a:lnTo>
                  <a:pt x="8" y="13"/>
                </a:lnTo>
                <a:lnTo>
                  <a:pt x="10" y="34"/>
                </a:lnTo>
                <a:lnTo>
                  <a:pt x="10" y="63"/>
                </a:lnTo>
                <a:lnTo>
                  <a:pt x="10" y="98"/>
                </a:lnTo>
                <a:lnTo>
                  <a:pt x="10" y="138"/>
                </a:lnTo>
                <a:lnTo>
                  <a:pt x="10" y="183"/>
                </a:lnTo>
                <a:lnTo>
                  <a:pt x="11" y="228"/>
                </a:lnTo>
                <a:lnTo>
                  <a:pt x="11" y="273"/>
                </a:lnTo>
                <a:lnTo>
                  <a:pt x="11" y="315"/>
                </a:lnTo>
                <a:lnTo>
                  <a:pt x="11" y="354"/>
                </a:lnTo>
                <a:lnTo>
                  <a:pt x="13" y="386"/>
                </a:lnTo>
                <a:lnTo>
                  <a:pt x="13" y="411"/>
                </a:lnTo>
                <a:lnTo>
                  <a:pt x="13" y="429"/>
                </a:lnTo>
                <a:lnTo>
                  <a:pt x="13" y="439"/>
                </a:lnTo>
                <a:lnTo>
                  <a:pt x="13" y="442"/>
                </a:lnTo>
                <a:lnTo>
                  <a:pt x="14" y="437"/>
                </a:lnTo>
                <a:lnTo>
                  <a:pt x="14" y="426"/>
                </a:lnTo>
                <a:lnTo>
                  <a:pt x="14" y="410"/>
                </a:lnTo>
                <a:lnTo>
                  <a:pt x="14" y="390"/>
                </a:lnTo>
                <a:lnTo>
                  <a:pt x="16" y="368"/>
                </a:lnTo>
                <a:lnTo>
                  <a:pt x="16" y="346"/>
                </a:lnTo>
                <a:lnTo>
                  <a:pt x="16" y="326"/>
                </a:lnTo>
                <a:lnTo>
                  <a:pt x="16" y="309"/>
                </a:lnTo>
                <a:lnTo>
                  <a:pt x="16" y="294"/>
                </a:lnTo>
                <a:lnTo>
                  <a:pt x="18" y="286"/>
                </a:lnTo>
                <a:lnTo>
                  <a:pt x="18" y="283"/>
                </a:lnTo>
                <a:lnTo>
                  <a:pt x="18" y="286"/>
                </a:lnTo>
                <a:lnTo>
                  <a:pt x="18" y="294"/>
                </a:lnTo>
                <a:lnTo>
                  <a:pt x="19" y="309"/>
                </a:lnTo>
                <a:lnTo>
                  <a:pt x="19" y="326"/>
                </a:lnTo>
                <a:lnTo>
                  <a:pt x="19" y="346"/>
                </a:lnTo>
                <a:lnTo>
                  <a:pt x="19" y="368"/>
                </a:lnTo>
                <a:lnTo>
                  <a:pt x="19" y="390"/>
                </a:lnTo>
                <a:lnTo>
                  <a:pt x="21" y="410"/>
                </a:lnTo>
                <a:lnTo>
                  <a:pt x="21" y="426"/>
                </a:lnTo>
                <a:lnTo>
                  <a:pt x="21" y="437"/>
                </a:lnTo>
                <a:lnTo>
                  <a:pt x="21" y="442"/>
                </a:lnTo>
                <a:lnTo>
                  <a:pt x="22" y="439"/>
                </a:lnTo>
                <a:lnTo>
                  <a:pt x="22" y="429"/>
                </a:lnTo>
                <a:lnTo>
                  <a:pt x="22" y="411"/>
                </a:lnTo>
                <a:lnTo>
                  <a:pt x="22" y="386"/>
                </a:lnTo>
                <a:lnTo>
                  <a:pt x="22" y="354"/>
                </a:lnTo>
                <a:lnTo>
                  <a:pt x="24" y="315"/>
                </a:lnTo>
                <a:lnTo>
                  <a:pt x="24" y="273"/>
                </a:lnTo>
                <a:lnTo>
                  <a:pt x="24" y="228"/>
                </a:lnTo>
                <a:lnTo>
                  <a:pt x="24" y="183"/>
                </a:lnTo>
                <a:lnTo>
                  <a:pt x="26" y="138"/>
                </a:lnTo>
                <a:lnTo>
                  <a:pt x="26" y="98"/>
                </a:lnTo>
                <a:lnTo>
                  <a:pt x="26" y="63"/>
                </a:lnTo>
                <a:lnTo>
                  <a:pt x="26" y="34"/>
                </a:lnTo>
                <a:lnTo>
                  <a:pt x="26" y="13"/>
                </a:lnTo>
                <a:lnTo>
                  <a:pt x="27" y="2"/>
                </a:lnTo>
                <a:lnTo>
                  <a:pt x="27" y="0"/>
                </a:lnTo>
                <a:lnTo>
                  <a:pt x="27" y="8"/>
                </a:lnTo>
                <a:lnTo>
                  <a:pt x="27" y="26"/>
                </a:lnTo>
                <a:lnTo>
                  <a:pt x="29" y="52"/>
                </a:lnTo>
                <a:lnTo>
                  <a:pt x="29" y="85"/>
                </a:lnTo>
                <a:lnTo>
                  <a:pt x="29" y="125"/>
                </a:lnTo>
                <a:lnTo>
                  <a:pt x="29" y="167"/>
                </a:lnTo>
                <a:lnTo>
                  <a:pt x="29" y="214"/>
                </a:lnTo>
                <a:lnTo>
                  <a:pt x="30" y="259"/>
                </a:lnTo>
                <a:lnTo>
                  <a:pt x="30" y="302"/>
                </a:lnTo>
                <a:lnTo>
                  <a:pt x="30" y="341"/>
                </a:lnTo>
                <a:lnTo>
                  <a:pt x="30" y="376"/>
                </a:lnTo>
                <a:lnTo>
                  <a:pt x="32" y="403"/>
                </a:lnTo>
                <a:lnTo>
                  <a:pt x="32" y="424"/>
                </a:lnTo>
                <a:lnTo>
                  <a:pt x="32" y="437"/>
                </a:lnTo>
                <a:lnTo>
                  <a:pt x="32" y="442"/>
                </a:lnTo>
                <a:lnTo>
                  <a:pt x="32" y="439"/>
                </a:lnTo>
                <a:lnTo>
                  <a:pt x="34" y="431"/>
                </a:lnTo>
                <a:lnTo>
                  <a:pt x="34" y="416"/>
                </a:lnTo>
                <a:lnTo>
                  <a:pt x="34" y="397"/>
                </a:lnTo>
                <a:lnTo>
                  <a:pt x="34" y="376"/>
                </a:lnTo>
                <a:lnTo>
                  <a:pt x="35" y="354"/>
                </a:lnTo>
                <a:lnTo>
                  <a:pt x="35" y="333"/>
                </a:lnTo>
                <a:lnTo>
                  <a:pt x="35" y="313"/>
                </a:lnTo>
                <a:lnTo>
                  <a:pt x="35" y="299"/>
                </a:lnTo>
                <a:lnTo>
                  <a:pt x="35" y="288"/>
                </a:lnTo>
                <a:lnTo>
                  <a:pt x="37" y="283"/>
                </a:lnTo>
                <a:lnTo>
                  <a:pt x="37" y="284"/>
                </a:lnTo>
                <a:lnTo>
                  <a:pt x="37" y="291"/>
                </a:lnTo>
                <a:lnTo>
                  <a:pt x="37" y="302"/>
                </a:lnTo>
                <a:lnTo>
                  <a:pt x="38" y="320"/>
                </a:lnTo>
                <a:lnTo>
                  <a:pt x="38" y="339"/>
                </a:lnTo>
                <a:lnTo>
                  <a:pt x="38" y="362"/>
                </a:lnTo>
                <a:lnTo>
                  <a:pt x="38" y="382"/>
                </a:lnTo>
                <a:lnTo>
                  <a:pt x="38" y="403"/>
                </a:lnTo>
                <a:lnTo>
                  <a:pt x="40" y="421"/>
                </a:lnTo>
                <a:lnTo>
                  <a:pt x="40" y="434"/>
                </a:lnTo>
                <a:lnTo>
                  <a:pt x="40" y="440"/>
                </a:lnTo>
                <a:lnTo>
                  <a:pt x="42" y="434"/>
                </a:lnTo>
                <a:lnTo>
                  <a:pt x="42" y="418"/>
                </a:lnTo>
                <a:lnTo>
                  <a:pt x="42" y="395"/>
                </a:lnTo>
                <a:lnTo>
                  <a:pt x="42" y="365"/>
                </a:lnTo>
                <a:lnTo>
                  <a:pt x="42" y="329"/>
                </a:lnTo>
                <a:lnTo>
                  <a:pt x="43" y="288"/>
                </a:lnTo>
                <a:lnTo>
                  <a:pt x="43" y="243"/>
                </a:lnTo>
                <a:lnTo>
                  <a:pt x="43" y="198"/>
                </a:lnTo>
                <a:lnTo>
                  <a:pt x="43" y="153"/>
                </a:lnTo>
                <a:lnTo>
                  <a:pt x="45" y="111"/>
                </a:lnTo>
                <a:lnTo>
                  <a:pt x="45" y="74"/>
                </a:lnTo>
                <a:lnTo>
                  <a:pt x="45" y="42"/>
                </a:lnTo>
                <a:lnTo>
                  <a:pt x="45" y="19"/>
                </a:lnTo>
                <a:lnTo>
                  <a:pt x="45" y="5"/>
                </a:lnTo>
                <a:lnTo>
                  <a:pt x="46" y="0"/>
                </a:lnTo>
                <a:lnTo>
                  <a:pt x="46" y="5"/>
                </a:lnTo>
                <a:lnTo>
                  <a:pt x="46" y="19"/>
                </a:lnTo>
                <a:lnTo>
                  <a:pt x="46" y="42"/>
                </a:lnTo>
                <a:lnTo>
                  <a:pt x="48" y="74"/>
                </a:lnTo>
                <a:lnTo>
                  <a:pt x="48" y="111"/>
                </a:lnTo>
                <a:lnTo>
                  <a:pt x="48" y="153"/>
                </a:lnTo>
                <a:lnTo>
                  <a:pt x="48" y="198"/>
                </a:lnTo>
                <a:lnTo>
                  <a:pt x="50" y="243"/>
                </a:lnTo>
                <a:lnTo>
                  <a:pt x="50" y="288"/>
                </a:lnTo>
                <a:lnTo>
                  <a:pt x="50" y="329"/>
                </a:lnTo>
                <a:lnTo>
                  <a:pt x="50" y="365"/>
                </a:lnTo>
                <a:lnTo>
                  <a:pt x="50" y="395"/>
                </a:lnTo>
                <a:lnTo>
                  <a:pt x="51" y="418"/>
                </a:lnTo>
                <a:lnTo>
                  <a:pt x="51" y="434"/>
                </a:lnTo>
                <a:lnTo>
                  <a:pt x="51" y="440"/>
                </a:lnTo>
                <a:lnTo>
                  <a:pt x="53" y="434"/>
                </a:lnTo>
                <a:lnTo>
                  <a:pt x="53" y="421"/>
                </a:lnTo>
                <a:lnTo>
                  <a:pt x="53" y="403"/>
                </a:lnTo>
                <a:lnTo>
                  <a:pt x="53" y="382"/>
                </a:lnTo>
                <a:lnTo>
                  <a:pt x="53" y="362"/>
                </a:lnTo>
                <a:lnTo>
                  <a:pt x="55" y="339"/>
                </a:lnTo>
                <a:lnTo>
                  <a:pt x="55" y="320"/>
                </a:lnTo>
                <a:lnTo>
                  <a:pt x="55" y="302"/>
                </a:lnTo>
                <a:lnTo>
                  <a:pt x="55" y="291"/>
                </a:lnTo>
                <a:lnTo>
                  <a:pt x="56" y="284"/>
                </a:lnTo>
                <a:lnTo>
                  <a:pt x="56" y="283"/>
                </a:lnTo>
                <a:lnTo>
                  <a:pt x="56" y="288"/>
                </a:lnTo>
                <a:lnTo>
                  <a:pt x="56" y="299"/>
                </a:lnTo>
                <a:lnTo>
                  <a:pt x="56" y="313"/>
                </a:lnTo>
                <a:lnTo>
                  <a:pt x="58" y="333"/>
                </a:lnTo>
                <a:lnTo>
                  <a:pt x="58" y="354"/>
                </a:lnTo>
                <a:lnTo>
                  <a:pt x="58" y="376"/>
                </a:lnTo>
                <a:lnTo>
                  <a:pt x="58" y="397"/>
                </a:lnTo>
                <a:lnTo>
                  <a:pt x="59" y="416"/>
                </a:lnTo>
                <a:lnTo>
                  <a:pt x="59" y="431"/>
                </a:lnTo>
                <a:lnTo>
                  <a:pt x="59" y="439"/>
                </a:lnTo>
                <a:lnTo>
                  <a:pt x="59" y="442"/>
                </a:lnTo>
                <a:lnTo>
                  <a:pt x="59" y="437"/>
                </a:lnTo>
                <a:lnTo>
                  <a:pt x="61" y="424"/>
                </a:lnTo>
                <a:lnTo>
                  <a:pt x="61" y="403"/>
                </a:lnTo>
                <a:lnTo>
                  <a:pt x="61" y="376"/>
                </a:lnTo>
                <a:lnTo>
                  <a:pt x="61" y="341"/>
                </a:lnTo>
                <a:lnTo>
                  <a:pt x="63" y="302"/>
                </a:lnTo>
                <a:lnTo>
                  <a:pt x="63" y="259"/>
                </a:lnTo>
                <a:lnTo>
                  <a:pt x="63" y="214"/>
                </a:lnTo>
                <a:lnTo>
                  <a:pt x="63" y="167"/>
                </a:lnTo>
                <a:lnTo>
                  <a:pt x="63" y="125"/>
                </a:lnTo>
                <a:lnTo>
                  <a:pt x="64" y="85"/>
                </a:lnTo>
                <a:lnTo>
                  <a:pt x="64" y="52"/>
                </a:lnTo>
                <a:lnTo>
                  <a:pt x="64" y="26"/>
                </a:lnTo>
                <a:lnTo>
                  <a:pt x="64" y="8"/>
                </a:lnTo>
                <a:lnTo>
                  <a:pt x="66" y="0"/>
                </a:lnTo>
                <a:lnTo>
                  <a:pt x="66" y="2"/>
                </a:lnTo>
                <a:lnTo>
                  <a:pt x="66" y="13"/>
                </a:lnTo>
                <a:lnTo>
                  <a:pt x="66" y="34"/>
                </a:lnTo>
                <a:lnTo>
                  <a:pt x="66" y="63"/>
                </a:lnTo>
                <a:lnTo>
                  <a:pt x="67" y="98"/>
                </a:lnTo>
                <a:lnTo>
                  <a:pt x="67" y="138"/>
                </a:lnTo>
                <a:lnTo>
                  <a:pt x="67" y="183"/>
                </a:lnTo>
                <a:lnTo>
                  <a:pt x="67" y="228"/>
                </a:lnTo>
                <a:lnTo>
                  <a:pt x="69" y="273"/>
                </a:lnTo>
                <a:lnTo>
                  <a:pt x="69" y="315"/>
                </a:lnTo>
                <a:lnTo>
                  <a:pt x="69" y="354"/>
                </a:lnTo>
                <a:lnTo>
                  <a:pt x="69" y="386"/>
                </a:lnTo>
                <a:lnTo>
                  <a:pt x="69" y="411"/>
                </a:lnTo>
                <a:lnTo>
                  <a:pt x="71" y="429"/>
                </a:lnTo>
                <a:lnTo>
                  <a:pt x="71" y="439"/>
                </a:lnTo>
                <a:lnTo>
                  <a:pt x="71" y="442"/>
                </a:lnTo>
                <a:lnTo>
                  <a:pt x="71" y="437"/>
                </a:lnTo>
                <a:lnTo>
                  <a:pt x="72" y="426"/>
                </a:lnTo>
                <a:lnTo>
                  <a:pt x="72" y="410"/>
                </a:lnTo>
                <a:lnTo>
                  <a:pt x="72" y="390"/>
                </a:lnTo>
                <a:lnTo>
                  <a:pt x="72" y="368"/>
                </a:lnTo>
                <a:lnTo>
                  <a:pt x="72" y="346"/>
                </a:lnTo>
                <a:lnTo>
                  <a:pt x="74" y="326"/>
                </a:lnTo>
                <a:lnTo>
                  <a:pt x="74" y="309"/>
                </a:lnTo>
                <a:lnTo>
                  <a:pt x="74" y="294"/>
                </a:lnTo>
                <a:lnTo>
                  <a:pt x="74" y="286"/>
                </a:lnTo>
                <a:lnTo>
                  <a:pt x="75" y="283"/>
                </a:lnTo>
                <a:lnTo>
                  <a:pt x="75" y="286"/>
                </a:lnTo>
                <a:lnTo>
                  <a:pt x="75" y="294"/>
                </a:lnTo>
                <a:lnTo>
                  <a:pt x="75" y="309"/>
                </a:lnTo>
                <a:lnTo>
                  <a:pt x="75" y="326"/>
                </a:lnTo>
                <a:lnTo>
                  <a:pt x="77" y="346"/>
                </a:lnTo>
                <a:lnTo>
                  <a:pt x="77" y="368"/>
                </a:lnTo>
                <a:lnTo>
                  <a:pt x="77" y="390"/>
                </a:lnTo>
                <a:lnTo>
                  <a:pt x="77" y="410"/>
                </a:lnTo>
                <a:lnTo>
                  <a:pt x="79" y="426"/>
                </a:lnTo>
                <a:lnTo>
                  <a:pt x="79" y="437"/>
                </a:lnTo>
                <a:lnTo>
                  <a:pt x="79" y="442"/>
                </a:lnTo>
                <a:lnTo>
                  <a:pt x="79" y="439"/>
                </a:lnTo>
                <a:lnTo>
                  <a:pt x="79" y="429"/>
                </a:lnTo>
                <a:lnTo>
                  <a:pt x="80" y="411"/>
                </a:lnTo>
                <a:lnTo>
                  <a:pt x="80" y="386"/>
                </a:lnTo>
                <a:lnTo>
                  <a:pt x="80" y="354"/>
                </a:lnTo>
                <a:lnTo>
                  <a:pt x="80" y="315"/>
                </a:lnTo>
                <a:lnTo>
                  <a:pt x="82" y="273"/>
                </a:lnTo>
                <a:lnTo>
                  <a:pt x="82" y="228"/>
                </a:lnTo>
                <a:lnTo>
                  <a:pt x="82" y="183"/>
                </a:lnTo>
                <a:lnTo>
                  <a:pt x="82" y="138"/>
                </a:lnTo>
                <a:lnTo>
                  <a:pt x="82" y="98"/>
                </a:lnTo>
                <a:lnTo>
                  <a:pt x="83" y="63"/>
                </a:lnTo>
                <a:lnTo>
                  <a:pt x="83" y="34"/>
                </a:lnTo>
                <a:lnTo>
                  <a:pt x="83" y="13"/>
                </a:lnTo>
                <a:lnTo>
                  <a:pt x="83" y="2"/>
                </a:lnTo>
                <a:lnTo>
                  <a:pt x="85" y="0"/>
                </a:lnTo>
                <a:lnTo>
                  <a:pt x="85" y="8"/>
                </a:lnTo>
                <a:lnTo>
                  <a:pt x="85" y="26"/>
                </a:lnTo>
                <a:lnTo>
                  <a:pt x="85" y="52"/>
                </a:lnTo>
                <a:lnTo>
                  <a:pt x="85" y="85"/>
                </a:lnTo>
                <a:lnTo>
                  <a:pt x="87" y="125"/>
                </a:lnTo>
                <a:lnTo>
                  <a:pt x="87" y="167"/>
                </a:lnTo>
                <a:lnTo>
                  <a:pt x="87" y="214"/>
                </a:lnTo>
                <a:lnTo>
                  <a:pt x="87" y="259"/>
                </a:lnTo>
                <a:lnTo>
                  <a:pt x="88" y="302"/>
                </a:lnTo>
                <a:lnTo>
                  <a:pt x="88" y="341"/>
                </a:lnTo>
                <a:lnTo>
                  <a:pt x="88" y="376"/>
                </a:lnTo>
                <a:lnTo>
                  <a:pt x="88" y="403"/>
                </a:lnTo>
                <a:lnTo>
                  <a:pt x="88" y="424"/>
                </a:lnTo>
                <a:lnTo>
                  <a:pt x="90" y="437"/>
                </a:lnTo>
                <a:lnTo>
                  <a:pt x="90" y="442"/>
                </a:lnTo>
                <a:lnTo>
                  <a:pt x="90" y="439"/>
                </a:lnTo>
                <a:lnTo>
                  <a:pt x="90" y="431"/>
                </a:lnTo>
                <a:lnTo>
                  <a:pt x="91" y="416"/>
                </a:lnTo>
                <a:lnTo>
                  <a:pt x="91" y="397"/>
                </a:lnTo>
                <a:lnTo>
                  <a:pt x="91" y="376"/>
                </a:lnTo>
                <a:lnTo>
                  <a:pt x="91" y="354"/>
                </a:lnTo>
                <a:lnTo>
                  <a:pt x="91" y="333"/>
                </a:lnTo>
              </a:path>
            </a:pathLst>
          </a:cu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85" name="Line 417"/>
          <p:cNvSpPr>
            <a:spLocks noChangeShapeType="1"/>
          </p:cNvSpPr>
          <p:nvPr/>
        </p:nvSpPr>
        <p:spPr bwMode="auto">
          <a:xfrm>
            <a:off x="1050925" y="4454525"/>
            <a:ext cx="49371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98" name="AutoShape 430"/>
          <p:cNvSpPr>
            <a:spLocks noChangeArrowheads="1"/>
          </p:cNvSpPr>
          <p:nvPr/>
        </p:nvSpPr>
        <p:spPr bwMode="auto">
          <a:xfrm rot="16170568" flipH="1">
            <a:off x="1512888" y="1965325"/>
            <a:ext cx="241300" cy="250825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599" name="AutoShape 431"/>
          <p:cNvSpPr>
            <a:spLocks noChangeArrowheads="1"/>
          </p:cNvSpPr>
          <p:nvPr/>
        </p:nvSpPr>
        <p:spPr bwMode="auto">
          <a:xfrm rot="16170568" flipH="1">
            <a:off x="1595438" y="2532062"/>
            <a:ext cx="241300" cy="250825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00" name="AutoShape 432"/>
          <p:cNvSpPr>
            <a:spLocks noChangeArrowheads="1"/>
          </p:cNvSpPr>
          <p:nvPr/>
        </p:nvSpPr>
        <p:spPr bwMode="auto">
          <a:xfrm rot="16170568" flipH="1">
            <a:off x="1739107" y="4799806"/>
            <a:ext cx="241300" cy="249237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01" name="AutoShape 433"/>
          <p:cNvSpPr>
            <a:spLocks noChangeArrowheads="1"/>
          </p:cNvSpPr>
          <p:nvPr/>
        </p:nvSpPr>
        <p:spPr bwMode="auto">
          <a:xfrm rot="16170568" flipH="1">
            <a:off x="1739901" y="5365750"/>
            <a:ext cx="239712" cy="249237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02" name="AutoShape 434"/>
          <p:cNvSpPr>
            <a:spLocks noChangeArrowheads="1"/>
          </p:cNvSpPr>
          <p:nvPr/>
        </p:nvSpPr>
        <p:spPr bwMode="auto">
          <a:xfrm rot="16170568" flipH="1">
            <a:off x="1431131" y="1473994"/>
            <a:ext cx="239713" cy="250825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03" name="AutoShape 435"/>
          <p:cNvSpPr>
            <a:spLocks noChangeArrowheads="1"/>
          </p:cNvSpPr>
          <p:nvPr/>
        </p:nvSpPr>
        <p:spPr bwMode="auto">
          <a:xfrm rot="16170568" flipH="1">
            <a:off x="1347788" y="1001712"/>
            <a:ext cx="241300" cy="250825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04" name="Text Box 436"/>
          <p:cNvSpPr txBox="1">
            <a:spLocks noChangeArrowheads="1"/>
          </p:cNvSpPr>
          <p:nvPr/>
        </p:nvSpPr>
        <p:spPr bwMode="auto">
          <a:xfrm>
            <a:off x="390525" y="6343650"/>
            <a:ext cx="1271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Hair cells along </a:t>
            </a:r>
          </a:p>
          <a:p>
            <a:r>
              <a:rPr lang="en-US" altLang="en-US" sz="1200"/>
              <a:t>the tonotopic axis</a:t>
            </a:r>
            <a:endParaRPr lang="en-US" altLang="en-US" sz="1400"/>
          </a:p>
        </p:txBody>
      </p:sp>
      <p:sp>
        <p:nvSpPr>
          <p:cNvPr id="7605" name="Freeform 437"/>
          <p:cNvSpPr>
            <a:spLocks/>
          </p:cNvSpPr>
          <p:nvPr/>
        </p:nvSpPr>
        <p:spPr bwMode="auto">
          <a:xfrm>
            <a:off x="1730375" y="5607050"/>
            <a:ext cx="144463" cy="754063"/>
          </a:xfrm>
          <a:custGeom>
            <a:avLst/>
            <a:gdLst>
              <a:gd name="T0" fmla="*/ 0 w 48"/>
              <a:gd name="T1" fmla="*/ 264 h 264"/>
              <a:gd name="T2" fmla="*/ 40 w 48"/>
              <a:gd name="T3" fmla="*/ 176 h 264"/>
              <a:gd name="T4" fmla="*/ 48 w 48"/>
              <a:gd name="T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264">
                <a:moveTo>
                  <a:pt x="0" y="264"/>
                </a:moveTo>
                <a:cubicBezTo>
                  <a:pt x="16" y="242"/>
                  <a:pt x="32" y="220"/>
                  <a:pt x="40" y="176"/>
                </a:cubicBezTo>
                <a:cubicBezTo>
                  <a:pt x="48" y="132"/>
                  <a:pt x="46" y="29"/>
                  <a:pt x="48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06" name="Line 438"/>
          <p:cNvSpPr>
            <a:spLocks noChangeShapeType="1"/>
          </p:cNvSpPr>
          <p:nvPr/>
        </p:nvSpPr>
        <p:spPr bwMode="auto">
          <a:xfrm>
            <a:off x="2079625" y="5511800"/>
            <a:ext cx="392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07" name="Line 439"/>
          <p:cNvSpPr>
            <a:spLocks noChangeShapeType="1"/>
          </p:cNvSpPr>
          <p:nvPr/>
        </p:nvSpPr>
        <p:spPr bwMode="auto">
          <a:xfrm>
            <a:off x="2079625" y="4926013"/>
            <a:ext cx="3921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08" name="Line 440"/>
          <p:cNvSpPr>
            <a:spLocks noChangeShapeType="1"/>
          </p:cNvSpPr>
          <p:nvPr/>
        </p:nvSpPr>
        <p:spPr bwMode="auto">
          <a:xfrm flipV="1">
            <a:off x="2057400" y="4341813"/>
            <a:ext cx="41433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09" name="Line 441"/>
          <p:cNvSpPr>
            <a:spLocks noChangeShapeType="1"/>
          </p:cNvSpPr>
          <p:nvPr/>
        </p:nvSpPr>
        <p:spPr bwMode="auto">
          <a:xfrm>
            <a:off x="2058988" y="3886200"/>
            <a:ext cx="392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1" name="Line 443"/>
          <p:cNvSpPr>
            <a:spLocks noChangeShapeType="1"/>
          </p:cNvSpPr>
          <p:nvPr/>
        </p:nvSpPr>
        <p:spPr bwMode="auto">
          <a:xfrm>
            <a:off x="1957388" y="2679700"/>
            <a:ext cx="4937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2" name="Line 444"/>
          <p:cNvSpPr>
            <a:spLocks noChangeShapeType="1"/>
          </p:cNvSpPr>
          <p:nvPr/>
        </p:nvSpPr>
        <p:spPr bwMode="auto">
          <a:xfrm>
            <a:off x="1792288" y="2111375"/>
            <a:ext cx="679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3" name="Line 445"/>
          <p:cNvSpPr>
            <a:spLocks noChangeShapeType="1"/>
          </p:cNvSpPr>
          <p:nvPr/>
        </p:nvSpPr>
        <p:spPr bwMode="auto">
          <a:xfrm>
            <a:off x="1709738" y="1582738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4" name="Line 446"/>
          <p:cNvSpPr>
            <a:spLocks noChangeShapeType="1"/>
          </p:cNvSpPr>
          <p:nvPr/>
        </p:nvSpPr>
        <p:spPr bwMode="auto">
          <a:xfrm>
            <a:off x="1689100" y="111125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15" name="Text Box 447"/>
          <p:cNvSpPr txBox="1">
            <a:spLocks noChangeArrowheads="1"/>
          </p:cNvSpPr>
          <p:nvPr/>
        </p:nvSpPr>
        <p:spPr bwMode="auto">
          <a:xfrm rot="5376248">
            <a:off x="1448594" y="3402806"/>
            <a:ext cx="24066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Characteristic Frequency Axis (CF) </a:t>
            </a:r>
            <a:endParaRPr lang="en-US" altLang="en-US" sz="1400"/>
          </a:p>
        </p:txBody>
      </p:sp>
      <p:sp>
        <p:nvSpPr>
          <p:cNvPr id="7616" name="Text Box 448"/>
          <p:cNvSpPr txBox="1">
            <a:spLocks noChangeArrowheads="1"/>
          </p:cNvSpPr>
          <p:nvPr/>
        </p:nvSpPr>
        <p:spPr bwMode="auto">
          <a:xfrm rot="5400000">
            <a:off x="1381920" y="3291681"/>
            <a:ext cx="1401762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/>
              <a:t>Auditory-nerve fibers</a:t>
            </a:r>
          </a:p>
        </p:txBody>
      </p:sp>
      <p:sp>
        <p:nvSpPr>
          <p:cNvPr id="7618" name="AutoShape 450"/>
          <p:cNvSpPr>
            <a:spLocks noChangeArrowheads="1"/>
          </p:cNvSpPr>
          <p:nvPr/>
        </p:nvSpPr>
        <p:spPr bwMode="auto">
          <a:xfrm rot="16170568" flipH="1">
            <a:off x="1677194" y="3666331"/>
            <a:ext cx="241300" cy="24923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19" name="AutoShape 451"/>
          <p:cNvSpPr>
            <a:spLocks noChangeArrowheads="1"/>
          </p:cNvSpPr>
          <p:nvPr/>
        </p:nvSpPr>
        <p:spPr bwMode="auto">
          <a:xfrm rot="16170568" flipH="1">
            <a:off x="1718469" y="4233069"/>
            <a:ext cx="241300" cy="24923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20" name="Freeform 452"/>
          <p:cNvSpPr>
            <a:spLocks/>
          </p:cNvSpPr>
          <p:nvPr/>
        </p:nvSpPr>
        <p:spPr bwMode="auto">
          <a:xfrm flipV="1">
            <a:off x="661988" y="1755775"/>
            <a:ext cx="969962" cy="3835400"/>
          </a:xfrm>
          <a:custGeom>
            <a:avLst/>
            <a:gdLst>
              <a:gd name="T0" fmla="*/ 24 w 504"/>
              <a:gd name="T1" fmla="*/ 928 h 936"/>
              <a:gd name="T2" fmla="*/ 64 w 504"/>
              <a:gd name="T3" fmla="*/ 912 h 936"/>
              <a:gd name="T4" fmla="*/ 88 w 504"/>
              <a:gd name="T5" fmla="*/ 904 h 936"/>
              <a:gd name="T6" fmla="*/ 128 w 504"/>
              <a:gd name="T7" fmla="*/ 880 h 936"/>
              <a:gd name="T8" fmla="*/ 152 w 504"/>
              <a:gd name="T9" fmla="*/ 856 h 936"/>
              <a:gd name="T10" fmla="*/ 224 w 504"/>
              <a:gd name="T11" fmla="*/ 808 h 936"/>
              <a:gd name="T12" fmla="*/ 224 w 504"/>
              <a:gd name="T13" fmla="*/ 808 h 936"/>
              <a:gd name="T14" fmla="*/ 272 w 504"/>
              <a:gd name="T15" fmla="*/ 760 h 936"/>
              <a:gd name="T16" fmla="*/ 288 w 504"/>
              <a:gd name="T17" fmla="*/ 736 h 936"/>
              <a:gd name="T18" fmla="*/ 328 w 504"/>
              <a:gd name="T19" fmla="*/ 704 h 936"/>
              <a:gd name="T20" fmla="*/ 336 w 504"/>
              <a:gd name="T21" fmla="*/ 680 h 936"/>
              <a:gd name="T22" fmla="*/ 352 w 504"/>
              <a:gd name="T23" fmla="*/ 648 h 936"/>
              <a:gd name="T24" fmla="*/ 360 w 504"/>
              <a:gd name="T25" fmla="*/ 624 h 936"/>
              <a:gd name="T26" fmla="*/ 352 w 504"/>
              <a:gd name="T27" fmla="*/ 592 h 936"/>
              <a:gd name="T28" fmla="*/ 352 w 504"/>
              <a:gd name="T29" fmla="*/ 568 h 936"/>
              <a:gd name="T30" fmla="*/ 344 w 504"/>
              <a:gd name="T31" fmla="*/ 520 h 936"/>
              <a:gd name="T32" fmla="*/ 344 w 504"/>
              <a:gd name="T33" fmla="*/ 520 h 936"/>
              <a:gd name="T34" fmla="*/ 344 w 504"/>
              <a:gd name="T35" fmla="*/ 480 h 936"/>
              <a:gd name="T36" fmla="*/ 352 w 504"/>
              <a:gd name="T37" fmla="*/ 464 h 936"/>
              <a:gd name="T38" fmla="*/ 352 w 504"/>
              <a:gd name="T39" fmla="*/ 440 h 936"/>
              <a:gd name="T40" fmla="*/ 368 w 504"/>
              <a:gd name="T41" fmla="*/ 416 h 936"/>
              <a:gd name="T42" fmla="*/ 392 w 504"/>
              <a:gd name="T43" fmla="*/ 392 h 936"/>
              <a:gd name="T44" fmla="*/ 408 w 504"/>
              <a:gd name="T45" fmla="*/ 376 h 936"/>
              <a:gd name="T46" fmla="*/ 424 w 504"/>
              <a:gd name="T47" fmla="*/ 368 h 936"/>
              <a:gd name="T48" fmla="*/ 432 w 504"/>
              <a:gd name="T49" fmla="*/ 368 h 936"/>
              <a:gd name="T50" fmla="*/ 464 w 504"/>
              <a:gd name="T51" fmla="*/ 352 h 936"/>
              <a:gd name="T52" fmla="*/ 464 w 504"/>
              <a:gd name="T53" fmla="*/ 352 h 936"/>
              <a:gd name="T54" fmla="*/ 504 w 504"/>
              <a:gd name="T55" fmla="*/ 320 h 936"/>
              <a:gd name="T56" fmla="*/ 504 w 504"/>
              <a:gd name="T57" fmla="*/ 320 h 936"/>
              <a:gd name="T58" fmla="*/ 488 w 504"/>
              <a:gd name="T59" fmla="*/ 264 h 936"/>
              <a:gd name="T60" fmla="*/ 488 w 504"/>
              <a:gd name="T61" fmla="*/ 264 h 936"/>
              <a:gd name="T62" fmla="*/ 456 w 504"/>
              <a:gd name="T63" fmla="*/ 240 h 936"/>
              <a:gd name="T64" fmla="*/ 448 w 504"/>
              <a:gd name="T65" fmla="*/ 240 h 936"/>
              <a:gd name="T66" fmla="*/ 432 w 504"/>
              <a:gd name="T67" fmla="*/ 224 h 936"/>
              <a:gd name="T68" fmla="*/ 408 w 504"/>
              <a:gd name="T69" fmla="*/ 216 h 936"/>
              <a:gd name="T70" fmla="*/ 392 w 504"/>
              <a:gd name="T71" fmla="*/ 208 h 936"/>
              <a:gd name="T72" fmla="*/ 384 w 504"/>
              <a:gd name="T73" fmla="*/ 192 h 936"/>
              <a:gd name="T74" fmla="*/ 392 w 504"/>
              <a:gd name="T75" fmla="*/ 176 h 936"/>
              <a:gd name="T76" fmla="*/ 408 w 504"/>
              <a:gd name="T77" fmla="*/ 168 h 936"/>
              <a:gd name="T78" fmla="*/ 432 w 504"/>
              <a:gd name="T79" fmla="*/ 160 h 936"/>
              <a:gd name="T80" fmla="*/ 448 w 504"/>
              <a:gd name="T81" fmla="*/ 160 h 936"/>
              <a:gd name="T82" fmla="*/ 488 w 504"/>
              <a:gd name="T83" fmla="*/ 160 h 936"/>
              <a:gd name="T84" fmla="*/ 488 w 504"/>
              <a:gd name="T85" fmla="*/ 160 h 936"/>
              <a:gd name="T86" fmla="*/ 504 w 504"/>
              <a:gd name="T87" fmla="*/ 144 h 936"/>
              <a:gd name="T88" fmla="*/ 504 w 504"/>
              <a:gd name="T89" fmla="*/ 144 h 936"/>
              <a:gd name="T90" fmla="*/ 496 w 504"/>
              <a:gd name="T91" fmla="*/ 128 h 936"/>
              <a:gd name="T92" fmla="*/ 496 w 504"/>
              <a:gd name="T93" fmla="*/ 128 h 936"/>
              <a:gd name="T94" fmla="*/ 480 w 504"/>
              <a:gd name="T95" fmla="*/ 120 h 936"/>
              <a:gd name="T96" fmla="*/ 472 w 504"/>
              <a:gd name="T97" fmla="*/ 120 h 936"/>
              <a:gd name="T98" fmla="*/ 456 w 504"/>
              <a:gd name="T99" fmla="*/ 120 h 936"/>
              <a:gd name="T100" fmla="*/ 448 w 504"/>
              <a:gd name="T101" fmla="*/ 120 h 936"/>
              <a:gd name="T102" fmla="*/ 432 w 504"/>
              <a:gd name="T103" fmla="*/ 112 h 936"/>
              <a:gd name="T104" fmla="*/ 432 w 504"/>
              <a:gd name="T105" fmla="*/ 96 h 936"/>
              <a:gd name="T106" fmla="*/ 448 w 504"/>
              <a:gd name="T107" fmla="*/ 88 h 936"/>
              <a:gd name="T108" fmla="*/ 464 w 504"/>
              <a:gd name="T109" fmla="*/ 80 h 936"/>
              <a:gd name="T110" fmla="*/ 472 w 504"/>
              <a:gd name="T111" fmla="*/ 56 h 936"/>
              <a:gd name="T112" fmla="*/ 472 w 504"/>
              <a:gd name="T113" fmla="*/ 32 h 936"/>
              <a:gd name="T114" fmla="*/ 464 w 504"/>
              <a:gd name="T115" fmla="*/ 1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4" h="936">
                <a:moveTo>
                  <a:pt x="0" y="936"/>
                </a:moveTo>
                <a:lnTo>
                  <a:pt x="24" y="928"/>
                </a:lnTo>
                <a:lnTo>
                  <a:pt x="24" y="928"/>
                </a:lnTo>
                <a:lnTo>
                  <a:pt x="40" y="920"/>
                </a:lnTo>
                <a:lnTo>
                  <a:pt x="40" y="920"/>
                </a:lnTo>
                <a:lnTo>
                  <a:pt x="64" y="912"/>
                </a:lnTo>
                <a:lnTo>
                  <a:pt x="64" y="912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128" y="880"/>
                </a:lnTo>
                <a:lnTo>
                  <a:pt x="128" y="880"/>
                </a:lnTo>
                <a:lnTo>
                  <a:pt x="152" y="856"/>
                </a:lnTo>
                <a:lnTo>
                  <a:pt x="152" y="856"/>
                </a:lnTo>
                <a:lnTo>
                  <a:pt x="184" y="832"/>
                </a:lnTo>
                <a:lnTo>
                  <a:pt x="184" y="832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56" y="776"/>
                </a:lnTo>
                <a:lnTo>
                  <a:pt x="256" y="776"/>
                </a:lnTo>
                <a:lnTo>
                  <a:pt x="272" y="760"/>
                </a:lnTo>
                <a:lnTo>
                  <a:pt x="272" y="760"/>
                </a:lnTo>
                <a:lnTo>
                  <a:pt x="288" y="736"/>
                </a:lnTo>
                <a:lnTo>
                  <a:pt x="288" y="736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36" y="680"/>
                </a:lnTo>
                <a:lnTo>
                  <a:pt x="336" y="680"/>
                </a:lnTo>
                <a:lnTo>
                  <a:pt x="344" y="664"/>
                </a:lnTo>
                <a:lnTo>
                  <a:pt x="344" y="664"/>
                </a:lnTo>
                <a:lnTo>
                  <a:pt x="352" y="648"/>
                </a:lnTo>
                <a:lnTo>
                  <a:pt x="352" y="648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52" y="592"/>
                </a:lnTo>
                <a:lnTo>
                  <a:pt x="352" y="592"/>
                </a:lnTo>
                <a:lnTo>
                  <a:pt x="352" y="568"/>
                </a:lnTo>
                <a:lnTo>
                  <a:pt x="352" y="568"/>
                </a:lnTo>
                <a:lnTo>
                  <a:pt x="344" y="552"/>
                </a:lnTo>
                <a:lnTo>
                  <a:pt x="344" y="552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496"/>
                </a:lnTo>
                <a:lnTo>
                  <a:pt x="344" y="496"/>
                </a:lnTo>
                <a:lnTo>
                  <a:pt x="344" y="480"/>
                </a:lnTo>
                <a:lnTo>
                  <a:pt x="344" y="480"/>
                </a:lnTo>
                <a:lnTo>
                  <a:pt x="352" y="464"/>
                </a:lnTo>
                <a:lnTo>
                  <a:pt x="352" y="464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68" y="416"/>
                </a:lnTo>
                <a:lnTo>
                  <a:pt x="368" y="416"/>
                </a:lnTo>
                <a:lnTo>
                  <a:pt x="376" y="408"/>
                </a:lnTo>
                <a:lnTo>
                  <a:pt x="376" y="408"/>
                </a:lnTo>
                <a:lnTo>
                  <a:pt x="392" y="392"/>
                </a:lnTo>
                <a:lnTo>
                  <a:pt x="392" y="392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24" y="368"/>
                </a:lnTo>
                <a:lnTo>
                  <a:pt x="424" y="368"/>
                </a:lnTo>
                <a:lnTo>
                  <a:pt x="432" y="368"/>
                </a:lnTo>
                <a:lnTo>
                  <a:pt x="432" y="368"/>
                </a:lnTo>
                <a:lnTo>
                  <a:pt x="448" y="360"/>
                </a:lnTo>
                <a:lnTo>
                  <a:pt x="448" y="360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80" y="336"/>
                </a:lnTo>
                <a:lnTo>
                  <a:pt x="480" y="336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496" y="288"/>
                </a:lnTo>
                <a:lnTo>
                  <a:pt x="496" y="288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64" y="248"/>
                </a:lnTo>
                <a:lnTo>
                  <a:pt x="464" y="248"/>
                </a:lnTo>
                <a:lnTo>
                  <a:pt x="456" y="240"/>
                </a:lnTo>
                <a:lnTo>
                  <a:pt x="456" y="240"/>
                </a:lnTo>
                <a:lnTo>
                  <a:pt x="448" y="240"/>
                </a:lnTo>
                <a:lnTo>
                  <a:pt x="448" y="240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08" y="216"/>
                </a:lnTo>
                <a:lnTo>
                  <a:pt x="408" y="216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84" y="192"/>
                </a:lnTo>
                <a:lnTo>
                  <a:pt x="384" y="192"/>
                </a:lnTo>
                <a:lnTo>
                  <a:pt x="384" y="184"/>
                </a:lnTo>
                <a:lnTo>
                  <a:pt x="384" y="184"/>
                </a:lnTo>
                <a:lnTo>
                  <a:pt x="392" y="176"/>
                </a:lnTo>
                <a:lnTo>
                  <a:pt x="392" y="176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32" y="160"/>
                </a:lnTo>
                <a:lnTo>
                  <a:pt x="432" y="160"/>
                </a:lnTo>
                <a:lnTo>
                  <a:pt x="448" y="160"/>
                </a:lnTo>
                <a:lnTo>
                  <a:pt x="448" y="160"/>
                </a:lnTo>
                <a:lnTo>
                  <a:pt x="464" y="160"/>
                </a:lnTo>
                <a:lnTo>
                  <a:pt x="464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96" y="152"/>
                </a:lnTo>
                <a:lnTo>
                  <a:pt x="496" y="152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496" y="136"/>
                </a:lnTo>
                <a:lnTo>
                  <a:pt x="496" y="136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80" y="128"/>
                </a:lnTo>
                <a:lnTo>
                  <a:pt x="480" y="128"/>
                </a:lnTo>
                <a:lnTo>
                  <a:pt x="480" y="120"/>
                </a:lnTo>
                <a:lnTo>
                  <a:pt x="480" y="120"/>
                </a:lnTo>
                <a:lnTo>
                  <a:pt x="472" y="120"/>
                </a:lnTo>
                <a:lnTo>
                  <a:pt x="472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48" y="120"/>
                </a:lnTo>
                <a:lnTo>
                  <a:pt x="448" y="120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48" y="88"/>
                </a:lnTo>
                <a:lnTo>
                  <a:pt x="448" y="88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72" y="56"/>
                </a:lnTo>
                <a:lnTo>
                  <a:pt x="472" y="56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64" y="16"/>
                </a:lnTo>
                <a:lnTo>
                  <a:pt x="464" y="16"/>
                </a:lnTo>
                <a:lnTo>
                  <a:pt x="464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23" name="Oval 455"/>
          <p:cNvSpPr>
            <a:spLocks noChangeArrowheads="1"/>
          </p:cNvSpPr>
          <p:nvPr/>
        </p:nvSpPr>
        <p:spPr bwMode="auto">
          <a:xfrm>
            <a:off x="3733800" y="2438400"/>
            <a:ext cx="838200" cy="22098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26" name="Line 458"/>
          <p:cNvSpPr>
            <a:spLocks noChangeShapeType="1"/>
          </p:cNvSpPr>
          <p:nvPr/>
        </p:nvSpPr>
        <p:spPr bwMode="auto">
          <a:xfrm flipV="1">
            <a:off x="4191000" y="1981200"/>
            <a:ext cx="228600" cy="457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27" name="Line 459"/>
          <p:cNvSpPr>
            <a:spLocks noChangeShapeType="1"/>
          </p:cNvSpPr>
          <p:nvPr/>
        </p:nvSpPr>
        <p:spPr bwMode="auto">
          <a:xfrm flipV="1">
            <a:off x="4127500" y="2209800"/>
            <a:ext cx="1143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28" name="Line 460"/>
          <p:cNvSpPr>
            <a:spLocks noChangeShapeType="1"/>
          </p:cNvSpPr>
          <p:nvPr/>
        </p:nvSpPr>
        <p:spPr bwMode="auto">
          <a:xfrm flipV="1">
            <a:off x="4038600" y="2260600"/>
            <a:ext cx="101600" cy="228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29" name="Line 461"/>
          <p:cNvSpPr>
            <a:spLocks noChangeShapeType="1"/>
          </p:cNvSpPr>
          <p:nvPr/>
        </p:nvSpPr>
        <p:spPr bwMode="auto">
          <a:xfrm>
            <a:off x="4038600" y="1905000"/>
            <a:ext cx="381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34" name="AutoShape 466"/>
          <p:cNvSpPr>
            <a:spLocks noChangeArrowheads="1"/>
          </p:cNvSpPr>
          <p:nvPr/>
        </p:nvSpPr>
        <p:spPr bwMode="auto">
          <a:xfrm rot="5286071" flipH="1">
            <a:off x="3990181" y="4809332"/>
            <a:ext cx="407987" cy="361950"/>
          </a:xfrm>
          <a:prstGeom prst="flowChartOnlineStorage">
            <a:avLst/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35" name="Line 467"/>
          <p:cNvSpPr>
            <a:spLocks noChangeShapeType="1"/>
          </p:cNvSpPr>
          <p:nvPr/>
        </p:nvSpPr>
        <p:spPr bwMode="auto">
          <a:xfrm>
            <a:off x="4191000" y="51816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38" name="AutoShape 470"/>
          <p:cNvSpPr>
            <a:spLocks noChangeArrowheads="1"/>
          </p:cNvSpPr>
          <p:nvPr/>
        </p:nvSpPr>
        <p:spPr bwMode="auto">
          <a:xfrm>
            <a:off x="4038600" y="46482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39" name="AutoShape 471"/>
          <p:cNvSpPr>
            <a:spLocks noChangeArrowheads="1"/>
          </p:cNvSpPr>
          <p:nvPr/>
        </p:nvSpPr>
        <p:spPr bwMode="auto">
          <a:xfrm>
            <a:off x="4191000" y="4724400"/>
            <a:ext cx="76200" cy="76200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40" name="Line 472"/>
          <p:cNvSpPr>
            <a:spLocks noChangeShapeType="1"/>
          </p:cNvSpPr>
          <p:nvPr/>
        </p:nvSpPr>
        <p:spPr bwMode="auto">
          <a:xfrm flipV="1">
            <a:off x="54102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41" name="Line 473"/>
          <p:cNvSpPr>
            <a:spLocks noChangeShapeType="1"/>
          </p:cNvSpPr>
          <p:nvPr/>
        </p:nvSpPr>
        <p:spPr bwMode="auto">
          <a:xfrm flipV="1">
            <a:off x="51816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42" name="Line 474"/>
          <p:cNvSpPr>
            <a:spLocks noChangeShapeType="1"/>
          </p:cNvSpPr>
          <p:nvPr/>
        </p:nvSpPr>
        <p:spPr bwMode="auto">
          <a:xfrm flipV="1">
            <a:off x="64008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43" name="Text Box 475"/>
          <p:cNvSpPr txBox="1">
            <a:spLocks noChangeArrowheads="1"/>
          </p:cNvSpPr>
          <p:nvPr/>
        </p:nvSpPr>
        <p:spPr bwMode="auto">
          <a:xfrm>
            <a:off x="5649913" y="4595813"/>
            <a:ext cx="1736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Poisson point Process</a:t>
            </a:r>
          </a:p>
        </p:txBody>
      </p:sp>
      <p:sp>
        <p:nvSpPr>
          <p:cNvPr id="7645" name="AutoShape 477"/>
          <p:cNvSpPr>
            <a:spLocks noChangeArrowheads="1"/>
          </p:cNvSpPr>
          <p:nvPr/>
        </p:nvSpPr>
        <p:spPr bwMode="auto">
          <a:xfrm rot="16170568" flipH="1">
            <a:off x="1629569" y="3183731"/>
            <a:ext cx="241300" cy="24923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7646" name="Text Box 478"/>
          <p:cNvSpPr txBox="1">
            <a:spLocks noChangeArrowheads="1"/>
          </p:cNvSpPr>
          <p:nvPr/>
        </p:nvSpPr>
        <p:spPr bwMode="auto">
          <a:xfrm>
            <a:off x="4572000" y="3138488"/>
            <a:ext cx="12954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600"/>
              <a:t>Transduction</a:t>
            </a:r>
          </a:p>
          <a:p>
            <a:r>
              <a:rPr lang="en-US" altLang="en-US" sz="1600"/>
              <a:t> in Hair cell</a:t>
            </a:r>
          </a:p>
        </p:txBody>
      </p:sp>
      <p:sp>
        <p:nvSpPr>
          <p:cNvPr id="7647" name="Text Box 479"/>
          <p:cNvSpPr txBox="1">
            <a:spLocks noChangeArrowheads="1"/>
          </p:cNvSpPr>
          <p:nvPr/>
        </p:nvSpPr>
        <p:spPr bwMode="auto">
          <a:xfrm>
            <a:off x="4191000" y="2239963"/>
            <a:ext cx="609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/>
              <a:t>cilia</a:t>
            </a:r>
          </a:p>
        </p:txBody>
      </p:sp>
      <p:sp>
        <p:nvSpPr>
          <p:cNvPr id="7648" name="Text Box 480"/>
          <p:cNvSpPr txBox="1">
            <a:spLocks noChangeArrowheads="1"/>
          </p:cNvSpPr>
          <p:nvPr/>
        </p:nvSpPr>
        <p:spPr bwMode="auto">
          <a:xfrm>
            <a:off x="4343400" y="44196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200"/>
              <a:t>Transmitter release</a:t>
            </a:r>
          </a:p>
        </p:txBody>
      </p:sp>
      <p:sp>
        <p:nvSpPr>
          <p:cNvPr id="7649" name="Line 481"/>
          <p:cNvSpPr>
            <a:spLocks noChangeShapeType="1"/>
          </p:cNvSpPr>
          <p:nvPr/>
        </p:nvSpPr>
        <p:spPr bwMode="auto">
          <a:xfrm>
            <a:off x="3810000" y="5410200"/>
            <a:ext cx="434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0" name="Line 482"/>
          <p:cNvSpPr>
            <a:spLocks noChangeShapeType="1"/>
          </p:cNvSpPr>
          <p:nvPr/>
        </p:nvSpPr>
        <p:spPr bwMode="auto">
          <a:xfrm flipV="1">
            <a:off x="54864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1" name="Line 483"/>
          <p:cNvSpPr>
            <a:spLocks noChangeShapeType="1"/>
          </p:cNvSpPr>
          <p:nvPr/>
        </p:nvSpPr>
        <p:spPr bwMode="auto">
          <a:xfrm flipV="1">
            <a:off x="50292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2" name="Line 484"/>
          <p:cNvSpPr>
            <a:spLocks noChangeShapeType="1"/>
          </p:cNvSpPr>
          <p:nvPr/>
        </p:nvSpPr>
        <p:spPr bwMode="auto">
          <a:xfrm flipV="1">
            <a:off x="6324600" y="5181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3" name="Line 485"/>
          <p:cNvSpPr>
            <a:spLocks noChangeShapeType="1"/>
          </p:cNvSpPr>
          <p:nvPr/>
        </p:nvSpPr>
        <p:spPr bwMode="auto">
          <a:xfrm flipV="1">
            <a:off x="3695700" y="5638800"/>
            <a:ext cx="44577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4" name="Line 486"/>
          <p:cNvSpPr>
            <a:spLocks noChangeShapeType="1"/>
          </p:cNvSpPr>
          <p:nvPr/>
        </p:nvSpPr>
        <p:spPr bwMode="auto">
          <a:xfrm flipV="1">
            <a:off x="53340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5" name="Line 487"/>
          <p:cNvSpPr>
            <a:spLocks noChangeShapeType="1"/>
          </p:cNvSpPr>
          <p:nvPr/>
        </p:nvSpPr>
        <p:spPr bwMode="auto">
          <a:xfrm flipV="1">
            <a:off x="51816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6" name="Line 488"/>
          <p:cNvSpPr>
            <a:spLocks noChangeShapeType="1"/>
          </p:cNvSpPr>
          <p:nvPr/>
        </p:nvSpPr>
        <p:spPr bwMode="auto">
          <a:xfrm flipV="1">
            <a:off x="64770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7" name="Line 489"/>
          <p:cNvSpPr>
            <a:spLocks noChangeShapeType="1"/>
          </p:cNvSpPr>
          <p:nvPr/>
        </p:nvSpPr>
        <p:spPr bwMode="auto">
          <a:xfrm>
            <a:off x="3581400" y="586740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8" name="Line 490"/>
          <p:cNvSpPr>
            <a:spLocks noChangeShapeType="1"/>
          </p:cNvSpPr>
          <p:nvPr/>
        </p:nvSpPr>
        <p:spPr bwMode="auto">
          <a:xfrm flipV="1">
            <a:off x="5562600" y="563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59" name="Line 491"/>
          <p:cNvSpPr>
            <a:spLocks noChangeShapeType="1"/>
          </p:cNvSpPr>
          <p:nvPr/>
        </p:nvSpPr>
        <p:spPr bwMode="auto">
          <a:xfrm flipV="1">
            <a:off x="5105400" y="563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0" name="Line 492"/>
          <p:cNvSpPr>
            <a:spLocks noChangeShapeType="1"/>
          </p:cNvSpPr>
          <p:nvPr/>
        </p:nvSpPr>
        <p:spPr bwMode="auto">
          <a:xfrm flipV="1">
            <a:off x="6400800" y="563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1" name="Line 493"/>
          <p:cNvSpPr>
            <a:spLocks noChangeShapeType="1"/>
          </p:cNvSpPr>
          <p:nvPr/>
        </p:nvSpPr>
        <p:spPr bwMode="auto">
          <a:xfrm>
            <a:off x="3441700" y="6096000"/>
            <a:ext cx="4711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2" name="Line 494"/>
          <p:cNvSpPr>
            <a:spLocks noChangeShapeType="1"/>
          </p:cNvSpPr>
          <p:nvPr/>
        </p:nvSpPr>
        <p:spPr bwMode="auto">
          <a:xfrm flipV="1">
            <a:off x="5410200" y="586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3" name="Line 495"/>
          <p:cNvSpPr>
            <a:spLocks noChangeShapeType="1"/>
          </p:cNvSpPr>
          <p:nvPr/>
        </p:nvSpPr>
        <p:spPr bwMode="auto">
          <a:xfrm flipV="1">
            <a:off x="5181600" y="586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4" name="Line 496"/>
          <p:cNvSpPr>
            <a:spLocks noChangeShapeType="1"/>
          </p:cNvSpPr>
          <p:nvPr/>
        </p:nvSpPr>
        <p:spPr bwMode="auto">
          <a:xfrm flipV="1">
            <a:off x="6324600" y="586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5" name="Line 497"/>
          <p:cNvSpPr>
            <a:spLocks noChangeShapeType="1"/>
          </p:cNvSpPr>
          <p:nvPr/>
        </p:nvSpPr>
        <p:spPr bwMode="auto">
          <a:xfrm flipV="1">
            <a:off x="5867400" y="541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6" name="Line 498"/>
          <p:cNvSpPr>
            <a:spLocks noChangeShapeType="1"/>
          </p:cNvSpPr>
          <p:nvPr/>
        </p:nvSpPr>
        <p:spPr bwMode="auto">
          <a:xfrm flipV="1">
            <a:off x="3810000" y="45720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7" name="Line 499"/>
          <p:cNvSpPr>
            <a:spLocks noChangeShapeType="1"/>
          </p:cNvSpPr>
          <p:nvPr/>
        </p:nvSpPr>
        <p:spPr bwMode="auto">
          <a:xfrm flipV="1">
            <a:off x="3683000" y="44196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8" name="Line 500"/>
          <p:cNvSpPr>
            <a:spLocks noChangeShapeType="1"/>
          </p:cNvSpPr>
          <p:nvPr/>
        </p:nvSpPr>
        <p:spPr bwMode="auto">
          <a:xfrm flipV="1">
            <a:off x="3581400" y="4343400"/>
            <a:ext cx="304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69" name="Line 501"/>
          <p:cNvSpPr>
            <a:spLocks noChangeShapeType="1"/>
          </p:cNvSpPr>
          <p:nvPr/>
        </p:nvSpPr>
        <p:spPr bwMode="auto">
          <a:xfrm flipV="1">
            <a:off x="3467100" y="4318000"/>
            <a:ext cx="381000" cy="177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3" name="Freeform 505"/>
          <p:cNvSpPr>
            <a:spLocks/>
          </p:cNvSpPr>
          <p:nvPr/>
        </p:nvSpPr>
        <p:spPr bwMode="auto">
          <a:xfrm>
            <a:off x="5105400" y="6172200"/>
            <a:ext cx="1397000" cy="338138"/>
          </a:xfrm>
          <a:custGeom>
            <a:avLst/>
            <a:gdLst>
              <a:gd name="T0" fmla="*/ 0 w 880"/>
              <a:gd name="T1" fmla="*/ 197 h 213"/>
              <a:gd name="T2" fmla="*/ 22 w 880"/>
              <a:gd name="T3" fmla="*/ 181 h 213"/>
              <a:gd name="T4" fmla="*/ 36 w 880"/>
              <a:gd name="T5" fmla="*/ 133 h 213"/>
              <a:gd name="T6" fmla="*/ 65 w 880"/>
              <a:gd name="T7" fmla="*/ 85 h 213"/>
              <a:gd name="T8" fmla="*/ 95 w 880"/>
              <a:gd name="T9" fmla="*/ 37 h 213"/>
              <a:gd name="T10" fmla="*/ 168 w 880"/>
              <a:gd name="T11" fmla="*/ 24 h 213"/>
              <a:gd name="T12" fmla="*/ 291 w 880"/>
              <a:gd name="T13" fmla="*/ 45 h 213"/>
              <a:gd name="T14" fmla="*/ 415 w 880"/>
              <a:gd name="T15" fmla="*/ 189 h 213"/>
              <a:gd name="T16" fmla="*/ 458 w 880"/>
              <a:gd name="T17" fmla="*/ 205 h 213"/>
              <a:gd name="T18" fmla="*/ 480 w 880"/>
              <a:gd name="T19" fmla="*/ 213 h 213"/>
              <a:gd name="T20" fmla="*/ 655 w 880"/>
              <a:gd name="T21" fmla="*/ 181 h 213"/>
              <a:gd name="T22" fmla="*/ 792 w 880"/>
              <a:gd name="T23" fmla="*/ 48 h 213"/>
              <a:gd name="T24" fmla="*/ 880 w 880"/>
              <a:gd name="T25" fmla="*/ 18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80" h="213">
                <a:moveTo>
                  <a:pt x="0" y="197"/>
                </a:moveTo>
                <a:cubicBezTo>
                  <a:pt x="7" y="191"/>
                  <a:pt x="16" y="189"/>
                  <a:pt x="22" y="181"/>
                </a:cubicBezTo>
                <a:cubicBezTo>
                  <a:pt x="29" y="166"/>
                  <a:pt x="27" y="147"/>
                  <a:pt x="36" y="133"/>
                </a:cubicBezTo>
                <a:cubicBezTo>
                  <a:pt x="45" y="117"/>
                  <a:pt x="55" y="101"/>
                  <a:pt x="65" y="85"/>
                </a:cubicBezTo>
                <a:cubicBezTo>
                  <a:pt x="75" y="69"/>
                  <a:pt x="77" y="43"/>
                  <a:pt x="95" y="37"/>
                </a:cubicBezTo>
                <a:cubicBezTo>
                  <a:pt x="121" y="27"/>
                  <a:pt x="140" y="31"/>
                  <a:pt x="168" y="24"/>
                </a:cubicBezTo>
                <a:cubicBezTo>
                  <a:pt x="233" y="30"/>
                  <a:pt x="250" y="0"/>
                  <a:pt x="291" y="45"/>
                </a:cubicBezTo>
                <a:cubicBezTo>
                  <a:pt x="306" y="96"/>
                  <a:pt x="365" y="171"/>
                  <a:pt x="415" y="189"/>
                </a:cubicBezTo>
                <a:cubicBezTo>
                  <a:pt x="429" y="194"/>
                  <a:pt x="444" y="199"/>
                  <a:pt x="458" y="205"/>
                </a:cubicBezTo>
                <a:cubicBezTo>
                  <a:pt x="465" y="207"/>
                  <a:pt x="480" y="213"/>
                  <a:pt x="480" y="213"/>
                </a:cubicBezTo>
                <a:cubicBezTo>
                  <a:pt x="545" y="207"/>
                  <a:pt x="593" y="194"/>
                  <a:pt x="655" y="181"/>
                </a:cubicBezTo>
                <a:cubicBezTo>
                  <a:pt x="744" y="118"/>
                  <a:pt x="717" y="20"/>
                  <a:pt x="792" y="48"/>
                </a:cubicBezTo>
                <a:cubicBezTo>
                  <a:pt x="814" y="84"/>
                  <a:pt x="840" y="189"/>
                  <a:pt x="880" y="189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4" name="Freeform 506"/>
          <p:cNvSpPr>
            <a:spLocks/>
          </p:cNvSpPr>
          <p:nvPr/>
        </p:nvSpPr>
        <p:spPr bwMode="auto">
          <a:xfrm>
            <a:off x="3352800" y="1676400"/>
            <a:ext cx="558800" cy="528638"/>
          </a:xfrm>
          <a:custGeom>
            <a:avLst/>
            <a:gdLst>
              <a:gd name="T0" fmla="*/ 0 w 352"/>
              <a:gd name="T1" fmla="*/ 197 h 333"/>
              <a:gd name="T2" fmla="*/ 9 w 352"/>
              <a:gd name="T3" fmla="*/ 181 h 333"/>
              <a:gd name="T4" fmla="*/ 15 w 352"/>
              <a:gd name="T5" fmla="*/ 133 h 333"/>
              <a:gd name="T6" fmla="*/ 26 w 352"/>
              <a:gd name="T7" fmla="*/ 85 h 333"/>
              <a:gd name="T8" fmla="*/ 38 w 352"/>
              <a:gd name="T9" fmla="*/ 37 h 333"/>
              <a:gd name="T10" fmla="*/ 67 w 352"/>
              <a:gd name="T11" fmla="*/ 5 h 333"/>
              <a:gd name="T12" fmla="*/ 116 w 352"/>
              <a:gd name="T13" fmla="*/ 45 h 333"/>
              <a:gd name="T14" fmla="*/ 160 w 352"/>
              <a:gd name="T15" fmla="*/ 328 h 333"/>
              <a:gd name="T16" fmla="*/ 240 w 352"/>
              <a:gd name="T17" fmla="*/ 312 h 333"/>
              <a:gd name="T18" fmla="*/ 248 w 352"/>
              <a:gd name="T19" fmla="*/ 216 h 333"/>
              <a:gd name="T20" fmla="*/ 262 w 352"/>
              <a:gd name="T21" fmla="*/ 181 h 333"/>
              <a:gd name="T22" fmla="*/ 314 w 352"/>
              <a:gd name="T23" fmla="*/ 141 h 333"/>
              <a:gd name="T24" fmla="*/ 352 w 352"/>
              <a:gd name="T25" fmla="*/ 189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2" h="333">
                <a:moveTo>
                  <a:pt x="0" y="197"/>
                </a:moveTo>
                <a:cubicBezTo>
                  <a:pt x="3" y="191"/>
                  <a:pt x="7" y="189"/>
                  <a:pt x="9" y="181"/>
                </a:cubicBezTo>
                <a:cubicBezTo>
                  <a:pt x="12" y="166"/>
                  <a:pt x="11" y="147"/>
                  <a:pt x="15" y="133"/>
                </a:cubicBezTo>
                <a:cubicBezTo>
                  <a:pt x="18" y="117"/>
                  <a:pt x="22" y="101"/>
                  <a:pt x="26" y="85"/>
                </a:cubicBezTo>
                <a:cubicBezTo>
                  <a:pt x="30" y="69"/>
                  <a:pt x="31" y="43"/>
                  <a:pt x="38" y="37"/>
                </a:cubicBezTo>
                <a:cubicBezTo>
                  <a:pt x="48" y="27"/>
                  <a:pt x="56" y="12"/>
                  <a:pt x="67" y="5"/>
                </a:cubicBezTo>
                <a:cubicBezTo>
                  <a:pt x="93" y="11"/>
                  <a:pt x="100" y="0"/>
                  <a:pt x="116" y="45"/>
                </a:cubicBezTo>
                <a:cubicBezTo>
                  <a:pt x="123" y="96"/>
                  <a:pt x="140" y="310"/>
                  <a:pt x="160" y="328"/>
                </a:cubicBezTo>
                <a:cubicBezTo>
                  <a:pt x="166" y="333"/>
                  <a:pt x="234" y="306"/>
                  <a:pt x="240" y="312"/>
                </a:cubicBezTo>
                <a:cubicBezTo>
                  <a:pt x="243" y="314"/>
                  <a:pt x="248" y="216"/>
                  <a:pt x="248" y="216"/>
                </a:cubicBezTo>
                <a:cubicBezTo>
                  <a:pt x="274" y="210"/>
                  <a:pt x="237" y="194"/>
                  <a:pt x="262" y="181"/>
                </a:cubicBezTo>
                <a:cubicBezTo>
                  <a:pt x="297" y="118"/>
                  <a:pt x="284" y="113"/>
                  <a:pt x="314" y="141"/>
                </a:cubicBezTo>
                <a:cubicBezTo>
                  <a:pt x="323" y="177"/>
                  <a:pt x="336" y="189"/>
                  <a:pt x="352" y="18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5" name="Freeform 507"/>
          <p:cNvSpPr>
            <a:spLocks/>
          </p:cNvSpPr>
          <p:nvPr/>
        </p:nvSpPr>
        <p:spPr bwMode="auto">
          <a:xfrm>
            <a:off x="3886200" y="3429000"/>
            <a:ext cx="558800" cy="338138"/>
          </a:xfrm>
          <a:custGeom>
            <a:avLst/>
            <a:gdLst>
              <a:gd name="T0" fmla="*/ 0 w 968"/>
              <a:gd name="T1" fmla="*/ 197 h 213"/>
              <a:gd name="T2" fmla="*/ 24 w 968"/>
              <a:gd name="T3" fmla="*/ 181 h 213"/>
              <a:gd name="T4" fmla="*/ 40 w 968"/>
              <a:gd name="T5" fmla="*/ 133 h 213"/>
              <a:gd name="T6" fmla="*/ 72 w 968"/>
              <a:gd name="T7" fmla="*/ 85 h 213"/>
              <a:gd name="T8" fmla="*/ 104 w 968"/>
              <a:gd name="T9" fmla="*/ 37 h 213"/>
              <a:gd name="T10" fmla="*/ 184 w 968"/>
              <a:gd name="T11" fmla="*/ 5 h 213"/>
              <a:gd name="T12" fmla="*/ 320 w 968"/>
              <a:gd name="T13" fmla="*/ 45 h 213"/>
              <a:gd name="T14" fmla="*/ 456 w 968"/>
              <a:gd name="T15" fmla="*/ 189 h 213"/>
              <a:gd name="T16" fmla="*/ 504 w 968"/>
              <a:gd name="T17" fmla="*/ 205 h 213"/>
              <a:gd name="T18" fmla="*/ 528 w 968"/>
              <a:gd name="T19" fmla="*/ 213 h 213"/>
              <a:gd name="T20" fmla="*/ 720 w 968"/>
              <a:gd name="T21" fmla="*/ 181 h 213"/>
              <a:gd name="T22" fmla="*/ 864 w 968"/>
              <a:gd name="T23" fmla="*/ 141 h 213"/>
              <a:gd name="T24" fmla="*/ 968 w 968"/>
              <a:gd name="T25" fmla="*/ 18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8" h="213">
                <a:moveTo>
                  <a:pt x="0" y="197"/>
                </a:moveTo>
                <a:cubicBezTo>
                  <a:pt x="8" y="191"/>
                  <a:pt x="18" y="189"/>
                  <a:pt x="24" y="181"/>
                </a:cubicBezTo>
                <a:cubicBezTo>
                  <a:pt x="32" y="166"/>
                  <a:pt x="30" y="147"/>
                  <a:pt x="40" y="133"/>
                </a:cubicBezTo>
                <a:cubicBezTo>
                  <a:pt x="50" y="117"/>
                  <a:pt x="61" y="101"/>
                  <a:pt x="72" y="85"/>
                </a:cubicBezTo>
                <a:cubicBezTo>
                  <a:pt x="82" y="69"/>
                  <a:pt x="85" y="43"/>
                  <a:pt x="104" y="37"/>
                </a:cubicBezTo>
                <a:cubicBezTo>
                  <a:pt x="133" y="27"/>
                  <a:pt x="153" y="12"/>
                  <a:pt x="184" y="5"/>
                </a:cubicBezTo>
                <a:cubicBezTo>
                  <a:pt x="255" y="11"/>
                  <a:pt x="275" y="0"/>
                  <a:pt x="320" y="45"/>
                </a:cubicBezTo>
                <a:cubicBezTo>
                  <a:pt x="337" y="96"/>
                  <a:pt x="402" y="171"/>
                  <a:pt x="456" y="189"/>
                </a:cubicBezTo>
                <a:cubicBezTo>
                  <a:pt x="472" y="194"/>
                  <a:pt x="488" y="199"/>
                  <a:pt x="504" y="205"/>
                </a:cubicBezTo>
                <a:cubicBezTo>
                  <a:pt x="512" y="207"/>
                  <a:pt x="528" y="213"/>
                  <a:pt x="528" y="213"/>
                </a:cubicBezTo>
                <a:cubicBezTo>
                  <a:pt x="599" y="207"/>
                  <a:pt x="652" y="194"/>
                  <a:pt x="720" y="181"/>
                </a:cubicBezTo>
                <a:cubicBezTo>
                  <a:pt x="818" y="118"/>
                  <a:pt x="781" y="113"/>
                  <a:pt x="864" y="141"/>
                </a:cubicBezTo>
                <a:cubicBezTo>
                  <a:pt x="888" y="177"/>
                  <a:pt x="924" y="189"/>
                  <a:pt x="968" y="18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6" name="Line 508"/>
          <p:cNvSpPr>
            <a:spLocks noChangeShapeType="1"/>
          </p:cNvSpPr>
          <p:nvPr/>
        </p:nvSpPr>
        <p:spPr bwMode="auto">
          <a:xfrm>
            <a:off x="3276600" y="1981200"/>
            <a:ext cx="6096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7" name="Line 509"/>
          <p:cNvSpPr>
            <a:spLocks noChangeShapeType="1"/>
          </p:cNvSpPr>
          <p:nvPr/>
        </p:nvSpPr>
        <p:spPr bwMode="auto">
          <a:xfrm>
            <a:off x="5105400" y="6515100"/>
            <a:ext cx="13716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78" name="Line 510"/>
          <p:cNvSpPr>
            <a:spLocks noChangeShapeType="1"/>
          </p:cNvSpPr>
          <p:nvPr/>
        </p:nvSpPr>
        <p:spPr bwMode="auto">
          <a:xfrm>
            <a:off x="3810000" y="3771900"/>
            <a:ext cx="6858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680" name="Group 512"/>
          <p:cNvGrpSpPr>
            <a:grpSpLocks/>
          </p:cNvGrpSpPr>
          <p:nvPr/>
        </p:nvGrpSpPr>
        <p:grpSpPr bwMode="auto">
          <a:xfrm>
            <a:off x="5715000" y="2057400"/>
            <a:ext cx="2855913" cy="1098550"/>
            <a:chOff x="2248" y="2384"/>
            <a:chExt cx="910" cy="350"/>
          </a:xfrm>
        </p:grpSpPr>
        <p:sp>
          <p:nvSpPr>
            <p:cNvPr id="7681" name="Line 513"/>
            <p:cNvSpPr>
              <a:spLocks noChangeShapeType="1"/>
            </p:cNvSpPr>
            <p:nvPr/>
          </p:nvSpPr>
          <p:spPr bwMode="auto">
            <a:xfrm>
              <a:off x="2256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2" name="Line 514"/>
            <p:cNvSpPr>
              <a:spLocks noChangeShapeType="1"/>
            </p:cNvSpPr>
            <p:nvPr/>
          </p:nvSpPr>
          <p:spPr bwMode="auto">
            <a:xfrm>
              <a:off x="2248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3" name="Rectangle 515"/>
            <p:cNvSpPr>
              <a:spLocks noChangeArrowheads="1"/>
            </p:cNvSpPr>
            <p:nvPr/>
          </p:nvSpPr>
          <p:spPr bwMode="auto">
            <a:xfrm>
              <a:off x="2429" y="2608"/>
              <a:ext cx="7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7684" name="Rectangle 516"/>
            <p:cNvSpPr>
              <a:spLocks noChangeArrowheads="1"/>
            </p:cNvSpPr>
            <p:nvPr/>
          </p:nvSpPr>
          <p:spPr bwMode="auto">
            <a:xfrm>
              <a:off x="2438" y="2608"/>
              <a:ext cx="18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o</a:t>
              </a:r>
              <a:endParaRPr lang="en-US" altLang="en-US"/>
            </a:p>
          </p:txBody>
        </p:sp>
        <p:sp>
          <p:nvSpPr>
            <p:cNvPr id="7685" name="Rectangle 517"/>
            <p:cNvSpPr>
              <a:spLocks noChangeArrowheads="1"/>
            </p:cNvSpPr>
            <p:nvPr/>
          </p:nvSpPr>
          <p:spPr bwMode="auto">
            <a:xfrm>
              <a:off x="2471" y="2608"/>
              <a:ext cx="18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g</a:t>
              </a:r>
              <a:endParaRPr lang="en-US" altLang="en-US"/>
            </a:p>
          </p:txBody>
        </p:sp>
        <p:sp>
          <p:nvSpPr>
            <p:cNvPr id="7686" name="Rectangle 518"/>
            <p:cNvSpPr>
              <a:spLocks noChangeArrowheads="1"/>
            </p:cNvSpPr>
            <p:nvPr/>
          </p:nvSpPr>
          <p:spPr bwMode="auto">
            <a:xfrm>
              <a:off x="2505" y="2608"/>
              <a:ext cx="10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7687" name="Rectangle 519"/>
            <p:cNvSpPr>
              <a:spLocks noChangeArrowheads="1"/>
            </p:cNvSpPr>
            <p:nvPr/>
          </p:nvSpPr>
          <p:spPr bwMode="auto">
            <a:xfrm>
              <a:off x="2514" y="2608"/>
              <a:ext cx="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/>
            </a:p>
          </p:txBody>
        </p:sp>
        <p:sp>
          <p:nvSpPr>
            <p:cNvPr id="7688" name="Freeform 520"/>
            <p:cNvSpPr>
              <a:spLocks/>
            </p:cNvSpPr>
            <p:nvPr/>
          </p:nvSpPr>
          <p:spPr bwMode="auto">
            <a:xfrm>
              <a:off x="2256" y="2440"/>
              <a:ext cx="246" cy="158"/>
            </a:xfrm>
            <a:custGeom>
              <a:avLst/>
              <a:gdLst>
                <a:gd name="T0" fmla="*/ 0 w 246"/>
                <a:gd name="T1" fmla="*/ 158 h 158"/>
                <a:gd name="T2" fmla="*/ 246 w 246"/>
                <a:gd name="T3" fmla="*/ 0 h 158"/>
                <a:gd name="T4" fmla="*/ 246 w 246"/>
                <a:gd name="T5" fmla="*/ 158 h 158"/>
                <a:gd name="T6" fmla="*/ 0 w 246"/>
                <a:gd name="T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" h="158">
                  <a:moveTo>
                    <a:pt x="0" y="158"/>
                  </a:moveTo>
                  <a:lnTo>
                    <a:pt x="246" y="0"/>
                  </a:lnTo>
                  <a:lnTo>
                    <a:pt x="246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4C4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9" name="Freeform 521"/>
            <p:cNvSpPr>
              <a:spLocks/>
            </p:cNvSpPr>
            <p:nvPr/>
          </p:nvSpPr>
          <p:spPr bwMode="auto">
            <a:xfrm>
              <a:off x="2256" y="2440"/>
              <a:ext cx="246" cy="158"/>
            </a:xfrm>
            <a:custGeom>
              <a:avLst/>
              <a:gdLst>
                <a:gd name="T0" fmla="*/ 0 w 246"/>
                <a:gd name="T1" fmla="*/ 158 h 158"/>
                <a:gd name="T2" fmla="*/ 246 w 246"/>
                <a:gd name="T3" fmla="*/ 0 h 158"/>
                <a:gd name="T4" fmla="*/ 246 w 246"/>
                <a:gd name="T5" fmla="*/ 0 h 158"/>
                <a:gd name="T6" fmla="*/ 246 w 246"/>
                <a:gd name="T7" fmla="*/ 158 h 158"/>
                <a:gd name="T8" fmla="*/ 246 w 246"/>
                <a:gd name="T9" fmla="*/ 158 h 158"/>
                <a:gd name="T10" fmla="*/ 0 w 246"/>
                <a:gd name="T11" fmla="*/ 158 h 158"/>
                <a:gd name="T12" fmla="*/ 0 w 246"/>
                <a:gd name="T1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58">
                  <a:moveTo>
                    <a:pt x="0" y="158"/>
                  </a:moveTo>
                  <a:lnTo>
                    <a:pt x="246" y="0"/>
                  </a:lnTo>
                  <a:lnTo>
                    <a:pt x="246" y="0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90" name="Line 522"/>
            <p:cNvSpPr>
              <a:spLocks noChangeShapeType="1"/>
            </p:cNvSpPr>
            <p:nvPr/>
          </p:nvSpPr>
          <p:spPr bwMode="auto">
            <a:xfrm>
              <a:off x="2696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91" name="Line 523"/>
            <p:cNvSpPr>
              <a:spLocks noChangeShapeType="1"/>
            </p:cNvSpPr>
            <p:nvPr/>
          </p:nvSpPr>
          <p:spPr bwMode="auto">
            <a:xfrm>
              <a:off x="2578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92" name="Freeform 524"/>
            <p:cNvSpPr>
              <a:spLocks/>
            </p:cNvSpPr>
            <p:nvPr/>
          </p:nvSpPr>
          <p:spPr bwMode="auto">
            <a:xfrm>
              <a:off x="2561" y="2384"/>
              <a:ext cx="254" cy="205"/>
            </a:xfrm>
            <a:custGeom>
              <a:avLst/>
              <a:gdLst>
                <a:gd name="T0" fmla="*/ 17 w 254"/>
                <a:gd name="T1" fmla="*/ 205 h 205"/>
                <a:gd name="T2" fmla="*/ 34 w 254"/>
                <a:gd name="T3" fmla="*/ 205 h 205"/>
                <a:gd name="T4" fmla="*/ 51 w 254"/>
                <a:gd name="T5" fmla="*/ 205 h 205"/>
                <a:gd name="T6" fmla="*/ 59 w 254"/>
                <a:gd name="T7" fmla="*/ 195 h 205"/>
                <a:gd name="T8" fmla="*/ 68 w 254"/>
                <a:gd name="T9" fmla="*/ 195 h 205"/>
                <a:gd name="T10" fmla="*/ 76 w 254"/>
                <a:gd name="T11" fmla="*/ 195 h 205"/>
                <a:gd name="T12" fmla="*/ 85 w 254"/>
                <a:gd name="T13" fmla="*/ 195 h 205"/>
                <a:gd name="T14" fmla="*/ 93 w 254"/>
                <a:gd name="T15" fmla="*/ 195 h 205"/>
                <a:gd name="T16" fmla="*/ 93 w 254"/>
                <a:gd name="T17" fmla="*/ 195 h 205"/>
                <a:gd name="T18" fmla="*/ 102 w 254"/>
                <a:gd name="T19" fmla="*/ 186 h 205"/>
                <a:gd name="T20" fmla="*/ 110 w 254"/>
                <a:gd name="T21" fmla="*/ 186 h 205"/>
                <a:gd name="T22" fmla="*/ 119 w 254"/>
                <a:gd name="T23" fmla="*/ 177 h 205"/>
                <a:gd name="T24" fmla="*/ 127 w 254"/>
                <a:gd name="T25" fmla="*/ 177 h 205"/>
                <a:gd name="T26" fmla="*/ 127 w 254"/>
                <a:gd name="T27" fmla="*/ 177 h 205"/>
                <a:gd name="T28" fmla="*/ 127 w 254"/>
                <a:gd name="T29" fmla="*/ 168 h 205"/>
                <a:gd name="T30" fmla="*/ 135 w 254"/>
                <a:gd name="T31" fmla="*/ 158 h 205"/>
                <a:gd name="T32" fmla="*/ 135 w 254"/>
                <a:gd name="T33" fmla="*/ 158 h 205"/>
                <a:gd name="T34" fmla="*/ 135 w 254"/>
                <a:gd name="T35" fmla="*/ 149 h 205"/>
                <a:gd name="T36" fmla="*/ 152 w 254"/>
                <a:gd name="T37" fmla="*/ 130 h 205"/>
                <a:gd name="T38" fmla="*/ 152 w 254"/>
                <a:gd name="T39" fmla="*/ 130 h 205"/>
                <a:gd name="T40" fmla="*/ 152 w 254"/>
                <a:gd name="T41" fmla="*/ 121 h 205"/>
                <a:gd name="T42" fmla="*/ 161 w 254"/>
                <a:gd name="T43" fmla="*/ 112 h 205"/>
                <a:gd name="T44" fmla="*/ 161 w 254"/>
                <a:gd name="T45" fmla="*/ 102 h 205"/>
                <a:gd name="T46" fmla="*/ 169 w 254"/>
                <a:gd name="T47" fmla="*/ 84 h 205"/>
                <a:gd name="T48" fmla="*/ 169 w 254"/>
                <a:gd name="T49" fmla="*/ 84 h 205"/>
                <a:gd name="T50" fmla="*/ 178 w 254"/>
                <a:gd name="T51" fmla="*/ 56 h 205"/>
                <a:gd name="T52" fmla="*/ 195 w 254"/>
                <a:gd name="T53" fmla="*/ 28 h 205"/>
                <a:gd name="T54" fmla="*/ 195 w 254"/>
                <a:gd name="T55" fmla="*/ 28 h 205"/>
                <a:gd name="T56" fmla="*/ 203 w 254"/>
                <a:gd name="T57" fmla="*/ 19 h 205"/>
                <a:gd name="T58" fmla="*/ 212 w 254"/>
                <a:gd name="T59" fmla="*/ 19 h 205"/>
                <a:gd name="T60" fmla="*/ 220 w 254"/>
                <a:gd name="T61" fmla="*/ 9 h 205"/>
                <a:gd name="T62" fmla="*/ 220 w 254"/>
                <a:gd name="T63" fmla="*/ 9 h 205"/>
                <a:gd name="T64" fmla="*/ 220 w 254"/>
                <a:gd name="T65" fmla="*/ 9 h 205"/>
                <a:gd name="T66" fmla="*/ 237 w 254"/>
                <a:gd name="T67" fmla="*/ 0 h 205"/>
                <a:gd name="T68" fmla="*/ 254 w 254"/>
                <a:gd name="T6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4" h="205">
                  <a:moveTo>
                    <a:pt x="0" y="205"/>
                  </a:moveTo>
                  <a:lnTo>
                    <a:pt x="17" y="205"/>
                  </a:lnTo>
                  <a:lnTo>
                    <a:pt x="17" y="205"/>
                  </a:lnTo>
                  <a:lnTo>
                    <a:pt x="34" y="205"/>
                  </a:lnTo>
                  <a:lnTo>
                    <a:pt x="34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68" y="195"/>
                  </a:lnTo>
                  <a:lnTo>
                    <a:pt x="68" y="195"/>
                  </a:lnTo>
                  <a:lnTo>
                    <a:pt x="76" y="195"/>
                  </a:lnTo>
                  <a:lnTo>
                    <a:pt x="76" y="195"/>
                  </a:lnTo>
                  <a:lnTo>
                    <a:pt x="85" y="195"/>
                  </a:lnTo>
                  <a:lnTo>
                    <a:pt x="85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10" y="186"/>
                  </a:lnTo>
                  <a:lnTo>
                    <a:pt x="110" y="186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68"/>
                  </a:lnTo>
                  <a:lnTo>
                    <a:pt x="127" y="16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61" y="102"/>
                  </a:lnTo>
                  <a:lnTo>
                    <a:pt x="161" y="102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54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93" name="Rectangle 525"/>
            <p:cNvSpPr>
              <a:spLocks noChangeArrowheads="1"/>
            </p:cNvSpPr>
            <p:nvPr/>
          </p:nvSpPr>
          <p:spPr bwMode="auto">
            <a:xfrm>
              <a:off x="2548" y="2432"/>
              <a:ext cx="7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7694" name="Rectangle 526"/>
            <p:cNvSpPr>
              <a:spLocks noChangeArrowheads="1"/>
            </p:cNvSpPr>
            <p:nvPr/>
          </p:nvSpPr>
          <p:spPr bwMode="auto">
            <a:xfrm>
              <a:off x="2565" y="2432"/>
              <a:ext cx="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/>
            </a:p>
          </p:txBody>
        </p:sp>
        <p:sp>
          <p:nvSpPr>
            <p:cNvPr id="7695" name="Rectangle 527"/>
            <p:cNvSpPr>
              <a:spLocks noChangeArrowheads="1"/>
            </p:cNvSpPr>
            <p:nvPr/>
          </p:nvSpPr>
          <p:spPr bwMode="auto">
            <a:xfrm>
              <a:off x="2599" y="2432"/>
              <a:ext cx="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/>
            </a:p>
          </p:txBody>
        </p:sp>
        <p:sp>
          <p:nvSpPr>
            <p:cNvPr id="7696" name="Rectangle 528"/>
            <p:cNvSpPr>
              <a:spLocks noChangeArrowheads="1"/>
            </p:cNvSpPr>
            <p:nvPr/>
          </p:nvSpPr>
          <p:spPr bwMode="auto">
            <a:xfrm>
              <a:off x="2624" y="2432"/>
              <a:ext cx="10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7697" name="Rectangle 529"/>
            <p:cNvSpPr>
              <a:spLocks noChangeArrowheads="1"/>
            </p:cNvSpPr>
            <p:nvPr/>
          </p:nvSpPr>
          <p:spPr bwMode="auto">
            <a:xfrm>
              <a:off x="2641" y="2432"/>
              <a:ext cx="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/>
            </a:p>
          </p:txBody>
        </p:sp>
        <p:sp>
          <p:nvSpPr>
            <p:cNvPr id="7698" name="Rectangle 530"/>
            <p:cNvSpPr>
              <a:spLocks noChangeArrowheads="1"/>
            </p:cNvSpPr>
            <p:nvPr/>
          </p:nvSpPr>
          <p:spPr bwMode="auto">
            <a:xfrm>
              <a:off x="2793" y="2608"/>
              <a:ext cx="20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U</a:t>
              </a:r>
              <a:endParaRPr lang="en-US" altLang="en-US"/>
            </a:p>
          </p:txBody>
        </p:sp>
        <p:sp>
          <p:nvSpPr>
            <p:cNvPr id="7699" name="Line 531"/>
            <p:cNvSpPr>
              <a:spLocks noChangeShapeType="1"/>
            </p:cNvSpPr>
            <p:nvPr/>
          </p:nvSpPr>
          <p:spPr bwMode="auto">
            <a:xfrm>
              <a:off x="2900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00" name="Line 532"/>
            <p:cNvSpPr>
              <a:spLocks noChangeShapeType="1"/>
            </p:cNvSpPr>
            <p:nvPr/>
          </p:nvSpPr>
          <p:spPr bwMode="auto">
            <a:xfrm>
              <a:off x="2891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01" name="Rectangle 533"/>
            <p:cNvSpPr>
              <a:spLocks noChangeArrowheads="1"/>
            </p:cNvSpPr>
            <p:nvPr/>
          </p:nvSpPr>
          <p:spPr bwMode="auto">
            <a:xfrm>
              <a:off x="3064" y="2618"/>
              <a:ext cx="7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7702" name="Rectangle 534"/>
            <p:cNvSpPr>
              <a:spLocks noChangeArrowheads="1"/>
            </p:cNvSpPr>
            <p:nvPr/>
          </p:nvSpPr>
          <p:spPr bwMode="auto">
            <a:xfrm>
              <a:off x="3081" y="2618"/>
              <a:ext cx="18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o</a:t>
              </a:r>
              <a:endParaRPr lang="en-US" altLang="en-US"/>
            </a:p>
          </p:txBody>
        </p:sp>
        <p:sp>
          <p:nvSpPr>
            <p:cNvPr id="7703" name="Rectangle 535"/>
            <p:cNvSpPr>
              <a:spLocks noChangeArrowheads="1"/>
            </p:cNvSpPr>
            <p:nvPr/>
          </p:nvSpPr>
          <p:spPr bwMode="auto">
            <a:xfrm>
              <a:off x="3115" y="2618"/>
              <a:ext cx="18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g</a:t>
              </a:r>
              <a:endParaRPr lang="en-US" altLang="en-US"/>
            </a:p>
          </p:txBody>
        </p:sp>
        <p:sp>
          <p:nvSpPr>
            <p:cNvPr id="7704" name="Rectangle 536"/>
            <p:cNvSpPr>
              <a:spLocks noChangeArrowheads="1"/>
            </p:cNvSpPr>
            <p:nvPr/>
          </p:nvSpPr>
          <p:spPr bwMode="auto">
            <a:xfrm>
              <a:off x="3141" y="2618"/>
              <a:ext cx="10" cy="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7705" name="Rectangle 537"/>
            <p:cNvSpPr>
              <a:spLocks noChangeArrowheads="1"/>
            </p:cNvSpPr>
            <p:nvPr/>
          </p:nvSpPr>
          <p:spPr bwMode="auto">
            <a:xfrm>
              <a:off x="3158" y="2618"/>
              <a:ext cx="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/>
            </a:p>
          </p:txBody>
        </p:sp>
        <p:sp>
          <p:nvSpPr>
            <p:cNvPr id="7706" name="Freeform 538"/>
            <p:cNvSpPr>
              <a:spLocks/>
            </p:cNvSpPr>
            <p:nvPr/>
          </p:nvSpPr>
          <p:spPr bwMode="auto">
            <a:xfrm>
              <a:off x="2900" y="2431"/>
              <a:ext cx="245" cy="167"/>
            </a:xfrm>
            <a:custGeom>
              <a:avLst/>
              <a:gdLst>
                <a:gd name="T0" fmla="*/ 0 w 245"/>
                <a:gd name="T1" fmla="*/ 0 h 167"/>
                <a:gd name="T2" fmla="*/ 51 w 245"/>
                <a:gd name="T3" fmla="*/ 0 h 167"/>
                <a:gd name="T4" fmla="*/ 245 w 245"/>
                <a:gd name="T5" fmla="*/ 167 h 167"/>
                <a:gd name="T6" fmla="*/ 0 w 245"/>
                <a:gd name="T7" fmla="*/ 167 h 167"/>
                <a:gd name="T8" fmla="*/ 0 w 245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67">
                  <a:moveTo>
                    <a:pt x="0" y="0"/>
                  </a:moveTo>
                  <a:lnTo>
                    <a:pt x="51" y="0"/>
                  </a:lnTo>
                  <a:lnTo>
                    <a:pt x="245" y="167"/>
                  </a:lnTo>
                  <a:lnTo>
                    <a:pt x="0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07" name="Freeform 539"/>
            <p:cNvSpPr>
              <a:spLocks/>
            </p:cNvSpPr>
            <p:nvPr/>
          </p:nvSpPr>
          <p:spPr bwMode="auto">
            <a:xfrm>
              <a:off x="2900" y="2431"/>
              <a:ext cx="245" cy="167"/>
            </a:xfrm>
            <a:custGeom>
              <a:avLst/>
              <a:gdLst>
                <a:gd name="T0" fmla="*/ 0 w 245"/>
                <a:gd name="T1" fmla="*/ 0 h 167"/>
                <a:gd name="T2" fmla="*/ 51 w 245"/>
                <a:gd name="T3" fmla="*/ 0 h 167"/>
                <a:gd name="T4" fmla="*/ 51 w 245"/>
                <a:gd name="T5" fmla="*/ 0 h 167"/>
                <a:gd name="T6" fmla="*/ 245 w 245"/>
                <a:gd name="T7" fmla="*/ 167 h 167"/>
                <a:gd name="T8" fmla="*/ 245 w 245"/>
                <a:gd name="T9" fmla="*/ 167 h 167"/>
                <a:gd name="T10" fmla="*/ 0 w 245"/>
                <a:gd name="T11" fmla="*/ 167 h 167"/>
                <a:gd name="T12" fmla="*/ 0 w 245"/>
                <a:gd name="T13" fmla="*/ 167 h 167"/>
                <a:gd name="T14" fmla="*/ 0 w 245"/>
                <a:gd name="T15" fmla="*/ 0 h 167"/>
                <a:gd name="T16" fmla="*/ 0 w 245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167">
                  <a:moveTo>
                    <a:pt x="0" y="0"/>
                  </a:moveTo>
                  <a:lnTo>
                    <a:pt x="51" y="0"/>
                  </a:lnTo>
                  <a:lnTo>
                    <a:pt x="51" y="0"/>
                  </a:lnTo>
                  <a:lnTo>
                    <a:pt x="245" y="167"/>
                  </a:lnTo>
                  <a:lnTo>
                    <a:pt x="245" y="167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708" name="Rectangle 540"/>
          <p:cNvSpPr>
            <a:spLocks noChangeArrowheads="1"/>
          </p:cNvSpPr>
          <p:nvPr/>
        </p:nvSpPr>
        <p:spPr bwMode="auto">
          <a:xfrm>
            <a:off x="5410200" y="1828800"/>
            <a:ext cx="3352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10" name="Text Box 542"/>
          <p:cNvSpPr txBox="1">
            <a:spLocks noChangeArrowheads="1"/>
          </p:cNvSpPr>
          <p:nvPr/>
        </p:nvSpPr>
        <p:spPr bwMode="auto">
          <a:xfrm>
            <a:off x="6553200" y="2138363"/>
            <a:ext cx="5603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/>
              <a:t>Log u</a:t>
            </a:r>
          </a:p>
        </p:txBody>
      </p:sp>
      <p:sp>
        <p:nvSpPr>
          <p:cNvPr id="7711" name="Text Box 543"/>
          <p:cNvSpPr txBox="1">
            <a:spLocks noChangeArrowheads="1"/>
          </p:cNvSpPr>
          <p:nvPr/>
        </p:nvSpPr>
        <p:spPr bwMode="auto">
          <a:xfrm>
            <a:off x="6096000" y="2743200"/>
            <a:ext cx="5270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/>
              <a:t>Log f</a:t>
            </a:r>
          </a:p>
        </p:txBody>
      </p:sp>
      <p:sp>
        <p:nvSpPr>
          <p:cNvPr id="7712" name="Text Box 544"/>
          <p:cNvSpPr txBox="1">
            <a:spLocks noChangeArrowheads="1"/>
          </p:cNvSpPr>
          <p:nvPr/>
        </p:nvSpPr>
        <p:spPr bwMode="auto">
          <a:xfrm>
            <a:off x="8077200" y="2743200"/>
            <a:ext cx="527050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1"/>
              <a:t>Log f</a:t>
            </a:r>
          </a:p>
        </p:txBody>
      </p:sp>
      <p:sp>
        <p:nvSpPr>
          <p:cNvPr id="7713" name="Text Box 545"/>
          <p:cNvSpPr txBox="1">
            <a:spLocks noChangeArrowheads="1"/>
          </p:cNvSpPr>
          <p:nvPr/>
        </p:nvSpPr>
        <p:spPr bwMode="auto">
          <a:xfrm>
            <a:off x="5367338" y="1457325"/>
            <a:ext cx="3471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Equivalent Transformation</a:t>
            </a:r>
          </a:p>
        </p:txBody>
      </p:sp>
      <p:sp>
        <p:nvSpPr>
          <p:cNvPr id="7714" name="Oval 546"/>
          <p:cNvSpPr>
            <a:spLocks noChangeArrowheads="1"/>
          </p:cNvSpPr>
          <p:nvPr/>
        </p:nvSpPr>
        <p:spPr bwMode="auto">
          <a:xfrm>
            <a:off x="8153400" y="5105400"/>
            <a:ext cx="762000" cy="1066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15" name="Freeform 547"/>
          <p:cNvSpPr>
            <a:spLocks/>
          </p:cNvSpPr>
          <p:nvPr/>
        </p:nvSpPr>
        <p:spPr bwMode="auto">
          <a:xfrm>
            <a:off x="8229600" y="5410200"/>
            <a:ext cx="533400" cy="338138"/>
          </a:xfrm>
          <a:custGeom>
            <a:avLst/>
            <a:gdLst>
              <a:gd name="T0" fmla="*/ 0 w 880"/>
              <a:gd name="T1" fmla="*/ 197 h 213"/>
              <a:gd name="T2" fmla="*/ 22 w 880"/>
              <a:gd name="T3" fmla="*/ 181 h 213"/>
              <a:gd name="T4" fmla="*/ 36 w 880"/>
              <a:gd name="T5" fmla="*/ 133 h 213"/>
              <a:gd name="T6" fmla="*/ 65 w 880"/>
              <a:gd name="T7" fmla="*/ 85 h 213"/>
              <a:gd name="T8" fmla="*/ 95 w 880"/>
              <a:gd name="T9" fmla="*/ 37 h 213"/>
              <a:gd name="T10" fmla="*/ 168 w 880"/>
              <a:gd name="T11" fmla="*/ 24 h 213"/>
              <a:gd name="T12" fmla="*/ 291 w 880"/>
              <a:gd name="T13" fmla="*/ 45 h 213"/>
              <a:gd name="T14" fmla="*/ 415 w 880"/>
              <a:gd name="T15" fmla="*/ 189 h 213"/>
              <a:gd name="T16" fmla="*/ 458 w 880"/>
              <a:gd name="T17" fmla="*/ 205 h 213"/>
              <a:gd name="T18" fmla="*/ 480 w 880"/>
              <a:gd name="T19" fmla="*/ 213 h 213"/>
              <a:gd name="T20" fmla="*/ 655 w 880"/>
              <a:gd name="T21" fmla="*/ 181 h 213"/>
              <a:gd name="T22" fmla="*/ 792 w 880"/>
              <a:gd name="T23" fmla="*/ 48 h 213"/>
              <a:gd name="T24" fmla="*/ 880 w 880"/>
              <a:gd name="T25" fmla="*/ 18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80" h="213">
                <a:moveTo>
                  <a:pt x="0" y="197"/>
                </a:moveTo>
                <a:cubicBezTo>
                  <a:pt x="7" y="191"/>
                  <a:pt x="16" y="189"/>
                  <a:pt x="22" y="181"/>
                </a:cubicBezTo>
                <a:cubicBezTo>
                  <a:pt x="29" y="166"/>
                  <a:pt x="27" y="147"/>
                  <a:pt x="36" y="133"/>
                </a:cubicBezTo>
                <a:cubicBezTo>
                  <a:pt x="45" y="117"/>
                  <a:pt x="55" y="101"/>
                  <a:pt x="65" y="85"/>
                </a:cubicBezTo>
                <a:cubicBezTo>
                  <a:pt x="75" y="69"/>
                  <a:pt x="77" y="43"/>
                  <a:pt x="95" y="37"/>
                </a:cubicBezTo>
                <a:cubicBezTo>
                  <a:pt x="121" y="27"/>
                  <a:pt x="140" y="31"/>
                  <a:pt x="168" y="24"/>
                </a:cubicBezTo>
                <a:cubicBezTo>
                  <a:pt x="233" y="30"/>
                  <a:pt x="250" y="0"/>
                  <a:pt x="291" y="45"/>
                </a:cubicBezTo>
                <a:cubicBezTo>
                  <a:pt x="306" y="96"/>
                  <a:pt x="365" y="171"/>
                  <a:pt x="415" y="189"/>
                </a:cubicBezTo>
                <a:cubicBezTo>
                  <a:pt x="429" y="194"/>
                  <a:pt x="444" y="199"/>
                  <a:pt x="458" y="205"/>
                </a:cubicBezTo>
                <a:cubicBezTo>
                  <a:pt x="465" y="207"/>
                  <a:pt x="480" y="213"/>
                  <a:pt x="480" y="213"/>
                </a:cubicBezTo>
                <a:cubicBezTo>
                  <a:pt x="545" y="207"/>
                  <a:pt x="593" y="194"/>
                  <a:pt x="655" y="181"/>
                </a:cubicBezTo>
                <a:cubicBezTo>
                  <a:pt x="744" y="118"/>
                  <a:pt x="717" y="20"/>
                  <a:pt x="792" y="48"/>
                </a:cubicBezTo>
                <a:cubicBezTo>
                  <a:pt x="814" y="84"/>
                  <a:pt x="840" y="189"/>
                  <a:pt x="880" y="189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16" name="Text Box 548"/>
          <p:cNvSpPr txBox="1">
            <a:spLocks noChangeArrowheads="1"/>
          </p:cNvSpPr>
          <p:nvPr/>
        </p:nvSpPr>
        <p:spPr bwMode="auto">
          <a:xfrm>
            <a:off x="7631113" y="4595813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Post-Synaptic Cell</a:t>
            </a:r>
          </a:p>
        </p:txBody>
      </p:sp>
    </p:spTree>
    <p:extLst>
      <p:ext uri="{BB962C8B-B14F-4D97-AF65-F5344CB8AC3E}">
        <p14:creationId xmlns:p14="http://schemas.microsoft.com/office/powerpoint/2010/main" val="55941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Freeform 4"/>
          <p:cNvSpPr>
            <a:spLocks/>
          </p:cNvSpPr>
          <p:nvPr/>
        </p:nvSpPr>
        <p:spPr bwMode="auto">
          <a:xfrm>
            <a:off x="1887538" y="3355975"/>
            <a:ext cx="1587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Freeform 5"/>
          <p:cNvSpPr>
            <a:spLocks/>
          </p:cNvSpPr>
          <p:nvPr/>
        </p:nvSpPr>
        <p:spPr bwMode="auto">
          <a:xfrm>
            <a:off x="1914525" y="3355975"/>
            <a:ext cx="15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Freeform 6"/>
          <p:cNvSpPr>
            <a:spLocks/>
          </p:cNvSpPr>
          <p:nvPr/>
        </p:nvSpPr>
        <p:spPr bwMode="auto">
          <a:xfrm>
            <a:off x="2303463" y="1806575"/>
            <a:ext cx="1089025" cy="825500"/>
          </a:xfrm>
          <a:custGeom>
            <a:avLst/>
            <a:gdLst>
              <a:gd name="T0" fmla="*/ 348 w 686"/>
              <a:gd name="T1" fmla="*/ 0 h 520"/>
              <a:gd name="T2" fmla="*/ 610 w 686"/>
              <a:gd name="T3" fmla="*/ 0 h 520"/>
              <a:gd name="T4" fmla="*/ 610 w 686"/>
              <a:gd name="T5" fmla="*/ 0 h 520"/>
              <a:gd name="T6" fmla="*/ 610 w 686"/>
              <a:gd name="T7" fmla="*/ 0 h 520"/>
              <a:gd name="T8" fmla="*/ 610 w 686"/>
              <a:gd name="T9" fmla="*/ 0 h 520"/>
              <a:gd name="T10" fmla="*/ 644 w 686"/>
              <a:gd name="T11" fmla="*/ 0 h 520"/>
              <a:gd name="T12" fmla="*/ 644 w 686"/>
              <a:gd name="T13" fmla="*/ 0 h 520"/>
              <a:gd name="T14" fmla="*/ 669 w 686"/>
              <a:gd name="T15" fmla="*/ 18 h 520"/>
              <a:gd name="T16" fmla="*/ 669 w 686"/>
              <a:gd name="T17" fmla="*/ 18 h 520"/>
              <a:gd name="T18" fmla="*/ 686 w 686"/>
              <a:gd name="T19" fmla="*/ 46 h 520"/>
              <a:gd name="T20" fmla="*/ 686 w 686"/>
              <a:gd name="T21" fmla="*/ 46 h 520"/>
              <a:gd name="T22" fmla="*/ 686 w 686"/>
              <a:gd name="T23" fmla="*/ 83 h 520"/>
              <a:gd name="T24" fmla="*/ 686 w 686"/>
              <a:gd name="T25" fmla="*/ 83 h 520"/>
              <a:gd name="T26" fmla="*/ 686 w 686"/>
              <a:gd name="T27" fmla="*/ 83 h 520"/>
              <a:gd name="T28" fmla="*/ 686 w 686"/>
              <a:gd name="T29" fmla="*/ 83 h 520"/>
              <a:gd name="T30" fmla="*/ 686 w 686"/>
              <a:gd name="T31" fmla="*/ 437 h 520"/>
              <a:gd name="T32" fmla="*/ 686 w 686"/>
              <a:gd name="T33" fmla="*/ 437 h 520"/>
              <a:gd name="T34" fmla="*/ 686 w 686"/>
              <a:gd name="T35" fmla="*/ 437 h 520"/>
              <a:gd name="T36" fmla="*/ 686 w 686"/>
              <a:gd name="T37" fmla="*/ 437 h 520"/>
              <a:gd name="T38" fmla="*/ 686 w 686"/>
              <a:gd name="T39" fmla="*/ 465 h 520"/>
              <a:gd name="T40" fmla="*/ 686 w 686"/>
              <a:gd name="T41" fmla="*/ 465 h 520"/>
              <a:gd name="T42" fmla="*/ 669 w 686"/>
              <a:gd name="T43" fmla="*/ 493 h 520"/>
              <a:gd name="T44" fmla="*/ 669 w 686"/>
              <a:gd name="T45" fmla="*/ 493 h 520"/>
              <a:gd name="T46" fmla="*/ 644 w 686"/>
              <a:gd name="T47" fmla="*/ 511 h 520"/>
              <a:gd name="T48" fmla="*/ 644 w 686"/>
              <a:gd name="T49" fmla="*/ 511 h 520"/>
              <a:gd name="T50" fmla="*/ 610 w 686"/>
              <a:gd name="T51" fmla="*/ 520 h 520"/>
              <a:gd name="T52" fmla="*/ 610 w 686"/>
              <a:gd name="T53" fmla="*/ 520 h 520"/>
              <a:gd name="T54" fmla="*/ 610 w 686"/>
              <a:gd name="T55" fmla="*/ 520 h 520"/>
              <a:gd name="T56" fmla="*/ 610 w 686"/>
              <a:gd name="T57" fmla="*/ 520 h 520"/>
              <a:gd name="T58" fmla="*/ 77 w 686"/>
              <a:gd name="T59" fmla="*/ 520 h 520"/>
              <a:gd name="T60" fmla="*/ 77 w 686"/>
              <a:gd name="T61" fmla="*/ 520 h 520"/>
              <a:gd name="T62" fmla="*/ 77 w 686"/>
              <a:gd name="T63" fmla="*/ 520 h 520"/>
              <a:gd name="T64" fmla="*/ 77 w 686"/>
              <a:gd name="T65" fmla="*/ 520 h 520"/>
              <a:gd name="T66" fmla="*/ 51 w 686"/>
              <a:gd name="T67" fmla="*/ 511 h 520"/>
              <a:gd name="T68" fmla="*/ 51 w 686"/>
              <a:gd name="T69" fmla="*/ 511 h 520"/>
              <a:gd name="T70" fmla="*/ 26 w 686"/>
              <a:gd name="T71" fmla="*/ 493 h 520"/>
              <a:gd name="T72" fmla="*/ 26 w 686"/>
              <a:gd name="T73" fmla="*/ 493 h 520"/>
              <a:gd name="T74" fmla="*/ 9 w 686"/>
              <a:gd name="T75" fmla="*/ 465 h 520"/>
              <a:gd name="T76" fmla="*/ 9 w 686"/>
              <a:gd name="T77" fmla="*/ 465 h 520"/>
              <a:gd name="T78" fmla="*/ 0 w 686"/>
              <a:gd name="T79" fmla="*/ 437 h 520"/>
              <a:gd name="T80" fmla="*/ 0 w 686"/>
              <a:gd name="T81" fmla="*/ 437 h 520"/>
              <a:gd name="T82" fmla="*/ 0 w 686"/>
              <a:gd name="T83" fmla="*/ 437 h 520"/>
              <a:gd name="T84" fmla="*/ 0 w 686"/>
              <a:gd name="T85" fmla="*/ 437 h 520"/>
              <a:gd name="T86" fmla="*/ 0 w 686"/>
              <a:gd name="T87" fmla="*/ 83 h 520"/>
              <a:gd name="T88" fmla="*/ 0 w 686"/>
              <a:gd name="T89" fmla="*/ 83 h 520"/>
              <a:gd name="T90" fmla="*/ 0 w 686"/>
              <a:gd name="T91" fmla="*/ 83 h 520"/>
              <a:gd name="T92" fmla="*/ 0 w 686"/>
              <a:gd name="T93" fmla="*/ 83 h 520"/>
              <a:gd name="T94" fmla="*/ 9 w 686"/>
              <a:gd name="T95" fmla="*/ 46 h 520"/>
              <a:gd name="T96" fmla="*/ 9 w 686"/>
              <a:gd name="T97" fmla="*/ 46 h 520"/>
              <a:gd name="T98" fmla="*/ 26 w 686"/>
              <a:gd name="T99" fmla="*/ 18 h 520"/>
              <a:gd name="T100" fmla="*/ 26 w 686"/>
              <a:gd name="T101" fmla="*/ 18 h 520"/>
              <a:gd name="T102" fmla="*/ 51 w 686"/>
              <a:gd name="T103" fmla="*/ 0 h 520"/>
              <a:gd name="T104" fmla="*/ 51 w 686"/>
              <a:gd name="T105" fmla="*/ 0 h 520"/>
              <a:gd name="T106" fmla="*/ 77 w 686"/>
              <a:gd name="T107" fmla="*/ 0 h 520"/>
              <a:gd name="T108" fmla="*/ 77 w 686"/>
              <a:gd name="T109" fmla="*/ 0 h 520"/>
              <a:gd name="T110" fmla="*/ 77 w 686"/>
              <a:gd name="T111" fmla="*/ 0 h 520"/>
              <a:gd name="T112" fmla="*/ 77 w 686"/>
              <a:gd name="T113" fmla="*/ 0 h 520"/>
              <a:gd name="T114" fmla="*/ 348 w 686"/>
              <a:gd name="T115" fmla="*/ 0 h 520"/>
              <a:gd name="T116" fmla="*/ 348 w 686"/>
              <a:gd name="T117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86" h="520">
                <a:moveTo>
                  <a:pt x="348" y="0"/>
                </a:move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44" y="0"/>
                </a:lnTo>
                <a:lnTo>
                  <a:pt x="644" y="0"/>
                </a:lnTo>
                <a:lnTo>
                  <a:pt x="669" y="18"/>
                </a:lnTo>
                <a:lnTo>
                  <a:pt x="669" y="18"/>
                </a:lnTo>
                <a:lnTo>
                  <a:pt x="686" y="46"/>
                </a:lnTo>
                <a:lnTo>
                  <a:pt x="686" y="46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86" y="465"/>
                </a:lnTo>
                <a:lnTo>
                  <a:pt x="686" y="465"/>
                </a:lnTo>
                <a:lnTo>
                  <a:pt x="669" y="493"/>
                </a:lnTo>
                <a:lnTo>
                  <a:pt x="669" y="493"/>
                </a:lnTo>
                <a:lnTo>
                  <a:pt x="644" y="511"/>
                </a:lnTo>
                <a:lnTo>
                  <a:pt x="644" y="511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77" y="520"/>
                </a:lnTo>
                <a:lnTo>
                  <a:pt x="77" y="520"/>
                </a:lnTo>
                <a:lnTo>
                  <a:pt x="77" y="520"/>
                </a:lnTo>
                <a:lnTo>
                  <a:pt x="77" y="520"/>
                </a:lnTo>
                <a:lnTo>
                  <a:pt x="51" y="511"/>
                </a:lnTo>
                <a:lnTo>
                  <a:pt x="51" y="511"/>
                </a:lnTo>
                <a:lnTo>
                  <a:pt x="26" y="493"/>
                </a:lnTo>
                <a:lnTo>
                  <a:pt x="26" y="493"/>
                </a:lnTo>
                <a:lnTo>
                  <a:pt x="9" y="465"/>
                </a:lnTo>
                <a:lnTo>
                  <a:pt x="9" y="465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9" y="46"/>
                </a:lnTo>
                <a:lnTo>
                  <a:pt x="9" y="46"/>
                </a:lnTo>
                <a:lnTo>
                  <a:pt x="26" y="18"/>
                </a:lnTo>
                <a:lnTo>
                  <a:pt x="26" y="18"/>
                </a:lnTo>
                <a:lnTo>
                  <a:pt x="51" y="0"/>
                </a:lnTo>
                <a:lnTo>
                  <a:pt x="51" y="0"/>
                </a:lnTo>
                <a:lnTo>
                  <a:pt x="77" y="0"/>
                </a:lnTo>
                <a:lnTo>
                  <a:pt x="77" y="0"/>
                </a:lnTo>
                <a:lnTo>
                  <a:pt x="77" y="0"/>
                </a:lnTo>
                <a:lnTo>
                  <a:pt x="77" y="0"/>
                </a:lnTo>
                <a:lnTo>
                  <a:pt x="348" y="0"/>
                </a:lnTo>
                <a:lnTo>
                  <a:pt x="348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1752600" y="2219325"/>
            <a:ext cx="417513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Freeform 8"/>
          <p:cNvSpPr>
            <a:spLocks/>
          </p:cNvSpPr>
          <p:nvPr/>
        </p:nvSpPr>
        <p:spPr bwMode="auto">
          <a:xfrm>
            <a:off x="2143125" y="2160588"/>
            <a:ext cx="160338" cy="103187"/>
          </a:xfrm>
          <a:custGeom>
            <a:avLst/>
            <a:gdLst>
              <a:gd name="T0" fmla="*/ 8 w 101"/>
              <a:gd name="T1" fmla="*/ 65 h 65"/>
              <a:gd name="T2" fmla="*/ 0 w 101"/>
              <a:gd name="T3" fmla="*/ 37 h 65"/>
              <a:gd name="T4" fmla="*/ 8 w 101"/>
              <a:gd name="T5" fmla="*/ 0 h 65"/>
              <a:gd name="T6" fmla="*/ 8 w 101"/>
              <a:gd name="T7" fmla="*/ 0 h 65"/>
              <a:gd name="T8" fmla="*/ 101 w 101"/>
              <a:gd name="T9" fmla="*/ 37 h 65"/>
              <a:gd name="T10" fmla="*/ 101 w 101"/>
              <a:gd name="T11" fmla="*/ 37 h 65"/>
              <a:gd name="T12" fmla="*/ 8 w 101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" h="65">
                <a:moveTo>
                  <a:pt x="8" y="65"/>
                </a:moveTo>
                <a:lnTo>
                  <a:pt x="0" y="37"/>
                </a:lnTo>
                <a:lnTo>
                  <a:pt x="8" y="0"/>
                </a:lnTo>
                <a:lnTo>
                  <a:pt x="8" y="0"/>
                </a:lnTo>
                <a:lnTo>
                  <a:pt x="101" y="37"/>
                </a:lnTo>
                <a:lnTo>
                  <a:pt x="101" y="37"/>
                </a:lnTo>
                <a:lnTo>
                  <a:pt x="8" y="65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525713" y="2049463"/>
            <a:ext cx="13811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A</a:t>
            </a:r>
            <a:endParaRPr lang="en-US" altLang="en-US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2659063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n</a:t>
            </a:r>
            <a:endParaRPr lang="en-US" altLang="en-US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2767013" y="2049463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a</a:t>
            </a:r>
            <a:endParaRPr lang="en-US" altLang="en-US"/>
          </a:p>
        </p:txBody>
      </p:sp>
      <p:sp>
        <p:nvSpPr>
          <p:cNvPr id="10252" name="Rectangle 12"/>
          <p:cNvSpPr>
            <a:spLocks noChangeArrowheads="1"/>
          </p:cNvSpPr>
          <p:nvPr/>
        </p:nvSpPr>
        <p:spPr bwMode="auto">
          <a:xfrm>
            <a:off x="2847975" y="2049463"/>
            <a:ext cx="587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l</a:t>
            </a:r>
            <a:endParaRPr lang="en-US" altLang="en-US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2901950" y="20494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y</a:t>
            </a:r>
            <a:endParaRPr lang="en-US" alt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2995613" y="2049463"/>
            <a:ext cx="79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s</a:t>
            </a:r>
            <a:endParaRPr lang="en-US" alt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3076575" y="2049463"/>
            <a:ext cx="587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i</a:t>
            </a:r>
            <a:endParaRPr lang="en-US" altLang="en-US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3130550" y="2049463"/>
            <a:ext cx="79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s</a:t>
            </a:r>
            <a:endParaRPr lang="en-US" altLang="en-US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3211513" y="204946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auto">
          <a:xfrm>
            <a:off x="2403475" y="2254250"/>
            <a:ext cx="8413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2484438" y="2254250"/>
            <a:ext cx="77787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260" name="Rectangle 20"/>
          <p:cNvSpPr>
            <a:spLocks noChangeArrowheads="1"/>
          </p:cNvSpPr>
          <p:nvPr/>
        </p:nvSpPr>
        <p:spPr bwMode="auto">
          <a:xfrm>
            <a:off x="2565400" y="2254250"/>
            <a:ext cx="7143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2632075" y="2254250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2700338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2727325" y="2254250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2794000" y="2254250"/>
            <a:ext cx="7143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2874963" y="2254250"/>
            <a:ext cx="508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2928938" y="2254250"/>
            <a:ext cx="444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auto">
          <a:xfrm>
            <a:off x="2968625" y="2254250"/>
            <a:ext cx="508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f</a:t>
            </a:r>
            <a:endParaRPr lang="en-US" altLang="en-US"/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3022600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3049588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3076575" y="2254250"/>
            <a:ext cx="571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271" name="Rectangle 31"/>
          <p:cNvSpPr>
            <a:spLocks noChangeArrowheads="1"/>
          </p:cNvSpPr>
          <p:nvPr/>
        </p:nvSpPr>
        <p:spPr bwMode="auto">
          <a:xfrm>
            <a:off x="3130550" y="2254250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auto">
          <a:xfrm>
            <a:off x="3197225" y="2254250"/>
            <a:ext cx="508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273" name="Rectangle 33"/>
          <p:cNvSpPr>
            <a:spLocks noChangeArrowheads="1"/>
          </p:cNvSpPr>
          <p:nvPr/>
        </p:nvSpPr>
        <p:spPr bwMode="auto">
          <a:xfrm>
            <a:off x="3263900" y="2254250"/>
            <a:ext cx="666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274" name="Rectangle 34"/>
          <p:cNvSpPr>
            <a:spLocks noChangeArrowheads="1"/>
          </p:cNvSpPr>
          <p:nvPr/>
        </p:nvSpPr>
        <p:spPr bwMode="auto">
          <a:xfrm>
            <a:off x="3990975" y="2049463"/>
            <a:ext cx="1190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T</a:t>
            </a:r>
            <a:endParaRPr lang="en-US" altLang="en-US"/>
          </a:p>
        </p:txBody>
      </p:sp>
      <p:sp>
        <p:nvSpPr>
          <p:cNvPr id="10275" name="Rectangle 35"/>
          <p:cNvSpPr>
            <a:spLocks noChangeArrowheads="1"/>
          </p:cNvSpPr>
          <p:nvPr/>
        </p:nvSpPr>
        <p:spPr bwMode="auto">
          <a:xfrm>
            <a:off x="4098925" y="2049463"/>
            <a:ext cx="698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r</a:t>
            </a:r>
            <a:endParaRPr lang="en-US" altLang="en-US"/>
          </a:p>
        </p:txBody>
      </p:sp>
      <p:sp>
        <p:nvSpPr>
          <p:cNvPr id="10276" name="Rectangle 36"/>
          <p:cNvSpPr>
            <a:spLocks noChangeArrowheads="1"/>
          </p:cNvSpPr>
          <p:nvPr/>
        </p:nvSpPr>
        <p:spPr bwMode="auto">
          <a:xfrm>
            <a:off x="4165600" y="2049463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a</a:t>
            </a:r>
            <a:endParaRPr lang="en-US" altLang="en-US"/>
          </a:p>
        </p:txBody>
      </p:sp>
      <p:sp>
        <p:nvSpPr>
          <p:cNvPr id="10277" name="Rectangle 37"/>
          <p:cNvSpPr>
            <a:spLocks noChangeArrowheads="1"/>
          </p:cNvSpPr>
          <p:nvPr/>
        </p:nvSpPr>
        <p:spPr bwMode="auto">
          <a:xfrm>
            <a:off x="4232275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n</a:t>
            </a:r>
            <a:endParaRPr lang="en-US" altLang="en-US"/>
          </a:p>
        </p:txBody>
      </p:sp>
      <p:sp>
        <p:nvSpPr>
          <p:cNvPr id="10278" name="Rectangle 38"/>
          <p:cNvSpPr>
            <a:spLocks noChangeArrowheads="1"/>
          </p:cNvSpPr>
          <p:nvPr/>
        </p:nvSpPr>
        <p:spPr bwMode="auto">
          <a:xfrm>
            <a:off x="4340225" y="2049463"/>
            <a:ext cx="79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s</a:t>
            </a:r>
            <a:endParaRPr lang="en-US" altLang="en-US"/>
          </a:p>
        </p:txBody>
      </p:sp>
      <p:sp>
        <p:nvSpPr>
          <p:cNvPr id="10279" name="Rectangle 39"/>
          <p:cNvSpPr>
            <a:spLocks noChangeArrowheads="1"/>
          </p:cNvSpPr>
          <p:nvPr/>
        </p:nvSpPr>
        <p:spPr bwMode="auto">
          <a:xfrm>
            <a:off x="4421188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d</a:t>
            </a:r>
            <a:endParaRPr lang="en-US" altLang="en-US"/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auto">
          <a:xfrm>
            <a:off x="4529138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u</a:t>
            </a:r>
            <a:endParaRPr lang="en-US" altLang="en-US"/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auto">
          <a:xfrm>
            <a:off x="4635500" y="2049463"/>
            <a:ext cx="79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c</a:t>
            </a:r>
            <a:endParaRPr lang="en-US" altLang="en-US"/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auto">
          <a:xfrm>
            <a:off x="4716463" y="2049463"/>
            <a:ext cx="587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t</a:t>
            </a:r>
            <a:endParaRPr lang="en-US" altLang="en-US"/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auto">
          <a:xfrm>
            <a:off x="4770438" y="2049463"/>
            <a:ext cx="587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i</a:t>
            </a:r>
            <a:endParaRPr lang="en-US" altLang="en-US"/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auto">
          <a:xfrm>
            <a:off x="4824413" y="20494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o</a:t>
            </a:r>
            <a:endParaRPr lang="en-US" altLang="en-US"/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auto">
          <a:xfrm>
            <a:off x="4918075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n</a:t>
            </a:r>
            <a:endParaRPr lang="en-US" altLang="en-US"/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auto">
          <a:xfrm>
            <a:off x="5026025" y="204946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auto">
          <a:xfrm>
            <a:off x="4219575" y="2254250"/>
            <a:ext cx="889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288" name="Rectangle 48"/>
          <p:cNvSpPr>
            <a:spLocks noChangeArrowheads="1"/>
          </p:cNvSpPr>
          <p:nvPr/>
        </p:nvSpPr>
        <p:spPr bwMode="auto">
          <a:xfrm>
            <a:off x="4313238" y="2254250"/>
            <a:ext cx="71437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289" name="Rectangle 49"/>
          <p:cNvSpPr>
            <a:spLocks noChangeArrowheads="1"/>
          </p:cNvSpPr>
          <p:nvPr/>
        </p:nvSpPr>
        <p:spPr bwMode="auto">
          <a:xfrm>
            <a:off x="4379913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290" name="Rectangle 50"/>
          <p:cNvSpPr>
            <a:spLocks noChangeArrowheads="1"/>
          </p:cNvSpPr>
          <p:nvPr/>
        </p:nvSpPr>
        <p:spPr bwMode="auto">
          <a:xfrm>
            <a:off x="4406900" y="2254250"/>
            <a:ext cx="508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291" name="Rectangle 51"/>
          <p:cNvSpPr>
            <a:spLocks noChangeArrowheads="1"/>
          </p:cNvSpPr>
          <p:nvPr/>
        </p:nvSpPr>
        <p:spPr bwMode="auto">
          <a:xfrm>
            <a:off x="4460875" y="2254250"/>
            <a:ext cx="444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292" name="Rectangle 52"/>
          <p:cNvSpPr>
            <a:spLocks noChangeArrowheads="1"/>
          </p:cNvSpPr>
          <p:nvPr/>
        </p:nvSpPr>
        <p:spPr bwMode="auto">
          <a:xfrm>
            <a:off x="4502150" y="2254250"/>
            <a:ext cx="7143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293" name="Rectangle 53"/>
          <p:cNvSpPr>
            <a:spLocks noChangeArrowheads="1"/>
          </p:cNvSpPr>
          <p:nvPr/>
        </p:nvSpPr>
        <p:spPr bwMode="auto">
          <a:xfrm>
            <a:off x="4568825" y="2254250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294" name="Rectangle 54"/>
          <p:cNvSpPr>
            <a:spLocks noChangeArrowheads="1"/>
          </p:cNvSpPr>
          <p:nvPr/>
        </p:nvSpPr>
        <p:spPr bwMode="auto">
          <a:xfrm>
            <a:off x="4649788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4676775" y="2254250"/>
            <a:ext cx="317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296" name="Rectangle 56"/>
          <p:cNvSpPr>
            <a:spLocks noChangeArrowheads="1"/>
          </p:cNvSpPr>
          <p:nvPr/>
        </p:nvSpPr>
        <p:spPr bwMode="auto">
          <a:xfrm>
            <a:off x="4703763" y="2254250"/>
            <a:ext cx="6667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297" name="Rectangle 57"/>
          <p:cNvSpPr>
            <a:spLocks noChangeArrowheads="1"/>
          </p:cNvSpPr>
          <p:nvPr/>
        </p:nvSpPr>
        <p:spPr bwMode="auto">
          <a:xfrm>
            <a:off x="5738813" y="2049463"/>
            <a:ext cx="12858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R</a:t>
            </a:r>
            <a:endParaRPr lang="en-US" altLang="en-US"/>
          </a:p>
        </p:txBody>
      </p:sp>
      <p:sp>
        <p:nvSpPr>
          <p:cNvPr id="10298" name="Rectangle 58"/>
          <p:cNvSpPr>
            <a:spLocks noChangeArrowheads="1"/>
          </p:cNvSpPr>
          <p:nvPr/>
        </p:nvSpPr>
        <p:spPr bwMode="auto">
          <a:xfrm>
            <a:off x="5859463" y="2049463"/>
            <a:ext cx="889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e</a:t>
            </a:r>
            <a:endParaRPr lang="en-US" altLang="en-US"/>
          </a:p>
        </p:txBody>
      </p:sp>
      <p:sp>
        <p:nvSpPr>
          <p:cNvPr id="10299" name="Rectangle 59"/>
          <p:cNvSpPr>
            <a:spLocks noChangeArrowheads="1"/>
          </p:cNvSpPr>
          <p:nvPr/>
        </p:nvSpPr>
        <p:spPr bwMode="auto">
          <a:xfrm>
            <a:off x="5940425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d</a:t>
            </a:r>
            <a:endParaRPr lang="en-US" altLang="en-US"/>
          </a:p>
        </p:txBody>
      </p:sp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6048375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u</a:t>
            </a:r>
            <a:endParaRPr lang="en-US" altLang="en-US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6156325" y="2049463"/>
            <a:ext cx="793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c</a:t>
            </a:r>
            <a:endParaRPr lang="en-US" altLang="en-US"/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6235700" y="2049463"/>
            <a:ext cx="587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t</a:t>
            </a:r>
            <a:endParaRPr lang="en-US" altLang="en-US"/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6289675" y="2049463"/>
            <a:ext cx="587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i</a:t>
            </a:r>
            <a:endParaRPr lang="en-US" altLang="en-US"/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6343650" y="204946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o</a:t>
            </a:r>
            <a:endParaRPr lang="en-US" altLang="en-US"/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6437313" y="2049463"/>
            <a:ext cx="1079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400" b="1">
                <a:solidFill>
                  <a:srgbClr val="1F1A17"/>
                </a:solidFill>
                <a:latin typeface="Palatino" charset="0"/>
              </a:rPr>
              <a:t>n</a:t>
            </a:r>
            <a:endParaRPr lang="en-US" altLang="en-US"/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6545263" y="204946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5630863" y="2254250"/>
            <a:ext cx="7461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5699125" y="2254250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5765800" y="2254250"/>
            <a:ext cx="555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5819775" y="2254250"/>
            <a:ext cx="73025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311" name="Rectangle 71"/>
          <p:cNvSpPr>
            <a:spLocks noChangeArrowheads="1"/>
          </p:cNvSpPr>
          <p:nvPr/>
        </p:nvSpPr>
        <p:spPr bwMode="auto">
          <a:xfrm>
            <a:off x="5886450" y="2254250"/>
            <a:ext cx="492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312" name="Rectangle 72"/>
          <p:cNvSpPr>
            <a:spLocks noChangeArrowheads="1"/>
          </p:cNvSpPr>
          <p:nvPr/>
        </p:nvSpPr>
        <p:spPr bwMode="auto">
          <a:xfrm>
            <a:off x="5954713" y="2254250"/>
            <a:ext cx="6985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313" name="Rectangle 73"/>
          <p:cNvSpPr>
            <a:spLocks noChangeArrowheads="1"/>
          </p:cNvSpPr>
          <p:nvPr/>
        </p:nvSpPr>
        <p:spPr bwMode="auto">
          <a:xfrm>
            <a:off x="6021388" y="2254250"/>
            <a:ext cx="3016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314" name="Rectangle 74"/>
          <p:cNvSpPr>
            <a:spLocks noChangeArrowheads="1"/>
          </p:cNvSpPr>
          <p:nvPr/>
        </p:nvSpPr>
        <p:spPr bwMode="auto">
          <a:xfrm>
            <a:off x="6048375" y="2254250"/>
            <a:ext cx="428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315" name="Rectangle 75"/>
          <p:cNvSpPr>
            <a:spLocks noChangeArrowheads="1"/>
          </p:cNvSpPr>
          <p:nvPr/>
        </p:nvSpPr>
        <p:spPr bwMode="auto">
          <a:xfrm>
            <a:off x="6088063" y="2254250"/>
            <a:ext cx="3016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316" name="Rectangle 76"/>
          <p:cNvSpPr>
            <a:spLocks noChangeArrowheads="1"/>
          </p:cNvSpPr>
          <p:nvPr/>
        </p:nvSpPr>
        <p:spPr bwMode="auto">
          <a:xfrm>
            <a:off x="6129338" y="2254250"/>
            <a:ext cx="7461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n</a:t>
            </a:r>
            <a:endParaRPr lang="en-US" altLang="en-US"/>
          </a:p>
        </p:txBody>
      </p:sp>
      <p:sp>
        <p:nvSpPr>
          <p:cNvPr id="10317" name="Rectangle 77"/>
          <p:cNvSpPr>
            <a:spLocks noChangeArrowheads="1"/>
          </p:cNvSpPr>
          <p:nvPr/>
        </p:nvSpPr>
        <p:spPr bwMode="auto">
          <a:xfrm>
            <a:off x="6196013" y="2254250"/>
            <a:ext cx="7461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318" name="Rectangle 78"/>
          <p:cNvSpPr>
            <a:spLocks noChangeArrowheads="1"/>
          </p:cNvSpPr>
          <p:nvPr/>
        </p:nvSpPr>
        <p:spPr bwMode="auto">
          <a:xfrm>
            <a:off x="6262688" y="2254250"/>
            <a:ext cx="3016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319" name="Rectangle 79"/>
          <p:cNvSpPr>
            <a:spLocks noChangeArrowheads="1"/>
          </p:cNvSpPr>
          <p:nvPr/>
        </p:nvSpPr>
        <p:spPr bwMode="auto">
          <a:xfrm>
            <a:off x="6289675" y="2254250"/>
            <a:ext cx="77788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b</a:t>
            </a:r>
            <a:endParaRPr lang="en-US" altLang="en-US"/>
          </a:p>
        </p:txBody>
      </p:sp>
      <p:sp>
        <p:nvSpPr>
          <p:cNvPr id="10320" name="Rectangle 80"/>
          <p:cNvSpPr>
            <a:spLocks noChangeArrowheads="1"/>
          </p:cNvSpPr>
          <p:nvPr/>
        </p:nvSpPr>
        <p:spPr bwMode="auto">
          <a:xfrm>
            <a:off x="6370638" y="2254250"/>
            <a:ext cx="3016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321" name="Rectangle 81"/>
          <p:cNvSpPr>
            <a:spLocks noChangeArrowheads="1"/>
          </p:cNvSpPr>
          <p:nvPr/>
        </p:nvSpPr>
        <p:spPr bwMode="auto">
          <a:xfrm>
            <a:off x="6411913" y="2254250"/>
            <a:ext cx="55562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322" name="Rectangle 82"/>
          <p:cNvSpPr>
            <a:spLocks noChangeArrowheads="1"/>
          </p:cNvSpPr>
          <p:nvPr/>
        </p:nvSpPr>
        <p:spPr bwMode="auto">
          <a:xfrm>
            <a:off x="6464300" y="2254250"/>
            <a:ext cx="3016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323" name="Rectangle 83"/>
          <p:cNvSpPr>
            <a:spLocks noChangeArrowheads="1"/>
          </p:cNvSpPr>
          <p:nvPr/>
        </p:nvSpPr>
        <p:spPr bwMode="auto">
          <a:xfrm>
            <a:off x="6491288" y="2254250"/>
            <a:ext cx="76200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324" name="Rectangle 84"/>
          <p:cNvSpPr>
            <a:spLocks noChangeArrowheads="1"/>
          </p:cNvSpPr>
          <p:nvPr/>
        </p:nvSpPr>
        <p:spPr bwMode="auto">
          <a:xfrm>
            <a:off x="6572250" y="2254250"/>
            <a:ext cx="74613" cy="15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  <a:latin typeface="Geneva" charset="0"/>
              </a:rPr>
              <a:t>n</a:t>
            </a:r>
            <a:endParaRPr lang="en-US" altLang="en-US"/>
          </a:p>
        </p:txBody>
      </p:sp>
      <p:sp>
        <p:nvSpPr>
          <p:cNvPr id="10325" name="Freeform 85"/>
          <p:cNvSpPr>
            <a:spLocks/>
          </p:cNvSpPr>
          <p:nvPr/>
        </p:nvSpPr>
        <p:spPr bwMode="auto">
          <a:xfrm>
            <a:off x="3944938" y="1806575"/>
            <a:ext cx="1089025" cy="825500"/>
          </a:xfrm>
          <a:custGeom>
            <a:avLst/>
            <a:gdLst>
              <a:gd name="T0" fmla="*/ 339 w 686"/>
              <a:gd name="T1" fmla="*/ 0 h 520"/>
              <a:gd name="T2" fmla="*/ 610 w 686"/>
              <a:gd name="T3" fmla="*/ 0 h 520"/>
              <a:gd name="T4" fmla="*/ 610 w 686"/>
              <a:gd name="T5" fmla="*/ 0 h 520"/>
              <a:gd name="T6" fmla="*/ 610 w 686"/>
              <a:gd name="T7" fmla="*/ 0 h 520"/>
              <a:gd name="T8" fmla="*/ 610 w 686"/>
              <a:gd name="T9" fmla="*/ 0 h 520"/>
              <a:gd name="T10" fmla="*/ 635 w 686"/>
              <a:gd name="T11" fmla="*/ 0 h 520"/>
              <a:gd name="T12" fmla="*/ 635 w 686"/>
              <a:gd name="T13" fmla="*/ 0 h 520"/>
              <a:gd name="T14" fmla="*/ 660 w 686"/>
              <a:gd name="T15" fmla="*/ 18 h 520"/>
              <a:gd name="T16" fmla="*/ 660 w 686"/>
              <a:gd name="T17" fmla="*/ 18 h 520"/>
              <a:gd name="T18" fmla="*/ 677 w 686"/>
              <a:gd name="T19" fmla="*/ 46 h 520"/>
              <a:gd name="T20" fmla="*/ 677 w 686"/>
              <a:gd name="T21" fmla="*/ 46 h 520"/>
              <a:gd name="T22" fmla="*/ 686 w 686"/>
              <a:gd name="T23" fmla="*/ 83 h 520"/>
              <a:gd name="T24" fmla="*/ 686 w 686"/>
              <a:gd name="T25" fmla="*/ 83 h 520"/>
              <a:gd name="T26" fmla="*/ 686 w 686"/>
              <a:gd name="T27" fmla="*/ 83 h 520"/>
              <a:gd name="T28" fmla="*/ 686 w 686"/>
              <a:gd name="T29" fmla="*/ 83 h 520"/>
              <a:gd name="T30" fmla="*/ 686 w 686"/>
              <a:gd name="T31" fmla="*/ 437 h 520"/>
              <a:gd name="T32" fmla="*/ 686 w 686"/>
              <a:gd name="T33" fmla="*/ 437 h 520"/>
              <a:gd name="T34" fmla="*/ 686 w 686"/>
              <a:gd name="T35" fmla="*/ 437 h 520"/>
              <a:gd name="T36" fmla="*/ 686 w 686"/>
              <a:gd name="T37" fmla="*/ 437 h 520"/>
              <a:gd name="T38" fmla="*/ 677 w 686"/>
              <a:gd name="T39" fmla="*/ 465 h 520"/>
              <a:gd name="T40" fmla="*/ 677 w 686"/>
              <a:gd name="T41" fmla="*/ 465 h 520"/>
              <a:gd name="T42" fmla="*/ 660 w 686"/>
              <a:gd name="T43" fmla="*/ 493 h 520"/>
              <a:gd name="T44" fmla="*/ 660 w 686"/>
              <a:gd name="T45" fmla="*/ 493 h 520"/>
              <a:gd name="T46" fmla="*/ 635 w 686"/>
              <a:gd name="T47" fmla="*/ 511 h 520"/>
              <a:gd name="T48" fmla="*/ 635 w 686"/>
              <a:gd name="T49" fmla="*/ 511 h 520"/>
              <a:gd name="T50" fmla="*/ 610 w 686"/>
              <a:gd name="T51" fmla="*/ 520 h 520"/>
              <a:gd name="T52" fmla="*/ 610 w 686"/>
              <a:gd name="T53" fmla="*/ 520 h 520"/>
              <a:gd name="T54" fmla="*/ 610 w 686"/>
              <a:gd name="T55" fmla="*/ 520 h 520"/>
              <a:gd name="T56" fmla="*/ 610 w 686"/>
              <a:gd name="T57" fmla="*/ 520 h 520"/>
              <a:gd name="T58" fmla="*/ 76 w 686"/>
              <a:gd name="T59" fmla="*/ 520 h 520"/>
              <a:gd name="T60" fmla="*/ 76 w 686"/>
              <a:gd name="T61" fmla="*/ 520 h 520"/>
              <a:gd name="T62" fmla="*/ 76 w 686"/>
              <a:gd name="T63" fmla="*/ 520 h 520"/>
              <a:gd name="T64" fmla="*/ 76 w 686"/>
              <a:gd name="T65" fmla="*/ 520 h 520"/>
              <a:gd name="T66" fmla="*/ 42 w 686"/>
              <a:gd name="T67" fmla="*/ 511 h 520"/>
              <a:gd name="T68" fmla="*/ 42 w 686"/>
              <a:gd name="T69" fmla="*/ 511 h 520"/>
              <a:gd name="T70" fmla="*/ 17 w 686"/>
              <a:gd name="T71" fmla="*/ 493 h 520"/>
              <a:gd name="T72" fmla="*/ 17 w 686"/>
              <a:gd name="T73" fmla="*/ 493 h 520"/>
              <a:gd name="T74" fmla="*/ 0 w 686"/>
              <a:gd name="T75" fmla="*/ 465 h 520"/>
              <a:gd name="T76" fmla="*/ 0 w 686"/>
              <a:gd name="T77" fmla="*/ 465 h 520"/>
              <a:gd name="T78" fmla="*/ 0 w 686"/>
              <a:gd name="T79" fmla="*/ 437 h 520"/>
              <a:gd name="T80" fmla="*/ 0 w 686"/>
              <a:gd name="T81" fmla="*/ 437 h 520"/>
              <a:gd name="T82" fmla="*/ 0 w 686"/>
              <a:gd name="T83" fmla="*/ 437 h 520"/>
              <a:gd name="T84" fmla="*/ 0 w 686"/>
              <a:gd name="T85" fmla="*/ 437 h 520"/>
              <a:gd name="T86" fmla="*/ 0 w 686"/>
              <a:gd name="T87" fmla="*/ 83 h 520"/>
              <a:gd name="T88" fmla="*/ 0 w 686"/>
              <a:gd name="T89" fmla="*/ 83 h 520"/>
              <a:gd name="T90" fmla="*/ 0 w 686"/>
              <a:gd name="T91" fmla="*/ 83 h 520"/>
              <a:gd name="T92" fmla="*/ 0 w 686"/>
              <a:gd name="T93" fmla="*/ 83 h 520"/>
              <a:gd name="T94" fmla="*/ 0 w 686"/>
              <a:gd name="T95" fmla="*/ 46 h 520"/>
              <a:gd name="T96" fmla="*/ 0 w 686"/>
              <a:gd name="T97" fmla="*/ 46 h 520"/>
              <a:gd name="T98" fmla="*/ 17 w 686"/>
              <a:gd name="T99" fmla="*/ 18 h 520"/>
              <a:gd name="T100" fmla="*/ 17 w 686"/>
              <a:gd name="T101" fmla="*/ 18 h 520"/>
              <a:gd name="T102" fmla="*/ 42 w 686"/>
              <a:gd name="T103" fmla="*/ 0 h 520"/>
              <a:gd name="T104" fmla="*/ 42 w 686"/>
              <a:gd name="T105" fmla="*/ 0 h 520"/>
              <a:gd name="T106" fmla="*/ 76 w 686"/>
              <a:gd name="T107" fmla="*/ 0 h 520"/>
              <a:gd name="T108" fmla="*/ 76 w 686"/>
              <a:gd name="T109" fmla="*/ 0 h 520"/>
              <a:gd name="T110" fmla="*/ 76 w 686"/>
              <a:gd name="T111" fmla="*/ 0 h 520"/>
              <a:gd name="T112" fmla="*/ 76 w 686"/>
              <a:gd name="T113" fmla="*/ 0 h 520"/>
              <a:gd name="T114" fmla="*/ 339 w 686"/>
              <a:gd name="T115" fmla="*/ 0 h 520"/>
              <a:gd name="T116" fmla="*/ 339 w 686"/>
              <a:gd name="T117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86" h="520">
                <a:moveTo>
                  <a:pt x="339" y="0"/>
                </a:move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35" y="0"/>
                </a:lnTo>
                <a:lnTo>
                  <a:pt x="635" y="0"/>
                </a:lnTo>
                <a:lnTo>
                  <a:pt x="660" y="18"/>
                </a:lnTo>
                <a:lnTo>
                  <a:pt x="660" y="18"/>
                </a:lnTo>
                <a:lnTo>
                  <a:pt x="677" y="46"/>
                </a:lnTo>
                <a:lnTo>
                  <a:pt x="677" y="46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77" y="465"/>
                </a:lnTo>
                <a:lnTo>
                  <a:pt x="677" y="465"/>
                </a:lnTo>
                <a:lnTo>
                  <a:pt x="660" y="493"/>
                </a:lnTo>
                <a:lnTo>
                  <a:pt x="660" y="493"/>
                </a:lnTo>
                <a:lnTo>
                  <a:pt x="635" y="511"/>
                </a:lnTo>
                <a:lnTo>
                  <a:pt x="635" y="511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76" y="520"/>
                </a:lnTo>
                <a:lnTo>
                  <a:pt x="76" y="520"/>
                </a:lnTo>
                <a:lnTo>
                  <a:pt x="76" y="520"/>
                </a:lnTo>
                <a:lnTo>
                  <a:pt x="76" y="520"/>
                </a:lnTo>
                <a:lnTo>
                  <a:pt x="42" y="511"/>
                </a:lnTo>
                <a:lnTo>
                  <a:pt x="42" y="511"/>
                </a:lnTo>
                <a:lnTo>
                  <a:pt x="17" y="493"/>
                </a:lnTo>
                <a:lnTo>
                  <a:pt x="17" y="493"/>
                </a:lnTo>
                <a:lnTo>
                  <a:pt x="0" y="465"/>
                </a:lnTo>
                <a:lnTo>
                  <a:pt x="0" y="465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0" y="46"/>
                </a:lnTo>
                <a:lnTo>
                  <a:pt x="0" y="46"/>
                </a:lnTo>
                <a:lnTo>
                  <a:pt x="17" y="18"/>
                </a:lnTo>
                <a:lnTo>
                  <a:pt x="17" y="18"/>
                </a:lnTo>
                <a:lnTo>
                  <a:pt x="42" y="0"/>
                </a:lnTo>
                <a:lnTo>
                  <a:pt x="42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339" y="0"/>
                </a:lnTo>
                <a:lnTo>
                  <a:pt x="339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6" name="Line 86"/>
          <p:cNvSpPr>
            <a:spLocks noChangeShapeType="1"/>
          </p:cNvSpPr>
          <p:nvPr/>
        </p:nvSpPr>
        <p:spPr bwMode="auto">
          <a:xfrm>
            <a:off x="3392488" y="2219325"/>
            <a:ext cx="417512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7" name="Freeform 87"/>
          <p:cNvSpPr>
            <a:spLocks/>
          </p:cNvSpPr>
          <p:nvPr/>
        </p:nvSpPr>
        <p:spPr bwMode="auto">
          <a:xfrm>
            <a:off x="3783013" y="2160588"/>
            <a:ext cx="161925" cy="103187"/>
          </a:xfrm>
          <a:custGeom>
            <a:avLst/>
            <a:gdLst>
              <a:gd name="T0" fmla="*/ 9 w 102"/>
              <a:gd name="T1" fmla="*/ 65 h 65"/>
              <a:gd name="T2" fmla="*/ 0 w 102"/>
              <a:gd name="T3" fmla="*/ 37 h 65"/>
              <a:gd name="T4" fmla="*/ 9 w 102"/>
              <a:gd name="T5" fmla="*/ 0 h 65"/>
              <a:gd name="T6" fmla="*/ 9 w 102"/>
              <a:gd name="T7" fmla="*/ 0 h 65"/>
              <a:gd name="T8" fmla="*/ 102 w 102"/>
              <a:gd name="T9" fmla="*/ 37 h 65"/>
              <a:gd name="T10" fmla="*/ 102 w 102"/>
              <a:gd name="T11" fmla="*/ 37 h 65"/>
              <a:gd name="T12" fmla="*/ 9 w 102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" h="65">
                <a:moveTo>
                  <a:pt x="9" y="65"/>
                </a:moveTo>
                <a:lnTo>
                  <a:pt x="0" y="37"/>
                </a:lnTo>
                <a:lnTo>
                  <a:pt x="9" y="0"/>
                </a:lnTo>
                <a:lnTo>
                  <a:pt x="9" y="0"/>
                </a:lnTo>
                <a:lnTo>
                  <a:pt x="102" y="37"/>
                </a:lnTo>
                <a:lnTo>
                  <a:pt x="102" y="37"/>
                </a:lnTo>
                <a:lnTo>
                  <a:pt x="9" y="65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8" name="Freeform 88"/>
          <p:cNvSpPr>
            <a:spLocks/>
          </p:cNvSpPr>
          <p:nvPr/>
        </p:nvSpPr>
        <p:spPr bwMode="auto">
          <a:xfrm>
            <a:off x="5584825" y="1806575"/>
            <a:ext cx="1089025" cy="825500"/>
          </a:xfrm>
          <a:custGeom>
            <a:avLst/>
            <a:gdLst>
              <a:gd name="T0" fmla="*/ 339 w 686"/>
              <a:gd name="T1" fmla="*/ 0 h 520"/>
              <a:gd name="T2" fmla="*/ 610 w 686"/>
              <a:gd name="T3" fmla="*/ 0 h 520"/>
              <a:gd name="T4" fmla="*/ 610 w 686"/>
              <a:gd name="T5" fmla="*/ 0 h 520"/>
              <a:gd name="T6" fmla="*/ 610 w 686"/>
              <a:gd name="T7" fmla="*/ 0 h 520"/>
              <a:gd name="T8" fmla="*/ 610 w 686"/>
              <a:gd name="T9" fmla="*/ 0 h 520"/>
              <a:gd name="T10" fmla="*/ 635 w 686"/>
              <a:gd name="T11" fmla="*/ 0 h 520"/>
              <a:gd name="T12" fmla="*/ 635 w 686"/>
              <a:gd name="T13" fmla="*/ 0 h 520"/>
              <a:gd name="T14" fmla="*/ 661 w 686"/>
              <a:gd name="T15" fmla="*/ 18 h 520"/>
              <a:gd name="T16" fmla="*/ 661 w 686"/>
              <a:gd name="T17" fmla="*/ 18 h 520"/>
              <a:gd name="T18" fmla="*/ 678 w 686"/>
              <a:gd name="T19" fmla="*/ 46 h 520"/>
              <a:gd name="T20" fmla="*/ 678 w 686"/>
              <a:gd name="T21" fmla="*/ 46 h 520"/>
              <a:gd name="T22" fmla="*/ 686 w 686"/>
              <a:gd name="T23" fmla="*/ 83 h 520"/>
              <a:gd name="T24" fmla="*/ 686 w 686"/>
              <a:gd name="T25" fmla="*/ 83 h 520"/>
              <a:gd name="T26" fmla="*/ 686 w 686"/>
              <a:gd name="T27" fmla="*/ 83 h 520"/>
              <a:gd name="T28" fmla="*/ 686 w 686"/>
              <a:gd name="T29" fmla="*/ 83 h 520"/>
              <a:gd name="T30" fmla="*/ 686 w 686"/>
              <a:gd name="T31" fmla="*/ 437 h 520"/>
              <a:gd name="T32" fmla="*/ 686 w 686"/>
              <a:gd name="T33" fmla="*/ 437 h 520"/>
              <a:gd name="T34" fmla="*/ 686 w 686"/>
              <a:gd name="T35" fmla="*/ 437 h 520"/>
              <a:gd name="T36" fmla="*/ 686 w 686"/>
              <a:gd name="T37" fmla="*/ 437 h 520"/>
              <a:gd name="T38" fmla="*/ 678 w 686"/>
              <a:gd name="T39" fmla="*/ 465 h 520"/>
              <a:gd name="T40" fmla="*/ 678 w 686"/>
              <a:gd name="T41" fmla="*/ 465 h 520"/>
              <a:gd name="T42" fmla="*/ 661 w 686"/>
              <a:gd name="T43" fmla="*/ 493 h 520"/>
              <a:gd name="T44" fmla="*/ 661 w 686"/>
              <a:gd name="T45" fmla="*/ 493 h 520"/>
              <a:gd name="T46" fmla="*/ 635 w 686"/>
              <a:gd name="T47" fmla="*/ 511 h 520"/>
              <a:gd name="T48" fmla="*/ 635 w 686"/>
              <a:gd name="T49" fmla="*/ 511 h 520"/>
              <a:gd name="T50" fmla="*/ 610 w 686"/>
              <a:gd name="T51" fmla="*/ 520 h 520"/>
              <a:gd name="T52" fmla="*/ 610 w 686"/>
              <a:gd name="T53" fmla="*/ 520 h 520"/>
              <a:gd name="T54" fmla="*/ 610 w 686"/>
              <a:gd name="T55" fmla="*/ 520 h 520"/>
              <a:gd name="T56" fmla="*/ 610 w 686"/>
              <a:gd name="T57" fmla="*/ 520 h 520"/>
              <a:gd name="T58" fmla="*/ 76 w 686"/>
              <a:gd name="T59" fmla="*/ 520 h 520"/>
              <a:gd name="T60" fmla="*/ 76 w 686"/>
              <a:gd name="T61" fmla="*/ 520 h 520"/>
              <a:gd name="T62" fmla="*/ 76 w 686"/>
              <a:gd name="T63" fmla="*/ 520 h 520"/>
              <a:gd name="T64" fmla="*/ 76 w 686"/>
              <a:gd name="T65" fmla="*/ 520 h 520"/>
              <a:gd name="T66" fmla="*/ 42 w 686"/>
              <a:gd name="T67" fmla="*/ 511 h 520"/>
              <a:gd name="T68" fmla="*/ 42 w 686"/>
              <a:gd name="T69" fmla="*/ 511 h 520"/>
              <a:gd name="T70" fmla="*/ 17 w 686"/>
              <a:gd name="T71" fmla="*/ 493 h 520"/>
              <a:gd name="T72" fmla="*/ 17 w 686"/>
              <a:gd name="T73" fmla="*/ 493 h 520"/>
              <a:gd name="T74" fmla="*/ 0 w 686"/>
              <a:gd name="T75" fmla="*/ 465 h 520"/>
              <a:gd name="T76" fmla="*/ 0 w 686"/>
              <a:gd name="T77" fmla="*/ 465 h 520"/>
              <a:gd name="T78" fmla="*/ 0 w 686"/>
              <a:gd name="T79" fmla="*/ 437 h 520"/>
              <a:gd name="T80" fmla="*/ 0 w 686"/>
              <a:gd name="T81" fmla="*/ 437 h 520"/>
              <a:gd name="T82" fmla="*/ 0 w 686"/>
              <a:gd name="T83" fmla="*/ 437 h 520"/>
              <a:gd name="T84" fmla="*/ 0 w 686"/>
              <a:gd name="T85" fmla="*/ 437 h 520"/>
              <a:gd name="T86" fmla="*/ 0 w 686"/>
              <a:gd name="T87" fmla="*/ 83 h 520"/>
              <a:gd name="T88" fmla="*/ 0 w 686"/>
              <a:gd name="T89" fmla="*/ 83 h 520"/>
              <a:gd name="T90" fmla="*/ 0 w 686"/>
              <a:gd name="T91" fmla="*/ 83 h 520"/>
              <a:gd name="T92" fmla="*/ 0 w 686"/>
              <a:gd name="T93" fmla="*/ 83 h 520"/>
              <a:gd name="T94" fmla="*/ 0 w 686"/>
              <a:gd name="T95" fmla="*/ 46 h 520"/>
              <a:gd name="T96" fmla="*/ 0 w 686"/>
              <a:gd name="T97" fmla="*/ 46 h 520"/>
              <a:gd name="T98" fmla="*/ 17 w 686"/>
              <a:gd name="T99" fmla="*/ 18 h 520"/>
              <a:gd name="T100" fmla="*/ 17 w 686"/>
              <a:gd name="T101" fmla="*/ 18 h 520"/>
              <a:gd name="T102" fmla="*/ 42 w 686"/>
              <a:gd name="T103" fmla="*/ 0 h 520"/>
              <a:gd name="T104" fmla="*/ 42 w 686"/>
              <a:gd name="T105" fmla="*/ 0 h 520"/>
              <a:gd name="T106" fmla="*/ 76 w 686"/>
              <a:gd name="T107" fmla="*/ 0 h 520"/>
              <a:gd name="T108" fmla="*/ 76 w 686"/>
              <a:gd name="T109" fmla="*/ 0 h 520"/>
              <a:gd name="T110" fmla="*/ 76 w 686"/>
              <a:gd name="T111" fmla="*/ 0 h 520"/>
              <a:gd name="T112" fmla="*/ 76 w 686"/>
              <a:gd name="T113" fmla="*/ 0 h 520"/>
              <a:gd name="T114" fmla="*/ 339 w 686"/>
              <a:gd name="T115" fmla="*/ 0 h 520"/>
              <a:gd name="T116" fmla="*/ 339 w 686"/>
              <a:gd name="T117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86" h="520">
                <a:moveTo>
                  <a:pt x="339" y="0"/>
                </a:move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10" y="0"/>
                </a:lnTo>
                <a:lnTo>
                  <a:pt x="635" y="0"/>
                </a:lnTo>
                <a:lnTo>
                  <a:pt x="635" y="0"/>
                </a:lnTo>
                <a:lnTo>
                  <a:pt x="661" y="18"/>
                </a:lnTo>
                <a:lnTo>
                  <a:pt x="661" y="18"/>
                </a:lnTo>
                <a:lnTo>
                  <a:pt x="678" y="46"/>
                </a:lnTo>
                <a:lnTo>
                  <a:pt x="678" y="46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83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86" y="437"/>
                </a:lnTo>
                <a:lnTo>
                  <a:pt x="678" y="465"/>
                </a:lnTo>
                <a:lnTo>
                  <a:pt x="678" y="465"/>
                </a:lnTo>
                <a:lnTo>
                  <a:pt x="661" y="493"/>
                </a:lnTo>
                <a:lnTo>
                  <a:pt x="661" y="493"/>
                </a:lnTo>
                <a:lnTo>
                  <a:pt x="635" y="511"/>
                </a:lnTo>
                <a:lnTo>
                  <a:pt x="635" y="511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610" y="520"/>
                </a:lnTo>
                <a:lnTo>
                  <a:pt x="76" y="520"/>
                </a:lnTo>
                <a:lnTo>
                  <a:pt x="76" y="520"/>
                </a:lnTo>
                <a:lnTo>
                  <a:pt x="76" y="520"/>
                </a:lnTo>
                <a:lnTo>
                  <a:pt x="76" y="520"/>
                </a:lnTo>
                <a:lnTo>
                  <a:pt x="42" y="511"/>
                </a:lnTo>
                <a:lnTo>
                  <a:pt x="42" y="511"/>
                </a:lnTo>
                <a:lnTo>
                  <a:pt x="17" y="493"/>
                </a:lnTo>
                <a:lnTo>
                  <a:pt x="17" y="493"/>
                </a:lnTo>
                <a:lnTo>
                  <a:pt x="0" y="465"/>
                </a:lnTo>
                <a:lnTo>
                  <a:pt x="0" y="465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437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0" y="83"/>
                </a:lnTo>
                <a:lnTo>
                  <a:pt x="0" y="46"/>
                </a:lnTo>
                <a:lnTo>
                  <a:pt x="0" y="46"/>
                </a:lnTo>
                <a:lnTo>
                  <a:pt x="17" y="18"/>
                </a:lnTo>
                <a:lnTo>
                  <a:pt x="17" y="18"/>
                </a:lnTo>
                <a:lnTo>
                  <a:pt x="42" y="0"/>
                </a:lnTo>
                <a:lnTo>
                  <a:pt x="42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76" y="0"/>
                </a:lnTo>
                <a:lnTo>
                  <a:pt x="339" y="0"/>
                </a:lnTo>
                <a:lnTo>
                  <a:pt x="339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9" name="Line 89"/>
          <p:cNvSpPr>
            <a:spLocks noChangeShapeType="1"/>
          </p:cNvSpPr>
          <p:nvPr/>
        </p:nvSpPr>
        <p:spPr bwMode="auto">
          <a:xfrm>
            <a:off x="5033963" y="2219325"/>
            <a:ext cx="415925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0" name="Freeform 90"/>
          <p:cNvSpPr>
            <a:spLocks/>
          </p:cNvSpPr>
          <p:nvPr/>
        </p:nvSpPr>
        <p:spPr bwMode="auto">
          <a:xfrm>
            <a:off x="5422900" y="2160588"/>
            <a:ext cx="161925" cy="103187"/>
          </a:xfrm>
          <a:custGeom>
            <a:avLst/>
            <a:gdLst>
              <a:gd name="T0" fmla="*/ 9 w 102"/>
              <a:gd name="T1" fmla="*/ 65 h 65"/>
              <a:gd name="T2" fmla="*/ 0 w 102"/>
              <a:gd name="T3" fmla="*/ 37 h 65"/>
              <a:gd name="T4" fmla="*/ 9 w 102"/>
              <a:gd name="T5" fmla="*/ 0 h 65"/>
              <a:gd name="T6" fmla="*/ 9 w 102"/>
              <a:gd name="T7" fmla="*/ 0 h 65"/>
              <a:gd name="T8" fmla="*/ 102 w 102"/>
              <a:gd name="T9" fmla="*/ 37 h 65"/>
              <a:gd name="T10" fmla="*/ 102 w 102"/>
              <a:gd name="T11" fmla="*/ 37 h 65"/>
              <a:gd name="T12" fmla="*/ 9 w 102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" h="65">
                <a:moveTo>
                  <a:pt x="9" y="65"/>
                </a:moveTo>
                <a:lnTo>
                  <a:pt x="0" y="37"/>
                </a:lnTo>
                <a:lnTo>
                  <a:pt x="9" y="0"/>
                </a:lnTo>
                <a:lnTo>
                  <a:pt x="9" y="0"/>
                </a:lnTo>
                <a:lnTo>
                  <a:pt x="102" y="37"/>
                </a:lnTo>
                <a:lnTo>
                  <a:pt x="102" y="37"/>
                </a:lnTo>
                <a:lnTo>
                  <a:pt x="9" y="65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1" name="Freeform 91"/>
          <p:cNvSpPr>
            <a:spLocks/>
          </p:cNvSpPr>
          <p:nvPr/>
        </p:nvSpPr>
        <p:spPr bwMode="auto">
          <a:xfrm>
            <a:off x="7077075" y="2160588"/>
            <a:ext cx="161925" cy="117475"/>
          </a:xfrm>
          <a:custGeom>
            <a:avLst/>
            <a:gdLst>
              <a:gd name="T0" fmla="*/ 9 w 102"/>
              <a:gd name="T1" fmla="*/ 74 h 74"/>
              <a:gd name="T2" fmla="*/ 0 w 102"/>
              <a:gd name="T3" fmla="*/ 37 h 74"/>
              <a:gd name="T4" fmla="*/ 9 w 102"/>
              <a:gd name="T5" fmla="*/ 0 h 74"/>
              <a:gd name="T6" fmla="*/ 9 w 102"/>
              <a:gd name="T7" fmla="*/ 0 h 74"/>
              <a:gd name="T8" fmla="*/ 102 w 102"/>
              <a:gd name="T9" fmla="*/ 37 h 74"/>
              <a:gd name="T10" fmla="*/ 102 w 102"/>
              <a:gd name="T11" fmla="*/ 37 h 74"/>
              <a:gd name="T12" fmla="*/ 9 w 102"/>
              <a:gd name="T1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" h="74">
                <a:moveTo>
                  <a:pt x="9" y="74"/>
                </a:moveTo>
                <a:lnTo>
                  <a:pt x="0" y="37"/>
                </a:lnTo>
                <a:lnTo>
                  <a:pt x="9" y="0"/>
                </a:lnTo>
                <a:lnTo>
                  <a:pt x="9" y="0"/>
                </a:lnTo>
                <a:lnTo>
                  <a:pt x="102" y="37"/>
                </a:lnTo>
                <a:lnTo>
                  <a:pt x="102" y="37"/>
                </a:lnTo>
                <a:lnTo>
                  <a:pt x="9" y="7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2" name="Line 92"/>
          <p:cNvSpPr>
            <a:spLocks noChangeShapeType="1"/>
          </p:cNvSpPr>
          <p:nvPr/>
        </p:nvSpPr>
        <p:spPr bwMode="auto">
          <a:xfrm>
            <a:off x="6688138" y="2219325"/>
            <a:ext cx="415925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3" name="Freeform 93"/>
          <p:cNvSpPr>
            <a:spLocks/>
          </p:cNvSpPr>
          <p:nvPr/>
        </p:nvSpPr>
        <p:spPr bwMode="auto">
          <a:xfrm>
            <a:off x="1644650" y="3076575"/>
            <a:ext cx="847725" cy="1727200"/>
          </a:xfrm>
          <a:custGeom>
            <a:avLst/>
            <a:gdLst>
              <a:gd name="T0" fmla="*/ 26 w 534"/>
              <a:gd name="T1" fmla="*/ 1079 h 1088"/>
              <a:gd name="T2" fmla="*/ 68 w 534"/>
              <a:gd name="T3" fmla="*/ 1060 h 1088"/>
              <a:gd name="T4" fmla="*/ 93 w 534"/>
              <a:gd name="T5" fmla="*/ 1051 h 1088"/>
              <a:gd name="T6" fmla="*/ 136 w 534"/>
              <a:gd name="T7" fmla="*/ 1023 h 1088"/>
              <a:gd name="T8" fmla="*/ 161 w 534"/>
              <a:gd name="T9" fmla="*/ 995 h 1088"/>
              <a:gd name="T10" fmla="*/ 237 w 534"/>
              <a:gd name="T11" fmla="*/ 948 h 1088"/>
              <a:gd name="T12" fmla="*/ 237 w 534"/>
              <a:gd name="T13" fmla="*/ 948 h 1088"/>
              <a:gd name="T14" fmla="*/ 288 w 534"/>
              <a:gd name="T15" fmla="*/ 883 h 1088"/>
              <a:gd name="T16" fmla="*/ 305 w 534"/>
              <a:gd name="T17" fmla="*/ 865 h 1088"/>
              <a:gd name="T18" fmla="*/ 348 w 534"/>
              <a:gd name="T19" fmla="*/ 818 h 1088"/>
              <a:gd name="T20" fmla="*/ 356 w 534"/>
              <a:gd name="T21" fmla="*/ 800 h 1088"/>
              <a:gd name="T22" fmla="*/ 373 w 534"/>
              <a:gd name="T23" fmla="*/ 762 h 1088"/>
              <a:gd name="T24" fmla="*/ 381 w 534"/>
              <a:gd name="T25" fmla="*/ 734 h 1088"/>
              <a:gd name="T26" fmla="*/ 373 w 534"/>
              <a:gd name="T27" fmla="*/ 697 h 1088"/>
              <a:gd name="T28" fmla="*/ 373 w 534"/>
              <a:gd name="T29" fmla="*/ 669 h 1088"/>
              <a:gd name="T30" fmla="*/ 364 w 534"/>
              <a:gd name="T31" fmla="*/ 604 h 1088"/>
              <a:gd name="T32" fmla="*/ 364 w 534"/>
              <a:gd name="T33" fmla="*/ 604 h 1088"/>
              <a:gd name="T34" fmla="*/ 364 w 534"/>
              <a:gd name="T35" fmla="*/ 558 h 1088"/>
              <a:gd name="T36" fmla="*/ 373 w 534"/>
              <a:gd name="T37" fmla="*/ 539 h 1088"/>
              <a:gd name="T38" fmla="*/ 373 w 534"/>
              <a:gd name="T39" fmla="*/ 511 h 1088"/>
              <a:gd name="T40" fmla="*/ 390 w 534"/>
              <a:gd name="T41" fmla="*/ 493 h 1088"/>
              <a:gd name="T42" fmla="*/ 415 w 534"/>
              <a:gd name="T43" fmla="*/ 465 h 1088"/>
              <a:gd name="T44" fmla="*/ 432 w 534"/>
              <a:gd name="T45" fmla="*/ 437 h 1088"/>
              <a:gd name="T46" fmla="*/ 449 w 534"/>
              <a:gd name="T47" fmla="*/ 437 h 1088"/>
              <a:gd name="T48" fmla="*/ 458 w 534"/>
              <a:gd name="T49" fmla="*/ 427 h 1088"/>
              <a:gd name="T50" fmla="*/ 492 w 534"/>
              <a:gd name="T51" fmla="*/ 418 h 1088"/>
              <a:gd name="T52" fmla="*/ 492 w 534"/>
              <a:gd name="T53" fmla="*/ 418 h 1088"/>
              <a:gd name="T54" fmla="*/ 534 w 534"/>
              <a:gd name="T55" fmla="*/ 372 h 1088"/>
              <a:gd name="T56" fmla="*/ 534 w 534"/>
              <a:gd name="T57" fmla="*/ 372 h 1088"/>
              <a:gd name="T58" fmla="*/ 517 w 534"/>
              <a:gd name="T59" fmla="*/ 307 h 1088"/>
              <a:gd name="T60" fmla="*/ 517 w 534"/>
              <a:gd name="T61" fmla="*/ 307 h 1088"/>
              <a:gd name="T62" fmla="*/ 483 w 534"/>
              <a:gd name="T63" fmla="*/ 288 h 1088"/>
              <a:gd name="T64" fmla="*/ 475 w 534"/>
              <a:gd name="T65" fmla="*/ 279 h 1088"/>
              <a:gd name="T66" fmla="*/ 458 w 534"/>
              <a:gd name="T67" fmla="*/ 269 h 1088"/>
              <a:gd name="T68" fmla="*/ 432 w 534"/>
              <a:gd name="T69" fmla="*/ 251 h 1088"/>
              <a:gd name="T70" fmla="*/ 415 w 534"/>
              <a:gd name="T71" fmla="*/ 241 h 1088"/>
              <a:gd name="T72" fmla="*/ 407 w 534"/>
              <a:gd name="T73" fmla="*/ 232 h 1088"/>
              <a:gd name="T74" fmla="*/ 415 w 534"/>
              <a:gd name="T75" fmla="*/ 204 h 1088"/>
              <a:gd name="T76" fmla="*/ 432 w 534"/>
              <a:gd name="T77" fmla="*/ 195 h 1088"/>
              <a:gd name="T78" fmla="*/ 458 w 534"/>
              <a:gd name="T79" fmla="*/ 195 h 1088"/>
              <a:gd name="T80" fmla="*/ 475 w 534"/>
              <a:gd name="T81" fmla="*/ 195 h 1088"/>
              <a:gd name="T82" fmla="*/ 517 w 534"/>
              <a:gd name="T83" fmla="*/ 195 h 1088"/>
              <a:gd name="T84" fmla="*/ 517 w 534"/>
              <a:gd name="T85" fmla="*/ 195 h 1088"/>
              <a:gd name="T86" fmla="*/ 534 w 534"/>
              <a:gd name="T87" fmla="*/ 176 h 1088"/>
              <a:gd name="T88" fmla="*/ 534 w 534"/>
              <a:gd name="T89" fmla="*/ 176 h 1088"/>
              <a:gd name="T90" fmla="*/ 525 w 534"/>
              <a:gd name="T91" fmla="*/ 148 h 1088"/>
              <a:gd name="T92" fmla="*/ 525 w 534"/>
              <a:gd name="T93" fmla="*/ 148 h 1088"/>
              <a:gd name="T94" fmla="*/ 508 w 534"/>
              <a:gd name="T95" fmla="*/ 148 h 1088"/>
              <a:gd name="T96" fmla="*/ 500 w 534"/>
              <a:gd name="T97" fmla="*/ 148 h 1088"/>
              <a:gd name="T98" fmla="*/ 483 w 534"/>
              <a:gd name="T99" fmla="*/ 139 h 1088"/>
              <a:gd name="T100" fmla="*/ 475 w 534"/>
              <a:gd name="T101" fmla="*/ 139 h 1088"/>
              <a:gd name="T102" fmla="*/ 458 w 534"/>
              <a:gd name="T103" fmla="*/ 130 h 1088"/>
              <a:gd name="T104" fmla="*/ 458 w 534"/>
              <a:gd name="T105" fmla="*/ 120 h 1088"/>
              <a:gd name="T106" fmla="*/ 475 w 534"/>
              <a:gd name="T107" fmla="*/ 111 h 1088"/>
              <a:gd name="T108" fmla="*/ 492 w 534"/>
              <a:gd name="T109" fmla="*/ 102 h 1088"/>
              <a:gd name="T110" fmla="*/ 500 w 534"/>
              <a:gd name="T111" fmla="*/ 74 h 1088"/>
              <a:gd name="T112" fmla="*/ 500 w 534"/>
              <a:gd name="T113" fmla="*/ 46 h 1088"/>
              <a:gd name="T114" fmla="*/ 492 w 534"/>
              <a:gd name="T115" fmla="*/ 18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34" h="1088">
                <a:moveTo>
                  <a:pt x="0" y="1088"/>
                </a:moveTo>
                <a:lnTo>
                  <a:pt x="26" y="1079"/>
                </a:lnTo>
                <a:lnTo>
                  <a:pt x="26" y="1079"/>
                </a:lnTo>
                <a:lnTo>
                  <a:pt x="43" y="1069"/>
                </a:lnTo>
                <a:lnTo>
                  <a:pt x="43" y="1069"/>
                </a:lnTo>
                <a:lnTo>
                  <a:pt x="68" y="1060"/>
                </a:lnTo>
                <a:lnTo>
                  <a:pt x="68" y="1060"/>
                </a:lnTo>
                <a:lnTo>
                  <a:pt x="93" y="1051"/>
                </a:lnTo>
                <a:lnTo>
                  <a:pt x="93" y="1051"/>
                </a:lnTo>
                <a:lnTo>
                  <a:pt x="93" y="1051"/>
                </a:lnTo>
                <a:lnTo>
                  <a:pt x="93" y="1051"/>
                </a:lnTo>
                <a:lnTo>
                  <a:pt x="136" y="1023"/>
                </a:lnTo>
                <a:lnTo>
                  <a:pt x="136" y="1023"/>
                </a:lnTo>
                <a:lnTo>
                  <a:pt x="161" y="995"/>
                </a:lnTo>
                <a:lnTo>
                  <a:pt x="161" y="995"/>
                </a:lnTo>
                <a:lnTo>
                  <a:pt x="195" y="976"/>
                </a:lnTo>
                <a:lnTo>
                  <a:pt x="195" y="976"/>
                </a:lnTo>
                <a:lnTo>
                  <a:pt x="237" y="948"/>
                </a:lnTo>
                <a:lnTo>
                  <a:pt x="237" y="948"/>
                </a:lnTo>
                <a:lnTo>
                  <a:pt x="237" y="948"/>
                </a:lnTo>
                <a:lnTo>
                  <a:pt x="237" y="948"/>
                </a:lnTo>
                <a:lnTo>
                  <a:pt x="271" y="902"/>
                </a:lnTo>
                <a:lnTo>
                  <a:pt x="271" y="902"/>
                </a:lnTo>
                <a:lnTo>
                  <a:pt x="288" y="883"/>
                </a:lnTo>
                <a:lnTo>
                  <a:pt x="288" y="883"/>
                </a:lnTo>
                <a:lnTo>
                  <a:pt x="305" y="865"/>
                </a:lnTo>
                <a:lnTo>
                  <a:pt x="305" y="865"/>
                </a:lnTo>
                <a:lnTo>
                  <a:pt x="348" y="818"/>
                </a:lnTo>
                <a:lnTo>
                  <a:pt x="348" y="818"/>
                </a:lnTo>
                <a:lnTo>
                  <a:pt x="348" y="818"/>
                </a:lnTo>
                <a:lnTo>
                  <a:pt x="348" y="818"/>
                </a:lnTo>
                <a:lnTo>
                  <a:pt x="356" y="800"/>
                </a:lnTo>
                <a:lnTo>
                  <a:pt x="356" y="800"/>
                </a:lnTo>
                <a:lnTo>
                  <a:pt x="364" y="781"/>
                </a:lnTo>
                <a:lnTo>
                  <a:pt x="364" y="781"/>
                </a:lnTo>
                <a:lnTo>
                  <a:pt x="373" y="762"/>
                </a:lnTo>
                <a:lnTo>
                  <a:pt x="373" y="762"/>
                </a:lnTo>
                <a:lnTo>
                  <a:pt x="381" y="734"/>
                </a:lnTo>
                <a:lnTo>
                  <a:pt x="381" y="734"/>
                </a:lnTo>
                <a:lnTo>
                  <a:pt x="381" y="734"/>
                </a:lnTo>
                <a:lnTo>
                  <a:pt x="381" y="734"/>
                </a:lnTo>
                <a:lnTo>
                  <a:pt x="373" y="697"/>
                </a:lnTo>
                <a:lnTo>
                  <a:pt x="373" y="697"/>
                </a:lnTo>
                <a:lnTo>
                  <a:pt x="373" y="669"/>
                </a:lnTo>
                <a:lnTo>
                  <a:pt x="373" y="669"/>
                </a:lnTo>
                <a:lnTo>
                  <a:pt x="364" y="641"/>
                </a:lnTo>
                <a:lnTo>
                  <a:pt x="364" y="641"/>
                </a:lnTo>
                <a:lnTo>
                  <a:pt x="364" y="604"/>
                </a:lnTo>
                <a:lnTo>
                  <a:pt x="364" y="604"/>
                </a:lnTo>
                <a:lnTo>
                  <a:pt x="364" y="604"/>
                </a:lnTo>
                <a:lnTo>
                  <a:pt x="364" y="604"/>
                </a:lnTo>
                <a:lnTo>
                  <a:pt x="364" y="576"/>
                </a:lnTo>
                <a:lnTo>
                  <a:pt x="364" y="576"/>
                </a:lnTo>
                <a:lnTo>
                  <a:pt x="364" y="558"/>
                </a:lnTo>
                <a:lnTo>
                  <a:pt x="364" y="558"/>
                </a:lnTo>
                <a:lnTo>
                  <a:pt x="373" y="539"/>
                </a:lnTo>
                <a:lnTo>
                  <a:pt x="373" y="539"/>
                </a:lnTo>
                <a:lnTo>
                  <a:pt x="373" y="511"/>
                </a:lnTo>
                <a:lnTo>
                  <a:pt x="373" y="511"/>
                </a:lnTo>
                <a:lnTo>
                  <a:pt x="373" y="511"/>
                </a:lnTo>
                <a:lnTo>
                  <a:pt x="373" y="511"/>
                </a:lnTo>
                <a:lnTo>
                  <a:pt x="390" y="493"/>
                </a:lnTo>
                <a:lnTo>
                  <a:pt x="390" y="493"/>
                </a:lnTo>
                <a:lnTo>
                  <a:pt x="398" y="474"/>
                </a:lnTo>
                <a:lnTo>
                  <a:pt x="398" y="474"/>
                </a:lnTo>
                <a:lnTo>
                  <a:pt x="415" y="465"/>
                </a:lnTo>
                <a:lnTo>
                  <a:pt x="415" y="465"/>
                </a:lnTo>
                <a:lnTo>
                  <a:pt x="432" y="437"/>
                </a:lnTo>
                <a:lnTo>
                  <a:pt x="432" y="437"/>
                </a:lnTo>
                <a:lnTo>
                  <a:pt x="432" y="437"/>
                </a:lnTo>
                <a:lnTo>
                  <a:pt x="432" y="437"/>
                </a:lnTo>
                <a:lnTo>
                  <a:pt x="449" y="437"/>
                </a:lnTo>
                <a:lnTo>
                  <a:pt x="449" y="437"/>
                </a:lnTo>
                <a:lnTo>
                  <a:pt x="458" y="427"/>
                </a:lnTo>
                <a:lnTo>
                  <a:pt x="458" y="427"/>
                </a:lnTo>
                <a:lnTo>
                  <a:pt x="475" y="427"/>
                </a:lnTo>
                <a:lnTo>
                  <a:pt x="475" y="427"/>
                </a:lnTo>
                <a:lnTo>
                  <a:pt x="492" y="418"/>
                </a:lnTo>
                <a:lnTo>
                  <a:pt x="492" y="418"/>
                </a:lnTo>
                <a:lnTo>
                  <a:pt x="492" y="418"/>
                </a:lnTo>
                <a:lnTo>
                  <a:pt x="492" y="418"/>
                </a:lnTo>
                <a:lnTo>
                  <a:pt x="508" y="390"/>
                </a:lnTo>
                <a:lnTo>
                  <a:pt x="508" y="390"/>
                </a:lnTo>
                <a:lnTo>
                  <a:pt x="534" y="372"/>
                </a:lnTo>
                <a:lnTo>
                  <a:pt x="534" y="372"/>
                </a:lnTo>
                <a:lnTo>
                  <a:pt x="534" y="372"/>
                </a:lnTo>
                <a:lnTo>
                  <a:pt x="534" y="372"/>
                </a:lnTo>
                <a:lnTo>
                  <a:pt x="525" y="344"/>
                </a:lnTo>
                <a:lnTo>
                  <a:pt x="525" y="344"/>
                </a:lnTo>
                <a:lnTo>
                  <a:pt x="517" y="307"/>
                </a:lnTo>
                <a:lnTo>
                  <a:pt x="517" y="307"/>
                </a:lnTo>
                <a:lnTo>
                  <a:pt x="517" y="307"/>
                </a:lnTo>
                <a:lnTo>
                  <a:pt x="517" y="307"/>
                </a:lnTo>
                <a:lnTo>
                  <a:pt x="492" y="297"/>
                </a:lnTo>
                <a:lnTo>
                  <a:pt x="492" y="297"/>
                </a:lnTo>
                <a:lnTo>
                  <a:pt x="483" y="288"/>
                </a:lnTo>
                <a:lnTo>
                  <a:pt x="483" y="288"/>
                </a:lnTo>
                <a:lnTo>
                  <a:pt x="475" y="279"/>
                </a:lnTo>
                <a:lnTo>
                  <a:pt x="475" y="279"/>
                </a:lnTo>
                <a:lnTo>
                  <a:pt x="458" y="269"/>
                </a:lnTo>
                <a:lnTo>
                  <a:pt x="458" y="269"/>
                </a:lnTo>
                <a:lnTo>
                  <a:pt x="458" y="269"/>
                </a:lnTo>
                <a:lnTo>
                  <a:pt x="458" y="269"/>
                </a:lnTo>
                <a:lnTo>
                  <a:pt x="432" y="251"/>
                </a:lnTo>
                <a:lnTo>
                  <a:pt x="432" y="251"/>
                </a:lnTo>
                <a:lnTo>
                  <a:pt x="415" y="241"/>
                </a:lnTo>
                <a:lnTo>
                  <a:pt x="415" y="241"/>
                </a:lnTo>
                <a:lnTo>
                  <a:pt x="415" y="241"/>
                </a:lnTo>
                <a:lnTo>
                  <a:pt x="415" y="241"/>
                </a:lnTo>
                <a:lnTo>
                  <a:pt x="407" y="232"/>
                </a:lnTo>
                <a:lnTo>
                  <a:pt x="407" y="232"/>
                </a:lnTo>
                <a:lnTo>
                  <a:pt x="407" y="213"/>
                </a:lnTo>
                <a:lnTo>
                  <a:pt x="407" y="213"/>
                </a:lnTo>
                <a:lnTo>
                  <a:pt x="415" y="204"/>
                </a:lnTo>
                <a:lnTo>
                  <a:pt x="415" y="204"/>
                </a:lnTo>
                <a:lnTo>
                  <a:pt x="432" y="195"/>
                </a:lnTo>
                <a:lnTo>
                  <a:pt x="432" y="195"/>
                </a:lnTo>
                <a:lnTo>
                  <a:pt x="432" y="195"/>
                </a:lnTo>
                <a:lnTo>
                  <a:pt x="432" y="195"/>
                </a:lnTo>
                <a:lnTo>
                  <a:pt x="458" y="195"/>
                </a:lnTo>
                <a:lnTo>
                  <a:pt x="458" y="195"/>
                </a:lnTo>
                <a:lnTo>
                  <a:pt x="475" y="195"/>
                </a:lnTo>
                <a:lnTo>
                  <a:pt x="475" y="195"/>
                </a:lnTo>
                <a:lnTo>
                  <a:pt x="492" y="195"/>
                </a:lnTo>
                <a:lnTo>
                  <a:pt x="492" y="195"/>
                </a:lnTo>
                <a:lnTo>
                  <a:pt x="517" y="195"/>
                </a:lnTo>
                <a:lnTo>
                  <a:pt x="517" y="195"/>
                </a:lnTo>
                <a:lnTo>
                  <a:pt x="517" y="195"/>
                </a:lnTo>
                <a:lnTo>
                  <a:pt x="517" y="195"/>
                </a:lnTo>
                <a:lnTo>
                  <a:pt x="525" y="186"/>
                </a:lnTo>
                <a:lnTo>
                  <a:pt x="525" y="186"/>
                </a:lnTo>
                <a:lnTo>
                  <a:pt x="534" y="176"/>
                </a:lnTo>
                <a:lnTo>
                  <a:pt x="534" y="176"/>
                </a:lnTo>
                <a:lnTo>
                  <a:pt x="534" y="176"/>
                </a:lnTo>
                <a:lnTo>
                  <a:pt x="534" y="176"/>
                </a:lnTo>
                <a:lnTo>
                  <a:pt x="525" y="167"/>
                </a:lnTo>
                <a:lnTo>
                  <a:pt x="525" y="167"/>
                </a:lnTo>
                <a:lnTo>
                  <a:pt x="525" y="148"/>
                </a:lnTo>
                <a:lnTo>
                  <a:pt x="525" y="148"/>
                </a:lnTo>
                <a:lnTo>
                  <a:pt x="525" y="148"/>
                </a:lnTo>
                <a:lnTo>
                  <a:pt x="525" y="148"/>
                </a:lnTo>
                <a:lnTo>
                  <a:pt x="508" y="148"/>
                </a:lnTo>
                <a:lnTo>
                  <a:pt x="508" y="148"/>
                </a:lnTo>
                <a:lnTo>
                  <a:pt x="508" y="148"/>
                </a:lnTo>
                <a:lnTo>
                  <a:pt x="508" y="148"/>
                </a:lnTo>
                <a:lnTo>
                  <a:pt x="500" y="148"/>
                </a:lnTo>
                <a:lnTo>
                  <a:pt x="500" y="148"/>
                </a:lnTo>
                <a:lnTo>
                  <a:pt x="483" y="139"/>
                </a:lnTo>
                <a:lnTo>
                  <a:pt x="483" y="139"/>
                </a:lnTo>
                <a:lnTo>
                  <a:pt x="483" y="139"/>
                </a:lnTo>
                <a:lnTo>
                  <a:pt x="483" y="139"/>
                </a:lnTo>
                <a:lnTo>
                  <a:pt x="475" y="139"/>
                </a:lnTo>
                <a:lnTo>
                  <a:pt x="475" y="139"/>
                </a:lnTo>
                <a:lnTo>
                  <a:pt x="458" y="139"/>
                </a:lnTo>
                <a:lnTo>
                  <a:pt x="458" y="139"/>
                </a:lnTo>
                <a:lnTo>
                  <a:pt x="458" y="130"/>
                </a:lnTo>
                <a:lnTo>
                  <a:pt x="458" y="130"/>
                </a:lnTo>
                <a:lnTo>
                  <a:pt x="458" y="120"/>
                </a:lnTo>
                <a:lnTo>
                  <a:pt x="458" y="120"/>
                </a:lnTo>
                <a:lnTo>
                  <a:pt x="458" y="120"/>
                </a:lnTo>
                <a:lnTo>
                  <a:pt x="458" y="120"/>
                </a:lnTo>
                <a:lnTo>
                  <a:pt x="475" y="111"/>
                </a:lnTo>
                <a:lnTo>
                  <a:pt x="475" y="111"/>
                </a:lnTo>
                <a:lnTo>
                  <a:pt x="492" y="102"/>
                </a:lnTo>
                <a:lnTo>
                  <a:pt x="492" y="102"/>
                </a:lnTo>
                <a:lnTo>
                  <a:pt x="492" y="102"/>
                </a:lnTo>
                <a:lnTo>
                  <a:pt x="492" y="102"/>
                </a:lnTo>
                <a:lnTo>
                  <a:pt x="500" y="74"/>
                </a:lnTo>
                <a:lnTo>
                  <a:pt x="500" y="74"/>
                </a:lnTo>
                <a:lnTo>
                  <a:pt x="500" y="46"/>
                </a:lnTo>
                <a:lnTo>
                  <a:pt x="500" y="46"/>
                </a:lnTo>
                <a:lnTo>
                  <a:pt x="500" y="46"/>
                </a:lnTo>
                <a:lnTo>
                  <a:pt x="500" y="46"/>
                </a:lnTo>
                <a:lnTo>
                  <a:pt x="492" y="18"/>
                </a:lnTo>
                <a:lnTo>
                  <a:pt x="492" y="18"/>
                </a:lnTo>
                <a:lnTo>
                  <a:pt x="492" y="0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4" name="Freeform 94"/>
          <p:cNvSpPr>
            <a:spLocks/>
          </p:cNvSpPr>
          <p:nvPr/>
        </p:nvSpPr>
        <p:spPr bwMode="auto">
          <a:xfrm>
            <a:off x="1617663" y="3076575"/>
            <a:ext cx="995362" cy="2066925"/>
          </a:xfrm>
          <a:custGeom>
            <a:avLst/>
            <a:gdLst>
              <a:gd name="T0" fmla="*/ 68 w 627"/>
              <a:gd name="T1" fmla="*/ 1293 h 1302"/>
              <a:gd name="T2" fmla="*/ 127 w 627"/>
              <a:gd name="T3" fmla="*/ 1274 h 1302"/>
              <a:gd name="T4" fmla="*/ 187 w 627"/>
              <a:gd name="T5" fmla="*/ 1246 h 1302"/>
              <a:gd name="T6" fmla="*/ 246 w 627"/>
              <a:gd name="T7" fmla="*/ 1209 h 1302"/>
              <a:gd name="T8" fmla="*/ 348 w 627"/>
              <a:gd name="T9" fmla="*/ 1097 h 1302"/>
              <a:gd name="T10" fmla="*/ 441 w 627"/>
              <a:gd name="T11" fmla="*/ 948 h 1302"/>
              <a:gd name="T12" fmla="*/ 517 w 627"/>
              <a:gd name="T13" fmla="*/ 772 h 1302"/>
              <a:gd name="T14" fmla="*/ 576 w 627"/>
              <a:gd name="T15" fmla="*/ 567 h 1302"/>
              <a:gd name="T16" fmla="*/ 610 w 627"/>
              <a:gd name="T17" fmla="*/ 344 h 1302"/>
              <a:gd name="T18" fmla="*/ 627 w 627"/>
              <a:gd name="T19" fmla="*/ 111 h 1302"/>
              <a:gd name="T20" fmla="*/ 627 w 627"/>
              <a:gd name="T21" fmla="*/ 111 h 1302"/>
              <a:gd name="T22" fmla="*/ 627 w 627"/>
              <a:gd name="T23" fmla="*/ 102 h 1302"/>
              <a:gd name="T24" fmla="*/ 627 w 627"/>
              <a:gd name="T25" fmla="*/ 102 h 1302"/>
              <a:gd name="T26" fmla="*/ 627 w 627"/>
              <a:gd name="T27" fmla="*/ 102 h 1302"/>
              <a:gd name="T28" fmla="*/ 610 w 627"/>
              <a:gd name="T29" fmla="*/ 65 h 1302"/>
              <a:gd name="T30" fmla="*/ 585 w 627"/>
              <a:gd name="T31" fmla="*/ 27 h 1302"/>
              <a:gd name="T32" fmla="*/ 542 w 627"/>
              <a:gd name="T33" fmla="*/ 9 h 1302"/>
              <a:gd name="T34" fmla="*/ 492 w 627"/>
              <a:gd name="T35" fmla="*/ 0 h 1302"/>
              <a:gd name="T36" fmla="*/ 492 w 627"/>
              <a:gd name="T37" fmla="*/ 0 h 1302"/>
              <a:gd name="T38" fmla="*/ 441 w 627"/>
              <a:gd name="T39" fmla="*/ 9 h 1302"/>
              <a:gd name="T40" fmla="*/ 407 w 627"/>
              <a:gd name="T41" fmla="*/ 27 h 1302"/>
              <a:gd name="T42" fmla="*/ 373 w 627"/>
              <a:gd name="T43" fmla="*/ 65 h 1302"/>
              <a:gd name="T44" fmla="*/ 365 w 627"/>
              <a:gd name="T45" fmla="*/ 102 h 1302"/>
              <a:gd name="T46" fmla="*/ 365 w 627"/>
              <a:gd name="T47" fmla="*/ 102 h 1302"/>
              <a:gd name="T48" fmla="*/ 356 w 627"/>
              <a:gd name="T49" fmla="*/ 251 h 1302"/>
              <a:gd name="T50" fmla="*/ 339 w 627"/>
              <a:gd name="T51" fmla="*/ 400 h 1302"/>
              <a:gd name="T52" fmla="*/ 305 w 627"/>
              <a:gd name="T53" fmla="*/ 530 h 1302"/>
              <a:gd name="T54" fmla="*/ 254 w 627"/>
              <a:gd name="T55" fmla="*/ 651 h 1302"/>
              <a:gd name="T56" fmla="*/ 204 w 627"/>
              <a:gd name="T57" fmla="*/ 744 h 1302"/>
              <a:gd name="T58" fmla="*/ 144 w 627"/>
              <a:gd name="T59" fmla="*/ 818 h 1302"/>
              <a:gd name="T60" fmla="*/ 68 w 627"/>
              <a:gd name="T61" fmla="*/ 865 h 1302"/>
              <a:gd name="T62" fmla="*/ 0 w 627"/>
              <a:gd name="T63" fmla="*/ 874 h 1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27" h="1302">
                <a:moveTo>
                  <a:pt x="9" y="1302"/>
                </a:moveTo>
                <a:lnTo>
                  <a:pt x="68" y="1293"/>
                </a:lnTo>
                <a:lnTo>
                  <a:pt x="68" y="1293"/>
                </a:lnTo>
                <a:lnTo>
                  <a:pt x="127" y="1274"/>
                </a:lnTo>
                <a:lnTo>
                  <a:pt x="127" y="1274"/>
                </a:lnTo>
                <a:lnTo>
                  <a:pt x="187" y="1246"/>
                </a:lnTo>
                <a:lnTo>
                  <a:pt x="187" y="1246"/>
                </a:lnTo>
                <a:lnTo>
                  <a:pt x="246" y="1209"/>
                </a:lnTo>
                <a:lnTo>
                  <a:pt x="246" y="1209"/>
                </a:lnTo>
                <a:lnTo>
                  <a:pt x="348" y="1097"/>
                </a:lnTo>
                <a:lnTo>
                  <a:pt x="348" y="1097"/>
                </a:lnTo>
                <a:lnTo>
                  <a:pt x="441" y="948"/>
                </a:lnTo>
                <a:lnTo>
                  <a:pt x="441" y="948"/>
                </a:lnTo>
                <a:lnTo>
                  <a:pt x="517" y="772"/>
                </a:lnTo>
                <a:lnTo>
                  <a:pt x="517" y="772"/>
                </a:lnTo>
                <a:lnTo>
                  <a:pt x="576" y="567"/>
                </a:lnTo>
                <a:lnTo>
                  <a:pt x="576" y="567"/>
                </a:lnTo>
                <a:lnTo>
                  <a:pt x="610" y="344"/>
                </a:lnTo>
                <a:lnTo>
                  <a:pt x="610" y="344"/>
                </a:lnTo>
                <a:lnTo>
                  <a:pt x="627" y="111"/>
                </a:lnTo>
                <a:lnTo>
                  <a:pt x="627" y="111"/>
                </a:lnTo>
                <a:lnTo>
                  <a:pt x="627" y="111"/>
                </a:lnTo>
                <a:lnTo>
                  <a:pt x="627" y="111"/>
                </a:lnTo>
                <a:lnTo>
                  <a:pt x="627" y="102"/>
                </a:lnTo>
                <a:lnTo>
                  <a:pt x="627" y="102"/>
                </a:lnTo>
                <a:lnTo>
                  <a:pt x="627" y="102"/>
                </a:lnTo>
                <a:lnTo>
                  <a:pt x="627" y="102"/>
                </a:lnTo>
                <a:lnTo>
                  <a:pt x="627" y="102"/>
                </a:lnTo>
                <a:lnTo>
                  <a:pt x="627" y="102"/>
                </a:lnTo>
                <a:lnTo>
                  <a:pt x="610" y="65"/>
                </a:lnTo>
                <a:lnTo>
                  <a:pt x="610" y="65"/>
                </a:lnTo>
                <a:lnTo>
                  <a:pt x="585" y="27"/>
                </a:lnTo>
                <a:lnTo>
                  <a:pt x="585" y="27"/>
                </a:lnTo>
                <a:lnTo>
                  <a:pt x="542" y="9"/>
                </a:lnTo>
                <a:lnTo>
                  <a:pt x="542" y="9"/>
                </a:lnTo>
                <a:lnTo>
                  <a:pt x="492" y="0"/>
                </a:lnTo>
                <a:lnTo>
                  <a:pt x="492" y="0"/>
                </a:lnTo>
                <a:lnTo>
                  <a:pt x="492" y="0"/>
                </a:lnTo>
                <a:lnTo>
                  <a:pt x="492" y="0"/>
                </a:lnTo>
                <a:lnTo>
                  <a:pt x="441" y="9"/>
                </a:lnTo>
                <a:lnTo>
                  <a:pt x="441" y="9"/>
                </a:lnTo>
                <a:lnTo>
                  <a:pt x="407" y="27"/>
                </a:lnTo>
                <a:lnTo>
                  <a:pt x="407" y="27"/>
                </a:lnTo>
                <a:lnTo>
                  <a:pt x="373" y="65"/>
                </a:lnTo>
                <a:lnTo>
                  <a:pt x="373" y="65"/>
                </a:lnTo>
                <a:lnTo>
                  <a:pt x="365" y="102"/>
                </a:lnTo>
                <a:lnTo>
                  <a:pt x="365" y="102"/>
                </a:lnTo>
                <a:lnTo>
                  <a:pt x="365" y="102"/>
                </a:lnTo>
                <a:lnTo>
                  <a:pt x="365" y="102"/>
                </a:lnTo>
                <a:lnTo>
                  <a:pt x="356" y="251"/>
                </a:lnTo>
                <a:lnTo>
                  <a:pt x="356" y="251"/>
                </a:lnTo>
                <a:lnTo>
                  <a:pt x="339" y="400"/>
                </a:lnTo>
                <a:lnTo>
                  <a:pt x="339" y="400"/>
                </a:lnTo>
                <a:lnTo>
                  <a:pt x="305" y="530"/>
                </a:lnTo>
                <a:lnTo>
                  <a:pt x="305" y="530"/>
                </a:lnTo>
                <a:lnTo>
                  <a:pt x="254" y="651"/>
                </a:lnTo>
                <a:lnTo>
                  <a:pt x="254" y="651"/>
                </a:lnTo>
                <a:lnTo>
                  <a:pt x="204" y="744"/>
                </a:lnTo>
                <a:lnTo>
                  <a:pt x="204" y="744"/>
                </a:lnTo>
                <a:lnTo>
                  <a:pt x="144" y="818"/>
                </a:lnTo>
                <a:lnTo>
                  <a:pt x="144" y="818"/>
                </a:lnTo>
                <a:lnTo>
                  <a:pt x="68" y="865"/>
                </a:lnTo>
                <a:lnTo>
                  <a:pt x="68" y="865"/>
                </a:lnTo>
                <a:lnTo>
                  <a:pt x="0" y="874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5" name="Rectangle 95"/>
          <p:cNvSpPr>
            <a:spLocks noChangeArrowheads="1"/>
          </p:cNvSpPr>
          <p:nvPr/>
        </p:nvSpPr>
        <p:spPr bwMode="auto">
          <a:xfrm>
            <a:off x="973138" y="4419600"/>
            <a:ext cx="430212" cy="74613"/>
          </a:xfrm>
          <a:prstGeom prst="rect">
            <a:avLst/>
          </a:pr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6" name="Rectangle 96"/>
          <p:cNvSpPr>
            <a:spLocks noChangeArrowheads="1"/>
          </p:cNvSpPr>
          <p:nvPr/>
        </p:nvSpPr>
        <p:spPr bwMode="auto">
          <a:xfrm>
            <a:off x="973138" y="5099050"/>
            <a:ext cx="430212" cy="74613"/>
          </a:xfrm>
          <a:prstGeom prst="rect">
            <a:avLst/>
          </a:pr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7" name="Freeform 97"/>
          <p:cNvSpPr>
            <a:spLocks/>
          </p:cNvSpPr>
          <p:nvPr/>
        </p:nvSpPr>
        <p:spPr bwMode="auto">
          <a:xfrm>
            <a:off x="1133475" y="5068888"/>
            <a:ext cx="53975" cy="44450"/>
          </a:xfrm>
          <a:custGeom>
            <a:avLst/>
            <a:gdLst>
              <a:gd name="T0" fmla="*/ 34 w 34"/>
              <a:gd name="T1" fmla="*/ 19 h 28"/>
              <a:gd name="T2" fmla="*/ 34 w 34"/>
              <a:gd name="T3" fmla="*/ 28 h 28"/>
              <a:gd name="T4" fmla="*/ 0 w 34"/>
              <a:gd name="T5" fmla="*/ 19 h 28"/>
              <a:gd name="T6" fmla="*/ 9 w 34"/>
              <a:gd name="T7" fmla="*/ 0 h 28"/>
              <a:gd name="T8" fmla="*/ 34 w 34"/>
              <a:gd name="T9" fmla="*/ 1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28">
                <a:moveTo>
                  <a:pt x="34" y="19"/>
                </a:moveTo>
                <a:lnTo>
                  <a:pt x="34" y="28"/>
                </a:lnTo>
                <a:lnTo>
                  <a:pt x="0" y="19"/>
                </a:lnTo>
                <a:lnTo>
                  <a:pt x="9" y="0"/>
                </a:lnTo>
                <a:lnTo>
                  <a:pt x="34" y="19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8" name="Freeform 98"/>
          <p:cNvSpPr>
            <a:spLocks/>
          </p:cNvSpPr>
          <p:nvPr/>
        </p:nvSpPr>
        <p:spPr bwMode="auto">
          <a:xfrm>
            <a:off x="1093788" y="5010150"/>
            <a:ext cx="66675" cy="88900"/>
          </a:xfrm>
          <a:custGeom>
            <a:avLst/>
            <a:gdLst>
              <a:gd name="T0" fmla="*/ 25 w 42"/>
              <a:gd name="T1" fmla="*/ 56 h 56"/>
              <a:gd name="T2" fmla="*/ 25 w 42"/>
              <a:gd name="T3" fmla="*/ 47 h 56"/>
              <a:gd name="T4" fmla="*/ 0 w 42"/>
              <a:gd name="T5" fmla="*/ 9 h 56"/>
              <a:gd name="T6" fmla="*/ 17 w 42"/>
              <a:gd name="T7" fmla="*/ 0 h 56"/>
              <a:gd name="T8" fmla="*/ 42 w 42"/>
              <a:gd name="T9" fmla="*/ 47 h 56"/>
              <a:gd name="T10" fmla="*/ 25 w 42"/>
              <a:gd name="T11" fmla="*/ 56 h 56"/>
              <a:gd name="T12" fmla="*/ 25 w 42"/>
              <a:gd name="T13" fmla="*/ 5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56">
                <a:moveTo>
                  <a:pt x="25" y="56"/>
                </a:moveTo>
                <a:lnTo>
                  <a:pt x="25" y="47"/>
                </a:lnTo>
                <a:lnTo>
                  <a:pt x="0" y="9"/>
                </a:lnTo>
                <a:lnTo>
                  <a:pt x="17" y="0"/>
                </a:lnTo>
                <a:lnTo>
                  <a:pt x="42" y="47"/>
                </a:lnTo>
                <a:lnTo>
                  <a:pt x="25" y="56"/>
                </a:lnTo>
                <a:lnTo>
                  <a:pt x="25" y="5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9" name="Freeform 99"/>
          <p:cNvSpPr>
            <a:spLocks/>
          </p:cNvSpPr>
          <p:nvPr/>
        </p:nvSpPr>
        <p:spPr bwMode="auto">
          <a:xfrm>
            <a:off x="1066800" y="4921250"/>
            <a:ext cx="53975" cy="103188"/>
          </a:xfrm>
          <a:custGeom>
            <a:avLst/>
            <a:gdLst>
              <a:gd name="T0" fmla="*/ 17 w 34"/>
              <a:gd name="T1" fmla="*/ 65 h 65"/>
              <a:gd name="T2" fmla="*/ 17 w 34"/>
              <a:gd name="T3" fmla="*/ 65 h 65"/>
              <a:gd name="T4" fmla="*/ 0 w 34"/>
              <a:gd name="T5" fmla="*/ 0 h 65"/>
              <a:gd name="T6" fmla="*/ 17 w 34"/>
              <a:gd name="T7" fmla="*/ 0 h 65"/>
              <a:gd name="T8" fmla="*/ 34 w 34"/>
              <a:gd name="T9" fmla="*/ 56 h 65"/>
              <a:gd name="T10" fmla="*/ 17 w 34"/>
              <a:gd name="T11" fmla="*/ 65 h 65"/>
              <a:gd name="T12" fmla="*/ 17 w 34"/>
              <a:gd name="T13" fmla="*/ 6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65">
                <a:moveTo>
                  <a:pt x="17" y="65"/>
                </a:moveTo>
                <a:lnTo>
                  <a:pt x="17" y="65"/>
                </a:lnTo>
                <a:lnTo>
                  <a:pt x="0" y="0"/>
                </a:lnTo>
                <a:lnTo>
                  <a:pt x="17" y="0"/>
                </a:lnTo>
                <a:lnTo>
                  <a:pt x="34" y="56"/>
                </a:lnTo>
                <a:lnTo>
                  <a:pt x="17" y="65"/>
                </a:lnTo>
                <a:lnTo>
                  <a:pt x="17" y="65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0" name="Freeform 100"/>
          <p:cNvSpPr>
            <a:spLocks/>
          </p:cNvSpPr>
          <p:nvPr/>
        </p:nvSpPr>
        <p:spPr bwMode="auto">
          <a:xfrm>
            <a:off x="1066800" y="4803775"/>
            <a:ext cx="26988" cy="117475"/>
          </a:xfrm>
          <a:custGeom>
            <a:avLst/>
            <a:gdLst>
              <a:gd name="T0" fmla="*/ 0 w 17"/>
              <a:gd name="T1" fmla="*/ 74 h 74"/>
              <a:gd name="T2" fmla="*/ 0 w 17"/>
              <a:gd name="T3" fmla="*/ 74 h 74"/>
              <a:gd name="T4" fmla="*/ 0 w 17"/>
              <a:gd name="T5" fmla="*/ 0 h 74"/>
              <a:gd name="T6" fmla="*/ 8 w 17"/>
              <a:gd name="T7" fmla="*/ 0 h 74"/>
              <a:gd name="T8" fmla="*/ 17 w 17"/>
              <a:gd name="T9" fmla="*/ 74 h 74"/>
              <a:gd name="T10" fmla="*/ 0 w 17"/>
              <a:gd name="T11" fmla="*/ 74 h 74"/>
              <a:gd name="T12" fmla="*/ 0 w 17"/>
              <a:gd name="T1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74">
                <a:moveTo>
                  <a:pt x="0" y="74"/>
                </a:moveTo>
                <a:lnTo>
                  <a:pt x="0" y="74"/>
                </a:lnTo>
                <a:lnTo>
                  <a:pt x="0" y="0"/>
                </a:lnTo>
                <a:lnTo>
                  <a:pt x="8" y="0"/>
                </a:lnTo>
                <a:lnTo>
                  <a:pt x="17" y="74"/>
                </a:lnTo>
                <a:lnTo>
                  <a:pt x="0" y="74"/>
                </a:lnTo>
                <a:lnTo>
                  <a:pt x="0" y="7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1" name="Freeform 101"/>
          <p:cNvSpPr>
            <a:spLocks/>
          </p:cNvSpPr>
          <p:nvPr/>
        </p:nvSpPr>
        <p:spPr bwMode="auto">
          <a:xfrm>
            <a:off x="1066800" y="4670425"/>
            <a:ext cx="26988" cy="133350"/>
          </a:xfrm>
          <a:custGeom>
            <a:avLst/>
            <a:gdLst>
              <a:gd name="T0" fmla="*/ 0 w 17"/>
              <a:gd name="T1" fmla="*/ 84 h 84"/>
              <a:gd name="T2" fmla="*/ 0 w 17"/>
              <a:gd name="T3" fmla="*/ 84 h 84"/>
              <a:gd name="T4" fmla="*/ 0 w 17"/>
              <a:gd name="T5" fmla="*/ 0 h 84"/>
              <a:gd name="T6" fmla="*/ 17 w 17"/>
              <a:gd name="T7" fmla="*/ 10 h 84"/>
              <a:gd name="T8" fmla="*/ 8 w 17"/>
              <a:gd name="T9" fmla="*/ 84 h 84"/>
              <a:gd name="T10" fmla="*/ 0 w 17"/>
              <a:gd name="T11" fmla="*/ 84 h 84"/>
              <a:gd name="T12" fmla="*/ 0 w 17"/>
              <a:gd name="T13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84">
                <a:moveTo>
                  <a:pt x="0" y="84"/>
                </a:moveTo>
                <a:lnTo>
                  <a:pt x="0" y="84"/>
                </a:lnTo>
                <a:lnTo>
                  <a:pt x="0" y="0"/>
                </a:lnTo>
                <a:lnTo>
                  <a:pt x="17" y="10"/>
                </a:lnTo>
                <a:lnTo>
                  <a:pt x="8" y="84"/>
                </a:lnTo>
                <a:lnTo>
                  <a:pt x="0" y="84"/>
                </a:lnTo>
                <a:lnTo>
                  <a:pt x="0" y="8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2" name="Freeform 102"/>
          <p:cNvSpPr>
            <a:spLocks/>
          </p:cNvSpPr>
          <p:nvPr/>
        </p:nvSpPr>
        <p:spPr bwMode="auto">
          <a:xfrm>
            <a:off x="1066800" y="4581525"/>
            <a:ext cx="53975" cy="104775"/>
          </a:xfrm>
          <a:custGeom>
            <a:avLst/>
            <a:gdLst>
              <a:gd name="T0" fmla="*/ 0 w 34"/>
              <a:gd name="T1" fmla="*/ 56 h 66"/>
              <a:gd name="T2" fmla="*/ 0 w 34"/>
              <a:gd name="T3" fmla="*/ 56 h 66"/>
              <a:gd name="T4" fmla="*/ 17 w 34"/>
              <a:gd name="T5" fmla="*/ 0 h 66"/>
              <a:gd name="T6" fmla="*/ 34 w 34"/>
              <a:gd name="T7" fmla="*/ 0 h 66"/>
              <a:gd name="T8" fmla="*/ 17 w 34"/>
              <a:gd name="T9" fmla="*/ 66 h 66"/>
              <a:gd name="T10" fmla="*/ 0 w 34"/>
              <a:gd name="T11" fmla="*/ 56 h 66"/>
              <a:gd name="T12" fmla="*/ 0 w 34"/>
              <a:gd name="T13" fmla="*/ 5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66">
                <a:moveTo>
                  <a:pt x="0" y="56"/>
                </a:moveTo>
                <a:lnTo>
                  <a:pt x="0" y="56"/>
                </a:lnTo>
                <a:lnTo>
                  <a:pt x="17" y="0"/>
                </a:lnTo>
                <a:lnTo>
                  <a:pt x="34" y="0"/>
                </a:lnTo>
                <a:lnTo>
                  <a:pt x="17" y="66"/>
                </a:lnTo>
                <a:lnTo>
                  <a:pt x="0" y="56"/>
                </a:lnTo>
                <a:lnTo>
                  <a:pt x="0" y="5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3" name="Freeform 103"/>
          <p:cNvSpPr>
            <a:spLocks/>
          </p:cNvSpPr>
          <p:nvPr/>
        </p:nvSpPr>
        <p:spPr bwMode="auto">
          <a:xfrm>
            <a:off x="1093788" y="4508500"/>
            <a:ext cx="66675" cy="73025"/>
          </a:xfrm>
          <a:custGeom>
            <a:avLst/>
            <a:gdLst>
              <a:gd name="T0" fmla="*/ 0 w 42"/>
              <a:gd name="T1" fmla="*/ 46 h 46"/>
              <a:gd name="T2" fmla="*/ 0 w 42"/>
              <a:gd name="T3" fmla="*/ 37 h 46"/>
              <a:gd name="T4" fmla="*/ 25 w 42"/>
              <a:gd name="T5" fmla="*/ 0 h 46"/>
              <a:gd name="T6" fmla="*/ 42 w 42"/>
              <a:gd name="T7" fmla="*/ 9 h 46"/>
              <a:gd name="T8" fmla="*/ 17 w 42"/>
              <a:gd name="T9" fmla="*/ 46 h 46"/>
              <a:gd name="T10" fmla="*/ 0 w 42"/>
              <a:gd name="T11" fmla="*/ 46 h 46"/>
              <a:gd name="T12" fmla="*/ 0 w 42"/>
              <a:gd name="T13" fmla="*/ 46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" h="46">
                <a:moveTo>
                  <a:pt x="0" y="46"/>
                </a:moveTo>
                <a:lnTo>
                  <a:pt x="0" y="37"/>
                </a:lnTo>
                <a:lnTo>
                  <a:pt x="25" y="0"/>
                </a:lnTo>
                <a:lnTo>
                  <a:pt x="42" y="9"/>
                </a:lnTo>
                <a:lnTo>
                  <a:pt x="17" y="46"/>
                </a:lnTo>
                <a:lnTo>
                  <a:pt x="0" y="46"/>
                </a:lnTo>
                <a:lnTo>
                  <a:pt x="0" y="46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4" name="Freeform 104"/>
          <p:cNvSpPr>
            <a:spLocks/>
          </p:cNvSpPr>
          <p:nvPr/>
        </p:nvSpPr>
        <p:spPr bwMode="auto">
          <a:xfrm>
            <a:off x="1133475" y="4478338"/>
            <a:ext cx="53975" cy="44450"/>
          </a:xfrm>
          <a:custGeom>
            <a:avLst/>
            <a:gdLst>
              <a:gd name="T0" fmla="*/ 0 w 34"/>
              <a:gd name="T1" fmla="*/ 19 h 28"/>
              <a:gd name="T2" fmla="*/ 0 w 34"/>
              <a:gd name="T3" fmla="*/ 19 h 28"/>
              <a:gd name="T4" fmla="*/ 34 w 34"/>
              <a:gd name="T5" fmla="*/ 0 h 28"/>
              <a:gd name="T6" fmla="*/ 34 w 34"/>
              <a:gd name="T7" fmla="*/ 10 h 28"/>
              <a:gd name="T8" fmla="*/ 9 w 34"/>
              <a:gd name="T9" fmla="*/ 28 h 28"/>
              <a:gd name="T10" fmla="*/ 0 w 34"/>
              <a:gd name="T11" fmla="*/ 19 h 28"/>
              <a:gd name="T12" fmla="*/ 0 w 34"/>
              <a:gd name="T13" fmla="*/ 1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8">
                <a:moveTo>
                  <a:pt x="0" y="19"/>
                </a:moveTo>
                <a:lnTo>
                  <a:pt x="0" y="19"/>
                </a:lnTo>
                <a:lnTo>
                  <a:pt x="34" y="0"/>
                </a:lnTo>
                <a:lnTo>
                  <a:pt x="34" y="10"/>
                </a:lnTo>
                <a:lnTo>
                  <a:pt x="9" y="28"/>
                </a:lnTo>
                <a:lnTo>
                  <a:pt x="0" y="19"/>
                </a:lnTo>
                <a:lnTo>
                  <a:pt x="0" y="19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5" name="Line 105"/>
          <p:cNvSpPr>
            <a:spLocks noChangeShapeType="1"/>
          </p:cNvSpPr>
          <p:nvPr/>
        </p:nvSpPr>
        <p:spPr bwMode="auto">
          <a:xfrm>
            <a:off x="2841625" y="3076575"/>
            <a:ext cx="1588" cy="42703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6" name="Line 106"/>
          <p:cNvSpPr>
            <a:spLocks noChangeShapeType="1"/>
          </p:cNvSpPr>
          <p:nvPr/>
        </p:nvSpPr>
        <p:spPr bwMode="auto">
          <a:xfrm>
            <a:off x="2841625" y="3489325"/>
            <a:ext cx="471488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7" name="Freeform 107"/>
          <p:cNvSpPr>
            <a:spLocks/>
          </p:cNvSpPr>
          <p:nvPr/>
        </p:nvSpPr>
        <p:spPr bwMode="auto">
          <a:xfrm>
            <a:off x="2855913" y="3179763"/>
            <a:ext cx="201612" cy="323850"/>
          </a:xfrm>
          <a:custGeom>
            <a:avLst/>
            <a:gdLst>
              <a:gd name="T0" fmla="*/ 0 w 127"/>
              <a:gd name="T1" fmla="*/ 204 h 204"/>
              <a:gd name="T2" fmla="*/ 25 w 127"/>
              <a:gd name="T3" fmla="*/ 139 h 204"/>
              <a:gd name="T4" fmla="*/ 59 w 127"/>
              <a:gd name="T5" fmla="*/ 74 h 204"/>
              <a:gd name="T6" fmla="*/ 67 w 127"/>
              <a:gd name="T7" fmla="*/ 46 h 204"/>
              <a:gd name="T8" fmla="*/ 84 w 127"/>
              <a:gd name="T9" fmla="*/ 18 h 204"/>
              <a:gd name="T10" fmla="*/ 93 w 127"/>
              <a:gd name="T11" fmla="*/ 0 h 204"/>
              <a:gd name="T12" fmla="*/ 101 w 127"/>
              <a:gd name="T13" fmla="*/ 0 h 204"/>
              <a:gd name="T14" fmla="*/ 101 w 127"/>
              <a:gd name="T15" fmla="*/ 0 h 204"/>
              <a:gd name="T16" fmla="*/ 110 w 127"/>
              <a:gd name="T17" fmla="*/ 0 h 204"/>
              <a:gd name="T18" fmla="*/ 110 w 127"/>
              <a:gd name="T19" fmla="*/ 18 h 204"/>
              <a:gd name="T20" fmla="*/ 118 w 127"/>
              <a:gd name="T21" fmla="*/ 46 h 204"/>
              <a:gd name="T22" fmla="*/ 118 w 127"/>
              <a:gd name="T23" fmla="*/ 74 h 204"/>
              <a:gd name="T24" fmla="*/ 127 w 127"/>
              <a:gd name="T25" fmla="*/ 139 h 204"/>
              <a:gd name="T26" fmla="*/ 127 w 127"/>
              <a:gd name="T27" fmla="*/ 204 h 204"/>
              <a:gd name="T28" fmla="*/ 127 w 127"/>
              <a:gd name="T29" fmla="*/ 204 h 204"/>
              <a:gd name="T30" fmla="*/ 0 w 127"/>
              <a:gd name="T31" fmla="*/ 20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7" h="204">
                <a:moveTo>
                  <a:pt x="0" y="204"/>
                </a:moveTo>
                <a:lnTo>
                  <a:pt x="25" y="139"/>
                </a:lnTo>
                <a:lnTo>
                  <a:pt x="59" y="74"/>
                </a:lnTo>
                <a:lnTo>
                  <a:pt x="67" y="46"/>
                </a:lnTo>
                <a:lnTo>
                  <a:pt x="84" y="18"/>
                </a:lnTo>
                <a:lnTo>
                  <a:pt x="93" y="0"/>
                </a:lnTo>
                <a:lnTo>
                  <a:pt x="101" y="0"/>
                </a:lnTo>
                <a:lnTo>
                  <a:pt x="101" y="0"/>
                </a:lnTo>
                <a:lnTo>
                  <a:pt x="110" y="0"/>
                </a:lnTo>
                <a:lnTo>
                  <a:pt x="110" y="18"/>
                </a:lnTo>
                <a:lnTo>
                  <a:pt x="118" y="46"/>
                </a:lnTo>
                <a:lnTo>
                  <a:pt x="118" y="74"/>
                </a:lnTo>
                <a:lnTo>
                  <a:pt x="127" y="139"/>
                </a:lnTo>
                <a:lnTo>
                  <a:pt x="127" y="204"/>
                </a:lnTo>
                <a:lnTo>
                  <a:pt x="127" y="204"/>
                </a:lnTo>
                <a:lnTo>
                  <a:pt x="0" y="204"/>
                </a:lnTo>
                <a:close/>
              </a:path>
            </a:pathLst>
          </a:custGeom>
          <a:solidFill>
            <a:srgbClr val="4C4A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48" name="Rectangle 108"/>
          <p:cNvSpPr>
            <a:spLocks noChangeArrowheads="1"/>
          </p:cNvSpPr>
          <p:nvPr/>
        </p:nvSpPr>
        <p:spPr bwMode="auto">
          <a:xfrm>
            <a:off x="3008313" y="3509963"/>
            <a:ext cx="285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349" name="Rectangle 109"/>
          <p:cNvSpPr>
            <a:spLocks noChangeArrowheads="1"/>
          </p:cNvSpPr>
          <p:nvPr/>
        </p:nvSpPr>
        <p:spPr bwMode="auto">
          <a:xfrm>
            <a:off x="3035300" y="3509963"/>
            <a:ext cx="714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350" name="Rectangle 110"/>
          <p:cNvSpPr>
            <a:spLocks noChangeArrowheads="1"/>
          </p:cNvSpPr>
          <p:nvPr/>
        </p:nvSpPr>
        <p:spPr bwMode="auto">
          <a:xfrm>
            <a:off x="3103563" y="3509963"/>
            <a:ext cx="714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g</a:t>
            </a:r>
            <a:endParaRPr lang="en-US" altLang="en-US"/>
          </a:p>
        </p:txBody>
      </p:sp>
      <p:sp>
        <p:nvSpPr>
          <p:cNvPr id="10351" name="Rectangle 111"/>
          <p:cNvSpPr>
            <a:spLocks noChangeArrowheads="1"/>
          </p:cNvSpPr>
          <p:nvPr/>
        </p:nvSpPr>
        <p:spPr bwMode="auto">
          <a:xfrm>
            <a:off x="3157538" y="3509963"/>
            <a:ext cx="396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352" name="Rectangle 112"/>
          <p:cNvSpPr>
            <a:spLocks noChangeArrowheads="1"/>
          </p:cNvSpPr>
          <p:nvPr/>
        </p:nvSpPr>
        <p:spPr bwMode="auto">
          <a:xfrm>
            <a:off x="3197225" y="3509963"/>
            <a:ext cx="460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f</a:t>
            </a:r>
            <a:endParaRPr lang="en-US" altLang="en-US"/>
          </a:p>
        </p:txBody>
      </p:sp>
      <p:sp>
        <p:nvSpPr>
          <p:cNvPr id="10353" name="Line 113"/>
          <p:cNvSpPr>
            <a:spLocks noChangeShapeType="1"/>
          </p:cNvSpPr>
          <p:nvPr/>
        </p:nvSpPr>
        <p:spPr bwMode="auto">
          <a:xfrm>
            <a:off x="2841625" y="3711575"/>
            <a:ext cx="1588" cy="42703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4" name="Line 114"/>
          <p:cNvSpPr>
            <a:spLocks noChangeShapeType="1"/>
          </p:cNvSpPr>
          <p:nvPr/>
        </p:nvSpPr>
        <p:spPr bwMode="auto">
          <a:xfrm>
            <a:off x="2841625" y="4124325"/>
            <a:ext cx="471488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5" name="Freeform 115"/>
          <p:cNvSpPr>
            <a:spLocks/>
          </p:cNvSpPr>
          <p:nvPr/>
        </p:nvSpPr>
        <p:spPr bwMode="auto">
          <a:xfrm>
            <a:off x="2935288" y="3814763"/>
            <a:ext cx="201612" cy="323850"/>
          </a:xfrm>
          <a:custGeom>
            <a:avLst/>
            <a:gdLst>
              <a:gd name="T0" fmla="*/ 0 w 127"/>
              <a:gd name="T1" fmla="*/ 204 h 204"/>
              <a:gd name="T2" fmla="*/ 26 w 127"/>
              <a:gd name="T3" fmla="*/ 139 h 204"/>
              <a:gd name="T4" fmla="*/ 60 w 127"/>
              <a:gd name="T5" fmla="*/ 74 h 204"/>
              <a:gd name="T6" fmla="*/ 68 w 127"/>
              <a:gd name="T7" fmla="*/ 46 h 204"/>
              <a:gd name="T8" fmla="*/ 85 w 127"/>
              <a:gd name="T9" fmla="*/ 18 h 204"/>
              <a:gd name="T10" fmla="*/ 94 w 127"/>
              <a:gd name="T11" fmla="*/ 9 h 204"/>
              <a:gd name="T12" fmla="*/ 102 w 127"/>
              <a:gd name="T13" fmla="*/ 0 h 204"/>
              <a:gd name="T14" fmla="*/ 102 w 127"/>
              <a:gd name="T15" fmla="*/ 0 h 204"/>
              <a:gd name="T16" fmla="*/ 111 w 127"/>
              <a:gd name="T17" fmla="*/ 9 h 204"/>
              <a:gd name="T18" fmla="*/ 111 w 127"/>
              <a:gd name="T19" fmla="*/ 18 h 204"/>
              <a:gd name="T20" fmla="*/ 119 w 127"/>
              <a:gd name="T21" fmla="*/ 46 h 204"/>
              <a:gd name="T22" fmla="*/ 119 w 127"/>
              <a:gd name="T23" fmla="*/ 74 h 204"/>
              <a:gd name="T24" fmla="*/ 127 w 127"/>
              <a:gd name="T25" fmla="*/ 139 h 204"/>
              <a:gd name="T26" fmla="*/ 127 w 127"/>
              <a:gd name="T27" fmla="*/ 204 h 204"/>
              <a:gd name="T28" fmla="*/ 127 w 127"/>
              <a:gd name="T29" fmla="*/ 204 h 204"/>
              <a:gd name="T30" fmla="*/ 0 w 127"/>
              <a:gd name="T31" fmla="*/ 20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7" h="204">
                <a:moveTo>
                  <a:pt x="0" y="204"/>
                </a:moveTo>
                <a:lnTo>
                  <a:pt x="26" y="139"/>
                </a:lnTo>
                <a:lnTo>
                  <a:pt x="60" y="74"/>
                </a:lnTo>
                <a:lnTo>
                  <a:pt x="68" y="46"/>
                </a:lnTo>
                <a:lnTo>
                  <a:pt x="85" y="18"/>
                </a:lnTo>
                <a:lnTo>
                  <a:pt x="94" y="9"/>
                </a:lnTo>
                <a:lnTo>
                  <a:pt x="102" y="0"/>
                </a:lnTo>
                <a:lnTo>
                  <a:pt x="102" y="0"/>
                </a:lnTo>
                <a:lnTo>
                  <a:pt x="111" y="9"/>
                </a:lnTo>
                <a:lnTo>
                  <a:pt x="111" y="18"/>
                </a:lnTo>
                <a:lnTo>
                  <a:pt x="119" y="46"/>
                </a:lnTo>
                <a:lnTo>
                  <a:pt x="119" y="74"/>
                </a:lnTo>
                <a:lnTo>
                  <a:pt x="127" y="139"/>
                </a:lnTo>
                <a:lnTo>
                  <a:pt x="127" y="204"/>
                </a:lnTo>
                <a:lnTo>
                  <a:pt x="127" y="204"/>
                </a:lnTo>
                <a:lnTo>
                  <a:pt x="0" y="204"/>
                </a:lnTo>
                <a:close/>
              </a:path>
            </a:pathLst>
          </a:custGeom>
          <a:solidFill>
            <a:srgbClr val="4C4A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6" name="Rectangle 116"/>
          <p:cNvSpPr>
            <a:spLocks noChangeArrowheads="1"/>
          </p:cNvSpPr>
          <p:nvPr/>
        </p:nvSpPr>
        <p:spPr bwMode="auto">
          <a:xfrm>
            <a:off x="3049588" y="4144963"/>
            <a:ext cx="285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357" name="Rectangle 117"/>
          <p:cNvSpPr>
            <a:spLocks noChangeArrowheads="1"/>
          </p:cNvSpPr>
          <p:nvPr/>
        </p:nvSpPr>
        <p:spPr bwMode="auto">
          <a:xfrm>
            <a:off x="3062288" y="4144963"/>
            <a:ext cx="714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358" name="Rectangle 118"/>
          <p:cNvSpPr>
            <a:spLocks noChangeArrowheads="1"/>
          </p:cNvSpPr>
          <p:nvPr/>
        </p:nvSpPr>
        <p:spPr bwMode="auto">
          <a:xfrm>
            <a:off x="3130550" y="4144963"/>
            <a:ext cx="7143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g</a:t>
            </a:r>
            <a:endParaRPr lang="en-US" altLang="en-US"/>
          </a:p>
        </p:txBody>
      </p:sp>
      <p:sp>
        <p:nvSpPr>
          <p:cNvPr id="10359" name="Rectangle 119"/>
          <p:cNvSpPr>
            <a:spLocks noChangeArrowheads="1"/>
          </p:cNvSpPr>
          <p:nvPr/>
        </p:nvSpPr>
        <p:spPr bwMode="auto">
          <a:xfrm>
            <a:off x="3184525" y="4144963"/>
            <a:ext cx="39688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360" name="Rectangle 120"/>
          <p:cNvSpPr>
            <a:spLocks noChangeArrowheads="1"/>
          </p:cNvSpPr>
          <p:nvPr/>
        </p:nvSpPr>
        <p:spPr bwMode="auto">
          <a:xfrm>
            <a:off x="3224213" y="4144963"/>
            <a:ext cx="460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f</a:t>
            </a:r>
            <a:endParaRPr lang="en-US" altLang="en-US"/>
          </a:p>
        </p:txBody>
      </p:sp>
      <p:sp>
        <p:nvSpPr>
          <p:cNvPr id="10361" name="Freeform 121"/>
          <p:cNvSpPr>
            <a:spLocks/>
          </p:cNvSpPr>
          <p:nvPr/>
        </p:nvSpPr>
        <p:spPr bwMode="auto">
          <a:xfrm>
            <a:off x="2841625" y="4346575"/>
            <a:ext cx="471488" cy="427038"/>
          </a:xfrm>
          <a:custGeom>
            <a:avLst/>
            <a:gdLst>
              <a:gd name="T0" fmla="*/ 0 w 297"/>
              <a:gd name="T1" fmla="*/ 0 h 269"/>
              <a:gd name="T2" fmla="*/ 0 w 297"/>
              <a:gd name="T3" fmla="*/ 269 h 269"/>
              <a:gd name="T4" fmla="*/ 297 w 297"/>
              <a:gd name="T5" fmla="*/ 269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97" h="269">
                <a:moveTo>
                  <a:pt x="0" y="0"/>
                </a:moveTo>
                <a:lnTo>
                  <a:pt x="0" y="269"/>
                </a:lnTo>
                <a:lnTo>
                  <a:pt x="297" y="269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2" name="Freeform 122"/>
          <p:cNvSpPr>
            <a:spLocks/>
          </p:cNvSpPr>
          <p:nvPr/>
        </p:nvSpPr>
        <p:spPr bwMode="auto">
          <a:xfrm>
            <a:off x="3016250" y="4449763"/>
            <a:ext cx="215900" cy="323850"/>
          </a:xfrm>
          <a:custGeom>
            <a:avLst/>
            <a:gdLst>
              <a:gd name="T0" fmla="*/ 0 w 136"/>
              <a:gd name="T1" fmla="*/ 204 h 204"/>
              <a:gd name="T2" fmla="*/ 34 w 136"/>
              <a:gd name="T3" fmla="*/ 139 h 204"/>
              <a:gd name="T4" fmla="*/ 60 w 136"/>
              <a:gd name="T5" fmla="*/ 74 h 204"/>
              <a:gd name="T6" fmla="*/ 68 w 136"/>
              <a:gd name="T7" fmla="*/ 46 h 204"/>
              <a:gd name="T8" fmla="*/ 85 w 136"/>
              <a:gd name="T9" fmla="*/ 18 h 204"/>
              <a:gd name="T10" fmla="*/ 93 w 136"/>
              <a:gd name="T11" fmla="*/ 9 h 204"/>
              <a:gd name="T12" fmla="*/ 102 w 136"/>
              <a:gd name="T13" fmla="*/ 0 h 204"/>
              <a:gd name="T14" fmla="*/ 102 w 136"/>
              <a:gd name="T15" fmla="*/ 0 h 204"/>
              <a:gd name="T16" fmla="*/ 110 w 136"/>
              <a:gd name="T17" fmla="*/ 9 h 204"/>
              <a:gd name="T18" fmla="*/ 119 w 136"/>
              <a:gd name="T19" fmla="*/ 18 h 204"/>
              <a:gd name="T20" fmla="*/ 119 w 136"/>
              <a:gd name="T21" fmla="*/ 46 h 204"/>
              <a:gd name="T22" fmla="*/ 119 w 136"/>
              <a:gd name="T23" fmla="*/ 74 h 204"/>
              <a:gd name="T24" fmla="*/ 127 w 136"/>
              <a:gd name="T25" fmla="*/ 139 h 204"/>
              <a:gd name="T26" fmla="*/ 136 w 136"/>
              <a:gd name="T27" fmla="*/ 204 h 204"/>
              <a:gd name="T28" fmla="*/ 136 w 136"/>
              <a:gd name="T29" fmla="*/ 204 h 204"/>
              <a:gd name="T30" fmla="*/ 0 w 136"/>
              <a:gd name="T31" fmla="*/ 20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6" h="204">
                <a:moveTo>
                  <a:pt x="0" y="204"/>
                </a:moveTo>
                <a:lnTo>
                  <a:pt x="34" y="139"/>
                </a:lnTo>
                <a:lnTo>
                  <a:pt x="60" y="74"/>
                </a:lnTo>
                <a:lnTo>
                  <a:pt x="68" y="46"/>
                </a:lnTo>
                <a:lnTo>
                  <a:pt x="85" y="18"/>
                </a:lnTo>
                <a:lnTo>
                  <a:pt x="93" y="9"/>
                </a:lnTo>
                <a:lnTo>
                  <a:pt x="102" y="0"/>
                </a:lnTo>
                <a:lnTo>
                  <a:pt x="102" y="0"/>
                </a:lnTo>
                <a:lnTo>
                  <a:pt x="110" y="9"/>
                </a:lnTo>
                <a:lnTo>
                  <a:pt x="119" y="18"/>
                </a:lnTo>
                <a:lnTo>
                  <a:pt x="119" y="46"/>
                </a:lnTo>
                <a:lnTo>
                  <a:pt x="119" y="74"/>
                </a:lnTo>
                <a:lnTo>
                  <a:pt x="127" y="139"/>
                </a:lnTo>
                <a:lnTo>
                  <a:pt x="136" y="204"/>
                </a:lnTo>
                <a:lnTo>
                  <a:pt x="136" y="204"/>
                </a:lnTo>
                <a:lnTo>
                  <a:pt x="0" y="204"/>
                </a:lnTo>
                <a:close/>
              </a:path>
            </a:pathLst>
          </a:custGeom>
          <a:solidFill>
            <a:srgbClr val="4C4A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3" name="Rectangle 123"/>
          <p:cNvSpPr>
            <a:spLocks noChangeArrowheads="1"/>
          </p:cNvSpPr>
          <p:nvPr/>
        </p:nvSpPr>
        <p:spPr bwMode="auto">
          <a:xfrm>
            <a:off x="3022600" y="4779963"/>
            <a:ext cx="28575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364" name="Rectangle 124"/>
          <p:cNvSpPr>
            <a:spLocks noChangeArrowheads="1"/>
          </p:cNvSpPr>
          <p:nvPr/>
        </p:nvSpPr>
        <p:spPr bwMode="auto">
          <a:xfrm>
            <a:off x="3049588" y="4779963"/>
            <a:ext cx="714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365" name="Rectangle 125"/>
          <p:cNvSpPr>
            <a:spLocks noChangeArrowheads="1"/>
          </p:cNvSpPr>
          <p:nvPr/>
        </p:nvSpPr>
        <p:spPr bwMode="auto">
          <a:xfrm>
            <a:off x="3103563" y="4779963"/>
            <a:ext cx="714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g</a:t>
            </a:r>
            <a:endParaRPr lang="en-US" altLang="en-US"/>
          </a:p>
        </p:txBody>
      </p:sp>
      <p:sp>
        <p:nvSpPr>
          <p:cNvPr id="10366" name="Rectangle 126"/>
          <p:cNvSpPr>
            <a:spLocks noChangeArrowheads="1"/>
          </p:cNvSpPr>
          <p:nvPr/>
        </p:nvSpPr>
        <p:spPr bwMode="auto">
          <a:xfrm>
            <a:off x="3170238" y="4779963"/>
            <a:ext cx="396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367" name="Rectangle 127"/>
          <p:cNvSpPr>
            <a:spLocks noChangeArrowheads="1"/>
          </p:cNvSpPr>
          <p:nvPr/>
        </p:nvSpPr>
        <p:spPr bwMode="auto">
          <a:xfrm>
            <a:off x="3211513" y="4779963"/>
            <a:ext cx="4603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 b="1">
                <a:solidFill>
                  <a:srgbClr val="1F1A17"/>
                </a:solidFill>
                <a:latin typeface="Geneva" charset="0"/>
              </a:rPr>
              <a:t>f</a:t>
            </a:r>
            <a:endParaRPr lang="en-US" altLang="en-US"/>
          </a:p>
        </p:txBody>
      </p:sp>
      <p:sp>
        <p:nvSpPr>
          <p:cNvPr id="10394" name="Freeform 154"/>
          <p:cNvSpPr>
            <a:spLocks/>
          </p:cNvSpPr>
          <p:nvPr/>
        </p:nvSpPr>
        <p:spPr bwMode="auto">
          <a:xfrm>
            <a:off x="5316538" y="3592513"/>
            <a:ext cx="295275" cy="885825"/>
          </a:xfrm>
          <a:custGeom>
            <a:avLst/>
            <a:gdLst>
              <a:gd name="T0" fmla="*/ 51 w 186"/>
              <a:gd name="T1" fmla="*/ 0 h 558"/>
              <a:gd name="T2" fmla="*/ 34 w 186"/>
              <a:gd name="T3" fmla="*/ 9 h 558"/>
              <a:gd name="T4" fmla="*/ 17 w 186"/>
              <a:gd name="T5" fmla="*/ 28 h 558"/>
              <a:gd name="T6" fmla="*/ 8 w 186"/>
              <a:gd name="T7" fmla="*/ 56 h 558"/>
              <a:gd name="T8" fmla="*/ 0 w 186"/>
              <a:gd name="T9" fmla="*/ 93 h 558"/>
              <a:gd name="T10" fmla="*/ 0 w 186"/>
              <a:gd name="T11" fmla="*/ 93 h 558"/>
              <a:gd name="T12" fmla="*/ 8 w 186"/>
              <a:gd name="T13" fmla="*/ 130 h 558"/>
              <a:gd name="T14" fmla="*/ 17 w 186"/>
              <a:gd name="T15" fmla="*/ 158 h 558"/>
              <a:gd name="T16" fmla="*/ 34 w 186"/>
              <a:gd name="T17" fmla="*/ 177 h 558"/>
              <a:gd name="T18" fmla="*/ 51 w 186"/>
              <a:gd name="T19" fmla="*/ 186 h 558"/>
              <a:gd name="T20" fmla="*/ 51 w 186"/>
              <a:gd name="T21" fmla="*/ 186 h 558"/>
              <a:gd name="T22" fmla="*/ 110 w 186"/>
              <a:gd name="T23" fmla="*/ 195 h 558"/>
              <a:gd name="T24" fmla="*/ 152 w 186"/>
              <a:gd name="T25" fmla="*/ 214 h 558"/>
              <a:gd name="T26" fmla="*/ 178 w 186"/>
              <a:gd name="T27" fmla="*/ 242 h 558"/>
              <a:gd name="T28" fmla="*/ 186 w 186"/>
              <a:gd name="T29" fmla="*/ 279 h 558"/>
              <a:gd name="T30" fmla="*/ 186 w 186"/>
              <a:gd name="T31" fmla="*/ 279 h 558"/>
              <a:gd name="T32" fmla="*/ 178 w 186"/>
              <a:gd name="T33" fmla="*/ 316 h 558"/>
              <a:gd name="T34" fmla="*/ 152 w 186"/>
              <a:gd name="T35" fmla="*/ 344 h 558"/>
              <a:gd name="T36" fmla="*/ 110 w 186"/>
              <a:gd name="T37" fmla="*/ 363 h 558"/>
              <a:gd name="T38" fmla="*/ 51 w 186"/>
              <a:gd name="T39" fmla="*/ 372 h 558"/>
              <a:gd name="T40" fmla="*/ 51 w 186"/>
              <a:gd name="T41" fmla="*/ 372 h 558"/>
              <a:gd name="T42" fmla="*/ 34 w 186"/>
              <a:gd name="T43" fmla="*/ 382 h 558"/>
              <a:gd name="T44" fmla="*/ 17 w 186"/>
              <a:gd name="T45" fmla="*/ 400 h 558"/>
              <a:gd name="T46" fmla="*/ 8 w 186"/>
              <a:gd name="T47" fmla="*/ 428 h 558"/>
              <a:gd name="T48" fmla="*/ 0 w 186"/>
              <a:gd name="T49" fmla="*/ 465 h 558"/>
              <a:gd name="T50" fmla="*/ 0 w 186"/>
              <a:gd name="T51" fmla="*/ 465 h 558"/>
              <a:gd name="T52" fmla="*/ 8 w 186"/>
              <a:gd name="T53" fmla="*/ 502 h 558"/>
              <a:gd name="T54" fmla="*/ 17 w 186"/>
              <a:gd name="T55" fmla="*/ 530 h 558"/>
              <a:gd name="T56" fmla="*/ 34 w 186"/>
              <a:gd name="T57" fmla="*/ 549 h 558"/>
              <a:gd name="T58" fmla="*/ 51 w 186"/>
              <a:gd name="T59" fmla="*/ 558 h 558"/>
              <a:gd name="T60" fmla="*/ 51 w 186"/>
              <a:gd name="T61" fmla="*/ 558 h 558"/>
              <a:gd name="T62" fmla="*/ 51 w 186"/>
              <a:gd name="T63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6" h="558">
                <a:moveTo>
                  <a:pt x="51" y="0"/>
                </a:moveTo>
                <a:lnTo>
                  <a:pt x="34" y="9"/>
                </a:lnTo>
                <a:lnTo>
                  <a:pt x="17" y="28"/>
                </a:lnTo>
                <a:lnTo>
                  <a:pt x="8" y="56"/>
                </a:lnTo>
                <a:lnTo>
                  <a:pt x="0" y="93"/>
                </a:lnTo>
                <a:lnTo>
                  <a:pt x="0" y="93"/>
                </a:lnTo>
                <a:lnTo>
                  <a:pt x="8" y="130"/>
                </a:lnTo>
                <a:lnTo>
                  <a:pt x="17" y="158"/>
                </a:lnTo>
                <a:lnTo>
                  <a:pt x="34" y="177"/>
                </a:lnTo>
                <a:lnTo>
                  <a:pt x="51" y="186"/>
                </a:lnTo>
                <a:lnTo>
                  <a:pt x="51" y="186"/>
                </a:lnTo>
                <a:lnTo>
                  <a:pt x="110" y="195"/>
                </a:lnTo>
                <a:lnTo>
                  <a:pt x="152" y="214"/>
                </a:lnTo>
                <a:lnTo>
                  <a:pt x="178" y="242"/>
                </a:lnTo>
                <a:lnTo>
                  <a:pt x="186" y="279"/>
                </a:lnTo>
                <a:lnTo>
                  <a:pt x="186" y="279"/>
                </a:lnTo>
                <a:lnTo>
                  <a:pt x="178" y="316"/>
                </a:lnTo>
                <a:lnTo>
                  <a:pt x="152" y="344"/>
                </a:lnTo>
                <a:lnTo>
                  <a:pt x="110" y="363"/>
                </a:lnTo>
                <a:lnTo>
                  <a:pt x="51" y="372"/>
                </a:lnTo>
                <a:lnTo>
                  <a:pt x="51" y="372"/>
                </a:lnTo>
                <a:lnTo>
                  <a:pt x="34" y="382"/>
                </a:lnTo>
                <a:lnTo>
                  <a:pt x="17" y="400"/>
                </a:lnTo>
                <a:lnTo>
                  <a:pt x="8" y="428"/>
                </a:lnTo>
                <a:lnTo>
                  <a:pt x="0" y="465"/>
                </a:lnTo>
                <a:lnTo>
                  <a:pt x="0" y="465"/>
                </a:lnTo>
                <a:lnTo>
                  <a:pt x="8" y="502"/>
                </a:lnTo>
                <a:lnTo>
                  <a:pt x="17" y="530"/>
                </a:lnTo>
                <a:lnTo>
                  <a:pt x="34" y="549"/>
                </a:lnTo>
                <a:lnTo>
                  <a:pt x="51" y="558"/>
                </a:lnTo>
                <a:lnTo>
                  <a:pt x="51" y="558"/>
                </a:lnTo>
                <a:lnTo>
                  <a:pt x="51" y="0"/>
                </a:lnTo>
                <a:close/>
              </a:path>
            </a:pathLst>
          </a:custGeom>
          <a:solidFill>
            <a:srgbClr val="4C4A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29" name="Group 389"/>
          <p:cNvGrpSpPr>
            <a:grpSpLocks/>
          </p:cNvGrpSpPr>
          <p:nvPr/>
        </p:nvGrpSpPr>
        <p:grpSpPr bwMode="auto">
          <a:xfrm>
            <a:off x="3568700" y="3784600"/>
            <a:ext cx="1481138" cy="482600"/>
            <a:chOff x="2248" y="2384"/>
            <a:chExt cx="933" cy="304"/>
          </a:xfrm>
        </p:grpSpPr>
        <p:sp>
          <p:nvSpPr>
            <p:cNvPr id="10368" name="Line 128"/>
            <p:cNvSpPr>
              <a:spLocks noChangeShapeType="1"/>
            </p:cNvSpPr>
            <p:nvPr/>
          </p:nvSpPr>
          <p:spPr bwMode="auto">
            <a:xfrm>
              <a:off x="2256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9" name="Line 129"/>
            <p:cNvSpPr>
              <a:spLocks noChangeShapeType="1"/>
            </p:cNvSpPr>
            <p:nvPr/>
          </p:nvSpPr>
          <p:spPr bwMode="auto">
            <a:xfrm>
              <a:off x="2248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0" name="Rectangle 130"/>
            <p:cNvSpPr>
              <a:spLocks noChangeArrowheads="1"/>
            </p:cNvSpPr>
            <p:nvPr/>
          </p:nvSpPr>
          <p:spPr bwMode="auto">
            <a:xfrm>
              <a:off x="2429" y="2608"/>
              <a:ext cx="1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10371" name="Rectangle 131"/>
            <p:cNvSpPr>
              <a:spLocks noChangeArrowheads="1"/>
            </p:cNvSpPr>
            <p:nvPr/>
          </p:nvSpPr>
          <p:spPr bwMode="auto">
            <a:xfrm>
              <a:off x="2438" y="2608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o</a:t>
              </a:r>
              <a:endParaRPr lang="en-US" altLang="en-US"/>
            </a:p>
          </p:txBody>
        </p:sp>
        <p:sp>
          <p:nvSpPr>
            <p:cNvPr id="10372" name="Rectangle 132"/>
            <p:cNvSpPr>
              <a:spLocks noChangeArrowheads="1"/>
            </p:cNvSpPr>
            <p:nvPr/>
          </p:nvSpPr>
          <p:spPr bwMode="auto">
            <a:xfrm>
              <a:off x="2471" y="2608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g</a:t>
              </a:r>
              <a:endParaRPr lang="en-US" altLang="en-US"/>
            </a:p>
          </p:txBody>
        </p:sp>
        <p:sp>
          <p:nvSpPr>
            <p:cNvPr id="10373" name="Rectangle 133"/>
            <p:cNvSpPr>
              <a:spLocks noChangeArrowheads="1"/>
            </p:cNvSpPr>
            <p:nvPr/>
          </p:nvSpPr>
          <p:spPr bwMode="auto">
            <a:xfrm>
              <a:off x="2505" y="2608"/>
              <a:ext cx="2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10374" name="Rectangle 134"/>
            <p:cNvSpPr>
              <a:spLocks noChangeArrowheads="1"/>
            </p:cNvSpPr>
            <p:nvPr/>
          </p:nvSpPr>
          <p:spPr bwMode="auto">
            <a:xfrm>
              <a:off x="2514" y="2608"/>
              <a:ext cx="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f</a:t>
              </a:r>
              <a:endParaRPr lang="en-US" altLang="en-US"/>
            </a:p>
          </p:txBody>
        </p:sp>
        <p:sp>
          <p:nvSpPr>
            <p:cNvPr id="10375" name="Freeform 135"/>
            <p:cNvSpPr>
              <a:spLocks/>
            </p:cNvSpPr>
            <p:nvPr/>
          </p:nvSpPr>
          <p:spPr bwMode="auto">
            <a:xfrm>
              <a:off x="2256" y="2440"/>
              <a:ext cx="246" cy="158"/>
            </a:xfrm>
            <a:custGeom>
              <a:avLst/>
              <a:gdLst>
                <a:gd name="T0" fmla="*/ 0 w 246"/>
                <a:gd name="T1" fmla="*/ 158 h 158"/>
                <a:gd name="T2" fmla="*/ 246 w 246"/>
                <a:gd name="T3" fmla="*/ 0 h 158"/>
                <a:gd name="T4" fmla="*/ 246 w 246"/>
                <a:gd name="T5" fmla="*/ 158 h 158"/>
                <a:gd name="T6" fmla="*/ 0 w 246"/>
                <a:gd name="T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" h="158">
                  <a:moveTo>
                    <a:pt x="0" y="158"/>
                  </a:moveTo>
                  <a:lnTo>
                    <a:pt x="246" y="0"/>
                  </a:lnTo>
                  <a:lnTo>
                    <a:pt x="246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4C4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6" name="Freeform 136"/>
            <p:cNvSpPr>
              <a:spLocks/>
            </p:cNvSpPr>
            <p:nvPr/>
          </p:nvSpPr>
          <p:spPr bwMode="auto">
            <a:xfrm>
              <a:off x="2256" y="2440"/>
              <a:ext cx="246" cy="158"/>
            </a:xfrm>
            <a:custGeom>
              <a:avLst/>
              <a:gdLst>
                <a:gd name="T0" fmla="*/ 0 w 246"/>
                <a:gd name="T1" fmla="*/ 158 h 158"/>
                <a:gd name="T2" fmla="*/ 246 w 246"/>
                <a:gd name="T3" fmla="*/ 0 h 158"/>
                <a:gd name="T4" fmla="*/ 246 w 246"/>
                <a:gd name="T5" fmla="*/ 0 h 158"/>
                <a:gd name="T6" fmla="*/ 246 w 246"/>
                <a:gd name="T7" fmla="*/ 158 h 158"/>
                <a:gd name="T8" fmla="*/ 246 w 246"/>
                <a:gd name="T9" fmla="*/ 158 h 158"/>
                <a:gd name="T10" fmla="*/ 0 w 246"/>
                <a:gd name="T11" fmla="*/ 158 h 158"/>
                <a:gd name="T12" fmla="*/ 0 w 246"/>
                <a:gd name="T13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58">
                  <a:moveTo>
                    <a:pt x="0" y="158"/>
                  </a:moveTo>
                  <a:lnTo>
                    <a:pt x="246" y="0"/>
                  </a:lnTo>
                  <a:lnTo>
                    <a:pt x="246" y="0"/>
                  </a:lnTo>
                  <a:lnTo>
                    <a:pt x="246" y="158"/>
                  </a:lnTo>
                  <a:lnTo>
                    <a:pt x="246" y="158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7" name="Line 137"/>
            <p:cNvSpPr>
              <a:spLocks noChangeShapeType="1"/>
            </p:cNvSpPr>
            <p:nvPr/>
          </p:nvSpPr>
          <p:spPr bwMode="auto">
            <a:xfrm>
              <a:off x="2696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8" name="Line 138"/>
            <p:cNvSpPr>
              <a:spLocks noChangeShapeType="1"/>
            </p:cNvSpPr>
            <p:nvPr/>
          </p:nvSpPr>
          <p:spPr bwMode="auto">
            <a:xfrm>
              <a:off x="2578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9" name="Freeform 139"/>
            <p:cNvSpPr>
              <a:spLocks/>
            </p:cNvSpPr>
            <p:nvPr/>
          </p:nvSpPr>
          <p:spPr bwMode="auto">
            <a:xfrm>
              <a:off x="2561" y="2384"/>
              <a:ext cx="254" cy="205"/>
            </a:xfrm>
            <a:custGeom>
              <a:avLst/>
              <a:gdLst>
                <a:gd name="T0" fmla="*/ 17 w 254"/>
                <a:gd name="T1" fmla="*/ 205 h 205"/>
                <a:gd name="T2" fmla="*/ 34 w 254"/>
                <a:gd name="T3" fmla="*/ 205 h 205"/>
                <a:gd name="T4" fmla="*/ 51 w 254"/>
                <a:gd name="T5" fmla="*/ 205 h 205"/>
                <a:gd name="T6" fmla="*/ 59 w 254"/>
                <a:gd name="T7" fmla="*/ 195 h 205"/>
                <a:gd name="T8" fmla="*/ 68 w 254"/>
                <a:gd name="T9" fmla="*/ 195 h 205"/>
                <a:gd name="T10" fmla="*/ 76 w 254"/>
                <a:gd name="T11" fmla="*/ 195 h 205"/>
                <a:gd name="T12" fmla="*/ 85 w 254"/>
                <a:gd name="T13" fmla="*/ 195 h 205"/>
                <a:gd name="T14" fmla="*/ 93 w 254"/>
                <a:gd name="T15" fmla="*/ 195 h 205"/>
                <a:gd name="T16" fmla="*/ 93 w 254"/>
                <a:gd name="T17" fmla="*/ 195 h 205"/>
                <a:gd name="T18" fmla="*/ 102 w 254"/>
                <a:gd name="T19" fmla="*/ 186 h 205"/>
                <a:gd name="T20" fmla="*/ 110 w 254"/>
                <a:gd name="T21" fmla="*/ 186 h 205"/>
                <a:gd name="T22" fmla="*/ 119 w 254"/>
                <a:gd name="T23" fmla="*/ 177 h 205"/>
                <a:gd name="T24" fmla="*/ 127 w 254"/>
                <a:gd name="T25" fmla="*/ 177 h 205"/>
                <a:gd name="T26" fmla="*/ 127 w 254"/>
                <a:gd name="T27" fmla="*/ 177 h 205"/>
                <a:gd name="T28" fmla="*/ 127 w 254"/>
                <a:gd name="T29" fmla="*/ 168 h 205"/>
                <a:gd name="T30" fmla="*/ 135 w 254"/>
                <a:gd name="T31" fmla="*/ 158 h 205"/>
                <a:gd name="T32" fmla="*/ 135 w 254"/>
                <a:gd name="T33" fmla="*/ 158 h 205"/>
                <a:gd name="T34" fmla="*/ 135 w 254"/>
                <a:gd name="T35" fmla="*/ 149 h 205"/>
                <a:gd name="T36" fmla="*/ 152 w 254"/>
                <a:gd name="T37" fmla="*/ 130 h 205"/>
                <a:gd name="T38" fmla="*/ 152 w 254"/>
                <a:gd name="T39" fmla="*/ 130 h 205"/>
                <a:gd name="T40" fmla="*/ 152 w 254"/>
                <a:gd name="T41" fmla="*/ 121 h 205"/>
                <a:gd name="T42" fmla="*/ 161 w 254"/>
                <a:gd name="T43" fmla="*/ 112 h 205"/>
                <a:gd name="T44" fmla="*/ 161 w 254"/>
                <a:gd name="T45" fmla="*/ 102 h 205"/>
                <a:gd name="T46" fmla="*/ 169 w 254"/>
                <a:gd name="T47" fmla="*/ 84 h 205"/>
                <a:gd name="T48" fmla="*/ 169 w 254"/>
                <a:gd name="T49" fmla="*/ 84 h 205"/>
                <a:gd name="T50" fmla="*/ 178 w 254"/>
                <a:gd name="T51" fmla="*/ 56 h 205"/>
                <a:gd name="T52" fmla="*/ 195 w 254"/>
                <a:gd name="T53" fmla="*/ 28 h 205"/>
                <a:gd name="T54" fmla="*/ 195 w 254"/>
                <a:gd name="T55" fmla="*/ 28 h 205"/>
                <a:gd name="T56" fmla="*/ 203 w 254"/>
                <a:gd name="T57" fmla="*/ 19 h 205"/>
                <a:gd name="T58" fmla="*/ 212 w 254"/>
                <a:gd name="T59" fmla="*/ 19 h 205"/>
                <a:gd name="T60" fmla="*/ 220 w 254"/>
                <a:gd name="T61" fmla="*/ 9 h 205"/>
                <a:gd name="T62" fmla="*/ 220 w 254"/>
                <a:gd name="T63" fmla="*/ 9 h 205"/>
                <a:gd name="T64" fmla="*/ 220 w 254"/>
                <a:gd name="T65" fmla="*/ 9 h 205"/>
                <a:gd name="T66" fmla="*/ 237 w 254"/>
                <a:gd name="T67" fmla="*/ 0 h 205"/>
                <a:gd name="T68" fmla="*/ 254 w 254"/>
                <a:gd name="T6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4" h="205">
                  <a:moveTo>
                    <a:pt x="0" y="205"/>
                  </a:moveTo>
                  <a:lnTo>
                    <a:pt x="17" y="205"/>
                  </a:lnTo>
                  <a:lnTo>
                    <a:pt x="17" y="205"/>
                  </a:lnTo>
                  <a:lnTo>
                    <a:pt x="34" y="205"/>
                  </a:lnTo>
                  <a:lnTo>
                    <a:pt x="34" y="205"/>
                  </a:lnTo>
                  <a:lnTo>
                    <a:pt x="51" y="205"/>
                  </a:lnTo>
                  <a:lnTo>
                    <a:pt x="51" y="205"/>
                  </a:lnTo>
                  <a:lnTo>
                    <a:pt x="59" y="195"/>
                  </a:lnTo>
                  <a:lnTo>
                    <a:pt x="59" y="195"/>
                  </a:lnTo>
                  <a:lnTo>
                    <a:pt x="68" y="195"/>
                  </a:lnTo>
                  <a:lnTo>
                    <a:pt x="68" y="195"/>
                  </a:lnTo>
                  <a:lnTo>
                    <a:pt x="76" y="195"/>
                  </a:lnTo>
                  <a:lnTo>
                    <a:pt x="76" y="195"/>
                  </a:lnTo>
                  <a:lnTo>
                    <a:pt x="85" y="195"/>
                  </a:lnTo>
                  <a:lnTo>
                    <a:pt x="85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93" y="195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10" y="186"/>
                  </a:lnTo>
                  <a:lnTo>
                    <a:pt x="110" y="186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27" y="168"/>
                  </a:lnTo>
                  <a:lnTo>
                    <a:pt x="127" y="16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58"/>
                  </a:lnTo>
                  <a:lnTo>
                    <a:pt x="135" y="149"/>
                  </a:lnTo>
                  <a:lnTo>
                    <a:pt x="135" y="149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30"/>
                  </a:lnTo>
                  <a:lnTo>
                    <a:pt x="152" y="121"/>
                  </a:lnTo>
                  <a:lnTo>
                    <a:pt x="152" y="121"/>
                  </a:lnTo>
                  <a:lnTo>
                    <a:pt x="161" y="112"/>
                  </a:lnTo>
                  <a:lnTo>
                    <a:pt x="161" y="112"/>
                  </a:lnTo>
                  <a:lnTo>
                    <a:pt x="161" y="102"/>
                  </a:lnTo>
                  <a:lnTo>
                    <a:pt x="161" y="102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69" y="84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195" y="28"/>
                  </a:lnTo>
                  <a:lnTo>
                    <a:pt x="203" y="19"/>
                  </a:lnTo>
                  <a:lnTo>
                    <a:pt x="203" y="19"/>
                  </a:lnTo>
                  <a:lnTo>
                    <a:pt x="212" y="19"/>
                  </a:lnTo>
                  <a:lnTo>
                    <a:pt x="212" y="1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20" y="9"/>
                  </a:lnTo>
                  <a:lnTo>
                    <a:pt x="237" y="0"/>
                  </a:lnTo>
                  <a:lnTo>
                    <a:pt x="237" y="0"/>
                  </a:lnTo>
                  <a:lnTo>
                    <a:pt x="254" y="0"/>
                  </a:lnTo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0" name="Rectangle 140"/>
            <p:cNvSpPr>
              <a:spLocks noChangeArrowheads="1"/>
            </p:cNvSpPr>
            <p:nvPr/>
          </p:nvSpPr>
          <p:spPr bwMode="auto">
            <a:xfrm>
              <a:off x="2548" y="2432"/>
              <a:ext cx="1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10381" name="Rectangle 141"/>
            <p:cNvSpPr>
              <a:spLocks noChangeArrowheads="1"/>
            </p:cNvSpPr>
            <p:nvPr/>
          </p:nvSpPr>
          <p:spPr bwMode="auto">
            <a:xfrm>
              <a:off x="2565" y="2432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o</a:t>
              </a:r>
              <a:endParaRPr lang="en-US" altLang="en-US"/>
            </a:p>
          </p:txBody>
        </p:sp>
        <p:sp>
          <p:nvSpPr>
            <p:cNvPr id="10382" name="Rectangle 142"/>
            <p:cNvSpPr>
              <a:spLocks noChangeArrowheads="1"/>
            </p:cNvSpPr>
            <p:nvPr/>
          </p:nvSpPr>
          <p:spPr bwMode="auto">
            <a:xfrm>
              <a:off x="2599" y="2432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g</a:t>
              </a:r>
              <a:endParaRPr lang="en-US" altLang="en-US"/>
            </a:p>
          </p:txBody>
        </p:sp>
        <p:sp>
          <p:nvSpPr>
            <p:cNvPr id="10383" name="Rectangle 143"/>
            <p:cNvSpPr>
              <a:spLocks noChangeArrowheads="1"/>
            </p:cNvSpPr>
            <p:nvPr/>
          </p:nvSpPr>
          <p:spPr bwMode="auto">
            <a:xfrm>
              <a:off x="2624" y="2432"/>
              <a:ext cx="2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10384" name="Rectangle 144"/>
            <p:cNvSpPr>
              <a:spLocks noChangeArrowheads="1"/>
            </p:cNvSpPr>
            <p:nvPr/>
          </p:nvSpPr>
          <p:spPr bwMode="auto">
            <a:xfrm>
              <a:off x="2641" y="2432"/>
              <a:ext cx="3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u</a:t>
              </a:r>
              <a:endParaRPr lang="en-US" altLang="en-US"/>
            </a:p>
          </p:txBody>
        </p:sp>
        <p:sp>
          <p:nvSpPr>
            <p:cNvPr id="10385" name="Rectangle 145"/>
            <p:cNvSpPr>
              <a:spLocks noChangeArrowheads="1"/>
            </p:cNvSpPr>
            <p:nvPr/>
          </p:nvSpPr>
          <p:spPr bwMode="auto">
            <a:xfrm>
              <a:off x="2793" y="2608"/>
              <a:ext cx="3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u</a:t>
              </a:r>
              <a:endParaRPr lang="en-US" altLang="en-US"/>
            </a:p>
          </p:txBody>
        </p:sp>
        <p:sp>
          <p:nvSpPr>
            <p:cNvPr id="10386" name="Line 146"/>
            <p:cNvSpPr>
              <a:spLocks noChangeShapeType="1"/>
            </p:cNvSpPr>
            <p:nvPr/>
          </p:nvSpPr>
          <p:spPr bwMode="auto">
            <a:xfrm>
              <a:off x="2900" y="2412"/>
              <a:ext cx="1" cy="186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7" name="Line 147"/>
            <p:cNvSpPr>
              <a:spLocks noChangeShapeType="1"/>
            </p:cNvSpPr>
            <p:nvPr/>
          </p:nvSpPr>
          <p:spPr bwMode="auto">
            <a:xfrm>
              <a:off x="2891" y="2598"/>
              <a:ext cx="254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8" name="Rectangle 148"/>
            <p:cNvSpPr>
              <a:spLocks noChangeArrowheads="1"/>
            </p:cNvSpPr>
            <p:nvPr/>
          </p:nvSpPr>
          <p:spPr bwMode="auto">
            <a:xfrm>
              <a:off x="3064" y="2618"/>
              <a:ext cx="14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l</a:t>
              </a:r>
              <a:endParaRPr lang="en-US" altLang="en-US"/>
            </a:p>
          </p:txBody>
        </p:sp>
        <p:sp>
          <p:nvSpPr>
            <p:cNvPr id="10389" name="Rectangle 149"/>
            <p:cNvSpPr>
              <a:spLocks noChangeArrowheads="1"/>
            </p:cNvSpPr>
            <p:nvPr/>
          </p:nvSpPr>
          <p:spPr bwMode="auto">
            <a:xfrm>
              <a:off x="3081" y="2618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o</a:t>
              </a:r>
              <a:endParaRPr lang="en-US" altLang="en-US"/>
            </a:p>
          </p:txBody>
        </p:sp>
        <p:sp>
          <p:nvSpPr>
            <p:cNvPr id="10390" name="Rectangle 150"/>
            <p:cNvSpPr>
              <a:spLocks noChangeArrowheads="1"/>
            </p:cNvSpPr>
            <p:nvPr/>
          </p:nvSpPr>
          <p:spPr bwMode="auto">
            <a:xfrm>
              <a:off x="3115" y="2618"/>
              <a:ext cx="35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g</a:t>
              </a:r>
              <a:endParaRPr lang="en-US" altLang="en-US"/>
            </a:p>
          </p:txBody>
        </p:sp>
        <p:sp>
          <p:nvSpPr>
            <p:cNvPr id="10391" name="Rectangle 151"/>
            <p:cNvSpPr>
              <a:spLocks noChangeArrowheads="1"/>
            </p:cNvSpPr>
            <p:nvPr/>
          </p:nvSpPr>
          <p:spPr bwMode="auto">
            <a:xfrm>
              <a:off x="3141" y="2618"/>
              <a:ext cx="2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 </a:t>
              </a:r>
              <a:endParaRPr lang="en-US" altLang="en-US"/>
            </a:p>
          </p:txBody>
        </p:sp>
        <p:sp>
          <p:nvSpPr>
            <p:cNvPr id="10392" name="Rectangle 152"/>
            <p:cNvSpPr>
              <a:spLocks noChangeArrowheads="1"/>
            </p:cNvSpPr>
            <p:nvPr/>
          </p:nvSpPr>
          <p:spPr bwMode="auto">
            <a:xfrm>
              <a:off x="3158" y="2618"/>
              <a:ext cx="2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700" b="1">
                  <a:solidFill>
                    <a:srgbClr val="1F1A17"/>
                  </a:solidFill>
                  <a:latin typeface="Geneva" charset="0"/>
                </a:rPr>
                <a:t>f</a:t>
              </a:r>
              <a:endParaRPr lang="en-US" altLang="en-US"/>
            </a:p>
          </p:txBody>
        </p:sp>
        <p:sp>
          <p:nvSpPr>
            <p:cNvPr id="10393" name="Freeform 153"/>
            <p:cNvSpPr>
              <a:spLocks/>
            </p:cNvSpPr>
            <p:nvPr/>
          </p:nvSpPr>
          <p:spPr bwMode="auto">
            <a:xfrm>
              <a:off x="2900" y="2431"/>
              <a:ext cx="245" cy="167"/>
            </a:xfrm>
            <a:custGeom>
              <a:avLst/>
              <a:gdLst>
                <a:gd name="T0" fmla="*/ 0 w 245"/>
                <a:gd name="T1" fmla="*/ 0 h 167"/>
                <a:gd name="T2" fmla="*/ 51 w 245"/>
                <a:gd name="T3" fmla="*/ 0 h 167"/>
                <a:gd name="T4" fmla="*/ 245 w 245"/>
                <a:gd name="T5" fmla="*/ 167 h 167"/>
                <a:gd name="T6" fmla="*/ 0 w 245"/>
                <a:gd name="T7" fmla="*/ 167 h 167"/>
                <a:gd name="T8" fmla="*/ 0 w 245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167">
                  <a:moveTo>
                    <a:pt x="0" y="0"/>
                  </a:moveTo>
                  <a:lnTo>
                    <a:pt x="51" y="0"/>
                  </a:lnTo>
                  <a:lnTo>
                    <a:pt x="245" y="167"/>
                  </a:lnTo>
                  <a:lnTo>
                    <a:pt x="0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C4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5" name="Freeform 155"/>
            <p:cNvSpPr>
              <a:spLocks/>
            </p:cNvSpPr>
            <p:nvPr/>
          </p:nvSpPr>
          <p:spPr bwMode="auto">
            <a:xfrm>
              <a:off x="2900" y="2431"/>
              <a:ext cx="245" cy="167"/>
            </a:xfrm>
            <a:custGeom>
              <a:avLst/>
              <a:gdLst>
                <a:gd name="T0" fmla="*/ 0 w 245"/>
                <a:gd name="T1" fmla="*/ 0 h 167"/>
                <a:gd name="T2" fmla="*/ 51 w 245"/>
                <a:gd name="T3" fmla="*/ 0 h 167"/>
                <a:gd name="T4" fmla="*/ 51 w 245"/>
                <a:gd name="T5" fmla="*/ 0 h 167"/>
                <a:gd name="T6" fmla="*/ 245 w 245"/>
                <a:gd name="T7" fmla="*/ 167 h 167"/>
                <a:gd name="T8" fmla="*/ 245 w 245"/>
                <a:gd name="T9" fmla="*/ 167 h 167"/>
                <a:gd name="T10" fmla="*/ 0 w 245"/>
                <a:gd name="T11" fmla="*/ 167 h 167"/>
                <a:gd name="T12" fmla="*/ 0 w 245"/>
                <a:gd name="T13" fmla="*/ 167 h 167"/>
                <a:gd name="T14" fmla="*/ 0 w 245"/>
                <a:gd name="T15" fmla="*/ 0 h 167"/>
                <a:gd name="T16" fmla="*/ 0 w 245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5" h="167">
                  <a:moveTo>
                    <a:pt x="0" y="0"/>
                  </a:moveTo>
                  <a:lnTo>
                    <a:pt x="51" y="0"/>
                  </a:lnTo>
                  <a:lnTo>
                    <a:pt x="51" y="0"/>
                  </a:lnTo>
                  <a:lnTo>
                    <a:pt x="245" y="167"/>
                  </a:lnTo>
                  <a:lnTo>
                    <a:pt x="245" y="167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1F1A1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96" name="Freeform 156"/>
          <p:cNvSpPr>
            <a:spLocks/>
          </p:cNvSpPr>
          <p:nvPr/>
        </p:nvSpPr>
        <p:spPr bwMode="auto">
          <a:xfrm>
            <a:off x="5316538" y="3592513"/>
            <a:ext cx="295275" cy="885825"/>
          </a:xfrm>
          <a:custGeom>
            <a:avLst/>
            <a:gdLst>
              <a:gd name="T0" fmla="*/ 51 w 186"/>
              <a:gd name="T1" fmla="*/ 0 h 558"/>
              <a:gd name="T2" fmla="*/ 34 w 186"/>
              <a:gd name="T3" fmla="*/ 9 h 558"/>
              <a:gd name="T4" fmla="*/ 34 w 186"/>
              <a:gd name="T5" fmla="*/ 9 h 558"/>
              <a:gd name="T6" fmla="*/ 17 w 186"/>
              <a:gd name="T7" fmla="*/ 28 h 558"/>
              <a:gd name="T8" fmla="*/ 17 w 186"/>
              <a:gd name="T9" fmla="*/ 28 h 558"/>
              <a:gd name="T10" fmla="*/ 8 w 186"/>
              <a:gd name="T11" fmla="*/ 56 h 558"/>
              <a:gd name="T12" fmla="*/ 8 w 186"/>
              <a:gd name="T13" fmla="*/ 56 h 558"/>
              <a:gd name="T14" fmla="*/ 0 w 186"/>
              <a:gd name="T15" fmla="*/ 93 h 558"/>
              <a:gd name="T16" fmla="*/ 0 w 186"/>
              <a:gd name="T17" fmla="*/ 93 h 558"/>
              <a:gd name="T18" fmla="*/ 0 w 186"/>
              <a:gd name="T19" fmla="*/ 93 h 558"/>
              <a:gd name="T20" fmla="*/ 0 w 186"/>
              <a:gd name="T21" fmla="*/ 93 h 558"/>
              <a:gd name="T22" fmla="*/ 8 w 186"/>
              <a:gd name="T23" fmla="*/ 130 h 558"/>
              <a:gd name="T24" fmla="*/ 8 w 186"/>
              <a:gd name="T25" fmla="*/ 130 h 558"/>
              <a:gd name="T26" fmla="*/ 17 w 186"/>
              <a:gd name="T27" fmla="*/ 158 h 558"/>
              <a:gd name="T28" fmla="*/ 17 w 186"/>
              <a:gd name="T29" fmla="*/ 158 h 558"/>
              <a:gd name="T30" fmla="*/ 34 w 186"/>
              <a:gd name="T31" fmla="*/ 177 h 558"/>
              <a:gd name="T32" fmla="*/ 34 w 186"/>
              <a:gd name="T33" fmla="*/ 177 h 558"/>
              <a:gd name="T34" fmla="*/ 51 w 186"/>
              <a:gd name="T35" fmla="*/ 186 h 558"/>
              <a:gd name="T36" fmla="*/ 51 w 186"/>
              <a:gd name="T37" fmla="*/ 186 h 558"/>
              <a:gd name="T38" fmla="*/ 51 w 186"/>
              <a:gd name="T39" fmla="*/ 186 h 558"/>
              <a:gd name="T40" fmla="*/ 51 w 186"/>
              <a:gd name="T41" fmla="*/ 186 h 558"/>
              <a:gd name="T42" fmla="*/ 110 w 186"/>
              <a:gd name="T43" fmla="*/ 195 h 558"/>
              <a:gd name="T44" fmla="*/ 110 w 186"/>
              <a:gd name="T45" fmla="*/ 195 h 558"/>
              <a:gd name="T46" fmla="*/ 152 w 186"/>
              <a:gd name="T47" fmla="*/ 214 h 558"/>
              <a:gd name="T48" fmla="*/ 152 w 186"/>
              <a:gd name="T49" fmla="*/ 214 h 558"/>
              <a:gd name="T50" fmla="*/ 178 w 186"/>
              <a:gd name="T51" fmla="*/ 242 h 558"/>
              <a:gd name="T52" fmla="*/ 178 w 186"/>
              <a:gd name="T53" fmla="*/ 242 h 558"/>
              <a:gd name="T54" fmla="*/ 186 w 186"/>
              <a:gd name="T55" fmla="*/ 279 h 558"/>
              <a:gd name="T56" fmla="*/ 186 w 186"/>
              <a:gd name="T57" fmla="*/ 279 h 558"/>
              <a:gd name="T58" fmla="*/ 186 w 186"/>
              <a:gd name="T59" fmla="*/ 279 h 558"/>
              <a:gd name="T60" fmla="*/ 186 w 186"/>
              <a:gd name="T61" fmla="*/ 279 h 558"/>
              <a:gd name="T62" fmla="*/ 178 w 186"/>
              <a:gd name="T63" fmla="*/ 316 h 558"/>
              <a:gd name="T64" fmla="*/ 178 w 186"/>
              <a:gd name="T65" fmla="*/ 316 h 558"/>
              <a:gd name="T66" fmla="*/ 152 w 186"/>
              <a:gd name="T67" fmla="*/ 344 h 558"/>
              <a:gd name="T68" fmla="*/ 152 w 186"/>
              <a:gd name="T69" fmla="*/ 344 h 558"/>
              <a:gd name="T70" fmla="*/ 110 w 186"/>
              <a:gd name="T71" fmla="*/ 363 h 558"/>
              <a:gd name="T72" fmla="*/ 110 w 186"/>
              <a:gd name="T73" fmla="*/ 363 h 558"/>
              <a:gd name="T74" fmla="*/ 51 w 186"/>
              <a:gd name="T75" fmla="*/ 372 h 558"/>
              <a:gd name="T76" fmla="*/ 51 w 186"/>
              <a:gd name="T77" fmla="*/ 372 h 558"/>
              <a:gd name="T78" fmla="*/ 51 w 186"/>
              <a:gd name="T79" fmla="*/ 372 h 558"/>
              <a:gd name="T80" fmla="*/ 51 w 186"/>
              <a:gd name="T81" fmla="*/ 372 h 558"/>
              <a:gd name="T82" fmla="*/ 34 w 186"/>
              <a:gd name="T83" fmla="*/ 382 h 558"/>
              <a:gd name="T84" fmla="*/ 34 w 186"/>
              <a:gd name="T85" fmla="*/ 382 h 558"/>
              <a:gd name="T86" fmla="*/ 17 w 186"/>
              <a:gd name="T87" fmla="*/ 400 h 558"/>
              <a:gd name="T88" fmla="*/ 17 w 186"/>
              <a:gd name="T89" fmla="*/ 400 h 558"/>
              <a:gd name="T90" fmla="*/ 8 w 186"/>
              <a:gd name="T91" fmla="*/ 428 h 558"/>
              <a:gd name="T92" fmla="*/ 8 w 186"/>
              <a:gd name="T93" fmla="*/ 428 h 558"/>
              <a:gd name="T94" fmla="*/ 0 w 186"/>
              <a:gd name="T95" fmla="*/ 465 h 558"/>
              <a:gd name="T96" fmla="*/ 0 w 186"/>
              <a:gd name="T97" fmla="*/ 465 h 558"/>
              <a:gd name="T98" fmla="*/ 0 w 186"/>
              <a:gd name="T99" fmla="*/ 465 h 558"/>
              <a:gd name="T100" fmla="*/ 0 w 186"/>
              <a:gd name="T101" fmla="*/ 465 h 558"/>
              <a:gd name="T102" fmla="*/ 8 w 186"/>
              <a:gd name="T103" fmla="*/ 502 h 558"/>
              <a:gd name="T104" fmla="*/ 8 w 186"/>
              <a:gd name="T105" fmla="*/ 502 h 558"/>
              <a:gd name="T106" fmla="*/ 17 w 186"/>
              <a:gd name="T107" fmla="*/ 530 h 558"/>
              <a:gd name="T108" fmla="*/ 17 w 186"/>
              <a:gd name="T109" fmla="*/ 530 h 558"/>
              <a:gd name="T110" fmla="*/ 34 w 186"/>
              <a:gd name="T111" fmla="*/ 549 h 558"/>
              <a:gd name="T112" fmla="*/ 34 w 186"/>
              <a:gd name="T113" fmla="*/ 549 h 558"/>
              <a:gd name="T114" fmla="*/ 51 w 186"/>
              <a:gd name="T115" fmla="*/ 558 h 558"/>
              <a:gd name="T116" fmla="*/ 51 w 186"/>
              <a:gd name="T117" fmla="*/ 558 h 558"/>
              <a:gd name="T118" fmla="*/ 51 w 186"/>
              <a:gd name="T119" fmla="*/ 558 h 558"/>
              <a:gd name="T120" fmla="*/ 51 w 186"/>
              <a:gd name="T121" fmla="*/ 558 h 558"/>
              <a:gd name="T122" fmla="*/ 51 w 186"/>
              <a:gd name="T123" fmla="*/ 0 h 558"/>
              <a:gd name="T124" fmla="*/ 51 w 186"/>
              <a:gd name="T125" fmla="*/ 0 h 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86" h="558">
                <a:moveTo>
                  <a:pt x="51" y="0"/>
                </a:moveTo>
                <a:lnTo>
                  <a:pt x="34" y="9"/>
                </a:lnTo>
                <a:lnTo>
                  <a:pt x="34" y="9"/>
                </a:lnTo>
                <a:lnTo>
                  <a:pt x="17" y="28"/>
                </a:lnTo>
                <a:lnTo>
                  <a:pt x="17" y="28"/>
                </a:lnTo>
                <a:lnTo>
                  <a:pt x="8" y="56"/>
                </a:lnTo>
                <a:lnTo>
                  <a:pt x="8" y="56"/>
                </a:lnTo>
                <a:lnTo>
                  <a:pt x="0" y="93"/>
                </a:lnTo>
                <a:lnTo>
                  <a:pt x="0" y="93"/>
                </a:lnTo>
                <a:lnTo>
                  <a:pt x="0" y="93"/>
                </a:lnTo>
                <a:lnTo>
                  <a:pt x="0" y="93"/>
                </a:lnTo>
                <a:lnTo>
                  <a:pt x="8" y="130"/>
                </a:lnTo>
                <a:lnTo>
                  <a:pt x="8" y="130"/>
                </a:lnTo>
                <a:lnTo>
                  <a:pt x="17" y="158"/>
                </a:lnTo>
                <a:lnTo>
                  <a:pt x="17" y="158"/>
                </a:lnTo>
                <a:lnTo>
                  <a:pt x="34" y="177"/>
                </a:lnTo>
                <a:lnTo>
                  <a:pt x="34" y="177"/>
                </a:lnTo>
                <a:lnTo>
                  <a:pt x="51" y="186"/>
                </a:lnTo>
                <a:lnTo>
                  <a:pt x="51" y="186"/>
                </a:lnTo>
                <a:lnTo>
                  <a:pt x="51" y="186"/>
                </a:lnTo>
                <a:lnTo>
                  <a:pt x="51" y="186"/>
                </a:lnTo>
                <a:lnTo>
                  <a:pt x="110" y="195"/>
                </a:lnTo>
                <a:lnTo>
                  <a:pt x="110" y="195"/>
                </a:lnTo>
                <a:lnTo>
                  <a:pt x="152" y="214"/>
                </a:lnTo>
                <a:lnTo>
                  <a:pt x="152" y="214"/>
                </a:lnTo>
                <a:lnTo>
                  <a:pt x="178" y="242"/>
                </a:lnTo>
                <a:lnTo>
                  <a:pt x="178" y="242"/>
                </a:lnTo>
                <a:lnTo>
                  <a:pt x="186" y="279"/>
                </a:lnTo>
                <a:lnTo>
                  <a:pt x="186" y="279"/>
                </a:lnTo>
                <a:lnTo>
                  <a:pt x="186" y="279"/>
                </a:lnTo>
                <a:lnTo>
                  <a:pt x="186" y="279"/>
                </a:lnTo>
                <a:lnTo>
                  <a:pt x="178" y="316"/>
                </a:lnTo>
                <a:lnTo>
                  <a:pt x="178" y="316"/>
                </a:lnTo>
                <a:lnTo>
                  <a:pt x="152" y="344"/>
                </a:lnTo>
                <a:lnTo>
                  <a:pt x="152" y="344"/>
                </a:lnTo>
                <a:lnTo>
                  <a:pt x="110" y="363"/>
                </a:lnTo>
                <a:lnTo>
                  <a:pt x="110" y="363"/>
                </a:lnTo>
                <a:lnTo>
                  <a:pt x="51" y="372"/>
                </a:lnTo>
                <a:lnTo>
                  <a:pt x="51" y="372"/>
                </a:lnTo>
                <a:lnTo>
                  <a:pt x="51" y="372"/>
                </a:lnTo>
                <a:lnTo>
                  <a:pt x="51" y="372"/>
                </a:lnTo>
                <a:lnTo>
                  <a:pt x="34" y="382"/>
                </a:lnTo>
                <a:lnTo>
                  <a:pt x="34" y="382"/>
                </a:lnTo>
                <a:lnTo>
                  <a:pt x="17" y="400"/>
                </a:lnTo>
                <a:lnTo>
                  <a:pt x="17" y="400"/>
                </a:lnTo>
                <a:lnTo>
                  <a:pt x="8" y="428"/>
                </a:lnTo>
                <a:lnTo>
                  <a:pt x="8" y="428"/>
                </a:lnTo>
                <a:lnTo>
                  <a:pt x="0" y="465"/>
                </a:lnTo>
                <a:lnTo>
                  <a:pt x="0" y="465"/>
                </a:lnTo>
                <a:lnTo>
                  <a:pt x="0" y="465"/>
                </a:lnTo>
                <a:lnTo>
                  <a:pt x="0" y="465"/>
                </a:lnTo>
                <a:lnTo>
                  <a:pt x="8" y="502"/>
                </a:lnTo>
                <a:lnTo>
                  <a:pt x="8" y="502"/>
                </a:lnTo>
                <a:lnTo>
                  <a:pt x="17" y="530"/>
                </a:lnTo>
                <a:lnTo>
                  <a:pt x="17" y="530"/>
                </a:lnTo>
                <a:lnTo>
                  <a:pt x="34" y="549"/>
                </a:lnTo>
                <a:lnTo>
                  <a:pt x="34" y="549"/>
                </a:lnTo>
                <a:lnTo>
                  <a:pt x="51" y="558"/>
                </a:lnTo>
                <a:lnTo>
                  <a:pt x="51" y="558"/>
                </a:lnTo>
                <a:lnTo>
                  <a:pt x="51" y="558"/>
                </a:lnTo>
                <a:lnTo>
                  <a:pt x="51" y="558"/>
                </a:lnTo>
                <a:lnTo>
                  <a:pt x="51" y="0"/>
                </a:lnTo>
                <a:lnTo>
                  <a:pt x="51" y="0"/>
                </a:lnTo>
                <a:close/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97" name="Line 157"/>
          <p:cNvSpPr>
            <a:spLocks noChangeShapeType="1"/>
          </p:cNvSpPr>
          <p:nvPr/>
        </p:nvSpPr>
        <p:spPr bwMode="auto">
          <a:xfrm>
            <a:off x="2330450" y="4597400"/>
            <a:ext cx="33655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98" name="Freeform 158"/>
          <p:cNvSpPr>
            <a:spLocks/>
          </p:cNvSpPr>
          <p:nvPr/>
        </p:nvSpPr>
        <p:spPr bwMode="auto">
          <a:xfrm>
            <a:off x="2654300" y="4552950"/>
            <a:ext cx="106363" cy="88900"/>
          </a:xfrm>
          <a:custGeom>
            <a:avLst/>
            <a:gdLst>
              <a:gd name="T0" fmla="*/ 67 w 67"/>
              <a:gd name="T1" fmla="*/ 28 h 56"/>
              <a:gd name="T2" fmla="*/ 0 w 67"/>
              <a:gd name="T3" fmla="*/ 56 h 56"/>
              <a:gd name="T4" fmla="*/ 0 w 67"/>
              <a:gd name="T5" fmla="*/ 0 h 56"/>
              <a:gd name="T6" fmla="*/ 67 w 67"/>
              <a:gd name="T7" fmla="*/ 2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56">
                <a:moveTo>
                  <a:pt x="67" y="28"/>
                </a:moveTo>
                <a:lnTo>
                  <a:pt x="0" y="56"/>
                </a:lnTo>
                <a:lnTo>
                  <a:pt x="0" y="0"/>
                </a:lnTo>
                <a:lnTo>
                  <a:pt x="67" y="2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99" name="Rectangle 159"/>
          <p:cNvSpPr>
            <a:spLocks noChangeArrowheads="1"/>
          </p:cNvSpPr>
          <p:nvPr/>
        </p:nvSpPr>
        <p:spPr bwMode="auto">
          <a:xfrm>
            <a:off x="938213" y="5327650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00" name="Rectangle 160"/>
          <p:cNvSpPr>
            <a:spLocks noChangeArrowheads="1"/>
          </p:cNvSpPr>
          <p:nvPr/>
        </p:nvSpPr>
        <p:spPr bwMode="auto">
          <a:xfrm>
            <a:off x="1019175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01" name="Rectangle 161"/>
          <p:cNvSpPr>
            <a:spLocks noChangeArrowheads="1"/>
          </p:cNvSpPr>
          <p:nvPr/>
        </p:nvSpPr>
        <p:spPr bwMode="auto">
          <a:xfrm>
            <a:off x="1100138" y="5327650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02" name="Rectangle 162"/>
          <p:cNvSpPr>
            <a:spLocks noChangeArrowheads="1"/>
          </p:cNvSpPr>
          <p:nvPr/>
        </p:nvSpPr>
        <p:spPr bwMode="auto">
          <a:xfrm>
            <a:off x="1154113" y="5327650"/>
            <a:ext cx="93662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d</a:t>
            </a:r>
            <a:endParaRPr lang="en-US" altLang="en-US"/>
          </a:p>
        </p:txBody>
      </p:sp>
      <p:sp>
        <p:nvSpPr>
          <p:cNvPr id="10403" name="Rectangle 163"/>
          <p:cNvSpPr>
            <a:spLocks noChangeArrowheads="1"/>
          </p:cNvSpPr>
          <p:nvPr/>
        </p:nvSpPr>
        <p:spPr bwMode="auto">
          <a:xfrm>
            <a:off x="1233488" y="5327650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04" name="Rectangle 164"/>
          <p:cNvSpPr>
            <a:spLocks noChangeArrowheads="1"/>
          </p:cNvSpPr>
          <p:nvPr/>
        </p:nvSpPr>
        <p:spPr bwMode="auto">
          <a:xfrm>
            <a:off x="1287463" y="5327650"/>
            <a:ext cx="904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u</a:t>
            </a:r>
            <a:endParaRPr lang="en-US" altLang="en-US"/>
          </a:p>
        </p:txBody>
      </p:sp>
      <p:sp>
        <p:nvSpPr>
          <p:cNvPr id="10405" name="Rectangle 165"/>
          <p:cNvSpPr>
            <a:spLocks noChangeArrowheads="1"/>
          </p:cNvSpPr>
          <p:nvPr/>
        </p:nvSpPr>
        <p:spPr bwMode="auto">
          <a:xfrm>
            <a:off x="1382713" y="5327650"/>
            <a:ext cx="138112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m</a:t>
            </a:r>
            <a:endParaRPr lang="en-US" altLang="en-US"/>
          </a:p>
        </p:txBody>
      </p:sp>
      <p:sp>
        <p:nvSpPr>
          <p:cNvPr id="10406" name="Rectangle 166"/>
          <p:cNvSpPr>
            <a:spLocks noChangeArrowheads="1"/>
          </p:cNvSpPr>
          <p:nvPr/>
        </p:nvSpPr>
        <p:spPr bwMode="auto">
          <a:xfrm>
            <a:off x="1704975" y="5327650"/>
            <a:ext cx="8413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407" name="Rectangle 167"/>
          <p:cNvSpPr>
            <a:spLocks noChangeArrowheads="1"/>
          </p:cNvSpPr>
          <p:nvPr/>
        </p:nvSpPr>
        <p:spPr bwMode="auto">
          <a:xfrm>
            <a:off x="1785938" y="5327650"/>
            <a:ext cx="93662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408" name="Rectangle 168"/>
          <p:cNvSpPr>
            <a:spLocks noChangeArrowheads="1"/>
          </p:cNvSpPr>
          <p:nvPr/>
        </p:nvSpPr>
        <p:spPr bwMode="auto">
          <a:xfrm>
            <a:off x="1865313" y="5327650"/>
            <a:ext cx="8413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409" name="Rectangle 169"/>
          <p:cNvSpPr>
            <a:spLocks noChangeArrowheads="1"/>
          </p:cNvSpPr>
          <p:nvPr/>
        </p:nvSpPr>
        <p:spPr bwMode="auto">
          <a:xfrm>
            <a:off x="1946275" y="5327650"/>
            <a:ext cx="904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410" name="Rectangle 170"/>
          <p:cNvSpPr>
            <a:spLocks noChangeArrowheads="1"/>
          </p:cNvSpPr>
          <p:nvPr/>
        </p:nvSpPr>
        <p:spPr bwMode="auto">
          <a:xfrm>
            <a:off x="2027238" y="5327650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11" name="Rectangle 171"/>
          <p:cNvSpPr>
            <a:spLocks noChangeArrowheads="1"/>
          </p:cNvSpPr>
          <p:nvPr/>
        </p:nvSpPr>
        <p:spPr bwMode="auto">
          <a:xfrm>
            <a:off x="2054225" y="5327650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12" name="Rectangle 172"/>
          <p:cNvSpPr>
            <a:spLocks noChangeArrowheads="1"/>
          </p:cNvSpPr>
          <p:nvPr/>
        </p:nvSpPr>
        <p:spPr bwMode="auto">
          <a:xfrm>
            <a:off x="2135188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13" name="Rectangle 173"/>
          <p:cNvSpPr>
            <a:spLocks noChangeArrowheads="1"/>
          </p:cNvSpPr>
          <p:nvPr/>
        </p:nvSpPr>
        <p:spPr bwMode="auto">
          <a:xfrm>
            <a:off x="2538413" y="5327650"/>
            <a:ext cx="952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b</a:t>
            </a:r>
            <a:endParaRPr lang="en-US" altLang="en-US"/>
          </a:p>
        </p:txBody>
      </p:sp>
      <p:sp>
        <p:nvSpPr>
          <p:cNvPr id="10414" name="Rectangle 174"/>
          <p:cNvSpPr>
            <a:spLocks noChangeArrowheads="1"/>
          </p:cNvSpPr>
          <p:nvPr/>
        </p:nvSpPr>
        <p:spPr bwMode="auto">
          <a:xfrm>
            <a:off x="2619375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15" name="Rectangle 175"/>
          <p:cNvSpPr>
            <a:spLocks noChangeArrowheads="1"/>
          </p:cNvSpPr>
          <p:nvPr/>
        </p:nvSpPr>
        <p:spPr bwMode="auto">
          <a:xfrm>
            <a:off x="2700338" y="5327650"/>
            <a:ext cx="793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416" name="Rectangle 176"/>
          <p:cNvSpPr>
            <a:spLocks noChangeArrowheads="1"/>
          </p:cNvSpPr>
          <p:nvPr/>
        </p:nvSpPr>
        <p:spPr bwMode="auto">
          <a:xfrm>
            <a:off x="2767013" y="5327650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17" name="Rectangle 177"/>
          <p:cNvSpPr>
            <a:spLocks noChangeArrowheads="1"/>
          </p:cNvSpPr>
          <p:nvPr/>
        </p:nvSpPr>
        <p:spPr bwMode="auto">
          <a:xfrm>
            <a:off x="2806700" y="5327650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18" name="Rectangle 178"/>
          <p:cNvSpPr>
            <a:spLocks noChangeArrowheads="1"/>
          </p:cNvSpPr>
          <p:nvPr/>
        </p:nvSpPr>
        <p:spPr bwMode="auto">
          <a:xfrm>
            <a:off x="2833688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19" name="Rectangle 179"/>
          <p:cNvSpPr>
            <a:spLocks noChangeArrowheads="1"/>
          </p:cNvSpPr>
          <p:nvPr/>
        </p:nvSpPr>
        <p:spPr bwMode="auto">
          <a:xfrm>
            <a:off x="2914650" y="5327650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20" name="Rectangle 180"/>
          <p:cNvSpPr>
            <a:spLocks noChangeArrowheads="1"/>
          </p:cNvSpPr>
          <p:nvPr/>
        </p:nvSpPr>
        <p:spPr bwMode="auto">
          <a:xfrm>
            <a:off x="2968625" y="5327650"/>
            <a:ext cx="523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421" name="Rectangle 181"/>
          <p:cNvSpPr>
            <a:spLocks noChangeArrowheads="1"/>
          </p:cNvSpPr>
          <p:nvPr/>
        </p:nvSpPr>
        <p:spPr bwMode="auto">
          <a:xfrm>
            <a:off x="3022600" y="5327650"/>
            <a:ext cx="138113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m</a:t>
            </a:r>
            <a:endParaRPr lang="en-US" altLang="en-US"/>
          </a:p>
        </p:txBody>
      </p:sp>
      <p:sp>
        <p:nvSpPr>
          <p:cNvPr id="10422" name="Rectangle 182"/>
          <p:cNvSpPr>
            <a:spLocks noChangeArrowheads="1"/>
          </p:cNvSpPr>
          <p:nvPr/>
        </p:nvSpPr>
        <p:spPr bwMode="auto">
          <a:xfrm>
            <a:off x="3143250" y="5327650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23" name="Rectangle 183"/>
          <p:cNvSpPr>
            <a:spLocks noChangeArrowheads="1"/>
          </p:cNvSpPr>
          <p:nvPr/>
        </p:nvSpPr>
        <p:spPr bwMode="auto">
          <a:xfrm>
            <a:off x="3224213" y="5327650"/>
            <a:ext cx="138112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m</a:t>
            </a:r>
            <a:endParaRPr lang="en-US" altLang="en-US"/>
          </a:p>
        </p:txBody>
      </p:sp>
      <p:sp>
        <p:nvSpPr>
          <p:cNvPr id="10424" name="Rectangle 184"/>
          <p:cNvSpPr>
            <a:spLocks noChangeArrowheads="1"/>
          </p:cNvSpPr>
          <p:nvPr/>
        </p:nvSpPr>
        <p:spPr bwMode="auto">
          <a:xfrm>
            <a:off x="3344863" y="5327650"/>
            <a:ext cx="952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b</a:t>
            </a:r>
            <a:endParaRPr lang="en-US" altLang="en-US"/>
          </a:p>
        </p:txBody>
      </p:sp>
      <p:sp>
        <p:nvSpPr>
          <p:cNvPr id="10425" name="Rectangle 185"/>
          <p:cNvSpPr>
            <a:spLocks noChangeArrowheads="1"/>
          </p:cNvSpPr>
          <p:nvPr/>
        </p:nvSpPr>
        <p:spPr bwMode="auto">
          <a:xfrm>
            <a:off x="3440113" y="5327650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26" name="Rectangle 186"/>
          <p:cNvSpPr>
            <a:spLocks noChangeArrowheads="1"/>
          </p:cNvSpPr>
          <p:nvPr/>
        </p:nvSpPr>
        <p:spPr bwMode="auto">
          <a:xfrm>
            <a:off x="3492500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27" name="Rectangle 187"/>
          <p:cNvSpPr>
            <a:spLocks noChangeArrowheads="1"/>
          </p:cNvSpPr>
          <p:nvPr/>
        </p:nvSpPr>
        <p:spPr bwMode="auto">
          <a:xfrm>
            <a:off x="3573463" y="5327650"/>
            <a:ext cx="904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n</a:t>
            </a:r>
            <a:endParaRPr lang="en-US" altLang="en-US"/>
          </a:p>
        </p:txBody>
      </p:sp>
      <p:sp>
        <p:nvSpPr>
          <p:cNvPr id="10428" name="Rectangle 188"/>
          <p:cNvSpPr>
            <a:spLocks noChangeArrowheads="1"/>
          </p:cNvSpPr>
          <p:nvPr/>
        </p:nvSpPr>
        <p:spPr bwMode="auto">
          <a:xfrm>
            <a:off x="3654425" y="5327650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29" name="Rectangle 189"/>
          <p:cNvSpPr>
            <a:spLocks noChangeArrowheads="1"/>
          </p:cNvSpPr>
          <p:nvPr/>
        </p:nvSpPr>
        <p:spPr bwMode="auto">
          <a:xfrm>
            <a:off x="2941638" y="5534025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f</a:t>
            </a:r>
            <a:endParaRPr lang="en-US" altLang="en-US"/>
          </a:p>
        </p:txBody>
      </p:sp>
      <p:sp>
        <p:nvSpPr>
          <p:cNvPr id="10430" name="Rectangle 190"/>
          <p:cNvSpPr>
            <a:spLocks noChangeArrowheads="1"/>
          </p:cNvSpPr>
          <p:nvPr/>
        </p:nvSpPr>
        <p:spPr bwMode="auto">
          <a:xfrm>
            <a:off x="2995613" y="5534025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31" name="Rectangle 191"/>
          <p:cNvSpPr>
            <a:spLocks noChangeArrowheads="1"/>
          </p:cNvSpPr>
          <p:nvPr/>
        </p:nvSpPr>
        <p:spPr bwMode="auto">
          <a:xfrm>
            <a:off x="3022600" y="5534025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32" name="Rectangle 192"/>
          <p:cNvSpPr>
            <a:spLocks noChangeArrowheads="1"/>
          </p:cNvSpPr>
          <p:nvPr/>
        </p:nvSpPr>
        <p:spPr bwMode="auto">
          <a:xfrm>
            <a:off x="3062288" y="5534025"/>
            <a:ext cx="698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433" name="Rectangle 193"/>
          <p:cNvSpPr>
            <a:spLocks noChangeArrowheads="1"/>
          </p:cNvSpPr>
          <p:nvPr/>
        </p:nvSpPr>
        <p:spPr bwMode="auto">
          <a:xfrm>
            <a:off x="3130550" y="5534025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34" name="Rectangle 194"/>
          <p:cNvSpPr>
            <a:spLocks noChangeArrowheads="1"/>
          </p:cNvSpPr>
          <p:nvPr/>
        </p:nvSpPr>
        <p:spPr bwMode="auto">
          <a:xfrm>
            <a:off x="3211513" y="5534025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35" name="Rectangle 195"/>
          <p:cNvSpPr>
            <a:spLocks noChangeArrowheads="1"/>
          </p:cNvSpPr>
          <p:nvPr/>
        </p:nvSpPr>
        <p:spPr bwMode="auto">
          <a:xfrm>
            <a:off x="3263900" y="5534025"/>
            <a:ext cx="793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436" name="Rectangle 196"/>
          <p:cNvSpPr>
            <a:spLocks noChangeArrowheads="1"/>
          </p:cNvSpPr>
          <p:nvPr/>
        </p:nvSpPr>
        <p:spPr bwMode="auto">
          <a:xfrm>
            <a:off x="3897313" y="5327650"/>
            <a:ext cx="904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437" name="Rectangle 197"/>
          <p:cNvSpPr>
            <a:spLocks noChangeArrowheads="1"/>
          </p:cNvSpPr>
          <p:nvPr/>
        </p:nvSpPr>
        <p:spPr bwMode="auto">
          <a:xfrm>
            <a:off x="3976688" y="5327650"/>
            <a:ext cx="857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38" name="Rectangle 198"/>
          <p:cNvSpPr>
            <a:spLocks noChangeArrowheads="1"/>
          </p:cNvSpPr>
          <p:nvPr/>
        </p:nvSpPr>
        <p:spPr bwMode="auto">
          <a:xfrm>
            <a:off x="4057650" y="5327650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39" name="Rectangle 199"/>
          <p:cNvSpPr>
            <a:spLocks noChangeArrowheads="1"/>
          </p:cNvSpPr>
          <p:nvPr/>
        </p:nvSpPr>
        <p:spPr bwMode="auto">
          <a:xfrm>
            <a:off x="4084638" y="5327650"/>
            <a:ext cx="6032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40" name="Rectangle 200"/>
          <p:cNvSpPr>
            <a:spLocks noChangeArrowheads="1"/>
          </p:cNvSpPr>
          <p:nvPr/>
        </p:nvSpPr>
        <p:spPr bwMode="auto">
          <a:xfrm>
            <a:off x="4151313" y="5327650"/>
            <a:ext cx="523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441" name="Rectangle 201"/>
          <p:cNvSpPr>
            <a:spLocks noChangeArrowheads="1"/>
          </p:cNvSpPr>
          <p:nvPr/>
        </p:nvSpPr>
        <p:spPr bwMode="auto">
          <a:xfrm>
            <a:off x="4192588" y="5327650"/>
            <a:ext cx="8413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442" name="Rectangle 202"/>
          <p:cNvSpPr>
            <a:spLocks noChangeArrowheads="1"/>
          </p:cNvSpPr>
          <p:nvPr/>
        </p:nvSpPr>
        <p:spPr bwMode="auto">
          <a:xfrm>
            <a:off x="4273550" y="5327650"/>
            <a:ext cx="889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43" name="Rectangle 203"/>
          <p:cNvSpPr>
            <a:spLocks noChangeArrowheads="1"/>
          </p:cNvSpPr>
          <p:nvPr/>
        </p:nvSpPr>
        <p:spPr bwMode="auto">
          <a:xfrm>
            <a:off x="4354513" y="5327650"/>
            <a:ext cx="381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45" name="Rectangle 205"/>
          <p:cNvSpPr>
            <a:spLocks noChangeArrowheads="1"/>
          </p:cNvSpPr>
          <p:nvPr/>
        </p:nvSpPr>
        <p:spPr bwMode="auto">
          <a:xfrm>
            <a:off x="4379913" y="5327650"/>
            <a:ext cx="12700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46" name="Rectangle 206"/>
          <p:cNvSpPr>
            <a:spLocks noChangeArrowheads="1"/>
          </p:cNvSpPr>
          <p:nvPr/>
        </p:nvSpPr>
        <p:spPr bwMode="auto">
          <a:xfrm>
            <a:off x="4421188" y="5327650"/>
            <a:ext cx="1412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447" name="Rectangle 207"/>
          <p:cNvSpPr>
            <a:spLocks noChangeArrowheads="1"/>
          </p:cNvSpPr>
          <p:nvPr/>
        </p:nvSpPr>
        <p:spPr bwMode="auto">
          <a:xfrm>
            <a:off x="4460875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448" name="Rectangle 208"/>
          <p:cNvSpPr>
            <a:spLocks noChangeArrowheads="1"/>
          </p:cNvSpPr>
          <p:nvPr/>
        </p:nvSpPr>
        <p:spPr bwMode="auto">
          <a:xfrm>
            <a:off x="4529138" y="5327650"/>
            <a:ext cx="1539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449" name="Rectangle 209"/>
          <p:cNvSpPr>
            <a:spLocks noChangeArrowheads="1"/>
          </p:cNvSpPr>
          <p:nvPr/>
        </p:nvSpPr>
        <p:spPr bwMode="auto">
          <a:xfrm>
            <a:off x="4595813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50" name="Rectangle 210"/>
          <p:cNvSpPr>
            <a:spLocks noChangeArrowheads="1"/>
          </p:cNvSpPr>
          <p:nvPr/>
        </p:nvSpPr>
        <p:spPr bwMode="auto">
          <a:xfrm>
            <a:off x="4689475" y="5327650"/>
            <a:ext cx="182563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g</a:t>
            </a:r>
            <a:endParaRPr lang="en-US" altLang="en-US"/>
          </a:p>
        </p:txBody>
      </p:sp>
      <p:sp>
        <p:nvSpPr>
          <p:cNvPr id="10451" name="Rectangle 211"/>
          <p:cNvSpPr>
            <a:spLocks noChangeArrowheads="1"/>
          </p:cNvSpPr>
          <p:nvPr/>
        </p:nvSpPr>
        <p:spPr bwMode="auto">
          <a:xfrm>
            <a:off x="4770438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52" name="Rectangle 212"/>
          <p:cNvSpPr>
            <a:spLocks noChangeArrowheads="1"/>
          </p:cNvSpPr>
          <p:nvPr/>
        </p:nvSpPr>
        <p:spPr bwMode="auto">
          <a:xfrm>
            <a:off x="4851400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453" name="Rectangle 213"/>
          <p:cNvSpPr>
            <a:spLocks noChangeArrowheads="1"/>
          </p:cNvSpPr>
          <p:nvPr/>
        </p:nvSpPr>
        <p:spPr bwMode="auto">
          <a:xfrm>
            <a:off x="5013325" y="5341938"/>
            <a:ext cx="1270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54" name="Rectangle 214"/>
          <p:cNvSpPr>
            <a:spLocks noChangeArrowheads="1"/>
          </p:cNvSpPr>
          <p:nvPr/>
        </p:nvSpPr>
        <p:spPr bwMode="auto">
          <a:xfrm>
            <a:off x="5053013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55" name="Rectangle 215"/>
          <p:cNvSpPr>
            <a:spLocks noChangeArrowheads="1"/>
          </p:cNvSpPr>
          <p:nvPr/>
        </p:nvSpPr>
        <p:spPr bwMode="auto">
          <a:xfrm>
            <a:off x="5133975" y="5341938"/>
            <a:ext cx="1539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456" name="Rectangle 216"/>
          <p:cNvSpPr>
            <a:spLocks noChangeArrowheads="1"/>
          </p:cNvSpPr>
          <p:nvPr/>
        </p:nvSpPr>
        <p:spPr bwMode="auto">
          <a:xfrm>
            <a:off x="5200650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57" name="Rectangle 217"/>
          <p:cNvSpPr>
            <a:spLocks noChangeArrowheads="1"/>
          </p:cNvSpPr>
          <p:nvPr/>
        </p:nvSpPr>
        <p:spPr bwMode="auto">
          <a:xfrm>
            <a:off x="5281613" y="5341938"/>
            <a:ext cx="1412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58" name="Rectangle 218"/>
          <p:cNvSpPr>
            <a:spLocks noChangeArrowheads="1"/>
          </p:cNvSpPr>
          <p:nvPr/>
        </p:nvSpPr>
        <p:spPr bwMode="auto">
          <a:xfrm>
            <a:off x="5335588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459" name="Rectangle 219"/>
          <p:cNvSpPr>
            <a:spLocks noChangeArrowheads="1"/>
          </p:cNvSpPr>
          <p:nvPr/>
        </p:nvSpPr>
        <p:spPr bwMode="auto">
          <a:xfrm>
            <a:off x="5429250" y="5341938"/>
            <a:ext cx="1270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l</a:t>
            </a:r>
            <a:endParaRPr lang="en-US" altLang="en-US"/>
          </a:p>
        </p:txBody>
      </p:sp>
      <p:sp>
        <p:nvSpPr>
          <p:cNvPr id="10460" name="Rectangle 220"/>
          <p:cNvSpPr>
            <a:spLocks noChangeArrowheads="1"/>
          </p:cNvSpPr>
          <p:nvPr/>
        </p:nvSpPr>
        <p:spPr bwMode="auto">
          <a:xfrm>
            <a:off x="5456238" y="5341938"/>
            <a:ext cx="1412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461" name="Rectangle 221"/>
          <p:cNvSpPr>
            <a:spLocks noChangeArrowheads="1"/>
          </p:cNvSpPr>
          <p:nvPr/>
        </p:nvSpPr>
        <p:spPr bwMode="auto">
          <a:xfrm>
            <a:off x="5497513" y="5341938"/>
            <a:ext cx="1270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62" name="Rectangle 222"/>
          <p:cNvSpPr>
            <a:spLocks noChangeArrowheads="1"/>
          </p:cNvSpPr>
          <p:nvPr/>
        </p:nvSpPr>
        <p:spPr bwMode="auto">
          <a:xfrm>
            <a:off x="5522913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n</a:t>
            </a:r>
            <a:endParaRPr lang="en-US" altLang="en-US"/>
          </a:p>
        </p:txBody>
      </p:sp>
      <p:sp>
        <p:nvSpPr>
          <p:cNvPr id="10463" name="Rectangle 223"/>
          <p:cNvSpPr>
            <a:spLocks noChangeArrowheads="1"/>
          </p:cNvSpPr>
          <p:nvPr/>
        </p:nvSpPr>
        <p:spPr bwMode="auto">
          <a:xfrm>
            <a:off x="5618163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h</a:t>
            </a:r>
            <a:endParaRPr lang="en-US" altLang="en-US"/>
          </a:p>
        </p:txBody>
      </p:sp>
      <p:sp>
        <p:nvSpPr>
          <p:cNvPr id="10464" name="Rectangle 224"/>
          <p:cNvSpPr>
            <a:spLocks noChangeArrowheads="1"/>
          </p:cNvSpPr>
          <p:nvPr/>
        </p:nvSpPr>
        <p:spPr bwMode="auto">
          <a:xfrm>
            <a:off x="5699125" y="5341938"/>
            <a:ext cx="1270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65" name="Rectangle 225"/>
          <p:cNvSpPr>
            <a:spLocks noChangeArrowheads="1"/>
          </p:cNvSpPr>
          <p:nvPr/>
        </p:nvSpPr>
        <p:spPr bwMode="auto">
          <a:xfrm>
            <a:off x="5726113" y="5341938"/>
            <a:ext cx="182562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b</a:t>
            </a:r>
            <a:endParaRPr lang="en-US" altLang="en-US"/>
          </a:p>
        </p:txBody>
      </p:sp>
      <p:sp>
        <p:nvSpPr>
          <p:cNvPr id="10466" name="Rectangle 226"/>
          <p:cNvSpPr>
            <a:spLocks noChangeArrowheads="1"/>
          </p:cNvSpPr>
          <p:nvPr/>
        </p:nvSpPr>
        <p:spPr bwMode="auto">
          <a:xfrm>
            <a:off x="5805488" y="5341938"/>
            <a:ext cx="127000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467" name="Rectangle 227"/>
          <p:cNvSpPr>
            <a:spLocks noChangeArrowheads="1"/>
          </p:cNvSpPr>
          <p:nvPr/>
        </p:nvSpPr>
        <p:spPr bwMode="auto">
          <a:xfrm>
            <a:off x="5846763" y="5341938"/>
            <a:ext cx="153987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468" name="Rectangle 228"/>
          <p:cNvSpPr>
            <a:spLocks noChangeArrowheads="1"/>
          </p:cNvSpPr>
          <p:nvPr/>
        </p:nvSpPr>
        <p:spPr bwMode="auto">
          <a:xfrm>
            <a:off x="5913438" y="5341938"/>
            <a:ext cx="182562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469" name="Rectangle 229"/>
          <p:cNvSpPr>
            <a:spLocks noChangeArrowheads="1"/>
          </p:cNvSpPr>
          <p:nvPr/>
        </p:nvSpPr>
        <p:spPr bwMode="auto">
          <a:xfrm>
            <a:off x="5994400" y="5341938"/>
            <a:ext cx="141288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70" name="Rectangle 230"/>
          <p:cNvSpPr>
            <a:spLocks noChangeArrowheads="1"/>
          </p:cNvSpPr>
          <p:nvPr/>
        </p:nvSpPr>
        <p:spPr bwMode="auto">
          <a:xfrm>
            <a:off x="6048375" y="5341938"/>
            <a:ext cx="168275" cy="14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y</a:t>
            </a:r>
            <a:endParaRPr lang="en-US" altLang="en-US"/>
          </a:p>
        </p:txBody>
      </p:sp>
      <p:sp>
        <p:nvSpPr>
          <p:cNvPr id="10471" name="Rectangle 231"/>
          <p:cNvSpPr>
            <a:spLocks noChangeArrowheads="1"/>
          </p:cNvSpPr>
          <p:nvPr/>
        </p:nvSpPr>
        <p:spPr bwMode="auto">
          <a:xfrm>
            <a:off x="5294313" y="5534025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n</a:t>
            </a:r>
            <a:endParaRPr lang="en-US" altLang="en-US"/>
          </a:p>
        </p:txBody>
      </p:sp>
      <p:sp>
        <p:nvSpPr>
          <p:cNvPr id="10472" name="Rectangle 232"/>
          <p:cNvSpPr>
            <a:spLocks noChangeArrowheads="1"/>
          </p:cNvSpPr>
          <p:nvPr/>
        </p:nvSpPr>
        <p:spPr bwMode="auto">
          <a:xfrm>
            <a:off x="5375275" y="5534025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473" name="Rectangle 233"/>
          <p:cNvSpPr>
            <a:spLocks noChangeArrowheads="1"/>
          </p:cNvSpPr>
          <p:nvPr/>
        </p:nvSpPr>
        <p:spPr bwMode="auto">
          <a:xfrm>
            <a:off x="5456238" y="5534025"/>
            <a:ext cx="1539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474" name="Rectangle 234"/>
          <p:cNvSpPr>
            <a:spLocks noChangeArrowheads="1"/>
          </p:cNvSpPr>
          <p:nvPr/>
        </p:nvSpPr>
        <p:spPr bwMode="auto">
          <a:xfrm>
            <a:off x="5522913" y="5534025"/>
            <a:ext cx="19685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w</a:t>
            </a:r>
            <a:endParaRPr lang="en-US" altLang="en-US"/>
          </a:p>
        </p:txBody>
      </p:sp>
      <p:sp>
        <p:nvSpPr>
          <p:cNvPr id="10475" name="Rectangle 235"/>
          <p:cNvSpPr>
            <a:spLocks noChangeArrowheads="1"/>
          </p:cNvSpPr>
          <p:nvPr/>
        </p:nvSpPr>
        <p:spPr bwMode="auto">
          <a:xfrm>
            <a:off x="5630863" y="5534025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476" name="Rectangle 236"/>
          <p:cNvSpPr>
            <a:spLocks noChangeArrowheads="1"/>
          </p:cNvSpPr>
          <p:nvPr/>
        </p:nvSpPr>
        <p:spPr bwMode="auto">
          <a:xfrm>
            <a:off x="5711825" y="5534025"/>
            <a:ext cx="1412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477" name="Rectangle 237"/>
          <p:cNvSpPr>
            <a:spLocks noChangeArrowheads="1"/>
          </p:cNvSpPr>
          <p:nvPr/>
        </p:nvSpPr>
        <p:spPr bwMode="auto">
          <a:xfrm>
            <a:off x="5765800" y="5534025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k</a:t>
            </a:r>
            <a:endParaRPr lang="en-US" altLang="en-US"/>
          </a:p>
        </p:txBody>
      </p:sp>
      <p:sp>
        <p:nvSpPr>
          <p:cNvPr id="10478" name="Freeform 238"/>
          <p:cNvSpPr>
            <a:spLocks/>
          </p:cNvSpPr>
          <p:nvPr/>
        </p:nvSpPr>
        <p:spPr bwMode="auto">
          <a:xfrm>
            <a:off x="152400" y="4611688"/>
            <a:ext cx="712788" cy="457200"/>
          </a:xfrm>
          <a:custGeom>
            <a:avLst/>
            <a:gdLst>
              <a:gd name="T0" fmla="*/ 8 w 449"/>
              <a:gd name="T1" fmla="*/ 158 h 288"/>
              <a:gd name="T2" fmla="*/ 17 w 449"/>
              <a:gd name="T3" fmla="*/ 205 h 288"/>
              <a:gd name="T4" fmla="*/ 25 w 449"/>
              <a:gd name="T5" fmla="*/ 205 h 288"/>
              <a:gd name="T6" fmla="*/ 34 w 449"/>
              <a:gd name="T7" fmla="*/ 149 h 288"/>
              <a:gd name="T8" fmla="*/ 42 w 449"/>
              <a:gd name="T9" fmla="*/ 223 h 288"/>
              <a:gd name="T10" fmla="*/ 51 w 449"/>
              <a:gd name="T11" fmla="*/ 167 h 288"/>
              <a:gd name="T12" fmla="*/ 51 w 449"/>
              <a:gd name="T13" fmla="*/ 65 h 288"/>
              <a:gd name="T14" fmla="*/ 59 w 449"/>
              <a:gd name="T15" fmla="*/ 140 h 288"/>
              <a:gd name="T16" fmla="*/ 68 w 449"/>
              <a:gd name="T17" fmla="*/ 121 h 288"/>
              <a:gd name="T18" fmla="*/ 76 w 449"/>
              <a:gd name="T19" fmla="*/ 205 h 288"/>
              <a:gd name="T20" fmla="*/ 85 w 449"/>
              <a:gd name="T21" fmla="*/ 223 h 288"/>
              <a:gd name="T22" fmla="*/ 93 w 449"/>
              <a:gd name="T23" fmla="*/ 223 h 288"/>
              <a:gd name="T24" fmla="*/ 102 w 449"/>
              <a:gd name="T25" fmla="*/ 74 h 288"/>
              <a:gd name="T26" fmla="*/ 110 w 449"/>
              <a:gd name="T27" fmla="*/ 112 h 288"/>
              <a:gd name="T28" fmla="*/ 119 w 449"/>
              <a:gd name="T29" fmla="*/ 0 h 288"/>
              <a:gd name="T30" fmla="*/ 127 w 449"/>
              <a:gd name="T31" fmla="*/ 186 h 288"/>
              <a:gd name="T32" fmla="*/ 136 w 449"/>
              <a:gd name="T33" fmla="*/ 233 h 288"/>
              <a:gd name="T34" fmla="*/ 144 w 449"/>
              <a:gd name="T35" fmla="*/ 102 h 288"/>
              <a:gd name="T36" fmla="*/ 144 w 449"/>
              <a:gd name="T37" fmla="*/ 186 h 288"/>
              <a:gd name="T38" fmla="*/ 152 w 449"/>
              <a:gd name="T39" fmla="*/ 233 h 288"/>
              <a:gd name="T40" fmla="*/ 161 w 449"/>
              <a:gd name="T41" fmla="*/ 121 h 288"/>
              <a:gd name="T42" fmla="*/ 169 w 449"/>
              <a:gd name="T43" fmla="*/ 186 h 288"/>
              <a:gd name="T44" fmla="*/ 178 w 449"/>
              <a:gd name="T45" fmla="*/ 233 h 288"/>
              <a:gd name="T46" fmla="*/ 186 w 449"/>
              <a:gd name="T47" fmla="*/ 177 h 288"/>
              <a:gd name="T48" fmla="*/ 195 w 449"/>
              <a:gd name="T49" fmla="*/ 177 h 288"/>
              <a:gd name="T50" fmla="*/ 203 w 449"/>
              <a:gd name="T51" fmla="*/ 19 h 288"/>
              <a:gd name="T52" fmla="*/ 212 w 449"/>
              <a:gd name="T53" fmla="*/ 93 h 288"/>
              <a:gd name="T54" fmla="*/ 220 w 449"/>
              <a:gd name="T55" fmla="*/ 149 h 288"/>
              <a:gd name="T56" fmla="*/ 229 w 449"/>
              <a:gd name="T57" fmla="*/ 186 h 288"/>
              <a:gd name="T58" fmla="*/ 237 w 449"/>
              <a:gd name="T59" fmla="*/ 56 h 288"/>
              <a:gd name="T60" fmla="*/ 246 w 449"/>
              <a:gd name="T61" fmla="*/ 177 h 288"/>
              <a:gd name="T62" fmla="*/ 254 w 449"/>
              <a:gd name="T63" fmla="*/ 140 h 288"/>
              <a:gd name="T64" fmla="*/ 254 w 449"/>
              <a:gd name="T65" fmla="*/ 214 h 288"/>
              <a:gd name="T66" fmla="*/ 271 w 449"/>
              <a:gd name="T67" fmla="*/ 47 h 288"/>
              <a:gd name="T68" fmla="*/ 271 w 449"/>
              <a:gd name="T69" fmla="*/ 167 h 288"/>
              <a:gd name="T70" fmla="*/ 280 w 449"/>
              <a:gd name="T71" fmla="*/ 84 h 288"/>
              <a:gd name="T72" fmla="*/ 288 w 449"/>
              <a:gd name="T73" fmla="*/ 140 h 288"/>
              <a:gd name="T74" fmla="*/ 296 w 449"/>
              <a:gd name="T75" fmla="*/ 140 h 288"/>
              <a:gd name="T76" fmla="*/ 305 w 449"/>
              <a:gd name="T77" fmla="*/ 84 h 288"/>
              <a:gd name="T78" fmla="*/ 313 w 449"/>
              <a:gd name="T79" fmla="*/ 177 h 288"/>
              <a:gd name="T80" fmla="*/ 322 w 449"/>
              <a:gd name="T81" fmla="*/ 140 h 288"/>
              <a:gd name="T82" fmla="*/ 330 w 449"/>
              <a:gd name="T83" fmla="*/ 56 h 288"/>
              <a:gd name="T84" fmla="*/ 339 w 449"/>
              <a:gd name="T85" fmla="*/ 121 h 288"/>
              <a:gd name="T86" fmla="*/ 347 w 449"/>
              <a:gd name="T87" fmla="*/ 233 h 288"/>
              <a:gd name="T88" fmla="*/ 347 w 449"/>
              <a:gd name="T89" fmla="*/ 37 h 288"/>
              <a:gd name="T90" fmla="*/ 364 w 449"/>
              <a:gd name="T91" fmla="*/ 149 h 288"/>
              <a:gd name="T92" fmla="*/ 364 w 449"/>
              <a:gd name="T93" fmla="*/ 121 h 288"/>
              <a:gd name="T94" fmla="*/ 373 w 449"/>
              <a:gd name="T95" fmla="*/ 195 h 288"/>
              <a:gd name="T96" fmla="*/ 381 w 449"/>
              <a:gd name="T97" fmla="*/ 140 h 288"/>
              <a:gd name="T98" fmla="*/ 390 w 449"/>
              <a:gd name="T99" fmla="*/ 121 h 288"/>
              <a:gd name="T100" fmla="*/ 398 w 449"/>
              <a:gd name="T101" fmla="*/ 270 h 288"/>
              <a:gd name="T102" fmla="*/ 407 w 449"/>
              <a:gd name="T103" fmla="*/ 177 h 288"/>
              <a:gd name="T104" fmla="*/ 415 w 449"/>
              <a:gd name="T105" fmla="*/ 186 h 288"/>
              <a:gd name="T106" fmla="*/ 424 w 449"/>
              <a:gd name="T107" fmla="*/ 130 h 288"/>
              <a:gd name="T108" fmla="*/ 432 w 449"/>
              <a:gd name="T109" fmla="*/ 102 h 288"/>
              <a:gd name="T110" fmla="*/ 440 w 449"/>
              <a:gd name="T111" fmla="*/ 25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9" h="288">
                <a:moveTo>
                  <a:pt x="0" y="158"/>
                </a:moveTo>
                <a:lnTo>
                  <a:pt x="0" y="214"/>
                </a:lnTo>
                <a:lnTo>
                  <a:pt x="0" y="214"/>
                </a:lnTo>
                <a:lnTo>
                  <a:pt x="8" y="195"/>
                </a:lnTo>
                <a:lnTo>
                  <a:pt x="8" y="195"/>
                </a:lnTo>
                <a:lnTo>
                  <a:pt x="8" y="158"/>
                </a:lnTo>
                <a:lnTo>
                  <a:pt x="8" y="158"/>
                </a:lnTo>
                <a:lnTo>
                  <a:pt x="8" y="102"/>
                </a:lnTo>
                <a:lnTo>
                  <a:pt x="8" y="102"/>
                </a:lnTo>
                <a:lnTo>
                  <a:pt x="8" y="186"/>
                </a:lnTo>
                <a:lnTo>
                  <a:pt x="8" y="186"/>
                </a:lnTo>
                <a:lnTo>
                  <a:pt x="17" y="74"/>
                </a:lnTo>
                <a:lnTo>
                  <a:pt x="17" y="74"/>
                </a:lnTo>
                <a:lnTo>
                  <a:pt x="17" y="205"/>
                </a:lnTo>
                <a:lnTo>
                  <a:pt x="17" y="205"/>
                </a:lnTo>
                <a:lnTo>
                  <a:pt x="17" y="121"/>
                </a:lnTo>
                <a:lnTo>
                  <a:pt x="17" y="121"/>
                </a:lnTo>
                <a:lnTo>
                  <a:pt x="17" y="233"/>
                </a:lnTo>
                <a:lnTo>
                  <a:pt x="17" y="233"/>
                </a:lnTo>
                <a:lnTo>
                  <a:pt x="25" y="205"/>
                </a:lnTo>
                <a:lnTo>
                  <a:pt x="25" y="205"/>
                </a:lnTo>
                <a:lnTo>
                  <a:pt x="25" y="186"/>
                </a:lnTo>
                <a:lnTo>
                  <a:pt x="25" y="186"/>
                </a:lnTo>
                <a:lnTo>
                  <a:pt x="25" y="140"/>
                </a:lnTo>
                <a:lnTo>
                  <a:pt x="25" y="140"/>
                </a:lnTo>
                <a:lnTo>
                  <a:pt x="25" y="47"/>
                </a:lnTo>
                <a:lnTo>
                  <a:pt x="25" y="47"/>
                </a:lnTo>
                <a:lnTo>
                  <a:pt x="34" y="149"/>
                </a:lnTo>
                <a:lnTo>
                  <a:pt x="34" y="149"/>
                </a:lnTo>
                <a:lnTo>
                  <a:pt x="34" y="177"/>
                </a:lnTo>
                <a:lnTo>
                  <a:pt x="34" y="177"/>
                </a:lnTo>
                <a:lnTo>
                  <a:pt x="34" y="130"/>
                </a:lnTo>
                <a:lnTo>
                  <a:pt x="34" y="130"/>
                </a:lnTo>
                <a:lnTo>
                  <a:pt x="42" y="223"/>
                </a:lnTo>
                <a:lnTo>
                  <a:pt x="42" y="223"/>
                </a:lnTo>
                <a:lnTo>
                  <a:pt x="42" y="158"/>
                </a:lnTo>
                <a:lnTo>
                  <a:pt x="42" y="158"/>
                </a:lnTo>
                <a:lnTo>
                  <a:pt x="42" y="130"/>
                </a:lnTo>
                <a:lnTo>
                  <a:pt x="42" y="130"/>
                </a:lnTo>
                <a:lnTo>
                  <a:pt x="42" y="177"/>
                </a:lnTo>
                <a:lnTo>
                  <a:pt x="42" y="177"/>
                </a:lnTo>
                <a:lnTo>
                  <a:pt x="51" y="167"/>
                </a:lnTo>
                <a:lnTo>
                  <a:pt x="51" y="167"/>
                </a:lnTo>
                <a:lnTo>
                  <a:pt x="51" y="149"/>
                </a:lnTo>
                <a:lnTo>
                  <a:pt x="51" y="149"/>
                </a:lnTo>
                <a:lnTo>
                  <a:pt x="51" y="130"/>
                </a:lnTo>
                <a:lnTo>
                  <a:pt x="51" y="130"/>
                </a:lnTo>
                <a:lnTo>
                  <a:pt x="51" y="65"/>
                </a:lnTo>
                <a:lnTo>
                  <a:pt x="51" y="65"/>
                </a:lnTo>
                <a:lnTo>
                  <a:pt x="59" y="47"/>
                </a:lnTo>
                <a:lnTo>
                  <a:pt x="59" y="47"/>
                </a:lnTo>
                <a:lnTo>
                  <a:pt x="59" y="121"/>
                </a:lnTo>
                <a:lnTo>
                  <a:pt x="59" y="121"/>
                </a:lnTo>
                <a:lnTo>
                  <a:pt x="59" y="233"/>
                </a:lnTo>
                <a:lnTo>
                  <a:pt x="59" y="233"/>
                </a:lnTo>
                <a:lnTo>
                  <a:pt x="59" y="140"/>
                </a:lnTo>
                <a:lnTo>
                  <a:pt x="59" y="140"/>
                </a:lnTo>
                <a:lnTo>
                  <a:pt x="68" y="186"/>
                </a:lnTo>
                <a:lnTo>
                  <a:pt x="68" y="186"/>
                </a:lnTo>
                <a:lnTo>
                  <a:pt x="68" y="214"/>
                </a:lnTo>
                <a:lnTo>
                  <a:pt x="68" y="214"/>
                </a:lnTo>
                <a:lnTo>
                  <a:pt x="68" y="121"/>
                </a:lnTo>
                <a:lnTo>
                  <a:pt x="68" y="121"/>
                </a:lnTo>
                <a:lnTo>
                  <a:pt x="76" y="130"/>
                </a:lnTo>
                <a:lnTo>
                  <a:pt x="76" y="130"/>
                </a:lnTo>
                <a:lnTo>
                  <a:pt x="76" y="167"/>
                </a:lnTo>
                <a:lnTo>
                  <a:pt x="76" y="167"/>
                </a:lnTo>
                <a:lnTo>
                  <a:pt x="76" y="177"/>
                </a:lnTo>
                <a:lnTo>
                  <a:pt x="76" y="177"/>
                </a:lnTo>
                <a:lnTo>
                  <a:pt x="76" y="205"/>
                </a:lnTo>
                <a:lnTo>
                  <a:pt x="76" y="205"/>
                </a:lnTo>
                <a:lnTo>
                  <a:pt x="85" y="260"/>
                </a:lnTo>
                <a:lnTo>
                  <a:pt x="85" y="260"/>
                </a:lnTo>
                <a:lnTo>
                  <a:pt x="85" y="251"/>
                </a:lnTo>
                <a:lnTo>
                  <a:pt x="85" y="251"/>
                </a:lnTo>
                <a:lnTo>
                  <a:pt x="85" y="223"/>
                </a:lnTo>
                <a:lnTo>
                  <a:pt x="85" y="223"/>
                </a:lnTo>
                <a:lnTo>
                  <a:pt x="85" y="177"/>
                </a:lnTo>
                <a:lnTo>
                  <a:pt x="85" y="177"/>
                </a:lnTo>
                <a:lnTo>
                  <a:pt x="93" y="149"/>
                </a:lnTo>
                <a:lnTo>
                  <a:pt x="93" y="149"/>
                </a:lnTo>
                <a:lnTo>
                  <a:pt x="93" y="140"/>
                </a:lnTo>
                <a:lnTo>
                  <a:pt x="93" y="140"/>
                </a:lnTo>
                <a:lnTo>
                  <a:pt x="93" y="223"/>
                </a:lnTo>
                <a:lnTo>
                  <a:pt x="93" y="223"/>
                </a:lnTo>
                <a:lnTo>
                  <a:pt x="93" y="121"/>
                </a:lnTo>
                <a:lnTo>
                  <a:pt x="93" y="121"/>
                </a:lnTo>
                <a:lnTo>
                  <a:pt x="102" y="130"/>
                </a:lnTo>
                <a:lnTo>
                  <a:pt x="102" y="130"/>
                </a:lnTo>
                <a:lnTo>
                  <a:pt x="102" y="74"/>
                </a:lnTo>
                <a:lnTo>
                  <a:pt x="102" y="74"/>
                </a:lnTo>
                <a:lnTo>
                  <a:pt x="102" y="186"/>
                </a:lnTo>
                <a:lnTo>
                  <a:pt x="102" y="186"/>
                </a:lnTo>
                <a:lnTo>
                  <a:pt x="102" y="158"/>
                </a:lnTo>
                <a:lnTo>
                  <a:pt x="102" y="158"/>
                </a:lnTo>
                <a:lnTo>
                  <a:pt x="110" y="186"/>
                </a:lnTo>
                <a:lnTo>
                  <a:pt x="110" y="186"/>
                </a:lnTo>
                <a:lnTo>
                  <a:pt x="110" y="112"/>
                </a:lnTo>
                <a:lnTo>
                  <a:pt x="110" y="112"/>
                </a:lnTo>
                <a:lnTo>
                  <a:pt x="110" y="93"/>
                </a:lnTo>
                <a:lnTo>
                  <a:pt x="110" y="93"/>
                </a:lnTo>
                <a:lnTo>
                  <a:pt x="119" y="130"/>
                </a:lnTo>
                <a:lnTo>
                  <a:pt x="119" y="130"/>
                </a:lnTo>
                <a:lnTo>
                  <a:pt x="119" y="0"/>
                </a:lnTo>
                <a:lnTo>
                  <a:pt x="119" y="0"/>
                </a:lnTo>
                <a:lnTo>
                  <a:pt x="119" y="167"/>
                </a:lnTo>
                <a:lnTo>
                  <a:pt x="119" y="167"/>
                </a:lnTo>
                <a:lnTo>
                  <a:pt x="119" y="130"/>
                </a:lnTo>
                <a:lnTo>
                  <a:pt x="119" y="130"/>
                </a:lnTo>
                <a:lnTo>
                  <a:pt x="127" y="270"/>
                </a:lnTo>
                <a:lnTo>
                  <a:pt x="127" y="270"/>
                </a:lnTo>
                <a:lnTo>
                  <a:pt x="127" y="186"/>
                </a:lnTo>
                <a:lnTo>
                  <a:pt x="127" y="186"/>
                </a:lnTo>
                <a:lnTo>
                  <a:pt x="127" y="260"/>
                </a:lnTo>
                <a:lnTo>
                  <a:pt x="127" y="260"/>
                </a:lnTo>
                <a:lnTo>
                  <a:pt x="127" y="158"/>
                </a:lnTo>
                <a:lnTo>
                  <a:pt x="127" y="158"/>
                </a:lnTo>
                <a:lnTo>
                  <a:pt x="136" y="233"/>
                </a:lnTo>
                <a:lnTo>
                  <a:pt x="136" y="233"/>
                </a:lnTo>
                <a:lnTo>
                  <a:pt x="136" y="195"/>
                </a:lnTo>
                <a:lnTo>
                  <a:pt x="136" y="195"/>
                </a:lnTo>
                <a:lnTo>
                  <a:pt x="136" y="205"/>
                </a:lnTo>
                <a:lnTo>
                  <a:pt x="136" y="205"/>
                </a:lnTo>
                <a:lnTo>
                  <a:pt x="136" y="167"/>
                </a:lnTo>
                <a:lnTo>
                  <a:pt x="136" y="167"/>
                </a:lnTo>
                <a:lnTo>
                  <a:pt x="144" y="102"/>
                </a:lnTo>
                <a:lnTo>
                  <a:pt x="144" y="102"/>
                </a:lnTo>
                <a:lnTo>
                  <a:pt x="144" y="65"/>
                </a:lnTo>
                <a:lnTo>
                  <a:pt x="144" y="65"/>
                </a:lnTo>
                <a:lnTo>
                  <a:pt x="144" y="130"/>
                </a:lnTo>
                <a:lnTo>
                  <a:pt x="144" y="130"/>
                </a:lnTo>
                <a:lnTo>
                  <a:pt x="144" y="186"/>
                </a:lnTo>
                <a:lnTo>
                  <a:pt x="144" y="186"/>
                </a:lnTo>
                <a:lnTo>
                  <a:pt x="152" y="149"/>
                </a:lnTo>
                <a:lnTo>
                  <a:pt x="152" y="149"/>
                </a:lnTo>
                <a:lnTo>
                  <a:pt x="152" y="195"/>
                </a:lnTo>
                <a:lnTo>
                  <a:pt x="152" y="195"/>
                </a:lnTo>
                <a:lnTo>
                  <a:pt x="152" y="214"/>
                </a:lnTo>
                <a:lnTo>
                  <a:pt x="152" y="214"/>
                </a:lnTo>
                <a:lnTo>
                  <a:pt x="152" y="233"/>
                </a:lnTo>
                <a:lnTo>
                  <a:pt x="152" y="233"/>
                </a:lnTo>
                <a:lnTo>
                  <a:pt x="161" y="260"/>
                </a:lnTo>
                <a:lnTo>
                  <a:pt x="161" y="260"/>
                </a:lnTo>
                <a:lnTo>
                  <a:pt x="161" y="158"/>
                </a:lnTo>
                <a:lnTo>
                  <a:pt x="161" y="158"/>
                </a:lnTo>
                <a:lnTo>
                  <a:pt x="161" y="121"/>
                </a:lnTo>
                <a:lnTo>
                  <a:pt x="161" y="121"/>
                </a:lnTo>
                <a:lnTo>
                  <a:pt x="169" y="149"/>
                </a:lnTo>
                <a:lnTo>
                  <a:pt x="169" y="149"/>
                </a:lnTo>
                <a:lnTo>
                  <a:pt x="169" y="158"/>
                </a:lnTo>
                <a:lnTo>
                  <a:pt x="169" y="158"/>
                </a:lnTo>
                <a:lnTo>
                  <a:pt x="169" y="158"/>
                </a:lnTo>
                <a:lnTo>
                  <a:pt x="169" y="158"/>
                </a:lnTo>
                <a:lnTo>
                  <a:pt x="169" y="186"/>
                </a:lnTo>
                <a:lnTo>
                  <a:pt x="169" y="186"/>
                </a:lnTo>
                <a:lnTo>
                  <a:pt x="178" y="47"/>
                </a:lnTo>
                <a:lnTo>
                  <a:pt x="178" y="47"/>
                </a:lnTo>
                <a:lnTo>
                  <a:pt x="178" y="167"/>
                </a:lnTo>
                <a:lnTo>
                  <a:pt x="178" y="167"/>
                </a:lnTo>
                <a:lnTo>
                  <a:pt x="178" y="233"/>
                </a:lnTo>
                <a:lnTo>
                  <a:pt x="178" y="233"/>
                </a:lnTo>
                <a:lnTo>
                  <a:pt x="178" y="177"/>
                </a:lnTo>
                <a:lnTo>
                  <a:pt x="178" y="177"/>
                </a:lnTo>
                <a:lnTo>
                  <a:pt x="186" y="186"/>
                </a:lnTo>
                <a:lnTo>
                  <a:pt x="186" y="186"/>
                </a:lnTo>
                <a:lnTo>
                  <a:pt x="186" y="167"/>
                </a:lnTo>
                <a:lnTo>
                  <a:pt x="186" y="167"/>
                </a:lnTo>
                <a:lnTo>
                  <a:pt x="186" y="177"/>
                </a:lnTo>
                <a:lnTo>
                  <a:pt x="186" y="177"/>
                </a:lnTo>
                <a:lnTo>
                  <a:pt x="195" y="205"/>
                </a:lnTo>
                <a:lnTo>
                  <a:pt x="195" y="205"/>
                </a:lnTo>
                <a:lnTo>
                  <a:pt x="195" y="251"/>
                </a:lnTo>
                <a:lnTo>
                  <a:pt x="195" y="251"/>
                </a:lnTo>
                <a:lnTo>
                  <a:pt x="195" y="177"/>
                </a:lnTo>
                <a:lnTo>
                  <a:pt x="195" y="177"/>
                </a:lnTo>
                <a:lnTo>
                  <a:pt x="195" y="242"/>
                </a:lnTo>
                <a:lnTo>
                  <a:pt x="195" y="242"/>
                </a:lnTo>
                <a:lnTo>
                  <a:pt x="203" y="158"/>
                </a:lnTo>
                <a:lnTo>
                  <a:pt x="203" y="158"/>
                </a:lnTo>
                <a:lnTo>
                  <a:pt x="203" y="102"/>
                </a:lnTo>
                <a:lnTo>
                  <a:pt x="203" y="102"/>
                </a:lnTo>
                <a:lnTo>
                  <a:pt x="203" y="19"/>
                </a:lnTo>
                <a:lnTo>
                  <a:pt x="203" y="19"/>
                </a:lnTo>
                <a:lnTo>
                  <a:pt x="203" y="130"/>
                </a:lnTo>
                <a:lnTo>
                  <a:pt x="203" y="130"/>
                </a:lnTo>
                <a:lnTo>
                  <a:pt x="212" y="130"/>
                </a:lnTo>
                <a:lnTo>
                  <a:pt x="212" y="130"/>
                </a:lnTo>
                <a:lnTo>
                  <a:pt x="212" y="93"/>
                </a:lnTo>
                <a:lnTo>
                  <a:pt x="212" y="93"/>
                </a:lnTo>
                <a:lnTo>
                  <a:pt x="212" y="130"/>
                </a:lnTo>
                <a:lnTo>
                  <a:pt x="212" y="130"/>
                </a:lnTo>
                <a:lnTo>
                  <a:pt x="212" y="84"/>
                </a:lnTo>
                <a:lnTo>
                  <a:pt x="212" y="84"/>
                </a:lnTo>
                <a:lnTo>
                  <a:pt x="220" y="167"/>
                </a:lnTo>
                <a:lnTo>
                  <a:pt x="220" y="167"/>
                </a:lnTo>
                <a:lnTo>
                  <a:pt x="220" y="149"/>
                </a:lnTo>
                <a:lnTo>
                  <a:pt x="220" y="149"/>
                </a:lnTo>
                <a:lnTo>
                  <a:pt x="220" y="195"/>
                </a:lnTo>
                <a:lnTo>
                  <a:pt x="220" y="195"/>
                </a:lnTo>
                <a:lnTo>
                  <a:pt x="220" y="195"/>
                </a:lnTo>
                <a:lnTo>
                  <a:pt x="220" y="195"/>
                </a:lnTo>
                <a:lnTo>
                  <a:pt x="229" y="186"/>
                </a:lnTo>
                <a:lnTo>
                  <a:pt x="229" y="186"/>
                </a:lnTo>
                <a:lnTo>
                  <a:pt x="229" y="112"/>
                </a:lnTo>
                <a:lnTo>
                  <a:pt x="229" y="112"/>
                </a:lnTo>
                <a:lnTo>
                  <a:pt x="229" y="149"/>
                </a:lnTo>
                <a:lnTo>
                  <a:pt x="229" y="149"/>
                </a:lnTo>
                <a:lnTo>
                  <a:pt x="229" y="260"/>
                </a:lnTo>
                <a:lnTo>
                  <a:pt x="229" y="260"/>
                </a:lnTo>
                <a:lnTo>
                  <a:pt x="237" y="56"/>
                </a:lnTo>
                <a:lnTo>
                  <a:pt x="237" y="56"/>
                </a:lnTo>
                <a:lnTo>
                  <a:pt x="237" y="121"/>
                </a:lnTo>
                <a:lnTo>
                  <a:pt x="237" y="121"/>
                </a:lnTo>
                <a:lnTo>
                  <a:pt x="237" y="242"/>
                </a:lnTo>
                <a:lnTo>
                  <a:pt x="237" y="242"/>
                </a:lnTo>
                <a:lnTo>
                  <a:pt x="246" y="177"/>
                </a:lnTo>
                <a:lnTo>
                  <a:pt x="246" y="177"/>
                </a:lnTo>
                <a:lnTo>
                  <a:pt x="246" y="149"/>
                </a:lnTo>
                <a:lnTo>
                  <a:pt x="246" y="149"/>
                </a:lnTo>
                <a:lnTo>
                  <a:pt x="246" y="195"/>
                </a:lnTo>
                <a:lnTo>
                  <a:pt x="246" y="195"/>
                </a:lnTo>
                <a:lnTo>
                  <a:pt x="246" y="158"/>
                </a:lnTo>
                <a:lnTo>
                  <a:pt x="246" y="158"/>
                </a:lnTo>
                <a:lnTo>
                  <a:pt x="254" y="140"/>
                </a:lnTo>
                <a:lnTo>
                  <a:pt x="254" y="140"/>
                </a:lnTo>
                <a:lnTo>
                  <a:pt x="254" y="93"/>
                </a:lnTo>
                <a:lnTo>
                  <a:pt x="254" y="93"/>
                </a:lnTo>
                <a:lnTo>
                  <a:pt x="254" y="233"/>
                </a:lnTo>
                <a:lnTo>
                  <a:pt x="254" y="233"/>
                </a:lnTo>
                <a:lnTo>
                  <a:pt x="254" y="214"/>
                </a:lnTo>
                <a:lnTo>
                  <a:pt x="254" y="214"/>
                </a:lnTo>
                <a:lnTo>
                  <a:pt x="263" y="195"/>
                </a:lnTo>
                <a:lnTo>
                  <a:pt x="263" y="195"/>
                </a:lnTo>
                <a:lnTo>
                  <a:pt x="263" y="149"/>
                </a:lnTo>
                <a:lnTo>
                  <a:pt x="263" y="149"/>
                </a:lnTo>
                <a:lnTo>
                  <a:pt x="263" y="84"/>
                </a:lnTo>
                <a:lnTo>
                  <a:pt x="263" y="84"/>
                </a:lnTo>
                <a:lnTo>
                  <a:pt x="271" y="47"/>
                </a:lnTo>
                <a:lnTo>
                  <a:pt x="271" y="47"/>
                </a:lnTo>
                <a:lnTo>
                  <a:pt x="271" y="112"/>
                </a:lnTo>
                <a:lnTo>
                  <a:pt x="271" y="112"/>
                </a:lnTo>
                <a:lnTo>
                  <a:pt x="271" y="112"/>
                </a:lnTo>
                <a:lnTo>
                  <a:pt x="271" y="112"/>
                </a:lnTo>
                <a:lnTo>
                  <a:pt x="271" y="167"/>
                </a:lnTo>
                <a:lnTo>
                  <a:pt x="271" y="167"/>
                </a:lnTo>
                <a:lnTo>
                  <a:pt x="280" y="158"/>
                </a:lnTo>
                <a:lnTo>
                  <a:pt x="280" y="158"/>
                </a:lnTo>
                <a:lnTo>
                  <a:pt x="280" y="205"/>
                </a:lnTo>
                <a:lnTo>
                  <a:pt x="280" y="205"/>
                </a:lnTo>
                <a:lnTo>
                  <a:pt x="280" y="130"/>
                </a:lnTo>
                <a:lnTo>
                  <a:pt x="280" y="130"/>
                </a:lnTo>
                <a:lnTo>
                  <a:pt x="280" y="84"/>
                </a:lnTo>
                <a:lnTo>
                  <a:pt x="280" y="84"/>
                </a:lnTo>
                <a:lnTo>
                  <a:pt x="288" y="84"/>
                </a:lnTo>
                <a:lnTo>
                  <a:pt x="288" y="84"/>
                </a:lnTo>
                <a:lnTo>
                  <a:pt x="288" y="167"/>
                </a:lnTo>
                <a:lnTo>
                  <a:pt x="288" y="167"/>
                </a:lnTo>
                <a:lnTo>
                  <a:pt x="288" y="140"/>
                </a:lnTo>
                <a:lnTo>
                  <a:pt x="288" y="140"/>
                </a:lnTo>
                <a:lnTo>
                  <a:pt x="288" y="121"/>
                </a:lnTo>
                <a:lnTo>
                  <a:pt x="288" y="121"/>
                </a:lnTo>
                <a:lnTo>
                  <a:pt x="296" y="186"/>
                </a:lnTo>
                <a:lnTo>
                  <a:pt x="296" y="186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6" y="140"/>
                </a:lnTo>
                <a:lnTo>
                  <a:pt x="296" y="130"/>
                </a:lnTo>
                <a:lnTo>
                  <a:pt x="296" y="130"/>
                </a:lnTo>
                <a:lnTo>
                  <a:pt x="305" y="195"/>
                </a:lnTo>
                <a:lnTo>
                  <a:pt x="305" y="195"/>
                </a:lnTo>
                <a:lnTo>
                  <a:pt x="305" y="84"/>
                </a:lnTo>
                <a:lnTo>
                  <a:pt x="305" y="84"/>
                </a:lnTo>
                <a:lnTo>
                  <a:pt x="305" y="102"/>
                </a:lnTo>
                <a:lnTo>
                  <a:pt x="305" y="102"/>
                </a:lnTo>
                <a:lnTo>
                  <a:pt x="305" y="288"/>
                </a:lnTo>
                <a:lnTo>
                  <a:pt x="305" y="288"/>
                </a:lnTo>
                <a:lnTo>
                  <a:pt x="313" y="214"/>
                </a:lnTo>
                <a:lnTo>
                  <a:pt x="313" y="214"/>
                </a:lnTo>
                <a:lnTo>
                  <a:pt x="313" y="177"/>
                </a:lnTo>
                <a:lnTo>
                  <a:pt x="313" y="177"/>
                </a:lnTo>
                <a:lnTo>
                  <a:pt x="313" y="270"/>
                </a:lnTo>
                <a:lnTo>
                  <a:pt x="313" y="270"/>
                </a:lnTo>
                <a:lnTo>
                  <a:pt x="322" y="65"/>
                </a:lnTo>
                <a:lnTo>
                  <a:pt x="322" y="65"/>
                </a:lnTo>
                <a:lnTo>
                  <a:pt x="322" y="140"/>
                </a:lnTo>
                <a:lnTo>
                  <a:pt x="322" y="140"/>
                </a:lnTo>
                <a:lnTo>
                  <a:pt x="322" y="121"/>
                </a:lnTo>
                <a:lnTo>
                  <a:pt x="322" y="121"/>
                </a:lnTo>
                <a:lnTo>
                  <a:pt x="322" y="223"/>
                </a:lnTo>
                <a:lnTo>
                  <a:pt x="322" y="223"/>
                </a:lnTo>
                <a:lnTo>
                  <a:pt x="330" y="149"/>
                </a:lnTo>
                <a:lnTo>
                  <a:pt x="330" y="149"/>
                </a:lnTo>
                <a:lnTo>
                  <a:pt x="330" y="56"/>
                </a:lnTo>
                <a:lnTo>
                  <a:pt x="330" y="56"/>
                </a:lnTo>
                <a:lnTo>
                  <a:pt x="330" y="112"/>
                </a:lnTo>
                <a:lnTo>
                  <a:pt x="330" y="112"/>
                </a:lnTo>
                <a:lnTo>
                  <a:pt x="330" y="112"/>
                </a:lnTo>
                <a:lnTo>
                  <a:pt x="330" y="112"/>
                </a:lnTo>
                <a:lnTo>
                  <a:pt x="339" y="121"/>
                </a:lnTo>
                <a:lnTo>
                  <a:pt x="339" y="121"/>
                </a:lnTo>
                <a:lnTo>
                  <a:pt x="339" y="158"/>
                </a:lnTo>
                <a:lnTo>
                  <a:pt x="339" y="158"/>
                </a:lnTo>
                <a:lnTo>
                  <a:pt x="339" y="223"/>
                </a:lnTo>
                <a:lnTo>
                  <a:pt x="339" y="223"/>
                </a:lnTo>
                <a:lnTo>
                  <a:pt x="339" y="37"/>
                </a:lnTo>
                <a:lnTo>
                  <a:pt x="339" y="37"/>
                </a:lnTo>
                <a:lnTo>
                  <a:pt x="347" y="233"/>
                </a:lnTo>
                <a:lnTo>
                  <a:pt x="347" y="233"/>
                </a:lnTo>
                <a:lnTo>
                  <a:pt x="347" y="130"/>
                </a:lnTo>
                <a:lnTo>
                  <a:pt x="347" y="130"/>
                </a:lnTo>
                <a:lnTo>
                  <a:pt x="347" y="130"/>
                </a:lnTo>
                <a:lnTo>
                  <a:pt x="347" y="130"/>
                </a:lnTo>
                <a:lnTo>
                  <a:pt x="347" y="37"/>
                </a:lnTo>
                <a:lnTo>
                  <a:pt x="347" y="37"/>
                </a:lnTo>
                <a:lnTo>
                  <a:pt x="356" y="177"/>
                </a:lnTo>
                <a:lnTo>
                  <a:pt x="356" y="177"/>
                </a:lnTo>
                <a:lnTo>
                  <a:pt x="356" y="74"/>
                </a:lnTo>
                <a:lnTo>
                  <a:pt x="356" y="74"/>
                </a:lnTo>
                <a:lnTo>
                  <a:pt x="356" y="186"/>
                </a:lnTo>
                <a:lnTo>
                  <a:pt x="356" y="186"/>
                </a:lnTo>
                <a:lnTo>
                  <a:pt x="364" y="149"/>
                </a:lnTo>
                <a:lnTo>
                  <a:pt x="364" y="149"/>
                </a:lnTo>
                <a:lnTo>
                  <a:pt x="364" y="112"/>
                </a:lnTo>
                <a:lnTo>
                  <a:pt x="364" y="112"/>
                </a:lnTo>
                <a:lnTo>
                  <a:pt x="364" y="214"/>
                </a:lnTo>
                <a:lnTo>
                  <a:pt x="364" y="214"/>
                </a:lnTo>
                <a:lnTo>
                  <a:pt x="364" y="121"/>
                </a:lnTo>
                <a:lnTo>
                  <a:pt x="364" y="121"/>
                </a:lnTo>
                <a:lnTo>
                  <a:pt x="373" y="56"/>
                </a:lnTo>
                <a:lnTo>
                  <a:pt x="373" y="56"/>
                </a:lnTo>
                <a:lnTo>
                  <a:pt x="373" y="149"/>
                </a:lnTo>
                <a:lnTo>
                  <a:pt x="373" y="149"/>
                </a:lnTo>
                <a:lnTo>
                  <a:pt x="373" y="9"/>
                </a:lnTo>
                <a:lnTo>
                  <a:pt x="373" y="9"/>
                </a:lnTo>
                <a:lnTo>
                  <a:pt x="373" y="195"/>
                </a:lnTo>
                <a:lnTo>
                  <a:pt x="373" y="195"/>
                </a:lnTo>
                <a:lnTo>
                  <a:pt x="381" y="0"/>
                </a:lnTo>
                <a:lnTo>
                  <a:pt x="381" y="0"/>
                </a:lnTo>
                <a:lnTo>
                  <a:pt x="381" y="158"/>
                </a:lnTo>
                <a:lnTo>
                  <a:pt x="381" y="158"/>
                </a:lnTo>
                <a:lnTo>
                  <a:pt x="381" y="140"/>
                </a:lnTo>
                <a:lnTo>
                  <a:pt x="381" y="140"/>
                </a:lnTo>
                <a:lnTo>
                  <a:pt x="381" y="205"/>
                </a:lnTo>
                <a:lnTo>
                  <a:pt x="381" y="205"/>
                </a:lnTo>
                <a:lnTo>
                  <a:pt x="390" y="270"/>
                </a:lnTo>
                <a:lnTo>
                  <a:pt x="390" y="270"/>
                </a:lnTo>
                <a:lnTo>
                  <a:pt x="390" y="177"/>
                </a:lnTo>
                <a:lnTo>
                  <a:pt x="390" y="177"/>
                </a:lnTo>
                <a:lnTo>
                  <a:pt x="390" y="121"/>
                </a:lnTo>
                <a:lnTo>
                  <a:pt x="390" y="121"/>
                </a:lnTo>
                <a:lnTo>
                  <a:pt x="398" y="112"/>
                </a:lnTo>
                <a:lnTo>
                  <a:pt x="398" y="112"/>
                </a:lnTo>
                <a:lnTo>
                  <a:pt x="398" y="251"/>
                </a:lnTo>
                <a:lnTo>
                  <a:pt x="398" y="251"/>
                </a:lnTo>
                <a:lnTo>
                  <a:pt x="398" y="270"/>
                </a:lnTo>
                <a:lnTo>
                  <a:pt x="398" y="270"/>
                </a:lnTo>
                <a:lnTo>
                  <a:pt x="398" y="177"/>
                </a:lnTo>
                <a:lnTo>
                  <a:pt x="398" y="177"/>
                </a:lnTo>
                <a:lnTo>
                  <a:pt x="407" y="149"/>
                </a:lnTo>
                <a:lnTo>
                  <a:pt x="407" y="149"/>
                </a:lnTo>
                <a:lnTo>
                  <a:pt x="407" y="19"/>
                </a:lnTo>
                <a:lnTo>
                  <a:pt x="407" y="19"/>
                </a:lnTo>
                <a:lnTo>
                  <a:pt x="407" y="177"/>
                </a:lnTo>
                <a:lnTo>
                  <a:pt x="407" y="177"/>
                </a:lnTo>
                <a:lnTo>
                  <a:pt x="407" y="149"/>
                </a:lnTo>
                <a:lnTo>
                  <a:pt x="407" y="149"/>
                </a:lnTo>
                <a:lnTo>
                  <a:pt x="415" y="102"/>
                </a:lnTo>
                <a:lnTo>
                  <a:pt x="415" y="102"/>
                </a:lnTo>
                <a:lnTo>
                  <a:pt x="415" y="186"/>
                </a:lnTo>
                <a:lnTo>
                  <a:pt x="415" y="186"/>
                </a:lnTo>
                <a:lnTo>
                  <a:pt x="415" y="223"/>
                </a:lnTo>
                <a:lnTo>
                  <a:pt x="415" y="223"/>
                </a:lnTo>
                <a:lnTo>
                  <a:pt x="415" y="242"/>
                </a:lnTo>
                <a:lnTo>
                  <a:pt x="415" y="242"/>
                </a:lnTo>
                <a:lnTo>
                  <a:pt x="424" y="93"/>
                </a:lnTo>
                <a:lnTo>
                  <a:pt x="424" y="93"/>
                </a:lnTo>
                <a:lnTo>
                  <a:pt x="424" y="130"/>
                </a:lnTo>
                <a:lnTo>
                  <a:pt x="424" y="130"/>
                </a:lnTo>
                <a:lnTo>
                  <a:pt x="424" y="65"/>
                </a:lnTo>
                <a:lnTo>
                  <a:pt x="424" y="65"/>
                </a:lnTo>
                <a:lnTo>
                  <a:pt x="424" y="186"/>
                </a:lnTo>
                <a:lnTo>
                  <a:pt x="424" y="186"/>
                </a:lnTo>
                <a:lnTo>
                  <a:pt x="432" y="102"/>
                </a:lnTo>
                <a:lnTo>
                  <a:pt x="432" y="102"/>
                </a:lnTo>
                <a:lnTo>
                  <a:pt x="432" y="37"/>
                </a:lnTo>
                <a:lnTo>
                  <a:pt x="432" y="37"/>
                </a:lnTo>
                <a:lnTo>
                  <a:pt x="432" y="121"/>
                </a:lnTo>
                <a:lnTo>
                  <a:pt x="432" y="121"/>
                </a:lnTo>
                <a:lnTo>
                  <a:pt x="440" y="158"/>
                </a:lnTo>
                <a:lnTo>
                  <a:pt x="440" y="158"/>
                </a:lnTo>
                <a:lnTo>
                  <a:pt x="440" y="251"/>
                </a:lnTo>
                <a:lnTo>
                  <a:pt x="440" y="251"/>
                </a:lnTo>
                <a:lnTo>
                  <a:pt x="440" y="84"/>
                </a:lnTo>
                <a:lnTo>
                  <a:pt x="440" y="84"/>
                </a:lnTo>
                <a:lnTo>
                  <a:pt x="440" y="121"/>
                </a:lnTo>
                <a:lnTo>
                  <a:pt x="440" y="121"/>
                </a:lnTo>
                <a:lnTo>
                  <a:pt x="449" y="205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79" name="Rectangle 239"/>
          <p:cNvSpPr>
            <a:spLocks noChangeArrowheads="1"/>
          </p:cNvSpPr>
          <p:nvPr/>
        </p:nvSpPr>
        <p:spPr bwMode="auto">
          <a:xfrm>
            <a:off x="5894388" y="3297238"/>
            <a:ext cx="2863850" cy="14176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0" name="Freeform 240"/>
          <p:cNvSpPr>
            <a:spLocks/>
          </p:cNvSpPr>
          <p:nvPr/>
        </p:nvSpPr>
        <p:spPr bwMode="auto">
          <a:xfrm>
            <a:off x="5894388" y="3297238"/>
            <a:ext cx="2863850" cy="1417637"/>
          </a:xfrm>
          <a:custGeom>
            <a:avLst/>
            <a:gdLst>
              <a:gd name="T0" fmla="*/ 0 w 1804"/>
              <a:gd name="T1" fmla="*/ 893 h 893"/>
              <a:gd name="T2" fmla="*/ 0 w 1804"/>
              <a:gd name="T3" fmla="*/ 0 h 893"/>
              <a:gd name="T4" fmla="*/ 0 w 1804"/>
              <a:gd name="T5" fmla="*/ 0 h 893"/>
              <a:gd name="T6" fmla="*/ 1804 w 1804"/>
              <a:gd name="T7" fmla="*/ 0 h 893"/>
              <a:gd name="T8" fmla="*/ 1804 w 1804"/>
              <a:gd name="T9" fmla="*/ 0 h 893"/>
              <a:gd name="T10" fmla="*/ 1804 w 1804"/>
              <a:gd name="T11" fmla="*/ 893 h 893"/>
              <a:gd name="T12" fmla="*/ 1804 w 1804"/>
              <a:gd name="T13" fmla="*/ 893 h 893"/>
              <a:gd name="T14" fmla="*/ 0 w 1804"/>
              <a:gd name="T15" fmla="*/ 893 h 893"/>
              <a:gd name="T16" fmla="*/ 0 w 1804"/>
              <a:gd name="T17" fmla="*/ 893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04" h="893">
                <a:moveTo>
                  <a:pt x="0" y="893"/>
                </a:moveTo>
                <a:lnTo>
                  <a:pt x="0" y="0"/>
                </a:lnTo>
                <a:lnTo>
                  <a:pt x="0" y="0"/>
                </a:lnTo>
                <a:lnTo>
                  <a:pt x="1804" y="0"/>
                </a:lnTo>
                <a:lnTo>
                  <a:pt x="1804" y="0"/>
                </a:lnTo>
                <a:lnTo>
                  <a:pt x="1804" y="893"/>
                </a:lnTo>
                <a:lnTo>
                  <a:pt x="1804" y="893"/>
                </a:lnTo>
                <a:lnTo>
                  <a:pt x="0" y="893"/>
                </a:lnTo>
                <a:lnTo>
                  <a:pt x="0" y="893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481" name="Picture 24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88" y="3297238"/>
            <a:ext cx="28781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82" name="Freeform 242"/>
          <p:cNvSpPr>
            <a:spLocks/>
          </p:cNvSpPr>
          <p:nvPr/>
        </p:nvSpPr>
        <p:spPr bwMode="auto">
          <a:xfrm>
            <a:off x="8986838" y="4257675"/>
            <a:ext cx="53975" cy="44450"/>
          </a:xfrm>
          <a:custGeom>
            <a:avLst/>
            <a:gdLst>
              <a:gd name="T0" fmla="*/ 0 w 34"/>
              <a:gd name="T1" fmla="*/ 28 h 28"/>
              <a:gd name="T2" fmla="*/ 0 w 34"/>
              <a:gd name="T3" fmla="*/ 0 h 28"/>
              <a:gd name="T4" fmla="*/ 0 w 34"/>
              <a:gd name="T5" fmla="*/ 0 h 28"/>
              <a:gd name="T6" fmla="*/ 0 w 34"/>
              <a:gd name="T7" fmla="*/ 0 h 28"/>
              <a:gd name="T8" fmla="*/ 0 w 34"/>
              <a:gd name="T9" fmla="*/ 0 h 28"/>
              <a:gd name="T10" fmla="*/ 0 w 34"/>
              <a:gd name="T11" fmla="*/ 28 h 28"/>
              <a:gd name="T12" fmla="*/ 0 w 34"/>
              <a:gd name="T13" fmla="*/ 28 h 28"/>
              <a:gd name="T14" fmla="*/ 9 w 34"/>
              <a:gd name="T15" fmla="*/ 28 h 28"/>
              <a:gd name="T16" fmla="*/ 9 w 34"/>
              <a:gd name="T17" fmla="*/ 28 h 28"/>
              <a:gd name="T18" fmla="*/ 9 w 34"/>
              <a:gd name="T19" fmla="*/ 9 h 28"/>
              <a:gd name="T20" fmla="*/ 9 w 34"/>
              <a:gd name="T21" fmla="*/ 9 h 28"/>
              <a:gd name="T22" fmla="*/ 17 w 34"/>
              <a:gd name="T23" fmla="*/ 9 h 28"/>
              <a:gd name="T24" fmla="*/ 17 w 34"/>
              <a:gd name="T25" fmla="*/ 9 h 28"/>
              <a:gd name="T26" fmla="*/ 17 w 34"/>
              <a:gd name="T27" fmla="*/ 28 h 28"/>
              <a:gd name="T28" fmla="*/ 17 w 34"/>
              <a:gd name="T29" fmla="*/ 28 h 28"/>
              <a:gd name="T30" fmla="*/ 34 w 34"/>
              <a:gd name="T31" fmla="*/ 28 h 28"/>
              <a:gd name="T32" fmla="*/ 34 w 34"/>
              <a:gd name="T33" fmla="*/ 28 h 28"/>
              <a:gd name="T34" fmla="*/ 34 w 34"/>
              <a:gd name="T35" fmla="*/ 28 h 28"/>
              <a:gd name="T36" fmla="*/ 34 w 34"/>
              <a:gd name="T37" fmla="*/ 28 h 28"/>
              <a:gd name="T38" fmla="*/ 0 w 34"/>
              <a:gd name="T39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" h="28">
                <a:moveTo>
                  <a:pt x="0" y="28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28"/>
                </a:lnTo>
                <a:lnTo>
                  <a:pt x="0" y="28"/>
                </a:lnTo>
                <a:lnTo>
                  <a:pt x="9" y="28"/>
                </a:lnTo>
                <a:lnTo>
                  <a:pt x="9" y="28"/>
                </a:lnTo>
                <a:lnTo>
                  <a:pt x="9" y="9"/>
                </a:lnTo>
                <a:lnTo>
                  <a:pt x="9" y="9"/>
                </a:lnTo>
                <a:lnTo>
                  <a:pt x="17" y="9"/>
                </a:lnTo>
                <a:lnTo>
                  <a:pt x="17" y="9"/>
                </a:lnTo>
                <a:lnTo>
                  <a:pt x="17" y="28"/>
                </a:lnTo>
                <a:lnTo>
                  <a:pt x="17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0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3" name="Freeform 243"/>
          <p:cNvSpPr>
            <a:spLocks/>
          </p:cNvSpPr>
          <p:nvPr/>
        </p:nvSpPr>
        <p:spPr bwMode="auto">
          <a:xfrm>
            <a:off x="9001125" y="4227513"/>
            <a:ext cx="39688" cy="30162"/>
          </a:xfrm>
          <a:custGeom>
            <a:avLst/>
            <a:gdLst>
              <a:gd name="T0" fmla="*/ 0 w 25"/>
              <a:gd name="T1" fmla="*/ 19 h 19"/>
              <a:gd name="T2" fmla="*/ 0 w 25"/>
              <a:gd name="T3" fmla="*/ 9 h 19"/>
              <a:gd name="T4" fmla="*/ 0 w 25"/>
              <a:gd name="T5" fmla="*/ 9 h 19"/>
              <a:gd name="T6" fmla="*/ 0 w 25"/>
              <a:gd name="T7" fmla="*/ 9 h 19"/>
              <a:gd name="T8" fmla="*/ 0 w 25"/>
              <a:gd name="T9" fmla="*/ 9 h 19"/>
              <a:gd name="T10" fmla="*/ 0 w 25"/>
              <a:gd name="T11" fmla="*/ 9 h 19"/>
              <a:gd name="T12" fmla="*/ 0 w 25"/>
              <a:gd name="T13" fmla="*/ 9 h 19"/>
              <a:gd name="T14" fmla="*/ 0 w 25"/>
              <a:gd name="T15" fmla="*/ 9 h 19"/>
              <a:gd name="T16" fmla="*/ 0 w 25"/>
              <a:gd name="T17" fmla="*/ 9 h 19"/>
              <a:gd name="T18" fmla="*/ 0 w 25"/>
              <a:gd name="T19" fmla="*/ 9 h 19"/>
              <a:gd name="T20" fmla="*/ 0 w 25"/>
              <a:gd name="T21" fmla="*/ 9 h 19"/>
              <a:gd name="T22" fmla="*/ 0 w 25"/>
              <a:gd name="T23" fmla="*/ 9 h 19"/>
              <a:gd name="T24" fmla="*/ 0 w 25"/>
              <a:gd name="T25" fmla="*/ 9 h 19"/>
              <a:gd name="T26" fmla="*/ 0 w 25"/>
              <a:gd name="T27" fmla="*/ 9 h 19"/>
              <a:gd name="T28" fmla="*/ 0 w 25"/>
              <a:gd name="T29" fmla="*/ 0 h 19"/>
              <a:gd name="T30" fmla="*/ 0 w 25"/>
              <a:gd name="T31" fmla="*/ 0 h 19"/>
              <a:gd name="T32" fmla="*/ 0 w 25"/>
              <a:gd name="T33" fmla="*/ 0 h 19"/>
              <a:gd name="T34" fmla="*/ 0 w 25"/>
              <a:gd name="T35" fmla="*/ 0 h 19"/>
              <a:gd name="T36" fmla="*/ 0 w 25"/>
              <a:gd name="T37" fmla="*/ 0 h 19"/>
              <a:gd name="T38" fmla="*/ 0 w 25"/>
              <a:gd name="T39" fmla="*/ 9 h 19"/>
              <a:gd name="T40" fmla="*/ 0 w 25"/>
              <a:gd name="T41" fmla="*/ 9 h 19"/>
              <a:gd name="T42" fmla="*/ 0 w 25"/>
              <a:gd name="T43" fmla="*/ 9 h 19"/>
              <a:gd name="T44" fmla="*/ 0 w 25"/>
              <a:gd name="T45" fmla="*/ 9 h 19"/>
              <a:gd name="T46" fmla="*/ 0 w 25"/>
              <a:gd name="T47" fmla="*/ 9 h 19"/>
              <a:gd name="T48" fmla="*/ 0 w 25"/>
              <a:gd name="T49" fmla="*/ 9 h 19"/>
              <a:gd name="T50" fmla="*/ 0 w 25"/>
              <a:gd name="T51" fmla="*/ 9 h 19"/>
              <a:gd name="T52" fmla="*/ 0 w 25"/>
              <a:gd name="T53" fmla="*/ 9 h 19"/>
              <a:gd name="T54" fmla="*/ 8 w 25"/>
              <a:gd name="T55" fmla="*/ 9 h 19"/>
              <a:gd name="T56" fmla="*/ 8 w 25"/>
              <a:gd name="T57" fmla="*/ 9 h 19"/>
              <a:gd name="T58" fmla="*/ 8 w 25"/>
              <a:gd name="T59" fmla="*/ 9 h 19"/>
              <a:gd name="T60" fmla="*/ 25 w 25"/>
              <a:gd name="T61" fmla="*/ 9 h 19"/>
              <a:gd name="T62" fmla="*/ 25 w 25"/>
              <a:gd name="T63" fmla="*/ 9 h 19"/>
              <a:gd name="T64" fmla="*/ 25 w 25"/>
              <a:gd name="T65" fmla="*/ 19 h 19"/>
              <a:gd name="T66" fmla="*/ 25 w 25"/>
              <a:gd name="T67" fmla="*/ 19 h 19"/>
              <a:gd name="T68" fmla="*/ 0 w 25"/>
              <a:gd name="T6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9">
                <a:moveTo>
                  <a:pt x="0" y="19"/>
                </a:move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8" y="9"/>
                </a:lnTo>
                <a:lnTo>
                  <a:pt x="8" y="9"/>
                </a:lnTo>
                <a:lnTo>
                  <a:pt x="8" y="9"/>
                </a:lnTo>
                <a:lnTo>
                  <a:pt x="25" y="9"/>
                </a:lnTo>
                <a:lnTo>
                  <a:pt x="25" y="9"/>
                </a:lnTo>
                <a:lnTo>
                  <a:pt x="25" y="19"/>
                </a:lnTo>
                <a:lnTo>
                  <a:pt x="25" y="19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4" name="Freeform 244"/>
          <p:cNvSpPr>
            <a:spLocks/>
          </p:cNvSpPr>
          <p:nvPr/>
        </p:nvSpPr>
        <p:spPr bwMode="auto">
          <a:xfrm>
            <a:off x="9001125" y="4183063"/>
            <a:ext cx="39688" cy="44450"/>
          </a:xfrm>
          <a:custGeom>
            <a:avLst/>
            <a:gdLst>
              <a:gd name="T0" fmla="*/ 0 w 25"/>
              <a:gd name="T1" fmla="*/ 19 h 28"/>
              <a:gd name="T2" fmla="*/ 0 w 25"/>
              <a:gd name="T3" fmla="*/ 10 h 28"/>
              <a:gd name="T4" fmla="*/ 0 w 25"/>
              <a:gd name="T5" fmla="*/ 10 h 28"/>
              <a:gd name="T6" fmla="*/ 0 w 25"/>
              <a:gd name="T7" fmla="*/ 10 h 28"/>
              <a:gd name="T8" fmla="*/ 8 w 25"/>
              <a:gd name="T9" fmla="*/ 0 h 28"/>
              <a:gd name="T10" fmla="*/ 8 w 25"/>
              <a:gd name="T11" fmla="*/ 0 h 28"/>
              <a:gd name="T12" fmla="*/ 8 w 25"/>
              <a:gd name="T13" fmla="*/ 0 h 28"/>
              <a:gd name="T14" fmla="*/ 8 w 25"/>
              <a:gd name="T15" fmla="*/ 28 h 28"/>
              <a:gd name="T16" fmla="*/ 17 w 25"/>
              <a:gd name="T17" fmla="*/ 19 h 28"/>
              <a:gd name="T18" fmla="*/ 17 w 25"/>
              <a:gd name="T19" fmla="*/ 19 h 28"/>
              <a:gd name="T20" fmla="*/ 17 w 25"/>
              <a:gd name="T21" fmla="*/ 19 h 28"/>
              <a:gd name="T22" fmla="*/ 17 w 25"/>
              <a:gd name="T23" fmla="*/ 10 h 28"/>
              <a:gd name="T24" fmla="*/ 17 w 25"/>
              <a:gd name="T25" fmla="*/ 10 h 28"/>
              <a:gd name="T26" fmla="*/ 17 w 25"/>
              <a:gd name="T27" fmla="*/ 10 h 28"/>
              <a:gd name="T28" fmla="*/ 17 w 25"/>
              <a:gd name="T29" fmla="*/ 0 h 28"/>
              <a:gd name="T30" fmla="*/ 17 w 25"/>
              <a:gd name="T31" fmla="*/ 10 h 28"/>
              <a:gd name="T32" fmla="*/ 17 w 25"/>
              <a:gd name="T33" fmla="*/ 10 h 28"/>
              <a:gd name="T34" fmla="*/ 17 w 25"/>
              <a:gd name="T35" fmla="*/ 10 h 28"/>
              <a:gd name="T36" fmla="*/ 25 w 25"/>
              <a:gd name="T37" fmla="*/ 10 h 28"/>
              <a:gd name="T38" fmla="*/ 25 w 25"/>
              <a:gd name="T39" fmla="*/ 19 h 28"/>
              <a:gd name="T40" fmla="*/ 25 w 25"/>
              <a:gd name="T41" fmla="*/ 19 h 28"/>
              <a:gd name="T42" fmla="*/ 17 w 25"/>
              <a:gd name="T43" fmla="*/ 28 h 28"/>
              <a:gd name="T44" fmla="*/ 17 w 25"/>
              <a:gd name="T45" fmla="*/ 28 h 28"/>
              <a:gd name="T46" fmla="*/ 8 w 25"/>
              <a:gd name="T47" fmla="*/ 28 h 28"/>
              <a:gd name="T48" fmla="*/ 0 w 25"/>
              <a:gd name="T49" fmla="*/ 28 h 28"/>
              <a:gd name="T50" fmla="*/ 0 w 25"/>
              <a:gd name="T51" fmla="*/ 19 h 28"/>
              <a:gd name="T52" fmla="*/ 0 w 25"/>
              <a:gd name="T53" fmla="*/ 19 h 28"/>
              <a:gd name="T54" fmla="*/ 8 w 25"/>
              <a:gd name="T55" fmla="*/ 10 h 28"/>
              <a:gd name="T56" fmla="*/ 0 w 25"/>
              <a:gd name="T57" fmla="*/ 10 h 28"/>
              <a:gd name="T58" fmla="*/ 0 w 25"/>
              <a:gd name="T59" fmla="*/ 10 h 28"/>
              <a:gd name="T60" fmla="*/ 0 w 25"/>
              <a:gd name="T61" fmla="*/ 19 h 28"/>
              <a:gd name="T62" fmla="*/ 0 w 25"/>
              <a:gd name="T63" fmla="*/ 19 h 28"/>
              <a:gd name="T64" fmla="*/ 0 w 25"/>
              <a:gd name="T65" fmla="*/ 28 h 28"/>
              <a:gd name="T66" fmla="*/ 8 w 25"/>
              <a:gd name="T67" fmla="*/ 28 h 28"/>
              <a:gd name="T68" fmla="*/ 8 w 25"/>
              <a:gd name="T69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28">
                <a:moveTo>
                  <a:pt x="0" y="19"/>
                </a:moveTo>
                <a:lnTo>
                  <a:pt x="0" y="19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28"/>
                </a:lnTo>
                <a:lnTo>
                  <a:pt x="8" y="28"/>
                </a:lnTo>
                <a:lnTo>
                  <a:pt x="17" y="28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25" y="10"/>
                </a:lnTo>
                <a:lnTo>
                  <a:pt x="25" y="10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17" y="28"/>
                </a:lnTo>
                <a:lnTo>
                  <a:pt x="17" y="28"/>
                </a:lnTo>
                <a:lnTo>
                  <a:pt x="17" y="28"/>
                </a:lnTo>
                <a:lnTo>
                  <a:pt x="8" y="28"/>
                </a:lnTo>
                <a:lnTo>
                  <a:pt x="8" y="28"/>
                </a:lnTo>
                <a:lnTo>
                  <a:pt x="0" y="28"/>
                </a:lnTo>
                <a:lnTo>
                  <a:pt x="0" y="28"/>
                </a:lnTo>
                <a:lnTo>
                  <a:pt x="0" y="28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8" y="10"/>
                </a:lnTo>
                <a:lnTo>
                  <a:pt x="8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28"/>
                </a:lnTo>
                <a:lnTo>
                  <a:pt x="8" y="28"/>
                </a:lnTo>
                <a:lnTo>
                  <a:pt x="8" y="28"/>
                </a:lnTo>
                <a:lnTo>
                  <a:pt x="8" y="10"/>
                </a:lnTo>
                <a:lnTo>
                  <a:pt x="8" y="10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5" name="Freeform 245"/>
          <p:cNvSpPr>
            <a:spLocks/>
          </p:cNvSpPr>
          <p:nvPr/>
        </p:nvSpPr>
        <p:spPr bwMode="auto">
          <a:xfrm>
            <a:off x="9001125" y="4138613"/>
            <a:ext cx="53975" cy="44450"/>
          </a:xfrm>
          <a:custGeom>
            <a:avLst/>
            <a:gdLst>
              <a:gd name="T0" fmla="*/ 8 w 34"/>
              <a:gd name="T1" fmla="*/ 19 h 28"/>
              <a:gd name="T2" fmla="*/ 8 w 34"/>
              <a:gd name="T3" fmla="*/ 19 h 28"/>
              <a:gd name="T4" fmla="*/ 8 w 34"/>
              <a:gd name="T5" fmla="*/ 19 h 28"/>
              <a:gd name="T6" fmla="*/ 17 w 34"/>
              <a:gd name="T7" fmla="*/ 19 h 28"/>
              <a:gd name="T8" fmla="*/ 17 w 34"/>
              <a:gd name="T9" fmla="*/ 19 h 28"/>
              <a:gd name="T10" fmla="*/ 17 w 34"/>
              <a:gd name="T11" fmla="*/ 19 h 28"/>
              <a:gd name="T12" fmla="*/ 17 w 34"/>
              <a:gd name="T13" fmla="*/ 19 h 28"/>
              <a:gd name="T14" fmla="*/ 17 w 34"/>
              <a:gd name="T15" fmla="*/ 19 h 28"/>
              <a:gd name="T16" fmla="*/ 17 w 34"/>
              <a:gd name="T17" fmla="*/ 10 h 28"/>
              <a:gd name="T18" fmla="*/ 17 w 34"/>
              <a:gd name="T19" fmla="*/ 10 h 28"/>
              <a:gd name="T20" fmla="*/ 17 w 34"/>
              <a:gd name="T21" fmla="*/ 10 h 28"/>
              <a:gd name="T22" fmla="*/ 8 w 34"/>
              <a:gd name="T23" fmla="*/ 10 h 28"/>
              <a:gd name="T24" fmla="*/ 8 w 34"/>
              <a:gd name="T25" fmla="*/ 10 h 28"/>
              <a:gd name="T26" fmla="*/ 8 w 34"/>
              <a:gd name="T27" fmla="*/ 10 h 28"/>
              <a:gd name="T28" fmla="*/ 8 w 34"/>
              <a:gd name="T29" fmla="*/ 10 h 28"/>
              <a:gd name="T30" fmla="*/ 0 w 34"/>
              <a:gd name="T31" fmla="*/ 10 h 28"/>
              <a:gd name="T32" fmla="*/ 0 w 34"/>
              <a:gd name="T33" fmla="*/ 10 h 28"/>
              <a:gd name="T34" fmla="*/ 0 w 34"/>
              <a:gd name="T35" fmla="*/ 10 h 28"/>
              <a:gd name="T36" fmla="*/ 0 w 34"/>
              <a:gd name="T37" fmla="*/ 19 h 28"/>
              <a:gd name="T38" fmla="*/ 0 w 34"/>
              <a:gd name="T39" fmla="*/ 19 h 28"/>
              <a:gd name="T40" fmla="*/ 0 w 34"/>
              <a:gd name="T41" fmla="*/ 19 h 28"/>
              <a:gd name="T42" fmla="*/ 0 w 34"/>
              <a:gd name="T43" fmla="*/ 19 h 28"/>
              <a:gd name="T44" fmla="*/ 0 w 34"/>
              <a:gd name="T45" fmla="*/ 19 h 28"/>
              <a:gd name="T46" fmla="*/ 8 w 34"/>
              <a:gd name="T47" fmla="*/ 19 h 28"/>
              <a:gd name="T48" fmla="*/ 8 w 34"/>
              <a:gd name="T49" fmla="*/ 19 h 28"/>
              <a:gd name="T50" fmla="*/ 8 w 34"/>
              <a:gd name="T51" fmla="*/ 19 h 28"/>
              <a:gd name="T52" fmla="*/ 8 w 34"/>
              <a:gd name="T53" fmla="*/ 19 h 28"/>
              <a:gd name="T54" fmla="*/ 0 w 34"/>
              <a:gd name="T55" fmla="*/ 19 h 28"/>
              <a:gd name="T56" fmla="*/ 0 w 34"/>
              <a:gd name="T57" fmla="*/ 10 h 28"/>
              <a:gd name="T58" fmla="*/ 0 w 34"/>
              <a:gd name="T59" fmla="*/ 10 h 28"/>
              <a:gd name="T60" fmla="*/ 0 w 34"/>
              <a:gd name="T61" fmla="*/ 10 h 28"/>
              <a:gd name="T62" fmla="*/ 0 w 34"/>
              <a:gd name="T63" fmla="*/ 10 h 28"/>
              <a:gd name="T64" fmla="*/ 0 w 34"/>
              <a:gd name="T65" fmla="*/ 10 h 28"/>
              <a:gd name="T66" fmla="*/ 0 w 34"/>
              <a:gd name="T67" fmla="*/ 10 h 28"/>
              <a:gd name="T68" fmla="*/ 0 w 34"/>
              <a:gd name="T69" fmla="*/ 10 h 28"/>
              <a:gd name="T70" fmla="*/ 0 w 34"/>
              <a:gd name="T71" fmla="*/ 10 h 28"/>
              <a:gd name="T72" fmla="*/ 0 w 34"/>
              <a:gd name="T73" fmla="*/ 0 h 28"/>
              <a:gd name="T74" fmla="*/ 0 w 34"/>
              <a:gd name="T75" fmla="*/ 0 h 28"/>
              <a:gd name="T76" fmla="*/ 34 w 34"/>
              <a:gd name="T77" fmla="*/ 0 h 28"/>
              <a:gd name="T78" fmla="*/ 34 w 34"/>
              <a:gd name="T79" fmla="*/ 0 h 28"/>
              <a:gd name="T80" fmla="*/ 34 w 34"/>
              <a:gd name="T81" fmla="*/ 10 h 28"/>
              <a:gd name="T82" fmla="*/ 34 w 34"/>
              <a:gd name="T83" fmla="*/ 10 h 28"/>
              <a:gd name="T84" fmla="*/ 17 w 34"/>
              <a:gd name="T85" fmla="*/ 10 h 28"/>
              <a:gd name="T86" fmla="*/ 17 w 34"/>
              <a:gd name="T87" fmla="*/ 10 h 28"/>
              <a:gd name="T88" fmla="*/ 17 w 34"/>
              <a:gd name="T89" fmla="*/ 10 h 28"/>
              <a:gd name="T90" fmla="*/ 25 w 34"/>
              <a:gd name="T91" fmla="*/ 10 h 28"/>
              <a:gd name="T92" fmla="*/ 25 w 34"/>
              <a:gd name="T93" fmla="*/ 10 h 28"/>
              <a:gd name="T94" fmla="*/ 25 w 34"/>
              <a:gd name="T95" fmla="*/ 10 h 28"/>
              <a:gd name="T96" fmla="*/ 25 w 34"/>
              <a:gd name="T97" fmla="*/ 19 h 28"/>
              <a:gd name="T98" fmla="*/ 25 w 34"/>
              <a:gd name="T99" fmla="*/ 19 h 28"/>
              <a:gd name="T100" fmla="*/ 25 w 34"/>
              <a:gd name="T101" fmla="*/ 19 h 28"/>
              <a:gd name="T102" fmla="*/ 17 w 34"/>
              <a:gd name="T103" fmla="*/ 28 h 28"/>
              <a:gd name="T104" fmla="*/ 17 w 34"/>
              <a:gd name="T105" fmla="*/ 28 h 28"/>
              <a:gd name="T106" fmla="*/ 17 w 34"/>
              <a:gd name="T107" fmla="*/ 28 h 28"/>
              <a:gd name="T108" fmla="*/ 8 w 34"/>
              <a:gd name="T109" fmla="*/ 28 h 28"/>
              <a:gd name="T110" fmla="*/ 8 w 34"/>
              <a:gd name="T111" fmla="*/ 28 h 28"/>
              <a:gd name="T112" fmla="*/ 8 w 34"/>
              <a:gd name="T113" fmla="*/ 28 h 28"/>
              <a:gd name="T114" fmla="*/ 0 w 34"/>
              <a:gd name="T115" fmla="*/ 28 h 28"/>
              <a:gd name="T116" fmla="*/ 0 w 34"/>
              <a:gd name="T117" fmla="*/ 28 h 28"/>
              <a:gd name="T118" fmla="*/ 0 w 34"/>
              <a:gd name="T119" fmla="*/ 19 h 28"/>
              <a:gd name="T120" fmla="*/ 0 w 34"/>
              <a:gd name="T121" fmla="*/ 19 h 28"/>
              <a:gd name="T122" fmla="*/ 0 w 34"/>
              <a:gd name="T123" fmla="*/ 19 h 28"/>
              <a:gd name="T124" fmla="*/ 8 w 34"/>
              <a:gd name="T125" fmla="*/ 1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" h="28">
                <a:moveTo>
                  <a:pt x="8" y="19"/>
                </a:moveTo>
                <a:lnTo>
                  <a:pt x="8" y="19"/>
                </a:lnTo>
                <a:lnTo>
                  <a:pt x="8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8" y="10"/>
                </a:lnTo>
                <a:lnTo>
                  <a:pt x="8" y="10"/>
                </a:lnTo>
                <a:lnTo>
                  <a:pt x="8" y="10"/>
                </a:lnTo>
                <a:lnTo>
                  <a:pt x="8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0" y="19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0"/>
                </a:lnTo>
                <a:lnTo>
                  <a:pt x="0" y="0"/>
                </a:lnTo>
                <a:lnTo>
                  <a:pt x="34" y="0"/>
                </a:lnTo>
                <a:lnTo>
                  <a:pt x="34" y="0"/>
                </a:lnTo>
                <a:lnTo>
                  <a:pt x="34" y="10"/>
                </a:lnTo>
                <a:lnTo>
                  <a:pt x="34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17" y="28"/>
                </a:lnTo>
                <a:lnTo>
                  <a:pt x="17" y="28"/>
                </a:lnTo>
                <a:lnTo>
                  <a:pt x="17" y="28"/>
                </a:lnTo>
                <a:lnTo>
                  <a:pt x="8" y="28"/>
                </a:lnTo>
                <a:lnTo>
                  <a:pt x="8" y="28"/>
                </a:lnTo>
                <a:lnTo>
                  <a:pt x="8" y="28"/>
                </a:lnTo>
                <a:lnTo>
                  <a:pt x="0" y="28"/>
                </a:lnTo>
                <a:lnTo>
                  <a:pt x="0" y="28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8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6" name="Freeform 246"/>
          <p:cNvSpPr>
            <a:spLocks/>
          </p:cNvSpPr>
          <p:nvPr/>
        </p:nvSpPr>
        <p:spPr bwMode="auto">
          <a:xfrm>
            <a:off x="9001125" y="4094163"/>
            <a:ext cx="39688" cy="30162"/>
          </a:xfrm>
          <a:custGeom>
            <a:avLst/>
            <a:gdLst>
              <a:gd name="T0" fmla="*/ 0 w 25"/>
              <a:gd name="T1" fmla="*/ 19 h 19"/>
              <a:gd name="T2" fmla="*/ 17 w 25"/>
              <a:gd name="T3" fmla="*/ 19 h 19"/>
              <a:gd name="T4" fmla="*/ 17 w 25"/>
              <a:gd name="T5" fmla="*/ 19 h 19"/>
              <a:gd name="T6" fmla="*/ 17 w 25"/>
              <a:gd name="T7" fmla="*/ 19 h 19"/>
              <a:gd name="T8" fmla="*/ 17 w 25"/>
              <a:gd name="T9" fmla="*/ 19 h 19"/>
              <a:gd name="T10" fmla="*/ 17 w 25"/>
              <a:gd name="T11" fmla="*/ 19 h 19"/>
              <a:gd name="T12" fmla="*/ 17 w 25"/>
              <a:gd name="T13" fmla="*/ 19 h 19"/>
              <a:gd name="T14" fmla="*/ 17 w 25"/>
              <a:gd name="T15" fmla="*/ 10 h 19"/>
              <a:gd name="T16" fmla="*/ 17 w 25"/>
              <a:gd name="T17" fmla="*/ 10 h 19"/>
              <a:gd name="T18" fmla="*/ 17 w 25"/>
              <a:gd name="T19" fmla="*/ 10 h 19"/>
              <a:gd name="T20" fmla="*/ 17 w 25"/>
              <a:gd name="T21" fmla="*/ 10 h 19"/>
              <a:gd name="T22" fmla="*/ 17 w 25"/>
              <a:gd name="T23" fmla="*/ 10 h 19"/>
              <a:gd name="T24" fmla="*/ 8 w 25"/>
              <a:gd name="T25" fmla="*/ 10 h 19"/>
              <a:gd name="T26" fmla="*/ 8 w 25"/>
              <a:gd name="T27" fmla="*/ 10 h 19"/>
              <a:gd name="T28" fmla="*/ 8 w 25"/>
              <a:gd name="T29" fmla="*/ 10 h 19"/>
              <a:gd name="T30" fmla="*/ 0 w 25"/>
              <a:gd name="T31" fmla="*/ 10 h 19"/>
              <a:gd name="T32" fmla="*/ 0 w 25"/>
              <a:gd name="T33" fmla="*/ 10 h 19"/>
              <a:gd name="T34" fmla="*/ 0 w 25"/>
              <a:gd name="T35" fmla="*/ 0 h 19"/>
              <a:gd name="T36" fmla="*/ 0 w 25"/>
              <a:gd name="T37" fmla="*/ 0 h 19"/>
              <a:gd name="T38" fmla="*/ 25 w 25"/>
              <a:gd name="T39" fmla="*/ 0 h 19"/>
              <a:gd name="T40" fmla="*/ 25 w 25"/>
              <a:gd name="T41" fmla="*/ 0 h 19"/>
              <a:gd name="T42" fmla="*/ 25 w 25"/>
              <a:gd name="T43" fmla="*/ 10 h 19"/>
              <a:gd name="T44" fmla="*/ 25 w 25"/>
              <a:gd name="T45" fmla="*/ 10 h 19"/>
              <a:gd name="T46" fmla="*/ 17 w 25"/>
              <a:gd name="T47" fmla="*/ 0 h 19"/>
              <a:gd name="T48" fmla="*/ 17 w 25"/>
              <a:gd name="T49" fmla="*/ 0 h 19"/>
              <a:gd name="T50" fmla="*/ 17 w 25"/>
              <a:gd name="T51" fmla="*/ 10 h 19"/>
              <a:gd name="T52" fmla="*/ 17 w 25"/>
              <a:gd name="T53" fmla="*/ 10 h 19"/>
              <a:gd name="T54" fmla="*/ 17 w 25"/>
              <a:gd name="T55" fmla="*/ 10 h 19"/>
              <a:gd name="T56" fmla="*/ 25 w 25"/>
              <a:gd name="T57" fmla="*/ 10 h 19"/>
              <a:gd name="T58" fmla="*/ 25 w 25"/>
              <a:gd name="T59" fmla="*/ 10 h 19"/>
              <a:gd name="T60" fmla="*/ 25 w 25"/>
              <a:gd name="T61" fmla="*/ 10 h 19"/>
              <a:gd name="T62" fmla="*/ 25 w 25"/>
              <a:gd name="T63" fmla="*/ 19 h 19"/>
              <a:gd name="T64" fmla="*/ 17 w 25"/>
              <a:gd name="T65" fmla="*/ 19 h 19"/>
              <a:gd name="T66" fmla="*/ 17 w 25"/>
              <a:gd name="T67" fmla="*/ 19 h 19"/>
              <a:gd name="T68" fmla="*/ 17 w 25"/>
              <a:gd name="T69" fmla="*/ 19 h 19"/>
              <a:gd name="T70" fmla="*/ 17 w 25"/>
              <a:gd name="T71" fmla="*/ 19 h 19"/>
              <a:gd name="T72" fmla="*/ 17 w 25"/>
              <a:gd name="T73" fmla="*/ 19 h 19"/>
              <a:gd name="T74" fmla="*/ 0 w 25"/>
              <a:gd name="T75" fmla="*/ 19 h 19"/>
              <a:gd name="T76" fmla="*/ 0 w 25"/>
              <a:gd name="T77" fmla="*/ 19 h 19"/>
              <a:gd name="T78" fmla="*/ 0 w 25"/>
              <a:gd name="T7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" h="19">
                <a:moveTo>
                  <a:pt x="0" y="19"/>
                </a:move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8" y="10"/>
                </a:lnTo>
                <a:lnTo>
                  <a:pt x="8" y="10"/>
                </a:lnTo>
                <a:lnTo>
                  <a:pt x="8" y="10"/>
                </a:lnTo>
                <a:lnTo>
                  <a:pt x="0" y="10"/>
                </a:lnTo>
                <a:lnTo>
                  <a:pt x="0" y="10"/>
                </a:lnTo>
                <a:lnTo>
                  <a:pt x="0" y="0"/>
                </a:lnTo>
                <a:lnTo>
                  <a:pt x="0" y="0"/>
                </a:lnTo>
                <a:lnTo>
                  <a:pt x="25" y="0"/>
                </a:lnTo>
                <a:lnTo>
                  <a:pt x="25" y="0"/>
                </a:lnTo>
                <a:lnTo>
                  <a:pt x="25" y="10"/>
                </a:lnTo>
                <a:lnTo>
                  <a:pt x="25" y="10"/>
                </a:lnTo>
                <a:lnTo>
                  <a:pt x="17" y="0"/>
                </a:lnTo>
                <a:lnTo>
                  <a:pt x="17" y="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25" y="10"/>
                </a:lnTo>
                <a:lnTo>
                  <a:pt x="25" y="10"/>
                </a:lnTo>
                <a:lnTo>
                  <a:pt x="25" y="10"/>
                </a:lnTo>
                <a:lnTo>
                  <a:pt x="25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7" name="Freeform 247"/>
          <p:cNvSpPr>
            <a:spLocks/>
          </p:cNvSpPr>
          <p:nvPr/>
        </p:nvSpPr>
        <p:spPr bwMode="auto">
          <a:xfrm>
            <a:off x="9001125" y="4051300"/>
            <a:ext cx="39688" cy="28575"/>
          </a:xfrm>
          <a:custGeom>
            <a:avLst/>
            <a:gdLst>
              <a:gd name="T0" fmla="*/ 0 w 25"/>
              <a:gd name="T1" fmla="*/ 9 h 18"/>
              <a:gd name="T2" fmla="*/ 0 w 25"/>
              <a:gd name="T3" fmla="*/ 0 h 18"/>
              <a:gd name="T4" fmla="*/ 0 w 25"/>
              <a:gd name="T5" fmla="*/ 0 h 18"/>
              <a:gd name="T6" fmla="*/ 0 w 25"/>
              <a:gd name="T7" fmla="*/ 0 h 18"/>
              <a:gd name="T8" fmla="*/ 8 w 25"/>
              <a:gd name="T9" fmla="*/ 0 h 18"/>
              <a:gd name="T10" fmla="*/ 8 w 25"/>
              <a:gd name="T11" fmla="*/ 0 h 18"/>
              <a:gd name="T12" fmla="*/ 8 w 25"/>
              <a:gd name="T13" fmla="*/ 0 h 18"/>
              <a:gd name="T14" fmla="*/ 8 w 25"/>
              <a:gd name="T15" fmla="*/ 18 h 18"/>
              <a:gd name="T16" fmla="*/ 17 w 25"/>
              <a:gd name="T17" fmla="*/ 18 h 18"/>
              <a:gd name="T18" fmla="*/ 17 w 25"/>
              <a:gd name="T19" fmla="*/ 9 h 18"/>
              <a:gd name="T20" fmla="*/ 17 w 25"/>
              <a:gd name="T21" fmla="*/ 9 h 18"/>
              <a:gd name="T22" fmla="*/ 17 w 25"/>
              <a:gd name="T23" fmla="*/ 0 h 18"/>
              <a:gd name="T24" fmla="*/ 17 w 25"/>
              <a:gd name="T25" fmla="*/ 0 h 18"/>
              <a:gd name="T26" fmla="*/ 17 w 25"/>
              <a:gd name="T27" fmla="*/ 0 h 18"/>
              <a:gd name="T28" fmla="*/ 17 w 25"/>
              <a:gd name="T29" fmla="*/ 0 h 18"/>
              <a:gd name="T30" fmla="*/ 17 w 25"/>
              <a:gd name="T31" fmla="*/ 0 h 18"/>
              <a:gd name="T32" fmla="*/ 17 w 25"/>
              <a:gd name="T33" fmla="*/ 0 h 18"/>
              <a:gd name="T34" fmla="*/ 17 w 25"/>
              <a:gd name="T35" fmla="*/ 0 h 18"/>
              <a:gd name="T36" fmla="*/ 25 w 25"/>
              <a:gd name="T37" fmla="*/ 9 h 18"/>
              <a:gd name="T38" fmla="*/ 25 w 25"/>
              <a:gd name="T39" fmla="*/ 9 h 18"/>
              <a:gd name="T40" fmla="*/ 25 w 25"/>
              <a:gd name="T41" fmla="*/ 9 h 18"/>
              <a:gd name="T42" fmla="*/ 17 w 25"/>
              <a:gd name="T43" fmla="*/ 18 h 18"/>
              <a:gd name="T44" fmla="*/ 17 w 25"/>
              <a:gd name="T45" fmla="*/ 18 h 18"/>
              <a:gd name="T46" fmla="*/ 8 w 25"/>
              <a:gd name="T47" fmla="*/ 18 h 18"/>
              <a:gd name="T48" fmla="*/ 0 w 25"/>
              <a:gd name="T49" fmla="*/ 18 h 18"/>
              <a:gd name="T50" fmla="*/ 0 w 25"/>
              <a:gd name="T51" fmla="*/ 18 h 18"/>
              <a:gd name="T52" fmla="*/ 0 w 25"/>
              <a:gd name="T53" fmla="*/ 9 h 18"/>
              <a:gd name="T54" fmla="*/ 8 w 25"/>
              <a:gd name="T55" fmla="*/ 0 h 18"/>
              <a:gd name="T56" fmla="*/ 0 w 25"/>
              <a:gd name="T57" fmla="*/ 0 h 18"/>
              <a:gd name="T58" fmla="*/ 0 w 25"/>
              <a:gd name="T59" fmla="*/ 9 h 18"/>
              <a:gd name="T60" fmla="*/ 0 w 25"/>
              <a:gd name="T61" fmla="*/ 9 h 18"/>
              <a:gd name="T62" fmla="*/ 0 w 25"/>
              <a:gd name="T63" fmla="*/ 18 h 18"/>
              <a:gd name="T64" fmla="*/ 0 w 25"/>
              <a:gd name="T65" fmla="*/ 18 h 18"/>
              <a:gd name="T66" fmla="*/ 8 w 25"/>
              <a:gd name="T67" fmla="*/ 18 h 18"/>
              <a:gd name="T68" fmla="*/ 8 w 25"/>
              <a:gd name="T6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8">
                <a:moveTo>
                  <a:pt x="0" y="9"/>
                </a:moveTo>
                <a:lnTo>
                  <a:pt x="0" y="9"/>
                </a:lnTo>
                <a:lnTo>
                  <a:pt x="0" y="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18"/>
                </a:lnTo>
                <a:lnTo>
                  <a:pt x="8" y="18"/>
                </a:lnTo>
                <a:lnTo>
                  <a:pt x="17" y="18"/>
                </a:lnTo>
                <a:lnTo>
                  <a:pt x="17" y="18"/>
                </a:lnTo>
                <a:lnTo>
                  <a:pt x="17" y="18"/>
                </a:lnTo>
                <a:lnTo>
                  <a:pt x="17" y="9"/>
                </a:lnTo>
                <a:lnTo>
                  <a:pt x="17" y="9"/>
                </a:lnTo>
                <a:lnTo>
                  <a:pt x="17" y="9"/>
                </a:lnTo>
                <a:lnTo>
                  <a:pt x="17" y="9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25" y="9"/>
                </a:lnTo>
                <a:lnTo>
                  <a:pt x="25" y="9"/>
                </a:lnTo>
                <a:lnTo>
                  <a:pt x="25" y="9"/>
                </a:lnTo>
                <a:lnTo>
                  <a:pt x="25" y="9"/>
                </a:lnTo>
                <a:lnTo>
                  <a:pt x="25" y="9"/>
                </a:lnTo>
                <a:lnTo>
                  <a:pt x="25" y="18"/>
                </a:lnTo>
                <a:lnTo>
                  <a:pt x="17" y="18"/>
                </a:lnTo>
                <a:lnTo>
                  <a:pt x="17" y="18"/>
                </a:lnTo>
                <a:lnTo>
                  <a:pt x="17" y="18"/>
                </a:lnTo>
                <a:lnTo>
                  <a:pt x="8" y="18"/>
                </a:lnTo>
                <a:lnTo>
                  <a:pt x="8" y="18"/>
                </a:lnTo>
                <a:lnTo>
                  <a:pt x="0" y="18"/>
                </a:lnTo>
                <a:lnTo>
                  <a:pt x="0" y="18"/>
                </a:lnTo>
                <a:lnTo>
                  <a:pt x="0" y="18"/>
                </a:lnTo>
                <a:lnTo>
                  <a:pt x="0" y="18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8" y="0"/>
                </a:lnTo>
                <a:lnTo>
                  <a:pt x="8" y="0"/>
                </a:lnTo>
                <a:lnTo>
                  <a:pt x="0" y="0"/>
                </a:lnTo>
                <a:lnTo>
                  <a:pt x="0" y="0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18"/>
                </a:lnTo>
                <a:lnTo>
                  <a:pt x="0" y="18"/>
                </a:lnTo>
                <a:lnTo>
                  <a:pt x="0" y="18"/>
                </a:lnTo>
                <a:lnTo>
                  <a:pt x="8" y="18"/>
                </a:lnTo>
                <a:lnTo>
                  <a:pt x="8" y="18"/>
                </a:lnTo>
                <a:lnTo>
                  <a:pt x="8" y="0"/>
                </a:lnTo>
                <a:lnTo>
                  <a:pt x="8" y="0"/>
                </a:lnTo>
                <a:lnTo>
                  <a:pt x="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8" name="Freeform 248"/>
          <p:cNvSpPr>
            <a:spLocks/>
          </p:cNvSpPr>
          <p:nvPr/>
        </p:nvSpPr>
        <p:spPr bwMode="auto">
          <a:xfrm>
            <a:off x="9001125" y="3990975"/>
            <a:ext cx="39688" cy="44450"/>
          </a:xfrm>
          <a:custGeom>
            <a:avLst/>
            <a:gdLst>
              <a:gd name="T0" fmla="*/ 0 w 25"/>
              <a:gd name="T1" fmla="*/ 28 h 28"/>
              <a:gd name="T2" fmla="*/ 0 w 25"/>
              <a:gd name="T3" fmla="*/ 19 h 28"/>
              <a:gd name="T4" fmla="*/ 0 w 25"/>
              <a:gd name="T5" fmla="*/ 19 h 28"/>
              <a:gd name="T6" fmla="*/ 0 w 25"/>
              <a:gd name="T7" fmla="*/ 19 h 28"/>
              <a:gd name="T8" fmla="*/ 0 w 25"/>
              <a:gd name="T9" fmla="*/ 19 h 28"/>
              <a:gd name="T10" fmla="*/ 0 w 25"/>
              <a:gd name="T11" fmla="*/ 19 h 28"/>
              <a:gd name="T12" fmla="*/ 0 w 25"/>
              <a:gd name="T13" fmla="*/ 19 h 28"/>
              <a:gd name="T14" fmla="*/ 0 w 25"/>
              <a:gd name="T15" fmla="*/ 19 h 28"/>
              <a:gd name="T16" fmla="*/ 0 w 25"/>
              <a:gd name="T17" fmla="*/ 19 h 28"/>
              <a:gd name="T18" fmla="*/ 0 w 25"/>
              <a:gd name="T19" fmla="*/ 10 h 28"/>
              <a:gd name="T20" fmla="*/ 0 w 25"/>
              <a:gd name="T21" fmla="*/ 10 h 28"/>
              <a:gd name="T22" fmla="*/ 0 w 25"/>
              <a:gd name="T23" fmla="*/ 10 h 28"/>
              <a:gd name="T24" fmla="*/ 0 w 25"/>
              <a:gd name="T25" fmla="*/ 10 h 28"/>
              <a:gd name="T26" fmla="*/ 0 w 25"/>
              <a:gd name="T27" fmla="*/ 10 h 28"/>
              <a:gd name="T28" fmla="*/ 0 w 25"/>
              <a:gd name="T29" fmla="*/ 0 h 28"/>
              <a:gd name="T30" fmla="*/ 8 w 25"/>
              <a:gd name="T31" fmla="*/ 0 h 28"/>
              <a:gd name="T32" fmla="*/ 8 w 25"/>
              <a:gd name="T33" fmla="*/ 0 h 28"/>
              <a:gd name="T34" fmla="*/ 25 w 25"/>
              <a:gd name="T35" fmla="*/ 0 h 28"/>
              <a:gd name="T36" fmla="*/ 25 w 25"/>
              <a:gd name="T37" fmla="*/ 0 h 28"/>
              <a:gd name="T38" fmla="*/ 25 w 25"/>
              <a:gd name="T39" fmla="*/ 10 h 28"/>
              <a:gd name="T40" fmla="*/ 25 w 25"/>
              <a:gd name="T41" fmla="*/ 10 h 28"/>
              <a:gd name="T42" fmla="*/ 8 w 25"/>
              <a:gd name="T43" fmla="*/ 10 h 28"/>
              <a:gd name="T44" fmla="*/ 8 w 25"/>
              <a:gd name="T45" fmla="*/ 10 h 28"/>
              <a:gd name="T46" fmla="*/ 0 w 25"/>
              <a:gd name="T47" fmla="*/ 10 h 28"/>
              <a:gd name="T48" fmla="*/ 0 w 25"/>
              <a:gd name="T49" fmla="*/ 10 h 28"/>
              <a:gd name="T50" fmla="*/ 0 w 25"/>
              <a:gd name="T51" fmla="*/ 10 h 28"/>
              <a:gd name="T52" fmla="*/ 0 w 25"/>
              <a:gd name="T53" fmla="*/ 10 h 28"/>
              <a:gd name="T54" fmla="*/ 0 w 25"/>
              <a:gd name="T55" fmla="*/ 19 h 28"/>
              <a:gd name="T56" fmla="*/ 0 w 25"/>
              <a:gd name="T57" fmla="*/ 19 h 28"/>
              <a:gd name="T58" fmla="*/ 0 w 25"/>
              <a:gd name="T59" fmla="*/ 19 h 28"/>
              <a:gd name="T60" fmla="*/ 0 w 25"/>
              <a:gd name="T61" fmla="*/ 19 h 28"/>
              <a:gd name="T62" fmla="*/ 0 w 25"/>
              <a:gd name="T63" fmla="*/ 19 h 28"/>
              <a:gd name="T64" fmla="*/ 0 w 25"/>
              <a:gd name="T65" fmla="*/ 19 h 28"/>
              <a:gd name="T66" fmla="*/ 0 w 25"/>
              <a:gd name="T67" fmla="*/ 19 h 28"/>
              <a:gd name="T68" fmla="*/ 0 w 25"/>
              <a:gd name="T69" fmla="*/ 19 h 28"/>
              <a:gd name="T70" fmla="*/ 0 w 25"/>
              <a:gd name="T71" fmla="*/ 19 h 28"/>
              <a:gd name="T72" fmla="*/ 8 w 25"/>
              <a:gd name="T73" fmla="*/ 19 h 28"/>
              <a:gd name="T74" fmla="*/ 8 w 25"/>
              <a:gd name="T75" fmla="*/ 19 h 28"/>
              <a:gd name="T76" fmla="*/ 8 w 25"/>
              <a:gd name="T77" fmla="*/ 19 h 28"/>
              <a:gd name="T78" fmla="*/ 8 w 25"/>
              <a:gd name="T79" fmla="*/ 19 h 28"/>
              <a:gd name="T80" fmla="*/ 8 w 25"/>
              <a:gd name="T81" fmla="*/ 19 h 28"/>
              <a:gd name="T82" fmla="*/ 25 w 25"/>
              <a:gd name="T83" fmla="*/ 19 h 28"/>
              <a:gd name="T84" fmla="*/ 25 w 25"/>
              <a:gd name="T85" fmla="*/ 19 h 28"/>
              <a:gd name="T86" fmla="*/ 25 w 25"/>
              <a:gd name="T87" fmla="*/ 28 h 28"/>
              <a:gd name="T88" fmla="*/ 25 w 25"/>
              <a:gd name="T89" fmla="*/ 28 h 28"/>
              <a:gd name="T90" fmla="*/ 0 w 25"/>
              <a:gd name="T9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8">
                <a:moveTo>
                  <a:pt x="0" y="28"/>
                </a:move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25" y="0"/>
                </a:lnTo>
                <a:lnTo>
                  <a:pt x="25" y="0"/>
                </a:lnTo>
                <a:lnTo>
                  <a:pt x="25" y="10"/>
                </a:lnTo>
                <a:lnTo>
                  <a:pt x="25" y="10"/>
                </a:lnTo>
                <a:lnTo>
                  <a:pt x="8" y="10"/>
                </a:lnTo>
                <a:lnTo>
                  <a:pt x="8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25" y="19"/>
                </a:lnTo>
                <a:lnTo>
                  <a:pt x="25" y="19"/>
                </a:lnTo>
                <a:lnTo>
                  <a:pt x="25" y="28"/>
                </a:lnTo>
                <a:lnTo>
                  <a:pt x="25" y="28"/>
                </a:lnTo>
                <a:lnTo>
                  <a:pt x="0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9" name="Freeform 249"/>
          <p:cNvSpPr>
            <a:spLocks/>
          </p:cNvSpPr>
          <p:nvPr/>
        </p:nvSpPr>
        <p:spPr bwMode="auto">
          <a:xfrm>
            <a:off x="9001125" y="3946525"/>
            <a:ext cx="39688" cy="44450"/>
          </a:xfrm>
          <a:custGeom>
            <a:avLst/>
            <a:gdLst>
              <a:gd name="T0" fmla="*/ 0 w 25"/>
              <a:gd name="T1" fmla="*/ 19 h 28"/>
              <a:gd name="T2" fmla="*/ 0 w 25"/>
              <a:gd name="T3" fmla="*/ 10 h 28"/>
              <a:gd name="T4" fmla="*/ 0 w 25"/>
              <a:gd name="T5" fmla="*/ 10 h 28"/>
              <a:gd name="T6" fmla="*/ 0 w 25"/>
              <a:gd name="T7" fmla="*/ 10 h 28"/>
              <a:gd name="T8" fmla="*/ 0 w 25"/>
              <a:gd name="T9" fmla="*/ 0 h 28"/>
              <a:gd name="T10" fmla="*/ 8 w 25"/>
              <a:gd name="T11" fmla="*/ 0 h 28"/>
              <a:gd name="T12" fmla="*/ 8 w 25"/>
              <a:gd name="T13" fmla="*/ 0 h 28"/>
              <a:gd name="T14" fmla="*/ 8 w 25"/>
              <a:gd name="T15" fmla="*/ 10 h 28"/>
              <a:gd name="T16" fmla="*/ 8 w 25"/>
              <a:gd name="T17" fmla="*/ 10 h 28"/>
              <a:gd name="T18" fmla="*/ 0 w 25"/>
              <a:gd name="T19" fmla="*/ 10 h 28"/>
              <a:gd name="T20" fmla="*/ 0 w 25"/>
              <a:gd name="T21" fmla="*/ 10 h 28"/>
              <a:gd name="T22" fmla="*/ 0 w 25"/>
              <a:gd name="T23" fmla="*/ 10 h 28"/>
              <a:gd name="T24" fmla="*/ 0 w 25"/>
              <a:gd name="T25" fmla="*/ 10 h 28"/>
              <a:gd name="T26" fmla="*/ 0 w 25"/>
              <a:gd name="T27" fmla="*/ 19 h 28"/>
              <a:gd name="T28" fmla="*/ 0 w 25"/>
              <a:gd name="T29" fmla="*/ 19 h 28"/>
              <a:gd name="T30" fmla="*/ 0 w 25"/>
              <a:gd name="T31" fmla="*/ 19 h 28"/>
              <a:gd name="T32" fmla="*/ 0 w 25"/>
              <a:gd name="T33" fmla="*/ 19 h 28"/>
              <a:gd name="T34" fmla="*/ 0 w 25"/>
              <a:gd name="T35" fmla="*/ 19 h 28"/>
              <a:gd name="T36" fmla="*/ 8 w 25"/>
              <a:gd name="T37" fmla="*/ 19 h 28"/>
              <a:gd name="T38" fmla="*/ 8 w 25"/>
              <a:gd name="T39" fmla="*/ 19 h 28"/>
              <a:gd name="T40" fmla="*/ 8 w 25"/>
              <a:gd name="T41" fmla="*/ 19 h 28"/>
              <a:gd name="T42" fmla="*/ 17 w 25"/>
              <a:gd name="T43" fmla="*/ 19 h 28"/>
              <a:gd name="T44" fmla="*/ 17 w 25"/>
              <a:gd name="T45" fmla="*/ 19 h 28"/>
              <a:gd name="T46" fmla="*/ 17 w 25"/>
              <a:gd name="T47" fmla="*/ 19 h 28"/>
              <a:gd name="T48" fmla="*/ 17 w 25"/>
              <a:gd name="T49" fmla="*/ 19 h 28"/>
              <a:gd name="T50" fmla="*/ 17 w 25"/>
              <a:gd name="T51" fmla="*/ 19 h 28"/>
              <a:gd name="T52" fmla="*/ 17 w 25"/>
              <a:gd name="T53" fmla="*/ 19 h 28"/>
              <a:gd name="T54" fmla="*/ 17 w 25"/>
              <a:gd name="T55" fmla="*/ 10 h 28"/>
              <a:gd name="T56" fmla="*/ 17 w 25"/>
              <a:gd name="T57" fmla="*/ 10 h 28"/>
              <a:gd name="T58" fmla="*/ 17 w 25"/>
              <a:gd name="T59" fmla="*/ 10 h 28"/>
              <a:gd name="T60" fmla="*/ 17 w 25"/>
              <a:gd name="T61" fmla="*/ 10 h 28"/>
              <a:gd name="T62" fmla="*/ 8 w 25"/>
              <a:gd name="T63" fmla="*/ 10 h 28"/>
              <a:gd name="T64" fmla="*/ 8 w 25"/>
              <a:gd name="T65" fmla="*/ 10 h 28"/>
              <a:gd name="T66" fmla="*/ 8 w 25"/>
              <a:gd name="T67" fmla="*/ 0 h 28"/>
              <a:gd name="T68" fmla="*/ 8 w 25"/>
              <a:gd name="T69" fmla="*/ 0 h 28"/>
              <a:gd name="T70" fmla="*/ 17 w 25"/>
              <a:gd name="T71" fmla="*/ 0 h 28"/>
              <a:gd name="T72" fmla="*/ 17 w 25"/>
              <a:gd name="T73" fmla="*/ 10 h 28"/>
              <a:gd name="T74" fmla="*/ 17 w 25"/>
              <a:gd name="T75" fmla="*/ 10 h 28"/>
              <a:gd name="T76" fmla="*/ 25 w 25"/>
              <a:gd name="T77" fmla="*/ 10 h 28"/>
              <a:gd name="T78" fmla="*/ 25 w 25"/>
              <a:gd name="T79" fmla="*/ 19 h 28"/>
              <a:gd name="T80" fmla="*/ 25 w 25"/>
              <a:gd name="T81" fmla="*/ 19 h 28"/>
              <a:gd name="T82" fmla="*/ 25 w 25"/>
              <a:gd name="T83" fmla="*/ 19 h 28"/>
              <a:gd name="T84" fmla="*/ 17 w 25"/>
              <a:gd name="T85" fmla="*/ 28 h 28"/>
              <a:gd name="T86" fmla="*/ 17 w 25"/>
              <a:gd name="T87" fmla="*/ 28 h 28"/>
              <a:gd name="T88" fmla="*/ 17 w 25"/>
              <a:gd name="T89" fmla="*/ 28 h 28"/>
              <a:gd name="T90" fmla="*/ 8 w 25"/>
              <a:gd name="T91" fmla="*/ 28 h 28"/>
              <a:gd name="T92" fmla="*/ 8 w 25"/>
              <a:gd name="T93" fmla="*/ 28 h 28"/>
              <a:gd name="T94" fmla="*/ 0 w 25"/>
              <a:gd name="T95" fmla="*/ 28 h 28"/>
              <a:gd name="T96" fmla="*/ 0 w 25"/>
              <a:gd name="T97" fmla="*/ 28 h 28"/>
              <a:gd name="T98" fmla="*/ 0 w 25"/>
              <a:gd name="T99" fmla="*/ 28 h 28"/>
              <a:gd name="T100" fmla="*/ 0 w 25"/>
              <a:gd name="T101" fmla="*/ 19 h 28"/>
              <a:gd name="T102" fmla="*/ 0 w 25"/>
              <a:gd name="T103" fmla="*/ 19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" h="28">
                <a:moveTo>
                  <a:pt x="0" y="19"/>
                </a:move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10"/>
                </a:lnTo>
                <a:lnTo>
                  <a:pt x="8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0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8" y="19"/>
                </a:lnTo>
                <a:lnTo>
                  <a:pt x="8" y="19"/>
                </a:lnTo>
                <a:lnTo>
                  <a:pt x="8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9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8" y="10"/>
                </a:lnTo>
                <a:lnTo>
                  <a:pt x="8" y="10"/>
                </a:lnTo>
                <a:lnTo>
                  <a:pt x="8" y="0"/>
                </a:lnTo>
                <a:lnTo>
                  <a:pt x="8" y="0"/>
                </a:lnTo>
                <a:lnTo>
                  <a:pt x="17" y="0"/>
                </a:lnTo>
                <a:lnTo>
                  <a:pt x="17" y="10"/>
                </a:lnTo>
                <a:lnTo>
                  <a:pt x="17" y="10"/>
                </a:lnTo>
                <a:lnTo>
                  <a:pt x="25" y="10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17" y="28"/>
                </a:lnTo>
                <a:lnTo>
                  <a:pt x="17" y="28"/>
                </a:lnTo>
                <a:lnTo>
                  <a:pt x="17" y="28"/>
                </a:lnTo>
                <a:lnTo>
                  <a:pt x="8" y="28"/>
                </a:lnTo>
                <a:lnTo>
                  <a:pt x="8" y="28"/>
                </a:lnTo>
                <a:lnTo>
                  <a:pt x="0" y="28"/>
                </a:lnTo>
                <a:lnTo>
                  <a:pt x="0" y="28"/>
                </a:lnTo>
                <a:lnTo>
                  <a:pt x="0" y="28"/>
                </a:lnTo>
                <a:lnTo>
                  <a:pt x="0" y="19"/>
                </a:lnTo>
                <a:lnTo>
                  <a:pt x="0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0" name="Freeform 250"/>
          <p:cNvSpPr>
            <a:spLocks/>
          </p:cNvSpPr>
          <p:nvPr/>
        </p:nvSpPr>
        <p:spPr bwMode="auto">
          <a:xfrm>
            <a:off x="9001125" y="3902075"/>
            <a:ext cx="53975" cy="44450"/>
          </a:xfrm>
          <a:custGeom>
            <a:avLst/>
            <a:gdLst>
              <a:gd name="T0" fmla="*/ 0 w 34"/>
              <a:gd name="T1" fmla="*/ 10 h 28"/>
              <a:gd name="T2" fmla="*/ 0 w 34"/>
              <a:gd name="T3" fmla="*/ 0 h 28"/>
              <a:gd name="T4" fmla="*/ 0 w 34"/>
              <a:gd name="T5" fmla="*/ 0 h 28"/>
              <a:gd name="T6" fmla="*/ 0 w 34"/>
              <a:gd name="T7" fmla="*/ 0 h 28"/>
              <a:gd name="T8" fmla="*/ 8 w 34"/>
              <a:gd name="T9" fmla="*/ 10 h 28"/>
              <a:gd name="T10" fmla="*/ 8 w 34"/>
              <a:gd name="T11" fmla="*/ 10 h 28"/>
              <a:gd name="T12" fmla="*/ 17 w 34"/>
              <a:gd name="T13" fmla="*/ 10 h 28"/>
              <a:gd name="T14" fmla="*/ 17 w 34"/>
              <a:gd name="T15" fmla="*/ 10 h 28"/>
              <a:gd name="T16" fmla="*/ 17 w 34"/>
              <a:gd name="T17" fmla="*/ 10 h 28"/>
              <a:gd name="T18" fmla="*/ 25 w 34"/>
              <a:gd name="T19" fmla="*/ 19 h 28"/>
              <a:gd name="T20" fmla="*/ 25 w 34"/>
              <a:gd name="T21" fmla="*/ 19 h 28"/>
              <a:gd name="T22" fmla="*/ 25 w 34"/>
              <a:gd name="T23" fmla="*/ 19 h 28"/>
              <a:gd name="T24" fmla="*/ 34 w 34"/>
              <a:gd name="T25" fmla="*/ 19 h 28"/>
              <a:gd name="T26" fmla="*/ 34 w 34"/>
              <a:gd name="T27" fmla="*/ 28 h 28"/>
              <a:gd name="T28" fmla="*/ 34 w 34"/>
              <a:gd name="T29" fmla="*/ 28 h 28"/>
              <a:gd name="T30" fmla="*/ 34 w 34"/>
              <a:gd name="T31" fmla="*/ 28 h 28"/>
              <a:gd name="T32" fmla="*/ 34 w 34"/>
              <a:gd name="T33" fmla="*/ 28 h 28"/>
              <a:gd name="T34" fmla="*/ 34 w 34"/>
              <a:gd name="T35" fmla="*/ 28 h 28"/>
              <a:gd name="T36" fmla="*/ 34 w 34"/>
              <a:gd name="T37" fmla="*/ 28 h 28"/>
              <a:gd name="T38" fmla="*/ 34 w 34"/>
              <a:gd name="T39" fmla="*/ 28 h 28"/>
              <a:gd name="T40" fmla="*/ 34 w 34"/>
              <a:gd name="T41" fmla="*/ 28 h 28"/>
              <a:gd name="T42" fmla="*/ 25 w 34"/>
              <a:gd name="T43" fmla="*/ 28 h 28"/>
              <a:gd name="T44" fmla="*/ 25 w 34"/>
              <a:gd name="T45" fmla="*/ 28 h 28"/>
              <a:gd name="T46" fmla="*/ 25 w 34"/>
              <a:gd name="T47" fmla="*/ 28 h 28"/>
              <a:gd name="T48" fmla="*/ 25 w 34"/>
              <a:gd name="T49" fmla="*/ 28 h 28"/>
              <a:gd name="T50" fmla="*/ 25 w 34"/>
              <a:gd name="T51" fmla="*/ 28 h 28"/>
              <a:gd name="T52" fmla="*/ 25 w 34"/>
              <a:gd name="T53" fmla="*/ 28 h 28"/>
              <a:gd name="T54" fmla="*/ 25 w 34"/>
              <a:gd name="T55" fmla="*/ 28 h 28"/>
              <a:gd name="T56" fmla="*/ 25 w 34"/>
              <a:gd name="T57" fmla="*/ 28 h 28"/>
              <a:gd name="T58" fmla="*/ 25 w 34"/>
              <a:gd name="T59" fmla="*/ 19 h 28"/>
              <a:gd name="T60" fmla="*/ 25 w 34"/>
              <a:gd name="T61" fmla="*/ 19 h 28"/>
              <a:gd name="T62" fmla="*/ 25 w 34"/>
              <a:gd name="T63" fmla="*/ 19 h 28"/>
              <a:gd name="T64" fmla="*/ 25 w 34"/>
              <a:gd name="T65" fmla="*/ 19 h 28"/>
              <a:gd name="T66" fmla="*/ 25 w 34"/>
              <a:gd name="T67" fmla="*/ 19 h 28"/>
              <a:gd name="T68" fmla="*/ 25 w 34"/>
              <a:gd name="T69" fmla="*/ 19 h 28"/>
              <a:gd name="T70" fmla="*/ 25 w 34"/>
              <a:gd name="T71" fmla="*/ 19 h 28"/>
              <a:gd name="T72" fmla="*/ 25 w 34"/>
              <a:gd name="T73" fmla="*/ 19 h 28"/>
              <a:gd name="T74" fmla="*/ 25 w 34"/>
              <a:gd name="T75" fmla="*/ 19 h 28"/>
              <a:gd name="T76" fmla="*/ 25 w 34"/>
              <a:gd name="T77" fmla="*/ 19 h 28"/>
              <a:gd name="T78" fmla="*/ 25 w 34"/>
              <a:gd name="T79" fmla="*/ 19 h 28"/>
              <a:gd name="T80" fmla="*/ 25 w 34"/>
              <a:gd name="T81" fmla="*/ 19 h 28"/>
              <a:gd name="T82" fmla="*/ 0 w 34"/>
              <a:gd name="T83" fmla="*/ 28 h 28"/>
              <a:gd name="T84" fmla="*/ 0 w 34"/>
              <a:gd name="T85" fmla="*/ 28 h 28"/>
              <a:gd name="T86" fmla="*/ 0 w 34"/>
              <a:gd name="T87" fmla="*/ 28 h 28"/>
              <a:gd name="T88" fmla="*/ 0 w 34"/>
              <a:gd name="T89" fmla="*/ 28 h 28"/>
              <a:gd name="T90" fmla="*/ 17 w 34"/>
              <a:gd name="T91" fmla="*/ 19 h 28"/>
              <a:gd name="T92" fmla="*/ 17 w 34"/>
              <a:gd name="T93" fmla="*/ 19 h 28"/>
              <a:gd name="T94" fmla="*/ 0 w 34"/>
              <a:gd name="T95" fmla="*/ 1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" h="28">
                <a:moveTo>
                  <a:pt x="0" y="1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8" y="10"/>
                </a:lnTo>
                <a:lnTo>
                  <a:pt x="8" y="10"/>
                </a:lnTo>
                <a:lnTo>
                  <a:pt x="17" y="10"/>
                </a:lnTo>
                <a:lnTo>
                  <a:pt x="17" y="10"/>
                </a:lnTo>
                <a:lnTo>
                  <a:pt x="17" y="10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34" y="19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28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25" y="19"/>
                </a:lnTo>
                <a:lnTo>
                  <a:pt x="0" y="28"/>
                </a:lnTo>
                <a:lnTo>
                  <a:pt x="0" y="28"/>
                </a:lnTo>
                <a:lnTo>
                  <a:pt x="0" y="28"/>
                </a:lnTo>
                <a:lnTo>
                  <a:pt x="0" y="28"/>
                </a:lnTo>
                <a:lnTo>
                  <a:pt x="17" y="19"/>
                </a:lnTo>
                <a:lnTo>
                  <a:pt x="17" y="19"/>
                </a:lnTo>
                <a:lnTo>
                  <a:pt x="0" y="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1" name="Freeform 251"/>
          <p:cNvSpPr>
            <a:spLocks/>
          </p:cNvSpPr>
          <p:nvPr/>
        </p:nvSpPr>
        <p:spPr bwMode="auto">
          <a:xfrm>
            <a:off x="8974138" y="3859213"/>
            <a:ext cx="80962" cy="14287"/>
          </a:xfrm>
          <a:custGeom>
            <a:avLst/>
            <a:gdLst>
              <a:gd name="T0" fmla="*/ 0 w 51"/>
              <a:gd name="T1" fmla="*/ 0 h 9"/>
              <a:gd name="T2" fmla="*/ 8 w 51"/>
              <a:gd name="T3" fmla="*/ 0 h 9"/>
              <a:gd name="T4" fmla="*/ 17 w 51"/>
              <a:gd name="T5" fmla="*/ 0 h 9"/>
              <a:gd name="T6" fmla="*/ 17 w 51"/>
              <a:gd name="T7" fmla="*/ 0 h 9"/>
              <a:gd name="T8" fmla="*/ 17 w 51"/>
              <a:gd name="T9" fmla="*/ 9 h 9"/>
              <a:gd name="T10" fmla="*/ 25 w 51"/>
              <a:gd name="T11" fmla="*/ 9 h 9"/>
              <a:gd name="T12" fmla="*/ 25 w 51"/>
              <a:gd name="T13" fmla="*/ 9 h 9"/>
              <a:gd name="T14" fmla="*/ 34 w 51"/>
              <a:gd name="T15" fmla="*/ 9 h 9"/>
              <a:gd name="T16" fmla="*/ 42 w 51"/>
              <a:gd name="T17" fmla="*/ 0 h 9"/>
              <a:gd name="T18" fmla="*/ 42 w 51"/>
              <a:gd name="T19" fmla="*/ 0 h 9"/>
              <a:gd name="T20" fmla="*/ 42 w 51"/>
              <a:gd name="T21" fmla="*/ 0 h 9"/>
              <a:gd name="T22" fmla="*/ 51 w 51"/>
              <a:gd name="T23" fmla="*/ 0 h 9"/>
              <a:gd name="T24" fmla="*/ 51 w 51"/>
              <a:gd name="T25" fmla="*/ 0 h 9"/>
              <a:gd name="T26" fmla="*/ 51 w 51"/>
              <a:gd name="T27" fmla="*/ 0 h 9"/>
              <a:gd name="T28" fmla="*/ 51 w 51"/>
              <a:gd name="T29" fmla="*/ 0 h 9"/>
              <a:gd name="T30" fmla="*/ 42 w 51"/>
              <a:gd name="T31" fmla="*/ 9 h 9"/>
              <a:gd name="T32" fmla="*/ 42 w 51"/>
              <a:gd name="T33" fmla="*/ 9 h 9"/>
              <a:gd name="T34" fmla="*/ 42 w 51"/>
              <a:gd name="T35" fmla="*/ 9 h 9"/>
              <a:gd name="T36" fmla="*/ 42 w 51"/>
              <a:gd name="T37" fmla="*/ 9 h 9"/>
              <a:gd name="T38" fmla="*/ 34 w 51"/>
              <a:gd name="T39" fmla="*/ 9 h 9"/>
              <a:gd name="T40" fmla="*/ 34 w 51"/>
              <a:gd name="T41" fmla="*/ 9 h 9"/>
              <a:gd name="T42" fmla="*/ 34 w 51"/>
              <a:gd name="T43" fmla="*/ 9 h 9"/>
              <a:gd name="T44" fmla="*/ 34 w 51"/>
              <a:gd name="T45" fmla="*/ 9 h 9"/>
              <a:gd name="T46" fmla="*/ 34 w 51"/>
              <a:gd name="T47" fmla="*/ 9 h 9"/>
              <a:gd name="T48" fmla="*/ 25 w 51"/>
              <a:gd name="T49" fmla="*/ 9 h 9"/>
              <a:gd name="T50" fmla="*/ 25 w 51"/>
              <a:gd name="T51" fmla="*/ 9 h 9"/>
              <a:gd name="T52" fmla="*/ 25 w 51"/>
              <a:gd name="T53" fmla="*/ 9 h 9"/>
              <a:gd name="T54" fmla="*/ 17 w 51"/>
              <a:gd name="T55" fmla="*/ 9 h 9"/>
              <a:gd name="T56" fmla="*/ 17 w 51"/>
              <a:gd name="T57" fmla="*/ 9 h 9"/>
              <a:gd name="T58" fmla="*/ 17 w 51"/>
              <a:gd name="T59" fmla="*/ 9 h 9"/>
              <a:gd name="T60" fmla="*/ 8 w 51"/>
              <a:gd name="T61" fmla="*/ 9 h 9"/>
              <a:gd name="T62" fmla="*/ 0 w 51"/>
              <a:gd name="T63" fmla="*/ 0 h 9"/>
              <a:gd name="T64" fmla="*/ 0 w 51"/>
              <a:gd name="T65" fmla="*/ 0 h 9"/>
              <a:gd name="T66" fmla="*/ 0 w 51"/>
              <a:gd name="T67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9">
                <a:moveTo>
                  <a:pt x="0" y="0"/>
                </a:moveTo>
                <a:lnTo>
                  <a:pt x="8" y="0"/>
                </a:lnTo>
                <a:lnTo>
                  <a:pt x="17" y="0"/>
                </a:lnTo>
                <a:lnTo>
                  <a:pt x="17" y="0"/>
                </a:lnTo>
                <a:lnTo>
                  <a:pt x="17" y="9"/>
                </a:lnTo>
                <a:lnTo>
                  <a:pt x="25" y="9"/>
                </a:lnTo>
                <a:lnTo>
                  <a:pt x="25" y="9"/>
                </a:lnTo>
                <a:lnTo>
                  <a:pt x="34" y="9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lnTo>
                  <a:pt x="51" y="0"/>
                </a:lnTo>
                <a:lnTo>
                  <a:pt x="42" y="9"/>
                </a:lnTo>
                <a:lnTo>
                  <a:pt x="42" y="9"/>
                </a:lnTo>
                <a:lnTo>
                  <a:pt x="42" y="9"/>
                </a:lnTo>
                <a:lnTo>
                  <a:pt x="42" y="9"/>
                </a:lnTo>
                <a:lnTo>
                  <a:pt x="34" y="9"/>
                </a:lnTo>
                <a:lnTo>
                  <a:pt x="34" y="9"/>
                </a:lnTo>
                <a:lnTo>
                  <a:pt x="34" y="9"/>
                </a:lnTo>
                <a:lnTo>
                  <a:pt x="34" y="9"/>
                </a:lnTo>
                <a:lnTo>
                  <a:pt x="34" y="9"/>
                </a:lnTo>
                <a:lnTo>
                  <a:pt x="25" y="9"/>
                </a:lnTo>
                <a:lnTo>
                  <a:pt x="25" y="9"/>
                </a:lnTo>
                <a:lnTo>
                  <a:pt x="25" y="9"/>
                </a:lnTo>
                <a:lnTo>
                  <a:pt x="17" y="9"/>
                </a:lnTo>
                <a:lnTo>
                  <a:pt x="17" y="9"/>
                </a:lnTo>
                <a:lnTo>
                  <a:pt x="17" y="9"/>
                </a:lnTo>
                <a:lnTo>
                  <a:pt x="8" y="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2" name="Freeform 252"/>
          <p:cNvSpPr>
            <a:spLocks/>
          </p:cNvSpPr>
          <p:nvPr/>
        </p:nvSpPr>
        <p:spPr bwMode="auto">
          <a:xfrm>
            <a:off x="8986838" y="3798888"/>
            <a:ext cx="53975" cy="44450"/>
          </a:xfrm>
          <a:custGeom>
            <a:avLst/>
            <a:gdLst>
              <a:gd name="T0" fmla="*/ 0 w 34"/>
              <a:gd name="T1" fmla="*/ 28 h 28"/>
              <a:gd name="T2" fmla="*/ 0 w 34"/>
              <a:gd name="T3" fmla="*/ 28 h 28"/>
              <a:gd name="T4" fmla="*/ 0 w 34"/>
              <a:gd name="T5" fmla="*/ 28 h 28"/>
              <a:gd name="T6" fmla="*/ 9 w 34"/>
              <a:gd name="T7" fmla="*/ 28 h 28"/>
              <a:gd name="T8" fmla="*/ 9 w 34"/>
              <a:gd name="T9" fmla="*/ 28 h 28"/>
              <a:gd name="T10" fmla="*/ 9 w 34"/>
              <a:gd name="T11" fmla="*/ 0 h 28"/>
              <a:gd name="T12" fmla="*/ 9 w 34"/>
              <a:gd name="T13" fmla="*/ 0 h 28"/>
              <a:gd name="T14" fmla="*/ 0 w 34"/>
              <a:gd name="T15" fmla="*/ 0 h 28"/>
              <a:gd name="T16" fmla="*/ 0 w 34"/>
              <a:gd name="T17" fmla="*/ 0 h 28"/>
              <a:gd name="T18" fmla="*/ 0 w 34"/>
              <a:gd name="T19" fmla="*/ 0 h 28"/>
              <a:gd name="T20" fmla="*/ 0 w 34"/>
              <a:gd name="T21" fmla="*/ 0 h 28"/>
              <a:gd name="T22" fmla="*/ 34 w 34"/>
              <a:gd name="T23" fmla="*/ 0 h 28"/>
              <a:gd name="T24" fmla="*/ 34 w 34"/>
              <a:gd name="T25" fmla="*/ 0 h 28"/>
              <a:gd name="T26" fmla="*/ 34 w 34"/>
              <a:gd name="T27" fmla="*/ 0 h 28"/>
              <a:gd name="T28" fmla="*/ 34 w 34"/>
              <a:gd name="T29" fmla="*/ 0 h 28"/>
              <a:gd name="T30" fmla="*/ 17 w 34"/>
              <a:gd name="T31" fmla="*/ 0 h 28"/>
              <a:gd name="T32" fmla="*/ 17 w 34"/>
              <a:gd name="T33" fmla="*/ 0 h 28"/>
              <a:gd name="T34" fmla="*/ 17 w 34"/>
              <a:gd name="T35" fmla="*/ 28 h 28"/>
              <a:gd name="T36" fmla="*/ 17 w 34"/>
              <a:gd name="T37" fmla="*/ 28 h 28"/>
              <a:gd name="T38" fmla="*/ 34 w 34"/>
              <a:gd name="T39" fmla="*/ 28 h 28"/>
              <a:gd name="T40" fmla="*/ 34 w 34"/>
              <a:gd name="T41" fmla="*/ 28 h 28"/>
              <a:gd name="T42" fmla="*/ 34 w 34"/>
              <a:gd name="T43" fmla="*/ 28 h 28"/>
              <a:gd name="T44" fmla="*/ 34 w 34"/>
              <a:gd name="T45" fmla="*/ 28 h 28"/>
              <a:gd name="T46" fmla="*/ 0 w 34"/>
              <a:gd name="T47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4" h="28">
                <a:moveTo>
                  <a:pt x="0" y="28"/>
                </a:moveTo>
                <a:lnTo>
                  <a:pt x="0" y="28"/>
                </a:lnTo>
                <a:lnTo>
                  <a:pt x="0" y="28"/>
                </a:lnTo>
                <a:lnTo>
                  <a:pt x="9" y="28"/>
                </a:lnTo>
                <a:lnTo>
                  <a:pt x="9" y="28"/>
                </a:lnTo>
                <a:lnTo>
                  <a:pt x="9" y="0"/>
                </a:lnTo>
                <a:lnTo>
                  <a:pt x="9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17" y="0"/>
                </a:lnTo>
                <a:lnTo>
                  <a:pt x="17" y="0"/>
                </a:lnTo>
                <a:lnTo>
                  <a:pt x="17" y="28"/>
                </a:lnTo>
                <a:lnTo>
                  <a:pt x="17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34" y="28"/>
                </a:lnTo>
                <a:lnTo>
                  <a:pt x="0" y="2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3" name="Freeform 253"/>
          <p:cNvSpPr>
            <a:spLocks/>
          </p:cNvSpPr>
          <p:nvPr/>
        </p:nvSpPr>
        <p:spPr bwMode="auto">
          <a:xfrm>
            <a:off x="9001125" y="3754438"/>
            <a:ext cx="39688" cy="30162"/>
          </a:xfrm>
          <a:custGeom>
            <a:avLst/>
            <a:gdLst>
              <a:gd name="T0" fmla="*/ 17 w 25"/>
              <a:gd name="T1" fmla="*/ 19 h 19"/>
              <a:gd name="T2" fmla="*/ 0 w 25"/>
              <a:gd name="T3" fmla="*/ 0 h 19"/>
              <a:gd name="T4" fmla="*/ 0 w 25"/>
              <a:gd name="T5" fmla="*/ 0 h 19"/>
              <a:gd name="T6" fmla="*/ 0 w 25"/>
              <a:gd name="T7" fmla="*/ 19 h 19"/>
              <a:gd name="T8" fmla="*/ 0 w 25"/>
              <a:gd name="T9" fmla="*/ 19 h 19"/>
              <a:gd name="T10" fmla="*/ 0 w 25"/>
              <a:gd name="T11" fmla="*/ 19 h 19"/>
              <a:gd name="T12" fmla="*/ 0 w 25"/>
              <a:gd name="T13" fmla="*/ 19 h 19"/>
              <a:gd name="T14" fmla="*/ 0 w 25"/>
              <a:gd name="T15" fmla="*/ 0 h 19"/>
              <a:gd name="T16" fmla="*/ 0 w 25"/>
              <a:gd name="T17" fmla="*/ 0 h 19"/>
              <a:gd name="T18" fmla="*/ 0 w 25"/>
              <a:gd name="T19" fmla="*/ 0 h 19"/>
              <a:gd name="T20" fmla="*/ 0 w 25"/>
              <a:gd name="T21" fmla="*/ 0 h 19"/>
              <a:gd name="T22" fmla="*/ 17 w 25"/>
              <a:gd name="T23" fmla="*/ 19 h 19"/>
              <a:gd name="T24" fmla="*/ 17 w 25"/>
              <a:gd name="T25" fmla="*/ 19 h 19"/>
              <a:gd name="T26" fmla="*/ 17 w 25"/>
              <a:gd name="T27" fmla="*/ 0 h 19"/>
              <a:gd name="T28" fmla="*/ 17 w 25"/>
              <a:gd name="T29" fmla="*/ 0 h 19"/>
              <a:gd name="T30" fmla="*/ 25 w 25"/>
              <a:gd name="T31" fmla="*/ 0 h 19"/>
              <a:gd name="T32" fmla="*/ 25 w 25"/>
              <a:gd name="T33" fmla="*/ 0 h 19"/>
              <a:gd name="T34" fmla="*/ 25 w 25"/>
              <a:gd name="T35" fmla="*/ 19 h 19"/>
              <a:gd name="T36" fmla="*/ 25 w 25"/>
              <a:gd name="T37" fmla="*/ 19 h 19"/>
              <a:gd name="T38" fmla="*/ 17 w 25"/>
              <a:gd name="T39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" h="19">
                <a:moveTo>
                  <a:pt x="17" y="19"/>
                </a:moveTo>
                <a:lnTo>
                  <a:pt x="0" y="0"/>
                </a:lnTo>
                <a:lnTo>
                  <a:pt x="0" y="0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19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17" y="19"/>
                </a:lnTo>
                <a:lnTo>
                  <a:pt x="17" y="19"/>
                </a:lnTo>
                <a:lnTo>
                  <a:pt x="17" y="0"/>
                </a:lnTo>
                <a:lnTo>
                  <a:pt x="17" y="0"/>
                </a:lnTo>
                <a:lnTo>
                  <a:pt x="25" y="0"/>
                </a:lnTo>
                <a:lnTo>
                  <a:pt x="25" y="0"/>
                </a:lnTo>
                <a:lnTo>
                  <a:pt x="25" y="19"/>
                </a:lnTo>
                <a:lnTo>
                  <a:pt x="25" y="19"/>
                </a:lnTo>
                <a:lnTo>
                  <a:pt x="17" y="1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4" name="Freeform 254"/>
          <p:cNvSpPr>
            <a:spLocks/>
          </p:cNvSpPr>
          <p:nvPr/>
        </p:nvSpPr>
        <p:spPr bwMode="auto">
          <a:xfrm>
            <a:off x="8974138" y="3725863"/>
            <a:ext cx="80962" cy="14287"/>
          </a:xfrm>
          <a:custGeom>
            <a:avLst/>
            <a:gdLst>
              <a:gd name="T0" fmla="*/ 51 w 51"/>
              <a:gd name="T1" fmla="*/ 9 h 9"/>
              <a:gd name="T2" fmla="*/ 42 w 51"/>
              <a:gd name="T3" fmla="*/ 9 h 9"/>
              <a:gd name="T4" fmla="*/ 34 w 51"/>
              <a:gd name="T5" fmla="*/ 9 h 9"/>
              <a:gd name="T6" fmla="*/ 34 w 51"/>
              <a:gd name="T7" fmla="*/ 9 h 9"/>
              <a:gd name="T8" fmla="*/ 34 w 51"/>
              <a:gd name="T9" fmla="*/ 9 h 9"/>
              <a:gd name="T10" fmla="*/ 25 w 51"/>
              <a:gd name="T11" fmla="*/ 0 h 9"/>
              <a:gd name="T12" fmla="*/ 25 w 51"/>
              <a:gd name="T13" fmla="*/ 0 h 9"/>
              <a:gd name="T14" fmla="*/ 17 w 51"/>
              <a:gd name="T15" fmla="*/ 9 h 9"/>
              <a:gd name="T16" fmla="*/ 17 w 51"/>
              <a:gd name="T17" fmla="*/ 9 h 9"/>
              <a:gd name="T18" fmla="*/ 17 w 51"/>
              <a:gd name="T19" fmla="*/ 9 h 9"/>
              <a:gd name="T20" fmla="*/ 8 w 51"/>
              <a:gd name="T21" fmla="*/ 9 h 9"/>
              <a:gd name="T22" fmla="*/ 0 w 51"/>
              <a:gd name="T23" fmla="*/ 9 h 9"/>
              <a:gd name="T24" fmla="*/ 0 w 51"/>
              <a:gd name="T25" fmla="*/ 9 h 9"/>
              <a:gd name="T26" fmla="*/ 0 w 51"/>
              <a:gd name="T27" fmla="*/ 9 h 9"/>
              <a:gd name="T28" fmla="*/ 0 w 51"/>
              <a:gd name="T29" fmla="*/ 9 h 9"/>
              <a:gd name="T30" fmla="*/ 8 w 51"/>
              <a:gd name="T31" fmla="*/ 9 h 9"/>
              <a:gd name="T32" fmla="*/ 8 w 51"/>
              <a:gd name="T33" fmla="*/ 0 h 9"/>
              <a:gd name="T34" fmla="*/ 8 w 51"/>
              <a:gd name="T35" fmla="*/ 0 h 9"/>
              <a:gd name="T36" fmla="*/ 8 w 51"/>
              <a:gd name="T37" fmla="*/ 0 h 9"/>
              <a:gd name="T38" fmla="*/ 17 w 51"/>
              <a:gd name="T39" fmla="*/ 0 h 9"/>
              <a:gd name="T40" fmla="*/ 17 w 51"/>
              <a:gd name="T41" fmla="*/ 0 h 9"/>
              <a:gd name="T42" fmla="*/ 17 w 51"/>
              <a:gd name="T43" fmla="*/ 0 h 9"/>
              <a:gd name="T44" fmla="*/ 17 w 51"/>
              <a:gd name="T45" fmla="*/ 0 h 9"/>
              <a:gd name="T46" fmla="*/ 17 w 51"/>
              <a:gd name="T47" fmla="*/ 0 h 9"/>
              <a:gd name="T48" fmla="*/ 25 w 51"/>
              <a:gd name="T49" fmla="*/ 0 h 9"/>
              <a:gd name="T50" fmla="*/ 25 w 51"/>
              <a:gd name="T51" fmla="*/ 0 h 9"/>
              <a:gd name="T52" fmla="*/ 25 w 51"/>
              <a:gd name="T53" fmla="*/ 0 h 9"/>
              <a:gd name="T54" fmla="*/ 34 w 51"/>
              <a:gd name="T55" fmla="*/ 0 h 9"/>
              <a:gd name="T56" fmla="*/ 34 w 51"/>
              <a:gd name="T57" fmla="*/ 0 h 9"/>
              <a:gd name="T58" fmla="*/ 34 w 51"/>
              <a:gd name="T59" fmla="*/ 0 h 9"/>
              <a:gd name="T60" fmla="*/ 42 w 51"/>
              <a:gd name="T61" fmla="*/ 0 h 9"/>
              <a:gd name="T62" fmla="*/ 51 w 51"/>
              <a:gd name="T63" fmla="*/ 9 h 9"/>
              <a:gd name="T64" fmla="*/ 51 w 51"/>
              <a:gd name="T65" fmla="*/ 9 h 9"/>
              <a:gd name="T66" fmla="*/ 51 w 51"/>
              <a:gd name="T67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9">
                <a:moveTo>
                  <a:pt x="51" y="9"/>
                </a:moveTo>
                <a:lnTo>
                  <a:pt x="42" y="9"/>
                </a:lnTo>
                <a:lnTo>
                  <a:pt x="34" y="9"/>
                </a:lnTo>
                <a:lnTo>
                  <a:pt x="34" y="9"/>
                </a:lnTo>
                <a:lnTo>
                  <a:pt x="34" y="9"/>
                </a:lnTo>
                <a:lnTo>
                  <a:pt x="25" y="0"/>
                </a:lnTo>
                <a:lnTo>
                  <a:pt x="25" y="0"/>
                </a:lnTo>
                <a:lnTo>
                  <a:pt x="17" y="9"/>
                </a:lnTo>
                <a:lnTo>
                  <a:pt x="17" y="9"/>
                </a:lnTo>
                <a:lnTo>
                  <a:pt x="17" y="9"/>
                </a:lnTo>
                <a:lnTo>
                  <a:pt x="8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0" y="9"/>
                </a:lnTo>
                <a:lnTo>
                  <a:pt x="8" y="9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17" y="0"/>
                </a:lnTo>
                <a:lnTo>
                  <a:pt x="25" y="0"/>
                </a:lnTo>
                <a:lnTo>
                  <a:pt x="25" y="0"/>
                </a:lnTo>
                <a:lnTo>
                  <a:pt x="25" y="0"/>
                </a:lnTo>
                <a:lnTo>
                  <a:pt x="34" y="0"/>
                </a:lnTo>
                <a:lnTo>
                  <a:pt x="34" y="0"/>
                </a:lnTo>
                <a:lnTo>
                  <a:pt x="34" y="0"/>
                </a:lnTo>
                <a:lnTo>
                  <a:pt x="42" y="0"/>
                </a:lnTo>
                <a:lnTo>
                  <a:pt x="51" y="9"/>
                </a:lnTo>
                <a:lnTo>
                  <a:pt x="51" y="9"/>
                </a:lnTo>
                <a:lnTo>
                  <a:pt x="51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95" name="Rectangle 255"/>
          <p:cNvSpPr>
            <a:spLocks noChangeArrowheads="1"/>
          </p:cNvSpPr>
          <p:nvPr/>
        </p:nvSpPr>
        <p:spPr bwMode="auto">
          <a:xfrm>
            <a:off x="7150100" y="488632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T</a:t>
            </a:r>
            <a:endParaRPr lang="en-US" altLang="en-US"/>
          </a:p>
        </p:txBody>
      </p:sp>
      <p:sp>
        <p:nvSpPr>
          <p:cNvPr id="10496" name="Rectangle 256"/>
          <p:cNvSpPr>
            <a:spLocks noChangeArrowheads="1"/>
          </p:cNvSpPr>
          <p:nvPr/>
        </p:nvSpPr>
        <p:spPr bwMode="auto">
          <a:xfrm>
            <a:off x="7191375" y="4886325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i</a:t>
            </a:r>
            <a:endParaRPr lang="en-US" altLang="en-US"/>
          </a:p>
        </p:txBody>
      </p:sp>
      <p:sp>
        <p:nvSpPr>
          <p:cNvPr id="10497" name="Rectangle 257"/>
          <p:cNvSpPr>
            <a:spLocks noChangeArrowheads="1"/>
          </p:cNvSpPr>
          <p:nvPr/>
        </p:nvSpPr>
        <p:spPr bwMode="auto">
          <a:xfrm>
            <a:off x="7204075" y="4886325"/>
            <a:ext cx="88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m</a:t>
            </a:r>
            <a:endParaRPr lang="en-US" altLang="en-US"/>
          </a:p>
        </p:txBody>
      </p:sp>
      <p:sp>
        <p:nvSpPr>
          <p:cNvPr id="10498" name="Rectangle 258"/>
          <p:cNvSpPr>
            <a:spLocks noChangeArrowheads="1"/>
          </p:cNvSpPr>
          <p:nvPr/>
        </p:nvSpPr>
        <p:spPr bwMode="auto">
          <a:xfrm>
            <a:off x="7272338" y="488632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e</a:t>
            </a:r>
            <a:endParaRPr lang="en-US" altLang="en-US"/>
          </a:p>
        </p:txBody>
      </p:sp>
      <p:sp>
        <p:nvSpPr>
          <p:cNvPr id="10499" name="Rectangle 259"/>
          <p:cNvSpPr>
            <a:spLocks noChangeArrowheads="1"/>
          </p:cNvSpPr>
          <p:nvPr/>
        </p:nvSpPr>
        <p:spPr bwMode="auto">
          <a:xfrm>
            <a:off x="7150100" y="4975225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(</a:t>
            </a:r>
            <a:endParaRPr lang="en-US" altLang="en-US"/>
          </a:p>
        </p:txBody>
      </p:sp>
      <p:sp>
        <p:nvSpPr>
          <p:cNvPr id="10500" name="Rectangle 260"/>
          <p:cNvSpPr>
            <a:spLocks noChangeArrowheads="1"/>
          </p:cNvSpPr>
          <p:nvPr/>
        </p:nvSpPr>
        <p:spPr bwMode="auto">
          <a:xfrm>
            <a:off x="7177088" y="4975225"/>
            <a:ext cx="88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m</a:t>
            </a:r>
            <a:endParaRPr lang="en-US" altLang="en-US"/>
          </a:p>
        </p:txBody>
      </p:sp>
      <p:sp>
        <p:nvSpPr>
          <p:cNvPr id="10501" name="Rectangle 261"/>
          <p:cNvSpPr>
            <a:spLocks noChangeArrowheads="1"/>
          </p:cNvSpPr>
          <p:nvPr/>
        </p:nvSpPr>
        <p:spPr bwMode="auto">
          <a:xfrm>
            <a:off x="7245350" y="497522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s</a:t>
            </a:r>
            <a:endParaRPr lang="en-US" altLang="en-US"/>
          </a:p>
        </p:txBody>
      </p:sp>
      <p:sp>
        <p:nvSpPr>
          <p:cNvPr id="10502" name="Rectangle 262"/>
          <p:cNvSpPr>
            <a:spLocks noChangeArrowheads="1"/>
          </p:cNvSpPr>
          <p:nvPr/>
        </p:nvSpPr>
        <p:spPr bwMode="auto">
          <a:xfrm>
            <a:off x="7285038" y="4975225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)</a:t>
            </a:r>
            <a:endParaRPr lang="en-US" altLang="en-US"/>
          </a:p>
        </p:txBody>
      </p:sp>
      <p:sp>
        <p:nvSpPr>
          <p:cNvPr id="10503" name="Line 263"/>
          <p:cNvSpPr>
            <a:spLocks noChangeShapeType="1"/>
          </p:cNvSpPr>
          <p:nvPr/>
        </p:nvSpPr>
        <p:spPr bwMode="auto">
          <a:xfrm>
            <a:off x="5894388" y="3297238"/>
            <a:ext cx="28638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04" name="Freeform 264"/>
          <p:cNvSpPr>
            <a:spLocks/>
          </p:cNvSpPr>
          <p:nvPr/>
        </p:nvSpPr>
        <p:spPr bwMode="auto">
          <a:xfrm>
            <a:off x="5894388" y="3297238"/>
            <a:ext cx="2863850" cy="1417637"/>
          </a:xfrm>
          <a:custGeom>
            <a:avLst/>
            <a:gdLst>
              <a:gd name="T0" fmla="*/ 0 w 1804"/>
              <a:gd name="T1" fmla="*/ 893 h 893"/>
              <a:gd name="T2" fmla="*/ 1804 w 1804"/>
              <a:gd name="T3" fmla="*/ 893 h 893"/>
              <a:gd name="T4" fmla="*/ 1804 w 1804"/>
              <a:gd name="T5" fmla="*/ 893 h 893"/>
              <a:gd name="T6" fmla="*/ 1804 w 1804"/>
              <a:gd name="T7" fmla="*/ 0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04" h="893">
                <a:moveTo>
                  <a:pt x="0" y="893"/>
                </a:moveTo>
                <a:lnTo>
                  <a:pt x="1804" y="893"/>
                </a:lnTo>
                <a:lnTo>
                  <a:pt x="1804" y="893"/>
                </a:lnTo>
                <a:lnTo>
                  <a:pt x="18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05" name="Line 265"/>
          <p:cNvSpPr>
            <a:spLocks noChangeShapeType="1"/>
          </p:cNvSpPr>
          <p:nvPr/>
        </p:nvSpPr>
        <p:spPr bwMode="auto">
          <a:xfrm flipV="1">
            <a:off x="5894388" y="3297238"/>
            <a:ext cx="1587" cy="14176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06" name="Freeform 266"/>
          <p:cNvSpPr>
            <a:spLocks/>
          </p:cNvSpPr>
          <p:nvPr/>
        </p:nvSpPr>
        <p:spPr bwMode="auto">
          <a:xfrm>
            <a:off x="5894388" y="3297238"/>
            <a:ext cx="2863850" cy="1417637"/>
          </a:xfrm>
          <a:custGeom>
            <a:avLst/>
            <a:gdLst>
              <a:gd name="T0" fmla="*/ 0 w 1804"/>
              <a:gd name="T1" fmla="*/ 893 h 893"/>
              <a:gd name="T2" fmla="*/ 1804 w 1804"/>
              <a:gd name="T3" fmla="*/ 893 h 893"/>
              <a:gd name="T4" fmla="*/ 1804 w 1804"/>
              <a:gd name="T5" fmla="*/ 893 h 893"/>
              <a:gd name="T6" fmla="*/ 1804 w 1804"/>
              <a:gd name="T7" fmla="*/ 0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04" h="893">
                <a:moveTo>
                  <a:pt x="0" y="893"/>
                </a:moveTo>
                <a:lnTo>
                  <a:pt x="1804" y="893"/>
                </a:lnTo>
                <a:lnTo>
                  <a:pt x="1804" y="893"/>
                </a:lnTo>
                <a:lnTo>
                  <a:pt x="18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07" name="Line 267"/>
          <p:cNvSpPr>
            <a:spLocks noChangeShapeType="1"/>
          </p:cNvSpPr>
          <p:nvPr/>
        </p:nvSpPr>
        <p:spPr bwMode="auto">
          <a:xfrm flipV="1">
            <a:off x="6162675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08" name="Rectangle 268"/>
          <p:cNvSpPr>
            <a:spLocks noChangeArrowheads="1"/>
          </p:cNvSpPr>
          <p:nvPr/>
        </p:nvSpPr>
        <p:spPr bwMode="auto">
          <a:xfrm>
            <a:off x="611505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1</a:t>
            </a:r>
            <a:endParaRPr lang="en-US" altLang="en-US"/>
          </a:p>
        </p:txBody>
      </p:sp>
      <p:sp>
        <p:nvSpPr>
          <p:cNvPr id="10509" name="Rectangle 269"/>
          <p:cNvSpPr>
            <a:spLocks noChangeArrowheads="1"/>
          </p:cNvSpPr>
          <p:nvPr/>
        </p:nvSpPr>
        <p:spPr bwMode="auto">
          <a:xfrm>
            <a:off x="615632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10" name="Rectangle 270"/>
          <p:cNvSpPr>
            <a:spLocks noChangeArrowheads="1"/>
          </p:cNvSpPr>
          <p:nvPr/>
        </p:nvSpPr>
        <p:spPr bwMode="auto">
          <a:xfrm>
            <a:off x="61960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11" name="Line 271"/>
          <p:cNvSpPr>
            <a:spLocks noChangeShapeType="1"/>
          </p:cNvSpPr>
          <p:nvPr/>
        </p:nvSpPr>
        <p:spPr bwMode="auto">
          <a:xfrm>
            <a:off x="6162675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2" name="Line 272"/>
          <p:cNvSpPr>
            <a:spLocks noChangeShapeType="1"/>
          </p:cNvSpPr>
          <p:nvPr/>
        </p:nvSpPr>
        <p:spPr bwMode="auto">
          <a:xfrm flipV="1">
            <a:off x="6445250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3" name="Rectangle 273"/>
          <p:cNvSpPr>
            <a:spLocks noChangeArrowheads="1"/>
          </p:cNvSpPr>
          <p:nvPr/>
        </p:nvSpPr>
        <p:spPr bwMode="auto">
          <a:xfrm>
            <a:off x="639762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2</a:t>
            </a:r>
            <a:endParaRPr lang="en-US" altLang="en-US"/>
          </a:p>
        </p:txBody>
      </p:sp>
      <p:sp>
        <p:nvSpPr>
          <p:cNvPr id="10514" name="Rectangle 274"/>
          <p:cNvSpPr>
            <a:spLocks noChangeArrowheads="1"/>
          </p:cNvSpPr>
          <p:nvPr/>
        </p:nvSpPr>
        <p:spPr bwMode="auto">
          <a:xfrm>
            <a:off x="64373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15" name="Rectangle 275"/>
          <p:cNvSpPr>
            <a:spLocks noChangeArrowheads="1"/>
          </p:cNvSpPr>
          <p:nvPr/>
        </p:nvSpPr>
        <p:spPr bwMode="auto">
          <a:xfrm>
            <a:off x="647858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16" name="Line 276"/>
          <p:cNvSpPr>
            <a:spLocks noChangeShapeType="1"/>
          </p:cNvSpPr>
          <p:nvPr/>
        </p:nvSpPr>
        <p:spPr bwMode="auto">
          <a:xfrm>
            <a:off x="6445250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7" name="Line 277"/>
          <p:cNvSpPr>
            <a:spLocks noChangeShapeType="1"/>
          </p:cNvSpPr>
          <p:nvPr/>
        </p:nvSpPr>
        <p:spPr bwMode="auto">
          <a:xfrm flipV="1">
            <a:off x="6727825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8" name="Rectangle 278"/>
          <p:cNvSpPr>
            <a:spLocks noChangeArrowheads="1"/>
          </p:cNvSpPr>
          <p:nvPr/>
        </p:nvSpPr>
        <p:spPr bwMode="auto">
          <a:xfrm>
            <a:off x="668020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3</a:t>
            </a:r>
            <a:endParaRPr lang="en-US" altLang="en-US"/>
          </a:p>
        </p:txBody>
      </p:sp>
      <p:sp>
        <p:nvSpPr>
          <p:cNvPr id="10519" name="Rectangle 279"/>
          <p:cNvSpPr>
            <a:spLocks noChangeArrowheads="1"/>
          </p:cNvSpPr>
          <p:nvPr/>
        </p:nvSpPr>
        <p:spPr bwMode="auto">
          <a:xfrm>
            <a:off x="671988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20" name="Rectangle 280"/>
          <p:cNvSpPr>
            <a:spLocks noChangeArrowheads="1"/>
          </p:cNvSpPr>
          <p:nvPr/>
        </p:nvSpPr>
        <p:spPr bwMode="auto">
          <a:xfrm>
            <a:off x="676116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21" name="Line 281"/>
          <p:cNvSpPr>
            <a:spLocks noChangeShapeType="1"/>
          </p:cNvSpPr>
          <p:nvPr/>
        </p:nvSpPr>
        <p:spPr bwMode="auto">
          <a:xfrm>
            <a:off x="6727825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22" name="Line 282"/>
          <p:cNvSpPr>
            <a:spLocks noChangeShapeType="1"/>
          </p:cNvSpPr>
          <p:nvPr/>
        </p:nvSpPr>
        <p:spPr bwMode="auto">
          <a:xfrm flipV="1">
            <a:off x="7010400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23" name="Rectangle 283"/>
          <p:cNvSpPr>
            <a:spLocks noChangeArrowheads="1"/>
          </p:cNvSpPr>
          <p:nvPr/>
        </p:nvSpPr>
        <p:spPr bwMode="auto">
          <a:xfrm>
            <a:off x="696277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4</a:t>
            </a:r>
            <a:endParaRPr lang="en-US" altLang="en-US"/>
          </a:p>
        </p:txBody>
      </p:sp>
      <p:sp>
        <p:nvSpPr>
          <p:cNvPr id="10524" name="Rectangle 284"/>
          <p:cNvSpPr>
            <a:spLocks noChangeArrowheads="1"/>
          </p:cNvSpPr>
          <p:nvPr/>
        </p:nvSpPr>
        <p:spPr bwMode="auto">
          <a:xfrm>
            <a:off x="700246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25" name="Rectangle 285"/>
          <p:cNvSpPr>
            <a:spLocks noChangeArrowheads="1"/>
          </p:cNvSpPr>
          <p:nvPr/>
        </p:nvSpPr>
        <p:spPr bwMode="auto">
          <a:xfrm>
            <a:off x="704373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26" name="Line 286"/>
          <p:cNvSpPr>
            <a:spLocks noChangeShapeType="1"/>
          </p:cNvSpPr>
          <p:nvPr/>
        </p:nvSpPr>
        <p:spPr bwMode="auto">
          <a:xfrm>
            <a:off x="7010400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27" name="Line 287"/>
          <p:cNvSpPr>
            <a:spLocks noChangeShapeType="1"/>
          </p:cNvSpPr>
          <p:nvPr/>
        </p:nvSpPr>
        <p:spPr bwMode="auto">
          <a:xfrm flipV="1">
            <a:off x="7292975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28" name="Rectangle 288"/>
          <p:cNvSpPr>
            <a:spLocks noChangeArrowheads="1"/>
          </p:cNvSpPr>
          <p:nvPr/>
        </p:nvSpPr>
        <p:spPr bwMode="auto">
          <a:xfrm>
            <a:off x="724535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5</a:t>
            </a:r>
            <a:endParaRPr lang="en-US" altLang="en-US"/>
          </a:p>
        </p:txBody>
      </p:sp>
      <p:sp>
        <p:nvSpPr>
          <p:cNvPr id="10529" name="Rectangle 289"/>
          <p:cNvSpPr>
            <a:spLocks noChangeArrowheads="1"/>
          </p:cNvSpPr>
          <p:nvPr/>
        </p:nvSpPr>
        <p:spPr bwMode="auto">
          <a:xfrm>
            <a:off x="728503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30" name="Rectangle 290"/>
          <p:cNvSpPr>
            <a:spLocks noChangeArrowheads="1"/>
          </p:cNvSpPr>
          <p:nvPr/>
        </p:nvSpPr>
        <p:spPr bwMode="auto">
          <a:xfrm>
            <a:off x="73263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31" name="Line 291"/>
          <p:cNvSpPr>
            <a:spLocks noChangeShapeType="1"/>
          </p:cNvSpPr>
          <p:nvPr/>
        </p:nvSpPr>
        <p:spPr bwMode="auto">
          <a:xfrm>
            <a:off x="7292975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2" name="Line 292"/>
          <p:cNvSpPr>
            <a:spLocks noChangeShapeType="1"/>
          </p:cNvSpPr>
          <p:nvPr/>
        </p:nvSpPr>
        <p:spPr bwMode="auto">
          <a:xfrm flipV="1">
            <a:off x="7561263" y="4686300"/>
            <a:ext cx="1587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3" name="Rectangle 293"/>
          <p:cNvSpPr>
            <a:spLocks noChangeArrowheads="1"/>
          </p:cNvSpPr>
          <p:nvPr/>
        </p:nvSpPr>
        <p:spPr bwMode="auto">
          <a:xfrm>
            <a:off x="751363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6</a:t>
            </a:r>
            <a:endParaRPr lang="en-US" altLang="en-US"/>
          </a:p>
        </p:txBody>
      </p:sp>
      <p:sp>
        <p:nvSpPr>
          <p:cNvPr id="10534" name="Rectangle 294"/>
          <p:cNvSpPr>
            <a:spLocks noChangeArrowheads="1"/>
          </p:cNvSpPr>
          <p:nvPr/>
        </p:nvSpPr>
        <p:spPr bwMode="auto">
          <a:xfrm>
            <a:off x="75549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35" name="Rectangle 295"/>
          <p:cNvSpPr>
            <a:spLocks noChangeArrowheads="1"/>
          </p:cNvSpPr>
          <p:nvPr/>
        </p:nvSpPr>
        <p:spPr bwMode="auto">
          <a:xfrm>
            <a:off x="759460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36" name="Line 296"/>
          <p:cNvSpPr>
            <a:spLocks noChangeShapeType="1"/>
          </p:cNvSpPr>
          <p:nvPr/>
        </p:nvSpPr>
        <p:spPr bwMode="auto">
          <a:xfrm>
            <a:off x="7561263" y="3297238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7" name="Line 297"/>
          <p:cNvSpPr>
            <a:spLocks noChangeShapeType="1"/>
          </p:cNvSpPr>
          <p:nvPr/>
        </p:nvSpPr>
        <p:spPr bwMode="auto">
          <a:xfrm flipV="1">
            <a:off x="7843838" y="4686300"/>
            <a:ext cx="1587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38" name="Rectangle 298"/>
          <p:cNvSpPr>
            <a:spLocks noChangeArrowheads="1"/>
          </p:cNvSpPr>
          <p:nvPr/>
        </p:nvSpPr>
        <p:spPr bwMode="auto">
          <a:xfrm>
            <a:off x="78089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7</a:t>
            </a:r>
            <a:endParaRPr lang="en-US" altLang="en-US"/>
          </a:p>
        </p:txBody>
      </p:sp>
      <p:sp>
        <p:nvSpPr>
          <p:cNvPr id="10539" name="Rectangle 299"/>
          <p:cNvSpPr>
            <a:spLocks noChangeArrowheads="1"/>
          </p:cNvSpPr>
          <p:nvPr/>
        </p:nvSpPr>
        <p:spPr bwMode="auto">
          <a:xfrm>
            <a:off x="785018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40" name="Rectangle 300"/>
          <p:cNvSpPr>
            <a:spLocks noChangeArrowheads="1"/>
          </p:cNvSpPr>
          <p:nvPr/>
        </p:nvSpPr>
        <p:spPr bwMode="auto">
          <a:xfrm>
            <a:off x="788987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41" name="Line 301"/>
          <p:cNvSpPr>
            <a:spLocks noChangeShapeType="1"/>
          </p:cNvSpPr>
          <p:nvPr/>
        </p:nvSpPr>
        <p:spPr bwMode="auto">
          <a:xfrm>
            <a:off x="7843838" y="3297238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2" name="Line 302"/>
          <p:cNvSpPr>
            <a:spLocks noChangeShapeType="1"/>
          </p:cNvSpPr>
          <p:nvPr/>
        </p:nvSpPr>
        <p:spPr bwMode="auto">
          <a:xfrm flipV="1">
            <a:off x="8126413" y="4686300"/>
            <a:ext cx="1587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3" name="Rectangle 303"/>
          <p:cNvSpPr>
            <a:spLocks noChangeArrowheads="1"/>
          </p:cNvSpPr>
          <p:nvPr/>
        </p:nvSpPr>
        <p:spPr bwMode="auto">
          <a:xfrm>
            <a:off x="807878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8</a:t>
            </a:r>
            <a:endParaRPr lang="en-US" altLang="en-US"/>
          </a:p>
        </p:txBody>
      </p:sp>
      <p:sp>
        <p:nvSpPr>
          <p:cNvPr id="10544" name="Rectangle 304"/>
          <p:cNvSpPr>
            <a:spLocks noChangeArrowheads="1"/>
          </p:cNvSpPr>
          <p:nvPr/>
        </p:nvSpPr>
        <p:spPr bwMode="auto">
          <a:xfrm>
            <a:off x="811847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45" name="Rectangle 305"/>
          <p:cNvSpPr>
            <a:spLocks noChangeArrowheads="1"/>
          </p:cNvSpPr>
          <p:nvPr/>
        </p:nvSpPr>
        <p:spPr bwMode="auto">
          <a:xfrm>
            <a:off x="815975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46" name="Line 306"/>
          <p:cNvSpPr>
            <a:spLocks noChangeShapeType="1"/>
          </p:cNvSpPr>
          <p:nvPr/>
        </p:nvSpPr>
        <p:spPr bwMode="auto">
          <a:xfrm>
            <a:off x="8126413" y="3297238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7" name="Line 307"/>
          <p:cNvSpPr>
            <a:spLocks noChangeShapeType="1"/>
          </p:cNvSpPr>
          <p:nvPr/>
        </p:nvSpPr>
        <p:spPr bwMode="auto">
          <a:xfrm flipV="1">
            <a:off x="8394700" y="4686300"/>
            <a:ext cx="1588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48" name="Rectangle 308"/>
          <p:cNvSpPr>
            <a:spLocks noChangeArrowheads="1"/>
          </p:cNvSpPr>
          <p:nvPr/>
        </p:nvSpPr>
        <p:spPr bwMode="auto">
          <a:xfrm>
            <a:off x="836136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9</a:t>
            </a:r>
            <a:endParaRPr lang="en-US" altLang="en-US"/>
          </a:p>
        </p:txBody>
      </p:sp>
      <p:sp>
        <p:nvSpPr>
          <p:cNvPr id="10549" name="Rectangle 309"/>
          <p:cNvSpPr>
            <a:spLocks noChangeArrowheads="1"/>
          </p:cNvSpPr>
          <p:nvPr/>
        </p:nvSpPr>
        <p:spPr bwMode="auto">
          <a:xfrm>
            <a:off x="840105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50" name="Rectangle 310"/>
          <p:cNvSpPr>
            <a:spLocks noChangeArrowheads="1"/>
          </p:cNvSpPr>
          <p:nvPr/>
        </p:nvSpPr>
        <p:spPr bwMode="auto">
          <a:xfrm>
            <a:off x="8442325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51" name="Line 311"/>
          <p:cNvSpPr>
            <a:spLocks noChangeShapeType="1"/>
          </p:cNvSpPr>
          <p:nvPr/>
        </p:nvSpPr>
        <p:spPr bwMode="auto">
          <a:xfrm>
            <a:off x="8394700" y="3297238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2" name="Line 312"/>
          <p:cNvSpPr>
            <a:spLocks noChangeShapeType="1"/>
          </p:cNvSpPr>
          <p:nvPr/>
        </p:nvSpPr>
        <p:spPr bwMode="auto">
          <a:xfrm flipV="1">
            <a:off x="8691563" y="4686300"/>
            <a:ext cx="1587" cy="285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3" name="Rectangle 313"/>
          <p:cNvSpPr>
            <a:spLocks noChangeArrowheads="1"/>
          </p:cNvSpPr>
          <p:nvPr/>
        </p:nvSpPr>
        <p:spPr bwMode="auto">
          <a:xfrm>
            <a:off x="861695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1</a:t>
            </a:r>
            <a:endParaRPr lang="en-US" altLang="en-US"/>
          </a:p>
        </p:txBody>
      </p:sp>
      <p:sp>
        <p:nvSpPr>
          <p:cNvPr id="10554" name="Rectangle 314"/>
          <p:cNvSpPr>
            <a:spLocks noChangeArrowheads="1"/>
          </p:cNvSpPr>
          <p:nvPr/>
        </p:nvSpPr>
        <p:spPr bwMode="auto">
          <a:xfrm>
            <a:off x="8656638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55" name="Rectangle 315"/>
          <p:cNvSpPr>
            <a:spLocks noChangeArrowheads="1"/>
          </p:cNvSpPr>
          <p:nvPr/>
        </p:nvSpPr>
        <p:spPr bwMode="auto">
          <a:xfrm>
            <a:off x="8697913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56" name="Rectangle 316"/>
          <p:cNvSpPr>
            <a:spLocks noChangeArrowheads="1"/>
          </p:cNvSpPr>
          <p:nvPr/>
        </p:nvSpPr>
        <p:spPr bwMode="auto">
          <a:xfrm>
            <a:off x="8737600" y="476885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57" name="Line 317"/>
          <p:cNvSpPr>
            <a:spLocks noChangeShapeType="1"/>
          </p:cNvSpPr>
          <p:nvPr/>
        </p:nvSpPr>
        <p:spPr bwMode="auto">
          <a:xfrm>
            <a:off x="8691563" y="3297238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8" name="Line 318"/>
          <p:cNvSpPr>
            <a:spLocks noChangeShapeType="1"/>
          </p:cNvSpPr>
          <p:nvPr/>
        </p:nvSpPr>
        <p:spPr bwMode="auto">
          <a:xfrm flipH="1">
            <a:off x="8745538" y="4581525"/>
            <a:ext cx="127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59" name="Rectangle 319"/>
          <p:cNvSpPr>
            <a:spLocks noChangeArrowheads="1"/>
          </p:cNvSpPr>
          <p:nvPr/>
        </p:nvSpPr>
        <p:spPr bwMode="auto">
          <a:xfrm>
            <a:off x="8804275" y="4546600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 </a:t>
            </a:r>
            <a:endParaRPr lang="en-US" altLang="en-US"/>
          </a:p>
        </p:txBody>
      </p:sp>
      <p:sp>
        <p:nvSpPr>
          <p:cNvPr id="10560" name="Rectangle 320"/>
          <p:cNvSpPr>
            <a:spLocks noChangeArrowheads="1"/>
          </p:cNvSpPr>
          <p:nvPr/>
        </p:nvSpPr>
        <p:spPr bwMode="auto">
          <a:xfrm>
            <a:off x="8831263" y="454660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1</a:t>
            </a:r>
            <a:endParaRPr lang="en-US" altLang="en-US"/>
          </a:p>
        </p:txBody>
      </p:sp>
      <p:sp>
        <p:nvSpPr>
          <p:cNvPr id="10561" name="Rectangle 321"/>
          <p:cNvSpPr>
            <a:spLocks noChangeArrowheads="1"/>
          </p:cNvSpPr>
          <p:nvPr/>
        </p:nvSpPr>
        <p:spPr bwMode="auto">
          <a:xfrm>
            <a:off x="8872538" y="454660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2</a:t>
            </a:r>
            <a:endParaRPr lang="en-US" altLang="en-US"/>
          </a:p>
        </p:txBody>
      </p:sp>
      <p:sp>
        <p:nvSpPr>
          <p:cNvPr id="10562" name="Rectangle 322"/>
          <p:cNvSpPr>
            <a:spLocks noChangeArrowheads="1"/>
          </p:cNvSpPr>
          <p:nvPr/>
        </p:nvSpPr>
        <p:spPr bwMode="auto">
          <a:xfrm>
            <a:off x="8912225" y="4546600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5</a:t>
            </a:r>
            <a:endParaRPr lang="en-US" altLang="en-US"/>
          </a:p>
        </p:txBody>
      </p:sp>
      <p:sp>
        <p:nvSpPr>
          <p:cNvPr id="10563" name="Line 323"/>
          <p:cNvSpPr>
            <a:spLocks noChangeShapeType="1"/>
          </p:cNvSpPr>
          <p:nvPr/>
        </p:nvSpPr>
        <p:spPr bwMode="auto">
          <a:xfrm>
            <a:off x="5894388" y="4581525"/>
            <a:ext cx="269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64" name="Line 324"/>
          <p:cNvSpPr>
            <a:spLocks noChangeShapeType="1"/>
          </p:cNvSpPr>
          <p:nvPr/>
        </p:nvSpPr>
        <p:spPr bwMode="auto">
          <a:xfrm flipH="1">
            <a:off x="8745538" y="4330700"/>
            <a:ext cx="127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65" name="Rectangle 325"/>
          <p:cNvSpPr>
            <a:spLocks noChangeArrowheads="1"/>
          </p:cNvSpPr>
          <p:nvPr/>
        </p:nvSpPr>
        <p:spPr bwMode="auto">
          <a:xfrm>
            <a:off x="8804275" y="4281488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 </a:t>
            </a:r>
            <a:endParaRPr lang="en-US" altLang="en-US"/>
          </a:p>
        </p:txBody>
      </p:sp>
      <p:sp>
        <p:nvSpPr>
          <p:cNvPr id="10566" name="Rectangle 326"/>
          <p:cNvSpPr>
            <a:spLocks noChangeArrowheads="1"/>
          </p:cNvSpPr>
          <p:nvPr/>
        </p:nvSpPr>
        <p:spPr bwMode="auto">
          <a:xfrm>
            <a:off x="8831263" y="42814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2</a:t>
            </a:r>
            <a:endParaRPr lang="en-US" altLang="en-US"/>
          </a:p>
        </p:txBody>
      </p:sp>
      <p:sp>
        <p:nvSpPr>
          <p:cNvPr id="10567" name="Rectangle 327"/>
          <p:cNvSpPr>
            <a:spLocks noChangeArrowheads="1"/>
          </p:cNvSpPr>
          <p:nvPr/>
        </p:nvSpPr>
        <p:spPr bwMode="auto">
          <a:xfrm>
            <a:off x="8872538" y="42814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5</a:t>
            </a:r>
            <a:endParaRPr lang="en-US" altLang="en-US"/>
          </a:p>
        </p:txBody>
      </p:sp>
      <p:sp>
        <p:nvSpPr>
          <p:cNvPr id="10568" name="Rectangle 328"/>
          <p:cNvSpPr>
            <a:spLocks noChangeArrowheads="1"/>
          </p:cNvSpPr>
          <p:nvPr/>
        </p:nvSpPr>
        <p:spPr bwMode="auto">
          <a:xfrm>
            <a:off x="8912225" y="42814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69" name="Line 329"/>
          <p:cNvSpPr>
            <a:spLocks noChangeShapeType="1"/>
          </p:cNvSpPr>
          <p:nvPr/>
        </p:nvSpPr>
        <p:spPr bwMode="auto">
          <a:xfrm>
            <a:off x="5894388" y="4330700"/>
            <a:ext cx="269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70" name="Line 330"/>
          <p:cNvSpPr>
            <a:spLocks noChangeShapeType="1"/>
          </p:cNvSpPr>
          <p:nvPr/>
        </p:nvSpPr>
        <p:spPr bwMode="auto">
          <a:xfrm flipH="1">
            <a:off x="8745538" y="4051300"/>
            <a:ext cx="127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71" name="Rectangle 331"/>
          <p:cNvSpPr>
            <a:spLocks noChangeArrowheads="1"/>
          </p:cNvSpPr>
          <p:nvPr/>
        </p:nvSpPr>
        <p:spPr bwMode="auto">
          <a:xfrm>
            <a:off x="8804275" y="4014788"/>
            <a:ext cx="508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 </a:t>
            </a:r>
            <a:endParaRPr lang="en-US" altLang="en-US"/>
          </a:p>
        </p:txBody>
      </p:sp>
      <p:sp>
        <p:nvSpPr>
          <p:cNvPr id="10572" name="Rectangle 332"/>
          <p:cNvSpPr>
            <a:spLocks noChangeArrowheads="1"/>
          </p:cNvSpPr>
          <p:nvPr/>
        </p:nvSpPr>
        <p:spPr bwMode="auto">
          <a:xfrm>
            <a:off x="8831263" y="40147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5</a:t>
            </a:r>
            <a:endParaRPr lang="en-US" altLang="en-US"/>
          </a:p>
        </p:txBody>
      </p:sp>
      <p:sp>
        <p:nvSpPr>
          <p:cNvPr id="10573" name="Rectangle 333"/>
          <p:cNvSpPr>
            <a:spLocks noChangeArrowheads="1"/>
          </p:cNvSpPr>
          <p:nvPr/>
        </p:nvSpPr>
        <p:spPr bwMode="auto">
          <a:xfrm>
            <a:off x="8872538" y="40147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74" name="Rectangle 334"/>
          <p:cNvSpPr>
            <a:spLocks noChangeArrowheads="1"/>
          </p:cNvSpPr>
          <p:nvPr/>
        </p:nvSpPr>
        <p:spPr bwMode="auto">
          <a:xfrm>
            <a:off x="8912225" y="40147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75" name="Line 335"/>
          <p:cNvSpPr>
            <a:spLocks noChangeShapeType="1"/>
          </p:cNvSpPr>
          <p:nvPr/>
        </p:nvSpPr>
        <p:spPr bwMode="auto">
          <a:xfrm>
            <a:off x="5894388" y="4051300"/>
            <a:ext cx="269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76" name="Line 336"/>
          <p:cNvSpPr>
            <a:spLocks noChangeShapeType="1"/>
          </p:cNvSpPr>
          <p:nvPr/>
        </p:nvSpPr>
        <p:spPr bwMode="auto">
          <a:xfrm flipH="1">
            <a:off x="8745538" y="3784600"/>
            <a:ext cx="127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77" name="Rectangle 337"/>
          <p:cNvSpPr>
            <a:spLocks noChangeArrowheads="1"/>
          </p:cNvSpPr>
          <p:nvPr/>
        </p:nvSpPr>
        <p:spPr bwMode="auto">
          <a:xfrm>
            <a:off x="8804275" y="37353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1</a:t>
            </a:r>
            <a:endParaRPr lang="en-US" altLang="en-US"/>
          </a:p>
        </p:txBody>
      </p:sp>
      <p:sp>
        <p:nvSpPr>
          <p:cNvPr id="10578" name="Rectangle 338"/>
          <p:cNvSpPr>
            <a:spLocks noChangeArrowheads="1"/>
          </p:cNvSpPr>
          <p:nvPr/>
        </p:nvSpPr>
        <p:spPr bwMode="auto">
          <a:xfrm>
            <a:off x="8845550" y="37353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79" name="Rectangle 339"/>
          <p:cNvSpPr>
            <a:spLocks noChangeArrowheads="1"/>
          </p:cNvSpPr>
          <p:nvPr/>
        </p:nvSpPr>
        <p:spPr bwMode="auto">
          <a:xfrm>
            <a:off x="8885238" y="37353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80" name="Rectangle 340"/>
          <p:cNvSpPr>
            <a:spLocks noChangeArrowheads="1"/>
          </p:cNvSpPr>
          <p:nvPr/>
        </p:nvSpPr>
        <p:spPr bwMode="auto">
          <a:xfrm>
            <a:off x="8926513" y="3735388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81" name="Line 341"/>
          <p:cNvSpPr>
            <a:spLocks noChangeShapeType="1"/>
          </p:cNvSpPr>
          <p:nvPr/>
        </p:nvSpPr>
        <p:spPr bwMode="auto">
          <a:xfrm>
            <a:off x="5894388" y="3784600"/>
            <a:ext cx="26987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82" name="Line 342"/>
          <p:cNvSpPr>
            <a:spLocks noChangeShapeType="1"/>
          </p:cNvSpPr>
          <p:nvPr/>
        </p:nvSpPr>
        <p:spPr bwMode="auto">
          <a:xfrm flipH="1">
            <a:off x="8745538" y="3519488"/>
            <a:ext cx="1270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83" name="Rectangle 343"/>
          <p:cNvSpPr>
            <a:spLocks noChangeArrowheads="1"/>
          </p:cNvSpPr>
          <p:nvPr/>
        </p:nvSpPr>
        <p:spPr bwMode="auto">
          <a:xfrm>
            <a:off x="8804275" y="348297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2</a:t>
            </a:r>
            <a:endParaRPr lang="en-US" altLang="en-US"/>
          </a:p>
        </p:txBody>
      </p:sp>
      <p:sp>
        <p:nvSpPr>
          <p:cNvPr id="10584" name="Rectangle 344"/>
          <p:cNvSpPr>
            <a:spLocks noChangeArrowheads="1"/>
          </p:cNvSpPr>
          <p:nvPr/>
        </p:nvSpPr>
        <p:spPr bwMode="auto">
          <a:xfrm>
            <a:off x="8845550" y="348297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85" name="Rectangle 345"/>
          <p:cNvSpPr>
            <a:spLocks noChangeArrowheads="1"/>
          </p:cNvSpPr>
          <p:nvPr/>
        </p:nvSpPr>
        <p:spPr bwMode="auto">
          <a:xfrm>
            <a:off x="8885238" y="348297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86" name="Rectangle 346"/>
          <p:cNvSpPr>
            <a:spLocks noChangeArrowheads="1"/>
          </p:cNvSpPr>
          <p:nvPr/>
        </p:nvSpPr>
        <p:spPr bwMode="auto">
          <a:xfrm>
            <a:off x="8926513" y="3482975"/>
            <a:ext cx="762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600">
                <a:solidFill>
                  <a:srgbClr val="000000"/>
                </a:solidFill>
                <a:latin typeface="Helvetica" charset="0"/>
              </a:rPr>
              <a:t>0</a:t>
            </a:r>
            <a:endParaRPr lang="en-US" altLang="en-US"/>
          </a:p>
        </p:txBody>
      </p:sp>
      <p:sp>
        <p:nvSpPr>
          <p:cNvPr id="10587" name="Line 347"/>
          <p:cNvSpPr>
            <a:spLocks noChangeShapeType="1"/>
          </p:cNvSpPr>
          <p:nvPr/>
        </p:nvSpPr>
        <p:spPr bwMode="auto">
          <a:xfrm>
            <a:off x="5894388" y="3519488"/>
            <a:ext cx="26987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88" name="Line 348"/>
          <p:cNvSpPr>
            <a:spLocks noChangeShapeType="1"/>
          </p:cNvSpPr>
          <p:nvPr/>
        </p:nvSpPr>
        <p:spPr bwMode="auto">
          <a:xfrm>
            <a:off x="5894388" y="3297238"/>
            <a:ext cx="28638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89" name="Freeform 349"/>
          <p:cNvSpPr>
            <a:spLocks/>
          </p:cNvSpPr>
          <p:nvPr/>
        </p:nvSpPr>
        <p:spPr bwMode="auto">
          <a:xfrm>
            <a:off x="5894388" y="3297238"/>
            <a:ext cx="2863850" cy="1417637"/>
          </a:xfrm>
          <a:custGeom>
            <a:avLst/>
            <a:gdLst>
              <a:gd name="T0" fmla="*/ 0 w 1804"/>
              <a:gd name="T1" fmla="*/ 893 h 893"/>
              <a:gd name="T2" fmla="*/ 1804 w 1804"/>
              <a:gd name="T3" fmla="*/ 893 h 893"/>
              <a:gd name="T4" fmla="*/ 1804 w 1804"/>
              <a:gd name="T5" fmla="*/ 893 h 893"/>
              <a:gd name="T6" fmla="*/ 1804 w 1804"/>
              <a:gd name="T7" fmla="*/ 0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04" h="893">
                <a:moveTo>
                  <a:pt x="0" y="893"/>
                </a:moveTo>
                <a:lnTo>
                  <a:pt x="1804" y="893"/>
                </a:lnTo>
                <a:lnTo>
                  <a:pt x="1804" y="893"/>
                </a:lnTo>
                <a:lnTo>
                  <a:pt x="18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90" name="Rectangle 350"/>
          <p:cNvSpPr>
            <a:spLocks noChangeArrowheads="1"/>
          </p:cNvSpPr>
          <p:nvPr/>
        </p:nvSpPr>
        <p:spPr bwMode="auto">
          <a:xfrm>
            <a:off x="6680200" y="5327650"/>
            <a:ext cx="19685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591" name="Rectangle 351"/>
          <p:cNvSpPr>
            <a:spLocks noChangeArrowheads="1"/>
          </p:cNvSpPr>
          <p:nvPr/>
        </p:nvSpPr>
        <p:spPr bwMode="auto">
          <a:xfrm>
            <a:off x="6788150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u</a:t>
            </a:r>
            <a:endParaRPr lang="en-US" altLang="en-US"/>
          </a:p>
        </p:txBody>
      </p:sp>
      <p:sp>
        <p:nvSpPr>
          <p:cNvPr id="10592" name="Rectangle 352"/>
          <p:cNvSpPr>
            <a:spLocks noChangeArrowheads="1"/>
          </p:cNvSpPr>
          <p:nvPr/>
        </p:nvSpPr>
        <p:spPr bwMode="auto">
          <a:xfrm>
            <a:off x="6881813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d</a:t>
            </a:r>
            <a:endParaRPr lang="en-US" altLang="en-US"/>
          </a:p>
        </p:txBody>
      </p:sp>
      <p:sp>
        <p:nvSpPr>
          <p:cNvPr id="10593" name="Rectangle 353"/>
          <p:cNvSpPr>
            <a:spLocks noChangeArrowheads="1"/>
          </p:cNvSpPr>
          <p:nvPr/>
        </p:nvSpPr>
        <p:spPr bwMode="auto">
          <a:xfrm>
            <a:off x="6962775" y="5327650"/>
            <a:ext cx="127000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i</a:t>
            </a:r>
            <a:endParaRPr lang="en-US" altLang="en-US"/>
          </a:p>
        </p:txBody>
      </p:sp>
      <p:sp>
        <p:nvSpPr>
          <p:cNvPr id="10594" name="Rectangle 354"/>
          <p:cNvSpPr>
            <a:spLocks noChangeArrowheads="1"/>
          </p:cNvSpPr>
          <p:nvPr/>
        </p:nvSpPr>
        <p:spPr bwMode="auto">
          <a:xfrm>
            <a:off x="6989763" y="5327650"/>
            <a:ext cx="1539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595" name="Rectangle 355"/>
          <p:cNvSpPr>
            <a:spLocks noChangeArrowheads="1"/>
          </p:cNvSpPr>
          <p:nvPr/>
        </p:nvSpPr>
        <p:spPr bwMode="auto">
          <a:xfrm>
            <a:off x="7056438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596" name="Rectangle 356"/>
          <p:cNvSpPr>
            <a:spLocks noChangeArrowheads="1"/>
          </p:cNvSpPr>
          <p:nvPr/>
        </p:nvSpPr>
        <p:spPr bwMode="auto">
          <a:xfrm>
            <a:off x="7137400" y="5327650"/>
            <a:ext cx="1412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597" name="Rectangle 357"/>
          <p:cNvSpPr>
            <a:spLocks noChangeArrowheads="1"/>
          </p:cNvSpPr>
          <p:nvPr/>
        </p:nvSpPr>
        <p:spPr bwMode="auto">
          <a:xfrm>
            <a:off x="7204075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y</a:t>
            </a:r>
            <a:endParaRPr lang="en-US" altLang="en-US"/>
          </a:p>
        </p:txBody>
      </p:sp>
      <p:sp>
        <p:nvSpPr>
          <p:cNvPr id="10598" name="Rectangle 358"/>
          <p:cNvSpPr>
            <a:spLocks noChangeArrowheads="1"/>
          </p:cNvSpPr>
          <p:nvPr/>
        </p:nvSpPr>
        <p:spPr bwMode="auto">
          <a:xfrm>
            <a:off x="7285038" y="5327650"/>
            <a:ext cx="1412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 </a:t>
            </a:r>
            <a:endParaRPr lang="en-US" altLang="en-US"/>
          </a:p>
        </p:txBody>
      </p:sp>
      <p:sp>
        <p:nvSpPr>
          <p:cNvPr id="10599" name="Rectangle 359"/>
          <p:cNvSpPr>
            <a:spLocks noChangeArrowheads="1"/>
          </p:cNvSpPr>
          <p:nvPr/>
        </p:nvSpPr>
        <p:spPr bwMode="auto">
          <a:xfrm>
            <a:off x="7326313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S</a:t>
            </a:r>
            <a:endParaRPr lang="en-US" altLang="en-US"/>
          </a:p>
        </p:txBody>
      </p:sp>
      <p:sp>
        <p:nvSpPr>
          <p:cNvPr id="10600" name="Rectangle 360"/>
          <p:cNvSpPr>
            <a:spLocks noChangeArrowheads="1"/>
          </p:cNvSpPr>
          <p:nvPr/>
        </p:nvSpPr>
        <p:spPr bwMode="auto">
          <a:xfrm>
            <a:off x="7405688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p</a:t>
            </a:r>
            <a:endParaRPr lang="en-US" altLang="en-US"/>
          </a:p>
        </p:txBody>
      </p:sp>
      <p:sp>
        <p:nvSpPr>
          <p:cNvPr id="10601" name="Rectangle 361"/>
          <p:cNvSpPr>
            <a:spLocks noChangeArrowheads="1"/>
          </p:cNvSpPr>
          <p:nvPr/>
        </p:nvSpPr>
        <p:spPr bwMode="auto">
          <a:xfrm>
            <a:off x="7486650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e</a:t>
            </a:r>
            <a:endParaRPr lang="en-US" altLang="en-US"/>
          </a:p>
        </p:txBody>
      </p:sp>
      <p:sp>
        <p:nvSpPr>
          <p:cNvPr id="10602" name="Rectangle 362"/>
          <p:cNvSpPr>
            <a:spLocks noChangeArrowheads="1"/>
          </p:cNvSpPr>
          <p:nvPr/>
        </p:nvSpPr>
        <p:spPr bwMode="auto">
          <a:xfrm>
            <a:off x="7567613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c</a:t>
            </a:r>
            <a:endParaRPr lang="en-US" altLang="en-US"/>
          </a:p>
        </p:txBody>
      </p:sp>
      <p:sp>
        <p:nvSpPr>
          <p:cNvPr id="10603" name="Rectangle 363"/>
          <p:cNvSpPr>
            <a:spLocks noChangeArrowheads="1"/>
          </p:cNvSpPr>
          <p:nvPr/>
        </p:nvSpPr>
        <p:spPr bwMode="auto">
          <a:xfrm>
            <a:off x="7661275" y="5327650"/>
            <a:ext cx="1539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t</a:t>
            </a:r>
            <a:endParaRPr lang="en-US" altLang="en-US"/>
          </a:p>
        </p:txBody>
      </p:sp>
      <p:sp>
        <p:nvSpPr>
          <p:cNvPr id="10604" name="Rectangle 364"/>
          <p:cNvSpPr>
            <a:spLocks noChangeArrowheads="1"/>
          </p:cNvSpPr>
          <p:nvPr/>
        </p:nvSpPr>
        <p:spPr bwMode="auto">
          <a:xfrm>
            <a:off x="7729538" y="5327650"/>
            <a:ext cx="14128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605" name="Rectangle 365"/>
          <p:cNvSpPr>
            <a:spLocks noChangeArrowheads="1"/>
          </p:cNvSpPr>
          <p:nvPr/>
        </p:nvSpPr>
        <p:spPr bwMode="auto">
          <a:xfrm>
            <a:off x="7783513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o</a:t>
            </a:r>
            <a:endParaRPr lang="en-US" altLang="en-US"/>
          </a:p>
        </p:txBody>
      </p:sp>
      <p:sp>
        <p:nvSpPr>
          <p:cNvPr id="10606" name="Rectangle 366"/>
          <p:cNvSpPr>
            <a:spLocks noChangeArrowheads="1"/>
          </p:cNvSpPr>
          <p:nvPr/>
        </p:nvSpPr>
        <p:spPr bwMode="auto">
          <a:xfrm>
            <a:off x="7862888" y="5327650"/>
            <a:ext cx="182562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g</a:t>
            </a:r>
            <a:endParaRPr lang="en-US" altLang="en-US"/>
          </a:p>
        </p:txBody>
      </p:sp>
      <p:sp>
        <p:nvSpPr>
          <p:cNvPr id="10607" name="Rectangle 367"/>
          <p:cNvSpPr>
            <a:spLocks noChangeArrowheads="1"/>
          </p:cNvSpPr>
          <p:nvPr/>
        </p:nvSpPr>
        <p:spPr bwMode="auto">
          <a:xfrm>
            <a:off x="7943850" y="5327650"/>
            <a:ext cx="141288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r</a:t>
            </a:r>
            <a:endParaRPr lang="en-US" altLang="en-US"/>
          </a:p>
        </p:txBody>
      </p:sp>
      <p:sp>
        <p:nvSpPr>
          <p:cNvPr id="10608" name="Rectangle 368"/>
          <p:cNvSpPr>
            <a:spLocks noChangeArrowheads="1"/>
          </p:cNvSpPr>
          <p:nvPr/>
        </p:nvSpPr>
        <p:spPr bwMode="auto">
          <a:xfrm>
            <a:off x="8012113" y="5327650"/>
            <a:ext cx="168275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a</a:t>
            </a:r>
            <a:endParaRPr lang="en-US" altLang="en-US"/>
          </a:p>
        </p:txBody>
      </p:sp>
      <p:sp>
        <p:nvSpPr>
          <p:cNvPr id="10609" name="Rectangle 369"/>
          <p:cNvSpPr>
            <a:spLocks noChangeArrowheads="1"/>
          </p:cNvSpPr>
          <p:nvPr/>
        </p:nvSpPr>
        <p:spPr bwMode="auto">
          <a:xfrm>
            <a:off x="8091488" y="5327650"/>
            <a:ext cx="211137" cy="14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  <a:latin typeface="Geneva" charset="0"/>
              </a:rPr>
              <a:t>m</a:t>
            </a:r>
            <a:endParaRPr lang="en-US" altLang="en-US"/>
          </a:p>
        </p:txBody>
      </p:sp>
      <p:sp>
        <p:nvSpPr>
          <p:cNvPr id="10610" name="Line 370"/>
          <p:cNvSpPr>
            <a:spLocks noChangeShapeType="1"/>
          </p:cNvSpPr>
          <p:nvPr/>
        </p:nvSpPr>
        <p:spPr bwMode="auto">
          <a:xfrm>
            <a:off x="2559050" y="3990975"/>
            <a:ext cx="134938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1" name="Freeform 371"/>
          <p:cNvSpPr>
            <a:spLocks/>
          </p:cNvSpPr>
          <p:nvPr/>
        </p:nvSpPr>
        <p:spPr bwMode="auto">
          <a:xfrm>
            <a:off x="2679700" y="3946525"/>
            <a:ext cx="107950" cy="88900"/>
          </a:xfrm>
          <a:custGeom>
            <a:avLst/>
            <a:gdLst>
              <a:gd name="T0" fmla="*/ 68 w 68"/>
              <a:gd name="T1" fmla="*/ 38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3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38"/>
                </a:moveTo>
                <a:lnTo>
                  <a:pt x="0" y="56"/>
                </a:lnTo>
                <a:lnTo>
                  <a:pt x="0" y="0"/>
                </a:lnTo>
                <a:lnTo>
                  <a:pt x="68" y="3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2" name="Freeform 372"/>
          <p:cNvSpPr>
            <a:spLocks/>
          </p:cNvSpPr>
          <p:nvPr/>
        </p:nvSpPr>
        <p:spPr bwMode="auto">
          <a:xfrm>
            <a:off x="2667000" y="3297238"/>
            <a:ext cx="107950" cy="88900"/>
          </a:xfrm>
          <a:custGeom>
            <a:avLst/>
            <a:gdLst>
              <a:gd name="T0" fmla="*/ 68 w 68"/>
              <a:gd name="T1" fmla="*/ 28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2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28"/>
                </a:moveTo>
                <a:lnTo>
                  <a:pt x="0" y="56"/>
                </a:lnTo>
                <a:lnTo>
                  <a:pt x="0" y="0"/>
                </a:lnTo>
                <a:lnTo>
                  <a:pt x="68" y="2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3" name="Line 373"/>
          <p:cNvSpPr>
            <a:spLocks noChangeShapeType="1"/>
          </p:cNvSpPr>
          <p:nvPr/>
        </p:nvSpPr>
        <p:spPr bwMode="auto">
          <a:xfrm>
            <a:off x="2627313" y="3341688"/>
            <a:ext cx="52387" cy="1587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4" name="Line 374"/>
          <p:cNvSpPr>
            <a:spLocks noChangeShapeType="1"/>
          </p:cNvSpPr>
          <p:nvPr/>
        </p:nvSpPr>
        <p:spPr bwMode="auto">
          <a:xfrm>
            <a:off x="5665788" y="4035425"/>
            <a:ext cx="12065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5" name="Freeform 375"/>
          <p:cNvSpPr>
            <a:spLocks/>
          </p:cNvSpPr>
          <p:nvPr/>
        </p:nvSpPr>
        <p:spPr bwMode="auto">
          <a:xfrm>
            <a:off x="5773738" y="3990975"/>
            <a:ext cx="106362" cy="88900"/>
          </a:xfrm>
          <a:custGeom>
            <a:avLst/>
            <a:gdLst>
              <a:gd name="T0" fmla="*/ 67 w 67"/>
              <a:gd name="T1" fmla="*/ 28 h 56"/>
              <a:gd name="T2" fmla="*/ 0 w 67"/>
              <a:gd name="T3" fmla="*/ 56 h 56"/>
              <a:gd name="T4" fmla="*/ 0 w 67"/>
              <a:gd name="T5" fmla="*/ 0 h 56"/>
              <a:gd name="T6" fmla="*/ 67 w 67"/>
              <a:gd name="T7" fmla="*/ 2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56">
                <a:moveTo>
                  <a:pt x="67" y="28"/>
                </a:moveTo>
                <a:lnTo>
                  <a:pt x="0" y="56"/>
                </a:lnTo>
                <a:lnTo>
                  <a:pt x="0" y="0"/>
                </a:lnTo>
                <a:lnTo>
                  <a:pt x="67" y="2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6" name="Freeform 376"/>
          <p:cNvSpPr>
            <a:spLocks/>
          </p:cNvSpPr>
          <p:nvPr/>
        </p:nvSpPr>
        <p:spPr bwMode="auto">
          <a:xfrm>
            <a:off x="5194300" y="3990975"/>
            <a:ext cx="107950" cy="88900"/>
          </a:xfrm>
          <a:custGeom>
            <a:avLst/>
            <a:gdLst>
              <a:gd name="T0" fmla="*/ 68 w 68"/>
              <a:gd name="T1" fmla="*/ 28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2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28"/>
                </a:moveTo>
                <a:lnTo>
                  <a:pt x="0" y="56"/>
                </a:lnTo>
                <a:lnTo>
                  <a:pt x="0" y="0"/>
                </a:lnTo>
                <a:lnTo>
                  <a:pt x="68" y="2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7" name="Line 377"/>
          <p:cNvSpPr>
            <a:spLocks noChangeShapeType="1"/>
          </p:cNvSpPr>
          <p:nvPr/>
        </p:nvSpPr>
        <p:spPr bwMode="auto">
          <a:xfrm>
            <a:off x="5087938" y="4035425"/>
            <a:ext cx="12065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8" name="Line 378"/>
          <p:cNvSpPr>
            <a:spLocks noChangeShapeType="1"/>
          </p:cNvSpPr>
          <p:nvPr/>
        </p:nvSpPr>
        <p:spPr bwMode="auto">
          <a:xfrm>
            <a:off x="5046663" y="3444875"/>
            <a:ext cx="10795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19" name="Freeform 379"/>
          <p:cNvSpPr>
            <a:spLocks/>
          </p:cNvSpPr>
          <p:nvPr/>
        </p:nvSpPr>
        <p:spPr bwMode="auto">
          <a:xfrm>
            <a:off x="5141913" y="3400425"/>
            <a:ext cx="106362" cy="88900"/>
          </a:xfrm>
          <a:custGeom>
            <a:avLst/>
            <a:gdLst>
              <a:gd name="T0" fmla="*/ 67 w 67"/>
              <a:gd name="T1" fmla="*/ 37 h 56"/>
              <a:gd name="T2" fmla="*/ 0 w 67"/>
              <a:gd name="T3" fmla="*/ 56 h 56"/>
              <a:gd name="T4" fmla="*/ 0 w 67"/>
              <a:gd name="T5" fmla="*/ 0 h 56"/>
              <a:gd name="T6" fmla="*/ 67 w 67"/>
              <a:gd name="T7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" h="56">
                <a:moveTo>
                  <a:pt x="67" y="37"/>
                </a:moveTo>
                <a:lnTo>
                  <a:pt x="0" y="56"/>
                </a:lnTo>
                <a:lnTo>
                  <a:pt x="0" y="0"/>
                </a:lnTo>
                <a:lnTo>
                  <a:pt x="67" y="37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0" name="Freeform 380"/>
          <p:cNvSpPr>
            <a:spLocks/>
          </p:cNvSpPr>
          <p:nvPr/>
        </p:nvSpPr>
        <p:spPr bwMode="auto">
          <a:xfrm>
            <a:off x="5221288" y="4611688"/>
            <a:ext cx="107950" cy="88900"/>
          </a:xfrm>
          <a:custGeom>
            <a:avLst/>
            <a:gdLst>
              <a:gd name="T0" fmla="*/ 68 w 68"/>
              <a:gd name="T1" fmla="*/ 28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2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28"/>
                </a:moveTo>
                <a:lnTo>
                  <a:pt x="0" y="56"/>
                </a:lnTo>
                <a:lnTo>
                  <a:pt x="0" y="0"/>
                </a:lnTo>
                <a:lnTo>
                  <a:pt x="68" y="2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1" name="Line 381"/>
          <p:cNvSpPr>
            <a:spLocks noChangeShapeType="1"/>
          </p:cNvSpPr>
          <p:nvPr/>
        </p:nvSpPr>
        <p:spPr bwMode="auto">
          <a:xfrm>
            <a:off x="5114925" y="4641850"/>
            <a:ext cx="120650" cy="142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2" name="Line 382"/>
          <p:cNvSpPr>
            <a:spLocks noChangeShapeType="1"/>
          </p:cNvSpPr>
          <p:nvPr/>
        </p:nvSpPr>
        <p:spPr bwMode="auto">
          <a:xfrm>
            <a:off x="3325813" y="3976688"/>
            <a:ext cx="134937" cy="1587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3" name="Freeform 383"/>
          <p:cNvSpPr>
            <a:spLocks/>
          </p:cNvSpPr>
          <p:nvPr/>
        </p:nvSpPr>
        <p:spPr bwMode="auto">
          <a:xfrm>
            <a:off x="3446463" y="3932238"/>
            <a:ext cx="107950" cy="88900"/>
          </a:xfrm>
          <a:custGeom>
            <a:avLst/>
            <a:gdLst>
              <a:gd name="T0" fmla="*/ 68 w 68"/>
              <a:gd name="T1" fmla="*/ 37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37"/>
                </a:moveTo>
                <a:lnTo>
                  <a:pt x="0" y="56"/>
                </a:lnTo>
                <a:lnTo>
                  <a:pt x="0" y="0"/>
                </a:lnTo>
                <a:lnTo>
                  <a:pt x="68" y="37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4" name="Freeform 384"/>
          <p:cNvSpPr>
            <a:spLocks/>
          </p:cNvSpPr>
          <p:nvPr/>
        </p:nvSpPr>
        <p:spPr bwMode="auto">
          <a:xfrm>
            <a:off x="3406775" y="3355975"/>
            <a:ext cx="107950" cy="88900"/>
          </a:xfrm>
          <a:custGeom>
            <a:avLst/>
            <a:gdLst>
              <a:gd name="T0" fmla="*/ 68 w 68"/>
              <a:gd name="T1" fmla="*/ 37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37"/>
                </a:moveTo>
                <a:lnTo>
                  <a:pt x="0" y="56"/>
                </a:lnTo>
                <a:lnTo>
                  <a:pt x="0" y="0"/>
                </a:lnTo>
                <a:lnTo>
                  <a:pt x="68" y="37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5" name="Line 385"/>
          <p:cNvSpPr>
            <a:spLocks noChangeShapeType="1"/>
          </p:cNvSpPr>
          <p:nvPr/>
        </p:nvSpPr>
        <p:spPr bwMode="auto">
          <a:xfrm>
            <a:off x="3298825" y="3400425"/>
            <a:ext cx="12065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6" name="Line 386"/>
          <p:cNvSpPr>
            <a:spLocks noChangeShapeType="1"/>
          </p:cNvSpPr>
          <p:nvPr/>
        </p:nvSpPr>
        <p:spPr bwMode="auto">
          <a:xfrm>
            <a:off x="3352800" y="4597400"/>
            <a:ext cx="134938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7" name="Freeform 387"/>
          <p:cNvSpPr>
            <a:spLocks/>
          </p:cNvSpPr>
          <p:nvPr/>
        </p:nvSpPr>
        <p:spPr bwMode="auto">
          <a:xfrm>
            <a:off x="3473450" y="4552950"/>
            <a:ext cx="107950" cy="88900"/>
          </a:xfrm>
          <a:custGeom>
            <a:avLst/>
            <a:gdLst>
              <a:gd name="T0" fmla="*/ 68 w 68"/>
              <a:gd name="T1" fmla="*/ 37 h 56"/>
              <a:gd name="T2" fmla="*/ 0 w 68"/>
              <a:gd name="T3" fmla="*/ 56 h 56"/>
              <a:gd name="T4" fmla="*/ 0 w 68"/>
              <a:gd name="T5" fmla="*/ 0 h 56"/>
              <a:gd name="T6" fmla="*/ 68 w 68"/>
              <a:gd name="T7" fmla="*/ 37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" h="56">
                <a:moveTo>
                  <a:pt x="68" y="37"/>
                </a:moveTo>
                <a:lnTo>
                  <a:pt x="0" y="56"/>
                </a:lnTo>
                <a:lnTo>
                  <a:pt x="0" y="0"/>
                </a:lnTo>
                <a:lnTo>
                  <a:pt x="68" y="37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28" name="Rectangle 388"/>
          <p:cNvSpPr>
            <a:spLocks noChangeArrowheads="1"/>
          </p:cNvSpPr>
          <p:nvPr/>
        </p:nvSpPr>
        <p:spPr bwMode="auto">
          <a:xfrm>
            <a:off x="2162175" y="617538"/>
            <a:ext cx="477361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2600" b="1">
                <a:solidFill>
                  <a:srgbClr val="1F1A17"/>
                </a:solidFill>
              </a:rPr>
              <a:t>Early Auditory Processing Stages</a:t>
            </a:r>
            <a:endParaRPr lang="en-US" altLang="en-US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1905000" y="1143000"/>
            <a:ext cx="5105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6515100" cy="513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00200"/>
            <a:ext cx="508000" cy="375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886200" y="5470525"/>
            <a:ext cx="1246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/>
              <a:t>Time (ms)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133600" y="5348288"/>
            <a:ext cx="298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0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400800" y="5348288"/>
            <a:ext cx="457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60</a:t>
            </a:r>
          </a:p>
        </p:txBody>
      </p:sp>
      <p:grpSp>
        <p:nvGrpSpPr>
          <p:cNvPr id="11271" name="Group 7"/>
          <p:cNvGrpSpPr>
            <a:grpSpLocks/>
          </p:cNvGrpSpPr>
          <p:nvPr/>
        </p:nvGrpSpPr>
        <p:grpSpPr bwMode="auto">
          <a:xfrm>
            <a:off x="6883400" y="1511300"/>
            <a:ext cx="698500" cy="101600"/>
            <a:chOff x="4152" y="1136"/>
            <a:chExt cx="440" cy="64"/>
          </a:xfrm>
        </p:grpSpPr>
        <p:sp>
          <p:nvSpPr>
            <p:cNvPr id="11272" name="Line 8"/>
            <p:cNvSpPr>
              <a:spLocks noChangeShapeType="1"/>
            </p:cNvSpPr>
            <p:nvPr/>
          </p:nvSpPr>
          <p:spPr bwMode="auto">
            <a:xfrm>
              <a:off x="4152" y="1168"/>
              <a:ext cx="360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auto">
            <a:xfrm>
              <a:off x="4496" y="1136"/>
              <a:ext cx="96" cy="64"/>
            </a:xfrm>
            <a:custGeom>
              <a:avLst/>
              <a:gdLst>
                <a:gd name="T0" fmla="*/ 0 w 96"/>
                <a:gd name="T1" fmla="*/ 64 h 64"/>
                <a:gd name="T2" fmla="*/ 0 w 96"/>
                <a:gd name="T3" fmla="*/ 32 h 64"/>
                <a:gd name="T4" fmla="*/ 0 w 96"/>
                <a:gd name="T5" fmla="*/ 0 h 64"/>
                <a:gd name="T6" fmla="*/ 0 w 96"/>
                <a:gd name="T7" fmla="*/ 0 h 64"/>
                <a:gd name="T8" fmla="*/ 96 w 96"/>
                <a:gd name="T9" fmla="*/ 32 h 64"/>
                <a:gd name="T10" fmla="*/ 96 w 96"/>
                <a:gd name="T11" fmla="*/ 32 h 64"/>
                <a:gd name="T12" fmla="*/ 0 w 96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4">
                  <a:moveTo>
                    <a:pt x="0" y="64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902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892300" y="1803400"/>
            <a:ext cx="4445000" cy="383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Freeform 3"/>
          <p:cNvSpPr>
            <a:spLocks/>
          </p:cNvSpPr>
          <p:nvPr/>
        </p:nvSpPr>
        <p:spPr bwMode="auto">
          <a:xfrm>
            <a:off x="1892300" y="1803400"/>
            <a:ext cx="4445000" cy="3835400"/>
          </a:xfrm>
          <a:custGeom>
            <a:avLst/>
            <a:gdLst>
              <a:gd name="T0" fmla="*/ 0 w 2800"/>
              <a:gd name="T1" fmla="*/ 2416 h 2416"/>
              <a:gd name="T2" fmla="*/ 0 w 2800"/>
              <a:gd name="T3" fmla="*/ 0 h 2416"/>
              <a:gd name="T4" fmla="*/ 0 w 2800"/>
              <a:gd name="T5" fmla="*/ 0 h 2416"/>
              <a:gd name="T6" fmla="*/ 2800 w 2800"/>
              <a:gd name="T7" fmla="*/ 0 h 2416"/>
              <a:gd name="T8" fmla="*/ 2800 w 2800"/>
              <a:gd name="T9" fmla="*/ 0 h 2416"/>
              <a:gd name="T10" fmla="*/ 2800 w 2800"/>
              <a:gd name="T11" fmla="*/ 2416 h 2416"/>
              <a:gd name="T12" fmla="*/ 2800 w 2800"/>
              <a:gd name="T13" fmla="*/ 2416 h 2416"/>
              <a:gd name="T14" fmla="*/ 0 w 2800"/>
              <a:gd name="T15" fmla="*/ 2416 h 2416"/>
              <a:gd name="T16" fmla="*/ 0 w 2800"/>
              <a:gd name="T17" fmla="*/ 2416 h 2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00" h="2416">
                <a:moveTo>
                  <a:pt x="0" y="2416"/>
                </a:moveTo>
                <a:lnTo>
                  <a:pt x="0" y="0"/>
                </a:lnTo>
                <a:lnTo>
                  <a:pt x="0" y="0"/>
                </a:lnTo>
                <a:lnTo>
                  <a:pt x="2800" y="0"/>
                </a:lnTo>
                <a:lnTo>
                  <a:pt x="2800" y="0"/>
                </a:lnTo>
                <a:lnTo>
                  <a:pt x="2800" y="2416"/>
                </a:lnTo>
                <a:lnTo>
                  <a:pt x="2800" y="2416"/>
                </a:lnTo>
                <a:lnTo>
                  <a:pt x="0" y="2416"/>
                </a:lnTo>
                <a:lnTo>
                  <a:pt x="0" y="2416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1816100"/>
            <a:ext cx="228600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41275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816100"/>
            <a:ext cx="21844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4229100"/>
            <a:ext cx="21844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>
            <a:off x="1892300" y="18034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V="1">
            <a:off x="6337300" y="1803400"/>
            <a:ext cx="1588" cy="383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V="1">
            <a:off x="25908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1" name="Line 13"/>
          <p:cNvSpPr>
            <a:spLocks noChangeShapeType="1"/>
          </p:cNvSpPr>
          <p:nvPr/>
        </p:nvSpPr>
        <p:spPr bwMode="auto">
          <a:xfrm>
            <a:off x="25908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2" name="Line 14"/>
          <p:cNvSpPr>
            <a:spLocks noChangeShapeType="1"/>
          </p:cNvSpPr>
          <p:nvPr/>
        </p:nvSpPr>
        <p:spPr bwMode="auto">
          <a:xfrm flipV="1">
            <a:off x="33020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>
            <a:off x="33020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V="1">
            <a:off x="40132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5" name="Line 17"/>
          <p:cNvSpPr>
            <a:spLocks noChangeShapeType="1"/>
          </p:cNvSpPr>
          <p:nvPr/>
        </p:nvSpPr>
        <p:spPr bwMode="auto">
          <a:xfrm>
            <a:off x="40132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6" name="Line 18"/>
          <p:cNvSpPr>
            <a:spLocks noChangeShapeType="1"/>
          </p:cNvSpPr>
          <p:nvPr/>
        </p:nvSpPr>
        <p:spPr bwMode="auto">
          <a:xfrm flipV="1">
            <a:off x="47244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47244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 flipV="1">
            <a:off x="54483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54483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 flipV="1">
            <a:off x="6159500" y="5600700"/>
            <a:ext cx="1588" cy="381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6159500" y="1803400"/>
            <a:ext cx="1588" cy="50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1892300" y="5295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 flipH="1">
            <a:off x="6299200" y="5295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>
            <a:off x="1892300" y="4572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H="1">
            <a:off x="6299200" y="4572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>
            <a:off x="1892300" y="38608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H="1">
            <a:off x="6299200" y="38608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>
            <a:off x="1892300" y="3136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H="1">
            <a:off x="6299200" y="31369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>
            <a:off x="1892300" y="2413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 flipH="1">
            <a:off x="6299200" y="2413000"/>
            <a:ext cx="381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2" name="Line 34"/>
          <p:cNvSpPr>
            <a:spLocks noChangeShapeType="1"/>
          </p:cNvSpPr>
          <p:nvPr/>
        </p:nvSpPr>
        <p:spPr bwMode="auto">
          <a:xfrm>
            <a:off x="1892300" y="56388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3" name="Line 35"/>
          <p:cNvSpPr>
            <a:spLocks noChangeShapeType="1"/>
          </p:cNvSpPr>
          <p:nvPr/>
        </p:nvSpPr>
        <p:spPr bwMode="auto">
          <a:xfrm>
            <a:off x="1892300" y="1803400"/>
            <a:ext cx="444500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4" name="Line 36"/>
          <p:cNvSpPr>
            <a:spLocks noChangeShapeType="1"/>
          </p:cNvSpPr>
          <p:nvPr/>
        </p:nvSpPr>
        <p:spPr bwMode="auto">
          <a:xfrm flipV="1">
            <a:off x="6337300" y="1803400"/>
            <a:ext cx="1588" cy="38354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1403350" y="2317750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4000</a:t>
            </a:r>
            <a:endParaRPr lang="en-US" altLang="en-US" sz="1400"/>
          </a:p>
        </p:txBody>
      </p:sp>
      <p:sp>
        <p:nvSpPr>
          <p:cNvPr id="12326" name="Rectangle 38"/>
          <p:cNvSpPr>
            <a:spLocks noChangeArrowheads="1"/>
          </p:cNvSpPr>
          <p:nvPr/>
        </p:nvSpPr>
        <p:spPr bwMode="auto">
          <a:xfrm>
            <a:off x="1403350" y="3028950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2000</a:t>
            </a:r>
            <a:endParaRPr lang="en-US" altLang="en-US" sz="1400"/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1403350" y="3740150"/>
            <a:ext cx="571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1000</a:t>
            </a:r>
            <a:endParaRPr lang="en-US" altLang="en-US" sz="1400"/>
          </a:p>
        </p:txBody>
      </p:sp>
      <p:sp>
        <p:nvSpPr>
          <p:cNvPr id="12328" name="Rectangle 40"/>
          <p:cNvSpPr>
            <a:spLocks noChangeArrowheads="1"/>
          </p:cNvSpPr>
          <p:nvPr/>
        </p:nvSpPr>
        <p:spPr bwMode="auto">
          <a:xfrm>
            <a:off x="1403350" y="44513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500</a:t>
            </a:r>
            <a:endParaRPr lang="en-US" altLang="en-US" sz="1400"/>
          </a:p>
        </p:txBody>
      </p:sp>
      <p:sp>
        <p:nvSpPr>
          <p:cNvPr id="12329" name="Rectangle 41"/>
          <p:cNvSpPr>
            <a:spLocks noChangeArrowheads="1"/>
          </p:cNvSpPr>
          <p:nvPr/>
        </p:nvSpPr>
        <p:spPr bwMode="auto">
          <a:xfrm>
            <a:off x="1403350" y="5200650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250</a:t>
            </a:r>
            <a:endParaRPr lang="en-US" altLang="en-US" sz="1400"/>
          </a:p>
        </p:txBody>
      </p:sp>
      <p:sp>
        <p:nvSpPr>
          <p:cNvPr id="12330" name="Freeform 42"/>
          <p:cNvSpPr>
            <a:spLocks/>
          </p:cNvSpPr>
          <p:nvPr/>
        </p:nvSpPr>
        <p:spPr bwMode="auto">
          <a:xfrm>
            <a:off x="1168400" y="4114800"/>
            <a:ext cx="152400" cy="127000"/>
          </a:xfrm>
          <a:custGeom>
            <a:avLst/>
            <a:gdLst>
              <a:gd name="T0" fmla="*/ 88 w 96"/>
              <a:gd name="T1" fmla="*/ 72 h 80"/>
              <a:gd name="T2" fmla="*/ 88 w 96"/>
              <a:gd name="T3" fmla="*/ 64 h 80"/>
              <a:gd name="T4" fmla="*/ 72 w 96"/>
              <a:gd name="T5" fmla="*/ 64 h 80"/>
              <a:gd name="T6" fmla="*/ 16 w 96"/>
              <a:gd name="T7" fmla="*/ 64 h 80"/>
              <a:gd name="T8" fmla="*/ 8 w 96"/>
              <a:gd name="T9" fmla="*/ 64 h 80"/>
              <a:gd name="T10" fmla="*/ 0 w 96"/>
              <a:gd name="T11" fmla="*/ 64 h 80"/>
              <a:gd name="T12" fmla="*/ 0 w 96"/>
              <a:gd name="T13" fmla="*/ 80 h 80"/>
              <a:gd name="T14" fmla="*/ 0 w 96"/>
              <a:gd name="T15" fmla="*/ 80 h 80"/>
              <a:gd name="T16" fmla="*/ 0 w 96"/>
              <a:gd name="T17" fmla="*/ 0 h 80"/>
              <a:gd name="T18" fmla="*/ 16 w 96"/>
              <a:gd name="T19" fmla="*/ 0 h 80"/>
              <a:gd name="T20" fmla="*/ 16 w 96"/>
              <a:gd name="T21" fmla="*/ 0 h 80"/>
              <a:gd name="T22" fmla="*/ 8 w 96"/>
              <a:gd name="T23" fmla="*/ 8 h 80"/>
              <a:gd name="T24" fmla="*/ 8 w 96"/>
              <a:gd name="T25" fmla="*/ 8 h 80"/>
              <a:gd name="T26" fmla="*/ 0 w 96"/>
              <a:gd name="T27" fmla="*/ 24 h 80"/>
              <a:gd name="T28" fmla="*/ 0 w 96"/>
              <a:gd name="T29" fmla="*/ 48 h 80"/>
              <a:gd name="T30" fmla="*/ 0 w 96"/>
              <a:gd name="T31" fmla="*/ 48 h 80"/>
              <a:gd name="T32" fmla="*/ 8 w 96"/>
              <a:gd name="T33" fmla="*/ 48 h 80"/>
              <a:gd name="T34" fmla="*/ 8 w 96"/>
              <a:gd name="T35" fmla="*/ 48 h 80"/>
              <a:gd name="T36" fmla="*/ 40 w 96"/>
              <a:gd name="T37" fmla="*/ 48 h 80"/>
              <a:gd name="T38" fmla="*/ 40 w 96"/>
              <a:gd name="T39" fmla="*/ 32 h 80"/>
              <a:gd name="T40" fmla="*/ 40 w 96"/>
              <a:gd name="T41" fmla="*/ 24 h 80"/>
              <a:gd name="T42" fmla="*/ 40 w 96"/>
              <a:gd name="T43" fmla="*/ 16 h 80"/>
              <a:gd name="T44" fmla="*/ 24 w 96"/>
              <a:gd name="T45" fmla="*/ 16 h 80"/>
              <a:gd name="T46" fmla="*/ 24 w 96"/>
              <a:gd name="T47" fmla="*/ 8 h 80"/>
              <a:gd name="T48" fmla="*/ 56 w 96"/>
              <a:gd name="T49" fmla="*/ 8 h 80"/>
              <a:gd name="T50" fmla="*/ 56 w 96"/>
              <a:gd name="T51" fmla="*/ 16 h 80"/>
              <a:gd name="T52" fmla="*/ 56 w 96"/>
              <a:gd name="T53" fmla="*/ 16 h 80"/>
              <a:gd name="T54" fmla="*/ 48 w 96"/>
              <a:gd name="T55" fmla="*/ 16 h 80"/>
              <a:gd name="T56" fmla="*/ 48 w 96"/>
              <a:gd name="T57" fmla="*/ 32 h 80"/>
              <a:gd name="T58" fmla="*/ 48 w 96"/>
              <a:gd name="T59" fmla="*/ 48 h 80"/>
              <a:gd name="T60" fmla="*/ 80 w 96"/>
              <a:gd name="T61" fmla="*/ 48 h 80"/>
              <a:gd name="T62" fmla="*/ 88 w 96"/>
              <a:gd name="T63" fmla="*/ 48 h 80"/>
              <a:gd name="T64" fmla="*/ 88 w 96"/>
              <a:gd name="T65" fmla="*/ 48 h 80"/>
              <a:gd name="T66" fmla="*/ 88 w 96"/>
              <a:gd name="T67" fmla="*/ 32 h 80"/>
              <a:gd name="T68" fmla="*/ 96 w 96"/>
              <a:gd name="T69" fmla="*/ 32 h 80"/>
              <a:gd name="T70" fmla="*/ 96 w 96"/>
              <a:gd name="T71" fmla="*/ 80 h 80"/>
              <a:gd name="T72" fmla="*/ 88 w 96"/>
              <a:gd name="T73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6" h="80">
                <a:moveTo>
                  <a:pt x="88" y="80"/>
                </a:moveTo>
                <a:lnTo>
                  <a:pt x="88" y="72"/>
                </a:lnTo>
                <a:lnTo>
                  <a:pt x="88" y="64"/>
                </a:lnTo>
                <a:lnTo>
                  <a:pt x="88" y="64"/>
                </a:lnTo>
                <a:lnTo>
                  <a:pt x="80" y="64"/>
                </a:lnTo>
                <a:lnTo>
                  <a:pt x="72" y="64"/>
                </a:lnTo>
                <a:lnTo>
                  <a:pt x="72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0" y="64"/>
                </a:lnTo>
                <a:lnTo>
                  <a:pt x="0" y="64"/>
                </a:lnTo>
                <a:lnTo>
                  <a:pt x="0" y="72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80"/>
                </a:lnTo>
                <a:lnTo>
                  <a:pt x="0" y="0"/>
                </a:lnTo>
                <a:lnTo>
                  <a:pt x="0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8" y="8"/>
                </a:lnTo>
                <a:lnTo>
                  <a:pt x="8" y="8"/>
                </a:lnTo>
                <a:lnTo>
                  <a:pt x="8" y="8"/>
                </a:lnTo>
                <a:lnTo>
                  <a:pt x="8" y="16"/>
                </a:lnTo>
                <a:lnTo>
                  <a:pt x="0" y="24"/>
                </a:lnTo>
                <a:lnTo>
                  <a:pt x="0" y="24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40" y="48"/>
                </a:lnTo>
                <a:lnTo>
                  <a:pt x="40" y="48"/>
                </a:lnTo>
                <a:lnTo>
                  <a:pt x="40" y="32"/>
                </a:lnTo>
                <a:lnTo>
                  <a:pt x="40" y="32"/>
                </a:lnTo>
                <a:lnTo>
                  <a:pt x="40" y="24"/>
                </a:lnTo>
                <a:lnTo>
                  <a:pt x="40" y="16"/>
                </a:lnTo>
                <a:lnTo>
                  <a:pt x="40" y="16"/>
                </a:lnTo>
                <a:lnTo>
                  <a:pt x="32" y="16"/>
                </a:lnTo>
                <a:lnTo>
                  <a:pt x="24" y="16"/>
                </a:lnTo>
                <a:lnTo>
                  <a:pt x="24" y="16"/>
                </a:lnTo>
                <a:lnTo>
                  <a:pt x="24" y="8"/>
                </a:lnTo>
                <a:lnTo>
                  <a:pt x="24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48" y="16"/>
                </a:lnTo>
                <a:lnTo>
                  <a:pt x="48" y="16"/>
                </a:lnTo>
                <a:lnTo>
                  <a:pt x="48" y="24"/>
                </a:lnTo>
                <a:lnTo>
                  <a:pt x="48" y="32"/>
                </a:lnTo>
                <a:lnTo>
                  <a:pt x="48" y="32"/>
                </a:lnTo>
                <a:lnTo>
                  <a:pt x="48" y="48"/>
                </a:lnTo>
                <a:lnTo>
                  <a:pt x="48" y="48"/>
                </a:lnTo>
                <a:lnTo>
                  <a:pt x="80" y="48"/>
                </a:lnTo>
                <a:lnTo>
                  <a:pt x="80" y="48"/>
                </a:lnTo>
                <a:lnTo>
                  <a:pt x="88" y="48"/>
                </a:lnTo>
                <a:lnTo>
                  <a:pt x="88" y="48"/>
                </a:lnTo>
                <a:lnTo>
                  <a:pt x="88" y="48"/>
                </a:lnTo>
                <a:lnTo>
                  <a:pt x="88" y="40"/>
                </a:lnTo>
                <a:lnTo>
                  <a:pt x="88" y="32"/>
                </a:lnTo>
                <a:lnTo>
                  <a:pt x="88" y="32"/>
                </a:lnTo>
                <a:lnTo>
                  <a:pt x="96" y="32"/>
                </a:lnTo>
                <a:lnTo>
                  <a:pt x="96" y="32"/>
                </a:lnTo>
                <a:lnTo>
                  <a:pt x="96" y="80"/>
                </a:lnTo>
                <a:lnTo>
                  <a:pt x="96" y="80"/>
                </a:lnTo>
                <a:lnTo>
                  <a:pt x="88" y="80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1" name="Freeform 43"/>
          <p:cNvSpPr>
            <a:spLocks/>
          </p:cNvSpPr>
          <p:nvPr/>
        </p:nvSpPr>
        <p:spPr bwMode="auto">
          <a:xfrm>
            <a:off x="1206500" y="4038600"/>
            <a:ext cx="114300" cy="76200"/>
          </a:xfrm>
          <a:custGeom>
            <a:avLst/>
            <a:gdLst>
              <a:gd name="T0" fmla="*/ 64 w 72"/>
              <a:gd name="T1" fmla="*/ 40 h 48"/>
              <a:gd name="T2" fmla="*/ 64 w 72"/>
              <a:gd name="T3" fmla="*/ 40 h 48"/>
              <a:gd name="T4" fmla="*/ 56 w 72"/>
              <a:gd name="T5" fmla="*/ 32 h 48"/>
              <a:gd name="T6" fmla="*/ 24 w 72"/>
              <a:gd name="T7" fmla="*/ 32 h 48"/>
              <a:gd name="T8" fmla="*/ 16 w 72"/>
              <a:gd name="T9" fmla="*/ 32 h 48"/>
              <a:gd name="T10" fmla="*/ 16 w 72"/>
              <a:gd name="T11" fmla="*/ 32 h 48"/>
              <a:gd name="T12" fmla="*/ 16 w 72"/>
              <a:gd name="T13" fmla="*/ 40 h 48"/>
              <a:gd name="T14" fmla="*/ 16 w 72"/>
              <a:gd name="T15" fmla="*/ 40 h 48"/>
              <a:gd name="T16" fmla="*/ 16 w 72"/>
              <a:gd name="T17" fmla="*/ 40 h 48"/>
              <a:gd name="T18" fmla="*/ 16 w 72"/>
              <a:gd name="T19" fmla="*/ 48 h 48"/>
              <a:gd name="T20" fmla="*/ 8 w 72"/>
              <a:gd name="T21" fmla="*/ 48 h 48"/>
              <a:gd name="T22" fmla="*/ 8 w 72"/>
              <a:gd name="T23" fmla="*/ 40 h 48"/>
              <a:gd name="T24" fmla="*/ 8 w 72"/>
              <a:gd name="T25" fmla="*/ 40 h 48"/>
              <a:gd name="T26" fmla="*/ 8 w 72"/>
              <a:gd name="T27" fmla="*/ 32 h 48"/>
              <a:gd name="T28" fmla="*/ 8 w 72"/>
              <a:gd name="T29" fmla="*/ 24 h 48"/>
              <a:gd name="T30" fmla="*/ 0 w 72"/>
              <a:gd name="T31" fmla="*/ 24 h 48"/>
              <a:gd name="T32" fmla="*/ 0 w 72"/>
              <a:gd name="T33" fmla="*/ 24 h 48"/>
              <a:gd name="T34" fmla="*/ 0 w 72"/>
              <a:gd name="T35" fmla="*/ 24 h 48"/>
              <a:gd name="T36" fmla="*/ 8 w 72"/>
              <a:gd name="T37" fmla="*/ 24 h 48"/>
              <a:gd name="T38" fmla="*/ 16 w 72"/>
              <a:gd name="T39" fmla="*/ 24 h 48"/>
              <a:gd name="T40" fmla="*/ 8 w 72"/>
              <a:gd name="T41" fmla="*/ 16 h 48"/>
              <a:gd name="T42" fmla="*/ 0 w 72"/>
              <a:gd name="T43" fmla="*/ 8 h 48"/>
              <a:gd name="T44" fmla="*/ 0 w 72"/>
              <a:gd name="T45" fmla="*/ 8 h 48"/>
              <a:gd name="T46" fmla="*/ 8 w 72"/>
              <a:gd name="T47" fmla="*/ 0 h 48"/>
              <a:gd name="T48" fmla="*/ 8 w 72"/>
              <a:gd name="T49" fmla="*/ 0 h 48"/>
              <a:gd name="T50" fmla="*/ 8 w 72"/>
              <a:gd name="T51" fmla="*/ 0 h 48"/>
              <a:gd name="T52" fmla="*/ 16 w 72"/>
              <a:gd name="T53" fmla="*/ 0 h 48"/>
              <a:gd name="T54" fmla="*/ 16 w 72"/>
              <a:gd name="T55" fmla="*/ 0 h 48"/>
              <a:gd name="T56" fmla="*/ 16 w 72"/>
              <a:gd name="T57" fmla="*/ 0 h 48"/>
              <a:gd name="T58" fmla="*/ 16 w 72"/>
              <a:gd name="T59" fmla="*/ 8 h 48"/>
              <a:gd name="T60" fmla="*/ 16 w 72"/>
              <a:gd name="T61" fmla="*/ 8 h 48"/>
              <a:gd name="T62" fmla="*/ 16 w 72"/>
              <a:gd name="T63" fmla="*/ 16 h 48"/>
              <a:gd name="T64" fmla="*/ 16 w 72"/>
              <a:gd name="T65" fmla="*/ 16 h 48"/>
              <a:gd name="T66" fmla="*/ 24 w 72"/>
              <a:gd name="T67" fmla="*/ 24 h 48"/>
              <a:gd name="T68" fmla="*/ 24 w 72"/>
              <a:gd name="T69" fmla="*/ 24 h 48"/>
              <a:gd name="T70" fmla="*/ 56 w 72"/>
              <a:gd name="T71" fmla="*/ 24 h 48"/>
              <a:gd name="T72" fmla="*/ 64 w 72"/>
              <a:gd name="T73" fmla="*/ 16 h 48"/>
              <a:gd name="T74" fmla="*/ 64 w 72"/>
              <a:gd name="T75" fmla="*/ 16 h 48"/>
              <a:gd name="T76" fmla="*/ 64 w 72"/>
              <a:gd name="T77" fmla="*/ 8 h 48"/>
              <a:gd name="T78" fmla="*/ 72 w 72"/>
              <a:gd name="T79" fmla="*/ 8 h 48"/>
              <a:gd name="T80" fmla="*/ 72 w 72"/>
              <a:gd name="T81" fmla="*/ 4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2" h="48">
                <a:moveTo>
                  <a:pt x="64" y="48"/>
                </a:move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32"/>
                </a:lnTo>
                <a:lnTo>
                  <a:pt x="56" y="32"/>
                </a:lnTo>
                <a:lnTo>
                  <a:pt x="56" y="32"/>
                </a:lnTo>
                <a:lnTo>
                  <a:pt x="24" y="32"/>
                </a:lnTo>
                <a:lnTo>
                  <a:pt x="24" y="32"/>
                </a:lnTo>
                <a:lnTo>
                  <a:pt x="16" y="32"/>
                </a:lnTo>
                <a:lnTo>
                  <a:pt x="16" y="32"/>
                </a:lnTo>
                <a:lnTo>
                  <a:pt x="16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8" y="48"/>
                </a:lnTo>
                <a:lnTo>
                  <a:pt x="8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8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24"/>
                </a:lnTo>
                <a:lnTo>
                  <a:pt x="8" y="24"/>
                </a:lnTo>
                <a:lnTo>
                  <a:pt x="16" y="24"/>
                </a:lnTo>
                <a:lnTo>
                  <a:pt x="16" y="24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24" y="24"/>
                </a:lnTo>
                <a:lnTo>
                  <a:pt x="24" y="24"/>
                </a:lnTo>
                <a:lnTo>
                  <a:pt x="24" y="24"/>
                </a:lnTo>
                <a:lnTo>
                  <a:pt x="56" y="24"/>
                </a:lnTo>
                <a:lnTo>
                  <a:pt x="56" y="24"/>
                </a:lnTo>
                <a:lnTo>
                  <a:pt x="64" y="24"/>
                </a:lnTo>
                <a:lnTo>
                  <a:pt x="64" y="16"/>
                </a:lnTo>
                <a:lnTo>
                  <a:pt x="64" y="16"/>
                </a:lnTo>
                <a:lnTo>
                  <a:pt x="64" y="16"/>
                </a:lnTo>
                <a:lnTo>
                  <a:pt x="64" y="8"/>
                </a:lnTo>
                <a:lnTo>
                  <a:pt x="64" y="8"/>
                </a:lnTo>
                <a:lnTo>
                  <a:pt x="72" y="8"/>
                </a:lnTo>
                <a:lnTo>
                  <a:pt x="72" y="8"/>
                </a:lnTo>
                <a:lnTo>
                  <a:pt x="72" y="48"/>
                </a:lnTo>
                <a:lnTo>
                  <a:pt x="72" y="48"/>
                </a:lnTo>
                <a:lnTo>
                  <a:pt x="64" y="4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2" name="Freeform 44"/>
          <p:cNvSpPr>
            <a:spLocks/>
          </p:cNvSpPr>
          <p:nvPr/>
        </p:nvSpPr>
        <p:spPr bwMode="auto">
          <a:xfrm>
            <a:off x="1206500" y="3937000"/>
            <a:ext cx="114300" cy="88900"/>
          </a:xfrm>
          <a:custGeom>
            <a:avLst/>
            <a:gdLst>
              <a:gd name="T0" fmla="*/ 0 w 72"/>
              <a:gd name="T1" fmla="*/ 32 h 56"/>
              <a:gd name="T2" fmla="*/ 0 w 72"/>
              <a:gd name="T3" fmla="*/ 32 h 56"/>
              <a:gd name="T4" fmla="*/ 8 w 72"/>
              <a:gd name="T5" fmla="*/ 16 h 56"/>
              <a:gd name="T6" fmla="*/ 8 w 72"/>
              <a:gd name="T7" fmla="*/ 8 h 56"/>
              <a:gd name="T8" fmla="*/ 8 w 72"/>
              <a:gd name="T9" fmla="*/ 8 h 56"/>
              <a:gd name="T10" fmla="*/ 16 w 72"/>
              <a:gd name="T11" fmla="*/ 8 h 56"/>
              <a:gd name="T12" fmla="*/ 32 w 72"/>
              <a:gd name="T13" fmla="*/ 8 h 56"/>
              <a:gd name="T14" fmla="*/ 32 w 72"/>
              <a:gd name="T15" fmla="*/ 8 h 56"/>
              <a:gd name="T16" fmla="*/ 32 w 72"/>
              <a:gd name="T17" fmla="*/ 48 h 56"/>
              <a:gd name="T18" fmla="*/ 32 w 72"/>
              <a:gd name="T19" fmla="*/ 48 h 56"/>
              <a:gd name="T20" fmla="*/ 40 w 72"/>
              <a:gd name="T21" fmla="*/ 48 h 56"/>
              <a:gd name="T22" fmla="*/ 56 w 72"/>
              <a:gd name="T23" fmla="*/ 40 h 56"/>
              <a:gd name="T24" fmla="*/ 56 w 72"/>
              <a:gd name="T25" fmla="*/ 40 h 56"/>
              <a:gd name="T26" fmla="*/ 56 w 72"/>
              <a:gd name="T27" fmla="*/ 32 h 56"/>
              <a:gd name="T28" fmla="*/ 64 w 72"/>
              <a:gd name="T29" fmla="*/ 24 h 56"/>
              <a:gd name="T30" fmla="*/ 64 w 72"/>
              <a:gd name="T31" fmla="*/ 24 h 56"/>
              <a:gd name="T32" fmla="*/ 56 w 72"/>
              <a:gd name="T33" fmla="*/ 16 h 56"/>
              <a:gd name="T34" fmla="*/ 56 w 72"/>
              <a:gd name="T35" fmla="*/ 16 h 56"/>
              <a:gd name="T36" fmla="*/ 56 w 72"/>
              <a:gd name="T37" fmla="*/ 16 h 56"/>
              <a:gd name="T38" fmla="*/ 56 w 72"/>
              <a:gd name="T39" fmla="*/ 8 h 56"/>
              <a:gd name="T40" fmla="*/ 48 w 72"/>
              <a:gd name="T41" fmla="*/ 0 h 56"/>
              <a:gd name="T42" fmla="*/ 48 w 72"/>
              <a:gd name="T43" fmla="*/ 0 h 56"/>
              <a:gd name="T44" fmla="*/ 48 w 72"/>
              <a:gd name="T45" fmla="*/ 0 h 56"/>
              <a:gd name="T46" fmla="*/ 48 w 72"/>
              <a:gd name="T47" fmla="*/ 0 h 56"/>
              <a:gd name="T48" fmla="*/ 56 w 72"/>
              <a:gd name="T49" fmla="*/ 8 h 56"/>
              <a:gd name="T50" fmla="*/ 64 w 72"/>
              <a:gd name="T51" fmla="*/ 16 h 56"/>
              <a:gd name="T52" fmla="*/ 64 w 72"/>
              <a:gd name="T53" fmla="*/ 16 h 56"/>
              <a:gd name="T54" fmla="*/ 72 w 72"/>
              <a:gd name="T55" fmla="*/ 24 h 56"/>
              <a:gd name="T56" fmla="*/ 72 w 72"/>
              <a:gd name="T57" fmla="*/ 32 h 56"/>
              <a:gd name="T58" fmla="*/ 72 w 72"/>
              <a:gd name="T59" fmla="*/ 32 h 56"/>
              <a:gd name="T60" fmla="*/ 72 w 72"/>
              <a:gd name="T61" fmla="*/ 40 h 56"/>
              <a:gd name="T62" fmla="*/ 64 w 72"/>
              <a:gd name="T63" fmla="*/ 48 h 56"/>
              <a:gd name="T64" fmla="*/ 64 w 72"/>
              <a:gd name="T65" fmla="*/ 48 h 56"/>
              <a:gd name="T66" fmla="*/ 48 w 72"/>
              <a:gd name="T67" fmla="*/ 56 h 56"/>
              <a:gd name="T68" fmla="*/ 40 w 72"/>
              <a:gd name="T69" fmla="*/ 56 h 56"/>
              <a:gd name="T70" fmla="*/ 40 w 72"/>
              <a:gd name="T71" fmla="*/ 56 h 56"/>
              <a:gd name="T72" fmla="*/ 24 w 72"/>
              <a:gd name="T73" fmla="*/ 56 h 56"/>
              <a:gd name="T74" fmla="*/ 16 w 72"/>
              <a:gd name="T75" fmla="*/ 48 h 56"/>
              <a:gd name="T76" fmla="*/ 16 w 72"/>
              <a:gd name="T77" fmla="*/ 48 h 56"/>
              <a:gd name="T78" fmla="*/ 8 w 72"/>
              <a:gd name="T79" fmla="*/ 40 h 56"/>
              <a:gd name="T80" fmla="*/ 0 w 72"/>
              <a:gd name="T81" fmla="*/ 32 h 56"/>
              <a:gd name="T82" fmla="*/ 0 w 72"/>
              <a:gd name="T83" fmla="*/ 32 h 56"/>
              <a:gd name="T84" fmla="*/ 0 w 72"/>
              <a:gd name="T85" fmla="*/ 32 h 56"/>
              <a:gd name="T86" fmla="*/ 8 w 72"/>
              <a:gd name="T87" fmla="*/ 32 h 56"/>
              <a:gd name="T88" fmla="*/ 8 w 72"/>
              <a:gd name="T89" fmla="*/ 40 h 56"/>
              <a:gd name="T90" fmla="*/ 16 w 72"/>
              <a:gd name="T91" fmla="*/ 48 h 56"/>
              <a:gd name="T92" fmla="*/ 16 w 72"/>
              <a:gd name="T93" fmla="*/ 48 h 56"/>
              <a:gd name="T94" fmla="*/ 16 w 72"/>
              <a:gd name="T95" fmla="*/ 48 h 56"/>
              <a:gd name="T96" fmla="*/ 24 w 72"/>
              <a:gd name="T97" fmla="*/ 48 h 56"/>
              <a:gd name="T98" fmla="*/ 24 w 72"/>
              <a:gd name="T99" fmla="*/ 48 h 56"/>
              <a:gd name="T100" fmla="*/ 24 w 72"/>
              <a:gd name="T101" fmla="*/ 16 h 56"/>
              <a:gd name="T102" fmla="*/ 24 w 72"/>
              <a:gd name="T103" fmla="*/ 16 h 56"/>
              <a:gd name="T104" fmla="*/ 16 w 72"/>
              <a:gd name="T105" fmla="*/ 16 h 56"/>
              <a:gd name="T106" fmla="*/ 16 w 72"/>
              <a:gd name="T107" fmla="*/ 24 h 56"/>
              <a:gd name="T108" fmla="*/ 16 w 72"/>
              <a:gd name="T109" fmla="*/ 24 h 56"/>
              <a:gd name="T110" fmla="*/ 8 w 72"/>
              <a:gd name="T111" fmla="*/ 24 h 56"/>
              <a:gd name="T112" fmla="*/ 8 w 72"/>
              <a:gd name="T113" fmla="*/ 32 h 56"/>
              <a:gd name="T114" fmla="*/ 8 w 72"/>
              <a:gd name="T115" fmla="*/ 32 h 56"/>
              <a:gd name="T116" fmla="*/ 0 w 72"/>
              <a:gd name="T117" fmla="*/ 3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2" h="56">
                <a:moveTo>
                  <a:pt x="0" y="32"/>
                </a:moveTo>
                <a:lnTo>
                  <a:pt x="0" y="32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32" y="8"/>
                </a:lnTo>
                <a:lnTo>
                  <a:pt x="32" y="48"/>
                </a:lnTo>
                <a:lnTo>
                  <a:pt x="32" y="48"/>
                </a:lnTo>
                <a:lnTo>
                  <a:pt x="40" y="48"/>
                </a:lnTo>
                <a:lnTo>
                  <a:pt x="56" y="40"/>
                </a:lnTo>
                <a:lnTo>
                  <a:pt x="56" y="40"/>
                </a:lnTo>
                <a:lnTo>
                  <a:pt x="56" y="32"/>
                </a:lnTo>
                <a:lnTo>
                  <a:pt x="64" y="24"/>
                </a:lnTo>
                <a:lnTo>
                  <a:pt x="64" y="24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56" y="8"/>
                </a:lnTo>
                <a:lnTo>
                  <a:pt x="64" y="16"/>
                </a:lnTo>
                <a:lnTo>
                  <a:pt x="64" y="16"/>
                </a:lnTo>
                <a:lnTo>
                  <a:pt x="72" y="24"/>
                </a:lnTo>
                <a:lnTo>
                  <a:pt x="72" y="32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16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3" name="Freeform 45"/>
          <p:cNvSpPr>
            <a:spLocks/>
          </p:cNvSpPr>
          <p:nvPr/>
        </p:nvSpPr>
        <p:spPr bwMode="auto">
          <a:xfrm>
            <a:off x="1206500" y="3822700"/>
            <a:ext cx="165100" cy="101600"/>
          </a:xfrm>
          <a:custGeom>
            <a:avLst/>
            <a:gdLst>
              <a:gd name="T0" fmla="*/ 64 w 104"/>
              <a:gd name="T1" fmla="*/ 32 h 64"/>
              <a:gd name="T2" fmla="*/ 64 w 104"/>
              <a:gd name="T3" fmla="*/ 32 h 64"/>
              <a:gd name="T4" fmla="*/ 64 w 104"/>
              <a:gd name="T5" fmla="*/ 32 h 64"/>
              <a:gd name="T6" fmla="*/ 56 w 104"/>
              <a:gd name="T7" fmla="*/ 24 h 64"/>
              <a:gd name="T8" fmla="*/ 56 w 104"/>
              <a:gd name="T9" fmla="*/ 24 h 64"/>
              <a:gd name="T10" fmla="*/ 56 w 104"/>
              <a:gd name="T11" fmla="*/ 24 h 64"/>
              <a:gd name="T12" fmla="*/ 48 w 104"/>
              <a:gd name="T13" fmla="*/ 24 h 64"/>
              <a:gd name="T14" fmla="*/ 24 w 104"/>
              <a:gd name="T15" fmla="*/ 24 h 64"/>
              <a:gd name="T16" fmla="*/ 16 w 104"/>
              <a:gd name="T17" fmla="*/ 24 h 64"/>
              <a:gd name="T18" fmla="*/ 8 w 104"/>
              <a:gd name="T19" fmla="*/ 24 h 64"/>
              <a:gd name="T20" fmla="*/ 8 w 104"/>
              <a:gd name="T21" fmla="*/ 32 h 64"/>
              <a:gd name="T22" fmla="*/ 16 w 104"/>
              <a:gd name="T23" fmla="*/ 48 h 64"/>
              <a:gd name="T24" fmla="*/ 24 w 104"/>
              <a:gd name="T25" fmla="*/ 56 h 64"/>
              <a:gd name="T26" fmla="*/ 32 w 104"/>
              <a:gd name="T27" fmla="*/ 56 h 64"/>
              <a:gd name="T28" fmla="*/ 56 w 104"/>
              <a:gd name="T29" fmla="*/ 48 h 64"/>
              <a:gd name="T30" fmla="*/ 56 w 104"/>
              <a:gd name="T31" fmla="*/ 40 h 64"/>
              <a:gd name="T32" fmla="*/ 64 w 104"/>
              <a:gd name="T33" fmla="*/ 32 h 64"/>
              <a:gd name="T34" fmla="*/ 0 w 104"/>
              <a:gd name="T35" fmla="*/ 32 h 64"/>
              <a:gd name="T36" fmla="*/ 8 w 104"/>
              <a:gd name="T37" fmla="*/ 24 h 64"/>
              <a:gd name="T38" fmla="*/ 8 w 104"/>
              <a:gd name="T39" fmla="*/ 24 h 64"/>
              <a:gd name="T40" fmla="*/ 8 w 104"/>
              <a:gd name="T41" fmla="*/ 16 h 64"/>
              <a:gd name="T42" fmla="*/ 0 w 104"/>
              <a:gd name="T43" fmla="*/ 8 h 64"/>
              <a:gd name="T44" fmla="*/ 0 w 104"/>
              <a:gd name="T45" fmla="*/ 8 h 64"/>
              <a:gd name="T46" fmla="*/ 0 w 104"/>
              <a:gd name="T47" fmla="*/ 8 h 64"/>
              <a:gd name="T48" fmla="*/ 0 w 104"/>
              <a:gd name="T49" fmla="*/ 8 h 64"/>
              <a:gd name="T50" fmla="*/ 8 w 104"/>
              <a:gd name="T51" fmla="*/ 8 h 64"/>
              <a:gd name="T52" fmla="*/ 88 w 104"/>
              <a:gd name="T53" fmla="*/ 8 h 64"/>
              <a:gd name="T54" fmla="*/ 96 w 104"/>
              <a:gd name="T55" fmla="*/ 8 h 64"/>
              <a:gd name="T56" fmla="*/ 96 w 104"/>
              <a:gd name="T57" fmla="*/ 8 h 64"/>
              <a:gd name="T58" fmla="*/ 96 w 104"/>
              <a:gd name="T59" fmla="*/ 0 h 64"/>
              <a:gd name="T60" fmla="*/ 104 w 104"/>
              <a:gd name="T61" fmla="*/ 0 h 64"/>
              <a:gd name="T62" fmla="*/ 104 w 104"/>
              <a:gd name="T63" fmla="*/ 32 h 64"/>
              <a:gd name="T64" fmla="*/ 96 w 104"/>
              <a:gd name="T65" fmla="*/ 32 h 64"/>
              <a:gd name="T66" fmla="*/ 96 w 104"/>
              <a:gd name="T67" fmla="*/ 32 h 64"/>
              <a:gd name="T68" fmla="*/ 96 w 104"/>
              <a:gd name="T69" fmla="*/ 24 h 64"/>
              <a:gd name="T70" fmla="*/ 88 w 104"/>
              <a:gd name="T71" fmla="*/ 24 h 64"/>
              <a:gd name="T72" fmla="*/ 64 w 104"/>
              <a:gd name="T73" fmla="*/ 24 h 64"/>
              <a:gd name="T74" fmla="*/ 64 w 104"/>
              <a:gd name="T75" fmla="*/ 24 h 64"/>
              <a:gd name="T76" fmla="*/ 64 w 104"/>
              <a:gd name="T77" fmla="*/ 32 h 64"/>
              <a:gd name="T78" fmla="*/ 72 w 104"/>
              <a:gd name="T79" fmla="*/ 40 h 64"/>
              <a:gd name="T80" fmla="*/ 72 w 104"/>
              <a:gd name="T81" fmla="*/ 48 h 64"/>
              <a:gd name="T82" fmla="*/ 64 w 104"/>
              <a:gd name="T83" fmla="*/ 56 h 64"/>
              <a:gd name="T84" fmla="*/ 40 w 104"/>
              <a:gd name="T85" fmla="*/ 64 h 64"/>
              <a:gd name="T86" fmla="*/ 24 w 104"/>
              <a:gd name="T87" fmla="*/ 64 h 64"/>
              <a:gd name="T88" fmla="*/ 16 w 104"/>
              <a:gd name="T89" fmla="*/ 56 h 64"/>
              <a:gd name="T90" fmla="*/ 0 w 104"/>
              <a:gd name="T91" fmla="*/ 32 h 64"/>
              <a:gd name="T92" fmla="*/ 64 w 104"/>
              <a:gd name="T93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4" h="64">
                <a:moveTo>
                  <a:pt x="64" y="32"/>
                </a:move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56" y="24"/>
                </a:lnTo>
                <a:lnTo>
                  <a:pt x="56" y="24"/>
                </a:lnTo>
                <a:lnTo>
                  <a:pt x="56" y="24"/>
                </a:lnTo>
                <a:lnTo>
                  <a:pt x="56" y="24"/>
                </a:lnTo>
                <a:lnTo>
                  <a:pt x="56" y="24"/>
                </a:lnTo>
                <a:lnTo>
                  <a:pt x="56" y="24"/>
                </a:lnTo>
                <a:lnTo>
                  <a:pt x="48" y="24"/>
                </a:lnTo>
                <a:lnTo>
                  <a:pt x="48" y="24"/>
                </a:lnTo>
                <a:lnTo>
                  <a:pt x="24" y="24"/>
                </a:lnTo>
                <a:lnTo>
                  <a:pt x="24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24" y="56"/>
                </a:lnTo>
                <a:lnTo>
                  <a:pt x="32" y="56"/>
                </a:lnTo>
                <a:lnTo>
                  <a:pt x="32" y="56"/>
                </a:lnTo>
                <a:lnTo>
                  <a:pt x="48" y="56"/>
                </a:lnTo>
                <a:lnTo>
                  <a:pt x="56" y="48"/>
                </a:lnTo>
                <a:lnTo>
                  <a:pt x="56" y="48"/>
                </a:lnTo>
                <a:lnTo>
                  <a:pt x="56" y="40"/>
                </a:lnTo>
                <a:lnTo>
                  <a:pt x="64" y="32"/>
                </a:lnTo>
                <a:lnTo>
                  <a:pt x="64" y="32"/>
                </a:lnTo>
                <a:lnTo>
                  <a:pt x="64" y="32"/>
                </a:lnTo>
                <a:lnTo>
                  <a:pt x="0" y="32"/>
                </a:lnTo>
                <a:lnTo>
                  <a:pt x="0" y="32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16"/>
                </a:lnTo>
                <a:lnTo>
                  <a:pt x="8" y="16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8" y="8"/>
                </a:lnTo>
                <a:lnTo>
                  <a:pt x="8" y="8"/>
                </a:lnTo>
                <a:lnTo>
                  <a:pt x="88" y="8"/>
                </a:lnTo>
                <a:lnTo>
                  <a:pt x="88" y="8"/>
                </a:lnTo>
                <a:lnTo>
                  <a:pt x="96" y="8"/>
                </a:lnTo>
                <a:lnTo>
                  <a:pt x="96" y="8"/>
                </a:lnTo>
                <a:lnTo>
                  <a:pt x="96" y="8"/>
                </a:lnTo>
                <a:lnTo>
                  <a:pt x="96" y="8"/>
                </a:lnTo>
                <a:lnTo>
                  <a:pt x="96" y="0"/>
                </a:lnTo>
                <a:lnTo>
                  <a:pt x="96" y="0"/>
                </a:lnTo>
                <a:lnTo>
                  <a:pt x="104" y="0"/>
                </a:lnTo>
                <a:lnTo>
                  <a:pt x="104" y="0"/>
                </a:lnTo>
                <a:lnTo>
                  <a:pt x="104" y="32"/>
                </a:lnTo>
                <a:lnTo>
                  <a:pt x="104" y="32"/>
                </a:lnTo>
                <a:lnTo>
                  <a:pt x="96" y="32"/>
                </a:lnTo>
                <a:lnTo>
                  <a:pt x="96" y="32"/>
                </a:lnTo>
                <a:lnTo>
                  <a:pt x="96" y="32"/>
                </a:lnTo>
                <a:lnTo>
                  <a:pt x="96" y="24"/>
                </a:lnTo>
                <a:lnTo>
                  <a:pt x="96" y="24"/>
                </a:lnTo>
                <a:lnTo>
                  <a:pt x="96" y="24"/>
                </a:lnTo>
                <a:lnTo>
                  <a:pt x="88" y="24"/>
                </a:lnTo>
                <a:lnTo>
                  <a:pt x="88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32"/>
                </a:lnTo>
                <a:lnTo>
                  <a:pt x="64" y="32"/>
                </a:lnTo>
                <a:lnTo>
                  <a:pt x="72" y="40"/>
                </a:lnTo>
                <a:lnTo>
                  <a:pt x="72" y="40"/>
                </a:lnTo>
                <a:lnTo>
                  <a:pt x="72" y="40"/>
                </a:lnTo>
                <a:lnTo>
                  <a:pt x="72" y="48"/>
                </a:lnTo>
                <a:lnTo>
                  <a:pt x="64" y="56"/>
                </a:lnTo>
                <a:lnTo>
                  <a:pt x="64" y="56"/>
                </a:lnTo>
                <a:lnTo>
                  <a:pt x="56" y="64"/>
                </a:lnTo>
                <a:lnTo>
                  <a:pt x="40" y="64"/>
                </a:lnTo>
                <a:lnTo>
                  <a:pt x="40" y="64"/>
                </a:lnTo>
                <a:lnTo>
                  <a:pt x="24" y="64"/>
                </a:lnTo>
                <a:lnTo>
                  <a:pt x="16" y="56"/>
                </a:lnTo>
                <a:lnTo>
                  <a:pt x="16" y="56"/>
                </a:lnTo>
                <a:lnTo>
                  <a:pt x="8" y="48"/>
                </a:lnTo>
                <a:lnTo>
                  <a:pt x="0" y="32"/>
                </a:lnTo>
                <a:lnTo>
                  <a:pt x="0" y="32"/>
                </a:lnTo>
                <a:lnTo>
                  <a:pt x="64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4" name="Freeform 46"/>
          <p:cNvSpPr>
            <a:spLocks/>
          </p:cNvSpPr>
          <p:nvPr/>
        </p:nvSpPr>
        <p:spPr bwMode="auto">
          <a:xfrm>
            <a:off x="1219200" y="3708400"/>
            <a:ext cx="101600" cy="114300"/>
          </a:xfrm>
          <a:custGeom>
            <a:avLst/>
            <a:gdLst>
              <a:gd name="T0" fmla="*/ 40 w 64"/>
              <a:gd name="T1" fmla="*/ 48 h 72"/>
              <a:gd name="T2" fmla="*/ 48 w 64"/>
              <a:gd name="T3" fmla="*/ 48 h 72"/>
              <a:gd name="T4" fmla="*/ 48 w 64"/>
              <a:gd name="T5" fmla="*/ 48 h 72"/>
              <a:gd name="T6" fmla="*/ 56 w 64"/>
              <a:gd name="T7" fmla="*/ 40 h 72"/>
              <a:gd name="T8" fmla="*/ 56 w 64"/>
              <a:gd name="T9" fmla="*/ 32 h 72"/>
              <a:gd name="T10" fmla="*/ 48 w 64"/>
              <a:gd name="T11" fmla="*/ 24 h 72"/>
              <a:gd name="T12" fmla="*/ 48 w 64"/>
              <a:gd name="T13" fmla="*/ 24 h 72"/>
              <a:gd name="T14" fmla="*/ 8 w 64"/>
              <a:gd name="T15" fmla="*/ 24 h 72"/>
              <a:gd name="T16" fmla="*/ 0 w 64"/>
              <a:gd name="T17" fmla="*/ 24 h 72"/>
              <a:gd name="T18" fmla="*/ 0 w 64"/>
              <a:gd name="T19" fmla="*/ 24 h 72"/>
              <a:gd name="T20" fmla="*/ 0 w 64"/>
              <a:gd name="T21" fmla="*/ 32 h 72"/>
              <a:gd name="T22" fmla="*/ 0 w 64"/>
              <a:gd name="T23" fmla="*/ 32 h 72"/>
              <a:gd name="T24" fmla="*/ 0 w 64"/>
              <a:gd name="T25" fmla="*/ 8 h 72"/>
              <a:gd name="T26" fmla="*/ 48 w 64"/>
              <a:gd name="T27" fmla="*/ 8 h 72"/>
              <a:gd name="T28" fmla="*/ 48 w 64"/>
              <a:gd name="T29" fmla="*/ 8 h 72"/>
              <a:gd name="T30" fmla="*/ 56 w 64"/>
              <a:gd name="T31" fmla="*/ 8 h 72"/>
              <a:gd name="T32" fmla="*/ 56 w 64"/>
              <a:gd name="T33" fmla="*/ 0 h 72"/>
              <a:gd name="T34" fmla="*/ 56 w 64"/>
              <a:gd name="T35" fmla="*/ 0 h 72"/>
              <a:gd name="T36" fmla="*/ 56 w 64"/>
              <a:gd name="T37" fmla="*/ 8 h 72"/>
              <a:gd name="T38" fmla="*/ 56 w 64"/>
              <a:gd name="T39" fmla="*/ 8 h 72"/>
              <a:gd name="T40" fmla="*/ 56 w 64"/>
              <a:gd name="T41" fmla="*/ 16 h 72"/>
              <a:gd name="T42" fmla="*/ 64 w 64"/>
              <a:gd name="T43" fmla="*/ 16 h 72"/>
              <a:gd name="T44" fmla="*/ 64 w 64"/>
              <a:gd name="T45" fmla="*/ 24 h 72"/>
              <a:gd name="T46" fmla="*/ 64 w 64"/>
              <a:gd name="T47" fmla="*/ 24 h 72"/>
              <a:gd name="T48" fmla="*/ 64 w 64"/>
              <a:gd name="T49" fmla="*/ 24 h 72"/>
              <a:gd name="T50" fmla="*/ 64 w 64"/>
              <a:gd name="T51" fmla="*/ 24 h 72"/>
              <a:gd name="T52" fmla="*/ 48 w 64"/>
              <a:gd name="T53" fmla="*/ 24 h 72"/>
              <a:gd name="T54" fmla="*/ 56 w 64"/>
              <a:gd name="T55" fmla="*/ 32 h 72"/>
              <a:gd name="T56" fmla="*/ 64 w 64"/>
              <a:gd name="T57" fmla="*/ 40 h 72"/>
              <a:gd name="T58" fmla="*/ 64 w 64"/>
              <a:gd name="T59" fmla="*/ 40 h 72"/>
              <a:gd name="T60" fmla="*/ 56 w 64"/>
              <a:gd name="T61" fmla="*/ 56 h 72"/>
              <a:gd name="T62" fmla="*/ 56 w 64"/>
              <a:gd name="T63" fmla="*/ 56 h 72"/>
              <a:gd name="T64" fmla="*/ 40 w 64"/>
              <a:gd name="T65" fmla="*/ 56 h 72"/>
              <a:gd name="T66" fmla="*/ 8 w 64"/>
              <a:gd name="T67" fmla="*/ 56 h 72"/>
              <a:gd name="T68" fmla="*/ 0 w 64"/>
              <a:gd name="T69" fmla="*/ 64 h 72"/>
              <a:gd name="T70" fmla="*/ 0 w 64"/>
              <a:gd name="T71" fmla="*/ 64 h 72"/>
              <a:gd name="T72" fmla="*/ 0 w 64"/>
              <a:gd name="T73" fmla="*/ 72 h 72"/>
              <a:gd name="T74" fmla="*/ 0 w 64"/>
              <a:gd name="T75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4" h="72">
                <a:moveTo>
                  <a:pt x="0" y="48"/>
                </a:moveTo>
                <a:lnTo>
                  <a:pt x="40" y="48"/>
                </a:lnTo>
                <a:lnTo>
                  <a:pt x="40" y="48"/>
                </a:lnTo>
                <a:lnTo>
                  <a:pt x="48" y="48"/>
                </a:lnTo>
                <a:lnTo>
                  <a:pt x="48" y="48"/>
                </a:lnTo>
                <a:lnTo>
                  <a:pt x="48" y="48"/>
                </a:lnTo>
                <a:lnTo>
                  <a:pt x="56" y="40"/>
                </a:lnTo>
                <a:lnTo>
                  <a:pt x="56" y="40"/>
                </a:lnTo>
                <a:lnTo>
                  <a:pt x="56" y="40"/>
                </a:lnTo>
                <a:lnTo>
                  <a:pt x="56" y="32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48" y="24"/>
                </a:lnTo>
                <a:lnTo>
                  <a:pt x="8" y="24"/>
                </a:lnTo>
                <a:lnTo>
                  <a:pt x="8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0" y="8"/>
                </a:lnTo>
                <a:lnTo>
                  <a:pt x="0" y="8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0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8"/>
                </a:lnTo>
                <a:lnTo>
                  <a:pt x="56" y="16"/>
                </a:lnTo>
                <a:lnTo>
                  <a:pt x="56" y="16"/>
                </a:lnTo>
                <a:lnTo>
                  <a:pt x="64" y="16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48" y="24"/>
                </a:lnTo>
                <a:lnTo>
                  <a:pt x="48" y="24"/>
                </a:lnTo>
                <a:lnTo>
                  <a:pt x="56" y="24"/>
                </a:lnTo>
                <a:lnTo>
                  <a:pt x="56" y="32"/>
                </a:lnTo>
                <a:lnTo>
                  <a:pt x="56" y="32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8"/>
                </a:lnTo>
                <a:lnTo>
                  <a:pt x="56" y="56"/>
                </a:lnTo>
                <a:lnTo>
                  <a:pt x="56" y="56"/>
                </a:lnTo>
                <a:lnTo>
                  <a:pt x="56" y="56"/>
                </a:lnTo>
                <a:lnTo>
                  <a:pt x="40" y="56"/>
                </a:lnTo>
                <a:lnTo>
                  <a:pt x="40" y="56"/>
                </a:lnTo>
                <a:lnTo>
                  <a:pt x="8" y="56"/>
                </a:lnTo>
                <a:lnTo>
                  <a:pt x="8" y="56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72"/>
                </a:lnTo>
                <a:lnTo>
                  <a:pt x="0" y="72"/>
                </a:lnTo>
                <a:lnTo>
                  <a:pt x="0" y="72"/>
                </a:lnTo>
                <a:lnTo>
                  <a:pt x="0" y="72"/>
                </a:lnTo>
                <a:lnTo>
                  <a:pt x="0" y="48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5" name="Freeform 47"/>
          <p:cNvSpPr>
            <a:spLocks/>
          </p:cNvSpPr>
          <p:nvPr/>
        </p:nvSpPr>
        <p:spPr bwMode="auto">
          <a:xfrm>
            <a:off x="1206500" y="3606800"/>
            <a:ext cx="114300" cy="88900"/>
          </a:xfrm>
          <a:custGeom>
            <a:avLst/>
            <a:gdLst>
              <a:gd name="T0" fmla="*/ 0 w 72"/>
              <a:gd name="T1" fmla="*/ 32 h 56"/>
              <a:gd name="T2" fmla="*/ 0 w 72"/>
              <a:gd name="T3" fmla="*/ 32 h 56"/>
              <a:gd name="T4" fmla="*/ 8 w 72"/>
              <a:gd name="T5" fmla="*/ 16 h 56"/>
              <a:gd name="T6" fmla="*/ 8 w 72"/>
              <a:gd name="T7" fmla="*/ 8 h 56"/>
              <a:gd name="T8" fmla="*/ 8 w 72"/>
              <a:gd name="T9" fmla="*/ 8 h 56"/>
              <a:gd name="T10" fmla="*/ 16 w 72"/>
              <a:gd name="T11" fmla="*/ 8 h 56"/>
              <a:gd name="T12" fmla="*/ 32 w 72"/>
              <a:gd name="T13" fmla="*/ 8 h 56"/>
              <a:gd name="T14" fmla="*/ 32 w 72"/>
              <a:gd name="T15" fmla="*/ 8 h 56"/>
              <a:gd name="T16" fmla="*/ 32 w 72"/>
              <a:gd name="T17" fmla="*/ 48 h 56"/>
              <a:gd name="T18" fmla="*/ 32 w 72"/>
              <a:gd name="T19" fmla="*/ 48 h 56"/>
              <a:gd name="T20" fmla="*/ 40 w 72"/>
              <a:gd name="T21" fmla="*/ 48 h 56"/>
              <a:gd name="T22" fmla="*/ 56 w 72"/>
              <a:gd name="T23" fmla="*/ 40 h 56"/>
              <a:gd name="T24" fmla="*/ 56 w 72"/>
              <a:gd name="T25" fmla="*/ 40 h 56"/>
              <a:gd name="T26" fmla="*/ 56 w 72"/>
              <a:gd name="T27" fmla="*/ 32 h 56"/>
              <a:gd name="T28" fmla="*/ 64 w 72"/>
              <a:gd name="T29" fmla="*/ 24 h 56"/>
              <a:gd name="T30" fmla="*/ 64 w 72"/>
              <a:gd name="T31" fmla="*/ 24 h 56"/>
              <a:gd name="T32" fmla="*/ 56 w 72"/>
              <a:gd name="T33" fmla="*/ 16 h 56"/>
              <a:gd name="T34" fmla="*/ 56 w 72"/>
              <a:gd name="T35" fmla="*/ 16 h 56"/>
              <a:gd name="T36" fmla="*/ 56 w 72"/>
              <a:gd name="T37" fmla="*/ 16 h 56"/>
              <a:gd name="T38" fmla="*/ 56 w 72"/>
              <a:gd name="T39" fmla="*/ 8 h 56"/>
              <a:gd name="T40" fmla="*/ 48 w 72"/>
              <a:gd name="T41" fmla="*/ 0 h 56"/>
              <a:gd name="T42" fmla="*/ 48 w 72"/>
              <a:gd name="T43" fmla="*/ 0 h 56"/>
              <a:gd name="T44" fmla="*/ 48 w 72"/>
              <a:gd name="T45" fmla="*/ 0 h 56"/>
              <a:gd name="T46" fmla="*/ 48 w 72"/>
              <a:gd name="T47" fmla="*/ 0 h 56"/>
              <a:gd name="T48" fmla="*/ 56 w 72"/>
              <a:gd name="T49" fmla="*/ 8 h 56"/>
              <a:gd name="T50" fmla="*/ 64 w 72"/>
              <a:gd name="T51" fmla="*/ 16 h 56"/>
              <a:gd name="T52" fmla="*/ 64 w 72"/>
              <a:gd name="T53" fmla="*/ 16 h 56"/>
              <a:gd name="T54" fmla="*/ 72 w 72"/>
              <a:gd name="T55" fmla="*/ 24 h 56"/>
              <a:gd name="T56" fmla="*/ 72 w 72"/>
              <a:gd name="T57" fmla="*/ 32 h 56"/>
              <a:gd name="T58" fmla="*/ 72 w 72"/>
              <a:gd name="T59" fmla="*/ 32 h 56"/>
              <a:gd name="T60" fmla="*/ 72 w 72"/>
              <a:gd name="T61" fmla="*/ 40 h 56"/>
              <a:gd name="T62" fmla="*/ 64 w 72"/>
              <a:gd name="T63" fmla="*/ 48 h 56"/>
              <a:gd name="T64" fmla="*/ 64 w 72"/>
              <a:gd name="T65" fmla="*/ 48 h 56"/>
              <a:gd name="T66" fmla="*/ 48 w 72"/>
              <a:gd name="T67" fmla="*/ 56 h 56"/>
              <a:gd name="T68" fmla="*/ 40 w 72"/>
              <a:gd name="T69" fmla="*/ 56 h 56"/>
              <a:gd name="T70" fmla="*/ 40 w 72"/>
              <a:gd name="T71" fmla="*/ 56 h 56"/>
              <a:gd name="T72" fmla="*/ 24 w 72"/>
              <a:gd name="T73" fmla="*/ 56 h 56"/>
              <a:gd name="T74" fmla="*/ 16 w 72"/>
              <a:gd name="T75" fmla="*/ 48 h 56"/>
              <a:gd name="T76" fmla="*/ 16 w 72"/>
              <a:gd name="T77" fmla="*/ 48 h 56"/>
              <a:gd name="T78" fmla="*/ 8 w 72"/>
              <a:gd name="T79" fmla="*/ 40 h 56"/>
              <a:gd name="T80" fmla="*/ 0 w 72"/>
              <a:gd name="T81" fmla="*/ 32 h 56"/>
              <a:gd name="T82" fmla="*/ 0 w 72"/>
              <a:gd name="T83" fmla="*/ 32 h 56"/>
              <a:gd name="T84" fmla="*/ 0 w 72"/>
              <a:gd name="T85" fmla="*/ 32 h 56"/>
              <a:gd name="T86" fmla="*/ 8 w 72"/>
              <a:gd name="T87" fmla="*/ 32 h 56"/>
              <a:gd name="T88" fmla="*/ 8 w 72"/>
              <a:gd name="T89" fmla="*/ 40 h 56"/>
              <a:gd name="T90" fmla="*/ 16 w 72"/>
              <a:gd name="T91" fmla="*/ 48 h 56"/>
              <a:gd name="T92" fmla="*/ 16 w 72"/>
              <a:gd name="T93" fmla="*/ 48 h 56"/>
              <a:gd name="T94" fmla="*/ 16 w 72"/>
              <a:gd name="T95" fmla="*/ 48 h 56"/>
              <a:gd name="T96" fmla="*/ 24 w 72"/>
              <a:gd name="T97" fmla="*/ 48 h 56"/>
              <a:gd name="T98" fmla="*/ 24 w 72"/>
              <a:gd name="T99" fmla="*/ 48 h 56"/>
              <a:gd name="T100" fmla="*/ 24 w 72"/>
              <a:gd name="T101" fmla="*/ 16 h 56"/>
              <a:gd name="T102" fmla="*/ 24 w 72"/>
              <a:gd name="T103" fmla="*/ 16 h 56"/>
              <a:gd name="T104" fmla="*/ 16 w 72"/>
              <a:gd name="T105" fmla="*/ 16 h 56"/>
              <a:gd name="T106" fmla="*/ 16 w 72"/>
              <a:gd name="T107" fmla="*/ 24 h 56"/>
              <a:gd name="T108" fmla="*/ 16 w 72"/>
              <a:gd name="T109" fmla="*/ 24 h 56"/>
              <a:gd name="T110" fmla="*/ 8 w 72"/>
              <a:gd name="T111" fmla="*/ 24 h 56"/>
              <a:gd name="T112" fmla="*/ 8 w 72"/>
              <a:gd name="T113" fmla="*/ 32 h 56"/>
              <a:gd name="T114" fmla="*/ 8 w 72"/>
              <a:gd name="T115" fmla="*/ 32 h 56"/>
              <a:gd name="T116" fmla="*/ 0 w 72"/>
              <a:gd name="T117" fmla="*/ 3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2" h="56">
                <a:moveTo>
                  <a:pt x="0" y="32"/>
                </a:moveTo>
                <a:lnTo>
                  <a:pt x="0" y="32"/>
                </a:ln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32" y="8"/>
                </a:lnTo>
                <a:lnTo>
                  <a:pt x="32" y="8"/>
                </a:lnTo>
                <a:lnTo>
                  <a:pt x="32" y="48"/>
                </a:lnTo>
                <a:lnTo>
                  <a:pt x="32" y="48"/>
                </a:lnTo>
                <a:lnTo>
                  <a:pt x="40" y="48"/>
                </a:lnTo>
                <a:lnTo>
                  <a:pt x="56" y="40"/>
                </a:lnTo>
                <a:lnTo>
                  <a:pt x="56" y="40"/>
                </a:lnTo>
                <a:lnTo>
                  <a:pt x="56" y="32"/>
                </a:lnTo>
                <a:lnTo>
                  <a:pt x="64" y="24"/>
                </a:lnTo>
                <a:lnTo>
                  <a:pt x="64" y="24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56" y="8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lnTo>
                  <a:pt x="56" y="8"/>
                </a:lnTo>
                <a:lnTo>
                  <a:pt x="64" y="16"/>
                </a:lnTo>
                <a:lnTo>
                  <a:pt x="64" y="16"/>
                </a:lnTo>
                <a:lnTo>
                  <a:pt x="72" y="24"/>
                </a:lnTo>
                <a:lnTo>
                  <a:pt x="72" y="32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0"/>
                </a:lnTo>
                <a:lnTo>
                  <a:pt x="0" y="32"/>
                </a:lnTo>
                <a:lnTo>
                  <a:pt x="0" y="32"/>
                </a:lnTo>
                <a:lnTo>
                  <a:pt x="0" y="32"/>
                </a:lnTo>
                <a:lnTo>
                  <a:pt x="8" y="32"/>
                </a:lnTo>
                <a:lnTo>
                  <a:pt x="8" y="40"/>
                </a:lnTo>
                <a:lnTo>
                  <a:pt x="16" y="48"/>
                </a:lnTo>
                <a:lnTo>
                  <a:pt x="16" y="48"/>
                </a:lnTo>
                <a:lnTo>
                  <a:pt x="16" y="48"/>
                </a:lnTo>
                <a:lnTo>
                  <a:pt x="24" y="48"/>
                </a:lnTo>
                <a:lnTo>
                  <a:pt x="24" y="48"/>
                </a:lnTo>
                <a:lnTo>
                  <a:pt x="24" y="16"/>
                </a:lnTo>
                <a:lnTo>
                  <a:pt x="24" y="16"/>
                </a:lnTo>
                <a:lnTo>
                  <a:pt x="16" y="16"/>
                </a:lnTo>
                <a:lnTo>
                  <a:pt x="16" y="24"/>
                </a:lnTo>
                <a:lnTo>
                  <a:pt x="16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6" name="Freeform 48"/>
          <p:cNvSpPr>
            <a:spLocks/>
          </p:cNvSpPr>
          <p:nvPr/>
        </p:nvSpPr>
        <p:spPr bwMode="auto">
          <a:xfrm>
            <a:off x="1206500" y="3492500"/>
            <a:ext cx="114300" cy="101600"/>
          </a:xfrm>
          <a:custGeom>
            <a:avLst/>
            <a:gdLst>
              <a:gd name="T0" fmla="*/ 64 w 72"/>
              <a:gd name="T1" fmla="*/ 64 h 64"/>
              <a:gd name="T2" fmla="*/ 64 w 72"/>
              <a:gd name="T3" fmla="*/ 64 h 64"/>
              <a:gd name="T4" fmla="*/ 56 w 72"/>
              <a:gd name="T5" fmla="*/ 56 h 64"/>
              <a:gd name="T6" fmla="*/ 24 w 72"/>
              <a:gd name="T7" fmla="*/ 56 h 64"/>
              <a:gd name="T8" fmla="*/ 16 w 72"/>
              <a:gd name="T9" fmla="*/ 56 h 64"/>
              <a:gd name="T10" fmla="*/ 16 w 72"/>
              <a:gd name="T11" fmla="*/ 56 h 64"/>
              <a:gd name="T12" fmla="*/ 8 w 72"/>
              <a:gd name="T13" fmla="*/ 64 h 64"/>
              <a:gd name="T14" fmla="*/ 8 w 72"/>
              <a:gd name="T15" fmla="*/ 64 h 64"/>
              <a:gd name="T16" fmla="*/ 8 w 72"/>
              <a:gd name="T17" fmla="*/ 64 h 64"/>
              <a:gd name="T18" fmla="*/ 16 w 72"/>
              <a:gd name="T19" fmla="*/ 64 h 64"/>
              <a:gd name="T20" fmla="*/ 8 w 72"/>
              <a:gd name="T21" fmla="*/ 64 h 64"/>
              <a:gd name="T22" fmla="*/ 8 w 72"/>
              <a:gd name="T23" fmla="*/ 64 h 64"/>
              <a:gd name="T24" fmla="*/ 8 w 72"/>
              <a:gd name="T25" fmla="*/ 56 h 64"/>
              <a:gd name="T26" fmla="*/ 0 w 72"/>
              <a:gd name="T27" fmla="*/ 48 h 64"/>
              <a:gd name="T28" fmla="*/ 0 w 72"/>
              <a:gd name="T29" fmla="*/ 48 h 64"/>
              <a:gd name="T30" fmla="*/ 0 w 72"/>
              <a:gd name="T31" fmla="*/ 48 h 64"/>
              <a:gd name="T32" fmla="*/ 8 w 72"/>
              <a:gd name="T33" fmla="*/ 48 h 64"/>
              <a:gd name="T34" fmla="*/ 16 w 72"/>
              <a:gd name="T35" fmla="*/ 48 h 64"/>
              <a:gd name="T36" fmla="*/ 8 w 72"/>
              <a:gd name="T37" fmla="*/ 40 h 64"/>
              <a:gd name="T38" fmla="*/ 0 w 72"/>
              <a:gd name="T39" fmla="*/ 32 h 64"/>
              <a:gd name="T40" fmla="*/ 0 w 72"/>
              <a:gd name="T41" fmla="*/ 24 h 64"/>
              <a:gd name="T42" fmla="*/ 8 w 72"/>
              <a:gd name="T43" fmla="*/ 16 h 64"/>
              <a:gd name="T44" fmla="*/ 16 w 72"/>
              <a:gd name="T45" fmla="*/ 8 h 64"/>
              <a:gd name="T46" fmla="*/ 24 w 72"/>
              <a:gd name="T47" fmla="*/ 8 h 64"/>
              <a:gd name="T48" fmla="*/ 56 w 72"/>
              <a:gd name="T49" fmla="*/ 8 h 64"/>
              <a:gd name="T50" fmla="*/ 64 w 72"/>
              <a:gd name="T51" fmla="*/ 8 h 64"/>
              <a:gd name="T52" fmla="*/ 64 w 72"/>
              <a:gd name="T53" fmla="*/ 8 h 64"/>
              <a:gd name="T54" fmla="*/ 64 w 72"/>
              <a:gd name="T55" fmla="*/ 0 h 64"/>
              <a:gd name="T56" fmla="*/ 72 w 72"/>
              <a:gd name="T57" fmla="*/ 0 h 64"/>
              <a:gd name="T58" fmla="*/ 72 w 72"/>
              <a:gd name="T59" fmla="*/ 32 h 64"/>
              <a:gd name="T60" fmla="*/ 64 w 72"/>
              <a:gd name="T61" fmla="*/ 32 h 64"/>
              <a:gd name="T62" fmla="*/ 64 w 72"/>
              <a:gd name="T63" fmla="*/ 24 h 64"/>
              <a:gd name="T64" fmla="*/ 64 w 72"/>
              <a:gd name="T65" fmla="*/ 24 h 64"/>
              <a:gd name="T66" fmla="*/ 56 w 72"/>
              <a:gd name="T67" fmla="*/ 24 h 64"/>
              <a:gd name="T68" fmla="*/ 24 w 72"/>
              <a:gd name="T69" fmla="*/ 24 h 64"/>
              <a:gd name="T70" fmla="*/ 16 w 72"/>
              <a:gd name="T71" fmla="*/ 24 h 64"/>
              <a:gd name="T72" fmla="*/ 16 w 72"/>
              <a:gd name="T73" fmla="*/ 24 h 64"/>
              <a:gd name="T74" fmla="*/ 8 w 72"/>
              <a:gd name="T75" fmla="*/ 32 h 64"/>
              <a:gd name="T76" fmla="*/ 16 w 72"/>
              <a:gd name="T77" fmla="*/ 40 h 64"/>
              <a:gd name="T78" fmla="*/ 16 w 72"/>
              <a:gd name="T79" fmla="*/ 40 h 64"/>
              <a:gd name="T80" fmla="*/ 16 w 72"/>
              <a:gd name="T81" fmla="*/ 48 h 64"/>
              <a:gd name="T82" fmla="*/ 56 w 72"/>
              <a:gd name="T83" fmla="*/ 48 h 64"/>
              <a:gd name="T84" fmla="*/ 64 w 72"/>
              <a:gd name="T85" fmla="*/ 40 h 64"/>
              <a:gd name="T86" fmla="*/ 64 w 72"/>
              <a:gd name="T87" fmla="*/ 40 h 64"/>
              <a:gd name="T88" fmla="*/ 64 w 72"/>
              <a:gd name="T89" fmla="*/ 40 h 64"/>
              <a:gd name="T90" fmla="*/ 72 w 72"/>
              <a:gd name="T91" fmla="*/ 40 h 64"/>
              <a:gd name="T92" fmla="*/ 72 w 72"/>
              <a:gd name="T93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2" h="64">
                <a:moveTo>
                  <a:pt x="64" y="64"/>
                </a:moveTo>
                <a:lnTo>
                  <a:pt x="64" y="64"/>
                </a:lnTo>
                <a:lnTo>
                  <a:pt x="64" y="64"/>
                </a:lnTo>
                <a:lnTo>
                  <a:pt x="64" y="64"/>
                </a:lnTo>
                <a:lnTo>
                  <a:pt x="64" y="56"/>
                </a:lnTo>
                <a:lnTo>
                  <a:pt x="56" y="56"/>
                </a:lnTo>
                <a:lnTo>
                  <a:pt x="56" y="56"/>
                </a:lnTo>
                <a:lnTo>
                  <a:pt x="24" y="56"/>
                </a:lnTo>
                <a:lnTo>
                  <a:pt x="24" y="56"/>
                </a:lnTo>
                <a:lnTo>
                  <a:pt x="16" y="56"/>
                </a:lnTo>
                <a:lnTo>
                  <a:pt x="16" y="56"/>
                </a:lnTo>
                <a:lnTo>
                  <a:pt x="16" y="56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16" y="64"/>
                </a:lnTo>
                <a:lnTo>
                  <a:pt x="16" y="64"/>
                </a:lnTo>
                <a:lnTo>
                  <a:pt x="8" y="64"/>
                </a:lnTo>
                <a:lnTo>
                  <a:pt x="8" y="64"/>
                </a:lnTo>
                <a:lnTo>
                  <a:pt x="8" y="64"/>
                </a:lnTo>
                <a:lnTo>
                  <a:pt x="8" y="56"/>
                </a:lnTo>
                <a:lnTo>
                  <a:pt x="8" y="56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16" y="48"/>
                </a:lnTo>
                <a:lnTo>
                  <a:pt x="16" y="48"/>
                </a:lnTo>
                <a:lnTo>
                  <a:pt x="8" y="40"/>
                </a:lnTo>
                <a:lnTo>
                  <a:pt x="8" y="40"/>
                </a:lnTo>
                <a:lnTo>
                  <a:pt x="8" y="40"/>
                </a:lnTo>
                <a:lnTo>
                  <a:pt x="0" y="32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8" y="16"/>
                </a:lnTo>
                <a:lnTo>
                  <a:pt x="8" y="16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56" y="8"/>
                </a:lnTo>
                <a:lnTo>
                  <a:pt x="56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8"/>
                </a:lnTo>
                <a:lnTo>
                  <a:pt x="64" y="0"/>
                </a:lnTo>
                <a:lnTo>
                  <a:pt x="64" y="0"/>
                </a:lnTo>
                <a:lnTo>
                  <a:pt x="72" y="0"/>
                </a:lnTo>
                <a:lnTo>
                  <a:pt x="72" y="0"/>
                </a:lnTo>
                <a:lnTo>
                  <a:pt x="72" y="32"/>
                </a:lnTo>
                <a:lnTo>
                  <a:pt x="72" y="32"/>
                </a:lnTo>
                <a:lnTo>
                  <a:pt x="64" y="32"/>
                </a:lnTo>
                <a:lnTo>
                  <a:pt x="64" y="32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64" y="24"/>
                </a:lnTo>
                <a:lnTo>
                  <a:pt x="56" y="24"/>
                </a:lnTo>
                <a:lnTo>
                  <a:pt x="56" y="24"/>
                </a:lnTo>
                <a:lnTo>
                  <a:pt x="24" y="24"/>
                </a:lnTo>
                <a:lnTo>
                  <a:pt x="24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16" y="24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16" y="40"/>
                </a:lnTo>
                <a:lnTo>
                  <a:pt x="16" y="40"/>
                </a:lnTo>
                <a:lnTo>
                  <a:pt x="16" y="40"/>
                </a:lnTo>
                <a:lnTo>
                  <a:pt x="16" y="48"/>
                </a:lnTo>
                <a:lnTo>
                  <a:pt x="16" y="48"/>
                </a:lnTo>
                <a:lnTo>
                  <a:pt x="56" y="48"/>
                </a:lnTo>
                <a:lnTo>
                  <a:pt x="56" y="48"/>
                </a:lnTo>
                <a:lnTo>
                  <a:pt x="64" y="48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64" y="40"/>
                </a:lnTo>
                <a:lnTo>
                  <a:pt x="72" y="40"/>
                </a:lnTo>
                <a:lnTo>
                  <a:pt x="72" y="40"/>
                </a:lnTo>
                <a:lnTo>
                  <a:pt x="72" y="64"/>
                </a:lnTo>
                <a:lnTo>
                  <a:pt x="72" y="64"/>
                </a:lnTo>
                <a:lnTo>
                  <a:pt x="64" y="6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7" name="Freeform 49"/>
          <p:cNvSpPr>
            <a:spLocks/>
          </p:cNvSpPr>
          <p:nvPr/>
        </p:nvSpPr>
        <p:spPr bwMode="auto">
          <a:xfrm>
            <a:off x="1206500" y="3390900"/>
            <a:ext cx="114300" cy="88900"/>
          </a:xfrm>
          <a:custGeom>
            <a:avLst/>
            <a:gdLst>
              <a:gd name="T0" fmla="*/ 8 w 72"/>
              <a:gd name="T1" fmla="*/ 16 h 56"/>
              <a:gd name="T2" fmla="*/ 8 w 72"/>
              <a:gd name="T3" fmla="*/ 8 h 56"/>
              <a:gd name="T4" fmla="*/ 16 w 72"/>
              <a:gd name="T5" fmla="*/ 8 h 56"/>
              <a:gd name="T6" fmla="*/ 16 w 72"/>
              <a:gd name="T7" fmla="*/ 8 h 56"/>
              <a:gd name="T8" fmla="*/ 24 w 72"/>
              <a:gd name="T9" fmla="*/ 8 h 56"/>
              <a:gd name="T10" fmla="*/ 24 w 72"/>
              <a:gd name="T11" fmla="*/ 8 h 56"/>
              <a:gd name="T12" fmla="*/ 24 w 72"/>
              <a:gd name="T13" fmla="*/ 16 h 56"/>
              <a:gd name="T14" fmla="*/ 24 w 72"/>
              <a:gd name="T15" fmla="*/ 16 h 56"/>
              <a:gd name="T16" fmla="*/ 16 w 72"/>
              <a:gd name="T17" fmla="*/ 16 h 56"/>
              <a:gd name="T18" fmla="*/ 16 w 72"/>
              <a:gd name="T19" fmla="*/ 16 h 56"/>
              <a:gd name="T20" fmla="*/ 8 w 72"/>
              <a:gd name="T21" fmla="*/ 24 h 56"/>
              <a:gd name="T22" fmla="*/ 8 w 72"/>
              <a:gd name="T23" fmla="*/ 24 h 56"/>
              <a:gd name="T24" fmla="*/ 8 w 72"/>
              <a:gd name="T25" fmla="*/ 32 h 56"/>
              <a:gd name="T26" fmla="*/ 8 w 72"/>
              <a:gd name="T27" fmla="*/ 32 h 56"/>
              <a:gd name="T28" fmla="*/ 16 w 72"/>
              <a:gd name="T29" fmla="*/ 40 h 56"/>
              <a:gd name="T30" fmla="*/ 32 w 72"/>
              <a:gd name="T31" fmla="*/ 48 h 56"/>
              <a:gd name="T32" fmla="*/ 40 w 72"/>
              <a:gd name="T33" fmla="*/ 48 h 56"/>
              <a:gd name="T34" fmla="*/ 48 w 72"/>
              <a:gd name="T35" fmla="*/ 40 h 56"/>
              <a:gd name="T36" fmla="*/ 64 w 72"/>
              <a:gd name="T37" fmla="*/ 24 h 56"/>
              <a:gd name="T38" fmla="*/ 56 w 72"/>
              <a:gd name="T39" fmla="*/ 16 h 56"/>
              <a:gd name="T40" fmla="*/ 56 w 72"/>
              <a:gd name="T41" fmla="*/ 16 h 56"/>
              <a:gd name="T42" fmla="*/ 48 w 72"/>
              <a:gd name="T43" fmla="*/ 8 h 56"/>
              <a:gd name="T44" fmla="*/ 48 w 72"/>
              <a:gd name="T45" fmla="*/ 0 h 56"/>
              <a:gd name="T46" fmla="*/ 56 w 72"/>
              <a:gd name="T47" fmla="*/ 8 h 56"/>
              <a:gd name="T48" fmla="*/ 64 w 72"/>
              <a:gd name="T49" fmla="*/ 8 h 56"/>
              <a:gd name="T50" fmla="*/ 72 w 72"/>
              <a:gd name="T51" fmla="*/ 32 h 56"/>
              <a:gd name="T52" fmla="*/ 72 w 72"/>
              <a:gd name="T53" fmla="*/ 40 h 56"/>
              <a:gd name="T54" fmla="*/ 64 w 72"/>
              <a:gd name="T55" fmla="*/ 48 h 56"/>
              <a:gd name="T56" fmla="*/ 40 w 72"/>
              <a:gd name="T57" fmla="*/ 56 h 56"/>
              <a:gd name="T58" fmla="*/ 24 w 72"/>
              <a:gd name="T59" fmla="*/ 56 h 56"/>
              <a:gd name="T60" fmla="*/ 16 w 72"/>
              <a:gd name="T61" fmla="*/ 48 h 56"/>
              <a:gd name="T62" fmla="*/ 0 w 72"/>
              <a:gd name="T63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2" h="56">
                <a:moveTo>
                  <a:pt x="0" y="24"/>
                </a:moveTo>
                <a:lnTo>
                  <a:pt x="8" y="16"/>
                </a:lnTo>
                <a:lnTo>
                  <a:pt x="8" y="8"/>
                </a:lnTo>
                <a:lnTo>
                  <a:pt x="8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16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8"/>
                </a:lnTo>
                <a:lnTo>
                  <a:pt x="24" y="16"/>
                </a:lnTo>
                <a:lnTo>
                  <a:pt x="24" y="16"/>
                </a:lnTo>
                <a:lnTo>
                  <a:pt x="24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16" y="16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8" y="32"/>
                </a:lnTo>
                <a:lnTo>
                  <a:pt x="8" y="32"/>
                </a:lnTo>
                <a:lnTo>
                  <a:pt x="8" y="32"/>
                </a:lnTo>
                <a:lnTo>
                  <a:pt x="16" y="40"/>
                </a:lnTo>
                <a:lnTo>
                  <a:pt x="16" y="40"/>
                </a:lnTo>
                <a:lnTo>
                  <a:pt x="24" y="48"/>
                </a:lnTo>
                <a:lnTo>
                  <a:pt x="32" y="48"/>
                </a:lnTo>
                <a:lnTo>
                  <a:pt x="32" y="48"/>
                </a:lnTo>
                <a:lnTo>
                  <a:pt x="40" y="48"/>
                </a:lnTo>
                <a:lnTo>
                  <a:pt x="48" y="40"/>
                </a:lnTo>
                <a:lnTo>
                  <a:pt x="48" y="40"/>
                </a:lnTo>
                <a:lnTo>
                  <a:pt x="56" y="32"/>
                </a:lnTo>
                <a:lnTo>
                  <a:pt x="64" y="24"/>
                </a:lnTo>
                <a:lnTo>
                  <a:pt x="64" y="24"/>
                </a:lnTo>
                <a:lnTo>
                  <a:pt x="56" y="16"/>
                </a:lnTo>
                <a:lnTo>
                  <a:pt x="56" y="16"/>
                </a:lnTo>
                <a:lnTo>
                  <a:pt x="56" y="16"/>
                </a:lnTo>
                <a:lnTo>
                  <a:pt x="48" y="8"/>
                </a:lnTo>
                <a:lnTo>
                  <a:pt x="48" y="8"/>
                </a:lnTo>
                <a:lnTo>
                  <a:pt x="48" y="8"/>
                </a:lnTo>
                <a:lnTo>
                  <a:pt x="48" y="0"/>
                </a:lnTo>
                <a:lnTo>
                  <a:pt x="48" y="0"/>
                </a:lnTo>
                <a:lnTo>
                  <a:pt x="56" y="8"/>
                </a:lnTo>
                <a:lnTo>
                  <a:pt x="64" y="8"/>
                </a:lnTo>
                <a:lnTo>
                  <a:pt x="64" y="8"/>
                </a:lnTo>
                <a:lnTo>
                  <a:pt x="72" y="24"/>
                </a:lnTo>
                <a:lnTo>
                  <a:pt x="72" y="32"/>
                </a:lnTo>
                <a:lnTo>
                  <a:pt x="72" y="32"/>
                </a:lnTo>
                <a:lnTo>
                  <a:pt x="72" y="40"/>
                </a:lnTo>
                <a:lnTo>
                  <a:pt x="64" y="48"/>
                </a:lnTo>
                <a:lnTo>
                  <a:pt x="64" y="48"/>
                </a:lnTo>
                <a:lnTo>
                  <a:pt x="48" y="56"/>
                </a:lnTo>
                <a:lnTo>
                  <a:pt x="40" y="56"/>
                </a:lnTo>
                <a:lnTo>
                  <a:pt x="40" y="56"/>
                </a:lnTo>
                <a:lnTo>
                  <a:pt x="24" y="56"/>
                </a:lnTo>
                <a:lnTo>
                  <a:pt x="16" y="48"/>
                </a:lnTo>
                <a:lnTo>
                  <a:pt x="16" y="48"/>
                </a:lnTo>
                <a:lnTo>
                  <a:pt x="8" y="40"/>
                </a:lnTo>
                <a:lnTo>
                  <a:pt x="0" y="24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8" name="Freeform 50"/>
          <p:cNvSpPr>
            <a:spLocks/>
          </p:cNvSpPr>
          <p:nvPr/>
        </p:nvSpPr>
        <p:spPr bwMode="auto">
          <a:xfrm>
            <a:off x="1219200" y="3276600"/>
            <a:ext cx="152400" cy="114300"/>
          </a:xfrm>
          <a:custGeom>
            <a:avLst/>
            <a:gdLst>
              <a:gd name="T0" fmla="*/ 0 w 96"/>
              <a:gd name="T1" fmla="*/ 40 h 72"/>
              <a:gd name="T2" fmla="*/ 0 w 96"/>
              <a:gd name="T3" fmla="*/ 40 h 72"/>
              <a:gd name="T4" fmla="*/ 0 w 96"/>
              <a:gd name="T5" fmla="*/ 40 h 72"/>
              <a:gd name="T6" fmla="*/ 0 w 96"/>
              <a:gd name="T7" fmla="*/ 40 h 72"/>
              <a:gd name="T8" fmla="*/ 0 w 96"/>
              <a:gd name="T9" fmla="*/ 48 h 72"/>
              <a:gd name="T10" fmla="*/ 0 w 96"/>
              <a:gd name="T11" fmla="*/ 48 h 72"/>
              <a:gd name="T12" fmla="*/ 8 w 96"/>
              <a:gd name="T13" fmla="*/ 48 h 72"/>
              <a:gd name="T14" fmla="*/ 8 w 96"/>
              <a:gd name="T15" fmla="*/ 48 h 72"/>
              <a:gd name="T16" fmla="*/ 48 w 96"/>
              <a:gd name="T17" fmla="*/ 32 h 72"/>
              <a:gd name="T18" fmla="*/ 8 w 96"/>
              <a:gd name="T19" fmla="*/ 16 h 72"/>
              <a:gd name="T20" fmla="*/ 8 w 96"/>
              <a:gd name="T21" fmla="*/ 16 h 72"/>
              <a:gd name="T22" fmla="*/ 8 w 96"/>
              <a:gd name="T23" fmla="*/ 16 h 72"/>
              <a:gd name="T24" fmla="*/ 0 w 96"/>
              <a:gd name="T25" fmla="*/ 16 h 72"/>
              <a:gd name="T26" fmla="*/ 0 w 96"/>
              <a:gd name="T27" fmla="*/ 16 h 72"/>
              <a:gd name="T28" fmla="*/ 0 w 96"/>
              <a:gd name="T29" fmla="*/ 16 h 72"/>
              <a:gd name="T30" fmla="*/ 0 w 96"/>
              <a:gd name="T31" fmla="*/ 16 h 72"/>
              <a:gd name="T32" fmla="*/ 0 w 96"/>
              <a:gd name="T33" fmla="*/ 24 h 72"/>
              <a:gd name="T34" fmla="*/ 0 w 96"/>
              <a:gd name="T35" fmla="*/ 24 h 72"/>
              <a:gd name="T36" fmla="*/ 0 w 96"/>
              <a:gd name="T37" fmla="*/ 0 h 72"/>
              <a:gd name="T38" fmla="*/ 0 w 96"/>
              <a:gd name="T39" fmla="*/ 0 h 72"/>
              <a:gd name="T40" fmla="*/ 0 w 96"/>
              <a:gd name="T41" fmla="*/ 8 h 72"/>
              <a:gd name="T42" fmla="*/ 0 w 96"/>
              <a:gd name="T43" fmla="*/ 8 h 72"/>
              <a:gd name="T44" fmla="*/ 8 w 96"/>
              <a:gd name="T45" fmla="*/ 8 h 72"/>
              <a:gd name="T46" fmla="*/ 64 w 96"/>
              <a:gd name="T47" fmla="*/ 32 h 72"/>
              <a:gd name="T48" fmla="*/ 80 w 96"/>
              <a:gd name="T49" fmla="*/ 40 h 72"/>
              <a:gd name="T50" fmla="*/ 88 w 96"/>
              <a:gd name="T51" fmla="*/ 40 h 72"/>
              <a:gd name="T52" fmla="*/ 96 w 96"/>
              <a:gd name="T53" fmla="*/ 56 h 72"/>
              <a:gd name="T54" fmla="*/ 96 w 96"/>
              <a:gd name="T55" fmla="*/ 56 h 72"/>
              <a:gd name="T56" fmla="*/ 88 w 96"/>
              <a:gd name="T57" fmla="*/ 64 h 72"/>
              <a:gd name="T58" fmla="*/ 88 w 96"/>
              <a:gd name="T59" fmla="*/ 64 h 72"/>
              <a:gd name="T60" fmla="*/ 80 w 96"/>
              <a:gd name="T61" fmla="*/ 64 h 72"/>
              <a:gd name="T62" fmla="*/ 80 w 96"/>
              <a:gd name="T63" fmla="*/ 64 h 72"/>
              <a:gd name="T64" fmla="*/ 80 w 96"/>
              <a:gd name="T65" fmla="*/ 56 h 72"/>
              <a:gd name="T66" fmla="*/ 80 w 96"/>
              <a:gd name="T67" fmla="*/ 56 h 72"/>
              <a:gd name="T68" fmla="*/ 80 w 96"/>
              <a:gd name="T69" fmla="*/ 56 h 72"/>
              <a:gd name="T70" fmla="*/ 80 w 96"/>
              <a:gd name="T71" fmla="*/ 48 h 72"/>
              <a:gd name="T72" fmla="*/ 80 w 96"/>
              <a:gd name="T73" fmla="*/ 48 h 72"/>
              <a:gd name="T74" fmla="*/ 72 w 96"/>
              <a:gd name="T75" fmla="*/ 40 h 72"/>
              <a:gd name="T76" fmla="*/ 56 w 96"/>
              <a:gd name="T77" fmla="*/ 32 h 72"/>
              <a:gd name="T78" fmla="*/ 56 w 96"/>
              <a:gd name="T79" fmla="*/ 32 h 72"/>
              <a:gd name="T80" fmla="*/ 56 w 96"/>
              <a:gd name="T81" fmla="*/ 32 h 72"/>
              <a:gd name="T82" fmla="*/ 56 w 96"/>
              <a:gd name="T83" fmla="*/ 40 h 72"/>
              <a:gd name="T84" fmla="*/ 8 w 96"/>
              <a:gd name="T85" fmla="*/ 56 h 72"/>
              <a:gd name="T86" fmla="*/ 0 w 96"/>
              <a:gd name="T87" fmla="*/ 64 h 72"/>
              <a:gd name="T88" fmla="*/ 0 w 96"/>
              <a:gd name="T89" fmla="*/ 64 h 72"/>
              <a:gd name="T90" fmla="*/ 0 w 96"/>
              <a:gd name="T91" fmla="*/ 72 h 72"/>
              <a:gd name="T92" fmla="*/ 0 w 96"/>
              <a:gd name="T93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96" h="72">
                <a:moveTo>
                  <a:pt x="0" y="72"/>
                </a:move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0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0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8" y="48"/>
                </a:lnTo>
                <a:lnTo>
                  <a:pt x="48" y="32"/>
                </a:lnTo>
                <a:lnTo>
                  <a:pt x="48" y="32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8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lnTo>
                  <a:pt x="8" y="8"/>
                </a:lnTo>
                <a:lnTo>
                  <a:pt x="8" y="8"/>
                </a:lnTo>
                <a:lnTo>
                  <a:pt x="64" y="32"/>
                </a:lnTo>
                <a:lnTo>
                  <a:pt x="64" y="32"/>
                </a:lnTo>
                <a:lnTo>
                  <a:pt x="80" y="40"/>
                </a:lnTo>
                <a:lnTo>
                  <a:pt x="88" y="40"/>
                </a:lnTo>
                <a:lnTo>
                  <a:pt x="88" y="40"/>
                </a:lnTo>
                <a:lnTo>
                  <a:pt x="88" y="48"/>
                </a:lnTo>
                <a:lnTo>
                  <a:pt x="96" y="56"/>
                </a:lnTo>
                <a:lnTo>
                  <a:pt x="96" y="56"/>
                </a:lnTo>
                <a:lnTo>
                  <a:pt x="96" y="56"/>
                </a:lnTo>
                <a:lnTo>
                  <a:pt x="88" y="64"/>
                </a:lnTo>
                <a:lnTo>
                  <a:pt x="88" y="64"/>
                </a:lnTo>
                <a:lnTo>
                  <a:pt x="88" y="64"/>
                </a:lnTo>
                <a:lnTo>
                  <a:pt x="88" y="64"/>
                </a:lnTo>
                <a:lnTo>
                  <a:pt x="88" y="64"/>
                </a:lnTo>
                <a:lnTo>
                  <a:pt x="80" y="64"/>
                </a:lnTo>
                <a:lnTo>
                  <a:pt x="80" y="64"/>
                </a:lnTo>
                <a:lnTo>
                  <a:pt x="80" y="64"/>
                </a:lnTo>
                <a:lnTo>
                  <a:pt x="80" y="64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56"/>
                </a:lnTo>
                <a:lnTo>
                  <a:pt x="80" y="48"/>
                </a:lnTo>
                <a:lnTo>
                  <a:pt x="80" y="48"/>
                </a:lnTo>
                <a:lnTo>
                  <a:pt x="80" y="48"/>
                </a:lnTo>
                <a:lnTo>
                  <a:pt x="80" y="48"/>
                </a:lnTo>
                <a:lnTo>
                  <a:pt x="72" y="40"/>
                </a:lnTo>
                <a:lnTo>
                  <a:pt x="72" y="40"/>
                </a:lnTo>
                <a:lnTo>
                  <a:pt x="64" y="40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lnTo>
                  <a:pt x="56" y="32"/>
                </a:lnTo>
                <a:lnTo>
                  <a:pt x="56" y="40"/>
                </a:lnTo>
                <a:lnTo>
                  <a:pt x="56" y="40"/>
                </a:lnTo>
                <a:lnTo>
                  <a:pt x="8" y="56"/>
                </a:lnTo>
                <a:lnTo>
                  <a:pt x="8" y="56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64"/>
                </a:lnTo>
                <a:lnTo>
                  <a:pt x="0" y="72"/>
                </a:lnTo>
                <a:lnTo>
                  <a:pt x="0" y="72"/>
                </a:lnTo>
                <a:lnTo>
                  <a:pt x="0" y="7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39" name="Rectangle 51"/>
          <p:cNvSpPr>
            <a:spLocks noChangeArrowheads="1"/>
          </p:cNvSpPr>
          <p:nvPr/>
        </p:nvSpPr>
        <p:spPr bwMode="auto">
          <a:xfrm>
            <a:off x="3740150" y="5784850"/>
            <a:ext cx="615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Time (</a:t>
            </a:r>
            <a:endParaRPr lang="en-US" altLang="en-US" sz="1400"/>
          </a:p>
        </p:txBody>
      </p:sp>
      <p:sp>
        <p:nvSpPr>
          <p:cNvPr id="12340" name="Rectangle 52"/>
          <p:cNvSpPr>
            <a:spLocks noChangeArrowheads="1"/>
          </p:cNvSpPr>
          <p:nvPr/>
        </p:nvSpPr>
        <p:spPr bwMode="auto">
          <a:xfrm>
            <a:off x="4292600" y="5784850"/>
            <a:ext cx="3238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 ms</a:t>
            </a:r>
            <a:endParaRPr lang="en-US" altLang="en-US" sz="1400"/>
          </a:p>
        </p:txBody>
      </p:sp>
      <p:sp>
        <p:nvSpPr>
          <p:cNvPr id="12341" name="Rectangle 53"/>
          <p:cNvSpPr>
            <a:spLocks noChangeArrowheads="1"/>
          </p:cNvSpPr>
          <p:nvPr/>
        </p:nvSpPr>
        <p:spPr bwMode="auto">
          <a:xfrm>
            <a:off x="4559300" y="5784850"/>
            <a:ext cx="1333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 )</a:t>
            </a:r>
            <a:endParaRPr lang="en-US" altLang="en-US" sz="1400"/>
          </a:p>
        </p:txBody>
      </p:sp>
      <p:sp>
        <p:nvSpPr>
          <p:cNvPr id="12342" name="Rectangle 54"/>
          <p:cNvSpPr>
            <a:spLocks noChangeArrowheads="1"/>
          </p:cNvSpPr>
          <p:nvPr/>
        </p:nvSpPr>
        <p:spPr bwMode="auto">
          <a:xfrm>
            <a:off x="6076950" y="5695950"/>
            <a:ext cx="3429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60</a:t>
            </a:r>
            <a:endParaRPr lang="en-US" altLang="en-US" sz="1400"/>
          </a:p>
        </p:txBody>
      </p:sp>
      <p:grpSp>
        <p:nvGrpSpPr>
          <p:cNvPr id="12343" name="Group 55"/>
          <p:cNvGrpSpPr>
            <a:grpSpLocks/>
          </p:cNvGrpSpPr>
          <p:nvPr/>
        </p:nvGrpSpPr>
        <p:grpSpPr bwMode="auto">
          <a:xfrm>
            <a:off x="6591300" y="1803400"/>
            <a:ext cx="698500" cy="101600"/>
            <a:chOff x="4152" y="1136"/>
            <a:chExt cx="440" cy="64"/>
          </a:xfrm>
        </p:grpSpPr>
        <p:sp>
          <p:nvSpPr>
            <p:cNvPr id="12344" name="Line 56"/>
            <p:cNvSpPr>
              <a:spLocks noChangeShapeType="1"/>
            </p:cNvSpPr>
            <p:nvPr/>
          </p:nvSpPr>
          <p:spPr bwMode="auto">
            <a:xfrm>
              <a:off x="4152" y="1168"/>
              <a:ext cx="360" cy="1"/>
            </a:xfrm>
            <a:prstGeom prst="line">
              <a:avLst/>
            </a:prstGeom>
            <a:noFill/>
            <a:ln w="12700">
              <a:solidFill>
                <a:srgbClr val="1F1A1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5" name="Freeform 57"/>
            <p:cNvSpPr>
              <a:spLocks/>
            </p:cNvSpPr>
            <p:nvPr/>
          </p:nvSpPr>
          <p:spPr bwMode="auto">
            <a:xfrm>
              <a:off x="4496" y="1136"/>
              <a:ext cx="96" cy="64"/>
            </a:xfrm>
            <a:custGeom>
              <a:avLst/>
              <a:gdLst>
                <a:gd name="T0" fmla="*/ 0 w 96"/>
                <a:gd name="T1" fmla="*/ 64 h 64"/>
                <a:gd name="T2" fmla="*/ 0 w 96"/>
                <a:gd name="T3" fmla="*/ 32 h 64"/>
                <a:gd name="T4" fmla="*/ 0 w 96"/>
                <a:gd name="T5" fmla="*/ 0 h 64"/>
                <a:gd name="T6" fmla="*/ 0 w 96"/>
                <a:gd name="T7" fmla="*/ 0 h 64"/>
                <a:gd name="T8" fmla="*/ 96 w 96"/>
                <a:gd name="T9" fmla="*/ 32 h 64"/>
                <a:gd name="T10" fmla="*/ 96 w 96"/>
                <a:gd name="T11" fmla="*/ 32 h 64"/>
                <a:gd name="T12" fmla="*/ 0 w 96"/>
                <a:gd name="T13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4">
                  <a:moveTo>
                    <a:pt x="0" y="64"/>
                  </a:moveTo>
                  <a:lnTo>
                    <a:pt x="0" y="32"/>
                  </a:lnTo>
                  <a:lnTo>
                    <a:pt x="0" y="0"/>
                  </a:lnTo>
                  <a:lnTo>
                    <a:pt x="0" y="0"/>
                  </a:lnTo>
                  <a:lnTo>
                    <a:pt x="96" y="32"/>
                  </a:lnTo>
                  <a:lnTo>
                    <a:pt x="96" y="3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1F1A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46" name="Rectangle 58"/>
          <p:cNvSpPr>
            <a:spLocks noChangeArrowheads="1"/>
          </p:cNvSpPr>
          <p:nvPr/>
        </p:nvSpPr>
        <p:spPr bwMode="auto">
          <a:xfrm>
            <a:off x="6559550" y="1657350"/>
            <a:ext cx="11811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200" b="1">
                <a:solidFill>
                  <a:srgbClr val="1F1A17"/>
                </a:solidFill>
              </a:rPr>
              <a:t>average response</a:t>
            </a:r>
            <a:endParaRPr lang="en-US" altLang="en-US" sz="1400"/>
          </a:p>
        </p:txBody>
      </p:sp>
      <p:sp>
        <p:nvSpPr>
          <p:cNvPr id="12347" name="Line 59"/>
          <p:cNvSpPr>
            <a:spLocks noChangeShapeType="1"/>
          </p:cNvSpPr>
          <p:nvPr/>
        </p:nvSpPr>
        <p:spPr bwMode="auto">
          <a:xfrm>
            <a:off x="6591300" y="1841500"/>
            <a:ext cx="1588" cy="3784600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8" name="Freeform 60"/>
          <p:cNvSpPr>
            <a:spLocks/>
          </p:cNvSpPr>
          <p:nvPr/>
        </p:nvSpPr>
        <p:spPr bwMode="auto">
          <a:xfrm>
            <a:off x="6604000" y="1854200"/>
            <a:ext cx="495300" cy="2730500"/>
          </a:xfrm>
          <a:custGeom>
            <a:avLst/>
            <a:gdLst>
              <a:gd name="T0" fmla="*/ 8 w 312"/>
              <a:gd name="T1" fmla="*/ 56 h 1720"/>
              <a:gd name="T2" fmla="*/ 16 w 312"/>
              <a:gd name="T3" fmla="*/ 96 h 1720"/>
              <a:gd name="T4" fmla="*/ 24 w 312"/>
              <a:gd name="T5" fmla="*/ 144 h 1720"/>
              <a:gd name="T6" fmla="*/ 32 w 312"/>
              <a:gd name="T7" fmla="*/ 200 h 1720"/>
              <a:gd name="T8" fmla="*/ 32 w 312"/>
              <a:gd name="T9" fmla="*/ 248 h 1720"/>
              <a:gd name="T10" fmla="*/ 32 w 312"/>
              <a:gd name="T11" fmla="*/ 312 h 1720"/>
              <a:gd name="T12" fmla="*/ 32 w 312"/>
              <a:gd name="T13" fmla="*/ 360 h 1720"/>
              <a:gd name="T14" fmla="*/ 40 w 312"/>
              <a:gd name="T15" fmla="*/ 424 h 1720"/>
              <a:gd name="T16" fmla="*/ 40 w 312"/>
              <a:gd name="T17" fmla="*/ 472 h 1720"/>
              <a:gd name="T18" fmla="*/ 48 w 312"/>
              <a:gd name="T19" fmla="*/ 568 h 1720"/>
              <a:gd name="T20" fmla="*/ 48 w 312"/>
              <a:gd name="T21" fmla="*/ 632 h 1720"/>
              <a:gd name="T22" fmla="*/ 56 w 312"/>
              <a:gd name="T23" fmla="*/ 696 h 1720"/>
              <a:gd name="T24" fmla="*/ 64 w 312"/>
              <a:gd name="T25" fmla="*/ 792 h 1720"/>
              <a:gd name="T26" fmla="*/ 72 w 312"/>
              <a:gd name="T27" fmla="*/ 824 h 1720"/>
              <a:gd name="T28" fmla="*/ 72 w 312"/>
              <a:gd name="T29" fmla="*/ 864 h 1720"/>
              <a:gd name="T30" fmla="*/ 72 w 312"/>
              <a:gd name="T31" fmla="*/ 888 h 1720"/>
              <a:gd name="T32" fmla="*/ 72 w 312"/>
              <a:gd name="T33" fmla="*/ 928 h 1720"/>
              <a:gd name="T34" fmla="*/ 72 w 312"/>
              <a:gd name="T35" fmla="*/ 960 h 1720"/>
              <a:gd name="T36" fmla="*/ 72 w 312"/>
              <a:gd name="T37" fmla="*/ 976 h 1720"/>
              <a:gd name="T38" fmla="*/ 80 w 312"/>
              <a:gd name="T39" fmla="*/ 1008 h 1720"/>
              <a:gd name="T40" fmla="*/ 80 w 312"/>
              <a:gd name="T41" fmla="*/ 1024 h 1720"/>
              <a:gd name="T42" fmla="*/ 88 w 312"/>
              <a:gd name="T43" fmla="*/ 1056 h 1720"/>
              <a:gd name="T44" fmla="*/ 96 w 312"/>
              <a:gd name="T45" fmla="*/ 1088 h 1720"/>
              <a:gd name="T46" fmla="*/ 104 w 312"/>
              <a:gd name="T47" fmla="*/ 1128 h 1720"/>
              <a:gd name="T48" fmla="*/ 120 w 312"/>
              <a:gd name="T49" fmla="*/ 1184 h 1720"/>
              <a:gd name="T50" fmla="*/ 128 w 312"/>
              <a:gd name="T51" fmla="*/ 1224 h 1720"/>
              <a:gd name="T52" fmla="*/ 144 w 312"/>
              <a:gd name="T53" fmla="*/ 1280 h 1720"/>
              <a:gd name="T54" fmla="*/ 152 w 312"/>
              <a:gd name="T55" fmla="*/ 1320 h 1720"/>
              <a:gd name="T56" fmla="*/ 168 w 312"/>
              <a:gd name="T57" fmla="*/ 1352 h 1720"/>
              <a:gd name="T58" fmla="*/ 176 w 312"/>
              <a:gd name="T59" fmla="*/ 1384 h 1720"/>
              <a:gd name="T60" fmla="*/ 192 w 312"/>
              <a:gd name="T61" fmla="*/ 1400 h 1720"/>
              <a:gd name="T62" fmla="*/ 208 w 312"/>
              <a:gd name="T63" fmla="*/ 1416 h 1720"/>
              <a:gd name="T64" fmla="*/ 240 w 312"/>
              <a:gd name="T65" fmla="*/ 1448 h 1720"/>
              <a:gd name="T66" fmla="*/ 256 w 312"/>
              <a:gd name="T67" fmla="*/ 1456 h 1720"/>
              <a:gd name="T68" fmla="*/ 280 w 312"/>
              <a:gd name="T69" fmla="*/ 1464 h 1720"/>
              <a:gd name="T70" fmla="*/ 296 w 312"/>
              <a:gd name="T71" fmla="*/ 1472 h 1720"/>
              <a:gd name="T72" fmla="*/ 312 w 312"/>
              <a:gd name="T73" fmla="*/ 1528 h 1720"/>
              <a:gd name="T74" fmla="*/ 296 w 312"/>
              <a:gd name="T75" fmla="*/ 1544 h 1720"/>
              <a:gd name="T76" fmla="*/ 280 w 312"/>
              <a:gd name="T77" fmla="*/ 1568 h 1720"/>
              <a:gd name="T78" fmla="*/ 224 w 312"/>
              <a:gd name="T79" fmla="*/ 1584 h 1720"/>
              <a:gd name="T80" fmla="*/ 168 w 312"/>
              <a:gd name="T81" fmla="*/ 1600 h 1720"/>
              <a:gd name="T82" fmla="*/ 144 w 312"/>
              <a:gd name="T83" fmla="*/ 1600 h 1720"/>
              <a:gd name="T84" fmla="*/ 128 w 312"/>
              <a:gd name="T85" fmla="*/ 1608 h 1720"/>
              <a:gd name="T86" fmla="*/ 104 w 312"/>
              <a:gd name="T87" fmla="*/ 1616 h 1720"/>
              <a:gd name="T88" fmla="*/ 72 w 312"/>
              <a:gd name="T89" fmla="*/ 1624 h 1720"/>
              <a:gd name="T90" fmla="*/ 40 w 312"/>
              <a:gd name="T91" fmla="*/ 1640 h 1720"/>
              <a:gd name="T92" fmla="*/ 32 w 312"/>
              <a:gd name="T93" fmla="*/ 1656 h 1720"/>
              <a:gd name="T94" fmla="*/ 16 w 312"/>
              <a:gd name="T95" fmla="*/ 1680 h 1720"/>
              <a:gd name="T96" fmla="*/ 0 w 312"/>
              <a:gd name="T97" fmla="*/ 1720 h 1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12" h="1720">
                <a:moveTo>
                  <a:pt x="0" y="0"/>
                </a:moveTo>
                <a:lnTo>
                  <a:pt x="8" y="32"/>
                </a:lnTo>
                <a:lnTo>
                  <a:pt x="8" y="32"/>
                </a:lnTo>
                <a:lnTo>
                  <a:pt x="8" y="56"/>
                </a:lnTo>
                <a:lnTo>
                  <a:pt x="8" y="56"/>
                </a:lnTo>
                <a:lnTo>
                  <a:pt x="16" y="80"/>
                </a:lnTo>
                <a:lnTo>
                  <a:pt x="16" y="80"/>
                </a:lnTo>
                <a:lnTo>
                  <a:pt x="16" y="96"/>
                </a:lnTo>
                <a:lnTo>
                  <a:pt x="16" y="96"/>
                </a:lnTo>
                <a:lnTo>
                  <a:pt x="16" y="120"/>
                </a:lnTo>
                <a:lnTo>
                  <a:pt x="16" y="120"/>
                </a:lnTo>
                <a:lnTo>
                  <a:pt x="24" y="144"/>
                </a:lnTo>
                <a:lnTo>
                  <a:pt x="24" y="144"/>
                </a:lnTo>
                <a:lnTo>
                  <a:pt x="24" y="168"/>
                </a:lnTo>
                <a:lnTo>
                  <a:pt x="24" y="168"/>
                </a:lnTo>
                <a:lnTo>
                  <a:pt x="32" y="200"/>
                </a:lnTo>
                <a:lnTo>
                  <a:pt x="32" y="200"/>
                </a:lnTo>
                <a:lnTo>
                  <a:pt x="32" y="200"/>
                </a:lnTo>
                <a:lnTo>
                  <a:pt x="32" y="200"/>
                </a:lnTo>
                <a:lnTo>
                  <a:pt x="32" y="248"/>
                </a:lnTo>
                <a:lnTo>
                  <a:pt x="32" y="248"/>
                </a:lnTo>
                <a:lnTo>
                  <a:pt x="32" y="280"/>
                </a:lnTo>
                <a:lnTo>
                  <a:pt x="32" y="280"/>
                </a:lnTo>
                <a:lnTo>
                  <a:pt x="32" y="312"/>
                </a:lnTo>
                <a:lnTo>
                  <a:pt x="32" y="312"/>
                </a:lnTo>
                <a:lnTo>
                  <a:pt x="32" y="336"/>
                </a:lnTo>
                <a:lnTo>
                  <a:pt x="32" y="336"/>
                </a:lnTo>
                <a:lnTo>
                  <a:pt x="32" y="360"/>
                </a:lnTo>
                <a:lnTo>
                  <a:pt x="32" y="360"/>
                </a:lnTo>
                <a:lnTo>
                  <a:pt x="32" y="392"/>
                </a:lnTo>
                <a:lnTo>
                  <a:pt x="32" y="392"/>
                </a:lnTo>
                <a:lnTo>
                  <a:pt x="40" y="424"/>
                </a:lnTo>
                <a:lnTo>
                  <a:pt x="40" y="424"/>
                </a:lnTo>
                <a:lnTo>
                  <a:pt x="40" y="472"/>
                </a:lnTo>
                <a:lnTo>
                  <a:pt x="40" y="472"/>
                </a:lnTo>
                <a:lnTo>
                  <a:pt x="40" y="472"/>
                </a:lnTo>
                <a:lnTo>
                  <a:pt x="40" y="472"/>
                </a:lnTo>
                <a:lnTo>
                  <a:pt x="40" y="520"/>
                </a:lnTo>
                <a:lnTo>
                  <a:pt x="40" y="520"/>
                </a:lnTo>
                <a:lnTo>
                  <a:pt x="48" y="568"/>
                </a:lnTo>
                <a:lnTo>
                  <a:pt x="48" y="568"/>
                </a:lnTo>
                <a:lnTo>
                  <a:pt x="48" y="600"/>
                </a:lnTo>
                <a:lnTo>
                  <a:pt x="48" y="600"/>
                </a:lnTo>
                <a:lnTo>
                  <a:pt x="48" y="632"/>
                </a:lnTo>
                <a:lnTo>
                  <a:pt x="48" y="632"/>
                </a:lnTo>
                <a:lnTo>
                  <a:pt x="56" y="664"/>
                </a:lnTo>
                <a:lnTo>
                  <a:pt x="56" y="664"/>
                </a:lnTo>
                <a:lnTo>
                  <a:pt x="56" y="696"/>
                </a:lnTo>
                <a:lnTo>
                  <a:pt x="56" y="696"/>
                </a:lnTo>
                <a:lnTo>
                  <a:pt x="64" y="736"/>
                </a:lnTo>
                <a:lnTo>
                  <a:pt x="64" y="736"/>
                </a:lnTo>
                <a:lnTo>
                  <a:pt x="64" y="792"/>
                </a:lnTo>
                <a:lnTo>
                  <a:pt x="64" y="792"/>
                </a:lnTo>
                <a:lnTo>
                  <a:pt x="64" y="792"/>
                </a:lnTo>
                <a:lnTo>
                  <a:pt x="64" y="792"/>
                </a:lnTo>
                <a:lnTo>
                  <a:pt x="72" y="824"/>
                </a:lnTo>
                <a:lnTo>
                  <a:pt x="72" y="824"/>
                </a:lnTo>
                <a:lnTo>
                  <a:pt x="72" y="840"/>
                </a:lnTo>
                <a:lnTo>
                  <a:pt x="72" y="840"/>
                </a:lnTo>
                <a:lnTo>
                  <a:pt x="72" y="864"/>
                </a:lnTo>
                <a:lnTo>
                  <a:pt x="72" y="864"/>
                </a:lnTo>
                <a:lnTo>
                  <a:pt x="72" y="888"/>
                </a:lnTo>
                <a:lnTo>
                  <a:pt x="72" y="888"/>
                </a:lnTo>
                <a:lnTo>
                  <a:pt x="72" y="888"/>
                </a:lnTo>
                <a:lnTo>
                  <a:pt x="72" y="888"/>
                </a:lnTo>
                <a:lnTo>
                  <a:pt x="72" y="912"/>
                </a:lnTo>
                <a:lnTo>
                  <a:pt x="72" y="912"/>
                </a:lnTo>
                <a:lnTo>
                  <a:pt x="72" y="928"/>
                </a:lnTo>
                <a:lnTo>
                  <a:pt x="72" y="928"/>
                </a:lnTo>
                <a:lnTo>
                  <a:pt x="72" y="936"/>
                </a:lnTo>
                <a:lnTo>
                  <a:pt x="72" y="936"/>
                </a:lnTo>
                <a:lnTo>
                  <a:pt x="72" y="960"/>
                </a:lnTo>
                <a:lnTo>
                  <a:pt x="72" y="960"/>
                </a:lnTo>
                <a:lnTo>
                  <a:pt x="72" y="960"/>
                </a:lnTo>
                <a:lnTo>
                  <a:pt x="72" y="960"/>
                </a:lnTo>
                <a:lnTo>
                  <a:pt x="72" y="976"/>
                </a:lnTo>
                <a:lnTo>
                  <a:pt x="72" y="976"/>
                </a:lnTo>
                <a:lnTo>
                  <a:pt x="72" y="992"/>
                </a:lnTo>
                <a:lnTo>
                  <a:pt x="72" y="992"/>
                </a:lnTo>
                <a:lnTo>
                  <a:pt x="80" y="1008"/>
                </a:lnTo>
                <a:lnTo>
                  <a:pt x="80" y="1008"/>
                </a:lnTo>
                <a:lnTo>
                  <a:pt x="80" y="1024"/>
                </a:lnTo>
                <a:lnTo>
                  <a:pt x="80" y="1024"/>
                </a:lnTo>
                <a:lnTo>
                  <a:pt x="80" y="1024"/>
                </a:lnTo>
                <a:lnTo>
                  <a:pt x="80" y="1024"/>
                </a:lnTo>
                <a:lnTo>
                  <a:pt x="80" y="1040"/>
                </a:lnTo>
                <a:lnTo>
                  <a:pt x="80" y="1040"/>
                </a:lnTo>
                <a:lnTo>
                  <a:pt x="88" y="1056"/>
                </a:lnTo>
                <a:lnTo>
                  <a:pt x="88" y="1056"/>
                </a:lnTo>
                <a:lnTo>
                  <a:pt x="88" y="1072"/>
                </a:lnTo>
                <a:lnTo>
                  <a:pt x="88" y="1072"/>
                </a:lnTo>
                <a:lnTo>
                  <a:pt x="96" y="1088"/>
                </a:lnTo>
                <a:lnTo>
                  <a:pt x="96" y="1088"/>
                </a:lnTo>
                <a:lnTo>
                  <a:pt x="96" y="1088"/>
                </a:lnTo>
                <a:lnTo>
                  <a:pt x="96" y="1088"/>
                </a:lnTo>
                <a:lnTo>
                  <a:pt x="104" y="1128"/>
                </a:lnTo>
                <a:lnTo>
                  <a:pt x="104" y="1128"/>
                </a:lnTo>
                <a:lnTo>
                  <a:pt x="112" y="1160"/>
                </a:lnTo>
                <a:lnTo>
                  <a:pt x="112" y="1160"/>
                </a:lnTo>
                <a:lnTo>
                  <a:pt x="120" y="1184"/>
                </a:lnTo>
                <a:lnTo>
                  <a:pt x="120" y="1184"/>
                </a:lnTo>
                <a:lnTo>
                  <a:pt x="128" y="1200"/>
                </a:lnTo>
                <a:lnTo>
                  <a:pt x="128" y="1200"/>
                </a:lnTo>
                <a:lnTo>
                  <a:pt x="128" y="1224"/>
                </a:lnTo>
                <a:lnTo>
                  <a:pt x="128" y="1224"/>
                </a:lnTo>
                <a:lnTo>
                  <a:pt x="136" y="1248"/>
                </a:lnTo>
                <a:lnTo>
                  <a:pt x="136" y="1248"/>
                </a:lnTo>
                <a:lnTo>
                  <a:pt x="144" y="1280"/>
                </a:lnTo>
                <a:lnTo>
                  <a:pt x="144" y="1280"/>
                </a:lnTo>
                <a:lnTo>
                  <a:pt x="152" y="1320"/>
                </a:lnTo>
                <a:lnTo>
                  <a:pt x="152" y="1320"/>
                </a:lnTo>
                <a:lnTo>
                  <a:pt x="152" y="1320"/>
                </a:lnTo>
                <a:lnTo>
                  <a:pt x="152" y="1320"/>
                </a:lnTo>
                <a:lnTo>
                  <a:pt x="160" y="1336"/>
                </a:lnTo>
                <a:lnTo>
                  <a:pt x="160" y="1336"/>
                </a:lnTo>
                <a:lnTo>
                  <a:pt x="168" y="1352"/>
                </a:lnTo>
                <a:lnTo>
                  <a:pt x="168" y="1352"/>
                </a:lnTo>
                <a:lnTo>
                  <a:pt x="168" y="1360"/>
                </a:lnTo>
                <a:lnTo>
                  <a:pt x="168" y="1360"/>
                </a:lnTo>
                <a:lnTo>
                  <a:pt x="176" y="1384"/>
                </a:lnTo>
                <a:lnTo>
                  <a:pt x="176" y="1384"/>
                </a:lnTo>
                <a:lnTo>
                  <a:pt x="176" y="1384"/>
                </a:lnTo>
                <a:lnTo>
                  <a:pt x="176" y="1384"/>
                </a:lnTo>
                <a:lnTo>
                  <a:pt x="192" y="1400"/>
                </a:lnTo>
                <a:lnTo>
                  <a:pt x="192" y="1400"/>
                </a:lnTo>
                <a:lnTo>
                  <a:pt x="208" y="1416"/>
                </a:lnTo>
                <a:lnTo>
                  <a:pt x="208" y="1416"/>
                </a:lnTo>
                <a:lnTo>
                  <a:pt x="208" y="1416"/>
                </a:lnTo>
                <a:lnTo>
                  <a:pt x="208" y="1416"/>
                </a:lnTo>
                <a:lnTo>
                  <a:pt x="224" y="1432"/>
                </a:lnTo>
                <a:lnTo>
                  <a:pt x="224" y="1432"/>
                </a:lnTo>
                <a:lnTo>
                  <a:pt x="240" y="1448"/>
                </a:lnTo>
                <a:lnTo>
                  <a:pt x="240" y="1448"/>
                </a:lnTo>
                <a:lnTo>
                  <a:pt x="240" y="1448"/>
                </a:lnTo>
                <a:lnTo>
                  <a:pt x="240" y="1448"/>
                </a:lnTo>
                <a:lnTo>
                  <a:pt x="256" y="1456"/>
                </a:lnTo>
                <a:lnTo>
                  <a:pt x="256" y="1456"/>
                </a:lnTo>
                <a:lnTo>
                  <a:pt x="264" y="1456"/>
                </a:lnTo>
                <a:lnTo>
                  <a:pt x="264" y="1456"/>
                </a:lnTo>
                <a:lnTo>
                  <a:pt x="280" y="1464"/>
                </a:lnTo>
                <a:lnTo>
                  <a:pt x="280" y="1464"/>
                </a:lnTo>
                <a:lnTo>
                  <a:pt x="296" y="1472"/>
                </a:lnTo>
                <a:lnTo>
                  <a:pt x="296" y="1472"/>
                </a:lnTo>
                <a:lnTo>
                  <a:pt x="296" y="1472"/>
                </a:lnTo>
                <a:lnTo>
                  <a:pt x="296" y="1472"/>
                </a:lnTo>
                <a:lnTo>
                  <a:pt x="312" y="1496"/>
                </a:lnTo>
                <a:lnTo>
                  <a:pt x="312" y="1496"/>
                </a:lnTo>
                <a:lnTo>
                  <a:pt x="312" y="1528"/>
                </a:lnTo>
                <a:lnTo>
                  <a:pt x="312" y="1528"/>
                </a:lnTo>
                <a:lnTo>
                  <a:pt x="312" y="1528"/>
                </a:lnTo>
                <a:lnTo>
                  <a:pt x="312" y="1528"/>
                </a:lnTo>
                <a:lnTo>
                  <a:pt x="296" y="1544"/>
                </a:lnTo>
                <a:lnTo>
                  <a:pt x="296" y="1544"/>
                </a:lnTo>
                <a:lnTo>
                  <a:pt x="280" y="1568"/>
                </a:lnTo>
                <a:lnTo>
                  <a:pt x="280" y="1568"/>
                </a:lnTo>
                <a:lnTo>
                  <a:pt x="280" y="1568"/>
                </a:lnTo>
                <a:lnTo>
                  <a:pt x="280" y="1568"/>
                </a:lnTo>
                <a:lnTo>
                  <a:pt x="248" y="1576"/>
                </a:lnTo>
                <a:lnTo>
                  <a:pt x="248" y="1576"/>
                </a:lnTo>
                <a:lnTo>
                  <a:pt x="224" y="1584"/>
                </a:lnTo>
                <a:lnTo>
                  <a:pt x="224" y="1584"/>
                </a:lnTo>
                <a:lnTo>
                  <a:pt x="200" y="1592"/>
                </a:lnTo>
                <a:lnTo>
                  <a:pt x="200" y="1592"/>
                </a:lnTo>
                <a:lnTo>
                  <a:pt x="168" y="1600"/>
                </a:lnTo>
                <a:lnTo>
                  <a:pt x="168" y="1600"/>
                </a:lnTo>
                <a:lnTo>
                  <a:pt x="168" y="1600"/>
                </a:lnTo>
                <a:lnTo>
                  <a:pt x="168" y="1600"/>
                </a:lnTo>
                <a:lnTo>
                  <a:pt x="144" y="1600"/>
                </a:lnTo>
                <a:lnTo>
                  <a:pt x="144" y="1600"/>
                </a:lnTo>
                <a:lnTo>
                  <a:pt x="136" y="1608"/>
                </a:lnTo>
                <a:lnTo>
                  <a:pt x="136" y="1608"/>
                </a:lnTo>
                <a:lnTo>
                  <a:pt x="128" y="1608"/>
                </a:lnTo>
                <a:lnTo>
                  <a:pt x="128" y="1608"/>
                </a:lnTo>
                <a:lnTo>
                  <a:pt x="104" y="1616"/>
                </a:lnTo>
                <a:lnTo>
                  <a:pt x="104" y="1616"/>
                </a:lnTo>
                <a:lnTo>
                  <a:pt x="104" y="1616"/>
                </a:lnTo>
                <a:lnTo>
                  <a:pt x="104" y="1616"/>
                </a:lnTo>
                <a:lnTo>
                  <a:pt x="88" y="1624"/>
                </a:lnTo>
                <a:lnTo>
                  <a:pt x="88" y="1624"/>
                </a:lnTo>
                <a:lnTo>
                  <a:pt x="72" y="1624"/>
                </a:lnTo>
                <a:lnTo>
                  <a:pt x="72" y="1624"/>
                </a:lnTo>
                <a:lnTo>
                  <a:pt x="64" y="1632"/>
                </a:lnTo>
                <a:lnTo>
                  <a:pt x="64" y="1632"/>
                </a:lnTo>
                <a:lnTo>
                  <a:pt x="40" y="1640"/>
                </a:lnTo>
                <a:lnTo>
                  <a:pt x="40" y="1640"/>
                </a:lnTo>
                <a:lnTo>
                  <a:pt x="40" y="1640"/>
                </a:lnTo>
                <a:lnTo>
                  <a:pt x="40" y="1640"/>
                </a:lnTo>
                <a:lnTo>
                  <a:pt x="32" y="1656"/>
                </a:lnTo>
                <a:lnTo>
                  <a:pt x="32" y="1656"/>
                </a:lnTo>
                <a:lnTo>
                  <a:pt x="16" y="1680"/>
                </a:lnTo>
                <a:lnTo>
                  <a:pt x="16" y="1680"/>
                </a:lnTo>
                <a:lnTo>
                  <a:pt x="16" y="1680"/>
                </a:lnTo>
                <a:lnTo>
                  <a:pt x="16" y="1680"/>
                </a:lnTo>
                <a:lnTo>
                  <a:pt x="8" y="1696"/>
                </a:lnTo>
                <a:lnTo>
                  <a:pt x="8" y="1696"/>
                </a:lnTo>
                <a:lnTo>
                  <a:pt x="0" y="1720"/>
                </a:lnTo>
              </a:path>
            </a:pathLst>
          </a:custGeom>
          <a:noFill/>
          <a:ln w="12700">
            <a:solidFill>
              <a:srgbClr val="DE42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49" name="Freeform 61"/>
          <p:cNvSpPr>
            <a:spLocks/>
          </p:cNvSpPr>
          <p:nvPr/>
        </p:nvSpPr>
        <p:spPr bwMode="auto">
          <a:xfrm>
            <a:off x="6667500" y="1879600"/>
            <a:ext cx="76200" cy="127000"/>
          </a:xfrm>
          <a:custGeom>
            <a:avLst/>
            <a:gdLst>
              <a:gd name="T0" fmla="*/ 0 w 48"/>
              <a:gd name="T1" fmla="*/ 8 h 80"/>
              <a:gd name="T2" fmla="*/ 40 w 48"/>
              <a:gd name="T3" fmla="*/ 0 h 80"/>
              <a:gd name="T4" fmla="*/ 48 w 48"/>
              <a:gd name="T5" fmla="*/ 80 h 80"/>
              <a:gd name="T6" fmla="*/ 16 w 48"/>
              <a:gd name="T7" fmla="*/ 80 h 80"/>
              <a:gd name="T8" fmla="*/ 0 w 48"/>
              <a:gd name="T9" fmla="*/ 8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80">
                <a:moveTo>
                  <a:pt x="0" y="8"/>
                </a:moveTo>
                <a:lnTo>
                  <a:pt x="40" y="0"/>
                </a:lnTo>
                <a:lnTo>
                  <a:pt x="48" y="80"/>
                </a:lnTo>
                <a:lnTo>
                  <a:pt x="16" y="80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0" name="Freeform 62"/>
          <p:cNvSpPr>
            <a:spLocks/>
          </p:cNvSpPr>
          <p:nvPr/>
        </p:nvSpPr>
        <p:spPr bwMode="auto">
          <a:xfrm>
            <a:off x="6692900" y="2006600"/>
            <a:ext cx="76200" cy="114300"/>
          </a:xfrm>
          <a:custGeom>
            <a:avLst/>
            <a:gdLst>
              <a:gd name="T0" fmla="*/ 0 w 48"/>
              <a:gd name="T1" fmla="*/ 0 h 72"/>
              <a:gd name="T2" fmla="*/ 32 w 48"/>
              <a:gd name="T3" fmla="*/ 0 h 72"/>
              <a:gd name="T4" fmla="*/ 48 w 48"/>
              <a:gd name="T5" fmla="*/ 64 h 72"/>
              <a:gd name="T6" fmla="*/ 8 w 48"/>
              <a:gd name="T7" fmla="*/ 72 h 72"/>
              <a:gd name="T8" fmla="*/ 0 w 48"/>
              <a:gd name="T9" fmla="*/ 0 h 72"/>
              <a:gd name="T10" fmla="*/ 0 w 48"/>
              <a:gd name="T1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72">
                <a:moveTo>
                  <a:pt x="0" y="0"/>
                </a:moveTo>
                <a:lnTo>
                  <a:pt x="32" y="0"/>
                </a:lnTo>
                <a:lnTo>
                  <a:pt x="48" y="64"/>
                </a:lnTo>
                <a:lnTo>
                  <a:pt x="8" y="7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1" name="Freeform 63"/>
          <p:cNvSpPr>
            <a:spLocks/>
          </p:cNvSpPr>
          <p:nvPr/>
        </p:nvSpPr>
        <p:spPr bwMode="auto">
          <a:xfrm>
            <a:off x="6705600" y="2108200"/>
            <a:ext cx="76200" cy="114300"/>
          </a:xfrm>
          <a:custGeom>
            <a:avLst/>
            <a:gdLst>
              <a:gd name="T0" fmla="*/ 0 w 48"/>
              <a:gd name="T1" fmla="*/ 8 h 72"/>
              <a:gd name="T2" fmla="*/ 40 w 48"/>
              <a:gd name="T3" fmla="*/ 0 h 72"/>
              <a:gd name="T4" fmla="*/ 48 w 48"/>
              <a:gd name="T5" fmla="*/ 64 h 72"/>
              <a:gd name="T6" fmla="*/ 8 w 48"/>
              <a:gd name="T7" fmla="*/ 72 h 72"/>
              <a:gd name="T8" fmla="*/ 0 w 48"/>
              <a:gd name="T9" fmla="*/ 8 h 72"/>
              <a:gd name="T10" fmla="*/ 0 w 48"/>
              <a:gd name="T11" fmla="*/ 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64"/>
                </a:lnTo>
                <a:lnTo>
                  <a:pt x="8" y="7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2" name="Freeform 64"/>
          <p:cNvSpPr>
            <a:spLocks/>
          </p:cNvSpPr>
          <p:nvPr/>
        </p:nvSpPr>
        <p:spPr bwMode="auto">
          <a:xfrm>
            <a:off x="6718300" y="2209800"/>
            <a:ext cx="76200" cy="101600"/>
          </a:xfrm>
          <a:custGeom>
            <a:avLst/>
            <a:gdLst>
              <a:gd name="T0" fmla="*/ 0 w 48"/>
              <a:gd name="T1" fmla="*/ 8 h 64"/>
              <a:gd name="T2" fmla="*/ 40 w 48"/>
              <a:gd name="T3" fmla="*/ 0 h 64"/>
              <a:gd name="T4" fmla="*/ 48 w 48"/>
              <a:gd name="T5" fmla="*/ 56 h 64"/>
              <a:gd name="T6" fmla="*/ 8 w 48"/>
              <a:gd name="T7" fmla="*/ 64 h 64"/>
              <a:gd name="T8" fmla="*/ 0 w 48"/>
              <a:gd name="T9" fmla="*/ 8 h 64"/>
              <a:gd name="T10" fmla="*/ 0 w 48"/>
              <a:gd name="T11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56"/>
                </a:lnTo>
                <a:lnTo>
                  <a:pt x="8" y="6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3" name="Freeform 65"/>
          <p:cNvSpPr>
            <a:spLocks/>
          </p:cNvSpPr>
          <p:nvPr/>
        </p:nvSpPr>
        <p:spPr bwMode="auto">
          <a:xfrm>
            <a:off x="6731000" y="2298700"/>
            <a:ext cx="76200" cy="165100"/>
          </a:xfrm>
          <a:custGeom>
            <a:avLst/>
            <a:gdLst>
              <a:gd name="T0" fmla="*/ 0 w 48"/>
              <a:gd name="T1" fmla="*/ 8 h 104"/>
              <a:gd name="T2" fmla="*/ 40 w 48"/>
              <a:gd name="T3" fmla="*/ 0 h 104"/>
              <a:gd name="T4" fmla="*/ 48 w 48"/>
              <a:gd name="T5" fmla="*/ 96 h 104"/>
              <a:gd name="T6" fmla="*/ 8 w 48"/>
              <a:gd name="T7" fmla="*/ 104 h 104"/>
              <a:gd name="T8" fmla="*/ 0 w 48"/>
              <a:gd name="T9" fmla="*/ 8 h 104"/>
              <a:gd name="T10" fmla="*/ 0 w 48"/>
              <a:gd name="T11" fmla="*/ 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104">
                <a:moveTo>
                  <a:pt x="0" y="8"/>
                </a:moveTo>
                <a:lnTo>
                  <a:pt x="40" y="0"/>
                </a:lnTo>
                <a:lnTo>
                  <a:pt x="48" y="96"/>
                </a:lnTo>
                <a:lnTo>
                  <a:pt x="8" y="10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4" name="Freeform 66"/>
          <p:cNvSpPr>
            <a:spLocks/>
          </p:cNvSpPr>
          <p:nvPr/>
        </p:nvSpPr>
        <p:spPr bwMode="auto">
          <a:xfrm>
            <a:off x="6743700" y="2451100"/>
            <a:ext cx="88900" cy="139700"/>
          </a:xfrm>
          <a:custGeom>
            <a:avLst/>
            <a:gdLst>
              <a:gd name="T0" fmla="*/ 0 w 56"/>
              <a:gd name="T1" fmla="*/ 8 h 88"/>
              <a:gd name="T2" fmla="*/ 40 w 56"/>
              <a:gd name="T3" fmla="*/ 0 h 88"/>
              <a:gd name="T4" fmla="*/ 56 w 56"/>
              <a:gd name="T5" fmla="*/ 88 h 88"/>
              <a:gd name="T6" fmla="*/ 16 w 56"/>
              <a:gd name="T7" fmla="*/ 88 h 88"/>
              <a:gd name="T8" fmla="*/ 0 w 56"/>
              <a:gd name="T9" fmla="*/ 8 h 88"/>
              <a:gd name="T10" fmla="*/ 0 w 56"/>
              <a:gd name="T11" fmla="*/ 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88">
                <a:moveTo>
                  <a:pt x="0" y="8"/>
                </a:moveTo>
                <a:lnTo>
                  <a:pt x="40" y="0"/>
                </a:lnTo>
                <a:lnTo>
                  <a:pt x="56" y="88"/>
                </a:lnTo>
                <a:lnTo>
                  <a:pt x="16" y="8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5" name="Freeform 67"/>
          <p:cNvSpPr>
            <a:spLocks/>
          </p:cNvSpPr>
          <p:nvPr/>
        </p:nvSpPr>
        <p:spPr bwMode="auto">
          <a:xfrm>
            <a:off x="6769100" y="2590800"/>
            <a:ext cx="76200" cy="139700"/>
          </a:xfrm>
          <a:custGeom>
            <a:avLst/>
            <a:gdLst>
              <a:gd name="T0" fmla="*/ 0 w 48"/>
              <a:gd name="T1" fmla="*/ 0 h 88"/>
              <a:gd name="T2" fmla="*/ 40 w 48"/>
              <a:gd name="T3" fmla="*/ 0 h 88"/>
              <a:gd name="T4" fmla="*/ 48 w 48"/>
              <a:gd name="T5" fmla="*/ 80 h 88"/>
              <a:gd name="T6" fmla="*/ 8 w 48"/>
              <a:gd name="T7" fmla="*/ 88 h 88"/>
              <a:gd name="T8" fmla="*/ 0 w 48"/>
              <a:gd name="T9" fmla="*/ 0 h 88"/>
              <a:gd name="T10" fmla="*/ 0 w 48"/>
              <a:gd name="T11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88">
                <a:moveTo>
                  <a:pt x="0" y="0"/>
                </a:moveTo>
                <a:lnTo>
                  <a:pt x="40" y="0"/>
                </a:lnTo>
                <a:lnTo>
                  <a:pt x="48" y="80"/>
                </a:lnTo>
                <a:lnTo>
                  <a:pt x="8" y="8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6" name="Freeform 68"/>
          <p:cNvSpPr>
            <a:spLocks/>
          </p:cNvSpPr>
          <p:nvPr/>
        </p:nvSpPr>
        <p:spPr bwMode="auto">
          <a:xfrm>
            <a:off x="6781800" y="2717800"/>
            <a:ext cx="88900" cy="165100"/>
          </a:xfrm>
          <a:custGeom>
            <a:avLst/>
            <a:gdLst>
              <a:gd name="T0" fmla="*/ 0 w 56"/>
              <a:gd name="T1" fmla="*/ 8 h 104"/>
              <a:gd name="T2" fmla="*/ 40 w 56"/>
              <a:gd name="T3" fmla="*/ 0 h 104"/>
              <a:gd name="T4" fmla="*/ 56 w 56"/>
              <a:gd name="T5" fmla="*/ 96 h 104"/>
              <a:gd name="T6" fmla="*/ 16 w 56"/>
              <a:gd name="T7" fmla="*/ 104 h 104"/>
              <a:gd name="T8" fmla="*/ 0 w 56"/>
              <a:gd name="T9" fmla="*/ 8 h 104"/>
              <a:gd name="T10" fmla="*/ 0 w 56"/>
              <a:gd name="T11" fmla="*/ 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104">
                <a:moveTo>
                  <a:pt x="0" y="8"/>
                </a:moveTo>
                <a:lnTo>
                  <a:pt x="40" y="0"/>
                </a:lnTo>
                <a:lnTo>
                  <a:pt x="56" y="96"/>
                </a:lnTo>
                <a:lnTo>
                  <a:pt x="16" y="10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7" name="Freeform 69"/>
          <p:cNvSpPr>
            <a:spLocks/>
          </p:cNvSpPr>
          <p:nvPr/>
        </p:nvSpPr>
        <p:spPr bwMode="auto">
          <a:xfrm>
            <a:off x="6807200" y="2870200"/>
            <a:ext cx="76200" cy="101600"/>
          </a:xfrm>
          <a:custGeom>
            <a:avLst/>
            <a:gdLst>
              <a:gd name="T0" fmla="*/ 0 w 48"/>
              <a:gd name="T1" fmla="*/ 8 h 64"/>
              <a:gd name="T2" fmla="*/ 40 w 48"/>
              <a:gd name="T3" fmla="*/ 0 h 64"/>
              <a:gd name="T4" fmla="*/ 48 w 48"/>
              <a:gd name="T5" fmla="*/ 56 h 64"/>
              <a:gd name="T6" fmla="*/ 8 w 48"/>
              <a:gd name="T7" fmla="*/ 64 h 64"/>
              <a:gd name="T8" fmla="*/ 0 w 48"/>
              <a:gd name="T9" fmla="*/ 8 h 64"/>
              <a:gd name="T10" fmla="*/ 0 w 48"/>
              <a:gd name="T11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56"/>
                </a:lnTo>
                <a:lnTo>
                  <a:pt x="8" y="64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8" name="Freeform 70"/>
          <p:cNvSpPr>
            <a:spLocks/>
          </p:cNvSpPr>
          <p:nvPr/>
        </p:nvSpPr>
        <p:spPr bwMode="auto">
          <a:xfrm>
            <a:off x="6819900" y="2959100"/>
            <a:ext cx="76200" cy="114300"/>
          </a:xfrm>
          <a:custGeom>
            <a:avLst/>
            <a:gdLst>
              <a:gd name="T0" fmla="*/ 0 w 48"/>
              <a:gd name="T1" fmla="*/ 8 h 72"/>
              <a:gd name="T2" fmla="*/ 40 w 48"/>
              <a:gd name="T3" fmla="*/ 0 h 72"/>
              <a:gd name="T4" fmla="*/ 48 w 48"/>
              <a:gd name="T5" fmla="*/ 64 h 72"/>
              <a:gd name="T6" fmla="*/ 8 w 48"/>
              <a:gd name="T7" fmla="*/ 72 h 72"/>
              <a:gd name="T8" fmla="*/ 0 w 48"/>
              <a:gd name="T9" fmla="*/ 8 h 72"/>
              <a:gd name="T10" fmla="*/ 0 w 48"/>
              <a:gd name="T11" fmla="*/ 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64"/>
                </a:lnTo>
                <a:lnTo>
                  <a:pt x="8" y="7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59" name="Freeform 71"/>
          <p:cNvSpPr>
            <a:spLocks/>
          </p:cNvSpPr>
          <p:nvPr/>
        </p:nvSpPr>
        <p:spPr bwMode="auto">
          <a:xfrm>
            <a:off x="6832600" y="3060700"/>
            <a:ext cx="76200" cy="114300"/>
          </a:xfrm>
          <a:custGeom>
            <a:avLst/>
            <a:gdLst>
              <a:gd name="T0" fmla="*/ 0 w 48"/>
              <a:gd name="T1" fmla="*/ 8 h 72"/>
              <a:gd name="T2" fmla="*/ 40 w 48"/>
              <a:gd name="T3" fmla="*/ 0 h 72"/>
              <a:gd name="T4" fmla="*/ 48 w 48"/>
              <a:gd name="T5" fmla="*/ 72 h 72"/>
              <a:gd name="T6" fmla="*/ 8 w 48"/>
              <a:gd name="T7" fmla="*/ 72 h 72"/>
              <a:gd name="T8" fmla="*/ 0 w 48"/>
              <a:gd name="T9" fmla="*/ 8 h 72"/>
              <a:gd name="T10" fmla="*/ 0 w 48"/>
              <a:gd name="T11" fmla="*/ 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72">
                <a:moveTo>
                  <a:pt x="0" y="8"/>
                </a:moveTo>
                <a:lnTo>
                  <a:pt x="40" y="0"/>
                </a:lnTo>
                <a:lnTo>
                  <a:pt x="48" y="72"/>
                </a:lnTo>
                <a:lnTo>
                  <a:pt x="8" y="7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0" name="Freeform 72"/>
          <p:cNvSpPr>
            <a:spLocks/>
          </p:cNvSpPr>
          <p:nvPr/>
        </p:nvSpPr>
        <p:spPr bwMode="auto">
          <a:xfrm>
            <a:off x="6845300" y="3175000"/>
            <a:ext cx="76200" cy="127000"/>
          </a:xfrm>
          <a:custGeom>
            <a:avLst/>
            <a:gdLst>
              <a:gd name="T0" fmla="*/ 0 w 48"/>
              <a:gd name="T1" fmla="*/ 0 h 80"/>
              <a:gd name="T2" fmla="*/ 40 w 48"/>
              <a:gd name="T3" fmla="*/ 0 h 80"/>
              <a:gd name="T4" fmla="*/ 48 w 48"/>
              <a:gd name="T5" fmla="*/ 72 h 80"/>
              <a:gd name="T6" fmla="*/ 8 w 48"/>
              <a:gd name="T7" fmla="*/ 80 h 80"/>
              <a:gd name="T8" fmla="*/ 0 w 48"/>
              <a:gd name="T9" fmla="*/ 0 h 80"/>
              <a:gd name="T10" fmla="*/ 0 w 48"/>
              <a:gd name="T11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80">
                <a:moveTo>
                  <a:pt x="0" y="0"/>
                </a:moveTo>
                <a:lnTo>
                  <a:pt x="40" y="0"/>
                </a:lnTo>
                <a:lnTo>
                  <a:pt x="48" y="72"/>
                </a:lnTo>
                <a:lnTo>
                  <a:pt x="8" y="8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1" name="Freeform 73"/>
          <p:cNvSpPr>
            <a:spLocks/>
          </p:cNvSpPr>
          <p:nvPr/>
        </p:nvSpPr>
        <p:spPr bwMode="auto">
          <a:xfrm>
            <a:off x="6858000" y="3289300"/>
            <a:ext cx="88900" cy="190500"/>
          </a:xfrm>
          <a:custGeom>
            <a:avLst/>
            <a:gdLst>
              <a:gd name="T0" fmla="*/ 40 w 56"/>
              <a:gd name="T1" fmla="*/ 0 h 120"/>
              <a:gd name="T2" fmla="*/ 40 w 56"/>
              <a:gd name="T3" fmla="*/ 0 h 120"/>
              <a:gd name="T4" fmla="*/ 56 w 56"/>
              <a:gd name="T5" fmla="*/ 112 h 120"/>
              <a:gd name="T6" fmla="*/ 16 w 56"/>
              <a:gd name="T7" fmla="*/ 120 h 120"/>
              <a:gd name="T8" fmla="*/ 0 w 56"/>
              <a:gd name="T9" fmla="*/ 8 h 120"/>
              <a:gd name="T10" fmla="*/ 40 w 56"/>
              <a:gd name="T11" fmla="*/ 0 h 120"/>
              <a:gd name="T12" fmla="*/ 40 w 56"/>
              <a:gd name="T13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20">
                <a:moveTo>
                  <a:pt x="40" y="0"/>
                </a:moveTo>
                <a:lnTo>
                  <a:pt x="40" y="0"/>
                </a:lnTo>
                <a:lnTo>
                  <a:pt x="56" y="112"/>
                </a:lnTo>
                <a:lnTo>
                  <a:pt x="16" y="120"/>
                </a:lnTo>
                <a:lnTo>
                  <a:pt x="0" y="8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2" name="Freeform 74"/>
          <p:cNvSpPr>
            <a:spLocks/>
          </p:cNvSpPr>
          <p:nvPr/>
        </p:nvSpPr>
        <p:spPr bwMode="auto">
          <a:xfrm>
            <a:off x="6883400" y="3467100"/>
            <a:ext cx="88900" cy="177800"/>
          </a:xfrm>
          <a:custGeom>
            <a:avLst/>
            <a:gdLst>
              <a:gd name="T0" fmla="*/ 0 w 56"/>
              <a:gd name="T1" fmla="*/ 8 h 112"/>
              <a:gd name="T2" fmla="*/ 40 w 56"/>
              <a:gd name="T3" fmla="*/ 0 h 112"/>
              <a:gd name="T4" fmla="*/ 56 w 56"/>
              <a:gd name="T5" fmla="*/ 104 h 112"/>
              <a:gd name="T6" fmla="*/ 16 w 56"/>
              <a:gd name="T7" fmla="*/ 112 h 112"/>
              <a:gd name="T8" fmla="*/ 0 w 56"/>
              <a:gd name="T9" fmla="*/ 8 h 112"/>
              <a:gd name="T10" fmla="*/ 0 w 56"/>
              <a:gd name="T11" fmla="*/ 8 h 112"/>
              <a:gd name="T12" fmla="*/ 0 w 56"/>
              <a:gd name="T13" fmla="*/ 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112">
                <a:moveTo>
                  <a:pt x="0" y="8"/>
                </a:moveTo>
                <a:lnTo>
                  <a:pt x="40" y="0"/>
                </a:lnTo>
                <a:lnTo>
                  <a:pt x="56" y="104"/>
                </a:lnTo>
                <a:lnTo>
                  <a:pt x="16" y="112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3" name="Freeform 75"/>
          <p:cNvSpPr>
            <a:spLocks/>
          </p:cNvSpPr>
          <p:nvPr/>
        </p:nvSpPr>
        <p:spPr bwMode="auto">
          <a:xfrm>
            <a:off x="6908800" y="3632200"/>
            <a:ext cx="76200" cy="101600"/>
          </a:xfrm>
          <a:custGeom>
            <a:avLst/>
            <a:gdLst>
              <a:gd name="T0" fmla="*/ 0 w 48"/>
              <a:gd name="T1" fmla="*/ 8 h 64"/>
              <a:gd name="T2" fmla="*/ 40 w 48"/>
              <a:gd name="T3" fmla="*/ 0 h 64"/>
              <a:gd name="T4" fmla="*/ 48 w 48"/>
              <a:gd name="T5" fmla="*/ 48 h 64"/>
              <a:gd name="T6" fmla="*/ 8 w 48"/>
              <a:gd name="T7" fmla="*/ 64 h 64"/>
              <a:gd name="T8" fmla="*/ 0 w 48"/>
              <a:gd name="T9" fmla="*/ 8 h 64"/>
              <a:gd name="T10" fmla="*/ 0 w 48"/>
              <a:gd name="T11" fmla="*/ 8 h 64"/>
              <a:gd name="T12" fmla="*/ 0 w 48"/>
              <a:gd name="T13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64">
                <a:moveTo>
                  <a:pt x="0" y="8"/>
                </a:moveTo>
                <a:lnTo>
                  <a:pt x="40" y="0"/>
                </a:lnTo>
                <a:lnTo>
                  <a:pt x="48" y="48"/>
                </a:lnTo>
                <a:lnTo>
                  <a:pt x="8" y="64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4" name="Freeform 76"/>
          <p:cNvSpPr>
            <a:spLocks/>
          </p:cNvSpPr>
          <p:nvPr/>
        </p:nvSpPr>
        <p:spPr bwMode="auto">
          <a:xfrm>
            <a:off x="6921500" y="3708400"/>
            <a:ext cx="101600" cy="101600"/>
          </a:xfrm>
          <a:custGeom>
            <a:avLst/>
            <a:gdLst>
              <a:gd name="T0" fmla="*/ 0 w 64"/>
              <a:gd name="T1" fmla="*/ 16 h 64"/>
              <a:gd name="T2" fmla="*/ 40 w 64"/>
              <a:gd name="T3" fmla="*/ 0 h 64"/>
              <a:gd name="T4" fmla="*/ 64 w 64"/>
              <a:gd name="T5" fmla="*/ 48 h 64"/>
              <a:gd name="T6" fmla="*/ 24 w 64"/>
              <a:gd name="T7" fmla="*/ 64 h 64"/>
              <a:gd name="T8" fmla="*/ 8 w 64"/>
              <a:gd name="T9" fmla="*/ 16 h 64"/>
              <a:gd name="T10" fmla="*/ 8 w 64"/>
              <a:gd name="T11" fmla="*/ 16 h 64"/>
              <a:gd name="T12" fmla="*/ 0 w 64"/>
              <a:gd name="T13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0" y="16"/>
                </a:moveTo>
                <a:lnTo>
                  <a:pt x="40" y="0"/>
                </a:lnTo>
                <a:lnTo>
                  <a:pt x="64" y="48"/>
                </a:lnTo>
                <a:lnTo>
                  <a:pt x="24" y="64"/>
                </a:lnTo>
                <a:lnTo>
                  <a:pt x="8" y="16"/>
                </a:lnTo>
                <a:lnTo>
                  <a:pt x="8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5" name="Freeform 77"/>
          <p:cNvSpPr>
            <a:spLocks/>
          </p:cNvSpPr>
          <p:nvPr/>
        </p:nvSpPr>
        <p:spPr bwMode="auto">
          <a:xfrm>
            <a:off x="6959600" y="3784600"/>
            <a:ext cx="101600" cy="101600"/>
          </a:xfrm>
          <a:custGeom>
            <a:avLst/>
            <a:gdLst>
              <a:gd name="T0" fmla="*/ 0 w 64"/>
              <a:gd name="T1" fmla="*/ 16 h 64"/>
              <a:gd name="T2" fmla="*/ 32 w 64"/>
              <a:gd name="T3" fmla="*/ 0 h 64"/>
              <a:gd name="T4" fmla="*/ 64 w 64"/>
              <a:gd name="T5" fmla="*/ 48 h 64"/>
              <a:gd name="T6" fmla="*/ 24 w 64"/>
              <a:gd name="T7" fmla="*/ 64 h 64"/>
              <a:gd name="T8" fmla="*/ 0 w 64"/>
              <a:gd name="T9" fmla="*/ 16 h 64"/>
              <a:gd name="T10" fmla="*/ 0 w 64"/>
              <a:gd name="T11" fmla="*/ 16 h 64"/>
              <a:gd name="T12" fmla="*/ 0 w 64"/>
              <a:gd name="T13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0" y="16"/>
                </a:moveTo>
                <a:lnTo>
                  <a:pt x="32" y="0"/>
                </a:lnTo>
                <a:lnTo>
                  <a:pt x="64" y="48"/>
                </a:lnTo>
                <a:lnTo>
                  <a:pt x="24" y="64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6" name="Freeform 78"/>
          <p:cNvSpPr>
            <a:spLocks/>
          </p:cNvSpPr>
          <p:nvPr/>
        </p:nvSpPr>
        <p:spPr bwMode="auto">
          <a:xfrm>
            <a:off x="6997700" y="3860800"/>
            <a:ext cx="114300" cy="101600"/>
          </a:xfrm>
          <a:custGeom>
            <a:avLst/>
            <a:gdLst>
              <a:gd name="T0" fmla="*/ 0 w 72"/>
              <a:gd name="T1" fmla="*/ 16 h 64"/>
              <a:gd name="T2" fmla="*/ 32 w 72"/>
              <a:gd name="T3" fmla="*/ 0 h 64"/>
              <a:gd name="T4" fmla="*/ 72 w 72"/>
              <a:gd name="T5" fmla="*/ 40 h 64"/>
              <a:gd name="T6" fmla="*/ 40 w 72"/>
              <a:gd name="T7" fmla="*/ 64 h 64"/>
              <a:gd name="T8" fmla="*/ 0 w 72"/>
              <a:gd name="T9" fmla="*/ 24 h 64"/>
              <a:gd name="T10" fmla="*/ 0 w 72"/>
              <a:gd name="T11" fmla="*/ 16 h 64"/>
              <a:gd name="T12" fmla="*/ 0 w 72"/>
              <a:gd name="T13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" h="64">
                <a:moveTo>
                  <a:pt x="0" y="16"/>
                </a:moveTo>
                <a:lnTo>
                  <a:pt x="32" y="0"/>
                </a:lnTo>
                <a:lnTo>
                  <a:pt x="72" y="40"/>
                </a:lnTo>
                <a:lnTo>
                  <a:pt x="40" y="64"/>
                </a:lnTo>
                <a:lnTo>
                  <a:pt x="0" y="24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7" name="Freeform 79"/>
          <p:cNvSpPr>
            <a:spLocks/>
          </p:cNvSpPr>
          <p:nvPr/>
        </p:nvSpPr>
        <p:spPr bwMode="auto">
          <a:xfrm>
            <a:off x="7061200" y="3924300"/>
            <a:ext cx="114300" cy="114300"/>
          </a:xfrm>
          <a:custGeom>
            <a:avLst/>
            <a:gdLst>
              <a:gd name="T0" fmla="*/ 0 w 72"/>
              <a:gd name="T1" fmla="*/ 24 h 72"/>
              <a:gd name="T2" fmla="*/ 32 w 72"/>
              <a:gd name="T3" fmla="*/ 0 h 72"/>
              <a:gd name="T4" fmla="*/ 72 w 72"/>
              <a:gd name="T5" fmla="*/ 40 h 72"/>
              <a:gd name="T6" fmla="*/ 40 w 72"/>
              <a:gd name="T7" fmla="*/ 72 h 72"/>
              <a:gd name="T8" fmla="*/ 0 w 72"/>
              <a:gd name="T9" fmla="*/ 32 h 72"/>
              <a:gd name="T10" fmla="*/ 0 w 72"/>
              <a:gd name="T11" fmla="*/ 32 h 72"/>
              <a:gd name="T12" fmla="*/ 0 w 72"/>
              <a:gd name="T13" fmla="*/ 2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" h="72">
                <a:moveTo>
                  <a:pt x="0" y="24"/>
                </a:moveTo>
                <a:lnTo>
                  <a:pt x="32" y="0"/>
                </a:lnTo>
                <a:lnTo>
                  <a:pt x="72" y="40"/>
                </a:lnTo>
                <a:lnTo>
                  <a:pt x="40" y="72"/>
                </a:lnTo>
                <a:lnTo>
                  <a:pt x="0" y="32"/>
                </a:lnTo>
                <a:lnTo>
                  <a:pt x="0" y="32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8" name="Freeform 80"/>
          <p:cNvSpPr>
            <a:spLocks/>
          </p:cNvSpPr>
          <p:nvPr/>
        </p:nvSpPr>
        <p:spPr bwMode="auto">
          <a:xfrm>
            <a:off x="7124700" y="3987800"/>
            <a:ext cx="88900" cy="88900"/>
          </a:xfrm>
          <a:custGeom>
            <a:avLst/>
            <a:gdLst>
              <a:gd name="T0" fmla="*/ 32 w 56"/>
              <a:gd name="T1" fmla="*/ 0 h 56"/>
              <a:gd name="T2" fmla="*/ 32 w 56"/>
              <a:gd name="T3" fmla="*/ 0 h 56"/>
              <a:gd name="T4" fmla="*/ 56 w 56"/>
              <a:gd name="T5" fmla="*/ 24 h 56"/>
              <a:gd name="T6" fmla="*/ 32 w 56"/>
              <a:gd name="T7" fmla="*/ 56 h 56"/>
              <a:gd name="T8" fmla="*/ 0 w 56"/>
              <a:gd name="T9" fmla="*/ 32 h 56"/>
              <a:gd name="T10" fmla="*/ 32 w 56"/>
              <a:gd name="T11" fmla="*/ 0 h 56"/>
              <a:gd name="T12" fmla="*/ 32 w 56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32" y="0"/>
                </a:moveTo>
                <a:lnTo>
                  <a:pt x="32" y="0"/>
                </a:lnTo>
                <a:lnTo>
                  <a:pt x="56" y="24"/>
                </a:lnTo>
                <a:lnTo>
                  <a:pt x="32" y="56"/>
                </a:lnTo>
                <a:lnTo>
                  <a:pt x="0" y="32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69" name="Freeform 81"/>
          <p:cNvSpPr>
            <a:spLocks/>
          </p:cNvSpPr>
          <p:nvPr/>
        </p:nvSpPr>
        <p:spPr bwMode="auto">
          <a:xfrm>
            <a:off x="7175500" y="4025900"/>
            <a:ext cx="88900" cy="88900"/>
          </a:xfrm>
          <a:custGeom>
            <a:avLst/>
            <a:gdLst>
              <a:gd name="T0" fmla="*/ 24 w 56"/>
              <a:gd name="T1" fmla="*/ 0 h 56"/>
              <a:gd name="T2" fmla="*/ 24 w 56"/>
              <a:gd name="T3" fmla="*/ 0 h 56"/>
              <a:gd name="T4" fmla="*/ 56 w 56"/>
              <a:gd name="T5" fmla="*/ 32 h 56"/>
              <a:gd name="T6" fmla="*/ 24 w 56"/>
              <a:gd name="T7" fmla="*/ 56 h 56"/>
              <a:gd name="T8" fmla="*/ 0 w 56"/>
              <a:gd name="T9" fmla="*/ 32 h 56"/>
              <a:gd name="T10" fmla="*/ 24 w 56"/>
              <a:gd name="T11" fmla="*/ 0 h 56"/>
              <a:gd name="T12" fmla="*/ 24 w 56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24" y="0"/>
                </a:moveTo>
                <a:lnTo>
                  <a:pt x="24" y="0"/>
                </a:lnTo>
                <a:lnTo>
                  <a:pt x="56" y="32"/>
                </a:lnTo>
                <a:lnTo>
                  <a:pt x="24" y="56"/>
                </a:lnTo>
                <a:lnTo>
                  <a:pt x="0" y="32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0" name="Freeform 82"/>
          <p:cNvSpPr>
            <a:spLocks/>
          </p:cNvSpPr>
          <p:nvPr/>
        </p:nvSpPr>
        <p:spPr bwMode="auto">
          <a:xfrm>
            <a:off x="7213600" y="4076700"/>
            <a:ext cx="114300" cy="101600"/>
          </a:xfrm>
          <a:custGeom>
            <a:avLst/>
            <a:gdLst>
              <a:gd name="T0" fmla="*/ 32 w 72"/>
              <a:gd name="T1" fmla="*/ 0 h 64"/>
              <a:gd name="T2" fmla="*/ 32 w 72"/>
              <a:gd name="T3" fmla="*/ 0 h 64"/>
              <a:gd name="T4" fmla="*/ 72 w 72"/>
              <a:gd name="T5" fmla="*/ 32 h 64"/>
              <a:gd name="T6" fmla="*/ 40 w 72"/>
              <a:gd name="T7" fmla="*/ 64 h 64"/>
              <a:gd name="T8" fmla="*/ 0 w 72"/>
              <a:gd name="T9" fmla="*/ 24 h 64"/>
              <a:gd name="T10" fmla="*/ 32 w 72"/>
              <a:gd name="T11" fmla="*/ 0 h 64"/>
              <a:gd name="T12" fmla="*/ 32 w 72"/>
              <a:gd name="T1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2" h="64">
                <a:moveTo>
                  <a:pt x="32" y="0"/>
                </a:moveTo>
                <a:lnTo>
                  <a:pt x="32" y="0"/>
                </a:lnTo>
                <a:lnTo>
                  <a:pt x="72" y="32"/>
                </a:lnTo>
                <a:lnTo>
                  <a:pt x="40" y="64"/>
                </a:lnTo>
                <a:lnTo>
                  <a:pt x="0" y="24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1" name="Freeform 83"/>
          <p:cNvSpPr>
            <a:spLocks/>
          </p:cNvSpPr>
          <p:nvPr/>
        </p:nvSpPr>
        <p:spPr bwMode="auto">
          <a:xfrm>
            <a:off x="7277100" y="4127500"/>
            <a:ext cx="88900" cy="101600"/>
          </a:xfrm>
          <a:custGeom>
            <a:avLst/>
            <a:gdLst>
              <a:gd name="T0" fmla="*/ 32 w 56"/>
              <a:gd name="T1" fmla="*/ 8 h 64"/>
              <a:gd name="T2" fmla="*/ 32 w 56"/>
              <a:gd name="T3" fmla="*/ 8 h 64"/>
              <a:gd name="T4" fmla="*/ 56 w 56"/>
              <a:gd name="T5" fmla="*/ 32 h 64"/>
              <a:gd name="T6" fmla="*/ 32 w 56"/>
              <a:gd name="T7" fmla="*/ 64 h 64"/>
              <a:gd name="T8" fmla="*/ 0 w 56"/>
              <a:gd name="T9" fmla="*/ 32 h 64"/>
              <a:gd name="T10" fmla="*/ 32 w 56"/>
              <a:gd name="T11" fmla="*/ 0 h 64"/>
              <a:gd name="T12" fmla="*/ 32 w 56"/>
              <a:gd name="T13" fmla="*/ 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64">
                <a:moveTo>
                  <a:pt x="32" y="8"/>
                </a:moveTo>
                <a:lnTo>
                  <a:pt x="32" y="8"/>
                </a:lnTo>
                <a:lnTo>
                  <a:pt x="56" y="32"/>
                </a:lnTo>
                <a:lnTo>
                  <a:pt x="32" y="64"/>
                </a:lnTo>
                <a:lnTo>
                  <a:pt x="0" y="32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2" name="Freeform 84"/>
          <p:cNvSpPr>
            <a:spLocks/>
          </p:cNvSpPr>
          <p:nvPr/>
        </p:nvSpPr>
        <p:spPr bwMode="auto">
          <a:xfrm>
            <a:off x="7315200" y="4178300"/>
            <a:ext cx="101600" cy="114300"/>
          </a:xfrm>
          <a:custGeom>
            <a:avLst/>
            <a:gdLst>
              <a:gd name="T0" fmla="*/ 32 w 64"/>
              <a:gd name="T1" fmla="*/ 8 h 72"/>
              <a:gd name="T2" fmla="*/ 40 w 64"/>
              <a:gd name="T3" fmla="*/ 8 h 72"/>
              <a:gd name="T4" fmla="*/ 64 w 64"/>
              <a:gd name="T5" fmla="*/ 48 h 72"/>
              <a:gd name="T6" fmla="*/ 24 w 64"/>
              <a:gd name="T7" fmla="*/ 72 h 72"/>
              <a:gd name="T8" fmla="*/ 0 w 64"/>
              <a:gd name="T9" fmla="*/ 24 h 72"/>
              <a:gd name="T10" fmla="*/ 32 w 64"/>
              <a:gd name="T11" fmla="*/ 0 h 72"/>
              <a:gd name="T12" fmla="*/ 32 w 64"/>
              <a:gd name="T13" fmla="*/ 8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72">
                <a:moveTo>
                  <a:pt x="32" y="8"/>
                </a:moveTo>
                <a:lnTo>
                  <a:pt x="40" y="8"/>
                </a:lnTo>
                <a:lnTo>
                  <a:pt x="64" y="48"/>
                </a:lnTo>
                <a:lnTo>
                  <a:pt x="24" y="72"/>
                </a:lnTo>
                <a:lnTo>
                  <a:pt x="0" y="24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3" name="Freeform 85"/>
          <p:cNvSpPr>
            <a:spLocks/>
          </p:cNvSpPr>
          <p:nvPr/>
        </p:nvSpPr>
        <p:spPr bwMode="auto">
          <a:xfrm>
            <a:off x="7353300" y="4254500"/>
            <a:ext cx="76200" cy="63500"/>
          </a:xfrm>
          <a:custGeom>
            <a:avLst/>
            <a:gdLst>
              <a:gd name="T0" fmla="*/ 40 w 48"/>
              <a:gd name="T1" fmla="*/ 0 h 40"/>
              <a:gd name="T2" fmla="*/ 40 w 48"/>
              <a:gd name="T3" fmla="*/ 8 h 40"/>
              <a:gd name="T4" fmla="*/ 48 w 48"/>
              <a:gd name="T5" fmla="*/ 24 h 40"/>
              <a:gd name="T6" fmla="*/ 8 w 48"/>
              <a:gd name="T7" fmla="*/ 40 h 40"/>
              <a:gd name="T8" fmla="*/ 0 w 48"/>
              <a:gd name="T9" fmla="*/ 16 h 40"/>
              <a:gd name="T10" fmla="*/ 40 w 48"/>
              <a:gd name="T11" fmla="*/ 0 h 40"/>
              <a:gd name="T12" fmla="*/ 40 w 48"/>
              <a:gd name="T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0">
                <a:moveTo>
                  <a:pt x="40" y="0"/>
                </a:moveTo>
                <a:lnTo>
                  <a:pt x="40" y="8"/>
                </a:lnTo>
                <a:lnTo>
                  <a:pt x="48" y="24"/>
                </a:lnTo>
                <a:lnTo>
                  <a:pt x="8" y="40"/>
                </a:lnTo>
                <a:lnTo>
                  <a:pt x="0" y="16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4" name="Freeform 86"/>
          <p:cNvSpPr>
            <a:spLocks/>
          </p:cNvSpPr>
          <p:nvPr/>
        </p:nvSpPr>
        <p:spPr bwMode="auto">
          <a:xfrm>
            <a:off x="7353300" y="4292600"/>
            <a:ext cx="76200" cy="50800"/>
          </a:xfrm>
          <a:custGeom>
            <a:avLst/>
            <a:gdLst>
              <a:gd name="T0" fmla="*/ 48 w 48"/>
              <a:gd name="T1" fmla="*/ 8 h 32"/>
              <a:gd name="T2" fmla="*/ 48 w 48"/>
              <a:gd name="T3" fmla="*/ 8 h 32"/>
              <a:gd name="T4" fmla="*/ 40 w 48"/>
              <a:gd name="T5" fmla="*/ 32 h 32"/>
              <a:gd name="T6" fmla="*/ 0 w 48"/>
              <a:gd name="T7" fmla="*/ 24 h 32"/>
              <a:gd name="T8" fmla="*/ 8 w 48"/>
              <a:gd name="T9" fmla="*/ 0 h 32"/>
              <a:gd name="T10" fmla="*/ 48 w 48"/>
              <a:gd name="T11" fmla="*/ 0 h 32"/>
              <a:gd name="T12" fmla="*/ 48 w 48"/>
              <a:gd name="T13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32">
                <a:moveTo>
                  <a:pt x="48" y="8"/>
                </a:moveTo>
                <a:lnTo>
                  <a:pt x="48" y="8"/>
                </a:lnTo>
                <a:lnTo>
                  <a:pt x="40" y="32"/>
                </a:lnTo>
                <a:lnTo>
                  <a:pt x="0" y="24"/>
                </a:lnTo>
                <a:lnTo>
                  <a:pt x="8" y="0"/>
                </a:lnTo>
                <a:lnTo>
                  <a:pt x="48" y="0"/>
                </a:lnTo>
                <a:lnTo>
                  <a:pt x="48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5" name="Freeform 87"/>
          <p:cNvSpPr>
            <a:spLocks/>
          </p:cNvSpPr>
          <p:nvPr/>
        </p:nvSpPr>
        <p:spPr bwMode="auto">
          <a:xfrm>
            <a:off x="7340600" y="4305300"/>
            <a:ext cx="76200" cy="76200"/>
          </a:xfrm>
          <a:custGeom>
            <a:avLst/>
            <a:gdLst>
              <a:gd name="T0" fmla="*/ 48 w 48"/>
              <a:gd name="T1" fmla="*/ 24 h 48"/>
              <a:gd name="T2" fmla="*/ 40 w 48"/>
              <a:gd name="T3" fmla="*/ 32 h 48"/>
              <a:gd name="T4" fmla="*/ 32 w 48"/>
              <a:gd name="T5" fmla="*/ 48 h 48"/>
              <a:gd name="T6" fmla="*/ 0 w 48"/>
              <a:gd name="T7" fmla="*/ 16 h 48"/>
              <a:gd name="T8" fmla="*/ 16 w 48"/>
              <a:gd name="T9" fmla="*/ 0 h 48"/>
              <a:gd name="T10" fmla="*/ 48 w 48"/>
              <a:gd name="T11" fmla="*/ 24 h 48"/>
              <a:gd name="T12" fmla="*/ 48 w 48"/>
              <a:gd name="T13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48" y="24"/>
                </a:moveTo>
                <a:lnTo>
                  <a:pt x="40" y="32"/>
                </a:lnTo>
                <a:lnTo>
                  <a:pt x="32" y="48"/>
                </a:lnTo>
                <a:lnTo>
                  <a:pt x="0" y="16"/>
                </a:lnTo>
                <a:lnTo>
                  <a:pt x="16" y="0"/>
                </a:lnTo>
                <a:lnTo>
                  <a:pt x="48" y="24"/>
                </a:lnTo>
                <a:lnTo>
                  <a:pt x="48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6" name="Freeform 88"/>
          <p:cNvSpPr>
            <a:spLocks/>
          </p:cNvSpPr>
          <p:nvPr/>
        </p:nvSpPr>
        <p:spPr bwMode="auto">
          <a:xfrm>
            <a:off x="7315200" y="4318000"/>
            <a:ext cx="76200" cy="76200"/>
          </a:xfrm>
          <a:custGeom>
            <a:avLst/>
            <a:gdLst>
              <a:gd name="T0" fmla="*/ 40 w 48"/>
              <a:gd name="T1" fmla="*/ 40 h 48"/>
              <a:gd name="T2" fmla="*/ 40 w 48"/>
              <a:gd name="T3" fmla="*/ 40 h 48"/>
              <a:gd name="T4" fmla="*/ 8 w 48"/>
              <a:gd name="T5" fmla="*/ 48 h 48"/>
              <a:gd name="T6" fmla="*/ 0 w 48"/>
              <a:gd name="T7" fmla="*/ 8 h 48"/>
              <a:gd name="T8" fmla="*/ 32 w 48"/>
              <a:gd name="T9" fmla="*/ 0 h 48"/>
              <a:gd name="T10" fmla="*/ 48 w 48"/>
              <a:gd name="T11" fmla="*/ 40 h 48"/>
              <a:gd name="T12" fmla="*/ 40 w 48"/>
              <a:gd name="T13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40" y="40"/>
                </a:moveTo>
                <a:lnTo>
                  <a:pt x="40" y="40"/>
                </a:lnTo>
                <a:lnTo>
                  <a:pt x="8" y="48"/>
                </a:lnTo>
                <a:lnTo>
                  <a:pt x="0" y="8"/>
                </a:lnTo>
                <a:lnTo>
                  <a:pt x="32" y="0"/>
                </a:lnTo>
                <a:lnTo>
                  <a:pt x="48" y="40"/>
                </a:lnTo>
                <a:lnTo>
                  <a:pt x="40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7" name="Freeform 89"/>
          <p:cNvSpPr>
            <a:spLocks/>
          </p:cNvSpPr>
          <p:nvPr/>
        </p:nvSpPr>
        <p:spPr bwMode="auto">
          <a:xfrm>
            <a:off x="7277100" y="4330700"/>
            <a:ext cx="50800" cy="63500"/>
          </a:xfrm>
          <a:custGeom>
            <a:avLst/>
            <a:gdLst>
              <a:gd name="T0" fmla="*/ 32 w 32"/>
              <a:gd name="T1" fmla="*/ 40 h 40"/>
              <a:gd name="T2" fmla="*/ 32 w 32"/>
              <a:gd name="T3" fmla="*/ 40 h 40"/>
              <a:gd name="T4" fmla="*/ 0 w 32"/>
              <a:gd name="T5" fmla="*/ 40 h 40"/>
              <a:gd name="T6" fmla="*/ 0 w 32"/>
              <a:gd name="T7" fmla="*/ 0 h 40"/>
              <a:gd name="T8" fmla="*/ 24 w 32"/>
              <a:gd name="T9" fmla="*/ 0 h 40"/>
              <a:gd name="T10" fmla="*/ 32 w 32"/>
              <a:gd name="T11" fmla="*/ 40 h 40"/>
              <a:gd name="T12" fmla="*/ 32 w 32"/>
              <a:gd name="T13" fmla="*/ 4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40">
                <a:moveTo>
                  <a:pt x="32" y="40"/>
                </a:moveTo>
                <a:lnTo>
                  <a:pt x="32" y="40"/>
                </a:lnTo>
                <a:lnTo>
                  <a:pt x="0" y="40"/>
                </a:lnTo>
                <a:lnTo>
                  <a:pt x="0" y="0"/>
                </a:lnTo>
                <a:lnTo>
                  <a:pt x="24" y="0"/>
                </a:lnTo>
                <a:lnTo>
                  <a:pt x="32" y="40"/>
                </a:lnTo>
                <a:lnTo>
                  <a:pt x="32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8" name="Freeform 90"/>
          <p:cNvSpPr>
            <a:spLocks/>
          </p:cNvSpPr>
          <p:nvPr/>
        </p:nvSpPr>
        <p:spPr bwMode="auto">
          <a:xfrm>
            <a:off x="7200900" y="4330700"/>
            <a:ext cx="76200" cy="76200"/>
          </a:xfrm>
          <a:custGeom>
            <a:avLst/>
            <a:gdLst>
              <a:gd name="T0" fmla="*/ 48 w 48"/>
              <a:gd name="T1" fmla="*/ 0 h 48"/>
              <a:gd name="T2" fmla="*/ 48 w 48"/>
              <a:gd name="T3" fmla="*/ 40 h 48"/>
              <a:gd name="T4" fmla="*/ 8 w 48"/>
              <a:gd name="T5" fmla="*/ 48 h 48"/>
              <a:gd name="T6" fmla="*/ 0 w 48"/>
              <a:gd name="T7" fmla="*/ 8 h 48"/>
              <a:gd name="T8" fmla="*/ 40 w 48"/>
              <a:gd name="T9" fmla="*/ 0 h 48"/>
              <a:gd name="T10" fmla="*/ 40 w 48"/>
              <a:gd name="T11" fmla="*/ 0 h 48"/>
              <a:gd name="T12" fmla="*/ 48 w 48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48" y="0"/>
                </a:moveTo>
                <a:lnTo>
                  <a:pt x="48" y="40"/>
                </a:lnTo>
                <a:lnTo>
                  <a:pt x="8" y="48"/>
                </a:lnTo>
                <a:lnTo>
                  <a:pt x="0" y="8"/>
                </a:lnTo>
                <a:lnTo>
                  <a:pt x="40" y="0"/>
                </a:lnTo>
                <a:lnTo>
                  <a:pt x="40" y="0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79" name="Freeform 91"/>
          <p:cNvSpPr>
            <a:spLocks/>
          </p:cNvSpPr>
          <p:nvPr/>
        </p:nvSpPr>
        <p:spPr bwMode="auto">
          <a:xfrm>
            <a:off x="7124700" y="4343400"/>
            <a:ext cx="88900" cy="76200"/>
          </a:xfrm>
          <a:custGeom>
            <a:avLst/>
            <a:gdLst>
              <a:gd name="T0" fmla="*/ 48 w 56"/>
              <a:gd name="T1" fmla="*/ 0 h 48"/>
              <a:gd name="T2" fmla="*/ 56 w 56"/>
              <a:gd name="T3" fmla="*/ 40 h 48"/>
              <a:gd name="T4" fmla="*/ 8 w 56"/>
              <a:gd name="T5" fmla="*/ 48 h 48"/>
              <a:gd name="T6" fmla="*/ 0 w 56"/>
              <a:gd name="T7" fmla="*/ 16 h 48"/>
              <a:gd name="T8" fmla="*/ 48 w 56"/>
              <a:gd name="T9" fmla="*/ 0 h 48"/>
              <a:gd name="T10" fmla="*/ 48 w 56"/>
              <a:gd name="T11" fmla="*/ 0 h 48"/>
              <a:gd name="T12" fmla="*/ 48 w 56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48" y="0"/>
                </a:moveTo>
                <a:lnTo>
                  <a:pt x="56" y="40"/>
                </a:lnTo>
                <a:lnTo>
                  <a:pt x="8" y="48"/>
                </a:lnTo>
                <a:lnTo>
                  <a:pt x="0" y="16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0" name="Freeform 92"/>
          <p:cNvSpPr>
            <a:spLocks/>
          </p:cNvSpPr>
          <p:nvPr/>
        </p:nvSpPr>
        <p:spPr bwMode="auto">
          <a:xfrm>
            <a:off x="7048500" y="4368800"/>
            <a:ext cx="88900" cy="76200"/>
          </a:xfrm>
          <a:custGeom>
            <a:avLst/>
            <a:gdLst>
              <a:gd name="T0" fmla="*/ 48 w 56"/>
              <a:gd name="T1" fmla="*/ 0 h 48"/>
              <a:gd name="T2" fmla="*/ 56 w 56"/>
              <a:gd name="T3" fmla="*/ 32 h 48"/>
              <a:gd name="T4" fmla="*/ 8 w 56"/>
              <a:gd name="T5" fmla="*/ 48 h 48"/>
              <a:gd name="T6" fmla="*/ 0 w 56"/>
              <a:gd name="T7" fmla="*/ 8 h 48"/>
              <a:gd name="T8" fmla="*/ 48 w 56"/>
              <a:gd name="T9" fmla="*/ 0 h 48"/>
              <a:gd name="T10" fmla="*/ 48 w 56"/>
              <a:gd name="T11" fmla="*/ 0 h 48"/>
              <a:gd name="T12" fmla="*/ 48 w 56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48" y="0"/>
                </a:moveTo>
                <a:lnTo>
                  <a:pt x="56" y="32"/>
                </a:lnTo>
                <a:lnTo>
                  <a:pt x="8" y="48"/>
                </a:lnTo>
                <a:lnTo>
                  <a:pt x="0" y="8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1" name="Freeform 93"/>
          <p:cNvSpPr>
            <a:spLocks/>
          </p:cNvSpPr>
          <p:nvPr/>
        </p:nvSpPr>
        <p:spPr bwMode="auto">
          <a:xfrm>
            <a:off x="6972300" y="4381500"/>
            <a:ext cx="88900" cy="88900"/>
          </a:xfrm>
          <a:custGeom>
            <a:avLst/>
            <a:gdLst>
              <a:gd name="T0" fmla="*/ 48 w 56"/>
              <a:gd name="T1" fmla="*/ 0 h 56"/>
              <a:gd name="T2" fmla="*/ 56 w 56"/>
              <a:gd name="T3" fmla="*/ 40 h 56"/>
              <a:gd name="T4" fmla="*/ 16 w 56"/>
              <a:gd name="T5" fmla="*/ 56 h 56"/>
              <a:gd name="T6" fmla="*/ 0 w 56"/>
              <a:gd name="T7" fmla="*/ 16 h 56"/>
              <a:gd name="T8" fmla="*/ 48 w 56"/>
              <a:gd name="T9" fmla="*/ 0 h 56"/>
              <a:gd name="T10" fmla="*/ 48 w 56"/>
              <a:gd name="T11" fmla="*/ 0 h 56"/>
              <a:gd name="T12" fmla="*/ 48 w 56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48" y="0"/>
                </a:move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48" y="0"/>
                </a:lnTo>
                <a:lnTo>
                  <a:pt x="48" y="0"/>
                </a:lnTo>
                <a:lnTo>
                  <a:pt x="4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2" name="Freeform 94"/>
          <p:cNvSpPr>
            <a:spLocks/>
          </p:cNvSpPr>
          <p:nvPr/>
        </p:nvSpPr>
        <p:spPr bwMode="auto">
          <a:xfrm>
            <a:off x="6921500" y="4406900"/>
            <a:ext cx="76200" cy="76200"/>
          </a:xfrm>
          <a:custGeom>
            <a:avLst/>
            <a:gdLst>
              <a:gd name="T0" fmla="*/ 32 w 48"/>
              <a:gd name="T1" fmla="*/ 0 h 48"/>
              <a:gd name="T2" fmla="*/ 48 w 48"/>
              <a:gd name="T3" fmla="*/ 40 h 48"/>
              <a:gd name="T4" fmla="*/ 8 w 48"/>
              <a:gd name="T5" fmla="*/ 48 h 48"/>
              <a:gd name="T6" fmla="*/ 0 w 48"/>
              <a:gd name="T7" fmla="*/ 8 h 48"/>
              <a:gd name="T8" fmla="*/ 32 w 48"/>
              <a:gd name="T9" fmla="*/ 0 h 48"/>
              <a:gd name="T10" fmla="*/ 32 w 48"/>
              <a:gd name="T11" fmla="*/ 0 h 48"/>
              <a:gd name="T12" fmla="*/ 32 w 48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32" y="0"/>
                </a:moveTo>
                <a:lnTo>
                  <a:pt x="48" y="40"/>
                </a:lnTo>
                <a:lnTo>
                  <a:pt x="8" y="48"/>
                </a:lnTo>
                <a:lnTo>
                  <a:pt x="0" y="8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3" name="Freeform 95"/>
          <p:cNvSpPr>
            <a:spLocks/>
          </p:cNvSpPr>
          <p:nvPr/>
        </p:nvSpPr>
        <p:spPr bwMode="auto">
          <a:xfrm>
            <a:off x="6870700" y="4419600"/>
            <a:ext cx="63500" cy="76200"/>
          </a:xfrm>
          <a:custGeom>
            <a:avLst/>
            <a:gdLst>
              <a:gd name="T0" fmla="*/ 32 w 40"/>
              <a:gd name="T1" fmla="*/ 0 h 48"/>
              <a:gd name="T2" fmla="*/ 40 w 40"/>
              <a:gd name="T3" fmla="*/ 40 h 48"/>
              <a:gd name="T4" fmla="*/ 16 w 40"/>
              <a:gd name="T5" fmla="*/ 48 h 48"/>
              <a:gd name="T6" fmla="*/ 0 w 40"/>
              <a:gd name="T7" fmla="*/ 16 h 48"/>
              <a:gd name="T8" fmla="*/ 24 w 40"/>
              <a:gd name="T9" fmla="*/ 0 h 48"/>
              <a:gd name="T10" fmla="*/ 24 w 40"/>
              <a:gd name="T11" fmla="*/ 0 h 48"/>
              <a:gd name="T12" fmla="*/ 32 w 40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8">
                <a:moveTo>
                  <a:pt x="32" y="0"/>
                </a:moveTo>
                <a:lnTo>
                  <a:pt x="40" y="40"/>
                </a:lnTo>
                <a:lnTo>
                  <a:pt x="16" y="48"/>
                </a:lnTo>
                <a:lnTo>
                  <a:pt x="0" y="16"/>
                </a:lnTo>
                <a:lnTo>
                  <a:pt x="24" y="0"/>
                </a:lnTo>
                <a:lnTo>
                  <a:pt x="24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4" name="Freeform 96"/>
          <p:cNvSpPr>
            <a:spLocks/>
          </p:cNvSpPr>
          <p:nvPr/>
        </p:nvSpPr>
        <p:spPr bwMode="auto">
          <a:xfrm>
            <a:off x="6845300" y="4445000"/>
            <a:ext cx="50800" cy="63500"/>
          </a:xfrm>
          <a:custGeom>
            <a:avLst/>
            <a:gdLst>
              <a:gd name="T0" fmla="*/ 16 w 32"/>
              <a:gd name="T1" fmla="*/ 0 h 40"/>
              <a:gd name="T2" fmla="*/ 32 w 32"/>
              <a:gd name="T3" fmla="*/ 32 h 40"/>
              <a:gd name="T4" fmla="*/ 24 w 32"/>
              <a:gd name="T5" fmla="*/ 40 h 40"/>
              <a:gd name="T6" fmla="*/ 0 w 32"/>
              <a:gd name="T7" fmla="*/ 8 h 40"/>
              <a:gd name="T8" fmla="*/ 16 w 32"/>
              <a:gd name="T9" fmla="*/ 0 h 40"/>
              <a:gd name="T10" fmla="*/ 16 w 32"/>
              <a:gd name="T11" fmla="*/ 0 h 40"/>
              <a:gd name="T12" fmla="*/ 16 w 32"/>
              <a:gd name="T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40">
                <a:moveTo>
                  <a:pt x="16" y="0"/>
                </a:moveTo>
                <a:lnTo>
                  <a:pt x="32" y="32"/>
                </a:lnTo>
                <a:lnTo>
                  <a:pt x="24" y="40"/>
                </a:lnTo>
                <a:lnTo>
                  <a:pt x="0" y="8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5" name="Freeform 97"/>
          <p:cNvSpPr>
            <a:spLocks/>
          </p:cNvSpPr>
          <p:nvPr/>
        </p:nvSpPr>
        <p:spPr bwMode="auto">
          <a:xfrm>
            <a:off x="6819900" y="4457700"/>
            <a:ext cx="76200" cy="88900"/>
          </a:xfrm>
          <a:custGeom>
            <a:avLst/>
            <a:gdLst>
              <a:gd name="T0" fmla="*/ 16 w 48"/>
              <a:gd name="T1" fmla="*/ 0 h 56"/>
              <a:gd name="T2" fmla="*/ 48 w 48"/>
              <a:gd name="T3" fmla="*/ 16 h 56"/>
              <a:gd name="T4" fmla="*/ 40 w 48"/>
              <a:gd name="T5" fmla="*/ 56 h 56"/>
              <a:gd name="T6" fmla="*/ 0 w 48"/>
              <a:gd name="T7" fmla="*/ 40 h 56"/>
              <a:gd name="T8" fmla="*/ 8 w 48"/>
              <a:gd name="T9" fmla="*/ 8 h 56"/>
              <a:gd name="T10" fmla="*/ 8 w 48"/>
              <a:gd name="T11" fmla="*/ 0 h 56"/>
              <a:gd name="T12" fmla="*/ 16 w 48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56">
                <a:moveTo>
                  <a:pt x="16" y="0"/>
                </a:moveTo>
                <a:lnTo>
                  <a:pt x="48" y="16"/>
                </a:lnTo>
                <a:lnTo>
                  <a:pt x="40" y="56"/>
                </a:lnTo>
                <a:lnTo>
                  <a:pt x="0" y="40"/>
                </a:lnTo>
                <a:lnTo>
                  <a:pt x="8" y="8"/>
                </a:lnTo>
                <a:lnTo>
                  <a:pt x="8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6" name="Freeform 98"/>
          <p:cNvSpPr>
            <a:spLocks/>
          </p:cNvSpPr>
          <p:nvPr/>
        </p:nvSpPr>
        <p:spPr bwMode="auto">
          <a:xfrm>
            <a:off x="6819900" y="4521200"/>
            <a:ext cx="63500" cy="76200"/>
          </a:xfrm>
          <a:custGeom>
            <a:avLst/>
            <a:gdLst>
              <a:gd name="T0" fmla="*/ 0 w 40"/>
              <a:gd name="T1" fmla="*/ 0 h 48"/>
              <a:gd name="T2" fmla="*/ 40 w 40"/>
              <a:gd name="T3" fmla="*/ 8 h 48"/>
              <a:gd name="T4" fmla="*/ 40 w 40"/>
              <a:gd name="T5" fmla="*/ 48 h 48"/>
              <a:gd name="T6" fmla="*/ 0 w 40"/>
              <a:gd name="T7" fmla="*/ 48 h 48"/>
              <a:gd name="T8" fmla="*/ 0 w 40"/>
              <a:gd name="T9" fmla="*/ 8 h 48"/>
              <a:gd name="T10" fmla="*/ 0 w 40"/>
              <a:gd name="T11" fmla="*/ 8 h 48"/>
              <a:gd name="T12" fmla="*/ 0 w 40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8">
                <a:moveTo>
                  <a:pt x="0" y="0"/>
                </a:moveTo>
                <a:lnTo>
                  <a:pt x="40" y="8"/>
                </a:lnTo>
                <a:lnTo>
                  <a:pt x="40" y="48"/>
                </a:lnTo>
                <a:lnTo>
                  <a:pt x="0" y="48"/>
                </a:lnTo>
                <a:lnTo>
                  <a:pt x="0" y="8"/>
                </a:lnTo>
                <a:lnTo>
                  <a:pt x="0" y="8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7" name="Freeform 99"/>
          <p:cNvSpPr>
            <a:spLocks/>
          </p:cNvSpPr>
          <p:nvPr/>
        </p:nvSpPr>
        <p:spPr bwMode="auto">
          <a:xfrm>
            <a:off x="6819900" y="4597400"/>
            <a:ext cx="63500" cy="76200"/>
          </a:xfrm>
          <a:custGeom>
            <a:avLst/>
            <a:gdLst>
              <a:gd name="T0" fmla="*/ 0 w 40"/>
              <a:gd name="T1" fmla="*/ 0 h 48"/>
              <a:gd name="T2" fmla="*/ 40 w 40"/>
              <a:gd name="T3" fmla="*/ 0 h 48"/>
              <a:gd name="T4" fmla="*/ 40 w 40"/>
              <a:gd name="T5" fmla="*/ 48 h 48"/>
              <a:gd name="T6" fmla="*/ 8 w 40"/>
              <a:gd name="T7" fmla="*/ 48 h 48"/>
              <a:gd name="T8" fmla="*/ 0 w 40"/>
              <a:gd name="T9" fmla="*/ 8 h 48"/>
              <a:gd name="T10" fmla="*/ 0 w 40"/>
              <a:gd name="T11" fmla="*/ 0 h 48"/>
              <a:gd name="T12" fmla="*/ 0 w 40"/>
              <a:gd name="T13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8">
                <a:moveTo>
                  <a:pt x="0" y="0"/>
                </a:moveTo>
                <a:lnTo>
                  <a:pt x="40" y="0"/>
                </a:lnTo>
                <a:lnTo>
                  <a:pt x="40" y="48"/>
                </a:lnTo>
                <a:lnTo>
                  <a:pt x="8" y="48"/>
                </a:lnTo>
                <a:lnTo>
                  <a:pt x="0" y="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8" name="Freeform 100"/>
          <p:cNvSpPr>
            <a:spLocks/>
          </p:cNvSpPr>
          <p:nvPr/>
        </p:nvSpPr>
        <p:spPr bwMode="auto">
          <a:xfrm>
            <a:off x="6832600" y="4660900"/>
            <a:ext cx="76200" cy="88900"/>
          </a:xfrm>
          <a:custGeom>
            <a:avLst/>
            <a:gdLst>
              <a:gd name="T0" fmla="*/ 0 w 48"/>
              <a:gd name="T1" fmla="*/ 8 h 56"/>
              <a:gd name="T2" fmla="*/ 32 w 48"/>
              <a:gd name="T3" fmla="*/ 0 h 56"/>
              <a:gd name="T4" fmla="*/ 48 w 48"/>
              <a:gd name="T5" fmla="*/ 48 h 56"/>
              <a:gd name="T6" fmla="*/ 8 w 48"/>
              <a:gd name="T7" fmla="*/ 56 h 56"/>
              <a:gd name="T8" fmla="*/ 0 w 48"/>
              <a:gd name="T9" fmla="*/ 16 h 56"/>
              <a:gd name="T10" fmla="*/ 0 w 48"/>
              <a:gd name="T11" fmla="*/ 8 h 56"/>
              <a:gd name="T12" fmla="*/ 0 w 48"/>
              <a:gd name="T13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56">
                <a:moveTo>
                  <a:pt x="0" y="8"/>
                </a:moveTo>
                <a:lnTo>
                  <a:pt x="32" y="0"/>
                </a:lnTo>
                <a:lnTo>
                  <a:pt x="48" y="48"/>
                </a:lnTo>
                <a:lnTo>
                  <a:pt x="8" y="56"/>
                </a:lnTo>
                <a:lnTo>
                  <a:pt x="0" y="16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89" name="Freeform 101"/>
          <p:cNvSpPr>
            <a:spLocks/>
          </p:cNvSpPr>
          <p:nvPr/>
        </p:nvSpPr>
        <p:spPr bwMode="auto">
          <a:xfrm>
            <a:off x="6845300" y="4737100"/>
            <a:ext cx="88900" cy="88900"/>
          </a:xfrm>
          <a:custGeom>
            <a:avLst/>
            <a:gdLst>
              <a:gd name="T0" fmla="*/ 0 w 56"/>
              <a:gd name="T1" fmla="*/ 8 h 56"/>
              <a:gd name="T2" fmla="*/ 40 w 56"/>
              <a:gd name="T3" fmla="*/ 0 h 56"/>
              <a:gd name="T4" fmla="*/ 56 w 56"/>
              <a:gd name="T5" fmla="*/ 48 h 56"/>
              <a:gd name="T6" fmla="*/ 16 w 56"/>
              <a:gd name="T7" fmla="*/ 56 h 56"/>
              <a:gd name="T8" fmla="*/ 0 w 56"/>
              <a:gd name="T9" fmla="*/ 16 h 56"/>
              <a:gd name="T10" fmla="*/ 0 w 56"/>
              <a:gd name="T11" fmla="*/ 16 h 56"/>
              <a:gd name="T12" fmla="*/ 0 w 56"/>
              <a:gd name="T13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0" y="8"/>
                </a:moveTo>
                <a:lnTo>
                  <a:pt x="40" y="0"/>
                </a:lnTo>
                <a:lnTo>
                  <a:pt x="56" y="48"/>
                </a:lnTo>
                <a:lnTo>
                  <a:pt x="16" y="5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0" name="Freeform 102"/>
          <p:cNvSpPr>
            <a:spLocks/>
          </p:cNvSpPr>
          <p:nvPr/>
        </p:nvSpPr>
        <p:spPr bwMode="auto">
          <a:xfrm>
            <a:off x="6870700" y="4813300"/>
            <a:ext cx="88900" cy="88900"/>
          </a:xfrm>
          <a:custGeom>
            <a:avLst/>
            <a:gdLst>
              <a:gd name="T0" fmla="*/ 0 w 56"/>
              <a:gd name="T1" fmla="*/ 8 h 56"/>
              <a:gd name="T2" fmla="*/ 40 w 56"/>
              <a:gd name="T3" fmla="*/ 0 h 56"/>
              <a:gd name="T4" fmla="*/ 56 w 56"/>
              <a:gd name="T5" fmla="*/ 40 h 56"/>
              <a:gd name="T6" fmla="*/ 16 w 56"/>
              <a:gd name="T7" fmla="*/ 56 h 56"/>
              <a:gd name="T8" fmla="*/ 0 w 56"/>
              <a:gd name="T9" fmla="*/ 16 h 56"/>
              <a:gd name="T10" fmla="*/ 0 w 56"/>
              <a:gd name="T11" fmla="*/ 16 h 56"/>
              <a:gd name="T12" fmla="*/ 0 w 56"/>
              <a:gd name="T13" fmla="*/ 8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0" y="8"/>
                </a:moveTo>
                <a:lnTo>
                  <a:pt x="40" y="0"/>
                </a:ln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0" y="16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6896100" y="4876800"/>
            <a:ext cx="88900" cy="88900"/>
          </a:xfrm>
          <a:custGeom>
            <a:avLst/>
            <a:gdLst>
              <a:gd name="T0" fmla="*/ 0 w 56"/>
              <a:gd name="T1" fmla="*/ 16 h 56"/>
              <a:gd name="T2" fmla="*/ 40 w 56"/>
              <a:gd name="T3" fmla="*/ 0 h 56"/>
              <a:gd name="T4" fmla="*/ 56 w 56"/>
              <a:gd name="T5" fmla="*/ 40 h 56"/>
              <a:gd name="T6" fmla="*/ 16 w 56"/>
              <a:gd name="T7" fmla="*/ 56 h 56"/>
              <a:gd name="T8" fmla="*/ 0 w 56"/>
              <a:gd name="T9" fmla="*/ 16 h 56"/>
              <a:gd name="T10" fmla="*/ 0 w 56"/>
              <a:gd name="T11" fmla="*/ 16 h 56"/>
              <a:gd name="T12" fmla="*/ 0 w 56"/>
              <a:gd name="T13" fmla="*/ 16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0" y="16"/>
                </a:moveTo>
                <a:lnTo>
                  <a:pt x="40" y="0"/>
                </a:ln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2" name="Freeform 104"/>
          <p:cNvSpPr>
            <a:spLocks/>
          </p:cNvSpPr>
          <p:nvPr/>
        </p:nvSpPr>
        <p:spPr bwMode="auto">
          <a:xfrm>
            <a:off x="6921500" y="4940300"/>
            <a:ext cx="88900" cy="76200"/>
          </a:xfrm>
          <a:custGeom>
            <a:avLst/>
            <a:gdLst>
              <a:gd name="T0" fmla="*/ 0 w 56"/>
              <a:gd name="T1" fmla="*/ 16 h 48"/>
              <a:gd name="T2" fmla="*/ 40 w 56"/>
              <a:gd name="T3" fmla="*/ 0 h 48"/>
              <a:gd name="T4" fmla="*/ 56 w 56"/>
              <a:gd name="T5" fmla="*/ 24 h 48"/>
              <a:gd name="T6" fmla="*/ 16 w 56"/>
              <a:gd name="T7" fmla="*/ 48 h 48"/>
              <a:gd name="T8" fmla="*/ 0 w 56"/>
              <a:gd name="T9" fmla="*/ 16 h 48"/>
              <a:gd name="T10" fmla="*/ 0 w 56"/>
              <a:gd name="T11" fmla="*/ 16 h 48"/>
              <a:gd name="T12" fmla="*/ 0 w 56"/>
              <a:gd name="T13" fmla="*/ 16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0" y="16"/>
                </a:moveTo>
                <a:lnTo>
                  <a:pt x="40" y="0"/>
                </a:lnTo>
                <a:lnTo>
                  <a:pt x="56" y="24"/>
                </a:lnTo>
                <a:lnTo>
                  <a:pt x="16" y="48"/>
                </a:lnTo>
                <a:lnTo>
                  <a:pt x="0" y="16"/>
                </a:lnTo>
                <a:lnTo>
                  <a:pt x="0" y="16"/>
                </a:lnTo>
                <a:lnTo>
                  <a:pt x="0" y="16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3" name="Freeform 105"/>
          <p:cNvSpPr>
            <a:spLocks/>
          </p:cNvSpPr>
          <p:nvPr/>
        </p:nvSpPr>
        <p:spPr bwMode="auto">
          <a:xfrm>
            <a:off x="6946900" y="4978400"/>
            <a:ext cx="101600" cy="101600"/>
          </a:xfrm>
          <a:custGeom>
            <a:avLst/>
            <a:gdLst>
              <a:gd name="T0" fmla="*/ 0 w 64"/>
              <a:gd name="T1" fmla="*/ 24 h 64"/>
              <a:gd name="T2" fmla="*/ 40 w 64"/>
              <a:gd name="T3" fmla="*/ 0 h 64"/>
              <a:gd name="T4" fmla="*/ 64 w 64"/>
              <a:gd name="T5" fmla="*/ 40 h 64"/>
              <a:gd name="T6" fmla="*/ 32 w 64"/>
              <a:gd name="T7" fmla="*/ 64 h 64"/>
              <a:gd name="T8" fmla="*/ 0 w 64"/>
              <a:gd name="T9" fmla="*/ 24 h 64"/>
              <a:gd name="T10" fmla="*/ 0 w 64"/>
              <a:gd name="T11" fmla="*/ 24 h 64"/>
              <a:gd name="T12" fmla="*/ 0 w 64"/>
              <a:gd name="T13" fmla="*/ 2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64">
                <a:moveTo>
                  <a:pt x="0" y="24"/>
                </a:moveTo>
                <a:lnTo>
                  <a:pt x="40" y="0"/>
                </a:lnTo>
                <a:lnTo>
                  <a:pt x="64" y="40"/>
                </a:lnTo>
                <a:lnTo>
                  <a:pt x="32" y="64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4" name="Freeform 106"/>
          <p:cNvSpPr>
            <a:spLocks/>
          </p:cNvSpPr>
          <p:nvPr/>
        </p:nvSpPr>
        <p:spPr bwMode="auto">
          <a:xfrm>
            <a:off x="6997700" y="5041900"/>
            <a:ext cx="88900" cy="76200"/>
          </a:xfrm>
          <a:custGeom>
            <a:avLst/>
            <a:gdLst>
              <a:gd name="T0" fmla="*/ 0 w 56"/>
              <a:gd name="T1" fmla="*/ 24 h 48"/>
              <a:gd name="T2" fmla="*/ 24 w 56"/>
              <a:gd name="T3" fmla="*/ 0 h 48"/>
              <a:gd name="T4" fmla="*/ 56 w 56"/>
              <a:gd name="T5" fmla="*/ 24 h 48"/>
              <a:gd name="T6" fmla="*/ 24 w 56"/>
              <a:gd name="T7" fmla="*/ 48 h 48"/>
              <a:gd name="T8" fmla="*/ 0 w 56"/>
              <a:gd name="T9" fmla="*/ 24 h 48"/>
              <a:gd name="T10" fmla="*/ 0 w 56"/>
              <a:gd name="T11" fmla="*/ 24 h 48"/>
              <a:gd name="T12" fmla="*/ 0 w 56"/>
              <a:gd name="T13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0" y="24"/>
                </a:moveTo>
                <a:lnTo>
                  <a:pt x="24" y="0"/>
                </a:lnTo>
                <a:lnTo>
                  <a:pt x="56" y="24"/>
                </a:lnTo>
                <a:lnTo>
                  <a:pt x="24" y="48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5" name="Freeform 107"/>
          <p:cNvSpPr>
            <a:spLocks/>
          </p:cNvSpPr>
          <p:nvPr/>
        </p:nvSpPr>
        <p:spPr bwMode="auto">
          <a:xfrm>
            <a:off x="7035800" y="5080000"/>
            <a:ext cx="76200" cy="76200"/>
          </a:xfrm>
          <a:custGeom>
            <a:avLst/>
            <a:gdLst>
              <a:gd name="T0" fmla="*/ 0 w 48"/>
              <a:gd name="T1" fmla="*/ 24 h 48"/>
              <a:gd name="T2" fmla="*/ 24 w 48"/>
              <a:gd name="T3" fmla="*/ 0 h 48"/>
              <a:gd name="T4" fmla="*/ 48 w 48"/>
              <a:gd name="T5" fmla="*/ 24 h 48"/>
              <a:gd name="T6" fmla="*/ 16 w 48"/>
              <a:gd name="T7" fmla="*/ 48 h 48"/>
              <a:gd name="T8" fmla="*/ 0 w 48"/>
              <a:gd name="T9" fmla="*/ 24 h 48"/>
              <a:gd name="T10" fmla="*/ 0 w 48"/>
              <a:gd name="T11" fmla="*/ 24 h 48"/>
              <a:gd name="T12" fmla="*/ 0 w 48"/>
              <a:gd name="T13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8">
                <a:moveTo>
                  <a:pt x="0" y="24"/>
                </a:moveTo>
                <a:lnTo>
                  <a:pt x="24" y="0"/>
                </a:lnTo>
                <a:lnTo>
                  <a:pt x="48" y="24"/>
                </a:lnTo>
                <a:lnTo>
                  <a:pt x="16" y="48"/>
                </a:lnTo>
                <a:lnTo>
                  <a:pt x="0" y="24"/>
                </a:lnTo>
                <a:lnTo>
                  <a:pt x="0" y="24"/>
                </a:lnTo>
                <a:lnTo>
                  <a:pt x="0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6" name="Freeform 108"/>
          <p:cNvSpPr>
            <a:spLocks/>
          </p:cNvSpPr>
          <p:nvPr/>
        </p:nvSpPr>
        <p:spPr bwMode="auto">
          <a:xfrm>
            <a:off x="7061200" y="5118100"/>
            <a:ext cx="76200" cy="63500"/>
          </a:xfrm>
          <a:custGeom>
            <a:avLst/>
            <a:gdLst>
              <a:gd name="T0" fmla="*/ 32 w 48"/>
              <a:gd name="T1" fmla="*/ 0 h 40"/>
              <a:gd name="T2" fmla="*/ 32 w 48"/>
              <a:gd name="T3" fmla="*/ 0 h 40"/>
              <a:gd name="T4" fmla="*/ 48 w 48"/>
              <a:gd name="T5" fmla="*/ 16 h 40"/>
              <a:gd name="T6" fmla="*/ 16 w 48"/>
              <a:gd name="T7" fmla="*/ 40 h 40"/>
              <a:gd name="T8" fmla="*/ 0 w 48"/>
              <a:gd name="T9" fmla="*/ 24 h 40"/>
              <a:gd name="T10" fmla="*/ 32 w 48"/>
              <a:gd name="T11" fmla="*/ 0 h 40"/>
              <a:gd name="T12" fmla="*/ 32 w 48"/>
              <a:gd name="T1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0">
                <a:moveTo>
                  <a:pt x="32" y="0"/>
                </a:moveTo>
                <a:lnTo>
                  <a:pt x="32" y="0"/>
                </a:lnTo>
                <a:lnTo>
                  <a:pt x="48" y="16"/>
                </a:lnTo>
                <a:lnTo>
                  <a:pt x="16" y="40"/>
                </a:lnTo>
                <a:lnTo>
                  <a:pt x="0" y="24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7" name="Freeform 109"/>
          <p:cNvSpPr>
            <a:spLocks/>
          </p:cNvSpPr>
          <p:nvPr/>
        </p:nvSpPr>
        <p:spPr bwMode="auto">
          <a:xfrm>
            <a:off x="7086600" y="5143500"/>
            <a:ext cx="63500" cy="50800"/>
          </a:xfrm>
          <a:custGeom>
            <a:avLst/>
            <a:gdLst>
              <a:gd name="T0" fmla="*/ 32 w 40"/>
              <a:gd name="T1" fmla="*/ 8 h 32"/>
              <a:gd name="T2" fmla="*/ 32 w 40"/>
              <a:gd name="T3" fmla="*/ 8 h 32"/>
              <a:gd name="T4" fmla="*/ 40 w 40"/>
              <a:gd name="T5" fmla="*/ 32 h 32"/>
              <a:gd name="T6" fmla="*/ 0 w 40"/>
              <a:gd name="T7" fmla="*/ 32 h 32"/>
              <a:gd name="T8" fmla="*/ 0 w 40"/>
              <a:gd name="T9" fmla="*/ 16 h 32"/>
              <a:gd name="T10" fmla="*/ 32 w 40"/>
              <a:gd name="T11" fmla="*/ 0 h 32"/>
              <a:gd name="T12" fmla="*/ 32 w 40"/>
              <a:gd name="T13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32">
                <a:moveTo>
                  <a:pt x="32" y="8"/>
                </a:moveTo>
                <a:lnTo>
                  <a:pt x="32" y="8"/>
                </a:lnTo>
                <a:lnTo>
                  <a:pt x="40" y="32"/>
                </a:lnTo>
                <a:lnTo>
                  <a:pt x="0" y="32"/>
                </a:lnTo>
                <a:lnTo>
                  <a:pt x="0" y="16"/>
                </a:lnTo>
                <a:lnTo>
                  <a:pt x="32" y="0"/>
                </a:lnTo>
                <a:lnTo>
                  <a:pt x="32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8" name="Freeform 110"/>
          <p:cNvSpPr>
            <a:spLocks/>
          </p:cNvSpPr>
          <p:nvPr/>
        </p:nvSpPr>
        <p:spPr bwMode="auto">
          <a:xfrm>
            <a:off x="7073900" y="5181600"/>
            <a:ext cx="76200" cy="63500"/>
          </a:xfrm>
          <a:custGeom>
            <a:avLst/>
            <a:gdLst>
              <a:gd name="T0" fmla="*/ 48 w 48"/>
              <a:gd name="T1" fmla="*/ 8 h 40"/>
              <a:gd name="T2" fmla="*/ 48 w 48"/>
              <a:gd name="T3" fmla="*/ 16 h 40"/>
              <a:gd name="T4" fmla="*/ 32 w 48"/>
              <a:gd name="T5" fmla="*/ 40 h 40"/>
              <a:gd name="T6" fmla="*/ 0 w 48"/>
              <a:gd name="T7" fmla="*/ 24 h 40"/>
              <a:gd name="T8" fmla="*/ 8 w 48"/>
              <a:gd name="T9" fmla="*/ 0 h 40"/>
              <a:gd name="T10" fmla="*/ 48 w 48"/>
              <a:gd name="T11" fmla="*/ 8 h 40"/>
              <a:gd name="T12" fmla="*/ 48 w 48"/>
              <a:gd name="T13" fmla="*/ 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40">
                <a:moveTo>
                  <a:pt x="48" y="8"/>
                </a:moveTo>
                <a:lnTo>
                  <a:pt x="48" y="16"/>
                </a:lnTo>
                <a:lnTo>
                  <a:pt x="32" y="40"/>
                </a:lnTo>
                <a:lnTo>
                  <a:pt x="0" y="24"/>
                </a:lnTo>
                <a:lnTo>
                  <a:pt x="8" y="0"/>
                </a:lnTo>
                <a:lnTo>
                  <a:pt x="48" y="8"/>
                </a:lnTo>
                <a:lnTo>
                  <a:pt x="48" y="8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99" name="Freeform 111"/>
          <p:cNvSpPr>
            <a:spLocks/>
          </p:cNvSpPr>
          <p:nvPr/>
        </p:nvSpPr>
        <p:spPr bwMode="auto">
          <a:xfrm>
            <a:off x="7023100" y="5207000"/>
            <a:ext cx="101600" cy="88900"/>
          </a:xfrm>
          <a:custGeom>
            <a:avLst/>
            <a:gdLst>
              <a:gd name="T0" fmla="*/ 64 w 64"/>
              <a:gd name="T1" fmla="*/ 24 h 56"/>
              <a:gd name="T2" fmla="*/ 64 w 64"/>
              <a:gd name="T3" fmla="*/ 24 h 56"/>
              <a:gd name="T4" fmla="*/ 32 w 64"/>
              <a:gd name="T5" fmla="*/ 56 h 56"/>
              <a:gd name="T6" fmla="*/ 0 w 64"/>
              <a:gd name="T7" fmla="*/ 32 h 56"/>
              <a:gd name="T8" fmla="*/ 32 w 64"/>
              <a:gd name="T9" fmla="*/ 0 h 56"/>
              <a:gd name="T10" fmla="*/ 64 w 64"/>
              <a:gd name="T11" fmla="*/ 24 h 56"/>
              <a:gd name="T12" fmla="*/ 64 w 64"/>
              <a:gd name="T13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56">
                <a:moveTo>
                  <a:pt x="64" y="24"/>
                </a:moveTo>
                <a:lnTo>
                  <a:pt x="64" y="24"/>
                </a:lnTo>
                <a:lnTo>
                  <a:pt x="32" y="56"/>
                </a:lnTo>
                <a:lnTo>
                  <a:pt x="0" y="32"/>
                </a:lnTo>
                <a:lnTo>
                  <a:pt x="32" y="0"/>
                </a:lnTo>
                <a:lnTo>
                  <a:pt x="64" y="24"/>
                </a:lnTo>
                <a:lnTo>
                  <a:pt x="64" y="24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0" name="Freeform 112"/>
          <p:cNvSpPr>
            <a:spLocks/>
          </p:cNvSpPr>
          <p:nvPr/>
        </p:nvSpPr>
        <p:spPr bwMode="auto">
          <a:xfrm>
            <a:off x="6946900" y="5245100"/>
            <a:ext cx="127000" cy="114300"/>
          </a:xfrm>
          <a:custGeom>
            <a:avLst/>
            <a:gdLst>
              <a:gd name="T0" fmla="*/ 80 w 80"/>
              <a:gd name="T1" fmla="*/ 32 h 72"/>
              <a:gd name="T2" fmla="*/ 80 w 80"/>
              <a:gd name="T3" fmla="*/ 32 h 72"/>
              <a:gd name="T4" fmla="*/ 24 w 80"/>
              <a:gd name="T5" fmla="*/ 72 h 72"/>
              <a:gd name="T6" fmla="*/ 0 w 80"/>
              <a:gd name="T7" fmla="*/ 40 h 72"/>
              <a:gd name="T8" fmla="*/ 56 w 80"/>
              <a:gd name="T9" fmla="*/ 0 h 72"/>
              <a:gd name="T10" fmla="*/ 80 w 80"/>
              <a:gd name="T11" fmla="*/ 32 h 72"/>
              <a:gd name="T12" fmla="*/ 80 w 80"/>
              <a:gd name="T13" fmla="*/ 3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72">
                <a:moveTo>
                  <a:pt x="80" y="32"/>
                </a:moveTo>
                <a:lnTo>
                  <a:pt x="80" y="32"/>
                </a:lnTo>
                <a:lnTo>
                  <a:pt x="24" y="72"/>
                </a:lnTo>
                <a:lnTo>
                  <a:pt x="0" y="40"/>
                </a:lnTo>
                <a:lnTo>
                  <a:pt x="56" y="0"/>
                </a:lnTo>
                <a:lnTo>
                  <a:pt x="80" y="32"/>
                </a:lnTo>
                <a:lnTo>
                  <a:pt x="80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1" name="Freeform 113"/>
          <p:cNvSpPr>
            <a:spLocks/>
          </p:cNvSpPr>
          <p:nvPr/>
        </p:nvSpPr>
        <p:spPr bwMode="auto">
          <a:xfrm>
            <a:off x="6908800" y="5308600"/>
            <a:ext cx="76200" cy="88900"/>
          </a:xfrm>
          <a:custGeom>
            <a:avLst/>
            <a:gdLst>
              <a:gd name="T0" fmla="*/ 48 w 48"/>
              <a:gd name="T1" fmla="*/ 32 h 56"/>
              <a:gd name="T2" fmla="*/ 48 w 48"/>
              <a:gd name="T3" fmla="*/ 32 h 56"/>
              <a:gd name="T4" fmla="*/ 16 w 48"/>
              <a:gd name="T5" fmla="*/ 56 h 56"/>
              <a:gd name="T6" fmla="*/ 0 w 48"/>
              <a:gd name="T7" fmla="*/ 16 h 56"/>
              <a:gd name="T8" fmla="*/ 32 w 48"/>
              <a:gd name="T9" fmla="*/ 0 h 56"/>
              <a:gd name="T10" fmla="*/ 48 w 48"/>
              <a:gd name="T11" fmla="*/ 32 h 56"/>
              <a:gd name="T12" fmla="*/ 48 w 48"/>
              <a:gd name="T13" fmla="*/ 32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56">
                <a:moveTo>
                  <a:pt x="48" y="32"/>
                </a:moveTo>
                <a:lnTo>
                  <a:pt x="48" y="32"/>
                </a:lnTo>
                <a:lnTo>
                  <a:pt x="16" y="56"/>
                </a:lnTo>
                <a:lnTo>
                  <a:pt x="0" y="16"/>
                </a:lnTo>
                <a:lnTo>
                  <a:pt x="32" y="0"/>
                </a:lnTo>
                <a:lnTo>
                  <a:pt x="48" y="32"/>
                </a:lnTo>
                <a:lnTo>
                  <a:pt x="48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2" name="Freeform 114"/>
          <p:cNvSpPr>
            <a:spLocks/>
          </p:cNvSpPr>
          <p:nvPr/>
        </p:nvSpPr>
        <p:spPr bwMode="auto">
          <a:xfrm>
            <a:off x="6845300" y="5334000"/>
            <a:ext cx="88900" cy="76200"/>
          </a:xfrm>
          <a:custGeom>
            <a:avLst/>
            <a:gdLst>
              <a:gd name="T0" fmla="*/ 56 w 56"/>
              <a:gd name="T1" fmla="*/ 40 h 48"/>
              <a:gd name="T2" fmla="*/ 56 w 56"/>
              <a:gd name="T3" fmla="*/ 40 h 48"/>
              <a:gd name="T4" fmla="*/ 16 w 56"/>
              <a:gd name="T5" fmla="*/ 48 h 48"/>
              <a:gd name="T6" fmla="*/ 0 w 56"/>
              <a:gd name="T7" fmla="*/ 16 h 48"/>
              <a:gd name="T8" fmla="*/ 40 w 56"/>
              <a:gd name="T9" fmla="*/ 0 h 48"/>
              <a:gd name="T10" fmla="*/ 56 w 56"/>
              <a:gd name="T11" fmla="*/ 40 h 48"/>
              <a:gd name="T12" fmla="*/ 56 w 56"/>
              <a:gd name="T13" fmla="*/ 4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56" y="40"/>
                </a:moveTo>
                <a:lnTo>
                  <a:pt x="56" y="40"/>
                </a:lnTo>
                <a:lnTo>
                  <a:pt x="16" y="48"/>
                </a:lnTo>
                <a:lnTo>
                  <a:pt x="0" y="16"/>
                </a:lnTo>
                <a:lnTo>
                  <a:pt x="40" y="0"/>
                </a:lnTo>
                <a:lnTo>
                  <a:pt x="56" y="40"/>
                </a:lnTo>
                <a:lnTo>
                  <a:pt x="56" y="4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3" name="Freeform 115"/>
          <p:cNvSpPr>
            <a:spLocks/>
          </p:cNvSpPr>
          <p:nvPr/>
        </p:nvSpPr>
        <p:spPr bwMode="auto">
          <a:xfrm>
            <a:off x="6781800" y="5359400"/>
            <a:ext cx="88900" cy="76200"/>
          </a:xfrm>
          <a:custGeom>
            <a:avLst/>
            <a:gdLst>
              <a:gd name="T0" fmla="*/ 56 w 56"/>
              <a:gd name="T1" fmla="*/ 32 h 48"/>
              <a:gd name="T2" fmla="*/ 56 w 56"/>
              <a:gd name="T3" fmla="*/ 32 h 48"/>
              <a:gd name="T4" fmla="*/ 16 w 56"/>
              <a:gd name="T5" fmla="*/ 48 h 48"/>
              <a:gd name="T6" fmla="*/ 0 w 56"/>
              <a:gd name="T7" fmla="*/ 8 h 48"/>
              <a:gd name="T8" fmla="*/ 40 w 56"/>
              <a:gd name="T9" fmla="*/ 0 h 48"/>
              <a:gd name="T10" fmla="*/ 56 w 56"/>
              <a:gd name="T11" fmla="*/ 32 h 48"/>
              <a:gd name="T12" fmla="*/ 56 w 56"/>
              <a:gd name="T13" fmla="*/ 3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48">
                <a:moveTo>
                  <a:pt x="56" y="32"/>
                </a:moveTo>
                <a:lnTo>
                  <a:pt x="56" y="32"/>
                </a:lnTo>
                <a:lnTo>
                  <a:pt x="16" y="48"/>
                </a:lnTo>
                <a:lnTo>
                  <a:pt x="0" y="8"/>
                </a:lnTo>
                <a:lnTo>
                  <a:pt x="40" y="0"/>
                </a:lnTo>
                <a:lnTo>
                  <a:pt x="56" y="32"/>
                </a:lnTo>
                <a:lnTo>
                  <a:pt x="56" y="32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4" name="Freeform 116"/>
          <p:cNvSpPr>
            <a:spLocks/>
          </p:cNvSpPr>
          <p:nvPr/>
        </p:nvSpPr>
        <p:spPr bwMode="auto">
          <a:xfrm>
            <a:off x="6718300" y="5372100"/>
            <a:ext cx="88900" cy="88900"/>
          </a:xfrm>
          <a:custGeom>
            <a:avLst/>
            <a:gdLst>
              <a:gd name="T0" fmla="*/ 40 w 56"/>
              <a:gd name="T1" fmla="*/ 0 h 56"/>
              <a:gd name="T2" fmla="*/ 56 w 56"/>
              <a:gd name="T3" fmla="*/ 40 h 56"/>
              <a:gd name="T4" fmla="*/ 16 w 56"/>
              <a:gd name="T5" fmla="*/ 56 h 56"/>
              <a:gd name="T6" fmla="*/ 0 w 56"/>
              <a:gd name="T7" fmla="*/ 16 h 56"/>
              <a:gd name="T8" fmla="*/ 40 w 56"/>
              <a:gd name="T9" fmla="*/ 0 h 56"/>
              <a:gd name="T10" fmla="*/ 40 w 56"/>
              <a:gd name="T11" fmla="*/ 0 h 56"/>
              <a:gd name="T12" fmla="*/ 40 w 56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40" y="0"/>
                </a:moveTo>
                <a:lnTo>
                  <a:pt x="56" y="40"/>
                </a:lnTo>
                <a:lnTo>
                  <a:pt x="16" y="56"/>
                </a:lnTo>
                <a:lnTo>
                  <a:pt x="0" y="16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5" name="Freeform 117"/>
          <p:cNvSpPr>
            <a:spLocks/>
          </p:cNvSpPr>
          <p:nvPr/>
        </p:nvSpPr>
        <p:spPr bwMode="auto">
          <a:xfrm>
            <a:off x="6654800" y="5397500"/>
            <a:ext cx="88900" cy="88900"/>
          </a:xfrm>
          <a:custGeom>
            <a:avLst/>
            <a:gdLst>
              <a:gd name="T0" fmla="*/ 40 w 56"/>
              <a:gd name="T1" fmla="*/ 0 h 56"/>
              <a:gd name="T2" fmla="*/ 56 w 56"/>
              <a:gd name="T3" fmla="*/ 40 h 56"/>
              <a:gd name="T4" fmla="*/ 24 w 56"/>
              <a:gd name="T5" fmla="*/ 56 h 56"/>
              <a:gd name="T6" fmla="*/ 0 w 56"/>
              <a:gd name="T7" fmla="*/ 24 h 56"/>
              <a:gd name="T8" fmla="*/ 40 w 56"/>
              <a:gd name="T9" fmla="*/ 0 h 56"/>
              <a:gd name="T10" fmla="*/ 40 w 56"/>
              <a:gd name="T11" fmla="*/ 0 h 56"/>
              <a:gd name="T12" fmla="*/ 40 w 56"/>
              <a:gd name="T13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56">
                <a:moveTo>
                  <a:pt x="40" y="0"/>
                </a:moveTo>
                <a:lnTo>
                  <a:pt x="56" y="40"/>
                </a:lnTo>
                <a:lnTo>
                  <a:pt x="24" y="56"/>
                </a:lnTo>
                <a:lnTo>
                  <a:pt x="0" y="24"/>
                </a:lnTo>
                <a:lnTo>
                  <a:pt x="40" y="0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6" name="Freeform 118"/>
          <p:cNvSpPr>
            <a:spLocks/>
          </p:cNvSpPr>
          <p:nvPr/>
        </p:nvSpPr>
        <p:spPr bwMode="auto">
          <a:xfrm>
            <a:off x="6604000" y="5435600"/>
            <a:ext cx="88900" cy="101600"/>
          </a:xfrm>
          <a:custGeom>
            <a:avLst/>
            <a:gdLst>
              <a:gd name="T0" fmla="*/ 32 w 56"/>
              <a:gd name="T1" fmla="*/ 0 h 64"/>
              <a:gd name="T2" fmla="*/ 56 w 56"/>
              <a:gd name="T3" fmla="*/ 32 h 64"/>
              <a:gd name="T4" fmla="*/ 32 w 56"/>
              <a:gd name="T5" fmla="*/ 64 h 64"/>
              <a:gd name="T6" fmla="*/ 0 w 56"/>
              <a:gd name="T7" fmla="*/ 32 h 64"/>
              <a:gd name="T8" fmla="*/ 32 w 56"/>
              <a:gd name="T9" fmla="*/ 0 h 64"/>
              <a:gd name="T10" fmla="*/ 32 w 56"/>
              <a:gd name="T11" fmla="*/ 0 h 64"/>
              <a:gd name="T12" fmla="*/ 32 w 56"/>
              <a:gd name="T1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64">
                <a:moveTo>
                  <a:pt x="32" y="0"/>
                </a:moveTo>
                <a:lnTo>
                  <a:pt x="56" y="32"/>
                </a:lnTo>
                <a:lnTo>
                  <a:pt x="32" y="64"/>
                </a:lnTo>
                <a:lnTo>
                  <a:pt x="0" y="32"/>
                </a:lnTo>
                <a:lnTo>
                  <a:pt x="32" y="0"/>
                </a:lnTo>
                <a:lnTo>
                  <a:pt x="32" y="0"/>
                </a:lnTo>
                <a:lnTo>
                  <a:pt x="32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7" name="Freeform 119"/>
          <p:cNvSpPr>
            <a:spLocks/>
          </p:cNvSpPr>
          <p:nvPr/>
        </p:nvSpPr>
        <p:spPr bwMode="auto">
          <a:xfrm>
            <a:off x="6578600" y="5486400"/>
            <a:ext cx="76200" cy="101600"/>
          </a:xfrm>
          <a:custGeom>
            <a:avLst/>
            <a:gdLst>
              <a:gd name="T0" fmla="*/ 16 w 48"/>
              <a:gd name="T1" fmla="*/ 0 h 64"/>
              <a:gd name="T2" fmla="*/ 48 w 48"/>
              <a:gd name="T3" fmla="*/ 24 h 64"/>
              <a:gd name="T4" fmla="*/ 32 w 48"/>
              <a:gd name="T5" fmla="*/ 64 h 64"/>
              <a:gd name="T6" fmla="*/ 0 w 48"/>
              <a:gd name="T7" fmla="*/ 48 h 64"/>
              <a:gd name="T8" fmla="*/ 16 w 48"/>
              <a:gd name="T9" fmla="*/ 8 h 64"/>
              <a:gd name="T10" fmla="*/ 16 w 48"/>
              <a:gd name="T11" fmla="*/ 8 h 64"/>
              <a:gd name="T12" fmla="*/ 16 w 48"/>
              <a:gd name="T1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64">
                <a:moveTo>
                  <a:pt x="16" y="0"/>
                </a:moveTo>
                <a:lnTo>
                  <a:pt x="48" y="24"/>
                </a:lnTo>
                <a:lnTo>
                  <a:pt x="32" y="64"/>
                </a:lnTo>
                <a:lnTo>
                  <a:pt x="0" y="48"/>
                </a:lnTo>
                <a:lnTo>
                  <a:pt x="16" y="8"/>
                </a:lnTo>
                <a:lnTo>
                  <a:pt x="16" y="8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8" name="Freeform 120"/>
          <p:cNvSpPr>
            <a:spLocks/>
          </p:cNvSpPr>
          <p:nvPr/>
        </p:nvSpPr>
        <p:spPr bwMode="auto">
          <a:xfrm>
            <a:off x="6565900" y="5562600"/>
            <a:ext cx="76200" cy="101600"/>
          </a:xfrm>
          <a:custGeom>
            <a:avLst/>
            <a:gdLst>
              <a:gd name="T0" fmla="*/ 8 w 48"/>
              <a:gd name="T1" fmla="*/ 0 h 64"/>
              <a:gd name="T2" fmla="*/ 48 w 48"/>
              <a:gd name="T3" fmla="*/ 8 h 64"/>
              <a:gd name="T4" fmla="*/ 40 w 48"/>
              <a:gd name="T5" fmla="*/ 64 h 64"/>
              <a:gd name="T6" fmla="*/ 0 w 48"/>
              <a:gd name="T7" fmla="*/ 64 h 64"/>
              <a:gd name="T8" fmla="*/ 8 w 48"/>
              <a:gd name="T9" fmla="*/ 8 h 64"/>
              <a:gd name="T10" fmla="*/ 8 w 48"/>
              <a:gd name="T11" fmla="*/ 8 h 64"/>
              <a:gd name="T12" fmla="*/ 8 w 48"/>
              <a:gd name="T13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64">
                <a:moveTo>
                  <a:pt x="8" y="0"/>
                </a:moveTo>
                <a:lnTo>
                  <a:pt x="48" y="8"/>
                </a:lnTo>
                <a:lnTo>
                  <a:pt x="40" y="64"/>
                </a:lnTo>
                <a:lnTo>
                  <a:pt x="0" y="64"/>
                </a:lnTo>
                <a:lnTo>
                  <a:pt x="8" y="8"/>
                </a:lnTo>
                <a:lnTo>
                  <a:pt x="8" y="8"/>
                </a:lnTo>
                <a:lnTo>
                  <a:pt x="8" y="0"/>
                </a:lnTo>
                <a:close/>
              </a:path>
            </a:pathLst>
          </a:custGeom>
          <a:solidFill>
            <a:srgbClr val="B6D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09" name="Freeform 121"/>
          <p:cNvSpPr>
            <a:spLocks/>
          </p:cNvSpPr>
          <p:nvPr/>
        </p:nvSpPr>
        <p:spPr bwMode="auto">
          <a:xfrm>
            <a:off x="6616700" y="1879600"/>
            <a:ext cx="495300" cy="3733800"/>
          </a:xfrm>
          <a:custGeom>
            <a:avLst/>
            <a:gdLst>
              <a:gd name="T0" fmla="*/ 8 w 312"/>
              <a:gd name="T1" fmla="*/ 80 h 2352"/>
              <a:gd name="T2" fmla="*/ 16 w 312"/>
              <a:gd name="T3" fmla="*/ 136 h 2352"/>
              <a:gd name="T4" fmla="*/ 24 w 312"/>
              <a:gd name="T5" fmla="*/ 192 h 2352"/>
              <a:gd name="T6" fmla="*/ 32 w 312"/>
              <a:gd name="T7" fmla="*/ 280 h 2352"/>
              <a:gd name="T8" fmla="*/ 32 w 312"/>
              <a:gd name="T9" fmla="*/ 336 h 2352"/>
              <a:gd name="T10" fmla="*/ 32 w 312"/>
              <a:gd name="T11" fmla="*/ 424 h 2352"/>
              <a:gd name="T12" fmla="*/ 32 w 312"/>
              <a:gd name="T13" fmla="*/ 496 h 2352"/>
              <a:gd name="T14" fmla="*/ 40 w 312"/>
              <a:gd name="T15" fmla="*/ 584 h 2352"/>
              <a:gd name="T16" fmla="*/ 40 w 312"/>
              <a:gd name="T17" fmla="*/ 640 h 2352"/>
              <a:gd name="T18" fmla="*/ 48 w 312"/>
              <a:gd name="T19" fmla="*/ 776 h 2352"/>
              <a:gd name="T20" fmla="*/ 48 w 312"/>
              <a:gd name="T21" fmla="*/ 864 h 2352"/>
              <a:gd name="T22" fmla="*/ 56 w 312"/>
              <a:gd name="T23" fmla="*/ 952 h 2352"/>
              <a:gd name="T24" fmla="*/ 64 w 312"/>
              <a:gd name="T25" fmla="*/ 1088 h 2352"/>
              <a:gd name="T26" fmla="*/ 72 w 312"/>
              <a:gd name="T27" fmla="*/ 1128 h 2352"/>
              <a:gd name="T28" fmla="*/ 72 w 312"/>
              <a:gd name="T29" fmla="*/ 1176 h 2352"/>
              <a:gd name="T30" fmla="*/ 72 w 312"/>
              <a:gd name="T31" fmla="*/ 1216 h 2352"/>
              <a:gd name="T32" fmla="*/ 72 w 312"/>
              <a:gd name="T33" fmla="*/ 1264 h 2352"/>
              <a:gd name="T34" fmla="*/ 72 w 312"/>
              <a:gd name="T35" fmla="*/ 1312 h 2352"/>
              <a:gd name="T36" fmla="*/ 72 w 312"/>
              <a:gd name="T37" fmla="*/ 1336 h 2352"/>
              <a:gd name="T38" fmla="*/ 80 w 312"/>
              <a:gd name="T39" fmla="*/ 1376 h 2352"/>
              <a:gd name="T40" fmla="*/ 80 w 312"/>
              <a:gd name="T41" fmla="*/ 1400 h 2352"/>
              <a:gd name="T42" fmla="*/ 88 w 312"/>
              <a:gd name="T43" fmla="*/ 1448 h 2352"/>
              <a:gd name="T44" fmla="*/ 96 w 312"/>
              <a:gd name="T45" fmla="*/ 1488 h 2352"/>
              <a:gd name="T46" fmla="*/ 104 w 312"/>
              <a:gd name="T47" fmla="*/ 1544 h 2352"/>
              <a:gd name="T48" fmla="*/ 120 w 312"/>
              <a:gd name="T49" fmla="*/ 1616 h 2352"/>
              <a:gd name="T50" fmla="*/ 128 w 312"/>
              <a:gd name="T51" fmla="*/ 1680 h 2352"/>
              <a:gd name="T52" fmla="*/ 144 w 312"/>
              <a:gd name="T53" fmla="*/ 1752 h 2352"/>
              <a:gd name="T54" fmla="*/ 152 w 312"/>
              <a:gd name="T55" fmla="*/ 1808 h 2352"/>
              <a:gd name="T56" fmla="*/ 168 w 312"/>
              <a:gd name="T57" fmla="*/ 1848 h 2352"/>
              <a:gd name="T58" fmla="*/ 176 w 312"/>
              <a:gd name="T59" fmla="*/ 1896 h 2352"/>
              <a:gd name="T60" fmla="*/ 192 w 312"/>
              <a:gd name="T61" fmla="*/ 1912 h 2352"/>
              <a:gd name="T62" fmla="*/ 208 w 312"/>
              <a:gd name="T63" fmla="*/ 1936 h 2352"/>
              <a:gd name="T64" fmla="*/ 240 w 312"/>
              <a:gd name="T65" fmla="*/ 1976 h 2352"/>
              <a:gd name="T66" fmla="*/ 256 w 312"/>
              <a:gd name="T67" fmla="*/ 1992 h 2352"/>
              <a:gd name="T68" fmla="*/ 280 w 312"/>
              <a:gd name="T69" fmla="*/ 2000 h 2352"/>
              <a:gd name="T70" fmla="*/ 296 w 312"/>
              <a:gd name="T71" fmla="*/ 2016 h 2352"/>
              <a:gd name="T72" fmla="*/ 312 w 312"/>
              <a:gd name="T73" fmla="*/ 2048 h 2352"/>
              <a:gd name="T74" fmla="*/ 312 w 312"/>
              <a:gd name="T75" fmla="*/ 2096 h 2352"/>
              <a:gd name="T76" fmla="*/ 296 w 312"/>
              <a:gd name="T77" fmla="*/ 2120 h 2352"/>
              <a:gd name="T78" fmla="*/ 280 w 312"/>
              <a:gd name="T79" fmla="*/ 2144 h 2352"/>
              <a:gd name="T80" fmla="*/ 224 w 312"/>
              <a:gd name="T81" fmla="*/ 2168 h 2352"/>
              <a:gd name="T82" fmla="*/ 168 w 312"/>
              <a:gd name="T83" fmla="*/ 2184 h 2352"/>
              <a:gd name="T84" fmla="*/ 144 w 312"/>
              <a:gd name="T85" fmla="*/ 2192 h 2352"/>
              <a:gd name="T86" fmla="*/ 128 w 312"/>
              <a:gd name="T87" fmla="*/ 2200 h 2352"/>
              <a:gd name="T88" fmla="*/ 104 w 312"/>
              <a:gd name="T89" fmla="*/ 2208 h 2352"/>
              <a:gd name="T90" fmla="*/ 72 w 312"/>
              <a:gd name="T91" fmla="*/ 2224 h 2352"/>
              <a:gd name="T92" fmla="*/ 40 w 312"/>
              <a:gd name="T93" fmla="*/ 2240 h 2352"/>
              <a:gd name="T94" fmla="*/ 32 w 312"/>
              <a:gd name="T95" fmla="*/ 2256 h 2352"/>
              <a:gd name="T96" fmla="*/ 24 w 312"/>
              <a:gd name="T97" fmla="*/ 2280 h 2352"/>
              <a:gd name="T98" fmla="*/ 16 w 312"/>
              <a:gd name="T99" fmla="*/ 2296 h 2352"/>
              <a:gd name="T100" fmla="*/ 8 w 312"/>
              <a:gd name="T101" fmla="*/ 2328 h 2352"/>
              <a:gd name="T102" fmla="*/ 0 w 312"/>
              <a:gd name="T103" fmla="*/ 2352 h 2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12" h="2352">
                <a:moveTo>
                  <a:pt x="0" y="0"/>
                </a:moveTo>
                <a:lnTo>
                  <a:pt x="8" y="40"/>
                </a:lnTo>
                <a:lnTo>
                  <a:pt x="8" y="40"/>
                </a:lnTo>
                <a:lnTo>
                  <a:pt x="8" y="80"/>
                </a:lnTo>
                <a:lnTo>
                  <a:pt x="8" y="80"/>
                </a:lnTo>
                <a:lnTo>
                  <a:pt x="16" y="112"/>
                </a:lnTo>
                <a:lnTo>
                  <a:pt x="16" y="112"/>
                </a:lnTo>
                <a:lnTo>
                  <a:pt x="16" y="136"/>
                </a:lnTo>
                <a:lnTo>
                  <a:pt x="16" y="136"/>
                </a:lnTo>
                <a:lnTo>
                  <a:pt x="16" y="168"/>
                </a:lnTo>
                <a:lnTo>
                  <a:pt x="16" y="168"/>
                </a:lnTo>
                <a:lnTo>
                  <a:pt x="24" y="192"/>
                </a:lnTo>
                <a:lnTo>
                  <a:pt x="24" y="192"/>
                </a:lnTo>
                <a:lnTo>
                  <a:pt x="24" y="232"/>
                </a:lnTo>
                <a:lnTo>
                  <a:pt x="24" y="232"/>
                </a:lnTo>
                <a:lnTo>
                  <a:pt x="32" y="280"/>
                </a:lnTo>
                <a:lnTo>
                  <a:pt x="32" y="280"/>
                </a:lnTo>
                <a:lnTo>
                  <a:pt x="32" y="280"/>
                </a:lnTo>
                <a:lnTo>
                  <a:pt x="32" y="280"/>
                </a:lnTo>
                <a:lnTo>
                  <a:pt x="32" y="336"/>
                </a:lnTo>
                <a:lnTo>
                  <a:pt x="32" y="336"/>
                </a:lnTo>
                <a:lnTo>
                  <a:pt x="32" y="384"/>
                </a:lnTo>
                <a:lnTo>
                  <a:pt x="32" y="384"/>
                </a:lnTo>
                <a:lnTo>
                  <a:pt x="32" y="424"/>
                </a:lnTo>
                <a:lnTo>
                  <a:pt x="32" y="424"/>
                </a:lnTo>
                <a:lnTo>
                  <a:pt x="32" y="464"/>
                </a:lnTo>
                <a:lnTo>
                  <a:pt x="32" y="464"/>
                </a:lnTo>
                <a:lnTo>
                  <a:pt x="32" y="496"/>
                </a:lnTo>
                <a:lnTo>
                  <a:pt x="32" y="496"/>
                </a:lnTo>
                <a:lnTo>
                  <a:pt x="32" y="536"/>
                </a:lnTo>
                <a:lnTo>
                  <a:pt x="32" y="536"/>
                </a:lnTo>
                <a:lnTo>
                  <a:pt x="40" y="584"/>
                </a:lnTo>
                <a:lnTo>
                  <a:pt x="40" y="584"/>
                </a:lnTo>
                <a:lnTo>
                  <a:pt x="40" y="640"/>
                </a:lnTo>
                <a:lnTo>
                  <a:pt x="40" y="640"/>
                </a:lnTo>
                <a:lnTo>
                  <a:pt x="40" y="640"/>
                </a:lnTo>
                <a:lnTo>
                  <a:pt x="40" y="640"/>
                </a:lnTo>
                <a:lnTo>
                  <a:pt x="40" y="712"/>
                </a:lnTo>
                <a:lnTo>
                  <a:pt x="40" y="712"/>
                </a:lnTo>
                <a:lnTo>
                  <a:pt x="48" y="776"/>
                </a:lnTo>
                <a:lnTo>
                  <a:pt x="48" y="776"/>
                </a:lnTo>
                <a:lnTo>
                  <a:pt x="48" y="824"/>
                </a:lnTo>
                <a:lnTo>
                  <a:pt x="48" y="824"/>
                </a:lnTo>
                <a:lnTo>
                  <a:pt x="48" y="864"/>
                </a:lnTo>
                <a:lnTo>
                  <a:pt x="48" y="864"/>
                </a:lnTo>
                <a:lnTo>
                  <a:pt x="56" y="904"/>
                </a:lnTo>
                <a:lnTo>
                  <a:pt x="56" y="904"/>
                </a:lnTo>
                <a:lnTo>
                  <a:pt x="56" y="952"/>
                </a:lnTo>
                <a:lnTo>
                  <a:pt x="56" y="952"/>
                </a:lnTo>
                <a:lnTo>
                  <a:pt x="64" y="1008"/>
                </a:lnTo>
                <a:lnTo>
                  <a:pt x="64" y="1008"/>
                </a:lnTo>
                <a:lnTo>
                  <a:pt x="64" y="1088"/>
                </a:lnTo>
                <a:lnTo>
                  <a:pt x="64" y="1088"/>
                </a:lnTo>
                <a:lnTo>
                  <a:pt x="64" y="1088"/>
                </a:lnTo>
                <a:lnTo>
                  <a:pt x="64" y="1088"/>
                </a:lnTo>
                <a:lnTo>
                  <a:pt x="72" y="1128"/>
                </a:lnTo>
                <a:lnTo>
                  <a:pt x="72" y="1128"/>
                </a:lnTo>
                <a:lnTo>
                  <a:pt x="72" y="1152"/>
                </a:lnTo>
                <a:lnTo>
                  <a:pt x="72" y="1152"/>
                </a:lnTo>
                <a:lnTo>
                  <a:pt x="72" y="1176"/>
                </a:lnTo>
                <a:lnTo>
                  <a:pt x="72" y="1176"/>
                </a:lnTo>
                <a:lnTo>
                  <a:pt x="72" y="1216"/>
                </a:lnTo>
                <a:lnTo>
                  <a:pt x="72" y="1216"/>
                </a:lnTo>
                <a:lnTo>
                  <a:pt x="72" y="1216"/>
                </a:lnTo>
                <a:lnTo>
                  <a:pt x="72" y="1216"/>
                </a:lnTo>
                <a:lnTo>
                  <a:pt x="72" y="1248"/>
                </a:lnTo>
                <a:lnTo>
                  <a:pt x="72" y="1248"/>
                </a:lnTo>
                <a:lnTo>
                  <a:pt x="72" y="1264"/>
                </a:lnTo>
                <a:lnTo>
                  <a:pt x="72" y="1264"/>
                </a:lnTo>
                <a:lnTo>
                  <a:pt x="72" y="1288"/>
                </a:lnTo>
                <a:lnTo>
                  <a:pt x="72" y="1288"/>
                </a:lnTo>
                <a:lnTo>
                  <a:pt x="72" y="1312"/>
                </a:lnTo>
                <a:lnTo>
                  <a:pt x="72" y="1312"/>
                </a:lnTo>
                <a:lnTo>
                  <a:pt x="72" y="1312"/>
                </a:lnTo>
                <a:lnTo>
                  <a:pt x="72" y="1312"/>
                </a:lnTo>
                <a:lnTo>
                  <a:pt x="72" y="1336"/>
                </a:lnTo>
                <a:lnTo>
                  <a:pt x="72" y="1336"/>
                </a:lnTo>
                <a:lnTo>
                  <a:pt x="72" y="1360"/>
                </a:lnTo>
                <a:lnTo>
                  <a:pt x="72" y="1360"/>
                </a:lnTo>
                <a:lnTo>
                  <a:pt x="80" y="1376"/>
                </a:lnTo>
                <a:lnTo>
                  <a:pt x="80" y="1376"/>
                </a:lnTo>
                <a:lnTo>
                  <a:pt x="80" y="1400"/>
                </a:lnTo>
                <a:lnTo>
                  <a:pt x="80" y="1400"/>
                </a:lnTo>
                <a:lnTo>
                  <a:pt x="80" y="1400"/>
                </a:lnTo>
                <a:lnTo>
                  <a:pt x="80" y="1400"/>
                </a:lnTo>
                <a:lnTo>
                  <a:pt x="80" y="1424"/>
                </a:lnTo>
                <a:lnTo>
                  <a:pt x="80" y="1424"/>
                </a:lnTo>
                <a:lnTo>
                  <a:pt x="88" y="1448"/>
                </a:lnTo>
                <a:lnTo>
                  <a:pt x="88" y="1448"/>
                </a:lnTo>
                <a:lnTo>
                  <a:pt x="88" y="1464"/>
                </a:lnTo>
                <a:lnTo>
                  <a:pt x="88" y="1464"/>
                </a:lnTo>
                <a:lnTo>
                  <a:pt x="96" y="1488"/>
                </a:lnTo>
                <a:lnTo>
                  <a:pt x="96" y="1488"/>
                </a:lnTo>
                <a:lnTo>
                  <a:pt x="96" y="1488"/>
                </a:lnTo>
                <a:lnTo>
                  <a:pt x="96" y="1488"/>
                </a:lnTo>
                <a:lnTo>
                  <a:pt x="104" y="1544"/>
                </a:lnTo>
                <a:lnTo>
                  <a:pt x="104" y="1544"/>
                </a:lnTo>
                <a:lnTo>
                  <a:pt x="112" y="1584"/>
                </a:lnTo>
                <a:lnTo>
                  <a:pt x="112" y="1584"/>
                </a:lnTo>
                <a:lnTo>
                  <a:pt x="120" y="1616"/>
                </a:lnTo>
                <a:lnTo>
                  <a:pt x="120" y="1616"/>
                </a:lnTo>
                <a:lnTo>
                  <a:pt x="128" y="1648"/>
                </a:lnTo>
                <a:lnTo>
                  <a:pt x="128" y="1648"/>
                </a:lnTo>
                <a:lnTo>
                  <a:pt x="128" y="1680"/>
                </a:lnTo>
                <a:lnTo>
                  <a:pt x="128" y="1680"/>
                </a:lnTo>
                <a:lnTo>
                  <a:pt x="136" y="1712"/>
                </a:lnTo>
                <a:lnTo>
                  <a:pt x="136" y="1712"/>
                </a:lnTo>
                <a:lnTo>
                  <a:pt x="144" y="1752"/>
                </a:lnTo>
                <a:lnTo>
                  <a:pt x="144" y="1752"/>
                </a:lnTo>
                <a:lnTo>
                  <a:pt x="152" y="1808"/>
                </a:lnTo>
                <a:lnTo>
                  <a:pt x="152" y="1808"/>
                </a:lnTo>
                <a:lnTo>
                  <a:pt x="152" y="1808"/>
                </a:lnTo>
                <a:lnTo>
                  <a:pt x="152" y="1808"/>
                </a:lnTo>
                <a:lnTo>
                  <a:pt x="160" y="1832"/>
                </a:lnTo>
                <a:lnTo>
                  <a:pt x="160" y="1832"/>
                </a:lnTo>
                <a:lnTo>
                  <a:pt x="168" y="1848"/>
                </a:lnTo>
                <a:lnTo>
                  <a:pt x="168" y="1848"/>
                </a:lnTo>
                <a:lnTo>
                  <a:pt x="168" y="1864"/>
                </a:lnTo>
                <a:lnTo>
                  <a:pt x="168" y="1864"/>
                </a:lnTo>
                <a:lnTo>
                  <a:pt x="176" y="1896"/>
                </a:lnTo>
                <a:lnTo>
                  <a:pt x="176" y="1896"/>
                </a:lnTo>
                <a:lnTo>
                  <a:pt x="176" y="1896"/>
                </a:lnTo>
                <a:lnTo>
                  <a:pt x="176" y="1896"/>
                </a:lnTo>
                <a:lnTo>
                  <a:pt x="192" y="1912"/>
                </a:lnTo>
                <a:lnTo>
                  <a:pt x="192" y="1912"/>
                </a:lnTo>
                <a:lnTo>
                  <a:pt x="208" y="1936"/>
                </a:lnTo>
                <a:lnTo>
                  <a:pt x="208" y="1936"/>
                </a:lnTo>
                <a:lnTo>
                  <a:pt x="208" y="1936"/>
                </a:lnTo>
                <a:lnTo>
                  <a:pt x="208" y="1936"/>
                </a:lnTo>
                <a:lnTo>
                  <a:pt x="224" y="1960"/>
                </a:lnTo>
                <a:lnTo>
                  <a:pt x="224" y="1960"/>
                </a:lnTo>
                <a:lnTo>
                  <a:pt x="240" y="1976"/>
                </a:lnTo>
                <a:lnTo>
                  <a:pt x="240" y="1976"/>
                </a:lnTo>
                <a:lnTo>
                  <a:pt x="240" y="1976"/>
                </a:lnTo>
                <a:lnTo>
                  <a:pt x="240" y="1976"/>
                </a:lnTo>
                <a:lnTo>
                  <a:pt x="256" y="1992"/>
                </a:lnTo>
                <a:lnTo>
                  <a:pt x="256" y="1992"/>
                </a:lnTo>
                <a:lnTo>
                  <a:pt x="264" y="2000"/>
                </a:lnTo>
                <a:lnTo>
                  <a:pt x="264" y="2000"/>
                </a:lnTo>
                <a:lnTo>
                  <a:pt x="280" y="2000"/>
                </a:lnTo>
                <a:lnTo>
                  <a:pt x="280" y="2000"/>
                </a:lnTo>
                <a:lnTo>
                  <a:pt x="296" y="2016"/>
                </a:lnTo>
                <a:lnTo>
                  <a:pt x="296" y="2016"/>
                </a:lnTo>
                <a:lnTo>
                  <a:pt x="296" y="2016"/>
                </a:lnTo>
                <a:lnTo>
                  <a:pt x="296" y="2016"/>
                </a:lnTo>
                <a:lnTo>
                  <a:pt x="304" y="2024"/>
                </a:lnTo>
                <a:lnTo>
                  <a:pt x="304" y="2024"/>
                </a:lnTo>
                <a:lnTo>
                  <a:pt x="312" y="2048"/>
                </a:lnTo>
                <a:lnTo>
                  <a:pt x="312" y="2048"/>
                </a:lnTo>
                <a:lnTo>
                  <a:pt x="312" y="2072"/>
                </a:lnTo>
                <a:lnTo>
                  <a:pt x="312" y="2072"/>
                </a:lnTo>
                <a:lnTo>
                  <a:pt x="312" y="2096"/>
                </a:lnTo>
                <a:lnTo>
                  <a:pt x="312" y="2096"/>
                </a:lnTo>
                <a:lnTo>
                  <a:pt x="312" y="2096"/>
                </a:lnTo>
                <a:lnTo>
                  <a:pt x="312" y="2096"/>
                </a:lnTo>
                <a:lnTo>
                  <a:pt x="296" y="2120"/>
                </a:lnTo>
                <a:lnTo>
                  <a:pt x="296" y="2120"/>
                </a:lnTo>
                <a:lnTo>
                  <a:pt x="280" y="2144"/>
                </a:lnTo>
                <a:lnTo>
                  <a:pt x="280" y="2144"/>
                </a:lnTo>
                <a:lnTo>
                  <a:pt x="280" y="2144"/>
                </a:lnTo>
                <a:lnTo>
                  <a:pt x="280" y="2144"/>
                </a:lnTo>
                <a:lnTo>
                  <a:pt x="248" y="2152"/>
                </a:lnTo>
                <a:lnTo>
                  <a:pt x="248" y="2152"/>
                </a:lnTo>
                <a:lnTo>
                  <a:pt x="224" y="2168"/>
                </a:lnTo>
                <a:lnTo>
                  <a:pt x="224" y="2168"/>
                </a:lnTo>
                <a:lnTo>
                  <a:pt x="200" y="2176"/>
                </a:lnTo>
                <a:lnTo>
                  <a:pt x="200" y="2176"/>
                </a:lnTo>
                <a:lnTo>
                  <a:pt x="168" y="2184"/>
                </a:lnTo>
                <a:lnTo>
                  <a:pt x="168" y="2184"/>
                </a:lnTo>
                <a:lnTo>
                  <a:pt x="168" y="2184"/>
                </a:lnTo>
                <a:lnTo>
                  <a:pt x="168" y="2184"/>
                </a:lnTo>
                <a:lnTo>
                  <a:pt x="144" y="2192"/>
                </a:lnTo>
                <a:lnTo>
                  <a:pt x="144" y="2192"/>
                </a:lnTo>
                <a:lnTo>
                  <a:pt x="136" y="2200"/>
                </a:lnTo>
                <a:lnTo>
                  <a:pt x="136" y="2200"/>
                </a:lnTo>
                <a:lnTo>
                  <a:pt x="128" y="2200"/>
                </a:lnTo>
                <a:lnTo>
                  <a:pt x="128" y="2200"/>
                </a:lnTo>
                <a:lnTo>
                  <a:pt x="104" y="2208"/>
                </a:lnTo>
                <a:lnTo>
                  <a:pt x="104" y="2208"/>
                </a:lnTo>
                <a:lnTo>
                  <a:pt x="104" y="2208"/>
                </a:lnTo>
                <a:lnTo>
                  <a:pt x="104" y="2208"/>
                </a:lnTo>
                <a:lnTo>
                  <a:pt x="88" y="2216"/>
                </a:lnTo>
                <a:lnTo>
                  <a:pt x="88" y="2216"/>
                </a:lnTo>
                <a:lnTo>
                  <a:pt x="72" y="2224"/>
                </a:lnTo>
                <a:lnTo>
                  <a:pt x="72" y="2224"/>
                </a:lnTo>
                <a:lnTo>
                  <a:pt x="64" y="2232"/>
                </a:lnTo>
                <a:lnTo>
                  <a:pt x="64" y="2232"/>
                </a:lnTo>
                <a:lnTo>
                  <a:pt x="40" y="2240"/>
                </a:lnTo>
                <a:lnTo>
                  <a:pt x="40" y="2240"/>
                </a:lnTo>
                <a:lnTo>
                  <a:pt x="40" y="2240"/>
                </a:lnTo>
                <a:lnTo>
                  <a:pt x="40" y="2240"/>
                </a:lnTo>
                <a:lnTo>
                  <a:pt x="32" y="2256"/>
                </a:lnTo>
                <a:lnTo>
                  <a:pt x="32" y="2256"/>
                </a:lnTo>
                <a:lnTo>
                  <a:pt x="32" y="2272"/>
                </a:lnTo>
                <a:lnTo>
                  <a:pt x="32" y="2272"/>
                </a:lnTo>
                <a:lnTo>
                  <a:pt x="24" y="2280"/>
                </a:lnTo>
                <a:lnTo>
                  <a:pt x="24" y="2280"/>
                </a:lnTo>
                <a:lnTo>
                  <a:pt x="16" y="2296"/>
                </a:lnTo>
                <a:lnTo>
                  <a:pt x="16" y="2296"/>
                </a:lnTo>
                <a:lnTo>
                  <a:pt x="16" y="2296"/>
                </a:lnTo>
                <a:lnTo>
                  <a:pt x="16" y="2296"/>
                </a:lnTo>
                <a:lnTo>
                  <a:pt x="8" y="2312"/>
                </a:lnTo>
                <a:lnTo>
                  <a:pt x="8" y="2312"/>
                </a:lnTo>
                <a:lnTo>
                  <a:pt x="8" y="2328"/>
                </a:lnTo>
                <a:lnTo>
                  <a:pt x="8" y="2328"/>
                </a:lnTo>
                <a:lnTo>
                  <a:pt x="8" y="2336"/>
                </a:lnTo>
                <a:lnTo>
                  <a:pt x="8" y="2336"/>
                </a:lnTo>
                <a:lnTo>
                  <a:pt x="0" y="2352"/>
                </a:lnTo>
              </a:path>
            </a:pathLst>
          </a:custGeom>
          <a:noFill/>
          <a:ln w="12700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0" name="Line 122"/>
          <p:cNvSpPr>
            <a:spLocks noChangeShapeType="1"/>
          </p:cNvSpPr>
          <p:nvPr/>
        </p:nvSpPr>
        <p:spPr bwMode="auto">
          <a:xfrm flipH="1">
            <a:off x="7620000" y="4305300"/>
            <a:ext cx="1524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1" name="Freeform 123"/>
          <p:cNvSpPr>
            <a:spLocks/>
          </p:cNvSpPr>
          <p:nvPr/>
        </p:nvSpPr>
        <p:spPr bwMode="auto">
          <a:xfrm>
            <a:off x="7493000" y="4254500"/>
            <a:ext cx="139700" cy="101600"/>
          </a:xfrm>
          <a:custGeom>
            <a:avLst/>
            <a:gdLst>
              <a:gd name="T0" fmla="*/ 0 w 88"/>
              <a:gd name="T1" fmla="*/ 32 h 64"/>
              <a:gd name="T2" fmla="*/ 88 w 88"/>
              <a:gd name="T3" fmla="*/ 0 h 64"/>
              <a:gd name="T4" fmla="*/ 88 w 88"/>
              <a:gd name="T5" fmla="*/ 64 h 64"/>
              <a:gd name="T6" fmla="*/ 0 w 88"/>
              <a:gd name="T7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64">
                <a:moveTo>
                  <a:pt x="0" y="32"/>
                </a:moveTo>
                <a:lnTo>
                  <a:pt x="88" y="0"/>
                </a:lnTo>
                <a:lnTo>
                  <a:pt x="88" y="64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2" name="Freeform 124"/>
          <p:cNvSpPr>
            <a:spLocks/>
          </p:cNvSpPr>
          <p:nvPr/>
        </p:nvSpPr>
        <p:spPr bwMode="auto">
          <a:xfrm>
            <a:off x="7505700" y="5143500"/>
            <a:ext cx="139700" cy="101600"/>
          </a:xfrm>
          <a:custGeom>
            <a:avLst/>
            <a:gdLst>
              <a:gd name="T0" fmla="*/ 0 w 88"/>
              <a:gd name="T1" fmla="*/ 32 h 64"/>
              <a:gd name="T2" fmla="*/ 88 w 88"/>
              <a:gd name="T3" fmla="*/ 0 h 64"/>
              <a:gd name="T4" fmla="*/ 88 w 88"/>
              <a:gd name="T5" fmla="*/ 64 h 64"/>
              <a:gd name="T6" fmla="*/ 0 w 88"/>
              <a:gd name="T7" fmla="*/ 32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" h="64">
                <a:moveTo>
                  <a:pt x="0" y="32"/>
                </a:moveTo>
                <a:lnTo>
                  <a:pt x="88" y="0"/>
                </a:lnTo>
                <a:lnTo>
                  <a:pt x="88" y="64"/>
                </a:lnTo>
                <a:lnTo>
                  <a:pt x="0" y="32"/>
                </a:lnTo>
                <a:close/>
              </a:path>
            </a:pathLst>
          </a:custGeom>
          <a:solidFill>
            <a:srgbClr val="1F1A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3" name="Line 125"/>
          <p:cNvSpPr>
            <a:spLocks noChangeShapeType="1"/>
          </p:cNvSpPr>
          <p:nvPr/>
        </p:nvSpPr>
        <p:spPr bwMode="auto">
          <a:xfrm flipH="1">
            <a:off x="7632700" y="5194300"/>
            <a:ext cx="152400" cy="1588"/>
          </a:xfrm>
          <a:prstGeom prst="line">
            <a:avLst/>
          </a:prstGeom>
          <a:noFill/>
          <a:ln w="12700">
            <a:solidFill>
              <a:srgbClr val="1F1A1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414" name="Rectangle 126"/>
          <p:cNvSpPr>
            <a:spLocks noChangeArrowheads="1"/>
          </p:cNvSpPr>
          <p:nvPr/>
        </p:nvSpPr>
        <p:spPr bwMode="auto">
          <a:xfrm>
            <a:off x="2355850" y="946150"/>
            <a:ext cx="3505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>
                <a:solidFill>
                  <a:srgbClr val="1F1A17"/>
                </a:solidFill>
              </a:rPr>
              <a:t>Auditory-Nerve Response</a:t>
            </a:r>
            <a:endParaRPr lang="en-US" altLang="en-US" sz="1400"/>
          </a:p>
        </p:txBody>
      </p:sp>
      <p:sp>
        <p:nvSpPr>
          <p:cNvPr id="12415" name="Rectangle 127"/>
          <p:cNvSpPr>
            <a:spLocks noChangeArrowheads="1"/>
          </p:cNvSpPr>
          <p:nvPr/>
        </p:nvSpPr>
        <p:spPr bwMode="auto">
          <a:xfrm>
            <a:off x="2000250" y="1250950"/>
            <a:ext cx="421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b="1">
                <a:solidFill>
                  <a:srgbClr val="1F1A17"/>
                </a:solidFill>
              </a:rPr>
              <a:t>Patterns to Two-Tone Stimulus</a:t>
            </a:r>
            <a:endParaRPr lang="en-US" altLang="en-US" sz="1400"/>
          </a:p>
        </p:txBody>
      </p:sp>
      <p:sp>
        <p:nvSpPr>
          <p:cNvPr id="12416" name="Rectangle 128"/>
          <p:cNvSpPr>
            <a:spLocks noChangeArrowheads="1"/>
          </p:cNvSpPr>
          <p:nvPr/>
        </p:nvSpPr>
        <p:spPr bwMode="auto">
          <a:xfrm>
            <a:off x="1905000" y="5715000"/>
            <a:ext cx="1143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800">
                <a:solidFill>
                  <a:srgbClr val="1F1A17"/>
                </a:solidFill>
              </a:rPr>
              <a:t>0</a:t>
            </a:r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810676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819150"/>
            <a:ext cx="72009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301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318500" cy="595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0147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149600" y="25590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0988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1115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263900" y="31051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098800" y="36512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149600" y="36512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3251200" y="36512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3873500" y="30892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3924300" y="30892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40640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4" name="Rectangle 12"/>
          <p:cNvSpPr>
            <a:spLocks noChangeArrowheads="1"/>
          </p:cNvSpPr>
          <p:nvPr/>
        </p:nvSpPr>
        <p:spPr bwMode="auto">
          <a:xfrm>
            <a:off x="41148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4178300" y="2847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44069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7" name="Rectangle 15"/>
          <p:cNvSpPr>
            <a:spLocks noChangeArrowheads="1"/>
          </p:cNvSpPr>
          <p:nvPr/>
        </p:nvSpPr>
        <p:spPr bwMode="auto">
          <a:xfrm>
            <a:off x="48133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4838700" y="3101975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4225925" y="24272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4124325" y="297338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11" name="Rectangle 19"/>
          <p:cNvSpPr>
            <a:spLocks noChangeArrowheads="1"/>
          </p:cNvSpPr>
          <p:nvPr/>
        </p:nvSpPr>
        <p:spPr bwMode="auto">
          <a:xfrm>
            <a:off x="5038725" y="24114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12" name="Rectangle 20"/>
          <p:cNvSpPr>
            <a:spLocks noChangeArrowheads="1"/>
          </p:cNvSpPr>
          <p:nvPr/>
        </p:nvSpPr>
        <p:spPr bwMode="auto">
          <a:xfrm>
            <a:off x="5089525" y="21701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6003925" y="2424113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14" name="Text Box 22"/>
          <p:cNvSpPr txBox="1">
            <a:spLocks noChangeArrowheads="1"/>
          </p:cNvSpPr>
          <p:nvPr/>
        </p:nvSpPr>
        <p:spPr bwMode="auto">
          <a:xfrm>
            <a:off x="4559300" y="860425"/>
            <a:ext cx="18240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b="1"/>
              <a:t>Lateral Inhibitory </a:t>
            </a:r>
          </a:p>
          <a:p>
            <a:r>
              <a:rPr lang="en-US" altLang="en-US" sz="1600" b="1"/>
              <a:t>  Network (LIN)</a:t>
            </a:r>
            <a:endParaRPr lang="en-US" altLang="en-US" sz="1600"/>
          </a:p>
        </p:txBody>
      </p:sp>
      <p:sp>
        <p:nvSpPr>
          <p:cNvPr id="8215" name="Text Box 23"/>
          <p:cNvSpPr txBox="1">
            <a:spLocks noChangeArrowheads="1"/>
          </p:cNvSpPr>
          <p:nvPr/>
        </p:nvSpPr>
        <p:spPr bwMode="auto">
          <a:xfrm>
            <a:off x="152400" y="1725613"/>
            <a:ext cx="5730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Sound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6375400" y="860425"/>
            <a:ext cx="22733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600" b="1"/>
              <a:t>LIN Output: Estimated stimulus spectrum</a:t>
            </a:r>
          </a:p>
          <a:p>
            <a:pPr algn="ctr"/>
            <a:endParaRPr lang="en-US" altLang="en-US" sz="1600"/>
          </a:p>
        </p:txBody>
      </p:sp>
      <p:grpSp>
        <p:nvGrpSpPr>
          <p:cNvPr id="8217" name="Group 25"/>
          <p:cNvGrpSpPr>
            <a:grpSpLocks/>
          </p:cNvGrpSpPr>
          <p:nvPr/>
        </p:nvGrpSpPr>
        <p:grpSpPr bwMode="auto">
          <a:xfrm>
            <a:off x="6275388" y="1433513"/>
            <a:ext cx="2308225" cy="1228725"/>
            <a:chOff x="2593" y="2702"/>
            <a:chExt cx="1286" cy="1015"/>
          </a:xfrm>
        </p:grpSpPr>
        <p:sp>
          <p:nvSpPr>
            <p:cNvPr id="8218" name="Rectangle 26"/>
            <p:cNvSpPr>
              <a:spLocks noChangeArrowheads="1"/>
            </p:cNvSpPr>
            <p:nvPr/>
          </p:nvSpPr>
          <p:spPr bwMode="auto">
            <a:xfrm>
              <a:off x="2593" y="2702"/>
              <a:ext cx="1283" cy="1012"/>
            </a:xfrm>
            <a:prstGeom prst="rect">
              <a:avLst/>
            </a:prstGeom>
            <a:solidFill>
              <a:srgbClr val="FFFFFF"/>
            </a:solidFill>
            <a:ln w="476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219" name="Picture 2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3" y="2702"/>
              <a:ext cx="1286" cy="1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0" name="Line 28"/>
            <p:cNvSpPr>
              <a:spLocks noChangeShapeType="1"/>
            </p:cNvSpPr>
            <p:nvPr/>
          </p:nvSpPr>
          <p:spPr bwMode="auto">
            <a:xfrm>
              <a:off x="2593" y="2702"/>
              <a:ext cx="1283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29"/>
            <p:cNvSpPr>
              <a:spLocks noChangeShapeType="1"/>
            </p:cNvSpPr>
            <p:nvPr/>
          </p:nvSpPr>
          <p:spPr bwMode="auto">
            <a:xfrm flipV="1">
              <a:off x="3876" y="2702"/>
              <a:ext cx="1" cy="10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auto">
            <a:xfrm flipV="1">
              <a:off x="2593" y="2702"/>
              <a:ext cx="1" cy="10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31"/>
            <p:cNvSpPr>
              <a:spLocks noChangeShapeType="1"/>
            </p:cNvSpPr>
            <p:nvPr/>
          </p:nvSpPr>
          <p:spPr bwMode="auto">
            <a:xfrm flipV="1">
              <a:off x="2593" y="2702"/>
              <a:ext cx="1" cy="10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32"/>
            <p:cNvSpPr>
              <a:spLocks noChangeShapeType="1"/>
            </p:cNvSpPr>
            <p:nvPr/>
          </p:nvSpPr>
          <p:spPr bwMode="auto">
            <a:xfrm>
              <a:off x="2754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5" name="Line 33"/>
            <p:cNvSpPr>
              <a:spLocks noChangeShapeType="1"/>
            </p:cNvSpPr>
            <p:nvPr/>
          </p:nvSpPr>
          <p:spPr bwMode="auto">
            <a:xfrm>
              <a:off x="2953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6" name="Line 34"/>
            <p:cNvSpPr>
              <a:spLocks noChangeShapeType="1"/>
            </p:cNvSpPr>
            <p:nvPr/>
          </p:nvSpPr>
          <p:spPr bwMode="auto">
            <a:xfrm>
              <a:off x="3154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7" name="Line 35"/>
            <p:cNvSpPr>
              <a:spLocks noChangeShapeType="1"/>
            </p:cNvSpPr>
            <p:nvPr/>
          </p:nvSpPr>
          <p:spPr bwMode="auto">
            <a:xfrm>
              <a:off x="3356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8" name="Line 36"/>
            <p:cNvSpPr>
              <a:spLocks noChangeShapeType="1"/>
            </p:cNvSpPr>
            <p:nvPr/>
          </p:nvSpPr>
          <p:spPr bwMode="auto">
            <a:xfrm>
              <a:off x="3557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9" name="Line 37"/>
            <p:cNvSpPr>
              <a:spLocks noChangeShapeType="1"/>
            </p:cNvSpPr>
            <p:nvPr/>
          </p:nvSpPr>
          <p:spPr bwMode="auto">
            <a:xfrm>
              <a:off x="3756" y="2702"/>
              <a:ext cx="1" cy="1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38"/>
            <p:cNvSpPr>
              <a:spLocks noChangeShapeType="1"/>
            </p:cNvSpPr>
            <p:nvPr/>
          </p:nvSpPr>
          <p:spPr bwMode="auto">
            <a:xfrm flipH="1">
              <a:off x="3865" y="3622"/>
              <a:ext cx="1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1" name="Line 39"/>
            <p:cNvSpPr>
              <a:spLocks noChangeShapeType="1"/>
            </p:cNvSpPr>
            <p:nvPr/>
          </p:nvSpPr>
          <p:spPr bwMode="auto">
            <a:xfrm flipH="1">
              <a:off x="3865" y="3432"/>
              <a:ext cx="1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2" name="Line 40"/>
            <p:cNvSpPr>
              <a:spLocks noChangeShapeType="1"/>
            </p:cNvSpPr>
            <p:nvPr/>
          </p:nvSpPr>
          <p:spPr bwMode="auto">
            <a:xfrm flipH="1">
              <a:off x="3865" y="3243"/>
              <a:ext cx="1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3" name="Line 41"/>
            <p:cNvSpPr>
              <a:spLocks noChangeShapeType="1"/>
            </p:cNvSpPr>
            <p:nvPr/>
          </p:nvSpPr>
          <p:spPr bwMode="auto">
            <a:xfrm flipH="1">
              <a:off x="3865" y="3053"/>
              <a:ext cx="1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4" name="Line 42"/>
            <p:cNvSpPr>
              <a:spLocks noChangeShapeType="1"/>
            </p:cNvSpPr>
            <p:nvPr/>
          </p:nvSpPr>
          <p:spPr bwMode="auto">
            <a:xfrm flipH="1">
              <a:off x="3865" y="2863"/>
              <a:ext cx="11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5" name="Line 43"/>
            <p:cNvSpPr>
              <a:spLocks noChangeShapeType="1"/>
            </p:cNvSpPr>
            <p:nvPr/>
          </p:nvSpPr>
          <p:spPr bwMode="auto">
            <a:xfrm>
              <a:off x="2593" y="2702"/>
              <a:ext cx="1283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6" name="Line 44"/>
            <p:cNvSpPr>
              <a:spLocks noChangeShapeType="1"/>
            </p:cNvSpPr>
            <p:nvPr/>
          </p:nvSpPr>
          <p:spPr bwMode="auto">
            <a:xfrm flipV="1">
              <a:off x="3876" y="2702"/>
              <a:ext cx="1" cy="10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7" name="Line 45"/>
            <p:cNvSpPr>
              <a:spLocks noChangeShapeType="1"/>
            </p:cNvSpPr>
            <p:nvPr/>
          </p:nvSpPr>
          <p:spPr bwMode="auto">
            <a:xfrm flipV="1">
              <a:off x="2593" y="2702"/>
              <a:ext cx="1" cy="101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38" name="Rectangle 46"/>
          <p:cNvSpPr>
            <a:spLocks noChangeAspect="1" noChangeArrowheads="1"/>
          </p:cNvSpPr>
          <p:nvPr/>
        </p:nvSpPr>
        <p:spPr bwMode="auto">
          <a:xfrm>
            <a:off x="8426450" y="4086225"/>
            <a:ext cx="1143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60</a:t>
            </a:r>
            <a:endParaRPr lang="en-US" altLang="en-US"/>
          </a:p>
        </p:txBody>
      </p:sp>
      <p:grpSp>
        <p:nvGrpSpPr>
          <p:cNvPr id="8239" name="Group 47"/>
          <p:cNvGrpSpPr>
            <a:grpSpLocks/>
          </p:cNvGrpSpPr>
          <p:nvPr/>
        </p:nvGrpSpPr>
        <p:grpSpPr bwMode="auto">
          <a:xfrm>
            <a:off x="6256338" y="2797175"/>
            <a:ext cx="2327275" cy="1227138"/>
            <a:chOff x="4254" y="2775"/>
            <a:chExt cx="964" cy="761"/>
          </a:xfrm>
        </p:grpSpPr>
        <p:sp>
          <p:nvSpPr>
            <p:cNvPr id="8240" name="Rectangle 48"/>
            <p:cNvSpPr>
              <a:spLocks noChangeArrowheads="1"/>
            </p:cNvSpPr>
            <p:nvPr/>
          </p:nvSpPr>
          <p:spPr bwMode="auto">
            <a:xfrm>
              <a:off x="4254" y="2775"/>
              <a:ext cx="961" cy="759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8241" name="Picture 4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4" y="2775"/>
              <a:ext cx="964" cy="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42" name="Line 50"/>
            <p:cNvSpPr>
              <a:spLocks noChangeShapeType="1"/>
            </p:cNvSpPr>
            <p:nvPr/>
          </p:nvSpPr>
          <p:spPr bwMode="auto">
            <a:xfrm>
              <a:off x="4254" y="3534"/>
              <a:ext cx="96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3" name="Line 51"/>
            <p:cNvSpPr>
              <a:spLocks noChangeShapeType="1"/>
            </p:cNvSpPr>
            <p:nvPr/>
          </p:nvSpPr>
          <p:spPr bwMode="auto">
            <a:xfrm>
              <a:off x="4254" y="2775"/>
              <a:ext cx="96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4" name="Line 52"/>
            <p:cNvSpPr>
              <a:spLocks noChangeShapeType="1"/>
            </p:cNvSpPr>
            <p:nvPr/>
          </p:nvSpPr>
          <p:spPr bwMode="auto">
            <a:xfrm flipV="1">
              <a:off x="5215" y="2775"/>
              <a:ext cx="1" cy="75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5" name="Line 53"/>
            <p:cNvSpPr>
              <a:spLocks noChangeShapeType="1"/>
            </p:cNvSpPr>
            <p:nvPr/>
          </p:nvSpPr>
          <p:spPr bwMode="auto">
            <a:xfrm flipV="1">
              <a:off x="4254" y="2775"/>
              <a:ext cx="1" cy="75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6" name="Line 54"/>
            <p:cNvSpPr>
              <a:spLocks noChangeShapeType="1"/>
            </p:cNvSpPr>
            <p:nvPr/>
          </p:nvSpPr>
          <p:spPr bwMode="auto">
            <a:xfrm>
              <a:off x="4254" y="3534"/>
              <a:ext cx="96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7" name="Line 55"/>
            <p:cNvSpPr>
              <a:spLocks noChangeShapeType="1"/>
            </p:cNvSpPr>
            <p:nvPr/>
          </p:nvSpPr>
          <p:spPr bwMode="auto">
            <a:xfrm flipV="1">
              <a:off x="4254" y="2775"/>
              <a:ext cx="1" cy="75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8" name="Line 56"/>
            <p:cNvSpPr>
              <a:spLocks noChangeShapeType="1"/>
            </p:cNvSpPr>
            <p:nvPr/>
          </p:nvSpPr>
          <p:spPr bwMode="auto">
            <a:xfrm flipV="1">
              <a:off x="4375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9" name="Line 57"/>
            <p:cNvSpPr>
              <a:spLocks noChangeShapeType="1"/>
            </p:cNvSpPr>
            <p:nvPr/>
          </p:nvSpPr>
          <p:spPr bwMode="auto">
            <a:xfrm>
              <a:off x="4375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auto">
            <a:xfrm flipV="1">
              <a:off x="4524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1" name="Line 59"/>
            <p:cNvSpPr>
              <a:spLocks noChangeShapeType="1"/>
            </p:cNvSpPr>
            <p:nvPr/>
          </p:nvSpPr>
          <p:spPr bwMode="auto">
            <a:xfrm>
              <a:off x="4524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2" name="Line 60"/>
            <p:cNvSpPr>
              <a:spLocks noChangeShapeType="1"/>
            </p:cNvSpPr>
            <p:nvPr/>
          </p:nvSpPr>
          <p:spPr bwMode="auto">
            <a:xfrm flipV="1">
              <a:off x="4674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3" name="Line 61"/>
            <p:cNvSpPr>
              <a:spLocks noChangeShapeType="1"/>
            </p:cNvSpPr>
            <p:nvPr/>
          </p:nvSpPr>
          <p:spPr bwMode="auto">
            <a:xfrm>
              <a:off x="4674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4" name="Line 62"/>
            <p:cNvSpPr>
              <a:spLocks noChangeShapeType="1"/>
            </p:cNvSpPr>
            <p:nvPr/>
          </p:nvSpPr>
          <p:spPr bwMode="auto">
            <a:xfrm flipV="1">
              <a:off x="4825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5" name="Line 63"/>
            <p:cNvSpPr>
              <a:spLocks noChangeShapeType="1"/>
            </p:cNvSpPr>
            <p:nvPr/>
          </p:nvSpPr>
          <p:spPr bwMode="auto">
            <a:xfrm>
              <a:off x="4825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6" name="Line 64"/>
            <p:cNvSpPr>
              <a:spLocks noChangeShapeType="1"/>
            </p:cNvSpPr>
            <p:nvPr/>
          </p:nvSpPr>
          <p:spPr bwMode="auto">
            <a:xfrm flipV="1">
              <a:off x="4976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7" name="Line 65"/>
            <p:cNvSpPr>
              <a:spLocks noChangeShapeType="1"/>
            </p:cNvSpPr>
            <p:nvPr/>
          </p:nvSpPr>
          <p:spPr bwMode="auto">
            <a:xfrm>
              <a:off x="4976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8" name="Line 66"/>
            <p:cNvSpPr>
              <a:spLocks noChangeShapeType="1"/>
            </p:cNvSpPr>
            <p:nvPr/>
          </p:nvSpPr>
          <p:spPr bwMode="auto">
            <a:xfrm flipV="1">
              <a:off x="5125" y="352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9" name="Line 67"/>
            <p:cNvSpPr>
              <a:spLocks noChangeShapeType="1"/>
            </p:cNvSpPr>
            <p:nvPr/>
          </p:nvSpPr>
          <p:spPr bwMode="auto">
            <a:xfrm>
              <a:off x="5125" y="2775"/>
              <a:ext cx="1" cy="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0" name="Line 68"/>
            <p:cNvSpPr>
              <a:spLocks noChangeShapeType="1"/>
            </p:cNvSpPr>
            <p:nvPr/>
          </p:nvSpPr>
          <p:spPr bwMode="auto">
            <a:xfrm>
              <a:off x="4254" y="3465"/>
              <a:ext cx="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1" name="Line 69"/>
            <p:cNvSpPr>
              <a:spLocks noChangeShapeType="1"/>
            </p:cNvSpPr>
            <p:nvPr/>
          </p:nvSpPr>
          <p:spPr bwMode="auto">
            <a:xfrm flipH="1">
              <a:off x="5207" y="3465"/>
              <a:ext cx="8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2" name="Line 70"/>
            <p:cNvSpPr>
              <a:spLocks noChangeShapeType="1"/>
            </p:cNvSpPr>
            <p:nvPr/>
          </p:nvSpPr>
          <p:spPr bwMode="auto">
            <a:xfrm>
              <a:off x="4254" y="3323"/>
              <a:ext cx="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3" name="Line 71"/>
            <p:cNvSpPr>
              <a:spLocks noChangeShapeType="1"/>
            </p:cNvSpPr>
            <p:nvPr/>
          </p:nvSpPr>
          <p:spPr bwMode="auto">
            <a:xfrm flipH="1">
              <a:off x="5207" y="3323"/>
              <a:ext cx="8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4" name="Line 72"/>
            <p:cNvSpPr>
              <a:spLocks noChangeShapeType="1"/>
            </p:cNvSpPr>
            <p:nvPr/>
          </p:nvSpPr>
          <p:spPr bwMode="auto">
            <a:xfrm>
              <a:off x="4254" y="3181"/>
              <a:ext cx="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5" name="Line 73"/>
            <p:cNvSpPr>
              <a:spLocks noChangeShapeType="1"/>
            </p:cNvSpPr>
            <p:nvPr/>
          </p:nvSpPr>
          <p:spPr bwMode="auto">
            <a:xfrm flipH="1">
              <a:off x="5207" y="3181"/>
              <a:ext cx="8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6" name="Line 74"/>
            <p:cNvSpPr>
              <a:spLocks noChangeShapeType="1"/>
            </p:cNvSpPr>
            <p:nvPr/>
          </p:nvSpPr>
          <p:spPr bwMode="auto">
            <a:xfrm>
              <a:off x="4254" y="3038"/>
              <a:ext cx="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7" name="Line 75"/>
            <p:cNvSpPr>
              <a:spLocks noChangeShapeType="1"/>
            </p:cNvSpPr>
            <p:nvPr/>
          </p:nvSpPr>
          <p:spPr bwMode="auto">
            <a:xfrm flipH="1">
              <a:off x="5207" y="3038"/>
              <a:ext cx="8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8" name="Line 76"/>
            <p:cNvSpPr>
              <a:spLocks noChangeShapeType="1"/>
            </p:cNvSpPr>
            <p:nvPr/>
          </p:nvSpPr>
          <p:spPr bwMode="auto">
            <a:xfrm>
              <a:off x="4254" y="2896"/>
              <a:ext cx="9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9" name="Line 77"/>
            <p:cNvSpPr>
              <a:spLocks noChangeShapeType="1"/>
            </p:cNvSpPr>
            <p:nvPr/>
          </p:nvSpPr>
          <p:spPr bwMode="auto">
            <a:xfrm flipH="1">
              <a:off x="5207" y="2896"/>
              <a:ext cx="8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0" name="Line 78"/>
            <p:cNvSpPr>
              <a:spLocks noChangeShapeType="1"/>
            </p:cNvSpPr>
            <p:nvPr/>
          </p:nvSpPr>
          <p:spPr bwMode="auto">
            <a:xfrm>
              <a:off x="4254" y="3534"/>
              <a:ext cx="96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1" name="Line 79"/>
            <p:cNvSpPr>
              <a:spLocks noChangeShapeType="1"/>
            </p:cNvSpPr>
            <p:nvPr/>
          </p:nvSpPr>
          <p:spPr bwMode="auto">
            <a:xfrm>
              <a:off x="4254" y="2775"/>
              <a:ext cx="961" cy="1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2" name="Line 80"/>
            <p:cNvSpPr>
              <a:spLocks noChangeShapeType="1"/>
            </p:cNvSpPr>
            <p:nvPr/>
          </p:nvSpPr>
          <p:spPr bwMode="auto">
            <a:xfrm flipV="1">
              <a:off x="4254" y="2775"/>
              <a:ext cx="1" cy="75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3" name="Line 81"/>
            <p:cNvSpPr>
              <a:spLocks noChangeShapeType="1"/>
            </p:cNvSpPr>
            <p:nvPr/>
          </p:nvSpPr>
          <p:spPr bwMode="auto">
            <a:xfrm flipV="1">
              <a:off x="5215" y="2775"/>
              <a:ext cx="1" cy="759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74" name="Rectangle 82"/>
          <p:cNvSpPr>
            <a:spLocks noChangeAspect="1" noChangeArrowheads="1"/>
          </p:cNvSpPr>
          <p:nvPr/>
        </p:nvSpPr>
        <p:spPr bwMode="auto">
          <a:xfrm>
            <a:off x="7088188" y="4032250"/>
            <a:ext cx="647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Time (msec)</a:t>
            </a:r>
            <a:endParaRPr lang="en-US" altLang="en-US" sz="1000"/>
          </a:p>
        </p:txBody>
      </p:sp>
      <p:sp>
        <p:nvSpPr>
          <p:cNvPr id="8275" name="Rectangle 83"/>
          <p:cNvSpPr>
            <a:spLocks noChangeArrowheads="1"/>
          </p:cNvSpPr>
          <p:nvPr/>
        </p:nvSpPr>
        <p:spPr bwMode="auto">
          <a:xfrm flipV="1">
            <a:off x="898525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76" name="Rectangle 84"/>
          <p:cNvSpPr>
            <a:spLocks noChangeArrowheads="1"/>
          </p:cNvSpPr>
          <p:nvPr/>
        </p:nvSpPr>
        <p:spPr bwMode="auto">
          <a:xfrm flipV="1">
            <a:off x="914400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77" name="Rectangle 85"/>
          <p:cNvSpPr>
            <a:spLocks noChangeArrowheads="1"/>
          </p:cNvSpPr>
          <p:nvPr/>
        </p:nvSpPr>
        <p:spPr bwMode="auto">
          <a:xfrm flipV="1">
            <a:off x="1008063" y="4349750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lIns="0" tIns="0" rIns="0" bIns="0">
            <a:spAutoFit/>
          </a:bodyPr>
          <a:lstStyle/>
          <a:p>
            <a:endParaRPr lang="en-US" altLang="en-US"/>
          </a:p>
        </p:txBody>
      </p:sp>
      <p:sp>
        <p:nvSpPr>
          <p:cNvPr id="8278" name="Freeform 86"/>
          <p:cNvSpPr>
            <a:spLocks/>
          </p:cNvSpPr>
          <p:nvPr/>
        </p:nvSpPr>
        <p:spPr bwMode="auto">
          <a:xfrm flipV="1">
            <a:off x="388938" y="2589213"/>
            <a:ext cx="555625" cy="1493837"/>
          </a:xfrm>
          <a:custGeom>
            <a:avLst/>
            <a:gdLst>
              <a:gd name="T0" fmla="*/ 24 w 504"/>
              <a:gd name="T1" fmla="*/ 928 h 936"/>
              <a:gd name="T2" fmla="*/ 64 w 504"/>
              <a:gd name="T3" fmla="*/ 912 h 936"/>
              <a:gd name="T4" fmla="*/ 88 w 504"/>
              <a:gd name="T5" fmla="*/ 904 h 936"/>
              <a:gd name="T6" fmla="*/ 128 w 504"/>
              <a:gd name="T7" fmla="*/ 880 h 936"/>
              <a:gd name="T8" fmla="*/ 152 w 504"/>
              <a:gd name="T9" fmla="*/ 856 h 936"/>
              <a:gd name="T10" fmla="*/ 224 w 504"/>
              <a:gd name="T11" fmla="*/ 808 h 936"/>
              <a:gd name="T12" fmla="*/ 224 w 504"/>
              <a:gd name="T13" fmla="*/ 808 h 936"/>
              <a:gd name="T14" fmla="*/ 272 w 504"/>
              <a:gd name="T15" fmla="*/ 760 h 936"/>
              <a:gd name="T16" fmla="*/ 288 w 504"/>
              <a:gd name="T17" fmla="*/ 736 h 936"/>
              <a:gd name="T18" fmla="*/ 328 w 504"/>
              <a:gd name="T19" fmla="*/ 704 h 936"/>
              <a:gd name="T20" fmla="*/ 336 w 504"/>
              <a:gd name="T21" fmla="*/ 680 h 936"/>
              <a:gd name="T22" fmla="*/ 352 w 504"/>
              <a:gd name="T23" fmla="*/ 648 h 936"/>
              <a:gd name="T24" fmla="*/ 360 w 504"/>
              <a:gd name="T25" fmla="*/ 624 h 936"/>
              <a:gd name="T26" fmla="*/ 352 w 504"/>
              <a:gd name="T27" fmla="*/ 592 h 936"/>
              <a:gd name="T28" fmla="*/ 352 w 504"/>
              <a:gd name="T29" fmla="*/ 568 h 936"/>
              <a:gd name="T30" fmla="*/ 344 w 504"/>
              <a:gd name="T31" fmla="*/ 520 h 936"/>
              <a:gd name="T32" fmla="*/ 344 w 504"/>
              <a:gd name="T33" fmla="*/ 520 h 936"/>
              <a:gd name="T34" fmla="*/ 344 w 504"/>
              <a:gd name="T35" fmla="*/ 480 h 936"/>
              <a:gd name="T36" fmla="*/ 352 w 504"/>
              <a:gd name="T37" fmla="*/ 464 h 936"/>
              <a:gd name="T38" fmla="*/ 352 w 504"/>
              <a:gd name="T39" fmla="*/ 440 h 936"/>
              <a:gd name="T40" fmla="*/ 368 w 504"/>
              <a:gd name="T41" fmla="*/ 416 h 936"/>
              <a:gd name="T42" fmla="*/ 392 w 504"/>
              <a:gd name="T43" fmla="*/ 392 h 936"/>
              <a:gd name="T44" fmla="*/ 408 w 504"/>
              <a:gd name="T45" fmla="*/ 376 h 936"/>
              <a:gd name="T46" fmla="*/ 424 w 504"/>
              <a:gd name="T47" fmla="*/ 368 h 936"/>
              <a:gd name="T48" fmla="*/ 432 w 504"/>
              <a:gd name="T49" fmla="*/ 368 h 936"/>
              <a:gd name="T50" fmla="*/ 464 w 504"/>
              <a:gd name="T51" fmla="*/ 352 h 936"/>
              <a:gd name="T52" fmla="*/ 464 w 504"/>
              <a:gd name="T53" fmla="*/ 352 h 936"/>
              <a:gd name="T54" fmla="*/ 504 w 504"/>
              <a:gd name="T55" fmla="*/ 320 h 936"/>
              <a:gd name="T56" fmla="*/ 504 w 504"/>
              <a:gd name="T57" fmla="*/ 320 h 936"/>
              <a:gd name="T58" fmla="*/ 488 w 504"/>
              <a:gd name="T59" fmla="*/ 264 h 936"/>
              <a:gd name="T60" fmla="*/ 488 w 504"/>
              <a:gd name="T61" fmla="*/ 264 h 936"/>
              <a:gd name="T62" fmla="*/ 456 w 504"/>
              <a:gd name="T63" fmla="*/ 240 h 936"/>
              <a:gd name="T64" fmla="*/ 448 w 504"/>
              <a:gd name="T65" fmla="*/ 240 h 936"/>
              <a:gd name="T66" fmla="*/ 432 w 504"/>
              <a:gd name="T67" fmla="*/ 224 h 936"/>
              <a:gd name="T68" fmla="*/ 408 w 504"/>
              <a:gd name="T69" fmla="*/ 216 h 936"/>
              <a:gd name="T70" fmla="*/ 392 w 504"/>
              <a:gd name="T71" fmla="*/ 208 h 936"/>
              <a:gd name="T72" fmla="*/ 384 w 504"/>
              <a:gd name="T73" fmla="*/ 192 h 936"/>
              <a:gd name="T74" fmla="*/ 392 w 504"/>
              <a:gd name="T75" fmla="*/ 176 h 936"/>
              <a:gd name="T76" fmla="*/ 408 w 504"/>
              <a:gd name="T77" fmla="*/ 168 h 936"/>
              <a:gd name="T78" fmla="*/ 432 w 504"/>
              <a:gd name="T79" fmla="*/ 160 h 936"/>
              <a:gd name="T80" fmla="*/ 448 w 504"/>
              <a:gd name="T81" fmla="*/ 160 h 936"/>
              <a:gd name="T82" fmla="*/ 488 w 504"/>
              <a:gd name="T83" fmla="*/ 160 h 936"/>
              <a:gd name="T84" fmla="*/ 488 w 504"/>
              <a:gd name="T85" fmla="*/ 160 h 936"/>
              <a:gd name="T86" fmla="*/ 504 w 504"/>
              <a:gd name="T87" fmla="*/ 144 h 936"/>
              <a:gd name="T88" fmla="*/ 504 w 504"/>
              <a:gd name="T89" fmla="*/ 144 h 936"/>
              <a:gd name="T90" fmla="*/ 496 w 504"/>
              <a:gd name="T91" fmla="*/ 128 h 936"/>
              <a:gd name="T92" fmla="*/ 496 w 504"/>
              <a:gd name="T93" fmla="*/ 128 h 936"/>
              <a:gd name="T94" fmla="*/ 480 w 504"/>
              <a:gd name="T95" fmla="*/ 120 h 936"/>
              <a:gd name="T96" fmla="*/ 472 w 504"/>
              <a:gd name="T97" fmla="*/ 120 h 936"/>
              <a:gd name="T98" fmla="*/ 456 w 504"/>
              <a:gd name="T99" fmla="*/ 120 h 936"/>
              <a:gd name="T100" fmla="*/ 448 w 504"/>
              <a:gd name="T101" fmla="*/ 120 h 936"/>
              <a:gd name="T102" fmla="*/ 432 w 504"/>
              <a:gd name="T103" fmla="*/ 112 h 936"/>
              <a:gd name="T104" fmla="*/ 432 w 504"/>
              <a:gd name="T105" fmla="*/ 96 h 936"/>
              <a:gd name="T106" fmla="*/ 448 w 504"/>
              <a:gd name="T107" fmla="*/ 88 h 936"/>
              <a:gd name="T108" fmla="*/ 464 w 504"/>
              <a:gd name="T109" fmla="*/ 80 h 936"/>
              <a:gd name="T110" fmla="*/ 472 w 504"/>
              <a:gd name="T111" fmla="*/ 56 h 936"/>
              <a:gd name="T112" fmla="*/ 472 w 504"/>
              <a:gd name="T113" fmla="*/ 32 h 936"/>
              <a:gd name="T114" fmla="*/ 464 w 504"/>
              <a:gd name="T115" fmla="*/ 1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4" h="936">
                <a:moveTo>
                  <a:pt x="0" y="936"/>
                </a:moveTo>
                <a:lnTo>
                  <a:pt x="24" y="928"/>
                </a:lnTo>
                <a:lnTo>
                  <a:pt x="24" y="928"/>
                </a:lnTo>
                <a:lnTo>
                  <a:pt x="40" y="920"/>
                </a:lnTo>
                <a:lnTo>
                  <a:pt x="40" y="920"/>
                </a:lnTo>
                <a:lnTo>
                  <a:pt x="64" y="912"/>
                </a:lnTo>
                <a:lnTo>
                  <a:pt x="64" y="912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128" y="880"/>
                </a:lnTo>
                <a:lnTo>
                  <a:pt x="128" y="880"/>
                </a:lnTo>
                <a:lnTo>
                  <a:pt x="152" y="856"/>
                </a:lnTo>
                <a:lnTo>
                  <a:pt x="152" y="856"/>
                </a:lnTo>
                <a:lnTo>
                  <a:pt x="184" y="832"/>
                </a:lnTo>
                <a:lnTo>
                  <a:pt x="184" y="832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56" y="776"/>
                </a:lnTo>
                <a:lnTo>
                  <a:pt x="256" y="776"/>
                </a:lnTo>
                <a:lnTo>
                  <a:pt x="272" y="760"/>
                </a:lnTo>
                <a:lnTo>
                  <a:pt x="272" y="760"/>
                </a:lnTo>
                <a:lnTo>
                  <a:pt x="288" y="736"/>
                </a:lnTo>
                <a:lnTo>
                  <a:pt x="288" y="736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36" y="680"/>
                </a:lnTo>
                <a:lnTo>
                  <a:pt x="336" y="680"/>
                </a:lnTo>
                <a:lnTo>
                  <a:pt x="344" y="664"/>
                </a:lnTo>
                <a:lnTo>
                  <a:pt x="344" y="664"/>
                </a:lnTo>
                <a:lnTo>
                  <a:pt x="352" y="648"/>
                </a:lnTo>
                <a:lnTo>
                  <a:pt x="352" y="648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52" y="592"/>
                </a:lnTo>
                <a:lnTo>
                  <a:pt x="352" y="592"/>
                </a:lnTo>
                <a:lnTo>
                  <a:pt x="352" y="568"/>
                </a:lnTo>
                <a:lnTo>
                  <a:pt x="352" y="568"/>
                </a:lnTo>
                <a:lnTo>
                  <a:pt x="344" y="552"/>
                </a:lnTo>
                <a:lnTo>
                  <a:pt x="344" y="552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496"/>
                </a:lnTo>
                <a:lnTo>
                  <a:pt x="344" y="496"/>
                </a:lnTo>
                <a:lnTo>
                  <a:pt x="344" y="480"/>
                </a:lnTo>
                <a:lnTo>
                  <a:pt x="344" y="480"/>
                </a:lnTo>
                <a:lnTo>
                  <a:pt x="352" y="464"/>
                </a:lnTo>
                <a:lnTo>
                  <a:pt x="352" y="464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68" y="416"/>
                </a:lnTo>
                <a:lnTo>
                  <a:pt x="368" y="416"/>
                </a:lnTo>
                <a:lnTo>
                  <a:pt x="376" y="408"/>
                </a:lnTo>
                <a:lnTo>
                  <a:pt x="376" y="408"/>
                </a:lnTo>
                <a:lnTo>
                  <a:pt x="392" y="392"/>
                </a:lnTo>
                <a:lnTo>
                  <a:pt x="392" y="392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24" y="368"/>
                </a:lnTo>
                <a:lnTo>
                  <a:pt x="424" y="368"/>
                </a:lnTo>
                <a:lnTo>
                  <a:pt x="432" y="368"/>
                </a:lnTo>
                <a:lnTo>
                  <a:pt x="432" y="368"/>
                </a:lnTo>
                <a:lnTo>
                  <a:pt x="448" y="360"/>
                </a:lnTo>
                <a:lnTo>
                  <a:pt x="448" y="360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80" y="336"/>
                </a:lnTo>
                <a:lnTo>
                  <a:pt x="480" y="336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496" y="288"/>
                </a:lnTo>
                <a:lnTo>
                  <a:pt x="496" y="288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64" y="248"/>
                </a:lnTo>
                <a:lnTo>
                  <a:pt x="464" y="248"/>
                </a:lnTo>
                <a:lnTo>
                  <a:pt x="456" y="240"/>
                </a:lnTo>
                <a:lnTo>
                  <a:pt x="456" y="240"/>
                </a:lnTo>
                <a:lnTo>
                  <a:pt x="448" y="240"/>
                </a:lnTo>
                <a:lnTo>
                  <a:pt x="448" y="240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08" y="216"/>
                </a:lnTo>
                <a:lnTo>
                  <a:pt x="408" y="216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84" y="192"/>
                </a:lnTo>
                <a:lnTo>
                  <a:pt x="384" y="192"/>
                </a:lnTo>
                <a:lnTo>
                  <a:pt x="384" y="184"/>
                </a:lnTo>
                <a:lnTo>
                  <a:pt x="384" y="184"/>
                </a:lnTo>
                <a:lnTo>
                  <a:pt x="392" y="176"/>
                </a:lnTo>
                <a:lnTo>
                  <a:pt x="392" y="176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32" y="160"/>
                </a:lnTo>
                <a:lnTo>
                  <a:pt x="432" y="160"/>
                </a:lnTo>
                <a:lnTo>
                  <a:pt x="448" y="160"/>
                </a:lnTo>
                <a:lnTo>
                  <a:pt x="448" y="160"/>
                </a:lnTo>
                <a:lnTo>
                  <a:pt x="464" y="160"/>
                </a:lnTo>
                <a:lnTo>
                  <a:pt x="464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96" y="152"/>
                </a:lnTo>
                <a:lnTo>
                  <a:pt x="496" y="152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496" y="136"/>
                </a:lnTo>
                <a:lnTo>
                  <a:pt x="496" y="136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80" y="128"/>
                </a:lnTo>
                <a:lnTo>
                  <a:pt x="480" y="128"/>
                </a:lnTo>
                <a:lnTo>
                  <a:pt x="480" y="120"/>
                </a:lnTo>
                <a:lnTo>
                  <a:pt x="480" y="120"/>
                </a:lnTo>
                <a:lnTo>
                  <a:pt x="472" y="120"/>
                </a:lnTo>
                <a:lnTo>
                  <a:pt x="472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48" y="120"/>
                </a:lnTo>
                <a:lnTo>
                  <a:pt x="448" y="120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48" y="88"/>
                </a:lnTo>
                <a:lnTo>
                  <a:pt x="448" y="88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72" y="56"/>
                </a:lnTo>
                <a:lnTo>
                  <a:pt x="472" y="56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64" y="16"/>
                </a:lnTo>
                <a:lnTo>
                  <a:pt x="464" y="16"/>
                </a:lnTo>
                <a:lnTo>
                  <a:pt x="464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79" name="Freeform 87"/>
          <p:cNvSpPr>
            <a:spLocks/>
          </p:cNvSpPr>
          <p:nvPr/>
        </p:nvSpPr>
        <p:spPr bwMode="auto">
          <a:xfrm flipV="1">
            <a:off x="495300" y="1577975"/>
            <a:ext cx="566738" cy="3922713"/>
          </a:xfrm>
          <a:custGeom>
            <a:avLst/>
            <a:gdLst>
              <a:gd name="T0" fmla="*/ 64 w 592"/>
              <a:gd name="T1" fmla="*/ 1112 h 1120"/>
              <a:gd name="T2" fmla="*/ 120 w 592"/>
              <a:gd name="T3" fmla="*/ 1096 h 1120"/>
              <a:gd name="T4" fmla="*/ 176 w 592"/>
              <a:gd name="T5" fmla="*/ 1072 h 1120"/>
              <a:gd name="T6" fmla="*/ 232 w 592"/>
              <a:gd name="T7" fmla="*/ 1032 h 1120"/>
              <a:gd name="T8" fmla="*/ 328 w 592"/>
              <a:gd name="T9" fmla="*/ 944 h 1120"/>
              <a:gd name="T10" fmla="*/ 416 w 592"/>
              <a:gd name="T11" fmla="*/ 816 h 1120"/>
              <a:gd name="T12" fmla="*/ 488 w 592"/>
              <a:gd name="T13" fmla="*/ 664 h 1120"/>
              <a:gd name="T14" fmla="*/ 544 w 592"/>
              <a:gd name="T15" fmla="*/ 488 h 1120"/>
              <a:gd name="T16" fmla="*/ 576 w 592"/>
              <a:gd name="T17" fmla="*/ 296 h 1120"/>
              <a:gd name="T18" fmla="*/ 592 w 592"/>
              <a:gd name="T19" fmla="*/ 88 h 1120"/>
              <a:gd name="T20" fmla="*/ 592 w 592"/>
              <a:gd name="T21" fmla="*/ 88 h 1120"/>
              <a:gd name="T22" fmla="*/ 592 w 592"/>
              <a:gd name="T23" fmla="*/ 88 h 1120"/>
              <a:gd name="T24" fmla="*/ 592 w 592"/>
              <a:gd name="T25" fmla="*/ 80 h 1120"/>
              <a:gd name="T26" fmla="*/ 592 w 592"/>
              <a:gd name="T27" fmla="*/ 80 h 1120"/>
              <a:gd name="T28" fmla="*/ 576 w 592"/>
              <a:gd name="T29" fmla="*/ 48 h 1120"/>
              <a:gd name="T30" fmla="*/ 552 w 592"/>
              <a:gd name="T31" fmla="*/ 24 h 1120"/>
              <a:gd name="T32" fmla="*/ 512 w 592"/>
              <a:gd name="T33" fmla="*/ 8 h 1120"/>
              <a:gd name="T34" fmla="*/ 464 w 592"/>
              <a:gd name="T35" fmla="*/ 0 h 1120"/>
              <a:gd name="T36" fmla="*/ 464 w 592"/>
              <a:gd name="T37" fmla="*/ 0 h 1120"/>
              <a:gd name="T38" fmla="*/ 416 w 592"/>
              <a:gd name="T39" fmla="*/ 8 h 1120"/>
              <a:gd name="T40" fmla="*/ 384 w 592"/>
              <a:gd name="T41" fmla="*/ 24 h 1120"/>
              <a:gd name="T42" fmla="*/ 352 w 592"/>
              <a:gd name="T43" fmla="*/ 48 h 1120"/>
              <a:gd name="T44" fmla="*/ 344 w 592"/>
              <a:gd name="T45" fmla="*/ 80 h 1120"/>
              <a:gd name="T46" fmla="*/ 344 w 592"/>
              <a:gd name="T47" fmla="*/ 80 h 1120"/>
              <a:gd name="T48" fmla="*/ 336 w 592"/>
              <a:gd name="T49" fmla="*/ 216 h 1120"/>
              <a:gd name="T50" fmla="*/ 320 w 592"/>
              <a:gd name="T51" fmla="*/ 344 h 1120"/>
              <a:gd name="T52" fmla="*/ 288 w 592"/>
              <a:gd name="T53" fmla="*/ 456 h 1120"/>
              <a:gd name="T54" fmla="*/ 240 w 592"/>
              <a:gd name="T55" fmla="*/ 552 h 1120"/>
              <a:gd name="T56" fmla="*/ 192 w 592"/>
              <a:gd name="T57" fmla="*/ 632 h 1120"/>
              <a:gd name="T58" fmla="*/ 136 w 592"/>
              <a:gd name="T59" fmla="*/ 696 h 1120"/>
              <a:gd name="T60" fmla="*/ 64 w 592"/>
              <a:gd name="T61" fmla="*/ 736 h 1120"/>
              <a:gd name="T62" fmla="*/ 0 w 592"/>
              <a:gd name="T63" fmla="*/ 752 h 1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2" h="1120">
                <a:moveTo>
                  <a:pt x="8" y="1120"/>
                </a:moveTo>
                <a:lnTo>
                  <a:pt x="64" y="1112"/>
                </a:lnTo>
                <a:lnTo>
                  <a:pt x="64" y="1112"/>
                </a:lnTo>
                <a:lnTo>
                  <a:pt x="120" y="1096"/>
                </a:lnTo>
                <a:lnTo>
                  <a:pt x="120" y="1096"/>
                </a:lnTo>
                <a:lnTo>
                  <a:pt x="176" y="1072"/>
                </a:lnTo>
                <a:lnTo>
                  <a:pt x="176" y="1072"/>
                </a:lnTo>
                <a:lnTo>
                  <a:pt x="232" y="1032"/>
                </a:lnTo>
                <a:lnTo>
                  <a:pt x="232" y="1032"/>
                </a:lnTo>
                <a:lnTo>
                  <a:pt x="328" y="944"/>
                </a:lnTo>
                <a:lnTo>
                  <a:pt x="328" y="944"/>
                </a:lnTo>
                <a:lnTo>
                  <a:pt x="416" y="816"/>
                </a:lnTo>
                <a:lnTo>
                  <a:pt x="416" y="816"/>
                </a:lnTo>
                <a:lnTo>
                  <a:pt x="488" y="664"/>
                </a:lnTo>
                <a:lnTo>
                  <a:pt x="488" y="664"/>
                </a:lnTo>
                <a:lnTo>
                  <a:pt x="544" y="488"/>
                </a:lnTo>
                <a:lnTo>
                  <a:pt x="544" y="488"/>
                </a:lnTo>
                <a:lnTo>
                  <a:pt x="576" y="296"/>
                </a:lnTo>
                <a:lnTo>
                  <a:pt x="576" y="296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8"/>
                </a:lnTo>
                <a:lnTo>
                  <a:pt x="592" y="80"/>
                </a:lnTo>
                <a:lnTo>
                  <a:pt x="592" y="80"/>
                </a:lnTo>
                <a:lnTo>
                  <a:pt x="592" y="80"/>
                </a:lnTo>
                <a:lnTo>
                  <a:pt x="592" y="80"/>
                </a:lnTo>
                <a:lnTo>
                  <a:pt x="576" y="48"/>
                </a:lnTo>
                <a:lnTo>
                  <a:pt x="576" y="48"/>
                </a:lnTo>
                <a:lnTo>
                  <a:pt x="552" y="24"/>
                </a:lnTo>
                <a:lnTo>
                  <a:pt x="552" y="24"/>
                </a:lnTo>
                <a:lnTo>
                  <a:pt x="512" y="8"/>
                </a:lnTo>
                <a:lnTo>
                  <a:pt x="512" y="8"/>
                </a:lnTo>
                <a:lnTo>
                  <a:pt x="464" y="0"/>
                </a:lnTo>
                <a:lnTo>
                  <a:pt x="464" y="0"/>
                </a:lnTo>
                <a:lnTo>
                  <a:pt x="464" y="0"/>
                </a:lnTo>
                <a:lnTo>
                  <a:pt x="464" y="0"/>
                </a:lnTo>
                <a:lnTo>
                  <a:pt x="416" y="8"/>
                </a:lnTo>
                <a:lnTo>
                  <a:pt x="416" y="8"/>
                </a:lnTo>
                <a:lnTo>
                  <a:pt x="384" y="24"/>
                </a:lnTo>
                <a:lnTo>
                  <a:pt x="384" y="24"/>
                </a:lnTo>
                <a:lnTo>
                  <a:pt x="352" y="48"/>
                </a:lnTo>
                <a:lnTo>
                  <a:pt x="352" y="48"/>
                </a:lnTo>
                <a:lnTo>
                  <a:pt x="344" y="80"/>
                </a:lnTo>
                <a:lnTo>
                  <a:pt x="344" y="80"/>
                </a:lnTo>
                <a:lnTo>
                  <a:pt x="344" y="80"/>
                </a:lnTo>
                <a:lnTo>
                  <a:pt x="344" y="80"/>
                </a:lnTo>
                <a:lnTo>
                  <a:pt x="336" y="216"/>
                </a:lnTo>
                <a:lnTo>
                  <a:pt x="336" y="216"/>
                </a:lnTo>
                <a:lnTo>
                  <a:pt x="320" y="344"/>
                </a:lnTo>
                <a:lnTo>
                  <a:pt x="320" y="344"/>
                </a:lnTo>
                <a:lnTo>
                  <a:pt x="288" y="456"/>
                </a:lnTo>
                <a:lnTo>
                  <a:pt x="288" y="456"/>
                </a:lnTo>
                <a:lnTo>
                  <a:pt x="240" y="552"/>
                </a:lnTo>
                <a:lnTo>
                  <a:pt x="240" y="552"/>
                </a:lnTo>
                <a:lnTo>
                  <a:pt x="192" y="632"/>
                </a:lnTo>
                <a:lnTo>
                  <a:pt x="192" y="632"/>
                </a:lnTo>
                <a:lnTo>
                  <a:pt x="136" y="696"/>
                </a:lnTo>
                <a:lnTo>
                  <a:pt x="136" y="696"/>
                </a:lnTo>
                <a:lnTo>
                  <a:pt x="64" y="736"/>
                </a:lnTo>
                <a:lnTo>
                  <a:pt x="64" y="736"/>
                </a:lnTo>
                <a:lnTo>
                  <a:pt x="0" y="752"/>
                </a:lnTo>
              </a:path>
            </a:pathLst>
          </a:custGeom>
          <a:noFill/>
          <a:ln w="28575" cap="flat" cmpd="sng">
            <a:solidFill>
              <a:srgbClr val="1F1A17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80" name="Text Box 88"/>
          <p:cNvSpPr txBox="1">
            <a:spLocks noChangeArrowheads="1"/>
          </p:cNvSpPr>
          <p:nvPr/>
        </p:nvSpPr>
        <p:spPr bwMode="auto">
          <a:xfrm>
            <a:off x="0" y="4203700"/>
            <a:ext cx="86836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Basilar </a:t>
            </a:r>
          </a:p>
          <a:p>
            <a:r>
              <a:rPr lang="en-US" altLang="en-US" sz="1200"/>
              <a:t>membrane </a:t>
            </a:r>
          </a:p>
          <a:p>
            <a:r>
              <a:rPr lang="en-US" altLang="en-US" sz="1200"/>
              <a:t>vibrations</a:t>
            </a:r>
            <a:endParaRPr lang="en-US" altLang="en-US" sz="1400"/>
          </a:p>
        </p:txBody>
      </p:sp>
      <p:sp>
        <p:nvSpPr>
          <p:cNvPr id="8281" name="Freeform 89"/>
          <p:cNvSpPr>
            <a:spLocks/>
          </p:cNvSpPr>
          <p:nvPr/>
        </p:nvSpPr>
        <p:spPr bwMode="auto">
          <a:xfrm>
            <a:off x="254000" y="2014538"/>
            <a:ext cx="333375" cy="260350"/>
          </a:xfrm>
          <a:custGeom>
            <a:avLst/>
            <a:gdLst>
              <a:gd name="T0" fmla="*/ 2 w 91"/>
              <a:gd name="T1" fmla="*/ 431 h 442"/>
              <a:gd name="T2" fmla="*/ 3 w 91"/>
              <a:gd name="T3" fmla="*/ 424 h 442"/>
              <a:gd name="T4" fmla="*/ 5 w 91"/>
              <a:gd name="T5" fmla="*/ 302 h 442"/>
              <a:gd name="T6" fmla="*/ 6 w 91"/>
              <a:gd name="T7" fmla="*/ 125 h 442"/>
              <a:gd name="T8" fmla="*/ 8 w 91"/>
              <a:gd name="T9" fmla="*/ 8 h 442"/>
              <a:gd name="T10" fmla="*/ 10 w 91"/>
              <a:gd name="T11" fmla="*/ 34 h 442"/>
              <a:gd name="T12" fmla="*/ 10 w 91"/>
              <a:gd name="T13" fmla="*/ 183 h 442"/>
              <a:gd name="T14" fmla="*/ 11 w 91"/>
              <a:gd name="T15" fmla="*/ 354 h 442"/>
              <a:gd name="T16" fmla="*/ 13 w 91"/>
              <a:gd name="T17" fmla="*/ 439 h 442"/>
              <a:gd name="T18" fmla="*/ 14 w 91"/>
              <a:gd name="T19" fmla="*/ 410 h 442"/>
              <a:gd name="T20" fmla="*/ 16 w 91"/>
              <a:gd name="T21" fmla="*/ 326 h 442"/>
              <a:gd name="T22" fmla="*/ 18 w 91"/>
              <a:gd name="T23" fmla="*/ 283 h 442"/>
              <a:gd name="T24" fmla="*/ 19 w 91"/>
              <a:gd name="T25" fmla="*/ 326 h 442"/>
              <a:gd name="T26" fmla="*/ 21 w 91"/>
              <a:gd name="T27" fmla="*/ 410 h 442"/>
              <a:gd name="T28" fmla="*/ 22 w 91"/>
              <a:gd name="T29" fmla="*/ 439 h 442"/>
              <a:gd name="T30" fmla="*/ 22 w 91"/>
              <a:gd name="T31" fmla="*/ 354 h 442"/>
              <a:gd name="T32" fmla="*/ 24 w 91"/>
              <a:gd name="T33" fmla="*/ 183 h 442"/>
              <a:gd name="T34" fmla="*/ 26 w 91"/>
              <a:gd name="T35" fmla="*/ 34 h 442"/>
              <a:gd name="T36" fmla="*/ 27 w 91"/>
              <a:gd name="T37" fmla="*/ 8 h 442"/>
              <a:gd name="T38" fmla="*/ 29 w 91"/>
              <a:gd name="T39" fmla="*/ 125 h 442"/>
              <a:gd name="T40" fmla="*/ 30 w 91"/>
              <a:gd name="T41" fmla="*/ 302 h 442"/>
              <a:gd name="T42" fmla="*/ 32 w 91"/>
              <a:gd name="T43" fmla="*/ 424 h 442"/>
              <a:gd name="T44" fmla="*/ 34 w 91"/>
              <a:gd name="T45" fmla="*/ 431 h 442"/>
              <a:gd name="T46" fmla="*/ 35 w 91"/>
              <a:gd name="T47" fmla="*/ 354 h 442"/>
              <a:gd name="T48" fmla="*/ 35 w 91"/>
              <a:gd name="T49" fmla="*/ 288 h 442"/>
              <a:gd name="T50" fmla="*/ 37 w 91"/>
              <a:gd name="T51" fmla="*/ 302 h 442"/>
              <a:gd name="T52" fmla="*/ 38 w 91"/>
              <a:gd name="T53" fmla="*/ 382 h 442"/>
              <a:gd name="T54" fmla="*/ 40 w 91"/>
              <a:gd name="T55" fmla="*/ 440 h 442"/>
              <a:gd name="T56" fmla="*/ 42 w 91"/>
              <a:gd name="T57" fmla="*/ 365 h 442"/>
              <a:gd name="T58" fmla="*/ 43 w 91"/>
              <a:gd name="T59" fmla="*/ 198 h 442"/>
              <a:gd name="T60" fmla="*/ 45 w 91"/>
              <a:gd name="T61" fmla="*/ 42 h 442"/>
              <a:gd name="T62" fmla="*/ 46 w 91"/>
              <a:gd name="T63" fmla="*/ 5 h 442"/>
              <a:gd name="T64" fmla="*/ 48 w 91"/>
              <a:gd name="T65" fmla="*/ 111 h 442"/>
              <a:gd name="T66" fmla="*/ 50 w 91"/>
              <a:gd name="T67" fmla="*/ 288 h 442"/>
              <a:gd name="T68" fmla="*/ 51 w 91"/>
              <a:gd name="T69" fmla="*/ 418 h 442"/>
              <a:gd name="T70" fmla="*/ 53 w 91"/>
              <a:gd name="T71" fmla="*/ 421 h 442"/>
              <a:gd name="T72" fmla="*/ 55 w 91"/>
              <a:gd name="T73" fmla="*/ 339 h 442"/>
              <a:gd name="T74" fmla="*/ 56 w 91"/>
              <a:gd name="T75" fmla="*/ 284 h 442"/>
              <a:gd name="T76" fmla="*/ 56 w 91"/>
              <a:gd name="T77" fmla="*/ 313 h 442"/>
              <a:gd name="T78" fmla="*/ 58 w 91"/>
              <a:gd name="T79" fmla="*/ 397 h 442"/>
              <a:gd name="T80" fmla="*/ 59 w 91"/>
              <a:gd name="T81" fmla="*/ 442 h 442"/>
              <a:gd name="T82" fmla="*/ 61 w 91"/>
              <a:gd name="T83" fmla="*/ 376 h 442"/>
              <a:gd name="T84" fmla="*/ 63 w 91"/>
              <a:gd name="T85" fmla="*/ 214 h 442"/>
              <a:gd name="T86" fmla="*/ 64 w 91"/>
              <a:gd name="T87" fmla="*/ 52 h 442"/>
              <a:gd name="T88" fmla="*/ 66 w 91"/>
              <a:gd name="T89" fmla="*/ 2 h 442"/>
              <a:gd name="T90" fmla="*/ 67 w 91"/>
              <a:gd name="T91" fmla="*/ 98 h 442"/>
              <a:gd name="T92" fmla="*/ 69 w 91"/>
              <a:gd name="T93" fmla="*/ 273 h 442"/>
              <a:gd name="T94" fmla="*/ 69 w 91"/>
              <a:gd name="T95" fmla="*/ 411 h 442"/>
              <a:gd name="T96" fmla="*/ 71 w 91"/>
              <a:gd name="T97" fmla="*/ 437 h 442"/>
              <a:gd name="T98" fmla="*/ 72 w 91"/>
              <a:gd name="T99" fmla="*/ 368 h 442"/>
              <a:gd name="T100" fmla="*/ 74 w 91"/>
              <a:gd name="T101" fmla="*/ 294 h 442"/>
              <a:gd name="T102" fmla="*/ 75 w 91"/>
              <a:gd name="T103" fmla="*/ 294 h 442"/>
              <a:gd name="T104" fmla="*/ 77 w 91"/>
              <a:gd name="T105" fmla="*/ 368 h 442"/>
              <a:gd name="T106" fmla="*/ 79 w 91"/>
              <a:gd name="T107" fmla="*/ 437 h 442"/>
              <a:gd name="T108" fmla="*/ 80 w 91"/>
              <a:gd name="T109" fmla="*/ 411 h 442"/>
              <a:gd name="T110" fmla="*/ 82 w 91"/>
              <a:gd name="T111" fmla="*/ 273 h 442"/>
              <a:gd name="T112" fmla="*/ 82 w 91"/>
              <a:gd name="T113" fmla="*/ 98 h 442"/>
              <a:gd name="T114" fmla="*/ 83 w 91"/>
              <a:gd name="T115" fmla="*/ 2 h 442"/>
              <a:gd name="T116" fmla="*/ 85 w 91"/>
              <a:gd name="T117" fmla="*/ 52 h 442"/>
              <a:gd name="T118" fmla="*/ 87 w 91"/>
              <a:gd name="T119" fmla="*/ 214 h 442"/>
              <a:gd name="T120" fmla="*/ 88 w 91"/>
              <a:gd name="T121" fmla="*/ 376 h 442"/>
              <a:gd name="T122" fmla="*/ 90 w 91"/>
              <a:gd name="T123" fmla="*/ 442 h 442"/>
              <a:gd name="T124" fmla="*/ 91 w 91"/>
              <a:gd name="T125" fmla="*/ 397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" h="442">
                <a:moveTo>
                  <a:pt x="0" y="376"/>
                </a:moveTo>
                <a:lnTo>
                  <a:pt x="2" y="397"/>
                </a:lnTo>
                <a:lnTo>
                  <a:pt x="2" y="416"/>
                </a:lnTo>
                <a:lnTo>
                  <a:pt x="2" y="431"/>
                </a:lnTo>
                <a:lnTo>
                  <a:pt x="2" y="439"/>
                </a:lnTo>
                <a:lnTo>
                  <a:pt x="3" y="442"/>
                </a:lnTo>
                <a:lnTo>
                  <a:pt x="3" y="437"/>
                </a:lnTo>
                <a:lnTo>
                  <a:pt x="3" y="424"/>
                </a:lnTo>
                <a:lnTo>
                  <a:pt x="3" y="403"/>
                </a:lnTo>
                <a:lnTo>
                  <a:pt x="3" y="376"/>
                </a:lnTo>
                <a:lnTo>
                  <a:pt x="5" y="341"/>
                </a:lnTo>
                <a:lnTo>
                  <a:pt x="5" y="302"/>
                </a:lnTo>
                <a:lnTo>
                  <a:pt x="5" y="259"/>
                </a:lnTo>
                <a:lnTo>
                  <a:pt x="5" y="214"/>
                </a:lnTo>
                <a:lnTo>
                  <a:pt x="6" y="167"/>
                </a:lnTo>
                <a:lnTo>
                  <a:pt x="6" y="125"/>
                </a:lnTo>
                <a:lnTo>
                  <a:pt x="6" y="85"/>
                </a:lnTo>
                <a:lnTo>
                  <a:pt x="6" y="52"/>
                </a:lnTo>
                <a:lnTo>
                  <a:pt x="6" y="26"/>
                </a:lnTo>
                <a:lnTo>
                  <a:pt x="8" y="8"/>
                </a:lnTo>
                <a:lnTo>
                  <a:pt x="8" y="0"/>
                </a:lnTo>
                <a:lnTo>
                  <a:pt x="8" y="2"/>
                </a:lnTo>
                <a:lnTo>
                  <a:pt x="8" y="13"/>
                </a:lnTo>
                <a:lnTo>
                  <a:pt x="10" y="34"/>
                </a:lnTo>
                <a:lnTo>
                  <a:pt x="10" y="63"/>
                </a:lnTo>
                <a:lnTo>
                  <a:pt x="10" y="98"/>
                </a:lnTo>
                <a:lnTo>
                  <a:pt x="10" y="138"/>
                </a:lnTo>
                <a:lnTo>
                  <a:pt x="10" y="183"/>
                </a:lnTo>
                <a:lnTo>
                  <a:pt x="11" y="228"/>
                </a:lnTo>
                <a:lnTo>
                  <a:pt x="11" y="273"/>
                </a:lnTo>
                <a:lnTo>
                  <a:pt x="11" y="315"/>
                </a:lnTo>
                <a:lnTo>
                  <a:pt x="11" y="354"/>
                </a:lnTo>
                <a:lnTo>
                  <a:pt x="13" y="386"/>
                </a:lnTo>
                <a:lnTo>
                  <a:pt x="13" y="411"/>
                </a:lnTo>
                <a:lnTo>
                  <a:pt x="13" y="429"/>
                </a:lnTo>
                <a:lnTo>
                  <a:pt x="13" y="439"/>
                </a:lnTo>
                <a:lnTo>
                  <a:pt x="13" y="442"/>
                </a:lnTo>
                <a:lnTo>
                  <a:pt x="14" y="437"/>
                </a:lnTo>
                <a:lnTo>
                  <a:pt x="14" y="426"/>
                </a:lnTo>
                <a:lnTo>
                  <a:pt x="14" y="410"/>
                </a:lnTo>
                <a:lnTo>
                  <a:pt x="14" y="390"/>
                </a:lnTo>
                <a:lnTo>
                  <a:pt x="16" y="368"/>
                </a:lnTo>
                <a:lnTo>
                  <a:pt x="16" y="346"/>
                </a:lnTo>
                <a:lnTo>
                  <a:pt x="16" y="326"/>
                </a:lnTo>
                <a:lnTo>
                  <a:pt x="16" y="309"/>
                </a:lnTo>
                <a:lnTo>
                  <a:pt x="16" y="294"/>
                </a:lnTo>
                <a:lnTo>
                  <a:pt x="18" y="286"/>
                </a:lnTo>
                <a:lnTo>
                  <a:pt x="18" y="283"/>
                </a:lnTo>
                <a:lnTo>
                  <a:pt x="18" y="286"/>
                </a:lnTo>
                <a:lnTo>
                  <a:pt x="18" y="294"/>
                </a:lnTo>
                <a:lnTo>
                  <a:pt x="19" y="309"/>
                </a:lnTo>
                <a:lnTo>
                  <a:pt x="19" y="326"/>
                </a:lnTo>
                <a:lnTo>
                  <a:pt x="19" y="346"/>
                </a:lnTo>
                <a:lnTo>
                  <a:pt x="19" y="368"/>
                </a:lnTo>
                <a:lnTo>
                  <a:pt x="19" y="390"/>
                </a:lnTo>
                <a:lnTo>
                  <a:pt x="21" y="410"/>
                </a:lnTo>
                <a:lnTo>
                  <a:pt x="21" y="426"/>
                </a:lnTo>
                <a:lnTo>
                  <a:pt x="21" y="437"/>
                </a:lnTo>
                <a:lnTo>
                  <a:pt x="21" y="442"/>
                </a:lnTo>
                <a:lnTo>
                  <a:pt x="22" y="439"/>
                </a:lnTo>
                <a:lnTo>
                  <a:pt x="22" y="429"/>
                </a:lnTo>
                <a:lnTo>
                  <a:pt x="22" y="411"/>
                </a:lnTo>
                <a:lnTo>
                  <a:pt x="22" y="386"/>
                </a:lnTo>
                <a:lnTo>
                  <a:pt x="22" y="354"/>
                </a:lnTo>
                <a:lnTo>
                  <a:pt x="24" y="315"/>
                </a:lnTo>
                <a:lnTo>
                  <a:pt x="24" y="273"/>
                </a:lnTo>
                <a:lnTo>
                  <a:pt x="24" y="228"/>
                </a:lnTo>
                <a:lnTo>
                  <a:pt x="24" y="183"/>
                </a:lnTo>
                <a:lnTo>
                  <a:pt x="26" y="138"/>
                </a:lnTo>
                <a:lnTo>
                  <a:pt x="26" y="98"/>
                </a:lnTo>
                <a:lnTo>
                  <a:pt x="26" y="63"/>
                </a:lnTo>
                <a:lnTo>
                  <a:pt x="26" y="34"/>
                </a:lnTo>
                <a:lnTo>
                  <a:pt x="26" y="13"/>
                </a:lnTo>
                <a:lnTo>
                  <a:pt x="27" y="2"/>
                </a:lnTo>
                <a:lnTo>
                  <a:pt x="27" y="0"/>
                </a:lnTo>
                <a:lnTo>
                  <a:pt x="27" y="8"/>
                </a:lnTo>
                <a:lnTo>
                  <a:pt x="27" y="26"/>
                </a:lnTo>
                <a:lnTo>
                  <a:pt x="29" y="52"/>
                </a:lnTo>
                <a:lnTo>
                  <a:pt x="29" y="85"/>
                </a:lnTo>
                <a:lnTo>
                  <a:pt x="29" y="125"/>
                </a:lnTo>
                <a:lnTo>
                  <a:pt x="29" y="167"/>
                </a:lnTo>
                <a:lnTo>
                  <a:pt x="29" y="214"/>
                </a:lnTo>
                <a:lnTo>
                  <a:pt x="30" y="259"/>
                </a:lnTo>
                <a:lnTo>
                  <a:pt x="30" y="302"/>
                </a:lnTo>
                <a:lnTo>
                  <a:pt x="30" y="341"/>
                </a:lnTo>
                <a:lnTo>
                  <a:pt x="30" y="376"/>
                </a:lnTo>
                <a:lnTo>
                  <a:pt x="32" y="403"/>
                </a:lnTo>
                <a:lnTo>
                  <a:pt x="32" y="424"/>
                </a:lnTo>
                <a:lnTo>
                  <a:pt x="32" y="437"/>
                </a:lnTo>
                <a:lnTo>
                  <a:pt x="32" y="442"/>
                </a:lnTo>
                <a:lnTo>
                  <a:pt x="32" y="439"/>
                </a:lnTo>
                <a:lnTo>
                  <a:pt x="34" y="431"/>
                </a:lnTo>
                <a:lnTo>
                  <a:pt x="34" y="416"/>
                </a:lnTo>
                <a:lnTo>
                  <a:pt x="34" y="397"/>
                </a:lnTo>
                <a:lnTo>
                  <a:pt x="34" y="376"/>
                </a:lnTo>
                <a:lnTo>
                  <a:pt x="35" y="354"/>
                </a:lnTo>
                <a:lnTo>
                  <a:pt x="35" y="333"/>
                </a:lnTo>
                <a:lnTo>
                  <a:pt x="35" y="313"/>
                </a:lnTo>
                <a:lnTo>
                  <a:pt x="35" y="299"/>
                </a:lnTo>
                <a:lnTo>
                  <a:pt x="35" y="288"/>
                </a:lnTo>
                <a:lnTo>
                  <a:pt x="37" y="283"/>
                </a:lnTo>
                <a:lnTo>
                  <a:pt x="37" y="284"/>
                </a:lnTo>
                <a:lnTo>
                  <a:pt x="37" y="291"/>
                </a:lnTo>
                <a:lnTo>
                  <a:pt x="37" y="302"/>
                </a:lnTo>
                <a:lnTo>
                  <a:pt x="38" y="320"/>
                </a:lnTo>
                <a:lnTo>
                  <a:pt x="38" y="339"/>
                </a:lnTo>
                <a:lnTo>
                  <a:pt x="38" y="362"/>
                </a:lnTo>
                <a:lnTo>
                  <a:pt x="38" y="382"/>
                </a:lnTo>
                <a:lnTo>
                  <a:pt x="38" y="403"/>
                </a:lnTo>
                <a:lnTo>
                  <a:pt x="40" y="421"/>
                </a:lnTo>
                <a:lnTo>
                  <a:pt x="40" y="434"/>
                </a:lnTo>
                <a:lnTo>
                  <a:pt x="40" y="440"/>
                </a:lnTo>
                <a:lnTo>
                  <a:pt x="42" y="434"/>
                </a:lnTo>
                <a:lnTo>
                  <a:pt x="42" y="418"/>
                </a:lnTo>
                <a:lnTo>
                  <a:pt x="42" y="395"/>
                </a:lnTo>
                <a:lnTo>
                  <a:pt x="42" y="365"/>
                </a:lnTo>
                <a:lnTo>
                  <a:pt x="42" y="329"/>
                </a:lnTo>
                <a:lnTo>
                  <a:pt x="43" y="288"/>
                </a:lnTo>
                <a:lnTo>
                  <a:pt x="43" y="243"/>
                </a:lnTo>
                <a:lnTo>
                  <a:pt x="43" y="198"/>
                </a:lnTo>
                <a:lnTo>
                  <a:pt x="43" y="153"/>
                </a:lnTo>
                <a:lnTo>
                  <a:pt x="45" y="111"/>
                </a:lnTo>
                <a:lnTo>
                  <a:pt x="45" y="74"/>
                </a:lnTo>
                <a:lnTo>
                  <a:pt x="45" y="42"/>
                </a:lnTo>
                <a:lnTo>
                  <a:pt x="45" y="19"/>
                </a:lnTo>
                <a:lnTo>
                  <a:pt x="45" y="5"/>
                </a:lnTo>
                <a:lnTo>
                  <a:pt x="46" y="0"/>
                </a:lnTo>
                <a:lnTo>
                  <a:pt x="46" y="5"/>
                </a:lnTo>
                <a:lnTo>
                  <a:pt x="46" y="19"/>
                </a:lnTo>
                <a:lnTo>
                  <a:pt x="46" y="42"/>
                </a:lnTo>
                <a:lnTo>
                  <a:pt x="48" y="74"/>
                </a:lnTo>
                <a:lnTo>
                  <a:pt x="48" y="111"/>
                </a:lnTo>
                <a:lnTo>
                  <a:pt x="48" y="153"/>
                </a:lnTo>
                <a:lnTo>
                  <a:pt x="48" y="198"/>
                </a:lnTo>
                <a:lnTo>
                  <a:pt x="50" y="243"/>
                </a:lnTo>
                <a:lnTo>
                  <a:pt x="50" y="288"/>
                </a:lnTo>
                <a:lnTo>
                  <a:pt x="50" y="329"/>
                </a:lnTo>
                <a:lnTo>
                  <a:pt x="50" y="365"/>
                </a:lnTo>
                <a:lnTo>
                  <a:pt x="50" y="395"/>
                </a:lnTo>
                <a:lnTo>
                  <a:pt x="51" y="418"/>
                </a:lnTo>
                <a:lnTo>
                  <a:pt x="51" y="434"/>
                </a:lnTo>
                <a:lnTo>
                  <a:pt x="51" y="440"/>
                </a:lnTo>
                <a:lnTo>
                  <a:pt x="53" y="434"/>
                </a:lnTo>
                <a:lnTo>
                  <a:pt x="53" y="421"/>
                </a:lnTo>
                <a:lnTo>
                  <a:pt x="53" y="403"/>
                </a:lnTo>
                <a:lnTo>
                  <a:pt x="53" y="382"/>
                </a:lnTo>
                <a:lnTo>
                  <a:pt x="53" y="362"/>
                </a:lnTo>
                <a:lnTo>
                  <a:pt x="55" y="339"/>
                </a:lnTo>
                <a:lnTo>
                  <a:pt x="55" y="320"/>
                </a:lnTo>
                <a:lnTo>
                  <a:pt x="55" y="302"/>
                </a:lnTo>
                <a:lnTo>
                  <a:pt x="55" y="291"/>
                </a:lnTo>
                <a:lnTo>
                  <a:pt x="56" y="284"/>
                </a:lnTo>
                <a:lnTo>
                  <a:pt x="56" y="283"/>
                </a:lnTo>
                <a:lnTo>
                  <a:pt x="56" y="288"/>
                </a:lnTo>
                <a:lnTo>
                  <a:pt x="56" y="299"/>
                </a:lnTo>
                <a:lnTo>
                  <a:pt x="56" y="313"/>
                </a:lnTo>
                <a:lnTo>
                  <a:pt x="58" y="333"/>
                </a:lnTo>
                <a:lnTo>
                  <a:pt x="58" y="354"/>
                </a:lnTo>
                <a:lnTo>
                  <a:pt x="58" y="376"/>
                </a:lnTo>
                <a:lnTo>
                  <a:pt x="58" y="397"/>
                </a:lnTo>
                <a:lnTo>
                  <a:pt x="59" y="416"/>
                </a:lnTo>
                <a:lnTo>
                  <a:pt x="59" y="431"/>
                </a:lnTo>
                <a:lnTo>
                  <a:pt x="59" y="439"/>
                </a:lnTo>
                <a:lnTo>
                  <a:pt x="59" y="442"/>
                </a:lnTo>
                <a:lnTo>
                  <a:pt x="59" y="437"/>
                </a:lnTo>
                <a:lnTo>
                  <a:pt x="61" y="424"/>
                </a:lnTo>
                <a:lnTo>
                  <a:pt x="61" y="403"/>
                </a:lnTo>
                <a:lnTo>
                  <a:pt x="61" y="376"/>
                </a:lnTo>
                <a:lnTo>
                  <a:pt x="61" y="341"/>
                </a:lnTo>
                <a:lnTo>
                  <a:pt x="63" y="302"/>
                </a:lnTo>
                <a:lnTo>
                  <a:pt x="63" y="259"/>
                </a:lnTo>
                <a:lnTo>
                  <a:pt x="63" y="214"/>
                </a:lnTo>
                <a:lnTo>
                  <a:pt x="63" y="167"/>
                </a:lnTo>
                <a:lnTo>
                  <a:pt x="63" y="125"/>
                </a:lnTo>
                <a:lnTo>
                  <a:pt x="64" y="85"/>
                </a:lnTo>
                <a:lnTo>
                  <a:pt x="64" y="52"/>
                </a:lnTo>
                <a:lnTo>
                  <a:pt x="64" y="26"/>
                </a:lnTo>
                <a:lnTo>
                  <a:pt x="64" y="8"/>
                </a:lnTo>
                <a:lnTo>
                  <a:pt x="66" y="0"/>
                </a:lnTo>
                <a:lnTo>
                  <a:pt x="66" y="2"/>
                </a:lnTo>
                <a:lnTo>
                  <a:pt x="66" y="13"/>
                </a:lnTo>
                <a:lnTo>
                  <a:pt x="66" y="34"/>
                </a:lnTo>
                <a:lnTo>
                  <a:pt x="66" y="63"/>
                </a:lnTo>
                <a:lnTo>
                  <a:pt x="67" y="98"/>
                </a:lnTo>
                <a:lnTo>
                  <a:pt x="67" y="138"/>
                </a:lnTo>
                <a:lnTo>
                  <a:pt x="67" y="183"/>
                </a:lnTo>
                <a:lnTo>
                  <a:pt x="67" y="228"/>
                </a:lnTo>
                <a:lnTo>
                  <a:pt x="69" y="273"/>
                </a:lnTo>
                <a:lnTo>
                  <a:pt x="69" y="315"/>
                </a:lnTo>
                <a:lnTo>
                  <a:pt x="69" y="354"/>
                </a:lnTo>
                <a:lnTo>
                  <a:pt x="69" y="386"/>
                </a:lnTo>
                <a:lnTo>
                  <a:pt x="69" y="411"/>
                </a:lnTo>
                <a:lnTo>
                  <a:pt x="71" y="429"/>
                </a:lnTo>
                <a:lnTo>
                  <a:pt x="71" y="439"/>
                </a:lnTo>
                <a:lnTo>
                  <a:pt x="71" y="442"/>
                </a:lnTo>
                <a:lnTo>
                  <a:pt x="71" y="437"/>
                </a:lnTo>
                <a:lnTo>
                  <a:pt x="72" y="426"/>
                </a:lnTo>
                <a:lnTo>
                  <a:pt x="72" y="410"/>
                </a:lnTo>
                <a:lnTo>
                  <a:pt x="72" y="390"/>
                </a:lnTo>
                <a:lnTo>
                  <a:pt x="72" y="368"/>
                </a:lnTo>
                <a:lnTo>
                  <a:pt x="72" y="346"/>
                </a:lnTo>
                <a:lnTo>
                  <a:pt x="74" y="326"/>
                </a:lnTo>
                <a:lnTo>
                  <a:pt x="74" y="309"/>
                </a:lnTo>
                <a:lnTo>
                  <a:pt x="74" y="294"/>
                </a:lnTo>
                <a:lnTo>
                  <a:pt x="74" y="286"/>
                </a:lnTo>
                <a:lnTo>
                  <a:pt x="75" y="283"/>
                </a:lnTo>
                <a:lnTo>
                  <a:pt x="75" y="286"/>
                </a:lnTo>
                <a:lnTo>
                  <a:pt x="75" y="294"/>
                </a:lnTo>
                <a:lnTo>
                  <a:pt x="75" y="309"/>
                </a:lnTo>
                <a:lnTo>
                  <a:pt x="75" y="326"/>
                </a:lnTo>
                <a:lnTo>
                  <a:pt x="77" y="346"/>
                </a:lnTo>
                <a:lnTo>
                  <a:pt x="77" y="368"/>
                </a:lnTo>
                <a:lnTo>
                  <a:pt x="77" y="390"/>
                </a:lnTo>
                <a:lnTo>
                  <a:pt x="77" y="410"/>
                </a:lnTo>
                <a:lnTo>
                  <a:pt x="79" y="426"/>
                </a:lnTo>
                <a:lnTo>
                  <a:pt x="79" y="437"/>
                </a:lnTo>
                <a:lnTo>
                  <a:pt x="79" y="442"/>
                </a:lnTo>
                <a:lnTo>
                  <a:pt x="79" y="439"/>
                </a:lnTo>
                <a:lnTo>
                  <a:pt x="79" y="429"/>
                </a:lnTo>
                <a:lnTo>
                  <a:pt x="80" y="411"/>
                </a:lnTo>
                <a:lnTo>
                  <a:pt x="80" y="386"/>
                </a:lnTo>
                <a:lnTo>
                  <a:pt x="80" y="354"/>
                </a:lnTo>
                <a:lnTo>
                  <a:pt x="80" y="315"/>
                </a:lnTo>
                <a:lnTo>
                  <a:pt x="82" y="273"/>
                </a:lnTo>
                <a:lnTo>
                  <a:pt x="82" y="228"/>
                </a:lnTo>
                <a:lnTo>
                  <a:pt x="82" y="183"/>
                </a:lnTo>
                <a:lnTo>
                  <a:pt x="82" y="138"/>
                </a:lnTo>
                <a:lnTo>
                  <a:pt x="82" y="98"/>
                </a:lnTo>
                <a:lnTo>
                  <a:pt x="83" y="63"/>
                </a:lnTo>
                <a:lnTo>
                  <a:pt x="83" y="34"/>
                </a:lnTo>
                <a:lnTo>
                  <a:pt x="83" y="13"/>
                </a:lnTo>
                <a:lnTo>
                  <a:pt x="83" y="2"/>
                </a:lnTo>
                <a:lnTo>
                  <a:pt x="85" y="0"/>
                </a:lnTo>
                <a:lnTo>
                  <a:pt x="85" y="8"/>
                </a:lnTo>
                <a:lnTo>
                  <a:pt x="85" y="26"/>
                </a:lnTo>
                <a:lnTo>
                  <a:pt x="85" y="52"/>
                </a:lnTo>
                <a:lnTo>
                  <a:pt x="85" y="85"/>
                </a:lnTo>
                <a:lnTo>
                  <a:pt x="87" y="125"/>
                </a:lnTo>
                <a:lnTo>
                  <a:pt x="87" y="167"/>
                </a:lnTo>
                <a:lnTo>
                  <a:pt x="87" y="214"/>
                </a:lnTo>
                <a:lnTo>
                  <a:pt x="87" y="259"/>
                </a:lnTo>
                <a:lnTo>
                  <a:pt x="88" y="302"/>
                </a:lnTo>
                <a:lnTo>
                  <a:pt x="88" y="341"/>
                </a:lnTo>
                <a:lnTo>
                  <a:pt x="88" y="376"/>
                </a:lnTo>
                <a:lnTo>
                  <a:pt x="88" y="403"/>
                </a:lnTo>
                <a:lnTo>
                  <a:pt x="88" y="424"/>
                </a:lnTo>
                <a:lnTo>
                  <a:pt x="90" y="437"/>
                </a:lnTo>
                <a:lnTo>
                  <a:pt x="90" y="442"/>
                </a:lnTo>
                <a:lnTo>
                  <a:pt x="90" y="439"/>
                </a:lnTo>
                <a:lnTo>
                  <a:pt x="90" y="431"/>
                </a:lnTo>
                <a:lnTo>
                  <a:pt x="91" y="416"/>
                </a:lnTo>
                <a:lnTo>
                  <a:pt x="91" y="397"/>
                </a:lnTo>
                <a:lnTo>
                  <a:pt x="91" y="376"/>
                </a:lnTo>
                <a:lnTo>
                  <a:pt x="91" y="354"/>
                </a:lnTo>
                <a:lnTo>
                  <a:pt x="91" y="333"/>
                </a:lnTo>
              </a:path>
            </a:pathLst>
          </a:custGeom>
          <a:noFill/>
          <a:ln w="31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82" name="Rectangle 90"/>
          <p:cNvSpPr>
            <a:spLocks noChangeAspect="1" noChangeArrowheads="1"/>
          </p:cNvSpPr>
          <p:nvPr/>
        </p:nvSpPr>
        <p:spPr bwMode="auto">
          <a:xfrm>
            <a:off x="2655888" y="860425"/>
            <a:ext cx="14287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en-US" sz="1600" b="1">
                <a:solidFill>
                  <a:srgbClr val="1F1A17"/>
                </a:solidFill>
              </a:rPr>
              <a:t>Auditory-Nerve </a:t>
            </a:r>
          </a:p>
          <a:p>
            <a:pPr algn="ctr"/>
            <a:r>
              <a:rPr lang="en-US" altLang="en-US" sz="1600" b="1">
                <a:solidFill>
                  <a:srgbClr val="1F1A17"/>
                </a:solidFill>
              </a:rPr>
              <a:t>Responses</a:t>
            </a:r>
            <a:endParaRPr lang="en-US" altLang="en-US" sz="1600"/>
          </a:p>
        </p:txBody>
      </p:sp>
      <p:sp>
        <p:nvSpPr>
          <p:cNvPr id="8283" name="Text Box 91"/>
          <p:cNvSpPr txBox="1">
            <a:spLocks noChangeArrowheads="1"/>
          </p:cNvSpPr>
          <p:nvPr/>
        </p:nvSpPr>
        <p:spPr bwMode="auto">
          <a:xfrm>
            <a:off x="2327275" y="4378325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C</a:t>
            </a:r>
          </a:p>
        </p:txBody>
      </p:sp>
      <p:sp>
        <p:nvSpPr>
          <p:cNvPr id="8284" name="Rectangle 92"/>
          <p:cNvSpPr>
            <a:spLocks noChangeArrowheads="1"/>
          </p:cNvSpPr>
          <p:nvPr/>
        </p:nvSpPr>
        <p:spPr bwMode="auto">
          <a:xfrm>
            <a:off x="1903413" y="4273550"/>
            <a:ext cx="2914650" cy="15382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85" name="Freeform 93"/>
          <p:cNvSpPr>
            <a:spLocks/>
          </p:cNvSpPr>
          <p:nvPr/>
        </p:nvSpPr>
        <p:spPr bwMode="auto">
          <a:xfrm>
            <a:off x="1903413" y="4273550"/>
            <a:ext cx="2914650" cy="1538288"/>
          </a:xfrm>
          <a:custGeom>
            <a:avLst/>
            <a:gdLst>
              <a:gd name="T0" fmla="*/ 0 w 4704"/>
              <a:gd name="T1" fmla="*/ 1568 h 1568"/>
              <a:gd name="T2" fmla="*/ 0 w 4704"/>
              <a:gd name="T3" fmla="*/ 0 h 1568"/>
              <a:gd name="T4" fmla="*/ 0 w 4704"/>
              <a:gd name="T5" fmla="*/ 0 h 1568"/>
              <a:gd name="T6" fmla="*/ 4704 w 4704"/>
              <a:gd name="T7" fmla="*/ 0 h 1568"/>
              <a:gd name="T8" fmla="*/ 4704 w 4704"/>
              <a:gd name="T9" fmla="*/ 0 h 1568"/>
              <a:gd name="T10" fmla="*/ 4704 w 4704"/>
              <a:gd name="T11" fmla="*/ 1568 h 1568"/>
              <a:gd name="T12" fmla="*/ 4704 w 4704"/>
              <a:gd name="T13" fmla="*/ 1568 h 1568"/>
              <a:gd name="T14" fmla="*/ 0 w 4704"/>
              <a:gd name="T15" fmla="*/ 1568 h 1568"/>
              <a:gd name="T16" fmla="*/ 0 w 4704"/>
              <a:gd name="T1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04" h="1568">
                <a:moveTo>
                  <a:pt x="0" y="1568"/>
                </a:moveTo>
                <a:lnTo>
                  <a:pt x="0" y="0"/>
                </a:lnTo>
                <a:lnTo>
                  <a:pt x="0" y="0"/>
                </a:lnTo>
                <a:lnTo>
                  <a:pt x="4704" y="0"/>
                </a:lnTo>
                <a:lnTo>
                  <a:pt x="4704" y="0"/>
                </a:lnTo>
                <a:lnTo>
                  <a:pt x="4704" y="1568"/>
                </a:lnTo>
                <a:lnTo>
                  <a:pt x="4704" y="1568"/>
                </a:lnTo>
                <a:lnTo>
                  <a:pt x="0" y="1568"/>
                </a:lnTo>
                <a:lnTo>
                  <a:pt x="0" y="156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286" name="Picture 9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281488"/>
            <a:ext cx="1889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87" name="Picture 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4281488"/>
            <a:ext cx="18891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88" name="Picture 9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281488"/>
            <a:ext cx="18256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89" name="Picture 9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563" y="4281488"/>
            <a:ext cx="18891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0" name="Picture 9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4281488"/>
            <a:ext cx="1889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1" name="Picture 9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388" y="4281488"/>
            <a:ext cx="18256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2" name="Picture 10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4281488"/>
            <a:ext cx="1873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3" name="Picture 1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4281488"/>
            <a:ext cx="1889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" name="Picture 10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4281488"/>
            <a:ext cx="18256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" name="Picture 10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4281488"/>
            <a:ext cx="1905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6" name="Picture 10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0" y="4281488"/>
            <a:ext cx="1873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7" name="Picture 10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4281488"/>
            <a:ext cx="1889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8" name="Picture 10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488" y="4281488"/>
            <a:ext cx="18256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9" name="Picture 10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4281488"/>
            <a:ext cx="188913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00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5963" y="4281488"/>
            <a:ext cx="18732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01" name="Picture 10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288" y="4281488"/>
            <a:ext cx="1143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02" name="Line 110"/>
          <p:cNvSpPr>
            <a:spLocks noChangeShapeType="1"/>
          </p:cNvSpPr>
          <p:nvPr/>
        </p:nvSpPr>
        <p:spPr bwMode="auto">
          <a:xfrm>
            <a:off x="1903413" y="5811838"/>
            <a:ext cx="29146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3" name="Line 111"/>
          <p:cNvSpPr>
            <a:spLocks noChangeShapeType="1"/>
          </p:cNvSpPr>
          <p:nvPr/>
        </p:nvSpPr>
        <p:spPr bwMode="auto">
          <a:xfrm>
            <a:off x="1903413" y="4273550"/>
            <a:ext cx="29146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4" name="Line 112"/>
          <p:cNvSpPr>
            <a:spLocks noChangeShapeType="1"/>
          </p:cNvSpPr>
          <p:nvPr/>
        </p:nvSpPr>
        <p:spPr bwMode="auto">
          <a:xfrm flipV="1">
            <a:off x="4818063" y="4273550"/>
            <a:ext cx="1587" cy="1538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5" name="Line 113"/>
          <p:cNvSpPr>
            <a:spLocks noChangeShapeType="1"/>
          </p:cNvSpPr>
          <p:nvPr/>
        </p:nvSpPr>
        <p:spPr bwMode="auto">
          <a:xfrm flipV="1">
            <a:off x="1903413" y="4273550"/>
            <a:ext cx="1587" cy="1538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6" name="Line 114"/>
          <p:cNvSpPr>
            <a:spLocks noChangeShapeType="1"/>
          </p:cNvSpPr>
          <p:nvPr/>
        </p:nvSpPr>
        <p:spPr bwMode="auto">
          <a:xfrm>
            <a:off x="1903413" y="5811838"/>
            <a:ext cx="29146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7" name="Line 115"/>
          <p:cNvSpPr>
            <a:spLocks noChangeShapeType="1"/>
          </p:cNvSpPr>
          <p:nvPr/>
        </p:nvSpPr>
        <p:spPr bwMode="auto">
          <a:xfrm flipV="1">
            <a:off x="1903413" y="4273550"/>
            <a:ext cx="1587" cy="1538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8" name="Line 116"/>
          <p:cNvSpPr>
            <a:spLocks noChangeShapeType="1"/>
          </p:cNvSpPr>
          <p:nvPr/>
        </p:nvSpPr>
        <p:spPr bwMode="auto">
          <a:xfrm flipV="1">
            <a:off x="2197100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09" name="Line 117"/>
          <p:cNvSpPr>
            <a:spLocks noChangeShapeType="1"/>
          </p:cNvSpPr>
          <p:nvPr/>
        </p:nvSpPr>
        <p:spPr bwMode="auto">
          <a:xfrm>
            <a:off x="2197100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0" name="Line 118"/>
          <p:cNvSpPr>
            <a:spLocks noChangeShapeType="1"/>
          </p:cNvSpPr>
          <p:nvPr/>
        </p:nvSpPr>
        <p:spPr bwMode="auto">
          <a:xfrm flipV="1">
            <a:off x="2484438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1" name="Line 119"/>
          <p:cNvSpPr>
            <a:spLocks noChangeShapeType="1"/>
          </p:cNvSpPr>
          <p:nvPr/>
        </p:nvSpPr>
        <p:spPr bwMode="auto">
          <a:xfrm>
            <a:off x="2484438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2" name="Line 120"/>
          <p:cNvSpPr>
            <a:spLocks noChangeShapeType="1"/>
          </p:cNvSpPr>
          <p:nvPr/>
        </p:nvSpPr>
        <p:spPr bwMode="auto">
          <a:xfrm flipV="1">
            <a:off x="2776538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3" name="Line 121"/>
          <p:cNvSpPr>
            <a:spLocks noChangeShapeType="1"/>
          </p:cNvSpPr>
          <p:nvPr/>
        </p:nvSpPr>
        <p:spPr bwMode="auto">
          <a:xfrm>
            <a:off x="2776538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4" name="Line 122"/>
          <p:cNvSpPr>
            <a:spLocks noChangeShapeType="1"/>
          </p:cNvSpPr>
          <p:nvPr/>
        </p:nvSpPr>
        <p:spPr bwMode="auto">
          <a:xfrm flipV="1">
            <a:off x="3073400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5" name="Line 123"/>
          <p:cNvSpPr>
            <a:spLocks noChangeShapeType="1"/>
          </p:cNvSpPr>
          <p:nvPr/>
        </p:nvSpPr>
        <p:spPr bwMode="auto">
          <a:xfrm>
            <a:off x="3073400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6" name="Line 124"/>
          <p:cNvSpPr>
            <a:spLocks noChangeShapeType="1"/>
          </p:cNvSpPr>
          <p:nvPr/>
        </p:nvSpPr>
        <p:spPr bwMode="auto">
          <a:xfrm flipV="1">
            <a:off x="3360738" y="5788025"/>
            <a:ext cx="1587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7" name="Line 125"/>
          <p:cNvSpPr>
            <a:spLocks noChangeShapeType="1"/>
          </p:cNvSpPr>
          <p:nvPr/>
        </p:nvSpPr>
        <p:spPr bwMode="auto">
          <a:xfrm>
            <a:off x="3360738" y="4273550"/>
            <a:ext cx="1587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8" name="Line 126"/>
          <p:cNvSpPr>
            <a:spLocks noChangeShapeType="1"/>
          </p:cNvSpPr>
          <p:nvPr/>
        </p:nvSpPr>
        <p:spPr bwMode="auto">
          <a:xfrm flipV="1">
            <a:off x="3652838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19" name="Line 127"/>
          <p:cNvSpPr>
            <a:spLocks noChangeShapeType="1"/>
          </p:cNvSpPr>
          <p:nvPr/>
        </p:nvSpPr>
        <p:spPr bwMode="auto">
          <a:xfrm>
            <a:off x="3652838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0" name="Line 128"/>
          <p:cNvSpPr>
            <a:spLocks noChangeShapeType="1"/>
          </p:cNvSpPr>
          <p:nvPr/>
        </p:nvSpPr>
        <p:spPr bwMode="auto">
          <a:xfrm flipV="1">
            <a:off x="3940175" y="5788025"/>
            <a:ext cx="1588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1" name="Line 129"/>
          <p:cNvSpPr>
            <a:spLocks noChangeShapeType="1"/>
          </p:cNvSpPr>
          <p:nvPr/>
        </p:nvSpPr>
        <p:spPr bwMode="auto">
          <a:xfrm>
            <a:off x="3940175" y="4273550"/>
            <a:ext cx="1588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2" name="Line 130"/>
          <p:cNvSpPr>
            <a:spLocks noChangeShapeType="1"/>
          </p:cNvSpPr>
          <p:nvPr/>
        </p:nvSpPr>
        <p:spPr bwMode="auto">
          <a:xfrm flipV="1">
            <a:off x="4233863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3" name="Line 131"/>
          <p:cNvSpPr>
            <a:spLocks noChangeShapeType="1"/>
          </p:cNvSpPr>
          <p:nvPr/>
        </p:nvSpPr>
        <p:spPr bwMode="auto">
          <a:xfrm>
            <a:off x="4233863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4" name="Line 132"/>
          <p:cNvSpPr>
            <a:spLocks noChangeShapeType="1"/>
          </p:cNvSpPr>
          <p:nvPr/>
        </p:nvSpPr>
        <p:spPr bwMode="auto">
          <a:xfrm flipV="1">
            <a:off x="4521200" y="5788025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5" name="Line 133"/>
          <p:cNvSpPr>
            <a:spLocks noChangeShapeType="1"/>
          </p:cNvSpPr>
          <p:nvPr/>
        </p:nvSpPr>
        <p:spPr bwMode="auto">
          <a:xfrm>
            <a:off x="4521200" y="4273550"/>
            <a:ext cx="0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6" name="Line 134"/>
          <p:cNvSpPr>
            <a:spLocks noChangeShapeType="1"/>
          </p:cNvSpPr>
          <p:nvPr/>
        </p:nvSpPr>
        <p:spPr bwMode="auto">
          <a:xfrm flipV="1">
            <a:off x="4818063" y="5788025"/>
            <a:ext cx="1587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7" name="Line 135"/>
          <p:cNvSpPr>
            <a:spLocks noChangeShapeType="1"/>
          </p:cNvSpPr>
          <p:nvPr/>
        </p:nvSpPr>
        <p:spPr bwMode="auto">
          <a:xfrm>
            <a:off x="4818063" y="4273550"/>
            <a:ext cx="1587" cy="238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8" name="Line 136"/>
          <p:cNvSpPr>
            <a:spLocks noChangeShapeType="1"/>
          </p:cNvSpPr>
          <p:nvPr/>
        </p:nvSpPr>
        <p:spPr bwMode="auto">
          <a:xfrm>
            <a:off x="1903413" y="5678488"/>
            <a:ext cx="3016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29" name="Line 137"/>
          <p:cNvSpPr>
            <a:spLocks noChangeShapeType="1"/>
          </p:cNvSpPr>
          <p:nvPr/>
        </p:nvSpPr>
        <p:spPr bwMode="auto">
          <a:xfrm flipH="1">
            <a:off x="4787900" y="5678488"/>
            <a:ext cx="301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0" name="Line 138"/>
          <p:cNvSpPr>
            <a:spLocks noChangeShapeType="1"/>
          </p:cNvSpPr>
          <p:nvPr/>
        </p:nvSpPr>
        <p:spPr bwMode="auto">
          <a:xfrm>
            <a:off x="1903413" y="5387975"/>
            <a:ext cx="30162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1" name="Line 139"/>
          <p:cNvSpPr>
            <a:spLocks noChangeShapeType="1"/>
          </p:cNvSpPr>
          <p:nvPr/>
        </p:nvSpPr>
        <p:spPr bwMode="auto">
          <a:xfrm flipH="1">
            <a:off x="4787900" y="5387975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2" name="Line 140"/>
          <p:cNvSpPr>
            <a:spLocks noChangeShapeType="1"/>
          </p:cNvSpPr>
          <p:nvPr/>
        </p:nvSpPr>
        <p:spPr bwMode="auto">
          <a:xfrm>
            <a:off x="1903413" y="5097463"/>
            <a:ext cx="30162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3" name="Line 141"/>
          <p:cNvSpPr>
            <a:spLocks noChangeShapeType="1"/>
          </p:cNvSpPr>
          <p:nvPr/>
        </p:nvSpPr>
        <p:spPr bwMode="auto">
          <a:xfrm flipH="1">
            <a:off x="4787900" y="5097463"/>
            <a:ext cx="301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4" name="Line 142"/>
          <p:cNvSpPr>
            <a:spLocks noChangeShapeType="1"/>
          </p:cNvSpPr>
          <p:nvPr/>
        </p:nvSpPr>
        <p:spPr bwMode="auto">
          <a:xfrm>
            <a:off x="1903413" y="4806950"/>
            <a:ext cx="30162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5" name="Line 143"/>
          <p:cNvSpPr>
            <a:spLocks noChangeShapeType="1"/>
          </p:cNvSpPr>
          <p:nvPr/>
        </p:nvSpPr>
        <p:spPr bwMode="auto">
          <a:xfrm flipH="1">
            <a:off x="4787900" y="4806950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6" name="Line 144"/>
          <p:cNvSpPr>
            <a:spLocks noChangeShapeType="1"/>
          </p:cNvSpPr>
          <p:nvPr/>
        </p:nvSpPr>
        <p:spPr bwMode="auto">
          <a:xfrm>
            <a:off x="1903413" y="4524375"/>
            <a:ext cx="30162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7" name="Line 145"/>
          <p:cNvSpPr>
            <a:spLocks noChangeShapeType="1"/>
          </p:cNvSpPr>
          <p:nvPr/>
        </p:nvSpPr>
        <p:spPr bwMode="auto">
          <a:xfrm flipH="1">
            <a:off x="4787900" y="4524375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8" name="Line 146"/>
          <p:cNvSpPr>
            <a:spLocks noChangeShapeType="1"/>
          </p:cNvSpPr>
          <p:nvPr/>
        </p:nvSpPr>
        <p:spPr bwMode="auto">
          <a:xfrm>
            <a:off x="1903413" y="4273550"/>
            <a:ext cx="29146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39" name="Freeform 147"/>
          <p:cNvSpPr>
            <a:spLocks/>
          </p:cNvSpPr>
          <p:nvPr/>
        </p:nvSpPr>
        <p:spPr bwMode="auto">
          <a:xfrm>
            <a:off x="1903413" y="4273550"/>
            <a:ext cx="2914650" cy="1538288"/>
          </a:xfrm>
          <a:custGeom>
            <a:avLst/>
            <a:gdLst>
              <a:gd name="T0" fmla="*/ 0 w 4704"/>
              <a:gd name="T1" fmla="*/ 1568 h 1568"/>
              <a:gd name="T2" fmla="*/ 4704 w 4704"/>
              <a:gd name="T3" fmla="*/ 1568 h 1568"/>
              <a:gd name="T4" fmla="*/ 4704 w 4704"/>
              <a:gd name="T5" fmla="*/ 1568 h 1568"/>
              <a:gd name="T6" fmla="*/ 4704 w 4704"/>
              <a:gd name="T7" fmla="*/ 0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04" h="1568">
                <a:moveTo>
                  <a:pt x="0" y="1568"/>
                </a:moveTo>
                <a:lnTo>
                  <a:pt x="4704" y="1568"/>
                </a:lnTo>
                <a:lnTo>
                  <a:pt x="4704" y="1568"/>
                </a:lnTo>
                <a:lnTo>
                  <a:pt x="4704" y="0"/>
                </a:lnTo>
              </a:path>
            </a:pathLst>
          </a:custGeom>
          <a:noFill/>
          <a:ln w="1270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40" name="Line 148"/>
          <p:cNvSpPr>
            <a:spLocks noChangeShapeType="1"/>
          </p:cNvSpPr>
          <p:nvPr/>
        </p:nvSpPr>
        <p:spPr bwMode="auto">
          <a:xfrm flipV="1">
            <a:off x="1903413" y="4273550"/>
            <a:ext cx="1587" cy="15382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41" name="Rectangle 149"/>
          <p:cNvSpPr>
            <a:spLocks noChangeArrowheads="1"/>
          </p:cNvSpPr>
          <p:nvPr/>
        </p:nvSpPr>
        <p:spPr bwMode="auto">
          <a:xfrm>
            <a:off x="1779588" y="4356100"/>
            <a:ext cx="635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4</a:t>
            </a:r>
            <a:endParaRPr lang="en-US" altLang="en-US" sz="1400"/>
          </a:p>
        </p:txBody>
      </p:sp>
      <p:sp>
        <p:nvSpPr>
          <p:cNvPr id="8342" name="Rectangle 150"/>
          <p:cNvSpPr>
            <a:spLocks noChangeArrowheads="1"/>
          </p:cNvSpPr>
          <p:nvPr/>
        </p:nvSpPr>
        <p:spPr bwMode="auto">
          <a:xfrm>
            <a:off x="1690688" y="5651500"/>
            <a:ext cx="1587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.25</a:t>
            </a:r>
            <a:endParaRPr lang="en-US" altLang="en-US" sz="1400"/>
          </a:p>
        </p:txBody>
      </p:sp>
      <p:sp>
        <p:nvSpPr>
          <p:cNvPr id="8343" name="Line 151"/>
          <p:cNvSpPr>
            <a:spLocks noChangeShapeType="1"/>
          </p:cNvSpPr>
          <p:nvPr/>
        </p:nvSpPr>
        <p:spPr bwMode="auto">
          <a:xfrm flipH="1">
            <a:off x="4822825" y="5745163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44" name="Line 152"/>
          <p:cNvSpPr>
            <a:spLocks noChangeShapeType="1"/>
          </p:cNvSpPr>
          <p:nvPr/>
        </p:nvSpPr>
        <p:spPr bwMode="auto">
          <a:xfrm flipH="1">
            <a:off x="4822825" y="5556250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45" name="Line 153"/>
          <p:cNvSpPr>
            <a:spLocks noChangeShapeType="1"/>
          </p:cNvSpPr>
          <p:nvPr/>
        </p:nvSpPr>
        <p:spPr bwMode="auto">
          <a:xfrm flipH="1">
            <a:off x="4822825" y="5387975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46" name="Line 154"/>
          <p:cNvSpPr>
            <a:spLocks noChangeShapeType="1"/>
          </p:cNvSpPr>
          <p:nvPr/>
        </p:nvSpPr>
        <p:spPr bwMode="auto">
          <a:xfrm flipH="1">
            <a:off x="4822825" y="5286375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47" name="Line 155"/>
          <p:cNvSpPr>
            <a:spLocks noChangeShapeType="1"/>
          </p:cNvSpPr>
          <p:nvPr/>
        </p:nvSpPr>
        <p:spPr bwMode="auto">
          <a:xfrm flipH="1">
            <a:off x="4822825" y="5191125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48" name="Text Box 156"/>
          <p:cNvSpPr txBox="1">
            <a:spLocks noChangeArrowheads="1"/>
          </p:cNvSpPr>
          <p:nvPr/>
        </p:nvSpPr>
        <p:spPr bwMode="auto">
          <a:xfrm rot="-5400000">
            <a:off x="4445794" y="5288756"/>
            <a:ext cx="1181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latin typeface="Times New Roman" charset="0"/>
              </a:rPr>
              <a:t>Harmonic series</a:t>
            </a:r>
          </a:p>
        </p:txBody>
      </p:sp>
      <p:sp>
        <p:nvSpPr>
          <p:cNvPr id="8349" name="Rectangle 157"/>
          <p:cNvSpPr>
            <a:spLocks noChangeArrowheads="1"/>
          </p:cNvSpPr>
          <p:nvPr/>
        </p:nvSpPr>
        <p:spPr bwMode="auto">
          <a:xfrm>
            <a:off x="5997575" y="4237038"/>
            <a:ext cx="2892425" cy="1525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50" name="Freeform 158"/>
          <p:cNvSpPr>
            <a:spLocks/>
          </p:cNvSpPr>
          <p:nvPr/>
        </p:nvSpPr>
        <p:spPr bwMode="auto">
          <a:xfrm>
            <a:off x="5997575" y="4237038"/>
            <a:ext cx="2892425" cy="1525587"/>
          </a:xfrm>
          <a:custGeom>
            <a:avLst/>
            <a:gdLst>
              <a:gd name="T0" fmla="*/ 0 w 4704"/>
              <a:gd name="T1" fmla="*/ 1568 h 1568"/>
              <a:gd name="T2" fmla="*/ 0 w 4704"/>
              <a:gd name="T3" fmla="*/ 0 h 1568"/>
              <a:gd name="T4" fmla="*/ 0 w 4704"/>
              <a:gd name="T5" fmla="*/ 0 h 1568"/>
              <a:gd name="T6" fmla="*/ 4704 w 4704"/>
              <a:gd name="T7" fmla="*/ 0 h 1568"/>
              <a:gd name="T8" fmla="*/ 4704 w 4704"/>
              <a:gd name="T9" fmla="*/ 0 h 1568"/>
              <a:gd name="T10" fmla="*/ 4704 w 4704"/>
              <a:gd name="T11" fmla="*/ 1568 h 1568"/>
              <a:gd name="T12" fmla="*/ 4704 w 4704"/>
              <a:gd name="T13" fmla="*/ 1568 h 1568"/>
              <a:gd name="T14" fmla="*/ 0 w 4704"/>
              <a:gd name="T15" fmla="*/ 1568 h 1568"/>
              <a:gd name="T16" fmla="*/ 0 w 4704"/>
              <a:gd name="T1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04" h="1568">
                <a:moveTo>
                  <a:pt x="0" y="1568"/>
                </a:moveTo>
                <a:lnTo>
                  <a:pt x="0" y="0"/>
                </a:lnTo>
                <a:lnTo>
                  <a:pt x="0" y="0"/>
                </a:lnTo>
                <a:lnTo>
                  <a:pt x="4704" y="0"/>
                </a:lnTo>
                <a:lnTo>
                  <a:pt x="4704" y="0"/>
                </a:lnTo>
                <a:lnTo>
                  <a:pt x="4704" y="1568"/>
                </a:lnTo>
                <a:lnTo>
                  <a:pt x="4704" y="1568"/>
                </a:lnTo>
                <a:lnTo>
                  <a:pt x="0" y="1568"/>
                </a:lnTo>
                <a:lnTo>
                  <a:pt x="0" y="1568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351" name="Picture 15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813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2" name="Picture 16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3" name="Picture 16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4237038"/>
            <a:ext cx="1809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4" name="Picture 16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438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5" name="Picture 16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6" name="Picture 16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088" y="4237038"/>
            <a:ext cx="1809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7" name="Picture 16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63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8" name="Picture 16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388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59" name="Picture 16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13" y="4237038"/>
            <a:ext cx="18573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0" name="Picture 168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4237038"/>
            <a:ext cx="18256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1" name="Picture 169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3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2" name="Picture 170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4237038"/>
            <a:ext cx="18573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3" name="Picture 171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4237038"/>
            <a:ext cx="18256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4" name="Picture 172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638" y="4237038"/>
            <a:ext cx="185737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5" name="Picture 173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75" y="4237038"/>
            <a:ext cx="1873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66" name="Picture 174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700" y="4237038"/>
            <a:ext cx="117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67" name="Line 175"/>
          <p:cNvSpPr>
            <a:spLocks noChangeShapeType="1"/>
          </p:cNvSpPr>
          <p:nvPr/>
        </p:nvSpPr>
        <p:spPr bwMode="auto">
          <a:xfrm>
            <a:off x="5997575" y="5762625"/>
            <a:ext cx="28924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68" name="Line 176"/>
          <p:cNvSpPr>
            <a:spLocks noChangeShapeType="1"/>
          </p:cNvSpPr>
          <p:nvPr/>
        </p:nvSpPr>
        <p:spPr bwMode="auto">
          <a:xfrm flipV="1">
            <a:off x="5997575" y="4237038"/>
            <a:ext cx="1588" cy="152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69" name="Line 177"/>
          <p:cNvSpPr>
            <a:spLocks noChangeShapeType="1"/>
          </p:cNvSpPr>
          <p:nvPr/>
        </p:nvSpPr>
        <p:spPr bwMode="auto">
          <a:xfrm flipV="1">
            <a:off x="8890000" y="4237038"/>
            <a:ext cx="0" cy="152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0" name="Line 178"/>
          <p:cNvSpPr>
            <a:spLocks noChangeShapeType="1"/>
          </p:cNvSpPr>
          <p:nvPr/>
        </p:nvSpPr>
        <p:spPr bwMode="auto">
          <a:xfrm>
            <a:off x="5997575" y="5762625"/>
            <a:ext cx="28924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1" name="Line 179"/>
          <p:cNvSpPr>
            <a:spLocks noChangeShapeType="1"/>
          </p:cNvSpPr>
          <p:nvPr/>
        </p:nvSpPr>
        <p:spPr bwMode="auto">
          <a:xfrm flipV="1">
            <a:off x="5997575" y="4237038"/>
            <a:ext cx="1588" cy="152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2" name="Line 180"/>
          <p:cNvSpPr>
            <a:spLocks noChangeShapeType="1"/>
          </p:cNvSpPr>
          <p:nvPr/>
        </p:nvSpPr>
        <p:spPr bwMode="auto">
          <a:xfrm flipV="1">
            <a:off x="6288088" y="5732463"/>
            <a:ext cx="0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3" name="Line 181"/>
          <p:cNvSpPr>
            <a:spLocks noChangeShapeType="1"/>
          </p:cNvSpPr>
          <p:nvPr/>
        </p:nvSpPr>
        <p:spPr bwMode="auto">
          <a:xfrm>
            <a:off x="6288088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4" name="Line 182"/>
          <p:cNvSpPr>
            <a:spLocks noChangeShapeType="1"/>
          </p:cNvSpPr>
          <p:nvPr/>
        </p:nvSpPr>
        <p:spPr bwMode="auto">
          <a:xfrm flipV="1">
            <a:off x="6573838" y="5732463"/>
            <a:ext cx="0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5" name="Line 183"/>
          <p:cNvSpPr>
            <a:spLocks noChangeShapeType="1"/>
          </p:cNvSpPr>
          <p:nvPr/>
        </p:nvSpPr>
        <p:spPr bwMode="auto">
          <a:xfrm>
            <a:off x="6573838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6" name="Line 184"/>
          <p:cNvSpPr>
            <a:spLocks noChangeShapeType="1"/>
          </p:cNvSpPr>
          <p:nvPr/>
        </p:nvSpPr>
        <p:spPr bwMode="auto">
          <a:xfrm flipV="1">
            <a:off x="6862763" y="5732463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7" name="Line 185"/>
          <p:cNvSpPr>
            <a:spLocks noChangeShapeType="1"/>
          </p:cNvSpPr>
          <p:nvPr/>
        </p:nvSpPr>
        <p:spPr bwMode="auto">
          <a:xfrm>
            <a:off x="6862763" y="4237038"/>
            <a:ext cx="1587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8" name="Line 186"/>
          <p:cNvSpPr>
            <a:spLocks noChangeShapeType="1"/>
          </p:cNvSpPr>
          <p:nvPr/>
        </p:nvSpPr>
        <p:spPr bwMode="auto">
          <a:xfrm flipV="1">
            <a:off x="7158038" y="5732463"/>
            <a:ext cx="0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79" name="Line 187"/>
          <p:cNvSpPr>
            <a:spLocks noChangeShapeType="1"/>
          </p:cNvSpPr>
          <p:nvPr/>
        </p:nvSpPr>
        <p:spPr bwMode="auto">
          <a:xfrm>
            <a:off x="7158038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0" name="Line 188"/>
          <p:cNvSpPr>
            <a:spLocks noChangeShapeType="1"/>
          </p:cNvSpPr>
          <p:nvPr/>
        </p:nvSpPr>
        <p:spPr bwMode="auto">
          <a:xfrm flipV="1">
            <a:off x="7443788" y="5732463"/>
            <a:ext cx="0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1" name="Line 189"/>
          <p:cNvSpPr>
            <a:spLocks noChangeShapeType="1"/>
          </p:cNvSpPr>
          <p:nvPr/>
        </p:nvSpPr>
        <p:spPr bwMode="auto">
          <a:xfrm>
            <a:off x="7443788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2" name="Line 190"/>
          <p:cNvSpPr>
            <a:spLocks noChangeShapeType="1"/>
          </p:cNvSpPr>
          <p:nvPr/>
        </p:nvSpPr>
        <p:spPr bwMode="auto">
          <a:xfrm flipV="1">
            <a:off x="7732713" y="5732463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3" name="Line 191"/>
          <p:cNvSpPr>
            <a:spLocks noChangeShapeType="1"/>
          </p:cNvSpPr>
          <p:nvPr/>
        </p:nvSpPr>
        <p:spPr bwMode="auto">
          <a:xfrm>
            <a:off x="7732713" y="4237038"/>
            <a:ext cx="1587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4" name="Line 192"/>
          <p:cNvSpPr>
            <a:spLocks noChangeShapeType="1"/>
          </p:cNvSpPr>
          <p:nvPr/>
        </p:nvSpPr>
        <p:spPr bwMode="auto">
          <a:xfrm flipV="1">
            <a:off x="8018463" y="5732463"/>
            <a:ext cx="1587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5" name="Line 193"/>
          <p:cNvSpPr>
            <a:spLocks noChangeShapeType="1"/>
          </p:cNvSpPr>
          <p:nvPr/>
        </p:nvSpPr>
        <p:spPr bwMode="auto">
          <a:xfrm>
            <a:off x="8018463" y="4237038"/>
            <a:ext cx="1587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6" name="Line 194"/>
          <p:cNvSpPr>
            <a:spLocks noChangeShapeType="1"/>
          </p:cNvSpPr>
          <p:nvPr/>
        </p:nvSpPr>
        <p:spPr bwMode="auto">
          <a:xfrm flipV="1">
            <a:off x="8308975" y="5732463"/>
            <a:ext cx="1588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7" name="Line 195"/>
          <p:cNvSpPr>
            <a:spLocks noChangeShapeType="1"/>
          </p:cNvSpPr>
          <p:nvPr/>
        </p:nvSpPr>
        <p:spPr bwMode="auto">
          <a:xfrm>
            <a:off x="8308975" y="4237038"/>
            <a:ext cx="1588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8" name="Line 196"/>
          <p:cNvSpPr>
            <a:spLocks noChangeShapeType="1"/>
          </p:cNvSpPr>
          <p:nvPr/>
        </p:nvSpPr>
        <p:spPr bwMode="auto">
          <a:xfrm flipV="1">
            <a:off x="8599488" y="5732463"/>
            <a:ext cx="0" cy="3016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89" name="Line 197"/>
          <p:cNvSpPr>
            <a:spLocks noChangeShapeType="1"/>
          </p:cNvSpPr>
          <p:nvPr/>
        </p:nvSpPr>
        <p:spPr bwMode="auto">
          <a:xfrm>
            <a:off x="8599488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0" name="Line 198"/>
          <p:cNvSpPr>
            <a:spLocks noChangeShapeType="1"/>
          </p:cNvSpPr>
          <p:nvPr/>
        </p:nvSpPr>
        <p:spPr bwMode="auto">
          <a:xfrm>
            <a:off x="8890000" y="4237038"/>
            <a:ext cx="0" cy="238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1" name="Line 199"/>
          <p:cNvSpPr>
            <a:spLocks noChangeShapeType="1"/>
          </p:cNvSpPr>
          <p:nvPr/>
        </p:nvSpPr>
        <p:spPr bwMode="auto">
          <a:xfrm>
            <a:off x="5997575" y="5622925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2" name="Line 200"/>
          <p:cNvSpPr>
            <a:spLocks noChangeShapeType="1"/>
          </p:cNvSpPr>
          <p:nvPr/>
        </p:nvSpPr>
        <p:spPr bwMode="auto">
          <a:xfrm flipH="1">
            <a:off x="8858250" y="5622925"/>
            <a:ext cx="317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3" name="Line 201"/>
          <p:cNvSpPr>
            <a:spLocks noChangeShapeType="1"/>
          </p:cNvSpPr>
          <p:nvPr/>
        </p:nvSpPr>
        <p:spPr bwMode="auto">
          <a:xfrm>
            <a:off x="5997575" y="5341938"/>
            <a:ext cx="301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4" name="Line 202"/>
          <p:cNvSpPr>
            <a:spLocks noChangeShapeType="1"/>
          </p:cNvSpPr>
          <p:nvPr/>
        </p:nvSpPr>
        <p:spPr bwMode="auto">
          <a:xfrm flipH="1">
            <a:off x="8858250" y="5341938"/>
            <a:ext cx="317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5" name="Line 203"/>
          <p:cNvSpPr>
            <a:spLocks noChangeShapeType="1"/>
          </p:cNvSpPr>
          <p:nvPr/>
        </p:nvSpPr>
        <p:spPr bwMode="auto">
          <a:xfrm>
            <a:off x="5997575" y="5054600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6" name="Line 204"/>
          <p:cNvSpPr>
            <a:spLocks noChangeShapeType="1"/>
          </p:cNvSpPr>
          <p:nvPr/>
        </p:nvSpPr>
        <p:spPr bwMode="auto">
          <a:xfrm flipH="1">
            <a:off x="8858250" y="5054600"/>
            <a:ext cx="317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7" name="Line 205"/>
          <p:cNvSpPr>
            <a:spLocks noChangeShapeType="1"/>
          </p:cNvSpPr>
          <p:nvPr/>
        </p:nvSpPr>
        <p:spPr bwMode="auto">
          <a:xfrm>
            <a:off x="5997575" y="4765675"/>
            <a:ext cx="30163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8" name="Line 206"/>
          <p:cNvSpPr>
            <a:spLocks noChangeShapeType="1"/>
          </p:cNvSpPr>
          <p:nvPr/>
        </p:nvSpPr>
        <p:spPr bwMode="auto">
          <a:xfrm flipH="1">
            <a:off x="8858250" y="4765675"/>
            <a:ext cx="31750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99" name="Line 207"/>
          <p:cNvSpPr>
            <a:spLocks noChangeShapeType="1"/>
          </p:cNvSpPr>
          <p:nvPr/>
        </p:nvSpPr>
        <p:spPr bwMode="auto">
          <a:xfrm>
            <a:off x="5997575" y="4478338"/>
            <a:ext cx="30163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0" name="Line 208"/>
          <p:cNvSpPr>
            <a:spLocks noChangeShapeType="1"/>
          </p:cNvSpPr>
          <p:nvPr/>
        </p:nvSpPr>
        <p:spPr bwMode="auto">
          <a:xfrm flipH="1">
            <a:off x="8858250" y="4478338"/>
            <a:ext cx="31750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1" name="Line 209"/>
          <p:cNvSpPr>
            <a:spLocks noChangeShapeType="1"/>
          </p:cNvSpPr>
          <p:nvPr/>
        </p:nvSpPr>
        <p:spPr bwMode="auto">
          <a:xfrm>
            <a:off x="5997575" y="5762625"/>
            <a:ext cx="28924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2" name="Line 210"/>
          <p:cNvSpPr>
            <a:spLocks noChangeShapeType="1"/>
          </p:cNvSpPr>
          <p:nvPr/>
        </p:nvSpPr>
        <p:spPr bwMode="auto">
          <a:xfrm flipV="1">
            <a:off x="6061075" y="4230688"/>
            <a:ext cx="2886075" cy="63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3" name="Line 211"/>
          <p:cNvSpPr>
            <a:spLocks noChangeShapeType="1"/>
          </p:cNvSpPr>
          <p:nvPr/>
        </p:nvSpPr>
        <p:spPr bwMode="auto">
          <a:xfrm flipV="1">
            <a:off x="8890000" y="4237038"/>
            <a:ext cx="0" cy="1525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04" name="Line 212"/>
          <p:cNvSpPr>
            <a:spLocks noChangeShapeType="1"/>
          </p:cNvSpPr>
          <p:nvPr/>
        </p:nvSpPr>
        <p:spPr bwMode="auto">
          <a:xfrm flipH="1" flipV="1">
            <a:off x="5994400" y="4224338"/>
            <a:ext cx="3175" cy="15382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405" name="Group 213"/>
          <p:cNvGrpSpPr>
            <a:grpSpLocks/>
          </p:cNvGrpSpPr>
          <p:nvPr/>
        </p:nvGrpSpPr>
        <p:grpSpPr bwMode="auto">
          <a:xfrm>
            <a:off x="5326063" y="1670050"/>
            <a:ext cx="430212" cy="4062413"/>
            <a:chOff x="3131" y="812"/>
            <a:chExt cx="495" cy="1831"/>
          </a:xfrm>
        </p:grpSpPr>
        <p:grpSp>
          <p:nvGrpSpPr>
            <p:cNvPr id="8406" name="Group 214"/>
            <p:cNvGrpSpPr>
              <a:grpSpLocks/>
            </p:cNvGrpSpPr>
            <p:nvPr/>
          </p:nvGrpSpPr>
          <p:grpSpPr bwMode="auto">
            <a:xfrm>
              <a:off x="3166" y="1692"/>
              <a:ext cx="346" cy="83"/>
              <a:chOff x="3191" y="1864"/>
              <a:chExt cx="213" cy="48"/>
            </a:xfrm>
          </p:grpSpPr>
          <p:sp>
            <p:nvSpPr>
              <p:cNvPr id="8407" name="Freeform 215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08" name="Line 216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409" name="Oval 217"/>
            <p:cNvSpPr>
              <a:spLocks noChangeAspect="1" noChangeArrowheads="1"/>
            </p:cNvSpPr>
            <p:nvPr/>
          </p:nvSpPr>
          <p:spPr bwMode="auto">
            <a:xfrm>
              <a:off x="3562" y="1239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10" name="Oval 218"/>
            <p:cNvSpPr>
              <a:spLocks noChangeArrowheads="1"/>
            </p:cNvSpPr>
            <p:nvPr/>
          </p:nvSpPr>
          <p:spPr bwMode="auto">
            <a:xfrm>
              <a:off x="3534" y="1472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11" name="Oval 219"/>
            <p:cNvSpPr>
              <a:spLocks noChangeArrowheads="1"/>
            </p:cNvSpPr>
            <p:nvPr/>
          </p:nvSpPr>
          <p:spPr bwMode="auto">
            <a:xfrm>
              <a:off x="3536" y="1670"/>
              <a:ext cx="76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12" name="Oval 220"/>
            <p:cNvSpPr>
              <a:spLocks noChangeArrowheads="1"/>
            </p:cNvSpPr>
            <p:nvPr/>
          </p:nvSpPr>
          <p:spPr bwMode="auto">
            <a:xfrm>
              <a:off x="3536" y="1866"/>
              <a:ext cx="76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13" name="Oval 221"/>
            <p:cNvSpPr>
              <a:spLocks noChangeArrowheads="1"/>
            </p:cNvSpPr>
            <p:nvPr/>
          </p:nvSpPr>
          <p:spPr bwMode="auto">
            <a:xfrm>
              <a:off x="3546" y="2264"/>
              <a:ext cx="76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414" name="Group 222"/>
            <p:cNvGrpSpPr>
              <a:grpSpLocks/>
            </p:cNvGrpSpPr>
            <p:nvPr/>
          </p:nvGrpSpPr>
          <p:grpSpPr bwMode="auto">
            <a:xfrm>
              <a:off x="3131" y="1106"/>
              <a:ext cx="345" cy="83"/>
              <a:chOff x="3191" y="1864"/>
              <a:chExt cx="213" cy="48"/>
            </a:xfrm>
          </p:grpSpPr>
          <p:sp>
            <p:nvSpPr>
              <p:cNvPr id="8415" name="Freeform 223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16" name="Line 224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17" name="Group 225"/>
            <p:cNvGrpSpPr>
              <a:grpSpLocks/>
            </p:cNvGrpSpPr>
            <p:nvPr/>
          </p:nvGrpSpPr>
          <p:grpSpPr bwMode="auto">
            <a:xfrm rot="1407613">
              <a:off x="3180" y="1797"/>
              <a:ext cx="345" cy="82"/>
              <a:chOff x="3191" y="1864"/>
              <a:chExt cx="213" cy="48"/>
            </a:xfrm>
          </p:grpSpPr>
          <p:sp>
            <p:nvSpPr>
              <p:cNvPr id="8418" name="Freeform 226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19" name="Line 227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20" name="Group 228"/>
            <p:cNvGrpSpPr>
              <a:grpSpLocks/>
            </p:cNvGrpSpPr>
            <p:nvPr/>
          </p:nvGrpSpPr>
          <p:grpSpPr bwMode="auto">
            <a:xfrm rot="-1554600">
              <a:off x="3176" y="1575"/>
              <a:ext cx="345" cy="83"/>
              <a:chOff x="3191" y="1864"/>
              <a:chExt cx="213" cy="48"/>
            </a:xfrm>
          </p:grpSpPr>
          <p:sp>
            <p:nvSpPr>
              <p:cNvPr id="8421" name="Freeform 229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22" name="Line 230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423" name="Oval 231"/>
            <p:cNvSpPr>
              <a:spLocks noChangeArrowheads="1"/>
            </p:cNvSpPr>
            <p:nvPr/>
          </p:nvSpPr>
          <p:spPr bwMode="auto">
            <a:xfrm>
              <a:off x="3534" y="1091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4" name="Oval 232"/>
            <p:cNvSpPr>
              <a:spLocks noChangeAspect="1" noChangeArrowheads="1"/>
            </p:cNvSpPr>
            <p:nvPr/>
          </p:nvSpPr>
          <p:spPr bwMode="auto">
            <a:xfrm>
              <a:off x="3193" y="1393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5" name="Oval 233"/>
            <p:cNvSpPr>
              <a:spLocks noChangeAspect="1" noChangeArrowheads="1"/>
            </p:cNvSpPr>
            <p:nvPr/>
          </p:nvSpPr>
          <p:spPr bwMode="auto">
            <a:xfrm>
              <a:off x="3562" y="1321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6" name="Oval 234"/>
            <p:cNvSpPr>
              <a:spLocks noChangeAspect="1" noChangeArrowheads="1"/>
            </p:cNvSpPr>
            <p:nvPr/>
          </p:nvSpPr>
          <p:spPr bwMode="auto">
            <a:xfrm>
              <a:off x="3191" y="1307"/>
              <a:ext cx="20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7" name="Oval 235"/>
            <p:cNvSpPr>
              <a:spLocks noChangeAspect="1" noChangeArrowheads="1"/>
            </p:cNvSpPr>
            <p:nvPr/>
          </p:nvSpPr>
          <p:spPr bwMode="auto">
            <a:xfrm>
              <a:off x="3195" y="1475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8" name="Oval 236"/>
            <p:cNvSpPr>
              <a:spLocks noChangeAspect="1" noChangeArrowheads="1"/>
            </p:cNvSpPr>
            <p:nvPr/>
          </p:nvSpPr>
          <p:spPr bwMode="auto">
            <a:xfrm>
              <a:off x="3210" y="2001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29" name="Oval 237"/>
            <p:cNvSpPr>
              <a:spLocks noChangeAspect="1" noChangeArrowheads="1"/>
            </p:cNvSpPr>
            <p:nvPr/>
          </p:nvSpPr>
          <p:spPr bwMode="auto">
            <a:xfrm>
              <a:off x="3208" y="1915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30" name="Oval 238"/>
            <p:cNvSpPr>
              <a:spLocks noChangeAspect="1" noChangeArrowheads="1"/>
            </p:cNvSpPr>
            <p:nvPr/>
          </p:nvSpPr>
          <p:spPr bwMode="auto">
            <a:xfrm>
              <a:off x="3211" y="2083"/>
              <a:ext cx="20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31" name="Oval 239"/>
            <p:cNvSpPr>
              <a:spLocks noChangeAspect="1" noChangeArrowheads="1"/>
            </p:cNvSpPr>
            <p:nvPr/>
          </p:nvSpPr>
          <p:spPr bwMode="auto">
            <a:xfrm>
              <a:off x="3562" y="2104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32" name="Oval 240"/>
            <p:cNvSpPr>
              <a:spLocks noChangeAspect="1" noChangeArrowheads="1"/>
            </p:cNvSpPr>
            <p:nvPr/>
          </p:nvSpPr>
          <p:spPr bwMode="auto">
            <a:xfrm>
              <a:off x="3562" y="2187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433" name="Group 241"/>
            <p:cNvGrpSpPr>
              <a:grpSpLocks/>
            </p:cNvGrpSpPr>
            <p:nvPr/>
          </p:nvGrpSpPr>
          <p:grpSpPr bwMode="auto">
            <a:xfrm rot="-1554600">
              <a:off x="3155" y="1005"/>
              <a:ext cx="345" cy="83"/>
              <a:chOff x="3191" y="1864"/>
              <a:chExt cx="213" cy="48"/>
            </a:xfrm>
          </p:grpSpPr>
          <p:sp>
            <p:nvSpPr>
              <p:cNvPr id="8434" name="Freeform 242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35" name="Line 243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36" name="Group 244"/>
            <p:cNvGrpSpPr>
              <a:grpSpLocks/>
            </p:cNvGrpSpPr>
            <p:nvPr/>
          </p:nvGrpSpPr>
          <p:grpSpPr bwMode="auto">
            <a:xfrm rot="1407613">
              <a:off x="3160" y="1200"/>
              <a:ext cx="345" cy="82"/>
              <a:chOff x="3191" y="1864"/>
              <a:chExt cx="213" cy="48"/>
            </a:xfrm>
          </p:grpSpPr>
          <p:sp>
            <p:nvSpPr>
              <p:cNvPr id="8437" name="Freeform 245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38" name="Line 246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39" name="Group 247"/>
            <p:cNvGrpSpPr>
              <a:grpSpLocks/>
            </p:cNvGrpSpPr>
            <p:nvPr/>
          </p:nvGrpSpPr>
          <p:grpSpPr bwMode="auto">
            <a:xfrm rot="-1554600">
              <a:off x="3176" y="2160"/>
              <a:ext cx="345" cy="83"/>
              <a:chOff x="3191" y="1864"/>
              <a:chExt cx="213" cy="48"/>
            </a:xfrm>
          </p:grpSpPr>
          <p:sp>
            <p:nvSpPr>
              <p:cNvPr id="8440" name="Freeform 248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41" name="Line 249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42" name="Group 250"/>
            <p:cNvGrpSpPr>
              <a:grpSpLocks/>
            </p:cNvGrpSpPr>
            <p:nvPr/>
          </p:nvGrpSpPr>
          <p:grpSpPr bwMode="auto">
            <a:xfrm>
              <a:off x="3161" y="2268"/>
              <a:ext cx="346" cy="83"/>
              <a:chOff x="3191" y="1864"/>
              <a:chExt cx="213" cy="48"/>
            </a:xfrm>
          </p:grpSpPr>
          <p:sp>
            <p:nvSpPr>
              <p:cNvPr id="8443" name="Freeform 251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1F1A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44" name="Line 252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12700">
                <a:solidFill>
                  <a:srgbClr val="1F1A1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445" name="Group 253"/>
            <p:cNvGrpSpPr>
              <a:grpSpLocks/>
            </p:cNvGrpSpPr>
            <p:nvPr/>
          </p:nvGrpSpPr>
          <p:grpSpPr bwMode="auto">
            <a:xfrm rot="1407613">
              <a:off x="3187" y="2373"/>
              <a:ext cx="345" cy="82"/>
              <a:chOff x="3191" y="1864"/>
              <a:chExt cx="213" cy="48"/>
            </a:xfrm>
          </p:grpSpPr>
          <p:sp>
            <p:nvSpPr>
              <p:cNvPr id="8446" name="Freeform 254"/>
              <p:cNvSpPr>
                <a:spLocks/>
              </p:cNvSpPr>
              <p:nvPr/>
            </p:nvSpPr>
            <p:spPr bwMode="auto">
              <a:xfrm>
                <a:off x="3340" y="1864"/>
                <a:ext cx="64" cy="48"/>
              </a:xfrm>
              <a:custGeom>
                <a:avLst/>
                <a:gdLst>
                  <a:gd name="T0" fmla="*/ 64 w 64"/>
                  <a:gd name="T1" fmla="*/ 32 h 48"/>
                  <a:gd name="T2" fmla="*/ 0 w 64"/>
                  <a:gd name="T3" fmla="*/ 48 h 48"/>
                  <a:gd name="T4" fmla="*/ 0 w 64"/>
                  <a:gd name="T5" fmla="*/ 0 h 48"/>
                  <a:gd name="T6" fmla="*/ 64 w 64"/>
                  <a:gd name="T7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4" h="48">
                    <a:moveTo>
                      <a:pt x="64" y="32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64" y="32"/>
                    </a:lnTo>
                    <a:close/>
                  </a:path>
                </a:pathLst>
              </a:custGeom>
              <a:solidFill>
                <a:srgbClr val="FF0000"/>
              </a:solidFill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47" name="Line 255"/>
              <p:cNvSpPr>
                <a:spLocks noChangeShapeType="1"/>
              </p:cNvSpPr>
              <p:nvPr/>
            </p:nvSpPr>
            <p:spPr bwMode="auto">
              <a:xfrm>
                <a:off x="3191" y="1888"/>
                <a:ext cx="152" cy="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448" name="Oval 256"/>
            <p:cNvSpPr>
              <a:spLocks noChangeArrowheads="1"/>
            </p:cNvSpPr>
            <p:nvPr/>
          </p:nvSpPr>
          <p:spPr bwMode="auto">
            <a:xfrm>
              <a:off x="3529" y="944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49" name="Oval 257"/>
            <p:cNvSpPr>
              <a:spLocks noChangeArrowheads="1"/>
            </p:cNvSpPr>
            <p:nvPr/>
          </p:nvSpPr>
          <p:spPr bwMode="auto">
            <a:xfrm>
              <a:off x="3529" y="812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0" name="Oval 258"/>
            <p:cNvSpPr>
              <a:spLocks noChangeArrowheads="1"/>
            </p:cNvSpPr>
            <p:nvPr/>
          </p:nvSpPr>
          <p:spPr bwMode="auto">
            <a:xfrm>
              <a:off x="3545" y="2402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1" name="Oval 259"/>
            <p:cNvSpPr>
              <a:spLocks noChangeArrowheads="1"/>
            </p:cNvSpPr>
            <p:nvPr/>
          </p:nvSpPr>
          <p:spPr bwMode="auto">
            <a:xfrm>
              <a:off x="3549" y="2543"/>
              <a:ext cx="77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2" name="Oval 260"/>
            <p:cNvSpPr>
              <a:spLocks noChangeAspect="1" noChangeArrowheads="1"/>
            </p:cNvSpPr>
            <p:nvPr/>
          </p:nvSpPr>
          <p:spPr bwMode="auto">
            <a:xfrm>
              <a:off x="3567" y="2030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3" name="Oval 261"/>
            <p:cNvSpPr>
              <a:spLocks noChangeAspect="1" noChangeArrowheads="1"/>
            </p:cNvSpPr>
            <p:nvPr/>
          </p:nvSpPr>
          <p:spPr bwMode="auto">
            <a:xfrm>
              <a:off x="3561" y="1406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4" name="Oval 262"/>
            <p:cNvSpPr>
              <a:spLocks noChangeAspect="1" noChangeArrowheads="1"/>
            </p:cNvSpPr>
            <p:nvPr/>
          </p:nvSpPr>
          <p:spPr bwMode="auto">
            <a:xfrm>
              <a:off x="3215" y="2424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5" name="Oval 263"/>
            <p:cNvSpPr>
              <a:spLocks noChangeAspect="1" noChangeArrowheads="1"/>
            </p:cNvSpPr>
            <p:nvPr/>
          </p:nvSpPr>
          <p:spPr bwMode="auto">
            <a:xfrm>
              <a:off x="3214" y="2525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6" name="Oval 264"/>
            <p:cNvSpPr>
              <a:spLocks noChangeAspect="1" noChangeArrowheads="1"/>
            </p:cNvSpPr>
            <p:nvPr/>
          </p:nvSpPr>
          <p:spPr bwMode="auto">
            <a:xfrm>
              <a:off x="3216" y="2615"/>
              <a:ext cx="19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7" name="Oval 265"/>
            <p:cNvSpPr>
              <a:spLocks noChangeAspect="1" noChangeArrowheads="1"/>
            </p:cNvSpPr>
            <p:nvPr/>
          </p:nvSpPr>
          <p:spPr bwMode="auto">
            <a:xfrm>
              <a:off x="3168" y="919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8" name="Oval 266"/>
            <p:cNvSpPr>
              <a:spLocks noChangeAspect="1" noChangeArrowheads="1"/>
            </p:cNvSpPr>
            <p:nvPr/>
          </p:nvSpPr>
          <p:spPr bwMode="auto">
            <a:xfrm>
              <a:off x="3166" y="833"/>
              <a:ext cx="19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59" name="Oval 267"/>
            <p:cNvSpPr>
              <a:spLocks noChangeAspect="1" noChangeArrowheads="1"/>
            </p:cNvSpPr>
            <p:nvPr/>
          </p:nvSpPr>
          <p:spPr bwMode="auto">
            <a:xfrm>
              <a:off x="3169" y="1001"/>
              <a:ext cx="20" cy="2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460" name="Rectangle 268"/>
          <p:cNvSpPr>
            <a:spLocks noChangeAspect="1" noChangeArrowheads="1"/>
          </p:cNvSpPr>
          <p:nvPr/>
        </p:nvSpPr>
        <p:spPr bwMode="auto">
          <a:xfrm>
            <a:off x="7138988" y="5835650"/>
            <a:ext cx="647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Time (msec)</a:t>
            </a:r>
            <a:endParaRPr lang="en-US" altLang="en-US" sz="1000"/>
          </a:p>
        </p:txBody>
      </p:sp>
      <p:sp>
        <p:nvSpPr>
          <p:cNvPr id="8461" name="Rectangle 269"/>
          <p:cNvSpPr>
            <a:spLocks noChangeAspect="1" noChangeArrowheads="1"/>
          </p:cNvSpPr>
          <p:nvPr/>
        </p:nvSpPr>
        <p:spPr bwMode="auto">
          <a:xfrm>
            <a:off x="3074988" y="5873750"/>
            <a:ext cx="647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Time (msec)</a:t>
            </a:r>
            <a:endParaRPr lang="en-US" altLang="en-US" sz="1000"/>
          </a:p>
        </p:txBody>
      </p:sp>
      <p:sp>
        <p:nvSpPr>
          <p:cNvPr id="8462" name="Line 270"/>
          <p:cNvSpPr>
            <a:spLocks noChangeAspect="1" noChangeShapeType="1"/>
          </p:cNvSpPr>
          <p:nvPr/>
        </p:nvSpPr>
        <p:spPr bwMode="auto">
          <a:xfrm>
            <a:off x="4584700" y="1446213"/>
            <a:ext cx="3175" cy="12160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63" name="Freeform 271"/>
          <p:cNvSpPr>
            <a:spLocks noChangeAspect="1"/>
          </p:cNvSpPr>
          <p:nvPr/>
        </p:nvSpPr>
        <p:spPr bwMode="auto">
          <a:xfrm>
            <a:off x="4583113" y="2616200"/>
            <a:ext cx="25400" cy="33338"/>
          </a:xfrm>
          <a:custGeom>
            <a:avLst/>
            <a:gdLst>
              <a:gd name="T0" fmla="*/ 12 w 28"/>
              <a:gd name="T1" fmla="*/ 0 h 32"/>
              <a:gd name="T2" fmla="*/ 28 w 28"/>
              <a:gd name="T3" fmla="*/ 12 h 32"/>
              <a:gd name="T4" fmla="*/ 20 w 28"/>
              <a:gd name="T5" fmla="*/ 32 h 32"/>
              <a:gd name="T6" fmla="*/ 0 w 28"/>
              <a:gd name="T7" fmla="*/ 24 h 32"/>
              <a:gd name="T8" fmla="*/ 8 w 28"/>
              <a:gd name="T9" fmla="*/ 4 h 32"/>
              <a:gd name="T10" fmla="*/ 8 w 28"/>
              <a:gd name="T11" fmla="*/ 0 h 32"/>
              <a:gd name="T12" fmla="*/ 12 w 28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32">
                <a:moveTo>
                  <a:pt x="12" y="0"/>
                </a:moveTo>
                <a:lnTo>
                  <a:pt x="28" y="12"/>
                </a:lnTo>
                <a:lnTo>
                  <a:pt x="20" y="32"/>
                </a:lnTo>
                <a:lnTo>
                  <a:pt x="0" y="24"/>
                </a:lnTo>
                <a:lnTo>
                  <a:pt x="8" y="4"/>
                </a:lnTo>
                <a:lnTo>
                  <a:pt x="8" y="0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64" name="Freeform 272"/>
          <p:cNvSpPr>
            <a:spLocks noChangeAspect="1"/>
          </p:cNvSpPr>
          <p:nvPr/>
        </p:nvSpPr>
        <p:spPr bwMode="auto">
          <a:xfrm>
            <a:off x="4583113" y="2640013"/>
            <a:ext cx="19050" cy="33337"/>
          </a:xfrm>
          <a:custGeom>
            <a:avLst/>
            <a:gdLst>
              <a:gd name="T0" fmla="*/ 0 w 20"/>
              <a:gd name="T1" fmla="*/ 0 h 32"/>
              <a:gd name="T2" fmla="*/ 20 w 20"/>
              <a:gd name="T3" fmla="*/ 4 h 32"/>
              <a:gd name="T4" fmla="*/ 20 w 20"/>
              <a:gd name="T5" fmla="*/ 32 h 32"/>
              <a:gd name="T6" fmla="*/ 0 w 20"/>
              <a:gd name="T7" fmla="*/ 32 h 32"/>
              <a:gd name="T8" fmla="*/ 0 w 20"/>
              <a:gd name="T9" fmla="*/ 4 h 32"/>
              <a:gd name="T10" fmla="*/ 0 w 20"/>
              <a:gd name="T11" fmla="*/ 0 h 32"/>
              <a:gd name="T12" fmla="*/ 0 w 20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32">
                <a:moveTo>
                  <a:pt x="0" y="0"/>
                </a:moveTo>
                <a:lnTo>
                  <a:pt x="20" y="4"/>
                </a:lnTo>
                <a:lnTo>
                  <a:pt x="20" y="32"/>
                </a:lnTo>
                <a:lnTo>
                  <a:pt x="0" y="32"/>
                </a:lnTo>
                <a:lnTo>
                  <a:pt x="0" y="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465" name="Oval 273"/>
          <p:cNvSpPr>
            <a:spLocks noChangeAspect="1" noChangeArrowheads="1"/>
          </p:cNvSpPr>
          <p:nvPr/>
        </p:nvSpPr>
        <p:spPr bwMode="auto">
          <a:xfrm>
            <a:off x="2973388" y="2179638"/>
            <a:ext cx="76200" cy="47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66" name="Rectangle 274"/>
          <p:cNvSpPr>
            <a:spLocks noChangeAspect="1" noChangeArrowheads="1"/>
          </p:cNvSpPr>
          <p:nvPr/>
        </p:nvSpPr>
        <p:spPr bwMode="auto">
          <a:xfrm>
            <a:off x="2274888" y="1447800"/>
            <a:ext cx="2312987" cy="1219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67" name="Freeform 275"/>
          <p:cNvSpPr>
            <a:spLocks noChangeAspect="1"/>
          </p:cNvSpPr>
          <p:nvPr/>
        </p:nvSpPr>
        <p:spPr bwMode="auto">
          <a:xfrm>
            <a:off x="2274888" y="1447800"/>
            <a:ext cx="2312987" cy="1219200"/>
          </a:xfrm>
          <a:custGeom>
            <a:avLst/>
            <a:gdLst>
              <a:gd name="T0" fmla="*/ 0 w 1404"/>
              <a:gd name="T1" fmla="*/ 1208 h 1208"/>
              <a:gd name="T2" fmla="*/ 0 w 1404"/>
              <a:gd name="T3" fmla="*/ 0 h 1208"/>
              <a:gd name="T4" fmla="*/ 0 w 1404"/>
              <a:gd name="T5" fmla="*/ 0 h 1208"/>
              <a:gd name="T6" fmla="*/ 1404 w 1404"/>
              <a:gd name="T7" fmla="*/ 0 h 1208"/>
              <a:gd name="T8" fmla="*/ 1404 w 1404"/>
              <a:gd name="T9" fmla="*/ 0 h 1208"/>
              <a:gd name="T10" fmla="*/ 1404 w 1404"/>
              <a:gd name="T11" fmla="*/ 1208 h 1208"/>
              <a:gd name="T12" fmla="*/ 1404 w 1404"/>
              <a:gd name="T13" fmla="*/ 1208 h 1208"/>
              <a:gd name="T14" fmla="*/ 0 w 1404"/>
              <a:gd name="T15" fmla="*/ 1208 h 1208"/>
              <a:gd name="T16" fmla="*/ 0 w 1404"/>
              <a:gd name="T17" fmla="*/ 1208 h 1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04" h="1208">
                <a:moveTo>
                  <a:pt x="0" y="1208"/>
                </a:moveTo>
                <a:lnTo>
                  <a:pt x="0" y="0"/>
                </a:lnTo>
                <a:lnTo>
                  <a:pt x="0" y="0"/>
                </a:lnTo>
                <a:lnTo>
                  <a:pt x="1404" y="0"/>
                </a:lnTo>
                <a:lnTo>
                  <a:pt x="1404" y="0"/>
                </a:lnTo>
                <a:lnTo>
                  <a:pt x="1404" y="1208"/>
                </a:lnTo>
                <a:lnTo>
                  <a:pt x="1404" y="1208"/>
                </a:lnTo>
                <a:lnTo>
                  <a:pt x="0" y="1208"/>
                </a:lnTo>
                <a:lnTo>
                  <a:pt x="0" y="1208"/>
                </a:lnTo>
                <a:close/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468" name="Picture 276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1452563"/>
            <a:ext cx="118427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69" name="Picture 277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2187575"/>
            <a:ext cx="118427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70" name="Picture 278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1452563"/>
            <a:ext cx="11271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71" name="Picture 279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224088"/>
            <a:ext cx="11271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72" name="Line 280"/>
          <p:cNvSpPr>
            <a:spLocks noChangeAspect="1" noChangeShapeType="1"/>
          </p:cNvSpPr>
          <p:nvPr/>
        </p:nvSpPr>
        <p:spPr bwMode="auto">
          <a:xfrm>
            <a:off x="2274888" y="2667000"/>
            <a:ext cx="2312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3" name="Line 281"/>
          <p:cNvSpPr>
            <a:spLocks noChangeAspect="1" noChangeShapeType="1"/>
          </p:cNvSpPr>
          <p:nvPr/>
        </p:nvSpPr>
        <p:spPr bwMode="auto">
          <a:xfrm>
            <a:off x="2274888" y="1447800"/>
            <a:ext cx="2312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4" name="Line 282"/>
          <p:cNvSpPr>
            <a:spLocks noChangeAspect="1" noChangeShapeType="1"/>
          </p:cNvSpPr>
          <p:nvPr/>
        </p:nvSpPr>
        <p:spPr bwMode="auto">
          <a:xfrm flipV="1">
            <a:off x="4587875" y="1447800"/>
            <a:ext cx="1588" cy="12192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5" name="Line 283"/>
          <p:cNvSpPr>
            <a:spLocks noChangeAspect="1" noChangeShapeType="1"/>
          </p:cNvSpPr>
          <p:nvPr/>
        </p:nvSpPr>
        <p:spPr bwMode="auto">
          <a:xfrm>
            <a:off x="2274888" y="2667000"/>
            <a:ext cx="2312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6" name="Line 284"/>
          <p:cNvSpPr>
            <a:spLocks noChangeAspect="1" noChangeShapeType="1"/>
          </p:cNvSpPr>
          <p:nvPr/>
        </p:nvSpPr>
        <p:spPr bwMode="auto">
          <a:xfrm flipV="1">
            <a:off x="2643188" y="2654300"/>
            <a:ext cx="1587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7" name="Line 285"/>
          <p:cNvSpPr>
            <a:spLocks noChangeAspect="1" noChangeShapeType="1"/>
          </p:cNvSpPr>
          <p:nvPr/>
        </p:nvSpPr>
        <p:spPr bwMode="auto">
          <a:xfrm>
            <a:off x="2643188" y="1447800"/>
            <a:ext cx="1587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8" name="Line 286"/>
          <p:cNvSpPr>
            <a:spLocks noChangeAspect="1" noChangeShapeType="1"/>
          </p:cNvSpPr>
          <p:nvPr/>
        </p:nvSpPr>
        <p:spPr bwMode="auto">
          <a:xfrm flipV="1">
            <a:off x="3013075" y="2654300"/>
            <a:ext cx="1588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79" name="Line 287"/>
          <p:cNvSpPr>
            <a:spLocks noChangeAspect="1" noChangeShapeType="1"/>
          </p:cNvSpPr>
          <p:nvPr/>
        </p:nvSpPr>
        <p:spPr bwMode="auto">
          <a:xfrm>
            <a:off x="3013075" y="1447800"/>
            <a:ext cx="1588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0" name="Line 288"/>
          <p:cNvSpPr>
            <a:spLocks noChangeAspect="1" noChangeShapeType="1"/>
          </p:cNvSpPr>
          <p:nvPr/>
        </p:nvSpPr>
        <p:spPr bwMode="auto">
          <a:xfrm flipV="1">
            <a:off x="3382963" y="2654300"/>
            <a:ext cx="0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1" name="Line 289"/>
          <p:cNvSpPr>
            <a:spLocks noChangeAspect="1" noChangeShapeType="1"/>
          </p:cNvSpPr>
          <p:nvPr/>
        </p:nvSpPr>
        <p:spPr bwMode="auto">
          <a:xfrm>
            <a:off x="3382963" y="1447800"/>
            <a:ext cx="0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2" name="Line 290"/>
          <p:cNvSpPr>
            <a:spLocks noChangeAspect="1" noChangeShapeType="1"/>
          </p:cNvSpPr>
          <p:nvPr/>
        </p:nvSpPr>
        <p:spPr bwMode="auto">
          <a:xfrm flipV="1">
            <a:off x="3749675" y="2654300"/>
            <a:ext cx="3175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3" name="Line 291"/>
          <p:cNvSpPr>
            <a:spLocks noChangeAspect="1" noChangeShapeType="1"/>
          </p:cNvSpPr>
          <p:nvPr/>
        </p:nvSpPr>
        <p:spPr bwMode="auto">
          <a:xfrm>
            <a:off x="3749675" y="1447800"/>
            <a:ext cx="3175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4" name="Line 292"/>
          <p:cNvSpPr>
            <a:spLocks noChangeAspect="1" noChangeShapeType="1"/>
          </p:cNvSpPr>
          <p:nvPr/>
        </p:nvSpPr>
        <p:spPr bwMode="auto">
          <a:xfrm flipV="1">
            <a:off x="4119563" y="2654300"/>
            <a:ext cx="1587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5" name="Line 293"/>
          <p:cNvSpPr>
            <a:spLocks noChangeAspect="1" noChangeShapeType="1"/>
          </p:cNvSpPr>
          <p:nvPr/>
        </p:nvSpPr>
        <p:spPr bwMode="auto">
          <a:xfrm>
            <a:off x="4119563" y="1447800"/>
            <a:ext cx="1587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6" name="Line 294"/>
          <p:cNvSpPr>
            <a:spLocks noChangeAspect="1" noChangeShapeType="1"/>
          </p:cNvSpPr>
          <p:nvPr/>
        </p:nvSpPr>
        <p:spPr bwMode="auto">
          <a:xfrm flipV="1">
            <a:off x="4489450" y="2654300"/>
            <a:ext cx="0" cy="127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7" name="Line 295"/>
          <p:cNvSpPr>
            <a:spLocks noChangeAspect="1" noChangeShapeType="1"/>
          </p:cNvSpPr>
          <p:nvPr/>
        </p:nvSpPr>
        <p:spPr bwMode="auto">
          <a:xfrm>
            <a:off x="4489450" y="1447800"/>
            <a:ext cx="0" cy="142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8" name="Line 296"/>
          <p:cNvSpPr>
            <a:spLocks noChangeAspect="1" noChangeShapeType="1"/>
          </p:cNvSpPr>
          <p:nvPr/>
        </p:nvSpPr>
        <p:spPr bwMode="auto">
          <a:xfrm>
            <a:off x="2274888" y="2559050"/>
            <a:ext cx="2698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89" name="Line 297"/>
          <p:cNvSpPr>
            <a:spLocks noChangeAspect="1" noChangeShapeType="1"/>
          </p:cNvSpPr>
          <p:nvPr/>
        </p:nvSpPr>
        <p:spPr bwMode="auto">
          <a:xfrm flipH="1">
            <a:off x="4568825" y="2559050"/>
            <a:ext cx="1905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0" name="Line 298"/>
          <p:cNvSpPr>
            <a:spLocks noChangeAspect="1" noChangeShapeType="1"/>
          </p:cNvSpPr>
          <p:nvPr/>
        </p:nvSpPr>
        <p:spPr bwMode="auto">
          <a:xfrm>
            <a:off x="2274888" y="2328863"/>
            <a:ext cx="2698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1" name="Line 299"/>
          <p:cNvSpPr>
            <a:spLocks noChangeAspect="1" noChangeShapeType="1"/>
          </p:cNvSpPr>
          <p:nvPr/>
        </p:nvSpPr>
        <p:spPr bwMode="auto">
          <a:xfrm flipH="1">
            <a:off x="4568825" y="2328863"/>
            <a:ext cx="1905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2" name="Line 300"/>
          <p:cNvSpPr>
            <a:spLocks noChangeAspect="1" noChangeShapeType="1"/>
          </p:cNvSpPr>
          <p:nvPr/>
        </p:nvSpPr>
        <p:spPr bwMode="auto">
          <a:xfrm>
            <a:off x="2274888" y="2101850"/>
            <a:ext cx="26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3" name="Line 301"/>
          <p:cNvSpPr>
            <a:spLocks noChangeAspect="1" noChangeShapeType="1"/>
          </p:cNvSpPr>
          <p:nvPr/>
        </p:nvSpPr>
        <p:spPr bwMode="auto">
          <a:xfrm flipH="1">
            <a:off x="4568825" y="2101850"/>
            <a:ext cx="19050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4" name="Line 302"/>
          <p:cNvSpPr>
            <a:spLocks noChangeAspect="1" noChangeShapeType="1"/>
          </p:cNvSpPr>
          <p:nvPr/>
        </p:nvSpPr>
        <p:spPr bwMode="auto">
          <a:xfrm>
            <a:off x="2274888" y="1873250"/>
            <a:ext cx="26987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5" name="Line 303"/>
          <p:cNvSpPr>
            <a:spLocks noChangeAspect="1" noChangeShapeType="1"/>
          </p:cNvSpPr>
          <p:nvPr/>
        </p:nvSpPr>
        <p:spPr bwMode="auto">
          <a:xfrm flipH="1">
            <a:off x="4568825" y="1873250"/>
            <a:ext cx="19050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6" name="Line 304"/>
          <p:cNvSpPr>
            <a:spLocks noChangeAspect="1" noChangeShapeType="1"/>
          </p:cNvSpPr>
          <p:nvPr/>
        </p:nvSpPr>
        <p:spPr bwMode="auto">
          <a:xfrm>
            <a:off x="2274888" y="1639888"/>
            <a:ext cx="26987" cy="31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7" name="Line 305"/>
          <p:cNvSpPr>
            <a:spLocks noChangeAspect="1" noChangeShapeType="1"/>
          </p:cNvSpPr>
          <p:nvPr/>
        </p:nvSpPr>
        <p:spPr bwMode="auto">
          <a:xfrm flipH="1">
            <a:off x="4568825" y="1639888"/>
            <a:ext cx="19050" cy="3175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8" name="Line 306"/>
          <p:cNvSpPr>
            <a:spLocks noChangeAspect="1" noChangeShapeType="1"/>
          </p:cNvSpPr>
          <p:nvPr/>
        </p:nvSpPr>
        <p:spPr bwMode="auto">
          <a:xfrm>
            <a:off x="2274888" y="2667000"/>
            <a:ext cx="2312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" name="Line 307"/>
          <p:cNvSpPr>
            <a:spLocks noChangeAspect="1" noChangeShapeType="1"/>
          </p:cNvSpPr>
          <p:nvPr/>
        </p:nvSpPr>
        <p:spPr bwMode="auto">
          <a:xfrm>
            <a:off x="2274888" y="1447800"/>
            <a:ext cx="2312987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" name="Line 308"/>
          <p:cNvSpPr>
            <a:spLocks noChangeAspect="1" noChangeShapeType="1"/>
          </p:cNvSpPr>
          <p:nvPr/>
        </p:nvSpPr>
        <p:spPr bwMode="auto">
          <a:xfrm flipV="1">
            <a:off x="4587875" y="1447800"/>
            <a:ext cx="1588" cy="121920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" name="Rectangle 309"/>
          <p:cNvSpPr>
            <a:spLocks noChangeAspect="1" noChangeArrowheads="1"/>
          </p:cNvSpPr>
          <p:nvPr/>
        </p:nvSpPr>
        <p:spPr bwMode="auto">
          <a:xfrm>
            <a:off x="2043113" y="1433513"/>
            <a:ext cx="2286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4000</a:t>
            </a:r>
            <a:endParaRPr lang="en-US" altLang="en-US"/>
          </a:p>
        </p:txBody>
      </p:sp>
      <p:sp>
        <p:nvSpPr>
          <p:cNvPr id="8502" name="Rectangle 310"/>
          <p:cNvSpPr>
            <a:spLocks noChangeAspect="1" noChangeArrowheads="1"/>
          </p:cNvSpPr>
          <p:nvPr/>
        </p:nvSpPr>
        <p:spPr bwMode="auto">
          <a:xfrm>
            <a:off x="2057400" y="2528888"/>
            <a:ext cx="171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250</a:t>
            </a:r>
            <a:endParaRPr lang="en-US" altLang="en-US"/>
          </a:p>
        </p:txBody>
      </p:sp>
      <p:sp>
        <p:nvSpPr>
          <p:cNvPr id="8503" name="Rectangle 311"/>
          <p:cNvSpPr>
            <a:spLocks noChangeAspect="1" noChangeArrowheads="1"/>
          </p:cNvSpPr>
          <p:nvPr/>
        </p:nvSpPr>
        <p:spPr bwMode="auto">
          <a:xfrm>
            <a:off x="4451350" y="4078288"/>
            <a:ext cx="1143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60</a:t>
            </a:r>
            <a:endParaRPr lang="en-US" altLang="en-US"/>
          </a:p>
        </p:txBody>
      </p:sp>
      <p:sp>
        <p:nvSpPr>
          <p:cNvPr id="8504" name="Text Box 312"/>
          <p:cNvSpPr txBox="1">
            <a:spLocks noChangeAspect="1" noChangeArrowheads="1"/>
          </p:cNvSpPr>
          <p:nvPr/>
        </p:nvSpPr>
        <p:spPr bwMode="auto">
          <a:xfrm rot="-5359236">
            <a:off x="1828007" y="1961356"/>
            <a:ext cx="6365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/>
              <a:t>CF  (Hz)</a:t>
            </a:r>
            <a:endParaRPr lang="en-US" altLang="en-US" sz="1400"/>
          </a:p>
        </p:txBody>
      </p:sp>
      <p:sp>
        <p:nvSpPr>
          <p:cNvPr id="8505" name="Rectangle 313"/>
          <p:cNvSpPr>
            <a:spLocks noChangeArrowheads="1"/>
          </p:cNvSpPr>
          <p:nvPr/>
        </p:nvSpPr>
        <p:spPr bwMode="auto">
          <a:xfrm>
            <a:off x="2279650" y="2811463"/>
            <a:ext cx="2309813" cy="1220787"/>
          </a:xfrm>
          <a:prstGeom prst="rect">
            <a:avLst/>
          </a:prstGeom>
          <a:solidFill>
            <a:srgbClr val="FFFFFF"/>
          </a:solidFill>
          <a:ln w="317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506" name="Picture 314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2811463"/>
            <a:ext cx="2314575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7" name="Line 315"/>
          <p:cNvSpPr>
            <a:spLocks noChangeShapeType="1"/>
          </p:cNvSpPr>
          <p:nvPr/>
        </p:nvSpPr>
        <p:spPr bwMode="auto">
          <a:xfrm>
            <a:off x="2279650" y="2811463"/>
            <a:ext cx="23098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8" name="Freeform 316"/>
          <p:cNvSpPr>
            <a:spLocks/>
          </p:cNvSpPr>
          <p:nvPr/>
        </p:nvSpPr>
        <p:spPr bwMode="auto">
          <a:xfrm>
            <a:off x="2279650" y="2811463"/>
            <a:ext cx="2309813" cy="1220787"/>
          </a:xfrm>
          <a:custGeom>
            <a:avLst/>
            <a:gdLst>
              <a:gd name="T0" fmla="*/ 0 w 1034"/>
              <a:gd name="T1" fmla="*/ 816 h 816"/>
              <a:gd name="T2" fmla="*/ 1034 w 1034"/>
              <a:gd name="T3" fmla="*/ 816 h 816"/>
              <a:gd name="T4" fmla="*/ 1034 w 1034"/>
              <a:gd name="T5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34" h="816">
                <a:moveTo>
                  <a:pt x="0" y="816"/>
                </a:moveTo>
                <a:lnTo>
                  <a:pt x="1034" y="816"/>
                </a:lnTo>
                <a:lnTo>
                  <a:pt x="1034" y="0"/>
                </a:lnTo>
              </a:path>
            </a:pathLst>
          </a:custGeom>
          <a:noFill/>
          <a:ln w="31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9" name="Line 317"/>
          <p:cNvSpPr>
            <a:spLocks noChangeShapeType="1"/>
          </p:cNvSpPr>
          <p:nvPr/>
        </p:nvSpPr>
        <p:spPr bwMode="auto">
          <a:xfrm flipV="1">
            <a:off x="2279650" y="2811463"/>
            <a:ext cx="3175" cy="12207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0" name="Line 318"/>
          <p:cNvSpPr>
            <a:spLocks noChangeShapeType="1"/>
          </p:cNvSpPr>
          <p:nvPr/>
        </p:nvSpPr>
        <p:spPr bwMode="auto">
          <a:xfrm>
            <a:off x="2279650" y="4032250"/>
            <a:ext cx="23098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1" name="Line 319"/>
          <p:cNvSpPr>
            <a:spLocks noChangeShapeType="1"/>
          </p:cNvSpPr>
          <p:nvPr/>
        </p:nvSpPr>
        <p:spPr bwMode="auto">
          <a:xfrm flipV="1">
            <a:off x="2279650" y="2811463"/>
            <a:ext cx="3175" cy="12207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2" name="Line 320"/>
          <p:cNvSpPr>
            <a:spLocks noChangeShapeType="1"/>
          </p:cNvSpPr>
          <p:nvPr/>
        </p:nvSpPr>
        <p:spPr bwMode="auto">
          <a:xfrm flipV="1">
            <a:off x="2643188" y="4019550"/>
            <a:ext cx="1587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3" name="Line 321"/>
          <p:cNvSpPr>
            <a:spLocks noChangeShapeType="1"/>
          </p:cNvSpPr>
          <p:nvPr/>
        </p:nvSpPr>
        <p:spPr bwMode="auto">
          <a:xfrm>
            <a:off x="2643188" y="2811463"/>
            <a:ext cx="1587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4" name="Line 322"/>
          <p:cNvSpPr>
            <a:spLocks noChangeShapeType="1"/>
          </p:cNvSpPr>
          <p:nvPr/>
        </p:nvSpPr>
        <p:spPr bwMode="auto">
          <a:xfrm flipV="1">
            <a:off x="3014663" y="4019550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5" name="Line 323"/>
          <p:cNvSpPr>
            <a:spLocks noChangeShapeType="1"/>
          </p:cNvSpPr>
          <p:nvPr/>
        </p:nvSpPr>
        <p:spPr bwMode="auto">
          <a:xfrm>
            <a:off x="3014663" y="2811463"/>
            <a:ext cx="3175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6" name="Line 324"/>
          <p:cNvSpPr>
            <a:spLocks noChangeShapeType="1"/>
          </p:cNvSpPr>
          <p:nvPr/>
        </p:nvSpPr>
        <p:spPr bwMode="auto">
          <a:xfrm flipV="1">
            <a:off x="3384550" y="4019550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7" name="Line 325"/>
          <p:cNvSpPr>
            <a:spLocks noChangeShapeType="1"/>
          </p:cNvSpPr>
          <p:nvPr/>
        </p:nvSpPr>
        <p:spPr bwMode="auto">
          <a:xfrm>
            <a:off x="3384550" y="2811463"/>
            <a:ext cx="3175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8" name="Line 326"/>
          <p:cNvSpPr>
            <a:spLocks noChangeShapeType="1"/>
          </p:cNvSpPr>
          <p:nvPr/>
        </p:nvSpPr>
        <p:spPr bwMode="auto">
          <a:xfrm flipV="1">
            <a:off x="3754438" y="4019550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19" name="Line 327"/>
          <p:cNvSpPr>
            <a:spLocks noChangeShapeType="1"/>
          </p:cNvSpPr>
          <p:nvPr/>
        </p:nvSpPr>
        <p:spPr bwMode="auto">
          <a:xfrm>
            <a:off x="3754438" y="2811463"/>
            <a:ext cx="3175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0" name="Line 328"/>
          <p:cNvSpPr>
            <a:spLocks noChangeShapeType="1"/>
          </p:cNvSpPr>
          <p:nvPr/>
        </p:nvSpPr>
        <p:spPr bwMode="auto">
          <a:xfrm flipV="1">
            <a:off x="4124325" y="4019550"/>
            <a:ext cx="1588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1" name="Line 329"/>
          <p:cNvSpPr>
            <a:spLocks noChangeShapeType="1"/>
          </p:cNvSpPr>
          <p:nvPr/>
        </p:nvSpPr>
        <p:spPr bwMode="auto">
          <a:xfrm>
            <a:off x="4124325" y="2811463"/>
            <a:ext cx="1588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2" name="Line 330"/>
          <p:cNvSpPr>
            <a:spLocks noChangeShapeType="1"/>
          </p:cNvSpPr>
          <p:nvPr/>
        </p:nvSpPr>
        <p:spPr bwMode="auto">
          <a:xfrm flipV="1">
            <a:off x="4491038" y="4019550"/>
            <a:ext cx="3175" cy="1270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3" name="Line 331"/>
          <p:cNvSpPr>
            <a:spLocks noChangeShapeType="1"/>
          </p:cNvSpPr>
          <p:nvPr/>
        </p:nvSpPr>
        <p:spPr bwMode="auto">
          <a:xfrm>
            <a:off x="4491038" y="2811463"/>
            <a:ext cx="3175" cy="142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4" name="Line 332"/>
          <p:cNvSpPr>
            <a:spLocks noChangeShapeType="1"/>
          </p:cNvSpPr>
          <p:nvPr/>
        </p:nvSpPr>
        <p:spPr bwMode="auto">
          <a:xfrm>
            <a:off x="2279650" y="3922713"/>
            <a:ext cx="22225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5" name="Line 333"/>
          <p:cNvSpPr>
            <a:spLocks noChangeShapeType="1"/>
          </p:cNvSpPr>
          <p:nvPr/>
        </p:nvSpPr>
        <p:spPr bwMode="auto">
          <a:xfrm flipH="1">
            <a:off x="4568825" y="3922713"/>
            <a:ext cx="20638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6" name="Line 334"/>
          <p:cNvSpPr>
            <a:spLocks noChangeShapeType="1"/>
          </p:cNvSpPr>
          <p:nvPr/>
        </p:nvSpPr>
        <p:spPr bwMode="auto">
          <a:xfrm>
            <a:off x="2279650" y="3692525"/>
            <a:ext cx="2222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7" name="Line 335"/>
          <p:cNvSpPr>
            <a:spLocks noChangeShapeType="1"/>
          </p:cNvSpPr>
          <p:nvPr/>
        </p:nvSpPr>
        <p:spPr bwMode="auto">
          <a:xfrm flipH="1">
            <a:off x="4568825" y="3692525"/>
            <a:ext cx="2063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8" name="Line 336"/>
          <p:cNvSpPr>
            <a:spLocks noChangeShapeType="1"/>
          </p:cNvSpPr>
          <p:nvPr/>
        </p:nvSpPr>
        <p:spPr bwMode="auto">
          <a:xfrm>
            <a:off x="2279650" y="3463925"/>
            <a:ext cx="2222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29" name="Line 337"/>
          <p:cNvSpPr>
            <a:spLocks noChangeShapeType="1"/>
          </p:cNvSpPr>
          <p:nvPr/>
        </p:nvSpPr>
        <p:spPr bwMode="auto">
          <a:xfrm flipH="1">
            <a:off x="4568825" y="3463925"/>
            <a:ext cx="2063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0" name="Line 338"/>
          <p:cNvSpPr>
            <a:spLocks noChangeShapeType="1"/>
          </p:cNvSpPr>
          <p:nvPr/>
        </p:nvSpPr>
        <p:spPr bwMode="auto">
          <a:xfrm>
            <a:off x="2279650" y="3235325"/>
            <a:ext cx="2222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1" name="Line 339"/>
          <p:cNvSpPr>
            <a:spLocks noChangeShapeType="1"/>
          </p:cNvSpPr>
          <p:nvPr/>
        </p:nvSpPr>
        <p:spPr bwMode="auto">
          <a:xfrm flipH="1">
            <a:off x="4568825" y="3235325"/>
            <a:ext cx="2063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2" name="Line 340"/>
          <p:cNvSpPr>
            <a:spLocks noChangeShapeType="1"/>
          </p:cNvSpPr>
          <p:nvPr/>
        </p:nvSpPr>
        <p:spPr bwMode="auto">
          <a:xfrm>
            <a:off x="2279650" y="3006725"/>
            <a:ext cx="22225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3" name="Line 341"/>
          <p:cNvSpPr>
            <a:spLocks noChangeShapeType="1"/>
          </p:cNvSpPr>
          <p:nvPr/>
        </p:nvSpPr>
        <p:spPr bwMode="auto">
          <a:xfrm flipH="1">
            <a:off x="4568825" y="3006725"/>
            <a:ext cx="20638" cy="15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4" name="Line 342"/>
          <p:cNvSpPr>
            <a:spLocks noChangeShapeType="1"/>
          </p:cNvSpPr>
          <p:nvPr/>
        </p:nvSpPr>
        <p:spPr bwMode="auto">
          <a:xfrm>
            <a:off x="2279650" y="2811463"/>
            <a:ext cx="2309813" cy="317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5" name="Line 343"/>
          <p:cNvSpPr>
            <a:spLocks noChangeShapeType="1"/>
          </p:cNvSpPr>
          <p:nvPr/>
        </p:nvSpPr>
        <p:spPr bwMode="auto">
          <a:xfrm>
            <a:off x="2279650" y="4032250"/>
            <a:ext cx="2309813" cy="0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6" name="Line 344"/>
          <p:cNvSpPr>
            <a:spLocks noChangeShapeType="1"/>
          </p:cNvSpPr>
          <p:nvPr/>
        </p:nvSpPr>
        <p:spPr bwMode="auto">
          <a:xfrm flipV="1">
            <a:off x="2279650" y="2811463"/>
            <a:ext cx="3175" cy="12207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7" name="Line 345"/>
          <p:cNvSpPr>
            <a:spLocks noChangeShapeType="1"/>
          </p:cNvSpPr>
          <p:nvPr/>
        </p:nvSpPr>
        <p:spPr bwMode="auto">
          <a:xfrm flipV="1">
            <a:off x="4589463" y="2811463"/>
            <a:ext cx="3175" cy="1220787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38" name="Rectangle 346"/>
          <p:cNvSpPr>
            <a:spLocks noChangeAspect="1" noChangeArrowheads="1"/>
          </p:cNvSpPr>
          <p:nvPr/>
        </p:nvSpPr>
        <p:spPr bwMode="auto">
          <a:xfrm>
            <a:off x="2041525" y="2808288"/>
            <a:ext cx="2286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4000</a:t>
            </a:r>
            <a:endParaRPr lang="en-US" altLang="en-US"/>
          </a:p>
        </p:txBody>
      </p:sp>
      <p:sp>
        <p:nvSpPr>
          <p:cNvPr id="8539" name="Rectangle 347"/>
          <p:cNvSpPr>
            <a:spLocks noChangeAspect="1" noChangeArrowheads="1"/>
          </p:cNvSpPr>
          <p:nvPr/>
        </p:nvSpPr>
        <p:spPr bwMode="auto">
          <a:xfrm>
            <a:off x="2063750" y="3894138"/>
            <a:ext cx="171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250</a:t>
            </a:r>
            <a:endParaRPr lang="en-US" altLang="en-US"/>
          </a:p>
        </p:txBody>
      </p:sp>
      <p:sp>
        <p:nvSpPr>
          <p:cNvPr id="8540" name="Text Box 348"/>
          <p:cNvSpPr txBox="1">
            <a:spLocks noChangeAspect="1" noChangeArrowheads="1"/>
          </p:cNvSpPr>
          <p:nvPr/>
        </p:nvSpPr>
        <p:spPr bwMode="auto">
          <a:xfrm rot="-5359236">
            <a:off x="1845469" y="3342481"/>
            <a:ext cx="6048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/>
              <a:t>CF (Hz)</a:t>
            </a:r>
            <a:endParaRPr lang="en-US" altLang="en-US" sz="1400"/>
          </a:p>
        </p:txBody>
      </p:sp>
      <p:sp>
        <p:nvSpPr>
          <p:cNvPr id="8541" name="Freeform 349"/>
          <p:cNvSpPr>
            <a:spLocks/>
          </p:cNvSpPr>
          <p:nvPr/>
        </p:nvSpPr>
        <p:spPr bwMode="auto">
          <a:xfrm>
            <a:off x="4716463" y="2833688"/>
            <a:ext cx="109537" cy="1166812"/>
          </a:xfrm>
          <a:custGeom>
            <a:avLst/>
            <a:gdLst>
              <a:gd name="T0" fmla="*/ 0 w 40"/>
              <a:gd name="T1" fmla="*/ 0 h 332"/>
              <a:gd name="T2" fmla="*/ 4 w 40"/>
              <a:gd name="T3" fmla="*/ 204 h 332"/>
              <a:gd name="T4" fmla="*/ 20 w 40"/>
              <a:gd name="T5" fmla="*/ 232 h 332"/>
              <a:gd name="T6" fmla="*/ 38 w 40"/>
              <a:gd name="T7" fmla="*/ 236 h 332"/>
              <a:gd name="T8" fmla="*/ 4 w 40"/>
              <a:gd name="T9" fmla="*/ 274 h 332"/>
              <a:gd name="T10" fmla="*/ 24 w 40"/>
              <a:gd name="T11" fmla="*/ 288 h 332"/>
              <a:gd name="T12" fmla="*/ 10 w 40"/>
              <a:gd name="T13" fmla="*/ 300 h 332"/>
              <a:gd name="T14" fmla="*/ 22 w 40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" h="332">
                <a:moveTo>
                  <a:pt x="0" y="0"/>
                </a:moveTo>
                <a:cubicBezTo>
                  <a:pt x="0" y="82"/>
                  <a:pt x="0" y="165"/>
                  <a:pt x="4" y="204"/>
                </a:cubicBezTo>
                <a:cubicBezTo>
                  <a:pt x="7" y="242"/>
                  <a:pt x="14" y="226"/>
                  <a:pt x="20" y="232"/>
                </a:cubicBezTo>
                <a:cubicBezTo>
                  <a:pt x="25" y="237"/>
                  <a:pt x="40" y="229"/>
                  <a:pt x="38" y="236"/>
                </a:cubicBezTo>
                <a:cubicBezTo>
                  <a:pt x="35" y="242"/>
                  <a:pt x="6" y="265"/>
                  <a:pt x="4" y="274"/>
                </a:cubicBezTo>
                <a:cubicBezTo>
                  <a:pt x="1" y="282"/>
                  <a:pt x="23" y="283"/>
                  <a:pt x="24" y="288"/>
                </a:cubicBezTo>
                <a:cubicBezTo>
                  <a:pt x="25" y="292"/>
                  <a:pt x="10" y="292"/>
                  <a:pt x="10" y="300"/>
                </a:cubicBezTo>
                <a:cubicBezTo>
                  <a:pt x="9" y="307"/>
                  <a:pt x="15" y="319"/>
                  <a:pt x="22" y="33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42" name="Line 350"/>
          <p:cNvSpPr>
            <a:spLocks noChangeShapeType="1"/>
          </p:cNvSpPr>
          <p:nvPr/>
        </p:nvSpPr>
        <p:spPr bwMode="auto">
          <a:xfrm>
            <a:off x="4597400" y="2817813"/>
            <a:ext cx="198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43" name="Rectangle 351"/>
          <p:cNvSpPr>
            <a:spLocks noChangeAspect="1" noChangeArrowheads="1"/>
          </p:cNvSpPr>
          <p:nvPr/>
        </p:nvSpPr>
        <p:spPr bwMode="auto">
          <a:xfrm>
            <a:off x="3100388" y="4057650"/>
            <a:ext cx="647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1000">
                <a:solidFill>
                  <a:srgbClr val="1F1A17"/>
                </a:solidFill>
              </a:rPr>
              <a:t>Time (msec)</a:t>
            </a:r>
            <a:endParaRPr lang="en-US" altLang="en-US" sz="1000"/>
          </a:p>
        </p:txBody>
      </p:sp>
      <p:sp>
        <p:nvSpPr>
          <p:cNvPr id="8544" name="Line 352"/>
          <p:cNvSpPr>
            <a:spLocks noChangeShapeType="1"/>
          </p:cNvSpPr>
          <p:nvPr/>
        </p:nvSpPr>
        <p:spPr bwMode="auto">
          <a:xfrm flipH="1">
            <a:off x="4587875" y="3857625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45" name="Line 353"/>
          <p:cNvSpPr>
            <a:spLocks noChangeShapeType="1"/>
          </p:cNvSpPr>
          <p:nvPr/>
        </p:nvSpPr>
        <p:spPr bwMode="auto">
          <a:xfrm flipH="1">
            <a:off x="4589463" y="3652838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46" name="Line 354"/>
          <p:cNvSpPr>
            <a:spLocks noChangeAspect="1" noChangeShapeType="1"/>
          </p:cNvSpPr>
          <p:nvPr/>
        </p:nvSpPr>
        <p:spPr bwMode="auto">
          <a:xfrm>
            <a:off x="4605338" y="1458913"/>
            <a:ext cx="166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47" name="Freeform 355"/>
          <p:cNvSpPr>
            <a:spLocks noChangeAspect="1"/>
          </p:cNvSpPr>
          <p:nvPr/>
        </p:nvSpPr>
        <p:spPr bwMode="auto">
          <a:xfrm>
            <a:off x="4645025" y="1457325"/>
            <a:ext cx="20638" cy="39688"/>
          </a:xfrm>
          <a:custGeom>
            <a:avLst/>
            <a:gdLst>
              <a:gd name="T0" fmla="*/ 0 w 24"/>
              <a:gd name="T1" fmla="*/ 0 h 40"/>
              <a:gd name="T2" fmla="*/ 20 w 24"/>
              <a:gd name="T3" fmla="*/ 0 h 40"/>
              <a:gd name="T4" fmla="*/ 24 w 24"/>
              <a:gd name="T5" fmla="*/ 40 h 40"/>
              <a:gd name="T6" fmla="*/ 4 w 24"/>
              <a:gd name="T7" fmla="*/ 40 h 40"/>
              <a:gd name="T8" fmla="*/ 0 w 24"/>
              <a:gd name="T9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40">
                <a:moveTo>
                  <a:pt x="0" y="0"/>
                </a:moveTo>
                <a:lnTo>
                  <a:pt x="20" y="0"/>
                </a:lnTo>
                <a:lnTo>
                  <a:pt x="24" y="40"/>
                </a:lnTo>
                <a:lnTo>
                  <a:pt x="4" y="4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48" name="Freeform 356"/>
          <p:cNvSpPr>
            <a:spLocks noChangeAspect="1"/>
          </p:cNvSpPr>
          <p:nvPr/>
        </p:nvSpPr>
        <p:spPr bwMode="auto">
          <a:xfrm>
            <a:off x="4646613" y="1497013"/>
            <a:ext cx="23812" cy="38100"/>
          </a:xfrm>
          <a:custGeom>
            <a:avLst/>
            <a:gdLst>
              <a:gd name="T0" fmla="*/ 0 w 24"/>
              <a:gd name="T1" fmla="*/ 0 h 36"/>
              <a:gd name="T2" fmla="*/ 20 w 24"/>
              <a:gd name="T3" fmla="*/ 0 h 36"/>
              <a:gd name="T4" fmla="*/ 24 w 24"/>
              <a:gd name="T5" fmla="*/ 32 h 36"/>
              <a:gd name="T6" fmla="*/ 4 w 24"/>
              <a:gd name="T7" fmla="*/ 36 h 36"/>
              <a:gd name="T8" fmla="*/ 0 w 24"/>
              <a:gd name="T9" fmla="*/ 0 h 36"/>
              <a:gd name="T10" fmla="*/ 0 w 24"/>
              <a:gd name="T1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6">
                <a:moveTo>
                  <a:pt x="0" y="0"/>
                </a:moveTo>
                <a:lnTo>
                  <a:pt x="20" y="0"/>
                </a:lnTo>
                <a:lnTo>
                  <a:pt x="24" y="32"/>
                </a:lnTo>
                <a:lnTo>
                  <a:pt x="4" y="3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49" name="Freeform 357"/>
          <p:cNvSpPr>
            <a:spLocks noChangeAspect="1"/>
          </p:cNvSpPr>
          <p:nvPr/>
        </p:nvSpPr>
        <p:spPr bwMode="auto">
          <a:xfrm>
            <a:off x="4651375" y="1531938"/>
            <a:ext cx="23813" cy="36512"/>
          </a:xfrm>
          <a:custGeom>
            <a:avLst/>
            <a:gdLst>
              <a:gd name="T0" fmla="*/ 0 w 24"/>
              <a:gd name="T1" fmla="*/ 4 h 36"/>
              <a:gd name="T2" fmla="*/ 20 w 24"/>
              <a:gd name="T3" fmla="*/ 0 h 36"/>
              <a:gd name="T4" fmla="*/ 24 w 24"/>
              <a:gd name="T5" fmla="*/ 32 h 36"/>
              <a:gd name="T6" fmla="*/ 4 w 24"/>
              <a:gd name="T7" fmla="*/ 36 h 36"/>
              <a:gd name="T8" fmla="*/ 0 w 24"/>
              <a:gd name="T9" fmla="*/ 4 h 36"/>
              <a:gd name="T10" fmla="*/ 0 w 24"/>
              <a:gd name="T11" fmla="*/ 4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6">
                <a:moveTo>
                  <a:pt x="0" y="4"/>
                </a:moveTo>
                <a:lnTo>
                  <a:pt x="20" y="0"/>
                </a:lnTo>
                <a:lnTo>
                  <a:pt x="24" y="32"/>
                </a:lnTo>
                <a:lnTo>
                  <a:pt x="4" y="36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0" name="Freeform 358"/>
          <p:cNvSpPr>
            <a:spLocks noChangeAspect="1"/>
          </p:cNvSpPr>
          <p:nvPr/>
        </p:nvSpPr>
        <p:spPr bwMode="auto">
          <a:xfrm>
            <a:off x="4656138" y="1563688"/>
            <a:ext cx="23812" cy="28575"/>
          </a:xfrm>
          <a:custGeom>
            <a:avLst/>
            <a:gdLst>
              <a:gd name="T0" fmla="*/ 0 w 24"/>
              <a:gd name="T1" fmla="*/ 4 h 28"/>
              <a:gd name="T2" fmla="*/ 20 w 24"/>
              <a:gd name="T3" fmla="*/ 0 h 28"/>
              <a:gd name="T4" fmla="*/ 24 w 24"/>
              <a:gd name="T5" fmla="*/ 28 h 28"/>
              <a:gd name="T6" fmla="*/ 4 w 24"/>
              <a:gd name="T7" fmla="*/ 28 h 28"/>
              <a:gd name="T8" fmla="*/ 0 w 24"/>
              <a:gd name="T9" fmla="*/ 4 h 28"/>
              <a:gd name="T10" fmla="*/ 0 w 24"/>
              <a:gd name="T11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28">
                <a:moveTo>
                  <a:pt x="0" y="4"/>
                </a:moveTo>
                <a:lnTo>
                  <a:pt x="20" y="0"/>
                </a:lnTo>
                <a:lnTo>
                  <a:pt x="24" y="28"/>
                </a:lnTo>
                <a:lnTo>
                  <a:pt x="4" y="28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1" name="Freeform 359"/>
          <p:cNvSpPr>
            <a:spLocks noChangeAspect="1"/>
          </p:cNvSpPr>
          <p:nvPr/>
        </p:nvSpPr>
        <p:spPr bwMode="auto">
          <a:xfrm>
            <a:off x="4659313" y="1592263"/>
            <a:ext cx="25400" cy="50800"/>
          </a:xfrm>
          <a:custGeom>
            <a:avLst/>
            <a:gdLst>
              <a:gd name="T0" fmla="*/ 0 w 28"/>
              <a:gd name="T1" fmla="*/ 0 h 48"/>
              <a:gd name="T2" fmla="*/ 20 w 28"/>
              <a:gd name="T3" fmla="*/ 0 h 48"/>
              <a:gd name="T4" fmla="*/ 28 w 28"/>
              <a:gd name="T5" fmla="*/ 48 h 48"/>
              <a:gd name="T6" fmla="*/ 8 w 28"/>
              <a:gd name="T7" fmla="*/ 48 h 48"/>
              <a:gd name="T8" fmla="*/ 0 w 28"/>
              <a:gd name="T9" fmla="*/ 0 h 48"/>
              <a:gd name="T10" fmla="*/ 0 w 28"/>
              <a:gd name="T1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48">
                <a:moveTo>
                  <a:pt x="0" y="0"/>
                </a:moveTo>
                <a:lnTo>
                  <a:pt x="20" y="0"/>
                </a:lnTo>
                <a:lnTo>
                  <a:pt x="28" y="48"/>
                </a:lnTo>
                <a:lnTo>
                  <a:pt x="8" y="4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2" name="Freeform 360"/>
          <p:cNvSpPr>
            <a:spLocks noChangeAspect="1"/>
          </p:cNvSpPr>
          <p:nvPr/>
        </p:nvSpPr>
        <p:spPr bwMode="auto">
          <a:xfrm>
            <a:off x="4665663" y="1643063"/>
            <a:ext cx="23812" cy="42862"/>
          </a:xfrm>
          <a:custGeom>
            <a:avLst/>
            <a:gdLst>
              <a:gd name="T0" fmla="*/ 0 w 24"/>
              <a:gd name="T1" fmla="*/ 0 h 44"/>
              <a:gd name="T2" fmla="*/ 20 w 24"/>
              <a:gd name="T3" fmla="*/ 0 h 44"/>
              <a:gd name="T4" fmla="*/ 24 w 24"/>
              <a:gd name="T5" fmla="*/ 40 h 44"/>
              <a:gd name="T6" fmla="*/ 4 w 24"/>
              <a:gd name="T7" fmla="*/ 44 h 44"/>
              <a:gd name="T8" fmla="*/ 0 w 24"/>
              <a:gd name="T9" fmla="*/ 0 h 44"/>
              <a:gd name="T10" fmla="*/ 0 w 24"/>
              <a:gd name="T11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44">
                <a:moveTo>
                  <a:pt x="0" y="0"/>
                </a:moveTo>
                <a:lnTo>
                  <a:pt x="20" y="0"/>
                </a:lnTo>
                <a:lnTo>
                  <a:pt x="24" y="40"/>
                </a:lnTo>
                <a:lnTo>
                  <a:pt x="4" y="4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3" name="Freeform 361"/>
          <p:cNvSpPr>
            <a:spLocks noChangeAspect="1"/>
          </p:cNvSpPr>
          <p:nvPr/>
        </p:nvSpPr>
        <p:spPr bwMode="auto">
          <a:xfrm>
            <a:off x="4670425" y="1682750"/>
            <a:ext cx="28575" cy="49213"/>
          </a:xfrm>
          <a:custGeom>
            <a:avLst/>
            <a:gdLst>
              <a:gd name="T0" fmla="*/ 0 w 28"/>
              <a:gd name="T1" fmla="*/ 4 h 48"/>
              <a:gd name="T2" fmla="*/ 20 w 28"/>
              <a:gd name="T3" fmla="*/ 0 h 48"/>
              <a:gd name="T4" fmla="*/ 28 w 28"/>
              <a:gd name="T5" fmla="*/ 44 h 48"/>
              <a:gd name="T6" fmla="*/ 8 w 28"/>
              <a:gd name="T7" fmla="*/ 48 h 48"/>
              <a:gd name="T8" fmla="*/ 0 w 28"/>
              <a:gd name="T9" fmla="*/ 4 h 48"/>
              <a:gd name="T10" fmla="*/ 0 w 28"/>
              <a:gd name="T11" fmla="*/ 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48">
                <a:moveTo>
                  <a:pt x="0" y="4"/>
                </a:moveTo>
                <a:lnTo>
                  <a:pt x="20" y="0"/>
                </a:lnTo>
                <a:lnTo>
                  <a:pt x="28" y="44"/>
                </a:lnTo>
                <a:lnTo>
                  <a:pt x="8" y="48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4" name="Freeform 362"/>
          <p:cNvSpPr>
            <a:spLocks noChangeAspect="1"/>
          </p:cNvSpPr>
          <p:nvPr/>
        </p:nvSpPr>
        <p:spPr bwMode="auto">
          <a:xfrm>
            <a:off x="4679950" y="1728788"/>
            <a:ext cx="20638" cy="52387"/>
          </a:xfrm>
          <a:custGeom>
            <a:avLst/>
            <a:gdLst>
              <a:gd name="T0" fmla="*/ 0 w 24"/>
              <a:gd name="T1" fmla="*/ 4 h 52"/>
              <a:gd name="T2" fmla="*/ 20 w 24"/>
              <a:gd name="T3" fmla="*/ 0 h 52"/>
              <a:gd name="T4" fmla="*/ 24 w 24"/>
              <a:gd name="T5" fmla="*/ 48 h 52"/>
              <a:gd name="T6" fmla="*/ 4 w 24"/>
              <a:gd name="T7" fmla="*/ 52 h 52"/>
              <a:gd name="T8" fmla="*/ 0 w 24"/>
              <a:gd name="T9" fmla="*/ 4 h 52"/>
              <a:gd name="T10" fmla="*/ 0 w 24"/>
              <a:gd name="T11" fmla="*/ 4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52">
                <a:moveTo>
                  <a:pt x="0" y="4"/>
                </a:moveTo>
                <a:lnTo>
                  <a:pt x="20" y="0"/>
                </a:lnTo>
                <a:lnTo>
                  <a:pt x="24" y="48"/>
                </a:lnTo>
                <a:lnTo>
                  <a:pt x="4" y="52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5" name="Freeform 363"/>
          <p:cNvSpPr>
            <a:spLocks noChangeAspect="1"/>
          </p:cNvSpPr>
          <p:nvPr/>
        </p:nvSpPr>
        <p:spPr bwMode="auto">
          <a:xfrm>
            <a:off x="4683125" y="1776413"/>
            <a:ext cx="20638" cy="31750"/>
          </a:xfrm>
          <a:custGeom>
            <a:avLst/>
            <a:gdLst>
              <a:gd name="T0" fmla="*/ 0 w 24"/>
              <a:gd name="T1" fmla="*/ 4 h 32"/>
              <a:gd name="T2" fmla="*/ 20 w 24"/>
              <a:gd name="T3" fmla="*/ 0 h 32"/>
              <a:gd name="T4" fmla="*/ 24 w 24"/>
              <a:gd name="T5" fmla="*/ 28 h 32"/>
              <a:gd name="T6" fmla="*/ 4 w 24"/>
              <a:gd name="T7" fmla="*/ 32 h 32"/>
              <a:gd name="T8" fmla="*/ 0 w 24"/>
              <a:gd name="T9" fmla="*/ 4 h 32"/>
              <a:gd name="T10" fmla="*/ 0 w 24"/>
              <a:gd name="T11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4"/>
                </a:moveTo>
                <a:lnTo>
                  <a:pt x="20" y="0"/>
                </a:lnTo>
                <a:lnTo>
                  <a:pt x="24" y="28"/>
                </a:lnTo>
                <a:lnTo>
                  <a:pt x="4" y="32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6" name="Freeform 364"/>
          <p:cNvSpPr>
            <a:spLocks noChangeAspect="1"/>
          </p:cNvSpPr>
          <p:nvPr/>
        </p:nvSpPr>
        <p:spPr bwMode="auto">
          <a:xfrm>
            <a:off x="4684713" y="1804988"/>
            <a:ext cx="23812" cy="31750"/>
          </a:xfrm>
          <a:custGeom>
            <a:avLst/>
            <a:gdLst>
              <a:gd name="T0" fmla="*/ 0 w 24"/>
              <a:gd name="T1" fmla="*/ 4 h 32"/>
              <a:gd name="T2" fmla="*/ 20 w 24"/>
              <a:gd name="T3" fmla="*/ 0 h 32"/>
              <a:gd name="T4" fmla="*/ 24 w 24"/>
              <a:gd name="T5" fmla="*/ 32 h 32"/>
              <a:gd name="T6" fmla="*/ 4 w 24"/>
              <a:gd name="T7" fmla="*/ 32 h 32"/>
              <a:gd name="T8" fmla="*/ 0 w 24"/>
              <a:gd name="T9" fmla="*/ 4 h 32"/>
              <a:gd name="T10" fmla="*/ 0 w 24"/>
              <a:gd name="T11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2">
                <a:moveTo>
                  <a:pt x="0" y="4"/>
                </a:moveTo>
                <a:lnTo>
                  <a:pt x="20" y="0"/>
                </a:lnTo>
                <a:lnTo>
                  <a:pt x="24" y="32"/>
                </a:lnTo>
                <a:lnTo>
                  <a:pt x="4" y="32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7" name="Freeform 365"/>
          <p:cNvSpPr>
            <a:spLocks noChangeAspect="1"/>
          </p:cNvSpPr>
          <p:nvPr/>
        </p:nvSpPr>
        <p:spPr bwMode="auto">
          <a:xfrm>
            <a:off x="4689475" y="1836738"/>
            <a:ext cx="23813" cy="36512"/>
          </a:xfrm>
          <a:custGeom>
            <a:avLst/>
            <a:gdLst>
              <a:gd name="T0" fmla="*/ 0 w 24"/>
              <a:gd name="T1" fmla="*/ 0 h 36"/>
              <a:gd name="T2" fmla="*/ 20 w 24"/>
              <a:gd name="T3" fmla="*/ 0 h 36"/>
              <a:gd name="T4" fmla="*/ 24 w 24"/>
              <a:gd name="T5" fmla="*/ 32 h 36"/>
              <a:gd name="T6" fmla="*/ 4 w 24"/>
              <a:gd name="T7" fmla="*/ 36 h 36"/>
              <a:gd name="T8" fmla="*/ 0 w 24"/>
              <a:gd name="T9" fmla="*/ 0 h 36"/>
              <a:gd name="T10" fmla="*/ 0 w 24"/>
              <a:gd name="T1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36">
                <a:moveTo>
                  <a:pt x="0" y="0"/>
                </a:moveTo>
                <a:lnTo>
                  <a:pt x="20" y="0"/>
                </a:lnTo>
                <a:lnTo>
                  <a:pt x="24" y="32"/>
                </a:lnTo>
                <a:lnTo>
                  <a:pt x="4" y="3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8" name="Freeform 366"/>
          <p:cNvSpPr>
            <a:spLocks noChangeAspect="1"/>
          </p:cNvSpPr>
          <p:nvPr/>
        </p:nvSpPr>
        <p:spPr bwMode="auto">
          <a:xfrm>
            <a:off x="4694238" y="1871663"/>
            <a:ext cx="25400" cy="42862"/>
          </a:xfrm>
          <a:custGeom>
            <a:avLst/>
            <a:gdLst>
              <a:gd name="T0" fmla="*/ 0 w 28"/>
              <a:gd name="T1" fmla="*/ 4 h 44"/>
              <a:gd name="T2" fmla="*/ 20 w 28"/>
              <a:gd name="T3" fmla="*/ 0 h 44"/>
              <a:gd name="T4" fmla="*/ 28 w 28"/>
              <a:gd name="T5" fmla="*/ 40 h 44"/>
              <a:gd name="T6" fmla="*/ 8 w 28"/>
              <a:gd name="T7" fmla="*/ 44 h 44"/>
              <a:gd name="T8" fmla="*/ 0 w 28"/>
              <a:gd name="T9" fmla="*/ 4 h 44"/>
              <a:gd name="T10" fmla="*/ 0 w 28"/>
              <a:gd name="T11" fmla="*/ 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" h="44">
                <a:moveTo>
                  <a:pt x="0" y="4"/>
                </a:moveTo>
                <a:lnTo>
                  <a:pt x="20" y="0"/>
                </a:lnTo>
                <a:lnTo>
                  <a:pt x="28" y="40"/>
                </a:lnTo>
                <a:lnTo>
                  <a:pt x="8" y="4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59" name="Freeform 367"/>
          <p:cNvSpPr>
            <a:spLocks noChangeAspect="1"/>
          </p:cNvSpPr>
          <p:nvPr/>
        </p:nvSpPr>
        <p:spPr bwMode="auto">
          <a:xfrm>
            <a:off x="4700588" y="1911350"/>
            <a:ext cx="23812" cy="60325"/>
          </a:xfrm>
          <a:custGeom>
            <a:avLst/>
            <a:gdLst>
              <a:gd name="T0" fmla="*/ 20 w 24"/>
              <a:gd name="T1" fmla="*/ 0 h 60"/>
              <a:gd name="T2" fmla="*/ 20 w 24"/>
              <a:gd name="T3" fmla="*/ 0 h 60"/>
              <a:gd name="T4" fmla="*/ 24 w 24"/>
              <a:gd name="T5" fmla="*/ 56 h 60"/>
              <a:gd name="T6" fmla="*/ 4 w 24"/>
              <a:gd name="T7" fmla="*/ 60 h 60"/>
              <a:gd name="T8" fmla="*/ 0 w 24"/>
              <a:gd name="T9" fmla="*/ 4 h 60"/>
              <a:gd name="T10" fmla="*/ 20 w 24"/>
              <a:gd name="T11" fmla="*/ 0 h 60"/>
              <a:gd name="T12" fmla="*/ 20 w 24"/>
              <a:gd name="T13" fmla="*/ 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60">
                <a:moveTo>
                  <a:pt x="20" y="0"/>
                </a:moveTo>
                <a:lnTo>
                  <a:pt x="20" y="0"/>
                </a:lnTo>
                <a:lnTo>
                  <a:pt x="24" y="56"/>
                </a:lnTo>
                <a:lnTo>
                  <a:pt x="4" y="60"/>
                </a:lnTo>
                <a:lnTo>
                  <a:pt x="0" y="4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0" name="Freeform 368"/>
          <p:cNvSpPr>
            <a:spLocks noChangeAspect="1"/>
          </p:cNvSpPr>
          <p:nvPr/>
        </p:nvSpPr>
        <p:spPr bwMode="auto">
          <a:xfrm>
            <a:off x="4703763" y="1968500"/>
            <a:ext cx="28575" cy="57150"/>
          </a:xfrm>
          <a:custGeom>
            <a:avLst/>
            <a:gdLst>
              <a:gd name="T0" fmla="*/ 0 w 28"/>
              <a:gd name="T1" fmla="*/ 4 h 56"/>
              <a:gd name="T2" fmla="*/ 20 w 28"/>
              <a:gd name="T3" fmla="*/ 0 h 56"/>
              <a:gd name="T4" fmla="*/ 28 w 28"/>
              <a:gd name="T5" fmla="*/ 52 h 56"/>
              <a:gd name="T6" fmla="*/ 8 w 28"/>
              <a:gd name="T7" fmla="*/ 56 h 56"/>
              <a:gd name="T8" fmla="*/ 0 w 28"/>
              <a:gd name="T9" fmla="*/ 4 h 56"/>
              <a:gd name="T10" fmla="*/ 0 w 28"/>
              <a:gd name="T11" fmla="*/ 4 h 56"/>
              <a:gd name="T12" fmla="*/ 0 w 28"/>
              <a:gd name="T13" fmla="*/ 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56">
                <a:moveTo>
                  <a:pt x="0" y="4"/>
                </a:moveTo>
                <a:lnTo>
                  <a:pt x="20" y="0"/>
                </a:lnTo>
                <a:lnTo>
                  <a:pt x="28" y="52"/>
                </a:lnTo>
                <a:lnTo>
                  <a:pt x="8" y="56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1" name="Freeform 369"/>
          <p:cNvSpPr>
            <a:spLocks noChangeAspect="1"/>
          </p:cNvSpPr>
          <p:nvPr/>
        </p:nvSpPr>
        <p:spPr bwMode="auto">
          <a:xfrm>
            <a:off x="4713288" y="2020888"/>
            <a:ext cx="25400" cy="26987"/>
          </a:xfrm>
          <a:custGeom>
            <a:avLst/>
            <a:gdLst>
              <a:gd name="T0" fmla="*/ 0 w 28"/>
              <a:gd name="T1" fmla="*/ 4 h 28"/>
              <a:gd name="T2" fmla="*/ 20 w 28"/>
              <a:gd name="T3" fmla="*/ 0 h 28"/>
              <a:gd name="T4" fmla="*/ 28 w 28"/>
              <a:gd name="T5" fmla="*/ 24 h 28"/>
              <a:gd name="T6" fmla="*/ 8 w 28"/>
              <a:gd name="T7" fmla="*/ 28 h 28"/>
              <a:gd name="T8" fmla="*/ 0 w 28"/>
              <a:gd name="T9" fmla="*/ 4 h 28"/>
              <a:gd name="T10" fmla="*/ 0 w 28"/>
              <a:gd name="T11" fmla="*/ 4 h 28"/>
              <a:gd name="T12" fmla="*/ 0 w 28"/>
              <a:gd name="T13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4"/>
                </a:moveTo>
                <a:lnTo>
                  <a:pt x="20" y="0"/>
                </a:lnTo>
                <a:lnTo>
                  <a:pt x="28" y="24"/>
                </a:lnTo>
                <a:lnTo>
                  <a:pt x="8" y="28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2" name="Freeform 370"/>
          <p:cNvSpPr>
            <a:spLocks noChangeAspect="1"/>
          </p:cNvSpPr>
          <p:nvPr/>
        </p:nvSpPr>
        <p:spPr bwMode="auto">
          <a:xfrm>
            <a:off x="4719638" y="2046288"/>
            <a:ext cx="25400" cy="31750"/>
          </a:xfrm>
          <a:custGeom>
            <a:avLst/>
            <a:gdLst>
              <a:gd name="T0" fmla="*/ 0 w 28"/>
              <a:gd name="T1" fmla="*/ 4 h 32"/>
              <a:gd name="T2" fmla="*/ 20 w 28"/>
              <a:gd name="T3" fmla="*/ 0 h 32"/>
              <a:gd name="T4" fmla="*/ 28 w 28"/>
              <a:gd name="T5" fmla="*/ 24 h 32"/>
              <a:gd name="T6" fmla="*/ 8 w 28"/>
              <a:gd name="T7" fmla="*/ 32 h 32"/>
              <a:gd name="T8" fmla="*/ 0 w 28"/>
              <a:gd name="T9" fmla="*/ 8 h 32"/>
              <a:gd name="T10" fmla="*/ 0 w 28"/>
              <a:gd name="T11" fmla="*/ 8 h 32"/>
              <a:gd name="T12" fmla="*/ 0 w 28"/>
              <a:gd name="T13" fmla="*/ 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32">
                <a:moveTo>
                  <a:pt x="0" y="4"/>
                </a:moveTo>
                <a:lnTo>
                  <a:pt x="20" y="0"/>
                </a:lnTo>
                <a:lnTo>
                  <a:pt x="28" y="24"/>
                </a:lnTo>
                <a:lnTo>
                  <a:pt x="8" y="32"/>
                </a:lnTo>
                <a:lnTo>
                  <a:pt x="0" y="8"/>
                </a:lnTo>
                <a:lnTo>
                  <a:pt x="0" y="8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3" name="Freeform 371"/>
          <p:cNvSpPr>
            <a:spLocks noChangeAspect="1"/>
          </p:cNvSpPr>
          <p:nvPr/>
        </p:nvSpPr>
        <p:spPr bwMode="auto">
          <a:xfrm>
            <a:off x="4727575" y="2071688"/>
            <a:ext cx="30163" cy="30162"/>
          </a:xfrm>
          <a:custGeom>
            <a:avLst/>
            <a:gdLst>
              <a:gd name="T0" fmla="*/ 0 w 32"/>
              <a:gd name="T1" fmla="*/ 8 h 32"/>
              <a:gd name="T2" fmla="*/ 20 w 32"/>
              <a:gd name="T3" fmla="*/ 0 h 32"/>
              <a:gd name="T4" fmla="*/ 32 w 32"/>
              <a:gd name="T5" fmla="*/ 24 h 32"/>
              <a:gd name="T6" fmla="*/ 16 w 32"/>
              <a:gd name="T7" fmla="*/ 32 h 32"/>
              <a:gd name="T8" fmla="*/ 4 w 32"/>
              <a:gd name="T9" fmla="*/ 8 h 32"/>
              <a:gd name="T10" fmla="*/ 4 w 32"/>
              <a:gd name="T11" fmla="*/ 8 h 32"/>
              <a:gd name="T12" fmla="*/ 0 w 32"/>
              <a:gd name="T13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32">
                <a:moveTo>
                  <a:pt x="0" y="8"/>
                </a:moveTo>
                <a:lnTo>
                  <a:pt x="20" y="0"/>
                </a:lnTo>
                <a:lnTo>
                  <a:pt x="32" y="24"/>
                </a:lnTo>
                <a:lnTo>
                  <a:pt x="16" y="32"/>
                </a:lnTo>
                <a:lnTo>
                  <a:pt x="4" y="8"/>
                </a:lnTo>
                <a:lnTo>
                  <a:pt x="4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4" name="Freeform 372"/>
          <p:cNvSpPr>
            <a:spLocks noChangeAspect="1"/>
          </p:cNvSpPr>
          <p:nvPr/>
        </p:nvSpPr>
        <p:spPr bwMode="auto">
          <a:xfrm>
            <a:off x="4743450" y="2090738"/>
            <a:ext cx="30163" cy="34925"/>
          </a:xfrm>
          <a:custGeom>
            <a:avLst/>
            <a:gdLst>
              <a:gd name="T0" fmla="*/ 0 w 32"/>
              <a:gd name="T1" fmla="*/ 12 h 36"/>
              <a:gd name="T2" fmla="*/ 16 w 32"/>
              <a:gd name="T3" fmla="*/ 0 h 36"/>
              <a:gd name="T4" fmla="*/ 32 w 32"/>
              <a:gd name="T5" fmla="*/ 24 h 36"/>
              <a:gd name="T6" fmla="*/ 16 w 32"/>
              <a:gd name="T7" fmla="*/ 36 h 36"/>
              <a:gd name="T8" fmla="*/ 0 w 32"/>
              <a:gd name="T9" fmla="*/ 12 h 36"/>
              <a:gd name="T10" fmla="*/ 0 w 32"/>
              <a:gd name="T11" fmla="*/ 12 h 36"/>
              <a:gd name="T12" fmla="*/ 0 w 32"/>
              <a:gd name="T13" fmla="*/ 1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36">
                <a:moveTo>
                  <a:pt x="0" y="12"/>
                </a:moveTo>
                <a:lnTo>
                  <a:pt x="16" y="0"/>
                </a:lnTo>
                <a:lnTo>
                  <a:pt x="32" y="24"/>
                </a:lnTo>
                <a:lnTo>
                  <a:pt x="16" y="36"/>
                </a:lnTo>
                <a:lnTo>
                  <a:pt x="0" y="12"/>
                </a:lnTo>
                <a:lnTo>
                  <a:pt x="0" y="12"/>
                </a:lnTo>
                <a:lnTo>
                  <a:pt x="0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5" name="Freeform 373"/>
          <p:cNvSpPr>
            <a:spLocks noChangeAspect="1"/>
          </p:cNvSpPr>
          <p:nvPr/>
        </p:nvSpPr>
        <p:spPr bwMode="auto">
          <a:xfrm>
            <a:off x="4757738" y="2114550"/>
            <a:ext cx="34925" cy="33338"/>
          </a:xfrm>
          <a:custGeom>
            <a:avLst/>
            <a:gdLst>
              <a:gd name="T0" fmla="*/ 0 w 36"/>
              <a:gd name="T1" fmla="*/ 12 h 32"/>
              <a:gd name="T2" fmla="*/ 16 w 36"/>
              <a:gd name="T3" fmla="*/ 0 h 32"/>
              <a:gd name="T4" fmla="*/ 36 w 36"/>
              <a:gd name="T5" fmla="*/ 20 h 32"/>
              <a:gd name="T6" fmla="*/ 24 w 36"/>
              <a:gd name="T7" fmla="*/ 32 h 32"/>
              <a:gd name="T8" fmla="*/ 4 w 36"/>
              <a:gd name="T9" fmla="*/ 12 h 32"/>
              <a:gd name="T10" fmla="*/ 4 w 36"/>
              <a:gd name="T11" fmla="*/ 12 h 32"/>
              <a:gd name="T12" fmla="*/ 0 w 36"/>
              <a:gd name="T13" fmla="*/ 1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" h="32">
                <a:moveTo>
                  <a:pt x="0" y="12"/>
                </a:moveTo>
                <a:lnTo>
                  <a:pt x="16" y="0"/>
                </a:lnTo>
                <a:lnTo>
                  <a:pt x="36" y="20"/>
                </a:lnTo>
                <a:lnTo>
                  <a:pt x="24" y="32"/>
                </a:lnTo>
                <a:lnTo>
                  <a:pt x="4" y="12"/>
                </a:lnTo>
                <a:lnTo>
                  <a:pt x="4" y="12"/>
                </a:lnTo>
                <a:lnTo>
                  <a:pt x="0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6" name="Freeform 374"/>
          <p:cNvSpPr>
            <a:spLocks noChangeAspect="1"/>
          </p:cNvSpPr>
          <p:nvPr/>
        </p:nvSpPr>
        <p:spPr bwMode="auto">
          <a:xfrm>
            <a:off x="4779963" y="2135188"/>
            <a:ext cx="26987" cy="26987"/>
          </a:xfrm>
          <a:custGeom>
            <a:avLst/>
            <a:gdLst>
              <a:gd name="T0" fmla="*/ 12 w 28"/>
              <a:gd name="T1" fmla="*/ 0 h 28"/>
              <a:gd name="T2" fmla="*/ 12 w 28"/>
              <a:gd name="T3" fmla="*/ 0 h 28"/>
              <a:gd name="T4" fmla="*/ 28 w 28"/>
              <a:gd name="T5" fmla="*/ 12 h 28"/>
              <a:gd name="T6" fmla="*/ 12 w 28"/>
              <a:gd name="T7" fmla="*/ 28 h 28"/>
              <a:gd name="T8" fmla="*/ 0 w 28"/>
              <a:gd name="T9" fmla="*/ 12 h 28"/>
              <a:gd name="T10" fmla="*/ 12 w 28"/>
              <a:gd name="T11" fmla="*/ 0 h 28"/>
              <a:gd name="T12" fmla="*/ 12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12" y="0"/>
                </a:moveTo>
                <a:lnTo>
                  <a:pt x="12" y="0"/>
                </a:lnTo>
                <a:lnTo>
                  <a:pt x="28" y="12"/>
                </a:lnTo>
                <a:lnTo>
                  <a:pt x="12" y="28"/>
                </a:lnTo>
                <a:lnTo>
                  <a:pt x="0" y="12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7" name="Freeform 375"/>
          <p:cNvSpPr>
            <a:spLocks noChangeAspect="1"/>
          </p:cNvSpPr>
          <p:nvPr/>
        </p:nvSpPr>
        <p:spPr bwMode="auto">
          <a:xfrm>
            <a:off x="4792663" y="2147888"/>
            <a:ext cx="25400" cy="28575"/>
          </a:xfrm>
          <a:custGeom>
            <a:avLst/>
            <a:gdLst>
              <a:gd name="T0" fmla="*/ 16 w 28"/>
              <a:gd name="T1" fmla="*/ 0 h 28"/>
              <a:gd name="T2" fmla="*/ 16 w 28"/>
              <a:gd name="T3" fmla="*/ 0 h 28"/>
              <a:gd name="T4" fmla="*/ 28 w 28"/>
              <a:gd name="T5" fmla="*/ 12 h 28"/>
              <a:gd name="T6" fmla="*/ 16 w 28"/>
              <a:gd name="T7" fmla="*/ 28 h 28"/>
              <a:gd name="T8" fmla="*/ 0 w 28"/>
              <a:gd name="T9" fmla="*/ 16 h 28"/>
              <a:gd name="T10" fmla="*/ 16 w 28"/>
              <a:gd name="T11" fmla="*/ 0 h 28"/>
              <a:gd name="T12" fmla="*/ 16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16" y="0"/>
                </a:moveTo>
                <a:lnTo>
                  <a:pt x="16" y="0"/>
                </a:lnTo>
                <a:lnTo>
                  <a:pt x="28" y="12"/>
                </a:lnTo>
                <a:lnTo>
                  <a:pt x="16" y="28"/>
                </a:lnTo>
                <a:lnTo>
                  <a:pt x="0" y="16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8" name="Freeform 376"/>
          <p:cNvSpPr>
            <a:spLocks noChangeAspect="1"/>
          </p:cNvSpPr>
          <p:nvPr/>
        </p:nvSpPr>
        <p:spPr bwMode="auto">
          <a:xfrm>
            <a:off x="4806950" y="2160588"/>
            <a:ext cx="30163" cy="36512"/>
          </a:xfrm>
          <a:custGeom>
            <a:avLst/>
            <a:gdLst>
              <a:gd name="T0" fmla="*/ 12 w 32"/>
              <a:gd name="T1" fmla="*/ 0 h 36"/>
              <a:gd name="T2" fmla="*/ 12 w 32"/>
              <a:gd name="T3" fmla="*/ 0 h 36"/>
              <a:gd name="T4" fmla="*/ 32 w 32"/>
              <a:gd name="T5" fmla="*/ 20 h 36"/>
              <a:gd name="T6" fmla="*/ 20 w 32"/>
              <a:gd name="T7" fmla="*/ 36 h 36"/>
              <a:gd name="T8" fmla="*/ 0 w 32"/>
              <a:gd name="T9" fmla="*/ 16 h 36"/>
              <a:gd name="T10" fmla="*/ 12 w 32"/>
              <a:gd name="T11" fmla="*/ 0 h 36"/>
              <a:gd name="T12" fmla="*/ 12 w 32"/>
              <a:gd name="T13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36">
                <a:moveTo>
                  <a:pt x="12" y="0"/>
                </a:moveTo>
                <a:lnTo>
                  <a:pt x="12" y="0"/>
                </a:lnTo>
                <a:lnTo>
                  <a:pt x="32" y="20"/>
                </a:lnTo>
                <a:lnTo>
                  <a:pt x="20" y="36"/>
                </a:lnTo>
                <a:lnTo>
                  <a:pt x="0" y="16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69" name="Freeform 377"/>
          <p:cNvSpPr>
            <a:spLocks noChangeAspect="1"/>
          </p:cNvSpPr>
          <p:nvPr/>
        </p:nvSpPr>
        <p:spPr bwMode="auto">
          <a:xfrm>
            <a:off x="4824413" y="2179638"/>
            <a:ext cx="28575" cy="31750"/>
          </a:xfrm>
          <a:custGeom>
            <a:avLst/>
            <a:gdLst>
              <a:gd name="T0" fmla="*/ 12 w 28"/>
              <a:gd name="T1" fmla="*/ 0 h 32"/>
              <a:gd name="T2" fmla="*/ 12 w 28"/>
              <a:gd name="T3" fmla="*/ 0 h 32"/>
              <a:gd name="T4" fmla="*/ 28 w 28"/>
              <a:gd name="T5" fmla="*/ 16 h 32"/>
              <a:gd name="T6" fmla="*/ 12 w 28"/>
              <a:gd name="T7" fmla="*/ 32 h 32"/>
              <a:gd name="T8" fmla="*/ 0 w 28"/>
              <a:gd name="T9" fmla="*/ 16 h 32"/>
              <a:gd name="T10" fmla="*/ 12 w 28"/>
              <a:gd name="T11" fmla="*/ 0 h 32"/>
              <a:gd name="T12" fmla="*/ 12 w 28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32">
                <a:moveTo>
                  <a:pt x="12" y="0"/>
                </a:moveTo>
                <a:lnTo>
                  <a:pt x="12" y="0"/>
                </a:lnTo>
                <a:lnTo>
                  <a:pt x="28" y="16"/>
                </a:lnTo>
                <a:lnTo>
                  <a:pt x="12" y="32"/>
                </a:lnTo>
                <a:lnTo>
                  <a:pt x="0" y="16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0" name="Freeform 378"/>
          <p:cNvSpPr>
            <a:spLocks noChangeAspect="1"/>
          </p:cNvSpPr>
          <p:nvPr/>
        </p:nvSpPr>
        <p:spPr bwMode="auto">
          <a:xfrm>
            <a:off x="4837113" y="2197100"/>
            <a:ext cx="28575" cy="31750"/>
          </a:xfrm>
          <a:custGeom>
            <a:avLst/>
            <a:gdLst>
              <a:gd name="T0" fmla="*/ 16 w 28"/>
              <a:gd name="T1" fmla="*/ 0 h 32"/>
              <a:gd name="T2" fmla="*/ 16 w 28"/>
              <a:gd name="T3" fmla="*/ 4 h 32"/>
              <a:gd name="T4" fmla="*/ 28 w 28"/>
              <a:gd name="T5" fmla="*/ 24 h 32"/>
              <a:gd name="T6" fmla="*/ 12 w 28"/>
              <a:gd name="T7" fmla="*/ 32 h 32"/>
              <a:gd name="T8" fmla="*/ 0 w 28"/>
              <a:gd name="T9" fmla="*/ 12 h 32"/>
              <a:gd name="T10" fmla="*/ 16 w 28"/>
              <a:gd name="T11" fmla="*/ 0 h 32"/>
              <a:gd name="T12" fmla="*/ 16 w 28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32">
                <a:moveTo>
                  <a:pt x="16" y="0"/>
                </a:moveTo>
                <a:lnTo>
                  <a:pt x="16" y="4"/>
                </a:lnTo>
                <a:lnTo>
                  <a:pt x="28" y="24"/>
                </a:lnTo>
                <a:lnTo>
                  <a:pt x="12" y="32"/>
                </a:lnTo>
                <a:lnTo>
                  <a:pt x="0" y="12"/>
                </a:lnTo>
                <a:lnTo>
                  <a:pt x="16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1" name="Freeform 379"/>
          <p:cNvSpPr>
            <a:spLocks noChangeAspect="1"/>
          </p:cNvSpPr>
          <p:nvPr/>
        </p:nvSpPr>
        <p:spPr bwMode="auto">
          <a:xfrm>
            <a:off x="4816475" y="2220913"/>
            <a:ext cx="19050" cy="15875"/>
          </a:xfrm>
          <a:custGeom>
            <a:avLst/>
            <a:gdLst>
              <a:gd name="T0" fmla="*/ 20 w 20"/>
              <a:gd name="T1" fmla="*/ 0 h 16"/>
              <a:gd name="T2" fmla="*/ 20 w 20"/>
              <a:gd name="T3" fmla="*/ 4 h 16"/>
              <a:gd name="T4" fmla="*/ 20 w 20"/>
              <a:gd name="T5" fmla="*/ 12 h 16"/>
              <a:gd name="T6" fmla="*/ 0 w 20"/>
              <a:gd name="T7" fmla="*/ 16 h 16"/>
              <a:gd name="T8" fmla="*/ 0 w 20"/>
              <a:gd name="T9" fmla="*/ 8 h 16"/>
              <a:gd name="T10" fmla="*/ 16 w 20"/>
              <a:gd name="T11" fmla="*/ 0 h 16"/>
              <a:gd name="T12" fmla="*/ 20 w 20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6">
                <a:moveTo>
                  <a:pt x="20" y="0"/>
                </a:moveTo>
                <a:lnTo>
                  <a:pt x="20" y="4"/>
                </a:lnTo>
                <a:lnTo>
                  <a:pt x="20" y="12"/>
                </a:lnTo>
                <a:lnTo>
                  <a:pt x="0" y="16"/>
                </a:lnTo>
                <a:lnTo>
                  <a:pt x="0" y="8"/>
                </a:lnTo>
                <a:lnTo>
                  <a:pt x="16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2" name="Freeform 380"/>
          <p:cNvSpPr>
            <a:spLocks noChangeAspect="1"/>
          </p:cNvSpPr>
          <p:nvPr/>
        </p:nvSpPr>
        <p:spPr bwMode="auto">
          <a:xfrm>
            <a:off x="4816475" y="2233613"/>
            <a:ext cx="19050" cy="12700"/>
          </a:xfrm>
          <a:custGeom>
            <a:avLst/>
            <a:gdLst>
              <a:gd name="T0" fmla="*/ 20 w 20"/>
              <a:gd name="T1" fmla="*/ 4 h 12"/>
              <a:gd name="T2" fmla="*/ 20 w 20"/>
              <a:gd name="T3" fmla="*/ 4 h 12"/>
              <a:gd name="T4" fmla="*/ 20 w 20"/>
              <a:gd name="T5" fmla="*/ 12 h 12"/>
              <a:gd name="T6" fmla="*/ 0 w 20"/>
              <a:gd name="T7" fmla="*/ 8 h 12"/>
              <a:gd name="T8" fmla="*/ 0 w 20"/>
              <a:gd name="T9" fmla="*/ 0 h 12"/>
              <a:gd name="T10" fmla="*/ 20 w 20"/>
              <a:gd name="T11" fmla="*/ 0 h 12"/>
              <a:gd name="T12" fmla="*/ 20 w 20"/>
              <a:gd name="T13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2">
                <a:moveTo>
                  <a:pt x="20" y="4"/>
                </a:moveTo>
                <a:lnTo>
                  <a:pt x="20" y="4"/>
                </a:lnTo>
                <a:lnTo>
                  <a:pt x="20" y="12"/>
                </a:lnTo>
                <a:lnTo>
                  <a:pt x="0" y="8"/>
                </a:lnTo>
                <a:lnTo>
                  <a:pt x="0" y="0"/>
                </a:lnTo>
                <a:lnTo>
                  <a:pt x="20" y="0"/>
                </a:lnTo>
                <a:lnTo>
                  <a:pt x="2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3" name="Freeform 381"/>
          <p:cNvSpPr>
            <a:spLocks noChangeAspect="1"/>
          </p:cNvSpPr>
          <p:nvPr/>
        </p:nvSpPr>
        <p:spPr bwMode="auto">
          <a:xfrm>
            <a:off x="4811713" y="2236788"/>
            <a:ext cx="23812" cy="20637"/>
          </a:xfrm>
          <a:custGeom>
            <a:avLst/>
            <a:gdLst>
              <a:gd name="T0" fmla="*/ 24 w 24"/>
              <a:gd name="T1" fmla="*/ 12 h 20"/>
              <a:gd name="T2" fmla="*/ 20 w 24"/>
              <a:gd name="T3" fmla="*/ 16 h 20"/>
              <a:gd name="T4" fmla="*/ 12 w 24"/>
              <a:gd name="T5" fmla="*/ 20 h 20"/>
              <a:gd name="T6" fmla="*/ 0 w 24"/>
              <a:gd name="T7" fmla="*/ 8 h 20"/>
              <a:gd name="T8" fmla="*/ 8 w 24"/>
              <a:gd name="T9" fmla="*/ 0 h 20"/>
              <a:gd name="T10" fmla="*/ 24 w 24"/>
              <a:gd name="T11" fmla="*/ 8 h 20"/>
              <a:gd name="T12" fmla="*/ 24 w 24"/>
              <a:gd name="T13" fmla="*/ 12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0">
                <a:moveTo>
                  <a:pt x="24" y="12"/>
                </a:moveTo>
                <a:lnTo>
                  <a:pt x="20" y="16"/>
                </a:lnTo>
                <a:lnTo>
                  <a:pt x="12" y="20"/>
                </a:lnTo>
                <a:lnTo>
                  <a:pt x="0" y="8"/>
                </a:lnTo>
                <a:lnTo>
                  <a:pt x="8" y="0"/>
                </a:lnTo>
                <a:lnTo>
                  <a:pt x="24" y="8"/>
                </a:lnTo>
                <a:lnTo>
                  <a:pt x="24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4" name="Freeform 382"/>
          <p:cNvSpPr>
            <a:spLocks noChangeAspect="1"/>
          </p:cNvSpPr>
          <p:nvPr/>
        </p:nvSpPr>
        <p:spPr bwMode="auto">
          <a:xfrm>
            <a:off x="4837113" y="2239963"/>
            <a:ext cx="19050" cy="25400"/>
          </a:xfrm>
          <a:custGeom>
            <a:avLst/>
            <a:gdLst>
              <a:gd name="T0" fmla="*/ 20 w 20"/>
              <a:gd name="T1" fmla="*/ 20 h 24"/>
              <a:gd name="T2" fmla="*/ 16 w 20"/>
              <a:gd name="T3" fmla="*/ 20 h 24"/>
              <a:gd name="T4" fmla="*/ 4 w 20"/>
              <a:gd name="T5" fmla="*/ 24 h 24"/>
              <a:gd name="T6" fmla="*/ 0 w 20"/>
              <a:gd name="T7" fmla="*/ 4 h 24"/>
              <a:gd name="T8" fmla="*/ 12 w 20"/>
              <a:gd name="T9" fmla="*/ 0 h 24"/>
              <a:gd name="T10" fmla="*/ 20 w 20"/>
              <a:gd name="T11" fmla="*/ 16 h 24"/>
              <a:gd name="T12" fmla="*/ 20 w 20"/>
              <a:gd name="T13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4">
                <a:moveTo>
                  <a:pt x="20" y="20"/>
                </a:moveTo>
                <a:lnTo>
                  <a:pt x="16" y="20"/>
                </a:lnTo>
                <a:lnTo>
                  <a:pt x="4" y="24"/>
                </a:lnTo>
                <a:lnTo>
                  <a:pt x="0" y="4"/>
                </a:lnTo>
                <a:lnTo>
                  <a:pt x="12" y="0"/>
                </a:lnTo>
                <a:lnTo>
                  <a:pt x="20" y="16"/>
                </a:lnTo>
                <a:lnTo>
                  <a:pt x="20" y="2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5" name="Freeform 383"/>
          <p:cNvSpPr>
            <a:spLocks noChangeAspect="1"/>
          </p:cNvSpPr>
          <p:nvPr/>
        </p:nvSpPr>
        <p:spPr bwMode="auto">
          <a:xfrm>
            <a:off x="4822825" y="2246313"/>
            <a:ext cx="19050" cy="19050"/>
          </a:xfrm>
          <a:custGeom>
            <a:avLst/>
            <a:gdLst>
              <a:gd name="T0" fmla="*/ 20 w 20"/>
              <a:gd name="T1" fmla="*/ 20 h 20"/>
              <a:gd name="T2" fmla="*/ 20 w 20"/>
              <a:gd name="T3" fmla="*/ 20 h 20"/>
              <a:gd name="T4" fmla="*/ 4 w 20"/>
              <a:gd name="T5" fmla="*/ 20 h 20"/>
              <a:gd name="T6" fmla="*/ 0 w 20"/>
              <a:gd name="T7" fmla="*/ 0 h 20"/>
              <a:gd name="T8" fmla="*/ 16 w 20"/>
              <a:gd name="T9" fmla="*/ 0 h 20"/>
              <a:gd name="T10" fmla="*/ 20 w 20"/>
              <a:gd name="T11" fmla="*/ 20 h 20"/>
              <a:gd name="T12" fmla="*/ 20 w 20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0">
                <a:moveTo>
                  <a:pt x="20" y="20"/>
                </a:moveTo>
                <a:lnTo>
                  <a:pt x="20" y="20"/>
                </a:lnTo>
                <a:lnTo>
                  <a:pt x="4" y="20"/>
                </a:lnTo>
                <a:lnTo>
                  <a:pt x="0" y="0"/>
                </a:lnTo>
                <a:lnTo>
                  <a:pt x="16" y="0"/>
                </a:lnTo>
                <a:lnTo>
                  <a:pt x="20" y="20"/>
                </a:lnTo>
                <a:lnTo>
                  <a:pt x="20" y="2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6" name="Freeform 384"/>
          <p:cNvSpPr>
            <a:spLocks noChangeAspect="1"/>
          </p:cNvSpPr>
          <p:nvPr/>
        </p:nvSpPr>
        <p:spPr bwMode="auto">
          <a:xfrm>
            <a:off x="4810125" y="2246313"/>
            <a:ext cx="22225" cy="25400"/>
          </a:xfrm>
          <a:custGeom>
            <a:avLst/>
            <a:gdLst>
              <a:gd name="T0" fmla="*/ 20 w 24"/>
              <a:gd name="T1" fmla="*/ 0 h 24"/>
              <a:gd name="T2" fmla="*/ 24 w 24"/>
              <a:gd name="T3" fmla="*/ 20 h 24"/>
              <a:gd name="T4" fmla="*/ 4 w 24"/>
              <a:gd name="T5" fmla="*/ 24 h 24"/>
              <a:gd name="T6" fmla="*/ 0 w 24"/>
              <a:gd name="T7" fmla="*/ 4 h 24"/>
              <a:gd name="T8" fmla="*/ 20 w 24"/>
              <a:gd name="T9" fmla="*/ 0 h 24"/>
              <a:gd name="T10" fmla="*/ 20 w 24"/>
              <a:gd name="T11" fmla="*/ 0 h 24"/>
              <a:gd name="T12" fmla="*/ 20 w 24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4">
                <a:moveTo>
                  <a:pt x="20" y="0"/>
                </a:moveTo>
                <a:lnTo>
                  <a:pt x="24" y="20"/>
                </a:lnTo>
                <a:lnTo>
                  <a:pt x="4" y="24"/>
                </a:lnTo>
                <a:lnTo>
                  <a:pt x="0" y="4"/>
                </a:lnTo>
                <a:lnTo>
                  <a:pt x="20" y="0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7" name="Freeform 385"/>
          <p:cNvSpPr>
            <a:spLocks noChangeAspect="1"/>
          </p:cNvSpPr>
          <p:nvPr/>
        </p:nvSpPr>
        <p:spPr bwMode="auto">
          <a:xfrm>
            <a:off x="4779963" y="2249488"/>
            <a:ext cx="26987" cy="23812"/>
          </a:xfrm>
          <a:custGeom>
            <a:avLst/>
            <a:gdLst>
              <a:gd name="T0" fmla="*/ 24 w 28"/>
              <a:gd name="T1" fmla="*/ 0 h 24"/>
              <a:gd name="T2" fmla="*/ 28 w 28"/>
              <a:gd name="T3" fmla="*/ 20 h 24"/>
              <a:gd name="T4" fmla="*/ 4 w 28"/>
              <a:gd name="T5" fmla="*/ 24 h 24"/>
              <a:gd name="T6" fmla="*/ 0 w 28"/>
              <a:gd name="T7" fmla="*/ 4 h 24"/>
              <a:gd name="T8" fmla="*/ 24 w 28"/>
              <a:gd name="T9" fmla="*/ 0 h 24"/>
              <a:gd name="T10" fmla="*/ 24 w 28"/>
              <a:gd name="T11" fmla="*/ 0 h 24"/>
              <a:gd name="T12" fmla="*/ 24 w 28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4">
                <a:moveTo>
                  <a:pt x="24" y="0"/>
                </a:moveTo>
                <a:lnTo>
                  <a:pt x="28" y="20"/>
                </a:lnTo>
                <a:lnTo>
                  <a:pt x="4" y="24"/>
                </a:lnTo>
                <a:lnTo>
                  <a:pt x="0" y="4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8" name="Freeform 386"/>
          <p:cNvSpPr>
            <a:spLocks noChangeAspect="1"/>
          </p:cNvSpPr>
          <p:nvPr/>
        </p:nvSpPr>
        <p:spPr bwMode="auto">
          <a:xfrm>
            <a:off x="4757738" y="2254250"/>
            <a:ext cx="25400" cy="28575"/>
          </a:xfrm>
          <a:custGeom>
            <a:avLst/>
            <a:gdLst>
              <a:gd name="T0" fmla="*/ 24 w 28"/>
              <a:gd name="T1" fmla="*/ 0 h 28"/>
              <a:gd name="T2" fmla="*/ 28 w 28"/>
              <a:gd name="T3" fmla="*/ 20 h 28"/>
              <a:gd name="T4" fmla="*/ 4 w 28"/>
              <a:gd name="T5" fmla="*/ 28 h 28"/>
              <a:gd name="T6" fmla="*/ 0 w 28"/>
              <a:gd name="T7" fmla="*/ 8 h 28"/>
              <a:gd name="T8" fmla="*/ 24 w 28"/>
              <a:gd name="T9" fmla="*/ 0 h 28"/>
              <a:gd name="T10" fmla="*/ 24 w 28"/>
              <a:gd name="T11" fmla="*/ 0 h 28"/>
              <a:gd name="T12" fmla="*/ 24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24" y="0"/>
                </a:moveTo>
                <a:lnTo>
                  <a:pt x="28" y="20"/>
                </a:lnTo>
                <a:lnTo>
                  <a:pt x="4" y="28"/>
                </a:lnTo>
                <a:lnTo>
                  <a:pt x="0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79" name="Freeform 387"/>
          <p:cNvSpPr>
            <a:spLocks noChangeAspect="1"/>
          </p:cNvSpPr>
          <p:nvPr/>
        </p:nvSpPr>
        <p:spPr bwMode="auto">
          <a:xfrm>
            <a:off x="4735513" y="2262188"/>
            <a:ext cx="26987" cy="23812"/>
          </a:xfrm>
          <a:custGeom>
            <a:avLst/>
            <a:gdLst>
              <a:gd name="T0" fmla="*/ 24 w 28"/>
              <a:gd name="T1" fmla="*/ 0 h 24"/>
              <a:gd name="T2" fmla="*/ 28 w 28"/>
              <a:gd name="T3" fmla="*/ 20 h 24"/>
              <a:gd name="T4" fmla="*/ 4 w 28"/>
              <a:gd name="T5" fmla="*/ 24 h 24"/>
              <a:gd name="T6" fmla="*/ 0 w 28"/>
              <a:gd name="T7" fmla="*/ 8 h 24"/>
              <a:gd name="T8" fmla="*/ 24 w 28"/>
              <a:gd name="T9" fmla="*/ 0 h 24"/>
              <a:gd name="T10" fmla="*/ 24 w 28"/>
              <a:gd name="T11" fmla="*/ 0 h 24"/>
              <a:gd name="T12" fmla="*/ 24 w 28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4">
                <a:moveTo>
                  <a:pt x="24" y="0"/>
                </a:moveTo>
                <a:lnTo>
                  <a:pt x="28" y="20"/>
                </a:lnTo>
                <a:lnTo>
                  <a:pt x="4" y="24"/>
                </a:lnTo>
                <a:lnTo>
                  <a:pt x="0" y="8"/>
                </a:lnTo>
                <a:lnTo>
                  <a:pt x="24" y="0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0" name="Freeform 388"/>
          <p:cNvSpPr>
            <a:spLocks noChangeAspect="1"/>
          </p:cNvSpPr>
          <p:nvPr/>
        </p:nvSpPr>
        <p:spPr bwMode="auto">
          <a:xfrm>
            <a:off x="4718050" y="2271713"/>
            <a:ext cx="20638" cy="22225"/>
          </a:xfrm>
          <a:custGeom>
            <a:avLst/>
            <a:gdLst>
              <a:gd name="T0" fmla="*/ 20 w 24"/>
              <a:gd name="T1" fmla="*/ 0 h 24"/>
              <a:gd name="T2" fmla="*/ 24 w 24"/>
              <a:gd name="T3" fmla="*/ 16 h 24"/>
              <a:gd name="T4" fmla="*/ 8 w 24"/>
              <a:gd name="T5" fmla="*/ 24 h 24"/>
              <a:gd name="T6" fmla="*/ 0 w 24"/>
              <a:gd name="T7" fmla="*/ 4 h 24"/>
              <a:gd name="T8" fmla="*/ 20 w 24"/>
              <a:gd name="T9" fmla="*/ 0 h 24"/>
              <a:gd name="T10" fmla="*/ 20 w 24"/>
              <a:gd name="T11" fmla="*/ 0 h 24"/>
              <a:gd name="T12" fmla="*/ 20 w 24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4">
                <a:moveTo>
                  <a:pt x="20" y="0"/>
                </a:moveTo>
                <a:lnTo>
                  <a:pt x="24" y="16"/>
                </a:lnTo>
                <a:lnTo>
                  <a:pt x="8" y="24"/>
                </a:lnTo>
                <a:lnTo>
                  <a:pt x="0" y="4"/>
                </a:lnTo>
                <a:lnTo>
                  <a:pt x="20" y="0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1" name="Freeform 389"/>
          <p:cNvSpPr>
            <a:spLocks noChangeAspect="1"/>
          </p:cNvSpPr>
          <p:nvPr/>
        </p:nvSpPr>
        <p:spPr bwMode="auto">
          <a:xfrm>
            <a:off x="4703763" y="2273300"/>
            <a:ext cx="20637" cy="23813"/>
          </a:xfrm>
          <a:custGeom>
            <a:avLst/>
            <a:gdLst>
              <a:gd name="T0" fmla="*/ 12 w 20"/>
              <a:gd name="T1" fmla="*/ 0 h 24"/>
              <a:gd name="T2" fmla="*/ 20 w 20"/>
              <a:gd name="T3" fmla="*/ 20 h 24"/>
              <a:gd name="T4" fmla="*/ 4 w 20"/>
              <a:gd name="T5" fmla="*/ 24 h 24"/>
              <a:gd name="T6" fmla="*/ 0 w 20"/>
              <a:gd name="T7" fmla="*/ 4 h 24"/>
              <a:gd name="T8" fmla="*/ 12 w 20"/>
              <a:gd name="T9" fmla="*/ 0 h 24"/>
              <a:gd name="T10" fmla="*/ 12 w 20"/>
              <a:gd name="T11" fmla="*/ 0 h 24"/>
              <a:gd name="T12" fmla="*/ 12 w 20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4">
                <a:moveTo>
                  <a:pt x="12" y="0"/>
                </a:moveTo>
                <a:lnTo>
                  <a:pt x="20" y="20"/>
                </a:lnTo>
                <a:lnTo>
                  <a:pt x="4" y="24"/>
                </a:lnTo>
                <a:lnTo>
                  <a:pt x="0" y="4"/>
                </a:lnTo>
                <a:lnTo>
                  <a:pt x="12" y="0"/>
                </a:lnTo>
                <a:lnTo>
                  <a:pt x="12" y="0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2" name="Freeform 390"/>
          <p:cNvSpPr>
            <a:spLocks noChangeAspect="1"/>
          </p:cNvSpPr>
          <p:nvPr/>
        </p:nvSpPr>
        <p:spPr bwMode="auto">
          <a:xfrm>
            <a:off x="4699000" y="2276475"/>
            <a:ext cx="14288" cy="25400"/>
          </a:xfrm>
          <a:custGeom>
            <a:avLst/>
            <a:gdLst>
              <a:gd name="T0" fmla="*/ 8 w 16"/>
              <a:gd name="T1" fmla="*/ 0 h 24"/>
              <a:gd name="T2" fmla="*/ 16 w 16"/>
              <a:gd name="T3" fmla="*/ 20 h 24"/>
              <a:gd name="T4" fmla="*/ 8 w 16"/>
              <a:gd name="T5" fmla="*/ 24 h 24"/>
              <a:gd name="T6" fmla="*/ 0 w 16"/>
              <a:gd name="T7" fmla="*/ 4 h 24"/>
              <a:gd name="T8" fmla="*/ 4 w 16"/>
              <a:gd name="T9" fmla="*/ 4 h 24"/>
              <a:gd name="T10" fmla="*/ 4 w 16"/>
              <a:gd name="T11" fmla="*/ 0 h 24"/>
              <a:gd name="T12" fmla="*/ 8 w 16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20"/>
                </a:lnTo>
                <a:lnTo>
                  <a:pt x="8" y="24"/>
                </a:lnTo>
                <a:lnTo>
                  <a:pt x="0" y="4"/>
                </a:lnTo>
                <a:lnTo>
                  <a:pt x="4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3" name="Freeform 391"/>
          <p:cNvSpPr>
            <a:spLocks noChangeAspect="1"/>
          </p:cNvSpPr>
          <p:nvPr/>
        </p:nvSpPr>
        <p:spPr bwMode="auto">
          <a:xfrm>
            <a:off x="4684713" y="2282825"/>
            <a:ext cx="23812" cy="31750"/>
          </a:xfrm>
          <a:custGeom>
            <a:avLst/>
            <a:gdLst>
              <a:gd name="T0" fmla="*/ 12 w 24"/>
              <a:gd name="T1" fmla="*/ 0 h 32"/>
              <a:gd name="T2" fmla="*/ 24 w 24"/>
              <a:gd name="T3" fmla="*/ 12 h 32"/>
              <a:gd name="T4" fmla="*/ 20 w 24"/>
              <a:gd name="T5" fmla="*/ 32 h 32"/>
              <a:gd name="T6" fmla="*/ 0 w 24"/>
              <a:gd name="T7" fmla="*/ 24 h 32"/>
              <a:gd name="T8" fmla="*/ 8 w 24"/>
              <a:gd name="T9" fmla="*/ 8 h 32"/>
              <a:gd name="T10" fmla="*/ 8 w 24"/>
              <a:gd name="T11" fmla="*/ 4 h 32"/>
              <a:gd name="T12" fmla="*/ 12 w 24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32">
                <a:moveTo>
                  <a:pt x="12" y="0"/>
                </a:moveTo>
                <a:lnTo>
                  <a:pt x="24" y="12"/>
                </a:lnTo>
                <a:lnTo>
                  <a:pt x="20" y="32"/>
                </a:lnTo>
                <a:lnTo>
                  <a:pt x="0" y="24"/>
                </a:lnTo>
                <a:lnTo>
                  <a:pt x="8" y="8"/>
                </a:lnTo>
                <a:lnTo>
                  <a:pt x="8" y="4"/>
                </a:lnTo>
                <a:lnTo>
                  <a:pt x="12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4" name="Freeform 392"/>
          <p:cNvSpPr>
            <a:spLocks noChangeAspect="1"/>
          </p:cNvSpPr>
          <p:nvPr/>
        </p:nvSpPr>
        <p:spPr bwMode="auto">
          <a:xfrm>
            <a:off x="4684713" y="2306638"/>
            <a:ext cx="19050" cy="25400"/>
          </a:xfrm>
          <a:custGeom>
            <a:avLst/>
            <a:gdLst>
              <a:gd name="T0" fmla="*/ 0 w 20"/>
              <a:gd name="T1" fmla="*/ 0 h 24"/>
              <a:gd name="T2" fmla="*/ 20 w 20"/>
              <a:gd name="T3" fmla="*/ 4 h 24"/>
              <a:gd name="T4" fmla="*/ 20 w 20"/>
              <a:gd name="T5" fmla="*/ 24 h 24"/>
              <a:gd name="T6" fmla="*/ 0 w 20"/>
              <a:gd name="T7" fmla="*/ 24 h 24"/>
              <a:gd name="T8" fmla="*/ 0 w 20"/>
              <a:gd name="T9" fmla="*/ 4 h 24"/>
              <a:gd name="T10" fmla="*/ 0 w 20"/>
              <a:gd name="T11" fmla="*/ 0 h 24"/>
              <a:gd name="T12" fmla="*/ 0 w 20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24">
                <a:moveTo>
                  <a:pt x="0" y="0"/>
                </a:moveTo>
                <a:lnTo>
                  <a:pt x="20" y="4"/>
                </a:lnTo>
                <a:lnTo>
                  <a:pt x="20" y="24"/>
                </a:lnTo>
                <a:lnTo>
                  <a:pt x="0" y="24"/>
                </a:lnTo>
                <a:lnTo>
                  <a:pt x="0" y="4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5" name="Freeform 393"/>
          <p:cNvSpPr>
            <a:spLocks noChangeAspect="1"/>
          </p:cNvSpPr>
          <p:nvPr/>
        </p:nvSpPr>
        <p:spPr bwMode="auto">
          <a:xfrm>
            <a:off x="4684713" y="2332038"/>
            <a:ext cx="23812" cy="22225"/>
          </a:xfrm>
          <a:custGeom>
            <a:avLst/>
            <a:gdLst>
              <a:gd name="T0" fmla="*/ 0 w 24"/>
              <a:gd name="T1" fmla="*/ 0 h 24"/>
              <a:gd name="T2" fmla="*/ 20 w 24"/>
              <a:gd name="T3" fmla="*/ 0 h 24"/>
              <a:gd name="T4" fmla="*/ 24 w 24"/>
              <a:gd name="T5" fmla="*/ 20 h 24"/>
              <a:gd name="T6" fmla="*/ 4 w 24"/>
              <a:gd name="T7" fmla="*/ 24 h 24"/>
              <a:gd name="T8" fmla="*/ 0 w 24"/>
              <a:gd name="T9" fmla="*/ 0 h 24"/>
              <a:gd name="T10" fmla="*/ 0 w 24"/>
              <a:gd name="T11" fmla="*/ 0 h 24"/>
              <a:gd name="T12" fmla="*/ 0 w 24"/>
              <a:gd name="T1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4">
                <a:moveTo>
                  <a:pt x="0" y="0"/>
                </a:moveTo>
                <a:lnTo>
                  <a:pt x="20" y="0"/>
                </a:lnTo>
                <a:lnTo>
                  <a:pt x="24" y="20"/>
                </a:lnTo>
                <a:lnTo>
                  <a:pt x="4" y="24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6" name="Freeform 394"/>
          <p:cNvSpPr>
            <a:spLocks noChangeAspect="1"/>
          </p:cNvSpPr>
          <p:nvPr/>
        </p:nvSpPr>
        <p:spPr bwMode="auto">
          <a:xfrm>
            <a:off x="4689475" y="2351088"/>
            <a:ext cx="28575" cy="28575"/>
          </a:xfrm>
          <a:custGeom>
            <a:avLst/>
            <a:gdLst>
              <a:gd name="T0" fmla="*/ 0 w 28"/>
              <a:gd name="T1" fmla="*/ 4 h 28"/>
              <a:gd name="T2" fmla="*/ 20 w 28"/>
              <a:gd name="T3" fmla="*/ 0 h 28"/>
              <a:gd name="T4" fmla="*/ 28 w 28"/>
              <a:gd name="T5" fmla="*/ 24 h 28"/>
              <a:gd name="T6" fmla="*/ 8 w 28"/>
              <a:gd name="T7" fmla="*/ 28 h 28"/>
              <a:gd name="T8" fmla="*/ 0 w 28"/>
              <a:gd name="T9" fmla="*/ 4 h 28"/>
              <a:gd name="T10" fmla="*/ 0 w 28"/>
              <a:gd name="T11" fmla="*/ 4 h 28"/>
              <a:gd name="T12" fmla="*/ 0 w 28"/>
              <a:gd name="T13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4"/>
                </a:moveTo>
                <a:lnTo>
                  <a:pt x="20" y="0"/>
                </a:lnTo>
                <a:lnTo>
                  <a:pt x="28" y="24"/>
                </a:lnTo>
                <a:lnTo>
                  <a:pt x="8" y="28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7" name="Freeform 395"/>
          <p:cNvSpPr>
            <a:spLocks noChangeAspect="1"/>
          </p:cNvSpPr>
          <p:nvPr/>
        </p:nvSpPr>
        <p:spPr bwMode="auto">
          <a:xfrm>
            <a:off x="4699000" y="2376488"/>
            <a:ext cx="20638" cy="28575"/>
          </a:xfrm>
          <a:custGeom>
            <a:avLst/>
            <a:gdLst>
              <a:gd name="T0" fmla="*/ 0 w 24"/>
              <a:gd name="T1" fmla="*/ 4 h 28"/>
              <a:gd name="T2" fmla="*/ 16 w 24"/>
              <a:gd name="T3" fmla="*/ 0 h 28"/>
              <a:gd name="T4" fmla="*/ 24 w 24"/>
              <a:gd name="T5" fmla="*/ 24 h 28"/>
              <a:gd name="T6" fmla="*/ 8 w 24"/>
              <a:gd name="T7" fmla="*/ 28 h 28"/>
              <a:gd name="T8" fmla="*/ 0 w 24"/>
              <a:gd name="T9" fmla="*/ 4 h 28"/>
              <a:gd name="T10" fmla="*/ 0 w 24"/>
              <a:gd name="T11" fmla="*/ 4 h 28"/>
              <a:gd name="T12" fmla="*/ 0 w 24"/>
              <a:gd name="T13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8">
                <a:moveTo>
                  <a:pt x="0" y="4"/>
                </a:moveTo>
                <a:lnTo>
                  <a:pt x="16" y="0"/>
                </a:lnTo>
                <a:lnTo>
                  <a:pt x="24" y="24"/>
                </a:lnTo>
                <a:lnTo>
                  <a:pt x="8" y="28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8" name="Freeform 396"/>
          <p:cNvSpPr>
            <a:spLocks noChangeAspect="1"/>
          </p:cNvSpPr>
          <p:nvPr/>
        </p:nvSpPr>
        <p:spPr bwMode="auto">
          <a:xfrm>
            <a:off x="4703763" y="2400300"/>
            <a:ext cx="28575" cy="28575"/>
          </a:xfrm>
          <a:custGeom>
            <a:avLst/>
            <a:gdLst>
              <a:gd name="T0" fmla="*/ 0 w 28"/>
              <a:gd name="T1" fmla="*/ 4 h 28"/>
              <a:gd name="T2" fmla="*/ 16 w 28"/>
              <a:gd name="T3" fmla="*/ 0 h 28"/>
              <a:gd name="T4" fmla="*/ 28 w 28"/>
              <a:gd name="T5" fmla="*/ 20 h 28"/>
              <a:gd name="T6" fmla="*/ 8 w 28"/>
              <a:gd name="T7" fmla="*/ 28 h 28"/>
              <a:gd name="T8" fmla="*/ 0 w 28"/>
              <a:gd name="T9" fmla="*/ 4 h 28"/>
              <a:gd name="T10" fmla="*/ 0 w 28"/>
              <a:gd name="T11" fmla="*/ 4 h 28"/>
              <a:gd name="T12" fmla="*/ 0 w 28"/>
              <a:gd name="T13" fmla="*/ 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4"/>
                </a:moveTo>
                <a:lnTo>
                  <a:pt x="16" y="0"/>
                </a:lnTo>
                <a:lnTo>
                  <a:pt x="28" y="20"/>
                </a:lnTo>
                <a:lnTo>
                  <a:pt x="8" y="28"/>
                </a:lnTo>
                <a:lnTo>
                  <a:pt x="0" y="4"/>
                </a:lnTo>
                <a:lnTo>
                  <a:pt x="0" y="4"/>
                </a:lnTo>
                <a:lnTo>
                  <a:pt x="0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89" name="Freeform 397"/>
          <p:cNvSpPr>
            <a:spLocks noChangeAspect="1"/>
          </p:cNvSpPr>
          <p:nvPr/>
        </p:nvSpPr>
        <p:spPr bwMode="auto">
          <a:xfrm>
            <a:off x="4713288" y="2420938"/>
            <a:ext cx="25400" cy="28575"/>
          </a:xfrm>
          <a:custGeom>
            <a:avLst/>
            <a:gdLst>
              <a:gd name="T0" fmla="*/ 0 w 28"/>
              <a:gd name="T1" fmla="*/ 8 h 28"/>
              <a:gd name="T2" fmla="*/ 16 w 28"/>
              <a:gd name="T3" fmla="*/ 0 h 28"/>
              <a:gd name="T4" fmla="*/ 28 w 28"/>
              <a:gd name="T5" fmla="*/ 20 h 28"/>
              <a:gd name="T6" fmla="*/ 8 w 28"/>
              <a:gd name="T7" fmla="*/ 28 h 28"/>
              <a:gd name="T8" fmla="*/ 0 w 28"/>
              <a:gd name="T9" fmla="*/ 8 h 28"/>
              <a:gd name="T10" fmla="*/ 0 w 28"/>
              <a:gd name="T11" fmla="*/ 8 h 28"/>
              <a:gd name="T12" fmla="*/ 0 w 28"/>
              <a:gd name="T13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8"/>
                </a:moveTo>
                <a:lnTo>
                  <a:pt x="16" y="0"/>
                </a:lnTo>
                <a:lnTo>
                  <a:pt x="28" y="20"/>
                </a:lnTo>
                <a:lnTo>
                  <a:pt x="8" y="28"/>
                </a:lnTo>
                <a:lnTo>
                  <a:pt x="0" y="8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0" name="Freeform 398"/>
          <p:cNvSpPr>
            <a:spLocks noChangeAspect="1"/>
          </p:cNvSpPr>
          <p:nvPr/>
        </p:nvSpPr>
        <p:spPr bwMode="auto">
          <a:xfrm>
            <a:off x="4719638" y="2436813"/>
            <a:ext cx="23812" cy="25400"/>
          </a:xfrm>
          <a:custGeom>
            <a:avLst/>
            <a:gdLst>
              <a:gd name="T0" fmla="*/ 0 w 24"/>
              <a:gd name="T1" fmla="*/ 12 h 24"/>
              <a:gd name="T2" fmla="*/ 20 w 24"/>
              <a:gd name="T3" fmla="*/ 0 h 24"/>
              <a:gd name="T4" fmla="*/ 24 w 24"/>
              <a:gd name="T5" fmla="*/ 16 h 24"/>
              <a:gd name="T6" fmla="*/ 8 w 24"/>
              <a:gd name="T7" fmla="*/ 24 h 24"/>
              <a:gd name="T8" fmla="*/ 0 w 24"/>
              <a:gd name="T9" fmla="*/ 12 h 24"/>
              <a:gd name="T10" fmla="*/ 0 w 24"/>
              <a:gd name="T11" fmla="*/ 12 h 24"/>
              <a:gd name="T12" fmla="*/ 0 w 24"/>
              <a:gd name="T13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4">
                <a:moveTo>
                  <a:pt x="0" y="12"/>
                </a:moveTo>
                <a:lnTo>
                  <a:pt x="20" y="0"/>
                </a:lnTo>
                <a:lnTo>
                  <a:pt x="24" y="16"/>
                </a:lnTo>
                <a:lnTo>
                  <a:pt x="8" y="24"/>
                </a:lnTo>
                <a:lnTo>
                  <a:pt x="0" y="12"/>
                </a:lnTo>
                <a:lnTo>
                  <a:pt x="0" y="12"/>
                </a:lnTo>
                <a:lnTo>
                  <a:pt x="0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1" name="Freeform 399"/>
          <p:cNvSpPr>
            <a:spLocks noChangeAspect="1"/>
          </p:cNvSpPr>
          <p:nvPr/>
        </p:nvSpPr>
        <p:spPr bwMode="auto">
          <a:xfrm>
            <a:off x="4727575" y="2452688"/>
            <a:ext cx="26988" cy="30162"/>
          </a:xfrm>
          <a:custGeom>
            <a:avLst/>
            <a:gdLst>
              <a:gd name="T0" fmla="*/ 0 w 28"/>
              <a:gd name="T1" fmla="*/ 8 h 28"/>
              <a:gd name="T2" fmla="*/ 16 w 28"/>
              <a:gd name="T3" fmla="*/ 0 h 28"/>
              <a:gd name="T4" fmla="*/ 28 w 28"/>
              <a:gd name="T5" fmla="*/ 20 h 28"/>
              <a:gd name="T6" fmla="*/ 12 w 28"/>
              <a:gd name="T7" fmla="*/ 28 h 28"/>
              <a:gd name="T8" fmla="*/ 0 w 28"/>
              <a:gd name="T9" fmla="*/ 12 h 28"/>
              <a:gd name="T10" fmla="*/ 0 w 28"/>
              <a:gd name="T11" fmla="*/ 8 h 28"/>
              <a:gd name="T12" fmla="*/ 0 w 28"/>
              <a:gd name="T13" fmla="*/ 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8"/>
                </a:moveTo>
                <a:lnTo>
                  <a:pt x="16" y="0"/>
                </a:lnTo>
                <a:lnTo>
                  <a:pt x="28" y="20"/>
                </a:lnTo>
                <a:lnTo>
                  <a:pt x="12" y="28"/>
                </a:lnTo>
                <a:lnTo>
                  <a:pt x="0" y="12"/>
                </a:lnTo>
                <a:lnTo>
                  <a:pt x="0" y="8"/>
                </a:lnTo>
                <a:lnTo>
                  <a:pt x="0" y="8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2" name="Freeform 400"/>
          <p:cNvSpPr>
            <a:spLocks noChangeAspect="1"/>
          </p:cNvSpPr>
          <p:nvPr/>
        </p:nvSpPr>
        <p:spPr bwMode="auto">
          <a:xfrm>
            <a:off x="4738688" y="2471738"/>
            <a:ext cx="25400" cy="25400"/>
          </a:xfrm>
          <a:custGeom>
            <a:avLst/>
            <a:gdLst>
              <a:gd name="T0" fmla="*/ 0 w 28"/>
              <a:gd name="T1" fmla="*/ 12 h 28"/>
              <a:gd name="T2" fmla="*/ 16 w 28"/>
              <a:gd name="T3" fmla="*/ 0 h 28"/>
              <a:gd name="T4" fmla="*/ 28 w 28"/>
              <a:gd name="T5" fmla="*/ 16 h 28"/>
              <a:gd name="T6" fmla="*/ 12 w 28"/>
              <a:gd name="T7" fmla="*/ 28 h 28"/>
              <a:gd name="T8" fmla="*/ 0 w 28"/>
              <a:gd name="T9" fmla="*/ 16 h 28"/>
              <a:gd name="T10" fmla="*/ 0 w 28"/>
              <a:gd name="T11" fmla="*/ 12 h 28"/>
              <a:gd name="T12" fmla="*/ 0 w 28"/>
              <a:gd name="T13" fmla="*/ 1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0" y="12"/>
                </a:moveTo>
                <a:lnTo>
                  <a:pt x="16" y="0"/>
                </a:lnTo>
                <a:lnTo>
                  <a:pt x="28" y="16"/>
                </a:lnTo>
                <a:lnTo>
                  <a:pt x="12" y="28"/>
                </a:lnTo>
                <a:lnTo>
                  <a:pt x="0" y="16"/>
                </a:lnTo>
                <a:lnTo>
                  <a:pt x="0" y="12"/>
                </a:lnTo>
                <a:lnTo>
                  <a:pt x="0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3" name="Freeform 401"/>
          <p:cNvSpPr>
            <a:spLocks noChangeAspect="1"/>
          </p:cNvSpPr>
          <p:nvPr/>
        </p:nvSpPr>
        <p:spPr bwMode="auto">
          <a:xfrm>
            <a:off x="4749800" y="2486025"/>
            <a:ext cx="28575" cy="25400"/>
          </a:xfrm>
          <a:custGeom>
            <a:avLst/>
            <a:gdLst>
              <a:gd name="T0" fmla="*/ 0 w 28"/>
              <a:gd name="T1" fmla="*/ 12 h 24"/>
              <a:gd name="T2" fmla="*/ 16 w 28"/>
              <a:gd name="T3" fmla="*/ 0 h 24"/>
              <a:gd name="T4" fmla="*/ 28 w 28"/>
              <a:gd name="T5" fmla="*/ 8 h 24"/>
              <a:gd name="T6" fmla="*/ 12 w 28"/>
              <a:gd name="T7" fmla="*/ 24 h 24"/>
              <a:gd name="T8" fmla="*/ 0 w 28"/>
              <a:gd name="T9" fmla="*/ 12 h 24"/>
              <a:gd name="T10" fmla="*/ 0 w 28"/>
              <a:gd name="T11" fmla="*/ 12 h 24"/>
              <a:gd name="T12" fmla="*/ 0 w 28"/>
              <a:gd name="T13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4">
                <a:moveTo>
                  <a:pt x="0" y="12"/>
                </a:moveTo>
                <a:lnTo>
                  <a:pt x="16" y="0"/>
                </a:lnTo>
                <a:lnTo>
                  <a:pt x="28" y="8"/>
                </a:lnTo>
                <a:lnTo>
                  <a:pt x="12" y="24"/>
                </a:lnTo>
                <a:lnTo>
                  <a:pt x="0" y="12"/>
                </a:lnTo>
                <a:lnTo>
                  <a:pt x="0" y="12"/>
                </a:lnTo>
                <a:lnTo>
                  <a:pt x="0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4" name="Freeform 402"/>
          <p:cNvSpPr>
            <a:spLocks noChangeAspect="1"/>
          </p:cNvSpPr>
          <p:nvPr/>
        </p:nvSpPr>
        <p:spPr bwMode="auto">
          <a:xfrm>
            <a:off x="4762500" y="2493963"/>
            <a:ext cx="20638" cy="25400"/>
          </a:xfrm>
          <a:custGeom>
            <a:avLst/>
            <a:gdLst>
              <a:gd name="T0" fmla="*/ 16 w 24"/>
              <a:gd name="T1" fmla="*/ 4 h 24"/>
              <a:gd name="T2" fmla="*/ 16 w 24"/>
              <a:gd name="T3" fmla="*/ 4 h 24"/>
              <a:gd name="T4" fmla="*/ 24 w 24"/>
              <a:gd name="T5" fmla="*/ 12 h 24"/>
              <a:gd name="T6" fmla="*/ 8 w 24"/>
              <a:gd name="T7" fmla="*/ 24 h 24"/>
              <a:gd name="T8" fmla="*/ 0 w 24"/>
              <a:gd name="T9" fmla="*/ 16 h 24"/>
              <a:gd name="T10" fmla="*/ 16 w 24"/>
              <a:gd name="T11" fmla="*/ 0 h 24"/>
              <a:gd name="T12" fmla="*/ 16 w 24"/>
              <a:gd name="T13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4">
                <a:moveTo>
                  <a:pt x="16" y="4"/>
                </a:moveTo>
                <a:lnTo>
                  <a:pt x="16" y="4"/>
                </a:lnTo>
                <a:lnTo>
                  <a:pt x="24" y="12"/>
                </a:lnTo>
                <a:lnTo>
                  <a:pt x="8" y="24"/>
                </a:lnTo>
                <a:lnTo>
                  <a:pt x="0" y="16"/>
                </a:lnTo>
                <a:lnTo>
                  <a:pt x="16" y="0"/>
                </a:lnTo>
                <a:lnTo>
                  <a:pt x="16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5" name="Freeform 403"/>
          <p:cNvSpPr>
            <a:spLocks noChangeAspect="1"/>
          </p:cNvSpPr>
          <p:nvPr/>
        </p:nvSpPr>
        <p:spPr bwMode="auto">
          <a:xfrm>
            <a:off x="4764088" y="2506663"/>
            <a:ext cx="19050" cy="15875"/>
          </a:xfrm>
          <a:custGeom>
            <a:avLst/>
            <a:gdLst>
              <a:gd name="T0" fmla="*/ 20 w 20"/>
              <a:gd name="T1" fmla="*/ 0 h 16"/>
              <a:gd name="T2" fmla="*/ 20 w 20"/>
              <a:gd name="T3" fmla="*/ 4 h 16"/>
              <a:gd name="T4" fmla="*/ 20 w 20"/>
              <a:gd name="T5" fmla="*/ 12 h 16"/>
              <a:gd name="T6" fmla="*/ 0 w 20"/>
              <a:gd name="T7" fmla="*/ 16 h 16"/>
              <a:gd name="T8" fmla="*/ 0 w 20"/>
              <a:gd name="T9" fmla="*/ 8 h 16"/>
              <a:gd name="T10" fmla="*/ 20 w 20"/>
              <a:gd name="T11" fmla="*/ 0 h 16"/>
              <a:gd name="T12" fmla="*/ 20 w 20"/>
              <a:gd name="T1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16">
                <a:moveTo>
                  <a:pt x="20" y="0"/>
                </a:moveTo>
                <a:lnTo>
                  <a:pt x="20" y="4"/>
                </a:lnTo>
                <a:lnTo>
                  <a:pt x="20" y="12"/>
                </a:lnTo>
                <a:lnTo>
                  <a:pt x="0" y="16"/>
                </a:lnTo>
                <a:lnTo>
                  <a:pt x="0" y="8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6" name="Freeform 404"/>
          <p:cNvSpPr>
            <a:spLocks noChangeAspect="1"/>
          </p:cNvSpPr>
          <p:nvPr/>
        </p:nvSpPr>
        <p:spPr bwMode="auto">
          <a:xfrm>
            <a:off x="4762500" y="2519363"/>
            <a:ext cx="25400" cy="19050"/>
          </a:xfrm>
          <a:custGeom>
            <a:avLst/>
            <a:gdLst>
              <a:gd name="T0" fmla="*/ 28 w 28"/>
              <a:gd name="T1" fmla="*/ 4 h 20"/>
              <a:gd name="T2" fmla="*/ 24 w 28"/>
              <a:gd name="T3" fmla="*/ 8 h 20"/>
              <a:gd name="T4" fmla="*/ 20 w 28"/>
              <a:gd name="T5" fmla="*/ 20 h 20"/>
              <a:gd name="T6" fmla="*/ 0 w 28"/>
              <a:gd name="T7" fmla="*/ 8 h 20"/>
              <a:gd name="T8" fmla="*/ 8 w 28"/>
              <a:gd name="T9" fmla="*/ 0 h 20"/>
              <a:gd name="T10" fmla="*/ 24 w 28"/>
              <a:gd name="T11" fmla="*/ 0 h 20"/>
              <a:gd name="T12" fmla="*/ 28 w 28"/>
              <a:gd name="T13" fmla="*/ 4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0">
                <a:moveTo>
                  <a:pt x="28" y="4"/>
                </a:moveTo>
                <a:lnTo>
                  <a:pt x="24" y="8"/>
                </a:lnTo>
                <a:lnTo>
                  <a:pt x="20" y="20"/>
                </a:lnTo>
                <a:lnTo>
                  <a:pt x="0" y="8"/>
                </a:lnTo>
                <a:lnTo>
                  <a:pt x="8" y="0"/>
                </a:lnTo>
                <a:lnTo>
                  <a:pt x="24" y="0"/>
                </a:lnTo>
                <a:lnTo>
                  <a:pt x="28" y="4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7" name="Freeform 405"/>
          <p:cNvSpPr>
            <a:spLocks noChangeAspect="1"/>
          </p:cNvSpPr>
          <p:nvPr/>
        </p:nvSpPr>
        <p:spPr bwMode="auto">
          <a:xfrm>
            <a:off x="4749800" y="2525713"/>
            <a:ext cx="30163" cy="28575"/>
          </a:xfrm>
          <a:custGeom>
            <a:avLst/>
            <a:gdLst>
              <a:gd name="T0" fmla="*/ 32 w 32"/>
              <a:gd name="T1" fmla="*/ 12 h 28"/>
              <a:gd name="T2" fmla="*/ 28 w 32"/>
              <a:gd name="T3" fmla="*/ 12 h 28"/>
              <a:gd name="T4" fmla="*/ 16 w 32"/>
              <a:gd name="T5" fmla="*/ 28 h 28"/>
              <a:gd name="T6" fmla="*/ 0 w 32"/>
              <a:gd name="T7" fmla="*/ 12 h 28"/>
              <a:gd name="T8" fmla="*/ 16 w 32"/>
              <a:gd name="T9" fmla="*/ 0 h 28"/>
              <a:gd name="T10" fmla="*/ 32 w 32"/>
              <a:gd name="T11" fmla="*/ 12 h 28"/>
              <a:gd name="T12" fmla="*/ 32 w 32"/>
              <a:gd name="T13" fmla="*/ 12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" h="28">
                <a:moveTo>
                  <a:pt x="32" y="12"/>
                </a:moveTo>
                <a:lnTo>
                  <a:pt x="28" y="12"/>
                </a:lnTo>
                <a:lnTo>
                  <a:pt x="16" y="28"/>
                </a:lnTo>
                <a:lnTo>
                  <a:pt x="0" y="12"/>
                </a:lnTo>
                <a:lnTo>
                  <a:pt x="16" y="0"/>
                </a:lnTo>
                <a:lnTo>
                  <a:pt x="32" y="12"/>
                </a:lnTo>
                <a:lnTo>
                  <a:pt x="32" y="12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8" name="Freeform 406"/>
          <p:cNvSpPr>
            <a:spLocks noChangeAspect="1"/>
          </p:cNvSpPr>
          <p:nvPr/>
        </p:nvSpPr>
        <p:spPr bwMode="auto">
          <a:xfrm>
            <a:off x="4727575" y="2538413"/>
            <a:ext cx="36513" cy="38100"/>
          </a:xfrm>
          <a:custGeom>
            <a:avLst/>
            <a:gdLst>
              <a:gd name="T0" fmla="*/ 36 w 40"/>
              <a:gd name="T1" fmla="*/ 16 h 36"/>
              <a:gd name="T2" fmla="*/ 36 w 40"/>
              <a:gd name="T3" fmla="*/ 16 h 36"/>
              <a:gd name="T4" fmla="*/ 12 w 40"/>
              <a:gd name="T5" fmla="*/ 36 h 36"/>
              <a:gd name="T6" fmla="*/ 0 w 40"/>
              <a:gd name="T7" fmla="*/ 20 h 36"/>
              <a:gd name="T8" fmla="*/ 24 w 40"/>
              <a:gd name="T9" fmla="*/ 0 h 36"/>
              <a:gd name="T10" fmla="*/ 40 w 40"/>
              <a:gd name="T11" fmla="*/ 16 h 36"/>
              <a:gd name="T12" fmla="*/ 36 w 40"/>
              <a:gd name="T13" fmla="*/ 1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36">
                <a:moveTo>
                  <a:pt x="36" y="16"/>
                </a:moveTo>
                <a:lnTo>
                  <a:pt x="36" y="16"/>
                </a:lnTo>
                <a:lnTo>
                  <a:pt x="12" y="36"/>
                </a:lnTo>
                <a:lnTo>
                  <a:pt x="0" y="20"/>
                </a:lnTo>
                <a:lnTo>
                  <a:pt x="24" y="0"/>
                </a:lnTo>
                <a:lnTo>
                  <a:pt x="40" y="16"/>
                </a:lnTo>
                <a:lnTo>
                  <a:pt x="36" y="16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599" name="Freeform 407"/>
          <p:cNvSpPr>
            <a:spLocks noChangeAspect="1"/>
          </p:cNvSpPr>
          <p:nvPr/>
        </p:nvSpPr>
        <p:spPr bwMode="auto">
          <a:xfrm>
            <a:off x="4713288" y="2560638"/>
            <a:ext cx="25400" cy="22225"/>
          </a:xfrm>
          <a:custGeom>
            <a:avLst/>
            <a:gdLst>
              <a:gd name="T0" fmla="*/ 28 w 28"/>
              <a:gd name="T1" fmla="*/ 16 h 24"/>
              <a:gd name="T2" fmla="*/ 28 w 28"/>
              <a:gd name="T3" fmla="*/ 16 h 24"/>
              <a:gd name="T4" fmla="*/ 12 w 28"/>
              <a:gd name="T5" fmla="*/ 24 h 24"/>
              <a:gd name="T6" fmla="*/ 0 w 28"/>
              <a:gd name="T7" fmla="*/ 8 h 24"/>
              <a:gd name="T8" fmla="*/ 16 w 28"/>
              <a:gd name="T9" fmla="*/ 0 h 24"/>
              <a:gd name="T10" fmla="*/ 28 w 28"/>
              <a:gd name="T11" fmla="*/ 16 h 24"/>
              <a:gd name="T12" fmla="*/ 28 w 28"/>
              <a:gd name="T13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4">
                <a:moveTo>
                  <a:pt x="28" y="16"/>
                </a:moveTo>
                <a:lnTo>
                  <a:pt x="28" y="16"/>
                </a:lnTo>
                <a:lnTo>
                  <a:pt x="12" y="24"/>
                </a:lnTo>
                <a:lnTo>
                  <a:pt x="0" y="8"/>
                </a:lnTo>
                <a:lnTo>
                  <a:pt x="16" y="0"/>
                </a:lnTo>
                <a:lnTo>
                  <a:pt x="28" y="16"/>
                </a:lnTo>
                <a:lnTo>
                  <a:pt x="28" y="16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0" name="Freeform 408"/>
          <p:cNvSpPr>
            <a:spLocks noChangeAspect="1"/>
          </p:cNvSpPr>
          <p:nvPr/>
        </p:nvSpPr>
        <p:spPr bwMode="auto">
          <a:xfrm>
            <a:off x="4699000" y="2566988"/>
            <a:ext cx="25400" cy="23812"/>
          </a:xfrm>
          <a:custGeom>
            <a:avLst/>
            <a:gdLst>
              <a:gd name="T0" fmla="*/ 24 w 28"/>
              <a:gd name="T1" fmla="*/ 16 h 24"/>
              <a:gd name="T2" fmla="*/ 24 w 28"/>
              <a:gd name="T3" fmla="*/ 20 h 24"/>
              <a:gd name="T4" fmla="*/ 4 w 28"/>
              <a:gd name="T5" fmla="*/ 24 h 24"/>
              <a:gd name="T6" fmla="*/ 0 w 28"/>
              <a:gd name="T7" fmla="*/ 4 h 24"/>
              <a:gd name="T8" fmla="*/ 20 w 28"/>
              <a:gd name="T9" fmla="*/ 0 h 24"/>
              <a:gd name="T10" fmla="*/ 28 w 28"/>
              <a:gd name="T11" fmla="*/ 16 h 24"/>
              <a:gd name="T12" fmla="*/ 24 w 28"/>
              <a:gd name="T13" fmla="*/ 16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4">
                <a:moveTo>
                  <a:pt x="24" y="16"/>
                </a:moveTo>
                <a:lnTo>
                  <a:pt x="24" y="20"/>
                </a:lnTo>
                <a:lnTo>
                  <a:pt x="4" y="24"/>
                </a:lnTo>
                <a:lnTo>
                  <a:pt x="0" y="4"/>
                </a:lnTo>
                <a:lnTo>
                  <a:pt x="20" y="0"/>
                </a:lnTo>
                <a:lnTo>
                  <a:pt x="28" y="16"/>
                </a:lnTo>
                <a:lnTo>
                  <a:pt x="24" y="16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1" name="Freeform 409"/>
          <p:cNvSpPr>
            <a:spLocks noChangeAspect="1"/>
          </p:cNvSpPr>
          <p:nvPr/>
        </p:nvSpPr>
        <p:spPr bwMode="auto">
          <a:xfrm>
            <a:off x="4679950" y="2571750"/>
            <a:ext cx="20638" cy="28575"/>
          </a:xfrm>
          <a:custGeom>
            <a:avLst/>
            <a:gdLst>
              <a:gd name="T0" fmla="*/ 24 w 24"/>
              <a:gd name="T1" fmla="*/ 20 h 28"/>
              <a:gd name="T2" fmla="*/ 24 w 24"/>
              <a:gd name="T3" fmla="*/ 20 h 28"/>
              <a:gd name="T4" fmla="*/ 4 w 24"/>
              <a:gd name="T5" fmla="*/ 28 h 28"/>
              <a:gd name="T6" fmla="*/ 0 w 24"/>
              <a:gd name="T7" fmla="*/ 8 h 28"/>
              <a:gd name="T8" fmla="*/ 20 w 24"/>
              <a:gd name="T9" fmla="*/ 0 h 28"/>
              <a:gd name="T10" fmla="*/ 24 w 24"/>
              <a:gd name="T11" fmla="*/ 20 h 28"/>
              <a:gd name="T12" fmla="*/ 24 w 24"/>
              <a:gd name="T13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8">
                <a:moveTo>
                  <a:pt x="24" y="20"/>
                </a:moveTo>
                <a:lnTo>
                  <a:pt x="24" y="20"/>
                </a:lnTo>
                <a:lnTo>
                  <a:pt x="4" y="28"/>
                </a:lnTo>
                <a:lnTo>
                  <a:pt x="0" y="8"/>
                </a:lnTo>
                <a:lnTo>
                  <a:pt x="20" y="0"/>
                </a:lnTo>
                <a:lnTo>
                  <a:pt x="24" y="20"/>
                </a:lnTo>
                <a:lnTo>
                  <a:pt x="24" y="2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" name="Freeform 410"/>
          <p:cNvSpPr>
            <a:spLocks noChangeAspect="1"/>
          </p:cNvSpPr>
          <p:nvPr/>
        </p:nvSpPr>
        <p:spPr bwMode="auto">
          <a:xfrm>
            <a:off x="4659313" y="2579688"/>
            <a:ext cx="23812" cy="28575"/>
          </a:xfrm>
          <a:custGeom>
            <a:avLst/>
            <a:gdLst>
              <a:gd name="T0" fmla="*/ 20 w 24"/>
              <a:gd name="T1" fmla="*/ 0 h 28"/>
              <a:gd name="T2" fmla="*/ 24 w 24"/>
              <a:gd name="T3" fmla="*/ 20 h 28"/>
              <a:gd name="T4" fmla="*/ 4 w 24"/>
              <a:gd name="T5" fmla="*/ 28 h 28"/>
              <a:gd name="T6" fmla="*/ 0 w 24"/>
              <a:gd name="T7" fmla="*/ 8 h 28"/>
              <a:gd name="T8" fmla="*/ 16 w 24"/>
              <a:gd name="T9" fmla="*/ 0 h 28"/>
              <a:gd name="T10" fmla="*/ 20 w 24"/>
              <a:gd name="T11" fmla="*/ 0 h 28"/>
              <a:gd name="T12" fmla="*/ 20 w 24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28">
                <a:moveTo>
                  <a:pt x="20" y="0"/>
                </a:moveTo>
                <a:lnTo>
                  <a:pt x="24" y="20"/>
                </a:lnTo>
                <a:lnTo>
                  <a:pt x="4" y="28"/>
                </a:lnTo>
                <a:lnTo>
                  <a:pt x="0" y="8"/>
                </a:lnTo>
                <a:lnTo>
                  <a:pt x="16" y="0"/>
                </a:lnTo>
                <a:lnTo>
                  <a:pt x="20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3" name="Freeform 411"/>
          <p:cNvSpPr>
            <a:spLocks noChangeAspect="1"/>
          </p:cNvSpPr>
          <p:nvPr/>
        </p:nvSpPr>
        <p:spPr bwMode="auto">
          <a:xfrm>
            <a:off x="4640263" y="2587625"/>
            <a:ext cx="25400" cy="28575"/>
          </a:xfrm>
          <a:custGeom>
            <a:avLst/>
            <a:gdLst>
              <a:gd name="T0" fmla="*/ 20 w 28"/>
              <a:gd name="T1" fmla="*/ 0 h 28"/>
              <a:gd name="T2" fmla="*/ 28 w 28"/>
              <a:gd name="T3" fmla="*/ 16 h 28"/>
              <a:gd name="T4" fmla="*/ 8 w 28"/>
              <a:gd name="T5" fmla="*/ 28 h 28"/>
              <a:gd name="T6" fmla="*/ 0 w 28"/>
              <a:gd name="T7" fmla="*/ 12 h 28"/>
              <a:gd name="T8" fmla="*/ 16 w 28"/>
              <a:gd name="T9" fmla="*/ 0 h 28"/>
              <a:gd name="T10" fmla="*/ 16 w 28"/>
              <a:gd name="T11" fmla="*/ 0 h 28"/>
              <a:gd name="T12" fmla="*/ 20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20" y="0"/>
                </a:moveTo>
                <a:lnTo>
                  <a:pt x="28" y="16"/>
                </a:lnTo>
                <a:lnTo>
                  <a:pt x="8" y="28"/>
                </a:lnTo>
                <a:lnTo>
                  <a:pt x="0" y="12"/>
                </a:lnTo>
                <a:lnTo>
                  <a:pt x="16" y="0"/>
                </a:lnTo>
                <a:lnTo>
                  <a:pt x="16" y="0"/>
                </a:lnTo>
                <a:lnTo>
                  <a:pt x="20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4" name="Freeform 412"/>
          <p:cNvSpPr>
            <a:spLocks noChangeAspect="1"/>
          </p:cNvSpPr>
          <p:nvPr/>
        </p:nvSpPr>
        <p:spPr bwMode="auto">
          <a:xfrm>
            <a:off x="4625975" y="2600325"/>
            <a:ext cx="25400" cy="26988"/>
          </a:xfrm>
          <a:custGeom>
            <a:avLst/>
            <a:gdLst>
              <a:gd name="T0" fmla="*/ 16 w 28"/>
              <a:gd name="T1" fmla="*/ 0 h 28"/>
              <a:gd name="T2" fmla="*/ 28 w 28"/>
              <a:gd name="T3" fmla="*/ 16 h 28"/>
              <a:gd name="T4" fmla="*/ 12 w 28"/>
              <a:gd name="T5" fmla="*/ 28 h 28"/>
              <a:gd name="T6" fmla="*/ 0 w 28"/>
              <a:gd name="T7" fmla="*/ 16 h 28"/>
              <a:gd name="T8" fmla="*/ 12 w 28"/>
              <a:gd name="T9" fmla="*/ 0 h 28"/>
              <a:gd name="T10" fmla="*/ 12 w 28"/>
              <a:gd name="T11" fmla="*/ 0 h 28"/>
              <a:gd name="T12" fmla="*/ 16 w 28"/>
              <a:gd name="T13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" h="28">
                <a:moveTo>
                  <a:pt x="16" y="0"/>
                </a:moveTo>
                <a:lnTo>
                  <a:pt x="28" y="16"/>
                </a:lnTo>
                <a:lnTo>
                  <a:pt x="12" y="28"/>
                </a:lnTo>
                <a:lnTo>
                  <a:pt x="0" y="16"/>
                </a:lnTo>
                <a:lnTo>
                  <a:pt x="12" y="0"/>
                </a:lnTo>
                <a:lnTo>
                  <a:pt x="12" y="0"/>
                </a:lnTo>
                <a:lnTo>
                  <a:pt x="16" y="0"/>
                </a:lnTo>
                <a:close/>
              </a:path>
            </a:pathLst>
          </a:custGeom>
          <a:solidFill>
            <a:srgbClr val="B6D828"/>
          </a:solidFill>
          <a:ln w="127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5" name="Line 413"/>
          <p:cNvSpPr>
            <a:spLocks noChangeShapeType="1"/>
          </p:cNvSpPr>
          <p:nvPr/>
        </p:nvSpPr>
        <p:spPr bwMode="auto">
          <a:xfrm flipH="1">
            <a:off x="4589463" y="2511425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6" name="Line 414"/>
          <p:cNvSpPr>
            <a:spLocks noChangeShapeType="1"/>
          </p:cNvSpPr>
          <p:nvPr/>
        </p:nvSpPr>
        <p:spPr bwMode="auto">
          <a:xfrm flipH="1">
            <a:off x="4573588" y="2271713"/>
            <a:ext cx="8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7" name="Text Box 415"/>
          <p:cNvSpPr txBox="1">
            <a:spLocks noChangeArrowheads="1"/>
          </p:cNvSpPr>
          <p:nvPr/>
        </p:nvSpPr>
        <p:spPr bwMode="auto">
          <a:xfrm>
            <a:off x="2332038" y="1498600"/>
            <a:ext cx="303212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A</a:t>
            </a:r>
            <a:endParaRPr lang="en-US" altLang="en-US" sz="1400" b="1">
              <a:solidFill>
                <a:schemeClr val="bg1"/>
              </a:solidFill>
            </a:endParaRPr>
          </a:p>
        </p:txBody>
      </p:sp>
      <p:sp>
        <p:nvSpPr>
          <p:cNvPr id="8608" name="Text Box 416"/>
          <p:cNvSpPr txBox="1">
            <a:spLocks noChangeArrowheads="1"/>
          </p:cNvSpPr>
          <p:nvPr/>
        </p:nvSpPr>
        <p:spPr bwMode="auto">
          <a:xfrm>
            <a:off x="2324100" y="2849563"/>
            <a:ext cx="30321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B</a:t>
            </a:r>
            <a:endParaRPr lang="en-US" altLang="en-US" sz="1600" b="1"/>
          </a:p>
        </p:txBody>
      </p:sp>
      <p:sp>
        <p:nvSpPr>
          <p:cNvPr id="8609" name="Line 417"/>
          <p:cNvSpPr>
            <a:spLocks noChangeShapeType="1"/>
          </p:cNvSpPr>
          <p:nvPr/>
        </p:nvSpPr>
        <p:spPr bwMode="auto">
          <a:xfrm>
            <a:off x="6477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10" name="Freeform 418"/>
          <p:cNvSpPr>
            <a:spLocks/>
          </p:cNvSpPr>
          <p:nvPr/>
        </p:nvSpPr>
        <p:spPr bwMode="auto">
          <a:xfrm>
            <a:off x="8597900" y="1679575"/>
            <a:ext cx="320675" cy="987425"/>
          </a:xfrm>
          <a:custGeom>
            <a:avLst/>
            <a:gdLst>
              <a:gd name="T0" fmla="*/ 16 w 202"/>
              <a:gd name="T1" fmla="*/ 0 h 622"/>
              <a:gd name="T2" fmla="*/ 32 w 202"/>
              <a:gd name="T3" fmla="*/ 147 h 622"/>
              <a:gd name="T4" fmla="*/ 32 w 202"/>
              <a:gd name="T5" fmla="*/ 290 h 622"/>
              <a:gd name="T6" fmla="*/ 69 w 202"/>
              <a:gd name="T7" fmla="*/ 345 h 622"/>
              <a:gd name="T8" fmla="*/ 96 w 202"/>
              <a:gd name="T9" fmla="*/ 349 h 622"/>
              <a:gd name="T10" fmla="*/ 192 w 202"/>
              <a:gd name="T11" fmla="*/ 361 h 622"/>
              <a:gd name="T12" fmla="*/ 171 w 202"/>
              <a:gd name="T13" fmla="*/ 377 h 622"/>
              <a:gd name="T14" fmla="*/ 181 w 202"/>
              <a:gd name="T15" fmla="*/ 371 h 622"/>
              <a:gd name="T16" fmla="*/ 96 w 202"/>
              <a:gd name="T17" fmla="*/ 393 h 622"/>
              <a:gd name="T18" fmla="*/ 16 w 202"/>
              <a:gd name="T19" fmla="*/ 413 h 622"/>
              <a:gd name="T20" fmla="*/ 37 w 202"/>
              <a:gd name="T21" fmla="*/ 494 h 622"/>
              <a:gd name="T22" fmla="*/ 80 w 202"/>
              <a:gd name="T23" fmla="*/ 498 h 622"/>
              <a:gd name="T24" fmla="*/ 139 w 202"/>
              <a:gd name="T25" fmla="*/ 511 h 622"/>
              <a:gd name="T26" fmla="*/ 149 w 202"/>
              <a:gd name="T27" fmla="*/ 531 h 622"/>
              <a:gd name="T28" fmla="*/ 59 w 202"/>
              <a:gd name="T29" fmla="*/ 541 h 622"/>
              <a:gd name="T30" fmla="*/ 16 w 202"/>
              <a:gd name="T31" fmla="*/ 569 h 622"/>
              <a:gd name="T32" fmla="*/ 11 w 202"/>
              <a:gd name="T33" fmla="*/ 611 h 622"/>
              <a:gd name="T34" fmla="*/ 0 w 202"/>
              <a:gd name="T35" fmla="*/ 59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622">
                <a:moveTo>
                  <a:pt x="16" y="0"/>
                </a:moveTo>
                <a:cubicBezTo>
                  <a:pt x="12" y="46"/>
                  <a:pt x="32" y="110"/>
                  <a:pt x="32" y="147"/>
                </a:cubicBezTo>
                <a:cubicBezTo>
                  <a:pt x="32" y="190"/>
                  <a:pt x="14" y="244"/>
                  <a:pt x="32" y="290"/>
                </a:cubicBezTo>
                <a:cubicBezTo>
                  <a:pt x="37" y="322"/>
                  <a:pt x="40" y="322"/>
                  <a:pt x="69" y="345"/>
                </a:cubicBezTo>
                <a:cubicBezTo>
                  <a:pt x="79" y="356"/>
                  <a:pt x="75" y="346"/>
                  <a:pt x="96" y="349"/>
                </a:cubicBezTo>
                <a:cubicBezTo>
                  <a:pt x="116" y="351"/>
                  <a:pt x="179" y="356"/>
                  <a:pt x="192" y="361"/>
                </a:cubicBezTo>
                <a:cubicBezTo>
                  <a:pt x="202" y="364"/>
                  <a:pt x="161" y="372"/>
                  <a:pt x="171" y="377"/>
                </a:cubicBezTo>
                <a:cubicBezTo>
                  <a:pt x="171" y="385"/>
                  <a:pt x="200" y="369"/>
                  <a:pt x="181" y="371"/>
                </a:cubicBezTo>
                <a:cubicBezTo>
                  <a:pt x="147" y="374"/>
                  <a:pt x="129" y="391"/>
                  <a:pt x="96" y="393"/>
                </a:cubicBezTo>
                <a:cubicBezTo>
                  <a:pt x="52" y="397"/>
                  <a:pt x="42" y="382"/>
                  <a:pt x="16" y="413"/>
                </a:cubicBezTo>
                <a:cubicBezTo>
                  <a:pt x="10" y="432"/>
                  <a:pt x="6" y="485"/>
                  <a:pt x="37" y="494"/>
                </a:cubicBezTo>
                <a:cubicBezTo>
                  <a:pt x="50" y="497"/>
                  <a:pt x="65" y="496"/>
                  <a:pt x="80" y="498"/>
                </a:cubicBezTo>
                <a:cubicBezTo>
                  <a:pt x="100" y="503"/>
                  <a:pt x="117" y="507"/>
                  <a:pt x="139" y="511"/>
                </a:cubicBezTo>
                <a:cubicBezTo>
                  <a:pt x="155" y="515"/>
                  <a:pt x="197" y="531"/>
                  <a:pt x="149" y="531"/>
                </a:cubicBezTo>
                <a:cubicBezTo>
                  <a:pt x="109" y="550"/>
                  <a:pt x="102" y="533"/>
                  <a:pt x="59" y="541"/>
                </a:cubicBezTo>
                <a:cubicBezTo>
                  <a:pt x="31" y="543"/>
                  <a:pt x="30" y="542"/>
                  <a:pt x="16" y="569"/>
                </a:cubicBezTo>
                <a:cubicBezTo>
                  <a:pt x="9" y="580"/>
                  <a:pt x="27" y="595"/>
                  <a:pt x="11" y="611"/>
                </a:cubicBezTo>
                <a:cubicBezTo>
                  <a:pt x="37" y="622"/>
                  <a:pt x="0" y="592"/>
                  <a:pt x="0" y="59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11" name="Line 419"/>
          <p:cNvSpPr>
            <a:spLocks noChangeAspect="1" noChangeShapeType="1"/>
          </p:cNvSpPr>
          <p:nvPr/>
        </p:nvSpPr>
        <p:spPr bwMode="auto">
          <a:xfrm>
            <a:off x="8567738" y="1441450"/>
            <a:ext cx="166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12" name="Freeform 420"/>
          <p:cNvSpPr>
            <a:spLocks/>
          </p:cNvSpPr>
          <p:nvPr/>
        </p:nvSpPr>
        <p:spPr bwMode="auto">
          <a:xfrm>
            <a:off x="8564563" y="3035300"/>
            <a:ext cx="320675" cy="987425"/>
          </a:xfrm>
          <a:custGeom>
            <a:avLst/>
            <a:gdLst>
              <a:gd name="T0" fmla="*/ 16 w 202"/>
              <a:gd name="T1" fmla="*/ 0 h 622"/>
              <a:gd name="T2" fmla="*/ 32 w 202"/>
              <a:gd name="T3" fmla="*/ 147 h 622"/>
              <a:gd name="T4" fmla="*/ 32 w 202"/>
              <a:gd name="T5" fmla="*/ 290 h 622"/>
              <a:gd name="T6" fmla="*/ 69 w 202"/>
              <a:gd name="T7" fmla="*/ 345 h 622"/>
              <a:gd name="T8" fmla="*/ 96 w 202"/>
              <a:gd name="T9" fmla="*/ 349 h 622"/>
              <a:gd name="T10" fmla="*/ 192 w 202"/>
              <a:gd name="T11" fmla="*/ 361 h 622"/>
              <a:gd name="T12" fmla="*/ 171 w 202"/>
              <a:gd name="T13" fmla="*/ 377 h 622"/>
              <a:gd name="T14" fmla="*/ 181 w 202"/>
              <a:gd name="T15" fmla="*/ 371 h 622"/>
              <a:gd name="T16" fmla="*/ 96 w 202"/>
              <a:gd name="T17" fmla="*/ 393 h 622"/>
              <a:gd name="T18" fmla="*/ 16 w 202"/>
              <a:gd name="T19" fmla="*/ 413 h 622"/>
              <a:gd name="T20" fmla="*/ 37 w 202"/>
              <a:gd name="T21" fmla="*/ 494 h 622"/>
              <a:gd name="T22" fmla="*/ 80 w 202"/>
              <a:gd name="T23" fmla="*/ 498 h 622"/>
              <a:gd name="T24" fmla="*/ 139 w 202"/>
              <a:gd name="T25" fmla="*/ 511 h 622"/>
              <a:gd name="T26" fmla="*/ 149 w 202"/>
              <a:gd name="T27" fmla="*/ 531 h 622"/>
              <a:gd name="T28" fmla="*/ 59 w 202"/>
              <a:gd name="T29" fmla="*/ 541 h 622"/>
              <a:gd name="T30" fmla="*/ 16 w 202"/>
              <a:gd name="T31" fmla="*/ 569 h 622"/>
              <a:gd name="T32" fmla="*/ 11 w 202"/>
              <a:gd name="T33" fmla="*/ 611 h 622"/>
              <a:gd name="T34" fmla="*/ 0 w 202"/>
              <a:gd name="T35" fmla="*/ 59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2" h="622">
                <a:moveTo>
                  <a:pt x="16" y="0"/>
                </a:moveTo>
                <a:cubicBezTo>
                  <a:pt x="12" y="46"/>
                  <a:pt x="32" y="110"/>
                  <a:pt x="32" y="147"/>
                </a:cubicBezTo>
                <a:cubicBezTo>
                  <a:pt x="32" y="190"/>
                  <a:pt x="14" y="244"/>
                  <a:pt x="32" y="290"/>
                </a:cubicBezTo>
                <a:cubicBezTo>
                  <a:pt x="37" y="322"/>
                  <a:pt x="40" y="322"/>
                  <a:pt x="69" y="345"/>
                </a:cubicBezTo>
                <a:cubicBezTo>
                  <a:pt x="79" y="356"/>
                  <a:pt x="75" y="346"/>
                  <a:pt x="96" y="349"/>
                </a:cubicBezTo>
                <a:cubicBezTo>
                  <a:pt x="116" y="351"/>
                  <a:pt x="179" y="356"/>
                  <a:pt x="192" y="361"/>
                </a:cubicBezTo>
                <a:cubicBezTo>
                  <a:pt x="202" y="364"/>
                  <a:pt x="161" y="372"/>
                  <a:pt x="171" y="377"/>
                </a:cubicBezTo>
                <a:cubicBezTo>
                  <a:pt x="171" y="385"/>
                  <a:pt x="200" y="369"/>
                  <a:pt x="181" y="371"/>
                </a:cubicBezTo>
                <a:cubicBezTo>
                  <a:pt x="147" y="374"/>
                  <a:pt x="129" y="391"/>
                  <a:pt x="96" y="393"/>
                </a:cubicBezTo>
                <a:cubicBezTo>
                  <a:pt x="52" y="397"/>
                  <a:pt x="42" y="382"/>
                  <a:pt x="16" y="413"/>
                </a:cubicBezTo>
                <a:cubicBezTo>
                  <a:pt x="10" y="432"/>
                  <a:pt x="6" y="485"/>
                  <a:pt x="37" y="494"/>
                </a:cubicBezTo>
                <a:cubicBezTo>
                  <a:pt x="50" y="497"/>
                  <a:pt x="65" y="496"/>
                  <a:pt x="80" y="498"/>
                </a:cubicBezTo>
                <a:cubicBezTo>
                  <a:pt x="100" y="503"/>
                  <a:pt x="117" y="507"/>
                  <a:pt x="139" y="511"/>
                </a:cubicBezTo>
                <a:cubicBezTo>
                  <a:pt x="155" y="515"/>
                  <a:pt x="197" y="531"/>
                  <a:pt x="149" y="531"/>
                </a:cubicBezTo>
                <a:cubicBezTo>
                  <a:pt x="109" y="550"/>
                  <a:pt x="102" y="533"/>
                  <a:pt x="59" y="541"/>
                </a:cubicBezTo>
                <a:cubicBezTo>
                  <a:pt x="31" y="543"/>
                  <a:pt x="30" y="542"/>
                  <a:pt x="16" y="569"/>
                </a:cubicBezTo>
                <a:cubicBezTo>
                  <a:pt x="9" y="580"/>
                  <a:pt x="27" y="595"/>
                  <a:pt x="11" y="611"/>
                </a:cubicBezTo>
                <a:cubicBezTo>
                  <a:pt x="37" y="622"/>
                  <a:pt x="0" y="592"/>
                  <a:pt x="0" y="59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13" name="Line 421"/>
          <p:cNvSpPr>
            <a:spLocks noChangeAspect="1" noChangeShapeType="1"/>
          </p:cNvSpPr>
          <p:nvPr/>
        </p:nvSpPr>
        <p:spPr bwMode="auto">
          <a:xfrm>
            <a:off x="8593138" y="2805113"/>
            <a:ext cx="1666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14" name="Rectangle 422"/>
          <p:cNvSpPr>
            <a:spLocks noChangeAspect="1" noChangeArrowheads="1"/>
          </p:cNvSpPr>
          <p:nvPr/>
        </p:nvSpPr>
        <p:spPr bwMode="auto">
          <a:xfrm>
            <a:off x="8769350" y="5795963"/>
            <a:ext cx="171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500</a:t>
            </a:r>
            <a:endParaRPr lang="en-US" altLang="en-US"/>
          </a:p>
        </p:txBody>
      </p:sp>
      <p:sp>
        <p:nvSpPr>
          <p:cNvPr id="8615" name="Rectangle 423"/>
          <p:cNvSpPr>
            <a:spLocks noChangeAspect="1" noChangeArrowheads="1"/>
          </p:cNvSpPr>
          <p:nvPr/>
        </p:nvSpPr>
        <p:spPr bwMode="auto">
          <a:xfrm>
            <a:off x="4629150" y="5821363"/>
            <a:ext cx="1714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altLang="en-US" sz="900">
                <a:solidFill>
                  <a:srgbClr val="1F1A17"/>
                </a:solidFill>
              </a:rPr>
              <a:t>500</a:t>
            </a:r>
            <a:endParaRPr lang="en-US" altLang="en-US"/>
          </a:p>
        </p:txBody>
      </p:sp>
      <p:sp>
        <p:nvSpPr>
          <p:cNvPr id="8616" name="Text Box 424"/>
          <p:cNvSpPr txBox="1">
            <a:spLocks noChangeArrowheads="1"/>
          </p:cNvSpPr>
          <p:nvPr/>
        </p:nvSpPr>
        <p:spPr bwMode="auto">
          <a:xfrm>
            <a:off x="6311900" y="1477963"/>
            <a:ext cx="3619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A</a:t>
            </a:r>
            <a:r>
              <a:rPr lang="ja-JP" altLang="en-US" sz="1400" b="1" i="1">
                <a:latin typeface="Arial"/>
              </a:rPr>
              <a:t>’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8617" name="Text Box 425"/>
          <p:cNvSpPr txBox="1">
            <a:spLocks noChangeArrowheads="1"/>
          </p:cNvSpPr>
          <p:nvPr/>
        </p:nvSpPr>
        <p:spPr bwMode="auto">
          <a:xfrm>
            <a:off x="6302375" y="2816225"/>
            <a:ext cx="3619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B</a:t>
            </a:r>
            <a:r>
              <a:rPr lang="ja-JP" altLang="en-US" sz="1400" b="1" i="1">
                <a:latin typeface="Arial"/>
              </a:rPr>
              <a:t>’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8618" name="Text Box 426"/>
          <p:cNvSpPr txBox="1">
            <a:spLocks noChangeArrowheads="1"/>
          </p:cNvSpPr>
          <p:nvPr/>
        </p:nvSpPr>
        <p:spPr bwMode="auto">
          <a:xfrm>
            <a:off x="6327775" y="4281488"/>
            <a:ext cx="36195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C</a:t>
            </a:r>
            <a:r>
              <a:rPr lang="ja-JP" altLang="en-US" sz="1400" b="1" i="1">
                <a:latin typeface="Arial"/>
              </a:rPr>
              <a:t>’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8619" name="Rectangle 427"/>
          <p:cNvSpPr>
            <a:spLocks noChangeAspect="1" noChangeArrowheads="1"/>
          </p:cNvSpPr>
          <p:nvPr/>
        </p:nvSpPr>
        <p:spPr bwMode="auto">
          <a:xfrm>
            <a:off x="201613" y="860425"/>
            <a:ext cx="15763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en-US" sz="1600" b="1">
                <a:solidFill>
                  <a:srgbClr val="1F1A17"/>
                </a:solidFill>
              </a:rPr>
              <a:t>Cochlear Analysis</a:t>
            </a:r>
            <a:endParaRPr lang="en-US" altLang="en-US" sz="1600"/>
          </a:p>
        </p:txBody>
      </p:sp>
      <p:sp>
        <p:nvSpPr>
          <p:cNvPr id="8620" name="Text Box 428"/>
          <p:cNvSpPr txBox="1">
            <a:spLocks noChangeArrowheads="1"/>
          </p:cNvSpPr>
          <p:nvPr/>
        </p:nvSpPr>
        <p:spPr bwMode="auto">
          <a:xfrm>
            <a:off x="2314575" y="4327525"/>
            <a:ext cx="30321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 i="1"/>
              <a:t>C</a:t>
            </a:r>
            <a:endParaRPr lang="en-US" altLang="en-US" sz="1600" b="1"/>
          </a:p>
        </p:txBody>
      </p:sp>
      <p:sp>
        <p:nvSpPr>
          <p:cNvPr id="8621" name="Text Box 429"/>
          <p:cNvSpPr txBox="1">
            <a:spLocks noChangeAspect="1" noChangeArrowheads="1"/>
          </p:cNvSpPr>
          <p:nvPr/>
        </p:nvSpPr>
        <p:spPr bwMode="auto">
          <a:xfrm rot="-5359236">
            <a:off x="1407319" y="4947444"/>
            <a:ext cx="7000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000"/>
              <a:t>CF  (kHz)</a:t>
            </a:r>
            <a:endParaRPr lang="en-US" altLang="en-US" sz="1400"/>
          </a:p>
        </p:txBody>
      </p:sp>
      <p:sp>
        <p:nvSpPr>
          <p:cNvPr id="8622" name="AutoShape 430"/>
          <p:cNvSpPr>
            <a:spLocks noChangeArrowheads="1"/>
          </p:cNvSpPr>
          <p:nvPr/>
        </p:nvSpPr>
        <p:spPr bwMode="auto">
          <a:xfrm rot="16170568" flipH="1">
            <a:off x="926306" y="2753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3" name="AutoShape 431"/>
          <p:cNvSpPr>
            <a:spLocks noChangeArrowheads="1"/>
          </p:cNvSpPr>
          <p:nvPr/>
        </p:nvSpPr>
        <p:spPr bwMode="auto">
          <a:xfrm rot="16170568" flipH="1">
            <a:off x="977106" y="3134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4" name="AutoShape 432"/>
          <p:cNvSpPr>
            <a:spLocks noChangeArrowheads="1"/>
          </p:cNvSpPr>
          <p:nvPr/>
        </p:nvSpPr>
        <p:spPr bwMode="auto">
          <a:xfrm rot="16170568" flipH="1">
            <a:off x="1066006" y="4658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5" name="AutoShape 433"/>
          <p:cNvSpPr>
            <a:spLocks noChangeArrowheads="1"/>
          </p:cNvSpPr>
          <p:nvPr/>
        </p:nvSpPr>
        <p:spPr bwMode="auto">
          <a:xfrm rot="16170568" flipH="1">
            <a:off x="1066006" y="5039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6" name="AutoShape 434"/>
          <p:cNvSpPr>
            <a:spLocks noChangeArrowheads="1"/>
          </p:cNvSpPr>
          <p:nvPr/>
        </p:nvSpPr>
        <p:spPr bwMode="auto">
          <a:xfrm rot="16170568" flipH="1">
            <a:off x="875506" y="24233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7" name="AutoShape 435"/>
          <p:cNvSpPr>
            <a:spLocks noChangeArrowheads="1"/>
          </p:cNvSpPr>
          <p:nvPr/>
        </p:nvSpPr>
        <p:spPr bwMode="auto">
          <a:xfrm rot="16170568" flipH="1">
            <a:off x="824706" y="21058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28" name="Text Box 436"/>
          <p:cNvSpPr txBox="1">
            <a:spLocks noChangeArrowheads="1"/>
          </p:cNvSpPr>
          <p:nvPr/>
        </p:nvSpPr>
        <p:spPr bwMode="auto">
          <a:xfrm>
            <a:off x="241300" y="5689600"/>
            <a:ext cx="1271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Hair cells along </a:t>
            </a:r>
          </a:p>
          <a:p>
            <a:r>
              <a:rPr lang="en-US" altLang="en-US" sz="1200"/>
              <a:t>the tonotopic axis</a:t>
            </a:r>
            <a:endParaRPr lang="en-US" altLang="en-US" sz="1400"/>
          </a:p>
        </p:txBody>
      </p:sp>
      <p:sp>
        <p:nvSpPr>
          <p:cNvPr id="8629" name="Freeform 437"/>
          <p:cNvSpPr>
            <a:spLocks/>
          </p:cNvSpPr>
          <p:nvPr/>
        </p:nvSpPr>
        <p:spPr bwMode="auto">
          <a:xfrm>
            <a:off x="1066800" y="5194300"/>
            <a:ext cx="88900" cy="508000"/>
          </a:xfrm>
          <a:custGeom>
            <a:avLst/>
            <a:gdLst>
              <a:gd name="T0" fmla="*/ 0 w 48"/>
              <a:gd name="T1" fmla="*/ 264 h 264"/>
              <a:gd name="T2" fmla="*/ 40 w 48"/>
              <a:gd name="T3" fmla="*/ 176 h 264"/>
              <a:gd name="T4" fmla="*/ 48 w 48"/>
              <a:gd name="T5" fmla="*/ 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8" h="264">
                <a:moveTo>
                  <a:pt x="0" y="264"/>
                </a:moveTo>
                <a:cubicBezTo>
                  <a:pt x="16" y="242"/>
                  <a:pt x="32" y="220"/>
                  <a:pt x="40" y="176"/>
                </a:cubicBezTo>
                <a:cubicBezTo>
                  <a:pt x="48" y="132"/>
                  <a:pt x="46" y="29"/>
                  <a:pt x="48" y="0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0" name="Line 438"/>
          <p:cNvSpPr>
            <a:spLocks noChangeShapeType="1"/>
          </p:cNvSpPr>
          <p:nvPr/>
        </p:nvSpPr>
        <p:spPr bwMode="auto">
          <a:xfrm>
            <a:off x="1282700" y="5130800"/>
            <a:ext cx="24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1" name="Line 439"/>
          <p:cNvSpPr>
            <a:spLocks noChangeShapeType="1"/>
          </p:cNvSpPr>
          <p:nvPr/>
        </p:nvSpPr>
        <p:spPr bwMode="auto">
          <a:xfrm>
            <a:off x="1282700" y="4737100"/>
            <a:ext cx="24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2" name="Line 440"/>
          <p:cNvSpPr>
            <a:spLocks noChangeShapeType="1"/>
          </p:cNvSpPr>
          <p:nvPr/>
        </p:nvSpPr>
        <p:spPr bwMode="auto">
          <a:xfrm>
            <a:off x="1282700" y="4343400"/>
            <a:ext cx="24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3" name="Line 441"/>
          <p:cNvSpPr>
            <a:spLocks noChangeShapeType="1"/>
          </p:cNvSpPr>
          <p:nvPr/>
        </p:nvSpPr>
        <p:spPr bwMode="auto">
          <a:xfrm>
            <a:off x="1270000" y="3987800"/>
            <a:ext cx="24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4" name="Line 442"/>
          <p:cNvSpPr>
            <a:spLocks noChangeShapeType="1"/>
          </p:cNvSpPr>
          <p:nvPr/>
        </p:nvSpPr>
        <p:spPr bwMode="auto">
          <a:xfrm flipV="1">
            <a:off x="1231900" y="3594100"/>
            <a:ext cx="292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5" name="Line 443"/>
          <p:cNvSpPr>
            <a:spLocks noChangeShapeType="1"/>
          </p:cNvSpPr>
          <p:nvPr/>
        </p:nvSpPr>
        <p:spPr bwMode="auto">
          <a:xfrm>
            <a:off x="1206500" y="3225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6" name="Line 444"/>
          <p:cNvSpPr>
            <a:spLocks noChangeShapeType="1"/>
          </p:cNvSpPr>
          <p:nvPr/>
        </p:nvSpPr>
        <p:spPr bwMode="auto">
          <a:xfrm>
            <a:off x="1104900" y="2844800"/>
            <a:ext cx="419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7" name="Line 445"/>
          <p:cNvSpPr>
            <a:spLocks noChangeShapeType="1"/>
          </p:cNvSpPr>
          <p:nvPr/>
        </p:nvSpPr>
        <p:spPr bwMode="auto">
          <a:xfrm>
            <a:off x="1054100" y="2489200"/>
            <a:ext cx="469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8" name="Line 446"/>
          <p:cNvSpPr>
            <a:spLocks noChangeShapeType="1"/>
          </p:cNvSpPr>
          <p:nvPr/>
        </p:nvSpPr>
        <p:spPr bwMode="auto">
          <a:xfrm>
            <a:off x="1041400" y="2171700"/>
            <a:ext cx="469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39" name="Text Box 447"/>
          <p:cNvSpPr txBox="1">
            <a:spLocks noChangeArrowheads="1"/>
          </p:cNvSpPr>
          <p:nvPr/>
        </p:nvSpPr>
        <p:spPr bwMode="auto">
          <a:xfrm rot="5376248">
            <a:off x="388144" y="3477419"/>
            <a:ext cx="24066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Characteristic Frequency Axis (CF) </a:t>
            </a:r>
            <a:endParaRPr lang="en-US" altLang="en-US" sz="1400"/>
          </a:p>
        </p:txBody>
      </p:sp>
      <p:sp>
        <p:nvSpPr>
          <p:cNvPr id="8640" name="Text Box 448"/>
          <p:cNvSpPr txBox="1">
            <a:spLocks noChangeArrowheads="1"/>
          </p:cNvSpPr>
          <p:nvPr/>
        </p:nvSpPr>
        <p:spPr bwMode="auto">
          <a:xfrm rot="5400000">
            <a:off x="492126" y="3629025"/>
            <a:ext cx="151130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000"/>
              <a:t>Auditory-nerve fibers</a:t>
            </a:r>
          </a:p>
        </p:txBody>
      </p:sp>
      <p:sp>
        <p:nvSpPr>
          <p:cNvPr id="8641" name="AutoShape 449"/>
          <p:cNvSpPr>
            <a:spLocks noChangeArrowheads="1"/>
          </p:cNvSpPr>
          <p:nvPr/>
        </p:nvSpPr>
        <p:spPr bwMode="auto">
          <a:xfrm rot="16170568" flipH="1">
            <a:off x="1002506" y="3515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42" name="AutoShape 450"/>
          <p:cNvSpPr>
            <a:spLocks noChangeArrowheads="1"/>
          </p:cNvSpPr>
          <p:nvPr/>
        </p:nvSpPr>
        <p:spPr bwMode="auto">
          <a:xfrm rot="16170568" flipH="1">
            <a:off x="1027906" y="3896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43" name="AutoShape 451"/>
          <p:cNvSpPr>
            <a:spLocks noChangeArrowheads="1"/>
          </p:cNvSpPr>
          <p:nvPr/>
        </p:nvSpPr>
        <p:spPr bwMode="auto">
          <a:xfrm rot="16170568" flipH="1">
            <a:off x="1053306" y="4277519"/>
            <a:ext cx="161925" cy="153988"/>
          </a:xfrm>
          <a:custGeom>
            <a:avLst/>
            <a:gdLst>
              <a:gd name="G0" fmla="+- 10614 0 0"/>
              <a:gd name="G1" fmla="+- 21600 0 10614"/>
              <a:gd name="G2" fmla="*/ 10614 1 2"/>
              <a:gd name="G3" fmla="+- 21600 0 G2"/>
              <a:gd name="G4" fmla="+/ 10614 21600 2"/>
              <a:gd name="G5" fmla="+/ G1 0 2"/>
              <a:gd name="G6" fmla="*/ 21600 21600 10614"/>
              <a:gd name="G7" fmla="*/ G6 1 2"/>
              <a:gd name="G8" fmla="+- 21600 0 G7"/>
              <a:gd name="G9" fmla="*/ 21600 1 2"/>
              <a:gd name="G10" fmla="+- 10614 0 G9"/>
              <a:gd name="G11" fmla="?: G10 G8 0"/>
              <a:gd name="G12" fmla="?: G10 G7 21600"/>
              <a:gd name="T0" fmla="*/ 16293 w 21600"/>
              <a:gd name="T1" fmla="*/ 10800 h 21600"/>
              <a:gd name="T2" fmla="*/ 10800 w 21600"/>
              <a:gd name="T3" fmla="*/ 21600 h 21600"/>
              <a:gd name="T4" fmla="*/ 5307 w 21600"/>
              <a:gd name="T5" fmla="*/ 10800 h 21600"/>
              <a:gd name="T6" fmla="*/ 10800 w 21600"/>
              <a:gd name="T7" fmla="*/ 0 h 21600"/>
              <a:gd name="T8" fmla="*/ 7107 w 21600"/>
              <a:gd name="T9" fmla="*/ 7107 h 21600"/>
              <a:gd name="T10" fmla="*/ 14493 w 21600"/>
              <a:gd name="T11" fmla="*/ 1449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0614" y="21600"/>
                </a:lnTo>
                <a:lnTo>
                  <a:pt x="10986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en-US" altLang="en-US" sz="700"/>
          </a:p>
        </p:txBody>
      </p:sp>
      <p:sp>
        <p:nvSpPr>
          <p:cNvPr id="8644" name="Freeform 452"/>
          <p:cNvSpPr>
            <a:spLocks/>
          </p:cNvSpPr>
          <p:nvPr/>
        </p:nvSpPr>
        <p:spPr bwMode="auto">
          <a:xfrm flipV="1">
            <a:off x="407988" y="2605088"/>
            <a:ext cx="598487" cy="2578100"/>
          </a:xfrm>
          <a:custGeom>
            <a:avLst/>
            <a:gdLst>
              <a:gd name="T0" fmla="*/ 24 w 504"/>
              <a:gd name="T1" fmla="*/ 928 h 936"/>
              <a:gd name="T2" fmla="*/ 64 w 504"/>
              <a:gd name="T3" fmla="*/ 912 h 936"/>
              <a:gd name="T4" fmla="*/ 88 w 504"/>
              <a:gd name="T5" fmla="*/ 904 h 936"/>
              <a:gd name="T6" fmla="*/ 128 w 504"/>
              <a:gd name="T7" fmla="*/ 880 h 936"/>
              <a:gd name="T8" fmla="*/ 152 w 504"/>
              <a:gd name="T9" fmla="*/ 856 h 936"/>
              <a:gd name="T10" fmla="*/ 224 w 504"/>
              <a:gd name="T11" fmla="*/ 808 h 936"/>
              <a:gd name="T12" fmla="*/ 224 w 504"/>
              <a:gd name="T13" fmla="*/ 808 h 936"/>
              <a:gd name="T14" fmla="*/ 272 w 504"/>
              <a:gd name="T15" fmla="*/ 760 h 936"/>
              <a:gd name="T16" fmla="*/ 288 w 504"/>
              <a:gd name="T17" fmla="*/ 736 h 936"/>
              <a:gd name="T18" fmla="*/ 328 w 504"/>
              <a:gd name="T19" fmla="*/ 704 h 936"/>
              <a:gd name="T20" fmla="*/ 336 w 504"/>
              <a:gd name="T21" fmla="*/ 680 h 936"/>
              <a:gd name="T22" fmla="*/ 352 w 504"/>
              <a:gd name="T23" fmla="*/ 648 h 936"/>
              <a:gd name="T24" fmla="*/ 360 w 504"/>
              <a:gd name="T25" fmla="*/ 624 h 936"/>
              <a:gd name="T26" fmla="*/ 352 w 504"/>
              <a:gd name="T27" fmla="*/ 592 h 936"/>
              <a:gd name="T28" fmla="*/ 352 w 504"/>
              <a:gd name="T29" fmla="*/ 568 h 936"/>
              <a:gd name="T30" fmla="*/ 344 w 504"/>
              <a:gd name="T31" fmla="*/ 520 h 936"/>
              <a:gd name="T32" fmla="*/ 344 w 504"/>
              <a:gd name="T33" fmla="*/ 520 h 936"/>
              <a:gd name="T34" fmla="*/ 344 w 504"/>
              <a:gd name="T35" fmla="*/ 480 h 936"/>
              <a:gd name="T36" fmla="*/ 352 w 504"/>
              <a:gd name="T37" fmla="*/ 464 h 936"/>
              <a:gd name="T38" fmla="*/ 352 w 504"/>
              <a:gd name="T39" fmla="*/ 440 h 936"/>
              <a:gd name="T40" fmla="*/ 368 w 504"/>
              <a:gd name="T41" fmla="*/ 416 h 936"/>
              <a:gd name="T42" fmla="*/ 392 w 504"/>
              <a:gd name="T43" fmla="*/ 392 h 936"/>
              <a:gd name="T44" fmla="*/ 408 w 504"/>
              <a:gd name="T45" fmla="*/ 376 h 936"/>
              <a:gd name="T46" fmla="*/ 424 w 504"/>
              <a:gd name="T47" fmla="*/ 368 h 936"/>
              <a:gd name="T48" fmla="*/ 432 w 504"/>
              <a:gd name="T49" fmla="*/ 368 h 936"/>
              <a:gd name="T50" fmla="*/ 464 w 504"/>
              <a:gd name="T51" fmla="*/ 352 h 936"/>
              <a:gd name="T52" fmla="*/ 464 w 504"/>
              <a:gd name="T53" fmla="*/ 352 h 936"/>
              <a:gd name="T54" fmla="*/ 504 w 504"/>
              <a:gd name="T55" fmla="*/ 320 h 936"/>
              <a:gd name="T56" fmla="*/ 504 w 504"/>
              <a:gd name="T57" fmla="*/ 320 h 936"/>
              <a:gd name="T58" fmla="*/ 488 w 504"/>
              <a:gd name="T59" fmla="*/ 264 h 936"/>
              <a:gd name="T60" fmla="*/ 488 w 504"/>
              <a:gd name="T61" fmla="*/ 264 h 936"/>
              <a:gd name="T62" fmla="*/ 456 w 504"/>
              <a:gd name="T63" fmla="*/ 240 h 936"/>
              <a:gd name="T64" fmla="*/ 448 w 504"/>
              <a:gd name="T65" fmla="*/ 240 h 936"/>
              <a:gd name="T66" fmla="*/ 432 w 504"/>
              <a:gd name="T67" fmla="*/ 224 h 936"/>
              <a:gd name="T68" fmla="*/ 408 w 504"/>
              <a:gd name="T69" fmla="*/ 216 h 936"/>
              <a:gd name="T70" fmla="*/ 392 w 504"/>
              <a:gd name="T71" fmla="*/ 208 h 936"/>
              <a:gd name="T72" fmla="*/ 384 w 504"/>
              <a:gd name="T73" fmla="*/ 192 h 936"/>
              <a:gd name="T74" fmla="*/ 392 w 504"/>
              <a:gd name="T75" fmla="*/ 176 h 936"/>
              <a:gd name="T76" fmla="*/ 408 w 504"/>
              <a:gd name="T77" fmla="*/ 168 h 936"/>
              <a:gd name="T78" fmla="*/ 432 w 504"/>
              <a:gd name="T79" fmla="*/ 160 h 936"/>
              <a:gd name="T80" fmla="*/ 448 w 504"/>
              <a:gd name="T81" fmla="*/ 160 h 936"/>
              <a:gd name="T82" fmla="*/ 488 w 504"/>
              <a:gd name="T83" fmla="*/ 160 h 936"/>
              <a:gd name="T84" fmla="*/ 488 w 504"/>
              <a:gd name="T85" fmla="*/ 160 h 936"/>
              <a:gd name="T86" fmla="*/ 504 w 504"/>
              <a:gd name="T87" fmla="*/ 144 h 936"/>
              <a:gd name="T88" fmla="*/ 504 w 504"/>
              <a:gd name="T89" fmla="*/ 144 h 936"/>
              <a:gd name="T90" fmla="*/ 496 w 504"/>
              <a:gd name="T91" fmla="*/ 128 h 936"/>
              <a:gd name="T92" fmla="*/ 496 w 504"/>
              <a:gd name="T93" fmla="*/ 128 h 936"/>
              <a:gd name="T94" fmla="*/ 480 w 504"/>
              <a:gd name="T95" fmla="*/ 120 h 936"/>
              <a:gd name="T96" fmla="*/ 472 w 504"/>
              <a:gd name="T97" fmla="*/ 120 h 936"/>
              <a:gd name="T98" fmla="*/ 456 w 504"/>
              <a:gd name="T99" fmla="*/ 120 h 936"/>
              <a:gd name="T100" fmla="*/ 448 w 504"/>
              <a:gd name="T101" fmla="*/ 120 h 936"/>
              <a:gd name="T102" fmla="*/ 432 w 504"/>
              <a:gd name="T103" fmla="*/ 112 h 936"/>
              <a:gd name="T104" fmla="*/ 432 w 504"/>
              <a:gd name="T105" fmla="*/ 96 h 936"/>
              <a:gd name="T106" fmla="*/ 448 w 504"/>
              <a:gd name="T107" fmla="*/ 88 h 936"/>
              <a:gd name="T108" fmla="*/ 464 w 504"/>
              <a:gd name="T109" fmla="*/ 80 h 936"/>
              <a:gd name="T110" fmla="*/ 472 w 504"/>
              <a:gd name="T111" fmla="*/ 56 h 936"/>
              <a:gd name="T112" fmla="*/ 472 w 504"/>
              <a:gd name="T113" fmla="*/ 32 h 936"/>
              <a:gd name="T114" fmla="*/ 464 w 504"/>
              <a:gd name="T115" fmla="*/ 16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04" h="936">
                <a:moveTo>
                  <a:pt x="0" y="936"/>
                </a:moveTo>
                <a:lnTo>
                  <a:pt x="24" y="928"/>
                </a:lnTo>
                <a:lnTo>
                  <a:pt x="24" y="928"/>
                </a:lnTo>
                <a:lnTo>
                  <a:pt x="40" y="920"/>
                </a:lnTo>
                <a:lnTo>
                  <a:pt x="40" y="920"/>
                </a:lnTo>
                <a:lnTo>
                  <a:pt x="64" y="912"/>
                </a:lnTo>
                <a:lnTo>
                  <a:pt x="64" y="912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88" y="904"/>
                </a:lnTo>
                <a:lnTo>
                  <a:pt x="128" y="880"/>
                </a:lnTo>
                <a:lnTo>
                  <a:pt x="128" y="880"/>
                </a:lnTo>
                <a:lnTo>
                  <a:pt x="152" y="856"/>
                </a:lnTo>
                <a:lnTo>
                  <a:pt x="152" y="856"/>
                </a:lnTo>
                <a:lnTo>
                  <a:pt x="184" y="832"/>
                </a:lnTo>
                <a:lnTo>
                  <a:pt x="184" y="832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24" y="808"/>
                </a:lnTo>
                <a:lnTo>
                  <a:pt x="256" y="776"/>
                </a:lnTo>
                <a:lnTo>
                  <a:pt x="256" y="776"/>
                </a:lnTo>
                <a:lnTo>
                  <a:pt x="272" y="760"/>
                </a:lnTo>
                <a:lnTo>
                  <a:pt x="272" y="760"/>
                </a:lnTo>
                <a:lnTo>
                  <a:pt x="288" y="736"/>
                </a:lnTo>
                <a:lnTo>
                  <a:pt x="288" y="736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28" y="704"/>
                </a:lnTo>
                <a:lnTo>
                  <a:pt x="336" y="680"/>
                </a:lnTo>
                <a:lnTo>
                  <a:pt x="336" y="680"/>
                </a:lnTo>
                <a:lnTo>
                  <a:pt x="344" y="664"/>
                </a:lnTo>
                <a:lnTo>
                  <a:pt x="344" y="664"/>
                </a:lnTo>
                <a:lnTo>
                  <a:pt x="352" y="648"/>
                </a:lnTo>
                <a:lnTo>
                  <a:pt x="352" y="648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60" y="624"/>
                </a:lnTo>
                <a:lnTo>
                  <a:pt x="352" y="592"/>
                </a:lnTo>
                <a:lnTo>
                  <a:pt x="352" y="592"/>
                </a:lnTo>
                <a:lnTo>
                  <a:pt x="352" y="568"/>
                </a:lnTo>
                <a:lnTo>
                  <a:pt x="352" y="568"/>
                </a:lnTo>
                <a:lnTo>
                  <a:pt x="344" y="552"/>
                </a:lnTo>
                <a:lnTo>
                  <a:pt x="344" y="552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520"/>
                </a:lnTo>
                <a:lnTo>
                  <a:pt x="344" y="496"/>
                </a:lnTo>
                <a:lnTo>
                  <a:pt x="344" y="496"/>
                </a:lnTo>
                <a:lnTo>
                  <a:pt x="344" y="480"/>
                </a:lnTo>
                <a:lnTo>
                  <a:pt x="344" y="480"/>
                </a:lnTo>
                <a:lnTo>
                  <a:pt x="352" y="464"/>
                </a:lnTo>
                <a:lnTo>
                  <a:pt x="352" y="464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52" y="440"/>
                </a:lnTo>
                <a:lnTo>
                  <a:pt x="368" y="416"/>
                </a:lnTo>
                <a:lnTo>
                  <a:pt x="368" y="416"/>
                </a:lnTo>
                <a:lnTo>
                  <a:pt x="376" y="408"/>
                </a:lnTo>
                <a:lnTo>
                  <a:pt x="376" y="408"/>
                </a:lnTo>
                <a:lnTo>
                  <a:pt x="392" y="392"/>
                </a:lnTo>
                <a:lnTo>
                  <a:pt x="392" y="392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08" y="376"/>
                </a:lnTo>
                <a:lnTo>
                  <a:pt x="424" y="368"/>
                </a:lnTo>
                <a:lnTo>
                  <a:pt x="424" y="368"/>
                </a:lnTo>
                <a:lnTo>
                  <a:pt x="432" y="368"/>
                </a:lnTo>
                <a:lnTo>
                  <a:pt x="432" y="368"/>
                </a:lnTo>
                <a:lnTo>
                  <a:pt x="448" y="360"/>
                </a:lnTo>
                <a:lnTo>
                  <a:pt x="448" y="360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64" y="352"/>
                </a:lnTo>
                <a:lnTo>
                  <a:pt x="480" y="336"/>
                </a:lnTo>
                <a:lnTo>
                  <a:pt x="480" y="336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504" y="320"/>
                </a:lnTo>
                <a:lnTo>
                  <a:pt x="496" y="288"/>
                </a:lnTo>
                <a:lnTo>
                  <a:pt x="496" y="288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88" y="264"/>
                </a:lnTo>
                <a:lnTo>
                  <a:pt x="464" y="248"/>
                </a:lnTo>
                <a:lnTo>
                  <a:pt x="464" y="248"/>
                </a:lnTo>
                <a:lnTo>
                  <a:pt x="456" y="240"/>
                </a:lnTo>
                <a:lnTo>
                  <a:pt x="456" y="240"/>
                </a:lnTo>
                <a:lnTo>
                  <a:pt x="448" y="240"/>
                </a:lnTo>
                <a:lnTo>
                  <a:pt x="448" y="240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32" y="224"/>
                </a:lnTo>
                <a:lnTo>
                  <a:pt x="408" y="216"/>
                </a:lnTo>
                <a:lnTo>
                  <a:pt x="408" y="216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92" y="208"/>
                </a:lnTo>
                <a:lnTo>
                  <a:pt x="384" y="192"/>
                </a:lnTo>
                <a:lnTo>
                  <a:pt x="384" y="192"/>
                </a:lnTo>
                <a:lnTo>
                  <a:pt x="384" y="184"/>
                </a:lnTo>
                <a:lnTo>
                  <a:pt x="384" y="184"/>
                </a:lnTo>
                <a:lnTo>
                  <a:pt x="392" y="176"/>
                </a:lnTo>
                <a:lnTo>
                  <a:pt x="392" y="176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08" y="168"/>
                </a:lnTo>
                <a:lnTo>
                  <a:pt x="432" y="160"/>
                </a:lnTo>
                <a:lnTo>
                  <a:pt x="432" y="160"/>
                </a:lnTo>
                <a:lnTo>
                  <a:pt x="448" y="160"/>
                </a:lnTo>
                <a:lnTo>
                  <a:pt x="448" y="160"/>
                </a:lnTo>
                <a:lnTo>
                  <a:pt x="464" y="160"/>
                </a:lnTo>
                <a:lnTo>
                  <a:pt x="464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88" y="160"/>
                </a:lnTo>
                <a:lnTo>
                  <a:pt x="496" y="152"/>
                </a:lnTo>
                <a:lnTo>
                  <a:pt x="496" y="152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504" y="144"/>
                </a:lnTo>
                <a:lnTo>
                  <a:pt x="496" y="136"/>
                </a:lnTo>
                <a:lnTo>
                  <a:pt x="496" y="136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96" y="128"/>
                </a:lnTo>
                <a:lnTo>
                  <a:pt x="480" y="128"/>
                </a:lnTo>
                <a:lnTo>
                  <a:pt x="480" y="128"/>
                </a:lnTo>
                <a:lnTo>
                  <a:pt x="480" y="120"/>
                </a:lnTo>
                <a:lnTo>
                  <a:pt x="480" y="120"/>
                </a:lnTo>
                <a:lnTo>
                  <a:pt x="472" y="120"/>
                </a:lnTo>
                <a:lnTo>
                  <a:pt x="472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56" y="120"/>
                </a:lnTo>
                <a:lnTo>
                  <a:pt x="448" y="120"/>
                </a:lnTo>
                <a:lnTo>
                  <a:pt x="448" y="120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112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32" y="96"/>
                </a:lnTo>
                <a:lnTo>
                  <a:pt x="448" y="88"/>
                </a:lnTo>
                <a:lnTo>
                  <a:pt x="448" y="88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64" y="80"/>
                </a:lnTo>
                <a:lnTo>
                  <a:pt x="472" y="56"/>
                </a:lnTo>
                <a:lnTo>
                  <a:pt x="472" y="56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72" y="32"/>
                </a:lnTo>
                <a:lnTo>
                  <a:pt x="464" y="16"/>
                </a:lnTo>
                <a:lnTo>
                  <a:pt x="464" y="16"/>
                </a:lnTo>
                <a:lnTo>
                  <a:pt x="464" y="0"/>
                </a:lnTo>
              </a:path>
            </a:pathLst>
          </a:custGeom>
          <a:noFill/>
          <a:ln w="19050" cap="flat" cmpd="sng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0930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866900"/>
            <a:ext cx="6654800" cy="3124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991100"/>
            <a:ext cx="65659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17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883" y="685801"/>
            <a:ext cx="8664647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5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770466"/>
            <a:ext cx="6629400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90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800" y="901700"/>
            <a:ext cx="67564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44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2947988" cy="235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46084" name="Group 1028"/>
          <p:cNvGrpSpPr>
            <a:grpSpLocks/>
          </p:cNvGrpSpPr>
          <p:nvPr/>
        </p:nvGrpSpPr>
        <p:grpSpPr bwMode="auto">
          <a:xfrm>
            <a:off x="4800600" y="368300"/>
            <a:ext cx="3619500" cy="2638425"/>
            <a:chOff x="304" y="1976"/>
            <a:chExt cx="3240" cy="2392"/>
          </a:xfrm>
        </p:grpSpPr>
        <p:grpSp>
          <p:nvGrpSpPr>
            <p:cNvPr id="46085" name="Group 1029"/>
            <p:cNvGrpSpPr>
              <a:grpSpLocks/>
            </p:cNvGrpSpPr>
            <p:nvPr/>
          </p:nvGrpSpPr>
          <p:grpSpPr bwMode="auto">
            <a:xfrm>
              <a:off x="856" y="1976"/>
              <a:ext cx="2688" cy="1968"/>
              <a:chOff x="856" y="1976"/>
              <a:chExt cx="2688" cy="1968"/>
            </a:xfrm>
          </p:grpSpPr>
          <p:sp>
            <p:nvSpPr>
              <p:cNvPr id="46086" name="Freeform 1030"/>
              <p:cNvSpPr>
                <a:spLocks/>
              </p:cNvSpPr>
              <p:nvPr/>
            </p:nvSpPr>
            <p:spPr bwMode="auto">
              <a:xfrm>
                <a:off x="960" y="2008"/>
                <a:ext cx="2560" cy="1856"/>
              </a:xfrm>
              <a:custGeom>
                <a:avLst/>
                <a:gdLst>
                  <a:gd name="T0" fmla="*/ 0 w 2560"/>
                  <a:gd name="T1" fmla="*/ 0 h 1856"/>
                  <a:gd name="T2" fmla="*/ 2560 w 2560"/>
                  <a:gd name="T3" fmla="*/ 0 h 1856"/>
                  <a:gd name="T4" fmla="*/ 2560 w 2560"/>
                  <a:gd name="T5" fmla="*/ 0 h 1856"/>
                  <a:gd name="T6" fmla="*/ 2560 w 2560"/>
                  <a:gd name="T7" fmla="*/ 1856 h 1856"/>
                  <a:gd name="T8" fmla="*/ 2560 w 2560"/>
                  <a:gd name="T9" fmla="*/ 1856 h 1856"/>
                  <a:gd name="T10" fmla="*/ 0 w 2560"/>
                  <a:gd name="T11" fmla="*/ 1856 h 1856"/>
                  <a:gd name="T12" fmla="*/ 0 w 2560"/>
                  <a:gd name="T13" fmla="*/ 1856 h 1856"/>
                  <a:gd name="T14" fmla="*/ 0 w 2560"/>
                  <a:gd name="T15" fmla="*/ 0 h 1856"/>
                  <a:gd name="T16" fmla="*/ 0 w 2560"/>
                  <a:gd name="T17" fmla="*/ 0 h 1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60" h="1856">
                    <a:moveTo>
                      <a:pt x="0" y="0"/>
                    </a:moveTo>
                    <a:lnTo>
                      <a:pt x="2560" y="0"/>
                    </a:lnTo>
                    <a:lnTo>
                      <a:pt x="2560" y="0"/>
                    </a:lnTo>
                    <a:lnTo>
                      <a:pt x="2560" y="1856"/>
                    </a:lnTo>
                    <a:lnTo>
                      <a:pt x="2560" y="1856"/>
                    </a:lnTo>
                    <a:lnTo>
                      <a:pt x="0" y="1856"/>
                    </a:lnTo>
                    <a:lnTo>
                      <a:pt x="0" y="18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87" name="Line 1031"/>
              <p:cNvSpPr>
                <a:spLocks noChangeShapeType="1"/>
              </p:cNvSpPr>
              <p:nvPr/>
            </p:nvSpPr>
            <p:spPr bwMode="auto">
              <a:xfrm flipH="1">
                <a:off x="960" y="3304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88" name="Line 1032"/>
              <p:cNvSpPr>
                <a:spLocks noChangeShapeType="1"/>
              </p:cNvSpPr>
              <p:nvPr/>
            </p:nvSpPr>
            <p:spPr bwMode="auto">
              <a:xfrm flipH="1">
                <a:off x="3496" y="3304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89" name="Line 1033"/>
              <p:cNvSpPr>
                <a:spLocks noChangeShapeType="1"/>
              </p:cNvSpPr>
              <p:nvPr/>
            </p:nvSpPr>
            <p:spPr bwMode="auto">
              <a:xfrm flipH="1">
                <a:off x="960" y="2976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0" name="Line 1034"/>
              <p:cNvSpPr>
                <a:spLocks noChangeShapeType="1"/>
              </p:cNvSpPr>
              <p:nvPr/>
            </p:nvSpPr>
            <p:spPr bwMode="auto">
              <a:xfrm flipH="1">
                <a:off x="3496" y="2976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1" name="Line 1035"/>
              <p:cNvSpPr>
                <a:spLocks noChangeShapeType="1"/>
              </p:cNvSpPr>
              <p:nvPr/>
            </p:nvSpPr>
            <p:spPr bwMode="auto">
              <a:xfrm flipH="1">
                <a:off x="960" y="2744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2" name="Line 1036"/>
              <p:cNvSpPr>
                <a:spLocks noChangeShapeType="1"/>
              </p:cNvSpPr>
              <p:nvPr/>
            </p:nvSpPr>
            <p:spPr bwMode="auto">
              <a:xfrm flipH="1">
                <a:off x="3496" y="2744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3" name="Line 1037"/>
              <p:cNvSpPr>
                <a:spLocks noChangeShapeType="1"/>
              </p:cNvSpPr>
              <p:nvPr/>
            </p:nvSpPr>
            <p:spPr bwMode="auto">
              <a:xfrm flipH="1">
                <a:off x="960" y="2560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4" name="Line 1038"/>
              <p:cNvSpPr>
                <a:spLocks noChangeShapeType="1"/>
              </p:cNvSpPr>
              <p:nvPr/>
            </p:nvSpPr>
            <p:spPr bwMode="auto">
              <a:xfrm flipH="1">
                <a:off x="3496" y="2560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5" name="Line 1039"/>
              <p:cNvSpPr>
                <a:spLocks noChangeShapeType="1"/>
              </p:cNvSpPr>
              <p:nvPr/>
            </p:nvSpPr>
            <p:spPr bwMode="auto">
              <a:xfrm flipH="1">
                <a:off x="960" y="2416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6" name="Line 1040"/>
              <p:cNvSpPr>
                <a:spLocks noChangeShapeType="1"/>
              </p:cNvSpPr>
              <p:nvPr/>
            </p:nvSpPr>
            <p:spPr bwMode="auto">
              <a:xfrm flipH="1">
                <a:off x="3496" y="2416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7" name="Line 1041"/>
              <p:cNvSpPr>
                <a:spLocks noChangeShapeType="1"/>
              </p:cNvSpPr>
              <p:nvPr/>
            </p:nvSpPr>
            <p:spPr bwMode="auto">
              <a:xfrm flipH="1">
                <a:off x="960" y="2288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8" name="Line 1042"/>
              <p:cNvSpPr>
                <a:spLocks noChangeShapeType="1"/>
              </p:cNvSpPr>
              <p:nvPr/>
            </p:nvSpPr>
            <p:spPr bwMode="auto">
              <a:xfrm flipH="1">
                <a:off x="3496" y="2288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99" name="Line 1043"/>
              <p:cNvSpPr>
                <a:spLocks noChangeShapeType="1"/>
              </p:cNvSpPr>
              <p:nvPr/>
            </p:nvSpPr>
            <p:spPr bwMode="auto">
              <a:xfrm flipH="1">
                <a:off x="960" y="2184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0" name="Line 1044"/>
              <p:cNvSpPr>
                <a:spLocks noChangeShapeType="1"/>
              </p:cNvSpPr>
              <p:nvPr/>
            </p:nvSpPr>
            <p:spPr bwMode="auto">
              <a:xfrm flipH="1">
                <a:off x="3496" y="2184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1" name="Line 1045"/>
              <p:cNvSpPr>
                <a:spLocks noChangeShapeType="1"/>
              </p:cNvSpPr>
              <p:nvPr/>
            </p:nvSpPr>
            <p:spPr bwMode="auto">
              <a:xfrm flipH="1">
                <a:off x="960" y="2088"/>
                <a:ext cx="32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2" name="Line 1046"/>
              <p:cNvSpPr>
                <a:spLocks noChangeShapeType="1"/>
              </p:cNvSpPr>
              <p:nvPr/>
            </p:nvSpPr>
            <p:spPr bwMode="auto">
              <a:xfrm flipH="1">
                <a:off x="3496" y="2088"/>
                <a:ext cx="2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3" name="Freeform 1047"/>
              <p:cNvSpPr>
                <a:spLocks/>
              </p:cNvSpPr>
              <p:nvPr/>
            </p:nvSpPr>
            <p:spPr bwMode="auto">
              <a:xfrm>
                <a:off x="856" y="3840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16 w 16"/>
                  <a:gd name="T3" fmla="*/ 8 h 40"/>
                  <a:gd name="T4" fmla="*/ 16 w 16"/>
                  <a:gd name="T5" fmla="*/ 8 h 40"/>
                  <a:gd name="T6" fmla="*/ 16 w 16"/>
                  <a:gd name="T7" fmla="*/ 8 h 40"/>
                  <a:gd name="T8" fmla="*/ 16 w 16"/>
                  <a:gd name="T9" fmla="*/ 8 h 40"/>
                  <a:gd name="T10" fmla="*/ 0 w 16"/>
                  <a:gd name="T11" fmla="*/ 8 h 40"/>
                  <a:gd name="T12" fmla="*/ 0 w 16"/>
                  <a:gd name="T13" fmla="*/ 8 h 40"/>
                  <a:gd name="T14" fmla="*/ 0 w 16"/>
                  <a:gd name="T15" fmla="*/ 8 h 40"/>
                  <a:gd name="T16" fmla="*/ 0 w 16"/>
                  <a:gd name="T17" fmla="*/ 8 h 40"/>
                  <a:gd name="T18" fmla="*/ 0 w 16"/>
                  <a:gd name="T19" fmla="*/ 0 h 40"/>
                  <a:gd name="T20" fmla="*/ 0 w 16"/>
                  <a:gd name="T21" fmla="*/ 0 h 40"/>
                  <a:gd name="T22" fmla="*/ 0 w 16"/>
                  <a:gd name="T23" fmla="*/ 0 h 40"/>
                  <a:gd name="T24" fmla="*/ 0 w 16"/>
                  <a:gd name="T25" fmla="*/ 0 h 40"/>
                  <a:gd name="T26" fmla="*/ 16 w 16"/>
                  <a:gd name="T27" fmla="*/ 0 h 40"/>
                  <a:gd name="T28" fmla="*/ 16 w 16"/>
                  <a:gd name="T29" fmla="*/ 0 h 40"/>
                  <a:gd name="T30" fmla="*/ 16 w 16"/>
                  <a:gd name="T31" fmla="*/ 0 h 40"/>
                  <a:gd name="T32" fmla="*/ 16 w 16"/>
                  <a:gd name="T33" fmla="*/ 0 h 40"/>
                  <a:gd name="T34" fmla="*/ 16 w 16"/>
                  <a:gd name="T35" fmla="*/ 0 h 40"/>
                  <a:gd name="T36" fmla="*/ 16 w 16"/>
                  <a:gd name="T37" fmla="*/ 0 h 40"/>
                  <a:gd name="T38" fmla="*/ 16 w 16"/>
                  <a:gd name="T39" fmla="*/ 0 h 40"/>
                  <a:gd name="T40" fmla="*/ 16 w 16"/>
                  <a:gd name="T41" fmla="*/ 0 h 40"/>
                  <a:gd name="T42" fmla="*/ 16 w 16"/>
                  <a:gd name="T43" fmla="*/ 40 h 40"/>
                  <a:gd name="T44" fmla="*/ 16 w 16"/>
                  <a:gd name="T45" fmla="*/ 40 h 40"/>
                  <a:gd name="T46" fmla="*/ 16 w 16"/>
                  <a:gd name="T47" fmla="*/ 40 h 40"/>
                  <a:gd name="T48" fmla="*/ 16 w 16"/>
                  <a:gd name="T49" fmla="*/ 40 h 40"/>
                  <a:gd name="T50" fmla="*/ 16 w 16"/>
                  <a:gd name="T51" fmla="*/ 40 h 40"/>
                  <a:gd name="T52" fmla="*/ 16 w 16"/>
                  <a:gd name="T5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40">
                    <a:moveTo>
                      <a:pt x="16" y="40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4" name="Freeform 1048"/>
              <p:cNvSpPr>
                <a:spLocks/>
              </p:cNvSpPr>
              <p:nvPr/>
            </p:nvSpPr>
            <p:spPr bwMode="auto">
              <a:xfrm>
                <a:off x="856" y="3840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16 w 16"/>
                  <a:gd name="T3" fmla="*/ 8 h 40"/>
                  <a:gd name="T4" fmla="*/ 16 w 16"/>
                  <a:gd name="T5" fmla="*/ 8 h 40"/>
                  <a:gd name="T6" fmla="*/ 0 w 16"/>
                  <a:gd name="T7" fmla="*/ 8 h 40"/>
                  <a:gd name="T8" fmla="*/ 0 w 16"/>
                  <a:gd name="T9" fmla="*/ 8 h 40"/>
                  <a:gd name="T10" fmla="*/ 0 w 16"/>
                  <a:gd name="T11" fmla="*/ 0 h 40"/>
                  <a:gd name="T12" fmla="*/ 0 w 16"/>
                  <a:gd name="T13" fmla="*/ 0 h 40"/>
                  <a:gd name="T14" fmla="*/ 16 w 16"/>
                  <a:gd name="T15" fmla="*/ 0 h 40"/>
                  <a:gd name="T16" fmla="*/ 16 w 16"/>
                  <a:gd name="T17" fmla="*/ 0 h 40"/>
                  <a:gd name="T18" fmla="*/ 16 w 16"/>
                  <a:gd name="T19" fmla="*/ 0 h 40"/>
                  <a:gd name="T20" fmla="*/ 16 w 16"/>
                  <a:gd name="T21" fmla="*/ 0 h 40"/>
                  <a:gd name="T22" fmla="*/ 16 w 16"/>
                  <a:gd name="T23" fmla="*/ 40 h 40"/>
                  <a:gd name="T24" fmla="*/ 16 w 16"/>
                  <a:gd name="T25" fmla="*/ 40 h 40"/>
                  <a:gd name="T26" fmla="*/ 16 w 16"/>
                  <a:gd name="T2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40">
                    <a:moveTo>
                      <a:pt x="16" y="40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5" name="Freeform 1049"/>
              <p:cNvSpPr>
                <a:spLocks/>
              </p:cNvSpPr>
              <p:nvPr/>
            </p:nvSpPr>
            <p:spPr bwMode="auto">
              <a:xfrm>
                <a:off x="888" y="3840"/>
                <a:ext cx="40" cy="48"/>
              </a:xfrm>
              <a:custGeom>
                <a:avLst/>
                <a:gdLst>
                  <a:gd name="T0" fmla="*/ 24 w 40"/>
                  <a:gd name="T1" fmla="*/ 48 h 48"/>
                  <a:gd name="T2" fmla="*/ 16 w 40"/>
                  <a:gd name="T3" fmla="*/ 40 h 48"/>
                  <a:gd name="T4" fmla="*/ 16 w 40"/>
                  <a:gd name="T5" fmla="*/ 40 h 48"/>
                  <a:gd name="T6" fmla="*/ 8 w 40"/>
                  <a:gd name="T7" fmla="*/ 40 h 48"/>
                  <a:gd name="T8" fmla="*/ 8 w 40"/>
                  <a:gd name="T9" fmla="*/ 40 h 48"/>
                  <a:gd name="T10" fmla="*/ 8 w 40"/>
                  <a:gd name="T11" fmla="*/ 40 h 48"/>
                  <a:gd name="T12" fmla="*/ 8 w 40"/>
                  <a:gd name="T13" fmla="*/ 40 h 48"/>
                  <a:gd name="T14" fmla="*/ 8 w 40"/>
                  <a:gd name="T15" fmla="*/ 32 h 48"/>
                  <a:gd name="T16" fmla="*/ 8 w 40"/>
                  <a:gd name="T17" fmla="*/ 32 h 48"/>
                  <a:gd name="T18" fmla="*/ 0 w 40"/>
                  <a:gd name="T19" fmla="*/ 24 h 48"/>
                  <a:gd name="T20" fmla="*/ 0 w 40"/>
                  <a:gd name="T21" fmla="*/ 24 h 48"/>
                  <a:gd name="T22" fmla="*/ 0 w 40"/>
                  <a:gd name="T23" fmla="*/ 24 h 48"/>
                  <a:gd name="T24" fmla="*/ 0 w 40"/>
                  <a:gd name="T25" fmla="*/ 24 h 48"/>
                  <a:gd name="T26" fmla="*/ 8 w 40"/>
                  <a:gd name="T27" fmla="*/ 8 h 48"/>
                  <a:gd name="T28" fmla="*/ 8 w 40"/>
                  <a:gd name="T29" fmla="*/ 8 h 48"/>
                  <a:gd name="T30" fmla="*/ 8 w 40"/>
                  <a:gd name="T31" fmla="*/ 8 h 48"/>
                  <a:gd name="T32" fmla="*/ 8 w 40"/>
                  <a:gd name="T33" fmla="*/ 8 h 48"/>
                  <a:gd name="T34" fmla="*/ 8 w 40"/>
                  <a:gd name="T35" fmla="*/ 8 h 48"/>
                  <a:gd name="T36" fmla="*/ 8 w 40"/>
                  <a:gd name="T37" fmla="*/ 8 h 48"/>
                  <a:gd name="T38" fmla="*/ 16 w 40"/>
                  <a:gd name="T39" fmla="*/ 0 h 48"/>
                  <a:gd name="T40" fmla="*/ 16 w 40"/>
                  <a:gd name="T41" fmla="*/ 0 h 48"/>
                  <a:gd name="T42" fmla="*/ 24 w 40"/>
                  <a:gd name="T43" fmla="*/ 0 h 48"/>
                  <a:gd name="T44" fmla="*/ 24 w 40"/>
                  <a:gd name="T45" fmla="*/ 0 h 48"/>
                  <a:gd name="T46" fmla="*/ 24 w 40"/>
                  <a:gd name="T47" fmla="*/ 0 h 48"/>
                  <a:gd name="T48" fmla="*/ 24 w 40"/>
                  <a:gd name="T49" fmla="*/ 0 h 48"/>
                  <a:gd name="T50" fmla="*/ 24 w 40"/>
                  <a:gd name="T51" fmla="*/ 0 h 48"/>
                  <a:gd name="T52" fmla="*/ 24 w 40"/>
                  <a:gd name="T53" fmla="*/ 0 h 48"/>
                  <a:gd name="T54" fmla="*/ 32 w 40"/>
                  <a:gd name="T55" fmla="*/ 8 h 48"/>
                  <a:gd name="T56" fmla="*/ 32 w 40"/>
                  <a:gd name="T57" fmla="*/ 8 h 48"/>
                  <a:gd name="T58" fmla="*/ 32 w 40"/>
                  <a:gd name="T59" fmla="*/ 8 h 48"/>
                  <a:gd name="T60" fmla="*/ 32 w 40"/>
                  <a:gd name="T61" fmla="*/ 8 h 48"/>
                  <a:gd name="T62" fmla="*/ 32 w 40"/>
                  <a:gd name="T63" fmla="*/ 8 h 48"/>
                  <a:gd name="T64" fmla="*/ 32 w 40"/>
                  <a:gd name="T65" fmla="*/ 8 h 48"/>
                  <a:gd name="T66" fmla="*/ 40 w 40"/>
                  <a:gd name="T67" fmla="*/ 24 h 48"/>
                  <a:gd name="T68" fmla="*/ 40 w 40"/>
                  <a:gd name="T69" fmla="*/ 24 h 48"/>
                  <a:gd name="T70" fmla="*/ 40 w 40"/>
                  <a:gd name="T71" fmla="*/ 24 h 48"/>
                  <a:gd name="T72" fmla="*/ 40 w 40"/>
                  <a:gd name="T73" fmla="*/ 24 h 48"/>
                  <a:gd name="T74" fmla="*/ 32 w 40"/>
                  <a:gd name="T75" fmla="*/ 32 h 48"/>
                  <a:gd name="T76" fmla="*/ 32 w 40"/>
                  <a:gd name="T77" fmla="*/ 32 h 48"/>
                  <a:gd name="T78" fmla="*/ 32 w 40"/>
                  <a:gd name="T79" fmla="*/ 40 h 48"/>
                  <a:gd name="T80" fmla="*/ 32 w 40"/>
                  <a:gd name="T81" fmla="*/ 40 h 48"/>
                  <a:gd name="T82" fmla="*/ 32 w 40"/>
                  <a:gd name="T83" fmla="*/ 40 h 48"/>
                  <a:gd name="T84" fmla="*/ 32 w 40"/>
                  <a:gd name="T85" fmla="*/ 40 h 48"/>
                  <a:gd name="T86" fmla="*/ 24 w 40"/>
                  <a:gd name="T87" fmla="*/ 40 h 48"/>
                  <a:gd name="T88" fmla="*/ 24 w 40"/>
                  <a:gd name="T89" fmla="*/ 40 h 48"/>
                  <a:gd name="T90" fmla="*/ 24 w 40"/>
                  <a:gd name="T91" fmla="*/ 48 h 48"/>
                  <a:gd name="T92" fmla="*/ 24 w 40"/>
                  <a:gd name="T9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8">
                    <a:moveTo>
                      <a:pt x="24" y="48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6" name="Freeform 1050"/>
              <p:cNvSpPr>
                <a:spLocks/>
              </p:cNvSpPr>
              <p:nvPr/>
            </p:nvSpPr>
            <p:spPr bwMode="auto">
              <a:xfrm>
                <a:off x="896" y="3840"/>
                <a:ext cx="24" cy="40"/>
              </a:xfrm>
              <a:custGeom>
                <a:avLst/>
                <a:gdLst>
                  <a:gd name="T0" fmla="*/ 16 w 24"/>
                  <a:gd name="T1" fmla="*/ 40 h 40"/>
                  <a:gd name="T2" fmla="*/ 16 w 24"/>
                  <a:gd name="T3" fmla="*/ 40 h 40"/>
                  <a:gd name="T4" fmla="*/ 16 w 24"/>
                  <a:gd name="T5" fmla="*/ 40 h 40"/>
                  <a:gd name="T6" fmla="*/ 24 w 24"/>
                  <a:gd name="T7" fmla="*/ 32 h 40"/>
                  <a:gd name="T8" fmla="*/ 24 w 24"/>
                  <a:gd name="T9" fmla="*/ 32 h 40"/>
                  <a:gd name="T10" fmla="*/ 24 w 24"/>
                  <a:gd name="T11" fmla="*/ 32 h 40"/>
                  <a:gd name="T12" fmla="*/ 24 w 24"/>
                  <a:gd name="T13" fmla="*/ 32 h 40"/>
                  <a:gd name="T14" fmla="*/ 24 w 24"/>
                  <a:gd name="T15" fmla="*/ 32 h 40"/>
                  <a:gd name="T16" fmla="*/ 24 w 24"/>
                  <a:gd name="T17" fmla="*/ 32 h 40"/>
                  <a:gd name="T18" fmla="*/ 24 w 24"/>
                  <a:gd name="T19" fmla="*/ 24 h 40"/>
                  <a:gd name="T20" fmla="*/ 24 w 24"/>
                  <a:gd name="T21" fmla="*/ 24 h 40"/>
                  <a:gd name="T22" fmla="*/ 24 w 24"/>
                  <a:gd name="T23" fmla="*/ 24 h 40"/>
                  <a:gd name="T24" fmla="*/ 24 w 24"/>
                  <a:gd name="T25" fmla="*/ 24 h 40"/>
                  <a:gd name="T26" fmla="*/ 24 w 24"/>
                  <a:gd name="T27" fmla="*/ 16 h 40"/>
                  <a:gd name="T28" fmla="*/ 24 w 24"/>
                  <a:gd name="T29" fmla="*/ 16 h 40"/>
                  <a:gd name="T30" fmla="*/ 24 w 24"/>
                  <a:gd name="T31" fmla="*/ 8 h 40"/>
                  <a:gd name="T32" fmla="*/ 24 w 24"/>
                  <a:gd name="T33" fmla="*/ 8 h 40"/>
                  <a:gd name="T34" fmla="*/ 24 w 24"/>
                  <a:gd name="T35" fmla="*/ 8 h 40"/>
                  <a:gd name="T36" fmla="*/ 24 w 24"/>
                  <a:gd name="T37" fmla="*/ 8 h 40"/>
                  <a:gd name="T38" fmla="*/ 16 w 24"/>
                  <a:gd name="T39" fmla="*/ 0 h 40"/>
                  <a:gd name="T40" fmla="*/ 16 w 24"/>
                  <a:gd name="T41" fmla="*/ 0 h 40"/>
                  <a:gd name="T42" fmla="*/ 16 w 24"/>
                  <a:gd name="T43" fmla="*/ 0 h 40"/>
                  <a:gd name="T44" fmla="*/ 16 w 24"/>
                  <a:gd name="T45" fmla="*/ 0 h 40"/>
                  <a:gd name="T46" fmla="*/ 16 w 24"/>
                  <a:gd name="T47" fmla="*/ 0 h 40"/>
                  <a:gd name="T48" fmla="*/ 16 w 24"/>
                  <a:gd name="T49" fmla="*/ 0 h 40"/>
                  <a:gd name="T50" fmla="*/ 8 w 24"/>
                  <a:gd name="T51" fmla="*/ 0 h 40"/>
                  <a:gd name="T52" fmla="*/ 8 w 24"/>
                  <a:gd name="T53" fmla="*/ 0 h 40"/>
                  <a:gd name="T54" fmla="*/ 8 w 24"/>
                  <a:gd name="T55" fmla="*/ 8 h 40"/>
                  <a:gd name="T56" fmla="*/ 8 w 24"/>
                  <a:gd name="T57" fmla="*/ 8 h 40"/>
                  <a:gd name="T58" fmla="*/ 8 w 24"/>
                  <a:gd name="T59" fmla="*/ 8 h 40"/>
                  <a:gd name="T60" fmla="*/ 8 w 24"/>
                  <a:gd name="T61" fmla="*/ 8 h 40"/>
                  <a:gd name="T62" fmla="*/ 0 w 24"/>
                  <a:gd name="T63" fmla="*/ 16 h 40"/>
                  <a:gd name="T64" fmla="*/ 0 w 24"/>
                  <a:gd name="T65" fmla="*/ 16 h 40"/>
                  <a:gd name="T66" fmla="*/ 0 w 24"/>
                  <a:gd name="T67" fmla="*/ 24 h 40"/>
                  <a:gd name="T68" fmla="*/ 0 w 24"/>
                  <a:gd name="T69" fmla="*/ 24 h 40"/>
                  <a:gd name="T70" fmla="*/ 0 w 24"/>
                  <a:gd name="T71" fmla="*/ 24 h 40"/>
                  <a:gd name="T72" fmla="*/ 0 w 24"/>
                  <a:gd name="T73" fmla="*/ 24 h 40"/>
                  <a:gd name="T74" fmla="*/ 0 w 24"/>
                  <a:gd name="T75" fmla="*/ 32 h 40"/>
                  <a:gd name="T76" fmla="*/ 0 w 24"/>
                  <a:gd name="T77" fmla="*/ 32 h 40"/>
                  <a:gd name="T78" fmla="*/ 8 w 24"/>
                  <a:gd name="T79" fmla="*/ 32 h 40"/>
                  <a:gd name="T80" fmla="*/ 8 w 24"/>
                  <a:gd name="T81" fmla="*/ 32 h 40"/>
                  <a:gd name="T82" fmla="*/ 8 w 24"/>
                  <a:gd name="T83" fmla="*/ 32 h 40"/>
                  <a:gd name="T84" fmla="*/ 8 w 24"/>
                  <a:gd name="T85" fmla="*/ 32 h 40"/>
                  <a:gd name="T86" fmla="*/ 8 w 24"/>
                  <a:gd name="T87" fmla="*/ 40 h 40"/>
                  <a:gd name="T88" fmla="*/ 8 w 24"/>
                  <a:gd name="T89" fmla="*/ 40 h 40"/>
                  <a:gd name="T90" fmla="*/ 16 w 24"/>
                  <a:gd name="T91" fmla="*/ 40 h 40"/>
                  <a:gd name="T92" fmla="*/ 16 w 24"/>
                  <a:gd name="T9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" h="40">
                    <a:moveTo>
                      <a:pt x="16" y="40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7" name="Freeform 1051"/>
              <p:cNvSpPr>
                <a:spLocks/>
              </p:cNvSpPr>
              <p:nvPr/>
            </p:nvSpPr>
            <p:spPr bwMode="auto">
              <a:xfrm>
                <a:off x="888" y="3840"/>
                <a:ext cx="40" cy="48"/>
              </a:xfrm>
              <a:custGeom>
                <a:avLst/>
                <a:gdLst>
                  <a:gd name="T0" fmla="*/ 24 w 40"/>
                  <a:gd name="T1" fmla="*/ 48 h 48"/>
                  <a:gd name="T2" fmla="*/ 24 w 40"/>
                  <a:gd name="T3" fmla="*/ 48 h 48"/>
                  <a:gd name="T4" fmla="*/ 16 w 40"/>
                  <a:gd name="T5" fmla="*/ 40 h 48"/>
                  <a:gd name="T6" fmla="*/ 8 w 40"/>
                  <a:gd name="T7" fmla="*/ 40 h 48"/>
                  <a:gd name="T8" fmla="*/ 8 w 40"/>
                  <a:gd name="T9" fmla="*/ 40 h 48"/>
                  <a:gd name="T10" fmla="*/ 8 w 40"/>
                  <a:gd name="T11" fmla="*/ 32 h 48"/>
                  <a:gd name="T12" fmla="*/ 0 w 40"/>
                  <a:gd name="T13" fmla="*/ 24 h 48"/>
                  <a:gd name="T14" fmla="*/ 0 w 40"/>
                  <a:gd name="T15" fmla="*/ 24 h 48"/>
                  <a:gd name="T16" fmla="*/ 8 w 40"/>
                  <a:gd name="T17" fmla="*/ 8 h 48"/>
                  <a:gd name="T18" fmla="*/ 8 w 40"/>
                  <a:gd name="T19" fmla="*/ 8 h 48"/>
                  <a:gd name="T20" fmla="*/ 8 w 40"/>
                  <a:gd name="T21" fmla="*/ 8 h 48"/>
                  <a:gd name="T22" fmla="*/ 16 w 40"/>
                  <a:gd name="T23" fmla="*/ 0 h 48"/>
                  <a:gd name="T24" fmla="*/ 24 w 40"/>
                  <a:gd name="T25" fmla="*/ 0 h 48"/>
                  <a:gd name="T26" fmla="*/ 24 w 40"/>
                  <a:gd name="T27" fmla="*/ 0 h 48"/>
                  <a:gd name="T28" fmla="*/ 24 w 40"/>
                  <a:gd name="T29" fmla="*/ 0 h 48"/>
                  <a:gd name="T30" fmla="*/ 32 w 40"/>
                  <a:gd name="T31" fmla="*/ 8 h 48"/>
                  <a:gd name="T32" fmla="*/ 32 w 40"/>
                  <a:gd name="T33" fmla="*/ 8 h 48"/>
                  <a:gd name="T34" fmla="*/ 32 w 40"/>
                  <a:gd name="T35" fmla="*/ 8 h 48"/>
                  <a:gd name="T36" fmla="*/ 40 w 40"/>
                  <a:gd name="T37" fmla="*/ 24 h 48"/>
                  <a:gd name="T38" fmla="*/ 40 w 40"/>
                  <a:gd name="T39" fmla="*/ 24 h 48"/>
                  <a:gd name="T40" fmla="*/ 32 w 40"/>
                  <a:gd name="T41" fmla="*/ 32 h 48"/>
                  <a:gd name="T42" fmla="*/ 32 w 40"/>
                  <a:gd name="T43" fmla="*/ 40 h 48"/>
                  <a:gd name="T44" fmla="*/ 32 w 40"/>
                  <a:gd name="T45" fmla="*/ 40 h 48"/>
                  <a:gd name="T46" fmla="*/ 24 w 40"/>
                  <a:gd name="T47" fmla="*/ 40 h 48"/>
                  <a:gd name="T48" fmla="*/ 24 w 40"/>
                  <a:gd name="T49" fmla="*/ 48 h 48"/>
                  <a:gd name="T50" fmla="*/ 24 w 40"/>
                  <a:gd name="T51" fmla="*/ 48 h 48"/>
                  <a:gd name="T52" fmla="*/ 24 w 40"/>
                  <a:gd name="T53" fmla="*/ 48 h 48"/>
                  <a:gd name="T54" fmla="*/ 24 w 40"/>
                  <a:gd name="T55" fmla="*/ 40 h 48"/>
                  <a:gd name="T56" fmla="*/ 24 w 40"/>
                  <a:gd name="T57" fmla="*/ 40 h 48"/>
                  <a:gd name="T58" fmla="*/ 32 w 40"/>
                  <a:gd name="T59" fmla="*/ 32 h 48"/>
                  <a:gd name="T60" fmla="*/ 32 w 40"/>
                  <a:gd name="T61" fmla="*/ 32 h 48"/>
                  <a:gd name="T62" fmla="*/ 32 w 40"/>
                  <a:gd name="T63" fmla="*/ 32 h 48"/>
                  <a:gd name="T64" fmla="*/ 32 w 40"/>
                  <a:gd name="T65" fmla="*/ 24 h 48"/>
                  <a:gd name="T66" fmla="*/ 32 w 40"/>
                  <a:gd name="T67" fmla="*/ 24 h 48"/>
                  <a:gd name="T68" fmla="*/ 32 w 40"/>
                  <a:gd name="T69" fmla="*/ 16 h 48"/>
                  <a:gd name="T70" fmla="*/ 32 w 40"/>
                  <a:gd name="T71" fmla="*/ 8 h 48"/>
                  <a:gd name="T72" fmla="*/ 32 w 40"/>
                  <a:gd name="T73" fmla="*/ 8 h 48"/>
                  <a:gd name="T74" fmla="*/ 24 w 40"/>
                  <a:gd name="T75" fmla="*/ 0 h 48"/>
                  <a:gd name="T76" fmla="*/ 24 w 40"/>
                  <a:gd name="T77" fmla="*/ 0 h 48"/>
                  <a:gd name="T78" fmla="*/ 24 w 40"/>
                  <a:gd name="T79" fmla="*/ 0 h 48"/>
                  <a:gd name="T80" fmla="*/ 16 w 40"/>
                  <a:gd name="T81" fmla="*/ 0 h 48"/>
                  <a:gd name="T82" fmla="*/ 16 w 40"/>
                  <a:gd name="T83" fmla="*/ 8 h 48"/>
                  <a:gd name="T84" fmla="*/ 16 w 40"/>
                  <a:gd name="T85" fmla="*/ 8 h 48"/>
                  <a:gd name="T86" fmla="*/ 8 w 40"/>
                  <a:gd name="T87" fmla="*/ 16 h 48"/>
                  <a:gd name="T88" fmla="*/ 8 w 40"/>
                  <a:gd name="T89" fmla="*/ 24 h 48"/>
                  <a:gd name="T90" fmla="*/ 8 w 40"/>
                  <a:gd name="T91" fmla="*/ 24 h 48"/>
                  <a:gd name="T92" fmla="*/ 8 w 40"/>
                  <a:gd name="T93" fmla="*/ 32 h 48"/>
                  <a:gd name="T94" fmla="*/ 16 w 40"/>
                  <a:gd name="T95" fmla="*/ 32 h 48"/>
                  <a:gd name="T96" fmla="*/ 16 w 40"/>
                  <a:gd name="T97" fmla="*/ 32 h 48"/>
                  <a:gd name="T98" fmla="*/ 16 w 40"/>
                  <a:gd name="T99" fmla="*/ 40 h 48"/>
                  <a:gd name="T100" fmla="*/ 24 w 40"/>
                  <a:gd name="T101" fmla="*/ 40 h 48"/>
                  <a:gd name="T102" fmla="*/ 24 w 40"/>
                  <a:gd name="T103" fmla="*/ 40 h 48"/>
                  <a:gd name="T104" fmla="*/ 24 w 40"/>
                  <a:gd name="T10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0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8" name="Freeform 1052"/>
              <p:cNvSpPr>
                <a:spLocks/>
              </p:cNvSpPr>
              <p:nvPr/>
            </p:nvSpPr>
            <p:spPr bwMode="auto">
              <a:xfrm>
                <a:off x="936" y="3832"/>
                <a:ext cx="8" cy="32"/>
              </a:xfrm>
              <a:custGeom>
                <a:avLst/>
                <a:gdLst>
                  <a:gd name="T0" fmla="*/ 8 w 8"/>
                  <a:gd name="T1" fmla="*/ 32 h 32"/>
                  <a:gd name="T2" fmla="*/ 8 w 8"/>
                  <a:gd name="T3" fmla="*/ 8 h 32"/>
                  <a:gd name="T4" fmla="*/ 8 w 8"/>
                  <a:gd name="T5" fmla="*/ 8 h 32"/>
                  <a:gd name="T6" fmla="*/ 0 w 8"/>
                  <a:gd name="T7" fmla="*/ 8 h 32"/>
                  <a:gd name="T8" fmla="*/ 0 w 8"/>
                  <a:gd name="T9" fmla="*/ 8 h 32"/>
                  <a:gd name="T10" fmla="*/ 0 w 8"/>
                  <a:gd name="T11" fmla="*/ 8 h 32"/>
                  <a:gd name="T12" fmla="*/ 0 w 8"/>
                  <a:gd name="T13" fmla="*/ 8 h 32"/>
                  <a:gd name="T14" fmla="*/ 8 w 8"/>
                  <a:gd name="T15" fmla="*/ 0 h 32"/>
                  <a:gd name="T16" fmla="*/ 8 w 8"/>
                  <a:gd name="T17" fmla="*/ 0 h 32"/>
                  <a:gd name="T18" fmla="*/ 8 w 8"/>
                  <a:gd name="T19" fmla="*/ 0 h 32"/>
                  <a:gd name="T20" fmla="*/ 8 w 8"/>
                  <a:gd name="T21" fmla="*/ 0 h 32"/>
                  <a:gd name="T22" fmla="*/ 8 w 8"/>
                  <a:gd name="T23" fmla="*/ 32 h 32"/>
                  <a:gd name="T24" fmla="*/ 8 w 8"/>
                  <a:gd name="T25" fmla="*/ 32 h 32"/>
                  <a:gd name="T26" fmla="*/ 8 w 8"/>
                  <a:gd name="T2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32">
                    <a:moveTo>
                      <a:pt x="8" y="32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09" name="Freeform 1053"/>
              <p:cNvSpPr>
                <a:spLocks/>
              </p:cNvSpPr>
              <p:nvPr/>
            </p:nvSpPr>
            <p:spPr bwMode="auto">
              <a:xfrm>
                <a:off x="936" y="3832"/>
                <a:ext cx="8" cy="32"/>
              </a:xfrm>
              <a:custGeom>
                <a:avLst/>
                <a:gdLst>
                  <a:gd name="T0" fmla="*/ 8 w 8"/>
                  <a:gd name="T1" fmla="*/ 32 h 32"/>
                  <a:gd name="T2" fmla="*/ 8 w 8"/>
                  <a:gd name="T3" fmla="*/ 8 h 32"/>
                  <a:gd name="T4" fmla="*/ 8 w 8"/>
                  <a:gd name="T5" fmla="*/ 8 h 32"/>
                  <a:gd name="T6" fmla="*/ 8 w 8"/>
                  <a:gd name="T7" fmla="*/ 8 h 32"/>
                  <a:gd name="T8" fmla="*/ 8 w 8"/>
                  <a:gd name="T9" fmla="*/ 8 h 32"/>
                  <a:gd name="T10" fmla="*/ 0 w 8"/>
                  <a:gd name="T11" fmla="*/ 8 h 32"/>
                  <a:gd name="T12" fmla="*/ 0 w 8"/>
                  <a:gd name="T13" fmla="*/ 8 h 32"/>
                  <a:gd name="T14" fmla="*/ 0 w 8"/>
                  <a:gd name="T15" fmla="*/ 8 h 32"/>
                  <a:gd name="T16" fmla="*/ 0 w 8"/>
                  <a:gd name="T17" fmla="*/ 8 h 32"/>
                  <a:gd name="T18" fmla="*/ 0 w 8"/>
                  <a:gd name="T19" fmla="*/ 8 h 32"/>
                  <a:gd name="T20" fmla="*/ 0 w 8"/>
                  <a:gd name="T21" fmla="*/ 8 h 32"/>
                  <a:gd name="T22" fmla="*/ 0 w 8"/>
                  <a:gd name="T23" fmla="*/ 8 h 32"/>
                  <a:gd name="T24" fmla="*/ 0 w 8"/>
                  <a:gd name="T25" fmla="*/ 8 h 32"/>
                  <a:gd name="T26" fmla="*/ 8 w 8"/>
                  <a:gd name="T27" fmla="*/ 0 h 32"/>
                  <a:gd name="T28" fmla="*/ 8 w 8"/>
                  <a:gd name="T29" fmla="*/ 0 h 32"/>
                  <a:gd name="T30" fmla="*/ 8 w 8"/>
                  <a:gd name="T31" fmla="*/ 0 h 32"/>
                  <a:gd name="T32" fmla="*/ 8 w 8"/>
                  <a:gd name="T33" fmla="*/ 0 h 32"/>
                  <a:gd name="T34" fmla="*/ 8 w 8"/>
                  <a:gd name="T35" fmla="*/ 0 h 32"/>
                  <a:gd name="T36" fmla="*/ 8 w 8"/>
                  <a:gd name="T37" fmla="*/ 0 h 32"/>
                  <a:gd name="T38" fmla="*/ 8 w 8"/>
                  <a:gd name="T39" fmla="*/ 0 h 32"/>
                  <a:gd name="T40" fmla="*/ 8 w 8"/>
                  <a:gd name="T41" fmla="*/ 0 h 32"/>
                  <a:gd name="T42" fmla="*/ 8 w 8"/>
                  <a:gd name="T43" fmla="*/ 32 h 32"/>
                  <a:gd name="T44" fmla="*/ 8 w 8"/>
                  <a:gd name="T45" fmla="*/ 32 h 32"/>
                  <a:gd name="T46" fmla="*/ 8 w 8"/>
                  <a:gd name="T47" fmla="*/ 32 h 32"/>
                  <a:gd name="T48" fmla="*/ 8 w 8"/>
                  <a:gd name="T49" fmla="*/ 32 h 32"/>
                  <a:gd name="T50" fmla="*/ 8 w 8"/>
                  <a:gd name="T51" fmla="*/ 32 h 32"/>
                  <a:gd name="T52" fmla="*/ 8 w 8"/>
                  <a:gd name="T5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" h="32">
                    <a:moveTo>
                      <a:pt x="8" y="32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0" name="Freeform 1054"/>
              <p:cNvSpPr>
                <a:spLocks/>
              </p:cNvSpPr>
              <p:nvPr/>
            </p:nvSpPr>
            <p:spPr bwMode="auto">
              <a:xfrm>
                <a:off x="856" y="1984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16 w 16"/>
                  <a:gd name="T3" fmla="*/ 0 h 40"/>
                  <a:gd name="T4" fmla="*/ 16 w 16"/>
                  <a:gd name="T5" fmla="*/ 0 h 40"/>
                  <a:gd name="T6" fmla="*/ 16 w 16"/>
                  <a:gd name="T7" fmla="*/ 0 h 40"/>
                  <a:gd name="T8" fmla="*/ 16 w 16"/>
                  <a:gd name="T9" fmla="*/ 0 h 40"/>
                  <a:gd name="T10" fmla="*/ 0 w 16"/>
                  <a:gd name="T11" fmla="*/ 8 h 40"/>
                  <a:gd name="T12" fmla="*/ 0 w 16"/>
                  <a:gd name="T13" fmla="*/ 8 h 40"/>
                  <a:gd name="T14" fmla="*/ 0 w 16"/>
                  <a:gd name="T15" fmla="*/ 8 h 40"/>
                  <a:gd name="T16" fmla="*/ 0 w 16"/>
                  <a:gd name="T17" fmla="*/ 8 h 40"/>
                  <a:gd name="T18" fmla="*/ 0 w 16"/>
                  <a:gd name="T19" fmla="*/ 0 h 40"/>
                  <a:gd name="T20" fmla="*/ 0 w 16"/>
                  <a:gd name="T21" fmla="*/ 0 h 40"/>
                  <a:gd name="T22" fmla="*/ 0 w 16"/>
                  <a:gd name="T23" fmla="*/ 0 h 40"/>
                  <a:gd name="T24" fmla="*/ 0 w 16"/>
                  <a:gd name="T25" fmla="*/ 0 h 40"/>
                  <a:gd name="T26" fmla="*/ 16 w 16"/>
                  <a:gd name="T27" fmla="*/ 0 h 40"/>
                  <a:gd name="T28" fmla="*/ 16 w 16"/>
                  <a:gd name="T29" fmla="*/ 0 h 40"/>
                  <a:gd name="T30" fmla="*/ 16 w 16"/>
                  <a:gd name="T31" fmla="*/ 0 h 40"/>
                  <a:gd name="T32" fmla="*/ 16 w 16"/>
                  <a:gd name="T33" fmla="*/ 0 h 40"/>
                  <a:gd name="T34" fmla="*/ 16 w 16"/>
                  <a:gd name="T35" fmla="*/ 0 h 40"/>
                  <a:gd name="T36" fmla="*/ 16 w 16"/>
                  <a:gd name="T37" fmla="*/ 0 h 40"/>
                  <a:gd name="T38" fmla="*/ 16 w 16"/>
                  <a:gd name="T39" fmla="*/ 0 h 40"/>
                  <a:gd name="T40" fmla="*/ 16 w 16"/>
                  <a:gd name="T41" fmla="*/ 0 h 40"/>
                  <a:gd name="T42" fmla="*/ 16 w 16"/>
                  <a:gd name="T43" fmla="*/ 40 h 40"/>
                  <a:gd name="T44" fmla="*/ 16 w 16"/>
                  <a:gd name="T45" fmla="*/ 40 h 40"/>
                  <a:gd name="T46" fmla="*/ 16 w 16"/>
                  <a:gd name="T47" fmla="*/ 40 h 40"/>
                  <a:gd name="T48" fmla="*/ 16 w 16"/>
                  <a:gd name="T49" fmla="*/ 40 h 40"/>
                  <a:gd name="T50" fmla="*/ 16 w 16"/>
                  <a:gd name="T51" fmla="*/ 40 h 40"/>
                  <a:gd name="T52" fmla="*/ 16 w 16"/>
                  <a:gd name="T5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40">
                    <a:moveTo>
                      <a:pt x="16" y="4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1" name="Freeform 1055"/>
              <p:cNvSpPr>
                <a:spLocks/>
              </p:cNvSpPr>
              <p:nvPr/>
            </p:nvSpPr>
            <p:spPr bwMode="auto">
              <a:xfrm>
                <a:off x="856" y="1984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16 w 16"/>
                  <a:gd name="T3" fmla="*/ 0 h 40"/>
                  <a:gd name="T4" fmla="*/ 16 w 16"/>
                  <a:gd name="T5" fmla="*/ 0 h 40"/>
                  <a:gd name="T6" fmla="*/ 0 w 16"/>
                  <a:gd name="T7" fmla="*/ 8 h 40"/>
                  <a:gd name="T8" fmla="*/ 0 w 16"/>
                  <a:gd name="T9" fmla="*/ 8 h 40"/>
                  <a:gd name="T10" fmla="*/ 0 w 16"/>
                  <a:gd name="T11" fmla="*/ 0 h 40"/>
                  <a:gd name="T12" fmla="*/ 0 w 16"/>
                  <a:gd name="T13" fmla="*/ 0 h 40"/>
                  <a:gd name="T14" fmla="*/ 16 w 16"/>
                  <a:gd name="T15" fmla="*/ 0 h 40"/>
                  <a:gd name="T16" fmla="*/ 16 w 16"/>
                  <a:gd name="T17" fmla="*/ 0 h 40"/>
                  <a:gd name="T18" fmla="*/ 16 w 16"/>
                  <a:gd name="T19" fmla="*/ 0 h 40"/>
                  <a:gd name="T20" fmla="*/ 16 w 16"/>
                  <a:gd name="T21" fmla="*/ 0 h 40"/>
                  <a:gd name="T22" fmla="*/ 16 w 16"/>
                  <a:gd name="T23" fmla="*/ 40 h 40"/>
                  <a:gd name="T24" fmla="*/ 16 w 16"/>
                  <a:gd name="T25" fmla="*/ 40 h 40"/>
                  <a:gd name="T26" fmla="*/ 16 w 16"/>
                  <a:gd name="T2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40">
                    <a:moveTo>
                      <a:pt x="16" y="4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2" name="Freeform 1056"/>
              <p:cNvSpPr>
                <a:spLocks/>
              </p:cNvSpPr>
              <p:nvPr/>
            </p:nvSpPr>
            <p:spPr bwMode="auto">
              <a:xfrm>
                <a:off x="888" y="1984"/>
                <a:ext cx="40" cy="48"/>
              </a:xfrm>
              <a:custGeom>
                <a:avLst/>
                <a:gdLst>
                  <a:gd name="T0" fmla="*/ 24 w 40"/>
                  <a:gd name="T1" fmla="*/ 48 h 48"/>
                  <a:gd name="T2" fmla="*/ 16 w 40"/>
                  <a:gd name="T3" fmla="*/ 40 h 48"/>
                  <a:gd name="T4" fmla="*/ 16 w 40"/>
                  <a:gd name="T5" fmla="*/ 40 h 48"/>
                  <a:gd name="T6" fmla="*/ 8 w 40"/>
                  <a:gd name="T7" fmla="*/ 40 h 48"/>
                  <a:gd name="T8" fmla="*/ 8 w 40"/>
                  <a:gd name="T9" fmla="*/ 40 h 48"/>
                  <a:gd name="T10" fmla="*/ 8 w 40"/>
                  <a:gd name="T11" fmla="*/ 40 h 48"/>
                  <a:gd name="T12" fmla="*/ 8 w 40"/>
                  <a:gd name="T13" fmla="*/ 40 h 48"/>
                  <a:gd name="T14" fmla="*/ 8 w 40"/>
                  <a:gd name="T15" fmla="*/ 32 h 48"/>
                  <a:gd name="T16" fmla="*/ 8 w 40"/>
                  <a:gd name="T17" fmla="*/ 32 h 48"/>
                  <a:gd name="T18" fmla="*/ 0 w 40"/>
                  <a:gd name="T19" fmla="*/ 24 h 48"/>
                  <a:gd name="T20" fmla="*/ 0 w 40"/>
                  <a:gd name="T21" fmla="*/ 24 h 48"/>
                  <a:gd name="T22" fmla="*/ 0 w 40"/>
                  <a:gd name="T23" fmla="*/ 24 h 48"/>
                  <a:gd name="T24" fmla="*/ 0 w 40"/>
                  <a:gd name="T25" fmla="*/ 24 h 48"/>
                  <a:gd name="T26" fmla="*/ 8 w 40"/>
                  <a:gd name="T27" fmla="*/ 8 h 48"/>
                  <a:gd name="T28" fmla="*/ 8 w 40"/>
                  <a:gd name="T29" fmla="*/ 8 h 48"/>
                  <a:gd name="T30" fmla="*/ 8 w 40"/>
                  <a:gd name="T31" fmla="*/ 0 h 48"/>
                  <a:gd name="T32" fmla="*/ 8 w 40"/>
                  <a:gd name="T33" fmla="*/ 0 h 48"/>
                  <a:gd name="T34" fmla="*/ 8 w 40"/>
                  <a:gd name="T35" fmla="*/ 0 h 48"/>
                  <a:gd name="T36" fmla="*/ 8 w 40"/>
                  <a:gd name="T37" fmla="*/ 0 h 48"/>
                  <a:gd name="T38" fmla="*/ 16 w 40"/>
                  <a:gd name="T39" fmla="*/ 0 h 48"/>
                  <a:gd name="T40" fmla="*/ 16 w 40"/>
                  <a:gd name="T41" fmla="*/ 0 h 48"/>
                  <a:gd name="T42" fmla="*/ 24 w 40"/>
                  <a:gd name="T43" fmla="*/ 0 h 48"/>
                  <a:gd name="T44" fmla="*/ 24 w 40"/>
                  <a:gd name="T45" fmla="*/ 0 h 48"/>
                  <a:gd name="T46" fmla="*/ 24 w 40"/>
                  <a:gd name="T47" fmla="*/ 0 h 48"/>
                  <a:gd name="T48" fmla="*/ 24 w 40"/>
                  <a:gd name="T49" fmla="*/ 0 h 48"/>
                  <a:gd name="T50" fmla="*/ 24 w 40"/>
                  <a:gd name="T51" fmla="*/ 0 h 48"/>
                  <a:gd name="T52" fmla="*/ 24 w 40"/>
                  <a:gd name="T53" fmla="*/ 0 h 48"/>
                  <a:gd name="T54" fmla="*/ 32 w 40"/>
                  <a:gd name="T55" fmla="*/ 0 h 48"/>
                  <a:gd name="T56" fmla="*/ 32 w 40"/>
                  <a:gd name="T57" fmla="*/ 0 h 48"/>
                  <a:gd name="T58" fmla="*/ 32 w 40"/>
                  <a:gd name="T59" fmla="*/ 0 h 48"/>
                  <a:gd name="T60" fmla="*/ 32 w 40"/>
                  <a:gd name="T61" fmla="*/ 0 h 48"/>
                  <a:gd name="T62" fmla="*/ 32 w 40"/>
                  <a:gd name="T63" fmla="*/ 8 h 48"/>
                  <a:gd name="T64" fmla="*/ 32 w 40"/>
                  <a:gd name="T65" fmla="*/ 8 h 48"/>
                  <a:gd name="T66" fmla="*/ 40 w 40"/>
                  <a:gd name="T67" fmla="*/ 24 h 48"/>
                  <a:gd name="T68" fmla="*/ 40 w 40"/>
                  <a:gd name="T69" fmla="*/ 24 h 48"/>
                  <a:gd name="T70" fmla="*/ 40 w 40"/>
                  <a:gd name="T71" fmla="*/ 24 h 48"/>
                  <a:gd name="T72" fmla="*/ 40 w 40"/>
                  <a:gd name="T73" fmla="*/ 24 h 48"/>
                  <a:gd name="T74" fmla="*/ 32 w 40"/>
                  <a:gd name="T75" fmla="*/ 32 h 48"/>
                  <a:gd name="T76" fmla="*/ 32 w 40"/>
                  <a:gd name="T77" fmla="*/ 32 h 48"/>
                  <a:gd name="T78" fmla="*/ 32 w 40"/>
                  <a:gd name="T79" fmla="*/ 40 h 48"/>
                  <a:gd name="T80" fmla="*/ 32 w 40"/>
                  <a:gd name="T81" fmla="*/ 40 h 48"/>
                  <a:gd name="T82" fmla="*/ 32 w 40"/>
                  <a:gd name="T83" fmla="*/ 40 h 48"/>
                  <a:gd name="T84" fmla="*/ 32 w 40"/>
                  <a:gd name="T85" fmla="*/ 40 h 48"/>
                  <a:gd name="T86" fmla="*/ 24 w 40"/>
                  <a:gd name="T87" fmla="*/ 40 h 48"/>
                  <a:gd name="T88" fmla="*/ 24 w 40"/>
                  <a:gd name="T89" fmla="*/ 40 h 48"/>
                  <a:gd name="T90" fmla="*/ 24 w 40"/>
                  <a:gd name="T91" fmla="*/ 48 h 48"/>
                  <a:gd name="T92" fmla="*/ 24 w 40"/>
                  <a:gd name="T9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8">
                    <a:moveTo>
                      <a:pt x="24" y="48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3" name="Freeform 1057"/>
              <p:cNvSpPr>
                <a:spLocks/>
              </p:cNvSpPr>
              <p:nvPr/>
            </p:nvSpPr>
            <p:spPr bwMode="auto">
              <a:xfrm>
                <a:off x="896" y="1984"/>
                <a:ext cx="24" cy="40"/>
              </a:xfrm>
              <a:custGeom>
                <a:avLst/>
                <a:gdLst>
                  <a:gd name="T0" fmla="*/ 16 w 24"/>
                  <a:gd name="T1" fmla="*/ 40 h 40"/>
                  <a:gd name="T2" fmla="*/ 16 w 24"/>
                  <a:gd name="T3" fmla="*/ 40 h 40"/>
                  <a:gd name="T4" fmla="*/ 16 w 24"/>
                  <a:gd name="T5" fmla="*/ 40 h 40"/>
                  <a:gd name="T6" fmla="*/ 24 w 24"/>
                  <a:gd name="T7" fmla="*/ 32 h 40"/>
                  <a:gd name="T8" fmla="*/ 24 w 24"/>
                  <a:gd name="T9" fmla="*/ 32 h 40"/>
                  <a:gd name="T10" fmla="*/ 24 w 24"/>
                  <a:gd name="T11" fmla="*/ 32 h 40"/>
                  <a:gd name="T12" fmla="*/ 24 w 24"/>
                  <a:gd name="T13" fmla="*/ 32 h 40"/>
                  <a:gd name="T14" fmla="*/ 24 w 24"/>
                  <a:gd name="T15" fmla="*/ 24 h 40"/>
                  <a:gd name="T16" fmla="*/ 24 w 24"/>
                  <a:gd name="T17" fmla="*/ 24 h 40"/>
                  <a:gd name="T18" fmla="*/ 24 w 24"/>
                  <a:gd name="T19" fmla="*/ 24 h 40"/>
                  <a:gd name="T20" fmla="*/ 24 w 24"/>
                  <a:gd name="T21" fmla="*/ 24 h 40"/>
                  <a:gd name="T22" fmla="*/ 24 w 24"/>
                  <a:gd name="T23" fmla="*/ 24 h 40"/>
                  <a:gd name="T24" fmla="*/ 24 w 24"/>
                  <a:gd name="T25" fmla="*/ 24 h 40"/>
                  <a:gd name="T26" fmla="*/ 24 w 24"/>
                  <a:gd name="T27" fmla="*/ 16 h 40"/>
                  <a:gd name="T28" fmla="*/ 24 w 24"/>
                  <a:gd name="T29" fmla="*/ 16 h 40"/>
                  <a:gd name="T30" fmla="*/ 24 w 24"/>
                  <a:gd name="T31" fmla="*/ 8 h 40"/>
                  <a:gd name="T32" fmla="*/ 24 w 24"/>
                  <a:gd name="T33" fmla="*/ 8 h 40"/>
                  <a:gd name="T34" fmla="*/ 24 w 24"/>
                  <a:gd name="T35" fmla="*/ 8 h 40"/>
                  <a:gd name="T36" fmla="*/ 24 w 24"/>
                  <a:gd name="T37" fmla="*/ 8 h 40"/>
                  <a:gd name="T38" fmla="*/ 16 w 24"/>
                  <a:gd name="T39" fmla="*/ 0 h 40"/>
                  <a:gd name="T40" fmla="*/ 16 w 24"/>
                  <a:gd name="T41" fmla="*/ 0 h 40"/>
                  <a:gd name="T42" fmla="*/ 16 w 24"/>
                  <a:gd name="T43" fmla="*/ 0 h 40"/>
                  <a:gd name="T44" fmla="*/ 16 w 24"/>
                  <a:gd name="T45" fmla="*/ 0 h 40"/>
                  <a:gd name="T46" fmla="*/ 16 w 24"/>
                  <a:gd name="T47" fmla="*/ 0 h 40"/>
                  <a:gd name="T48" fmla="*/ 16 w 24"/>
                  <a:gd name="T49" fmla="*/ 0 h 40"/>
                  <a:gd name="T50" fmla="*/ 8 w 24"/>
                  <a:gd name="T51" fmla="*/ 0 h 40"/>
                  <a:gd name="T52" fmla="*/ 8 w 24"/>
                  <a:gd name="T53" fmla="*/ 0 h 40"/>
                  <a:gd name="T54" fmla="*/ 8 w 24"/>
                  <a:gd name="T55" fmla="*/ 8 h 40"/>
                  <a:gd name="T56" fmla="*/ 8 w 24"/>
                  <a:gd name="T57" fmla="*/ 8 h 40"/>
                  <a:gd name="T58" fmla="*/ 8 w 24"/>
                  <a:gd name="T59" fmla="*/ 8 h 40"/>
                  <a:gd name="T60" fmla="*/ 8 w 24"/>
                  <a:gd name="T61" fmla="*/ 8 h 40"/>
                  <a:gd name="T62" fmla="*/ 0 w 24"/>
                  <a:gd name="T63" fmla="*/ 16 h 40"/>
                  <a:gd name="T64" fmla="*/ 0 w 24"/>
                  <a:gd name="T65" fmla="*/ 16 h 40"/>
                  <a:gd name="T66" fmla="*/ 0 w 24"/>
                  <a:gd name="T67" fmla="*/ 24 h 40"/>
                  <a:gd name="T68" fmla="*/ 0 w 24"/>
                  <a:gd name="T69" fmla="*/ 24 h 40"/>
                  <a:gd name="T70" fmla="*/ 0 w 24"/>
                  <a:gd name="T71" fmla="*/ 24 h 40"/>
                  <a:gd name="T72" fmla="*/ 0 w 24"/>
                  <a:gd name="T73" fmla="*/ 24 h 40"/>
                  <a:gd name="T74" fmla="*/ 0 w 24"/>
                  <a:gd name="T75" fmla="*/ 24 h 40"/>
                  <a:gd name="T76" fmla="*/ 0 w 24"/>
                  <a:gd name="T77" fmla="*/ 24 h 40"/>
                  <a:gd name="T78" fmla="*/ 8 w 24"/>
                  <a:gd name="T79" fmla="*/ 32 h 40"/>
                  <a:gd name="T80" fmla="*/ 8 w 24"/>
                  <a:gd name="T81" fmla="*/ 32 h 40"/>
                  <a:gd name="T82" fmla="*/ 8 w 24"/>
                  <a:gd name="T83" fmla="*/ 32 h 40"/>
                  <a:gd name="T84" fmla="*/ 8 w 24"/>
                  <a:gd name="T85" fmla="*/ 32 h 40"/>
                  <a:gd name="T86" fmla="*/ 8 w 24"/>
                  <a:gd name="T87" fmla="*/ 40 h 40"/>
                  <a:gd name="T88" fmla="*/ 8 w 24"/>
                  <a:gd name="T89" fmla="*/ 40 h 40"/>
                  <a:gd name="T90" fmla="*/ 16 w 24"/>
                  <a:gd name="T91" fmla="*/ 40 h 40"/>
                  <a:gd name="T92" fmla="*/ 16 w 24"/>
                  <a:gd name="T9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" h="40">
                    <a:moveTo>
                      <a:pt x="16" y="40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4" name="Freeform 1058"/>
              <p:cNvSpPr>
                <a:spLocks/>
              </p:cNvSpPr>
              <p:nvPr/>
            </p:nvSpPr>
            <p:spPr bwMode="auto">
              <a:xfrm>
                <a:off x="888" y="1984"/>
                <a:ext cx="40" cy="48"/>
              </a:xfrm>
              <a:custGeom>
                <a:avLst/>
                <a:gdLst>
                  <a:gd name="T0" fmla="*/ 24 w 40"/>
                  <a:gd name="T1" fmla="*/ 48 h 48"/>
                  <a:gd name="T2" fmla="*/ 24 w 40"/>
                  <a:gd name="T3" fmla="*/ 48 h 48"/>
                  <a:gd name="T4" fmla="*/ 16 w 40"/>
                  <a:gd name="T5" fmla="*/ 40 h 48"/>
                  <a:gd name="T6" fmla="*/ 8 w 40"/>
                  <a:gd name="T7" fmla="*/ 40 h 48"/>
                  <a:gd name="T8" fmla="*/ 8 w 40"/>
                  <a:gd name="T9" fmla="*/ 40 h 48"/>
                  <a:gd name="T10" fmla="*/ 8 w 40"/>
                  <a:gd name="T11" fmla="*/ 32 h 48"/>
                  <a:gd name="T12" fmla="*/ 0 w 40"/>
                  <a:gd name="T13" fmla="*/ 24 h 48"/>
                  <a:gd name="T14" fmla="*/ 0 w 40"/>
                  <a:gd name="T15" fmla="*/ 24 h 48"/>
                  <a:gd name="T16" fmla="*/ 8 w 40"/>
                  <a:gd name="T17" fmla="*/ 8 h 48"/>
                  <a:gd name="T18" fmla="*/ 8 w 40"/>
                  <a:gd name="T19" fmla="*/ 0 h 48"/>
                  <a:gd name="T20" fmla="*/ 8 w 40"/>
                  <a:gd name="T21" fmla="*/ 0 h 48"/>
                  <a:gd name="T22" fmla="*/ 16 w 40"/>
                  <a:gd name="T23" fmla="*/ 0 h 48"/>
                  <a:gd name="T24" fmla="*/ 24 w 40"/>
                  <a:gd name="T25" fmla="*/ 0 h 48"/>
                  <a:gd name="T26" fmla="*/ 24 w 40"/>
                  <a:gd name="T27" fmla="*/ 0 h 48"/>
                  <a:gd name="T28" fmla="*/ 24 w 40"/>
                  <a:gd name="T29" fmla="*/ 0 h 48"/>
                  <a:gd name="T30" fmla="*/ 32 w 40"/>
                  <a:gd name="T31" fmla="*/ 0 h 48"/>
                  <a:gd name="T32" fmla="*/ 32 w 40"/>
                  <a:gd name="T33" fmla="*/ 0 h 48"/>
                  <a:gd name="T34" fmla="*/ 32 w 40"/>
                  <a:gd name="T35" fmla="*/ 8 h 48"/>
                  <a:gd name="T36" fmla="*/ 40 w 40"/>
                  <a:gd name="T37" fmla="*/ 24 h 48"/>
                  <a:gd name="T38" fmla="*/ 40 w 40"/>
                  <a:gd name="T39" fmla="*/ 24 h 48"/>
                  <a:gd name="T40" fmla="*/ 32 w 40"/>
                  <a:gd name="T41" fmla="*/ 32 h 48"/>
                  <a:gd name="T42" fmla="*/ 32 w 40"/>
                  <a:gd name="T43" fmla="*/ 40 h 48"/>
                  <a:gd name="T44" fmla="*/ 32 w 40"/>
                  <a:gd name="T45" fmla="*/ 40 h 48"/>
                  <a:gd name="T46" fmla="*/ 24 w 40"/>
                  <a:gd name="T47" fmla="*/ 40 h 48"/>
                  <a:gd name="T48" fmla="*/ 24 w 40"/>
                  <a:gd name="T49" fmla="*/ 48 h 48"/>
                  <a:gd name="T50" fmla="*/ 24 w 40"/>
                  <a:gd name="T51" fmla="*/ 48 h 48"/>
                  <a:gd name="T52" fmla="*/ 24 w 40"/>
                  <a:gd name="T53" fmla="*/ 48 h 48"/>
                  <a:gd name="T54" fmla="*/ 24 w 40"/>
                  <a:gd name="T55" fmla="*/ 40 h 48"/>
                  <a:gd name="T56" fmla="*/ 24 w 40"/>
                  <a:gd name="T57" fmla="*/ 40 h 48"/>
                  <a:gd name="T58" fmla="*/ 32 w 40"/>
                  <a:gd name="T59" fmla="*/ 32 h 48"/>
                  <a:gd name="T60" fmla="*/ 32 w 40"/>
                  <a:gd name="T61" fmla="*/ 32 h 48"/>
                  <a:gd name="T62" fmla="*/ 32 w 40"/>
                  <a:gd name="T63" fmla="*/ 24 h 48"/>
                  <a:gd name="T64" fmla="*/ 32 w 40"/>
                  <a:gd name="T65" fmla="*/ 24 h 48"/>
                  <a:gd name="T66" fmla="*/ 32 w 40"/>
                  <a:gd name="T67" fmla="*/ 24 h 48"/>
                  <a:gd name="T68" fmla="*/ 32 w 40"/>
                  <a:gd name="T69" fmla="*/ 16 h 48"/>
                  <a:gd name="T70" fmla="*/ 32 w 40"/>
                  <a:gd name="T71" fmla="*/ 8 h 48"/>
                  <a:gd name="T72" fmla="*/ 32 w 40"/>
                  <a:gd name="T73" fmla="*/ 8 h 48"/>
                  <a:gd name="T74" fmla="*/ 24 w 40"/>
                  <a:gd name="T75" fmla="*/ 0 h 48"/>
                  <a:gd name="T76" fmla="*/ 24 w 40"/>
                  <a:gd name="T77" fmla="*/ 0 h 48"/>
                  <a:gd name="T78" fmla="*/ 24 w 40"/>
                  <a:gd name="T79" fmla="*/ 0 h 48"/>
                  <a:gd name="T80" fmla="*/ 16 w 40"/>
                  <a:gd name="T81" fmla="*/ 0 h 48"/>
                  <a:gd name="T82" fmla="*/ 16 w 40"/>
                  <a:gd name="T83" fmla="*/ 8 h 48"/>
                  <a:gd name="T84" fmla="*/ 16 w 40"/>
                  <a:gd name="T85" fmla="*/ 8 h 48"/>
                  <a:gd name="T86" fmla="*/ 8 w 40"/>
                  <a:gd name="T87" fmla="*/ 16 h 48"/>
                  <a:gd name="T88" fmla="*/ 8 w 40"/>
                  <a:gd name="T89" fmla="*/ 24 h 48"/>
                  <a:gd name="T90" fmla="*/ 8 w 40"/>
                  <a:gd name="T91" fmla="*/ 24 h 48"/>
                  <a:gd name="T92" fmla="*/ 8 w 40"/>
                  <a:gd name="T93" fmla="*/ 24 h 48"/>
                  <a:gd name="T94" fmla="*/ 16 w 40"/>
                  <a:gd name="T95" fmla="*/ 32 h 48"/>
                  <a:gd name="T96" fmla="*/ 16 w 40"/>
                  <a:gd name="T97" fmla="*/ 32 h 48"/>
                  <a:gd name="T98" fmla="*/ 16 w 40"/>
                  <a:gd name="T99" fmla="*/ 40 h 48"/>
                  <a:gd name="T100" fmla="*/ 24 w 40"/>
                  <a:gd name="T101" fmla="*/ 40 h 48"/>
                  <a:gd name="T102" fmla="*/ 24 w 40"/>
                  <a:gd name="T103" fmla="*/ 40 h 48"/>
                  <a:gd name="T104" fmla="*/ 24 w 40"/>
                  <a:gd name="T10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0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16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5" name="Freeform 1059"/>
              <p:cNvSpPr>
                <a:spLocks/>
              </p:cNvSpPr>
              <p:nvPr/>
            </p:nvSpPr>
            <p:spPr bwMode="auto">
              <a:xfrm>
                <a:off x="936" y="1976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24 h 32"/>
                  <a:gd name="T4" fmla="*/ 0 w 16"/>
                  <a:gd name="T5" fmla="*/ 24 h 32"/>
                  <a:gd name="T6" fmla="*/ 8 w 16"/>
                  <a:gd name="T7" fmla="*/ 16 h 32"/>
                  <a:gd name="T8" fmla="*/ 8 w 16"/>
                  <a:gd name="T9" fmla="*/ 16 h 32"/>
                  <a:gd name="T10" fmla="*/ 8 w 16"/>
                  <a:gd name="T11" fmla="*/ 16 h 32"/>
                  <a:gd name="T12" fmla="*/ 16 w 16"/>
                  <a:gd name="T13" fmla="*/ 8 h 32"/>
                  <a:gd name="T14" fmla="*/ 16 w 16"/>
                  <a:gd name="T15" fmla="*/ 8 h 32"/>
                  <a:gd name="T16" fmla="*/ 16 w 16"/>
                  <a:gd name="T17" fmla="*/ 8 h 32"/>
                  <a:gd name="T18" fmla="*/ 16 w 16"/>
                  <a:gd name="T19" fmla="*/ 8 h 32"/>
                  <a:gd name="T20" fmla="*/ 8 w 16"/>
                  <a:gd name="T21" fmla="*/ 0 h 32"/>
                  <a:gd name="T22" fmla="*/ 8 w 16"/>
                  <a:gd name="T23" fmla="*/ 0 h 32"/>
                  <a:gd name="T24" fmla="*/ 0 w 16"/>
                  <a:gd name="T25" fmla="*/ 8 h 32"/>
                  <a:gd name="T26" fmla="*/ 0 w 16"/>
                  <a:gd name="T27" fmla="*/ 8 h 32"/>
                  <a:gd name="T28" fmla="*/ 0 w 16"/>
                  <a:gd name="T29" fmla="*/ 8 h 32"/>
                  <a:gd name="T30" fmla="*/ 0 w 16"/>
                  <a:gd name="T31" fmla="*/ 8 h 32"/>
                  <a:gd name="T32" fmla="*/ 0 w 16"/>
                  <a:gd name="T33" fmla="*/ 8 h 32"/>
                  <a:gd name="T34" fmla="*/ 0 w 16"/>
                  <a:gd name="T35" fmla="*/ 8 h 32"/>
                  <a:gd name="T36" fmla="*/ 0 w 16"/>
                  <a:gd name="T37" fmla="*/ 0 h 32"/>
                  <a:gd name="T38" fmla="*/ 0 w 16"/>
                  <a:gd name="T39" fmla="*/ 0 h 32"/>
                  <a:gd name="T40" fmla="*/ 8 w 16"/>
                  <a:gd name="T41" fmla="*/ 0 h 32"/>
                  <a:gd name="T42" fmla="*/ 8 w 16"/>
                  <a:gd name="T43" fmla="*/ 0 h 32"/>
                  <a:gd name="T44" fmla="*/ 16 w 16"/>
                  <a:gd name="T45" fmla="*/ 0 h 32"/>
                  <a:gd name="T46" fmla="*/ 16 w 16"/>
                  <a:gd name="T47" fmla="*/ 8 h 32"/>
                  <a:gd name="T48" fmla="*/ 16 w 16"/>
                  <a:gd name="T49" fmla="*/ 8 h 32"/>
                  <a:gd name="T50" fmla="*/ 16 w 16"/>
                  <a:gd name="T51" fmla="*/ 8 h 32"/>
                  <a:gd name="T52" fmla="*/ 16 w 16"/>
                  <a:gd name="T53" fmla="*/ 16 h 32"/>
                  <a:gd name="T54" fmla="*/ 16 w 16"/>
                  <a:gd name="T55" fmla="*/ 16 h 32"/>
                  <a:gd name="T56" fmla="*/ 8 w 16"/>
                  <a:gd name="T57" fmla="*/ 16 h 32"/>
                  <a:gd name="T58" fmla="*/ 8 w 16"/>
                  <a:gd name="T59" fmla="*/ 16 h 32"/>
                  <a:gd name="T60" fmla="*/ 0 w 16"/>
                  <a:gd name="T61" fmla="*/ 24 h 32"/>
                  <a:gd name="T62" fmla="*/ 0 w 16"/>
                  <a:gd name="T63" fmla="*/ 32 h 32"/>
                  <a:gd name="T64" fmla="*/ 0 w 16"/>
                  <a:gd name="T65" fmla="*/ 32 h 32"/>
                  <a:gd name="T66" fmla="*/ 16 w 16"/>
                  <a:gd name="T67" fmla="*/ 32 h 32"/>
                  <a:gd name="T68" fmla="*/ 16 w 16"/>
                  <a:gd name="T6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6" name="Freeform 1060"/>
              <p:cNvSpPr>
                <a:spLocks/>
              </p:cNvSpPr>
              <p:nvPr/>
            </p:nvSpPr>
            <p:spPr bwMode="auto">
              <a:xfrm>
                <a:off x="936" y="1976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24 h 32"/>
                  <a:gd name="T4" fmla="*/ 0 w 16"/>
                  <a:gd name="T5" fmla="*/ 24 h 32"/>
                  <a:gd name="T6" fmla="*/ 0 w 16"/>
                  <a:gd name="T7" fmla="*/ 24 h 32"/>
                  <a:gd name="T8" fmla="*/ 8 w 16"/>
                  <a:gd name="T9" fmla="*/ 16 h 32"/>
                  <a:gd name="T10" fmla="*/ 8 w 16"/>
                  <a:gd name="T11" fmla="*/ 16 h 32"/>
                  <a:gd name="T12" fmla="*/ 8 w 16"/>
                  <a:gd name="T13" fmla="*/ 16 h 32"/>
                  <a:gd name="T14" fmla="*/ 16 w 16"/>
                  <a:gd name="T15" fmla="*/ 8 h 32"/>
                  <a:gd name="T16" fmla="*/ 16 w 16"/>
                  <a:gd name="T17" fmla="*/ 8 h 32"/>
                  <a:gd name="T18" fmla="*/ 16 w 16"/>
                  <a:gd name="T19" fmla="*/ 8 h 32"/>
                  <a:gd name="T20" fmla="*/ 16 w 16"/>
                  <a:gd name="T21" fmla="*/ 8 h 32"/>
                  <a:gd name="T22" fmla="*/ 16 w 16"/>
                  <a:gd name="T23" fmla="*/ 8 h 32"/>
                  <a:gd name="T24" fmla="*/ 16 w 16"/>
                  <a:gd name="T25" fmla="*/ 8 h 32"/>
                  <a:gd name="T26" fmla="*/ 8 w 16"/>
                  <a:gd name="T27" fmla="*/ 0 h 32"/>
                  <a:gd name="T28" fmla="*/ 8 w 16"/>
                  <a:gd name="T29" fmla="*/ 0 h 32"/>
                  <a:gd name="T30" fmla="*/ 0 w 16"/>
                  <a:gd name="T31" fmla="*/ 8 h 32"/>
                  <a:gd name="T32" fmla="*/ 0 w 16"/>
                  <a:gd name="T33" fmla="*/ 8 h 32"/>
                  <a:gd name="T34" fmla="*/ 0 w 16"/>
                  <a:gd name="T35" fmla="*/ 8 h 32"/>
                  <a:gd name="T36" fmla="*/ 0 w 16"/>
                  <a:gd name="T37" fmla="*/ 8 h 32"/>
                  <a:gd name="T38" fmla="*/ 0 w 16"/>
                  <a:gd name="T39" fmla="*/ 8 h 32"/>
                  <a:gd name="T40" fmla="*/ 0 w 16"/>
                  <a:gd name="T41" fmla="*/ 8 h 32"/>
                  <a:gd name="T42" fmla="*/ 0 w 16"/>
                  <a:gd name="T43" fmla="*/ 8 h 32"/>
                  <a:gd name="T44" fmla="*/ 0 w 16"/>
                  <a:gd name="T45" fmla="*/ 8 h 32"/>
                  <a:gd name="T46" fmla="*/ 0 w 16"/>
                  <a:gd name="T47" fmla="*/ 0 h 32"/>
                  <a:gd name="T48" fmla="*/ 0 w 16"/>
                  <a:gd name="T49" fmla="*/ 0 h 32"/>
                  <a:gd name="T50" fmla="*/ 0 w 16"/>
                  <a:gd name="T51" fmla="*/ 0 h 32"/>
                  <a:gd name="T52" fmla="*/ 0 w 16"/>
                  <a:gd name="T53" fmla="*/ 0 h 32"/>
                  <a:gd name="T54" fmla="*/ 8 w 16"/>
                  <a:gd name="T55" fmla="*/ 0 h 32"/>
                  <a:gd name="T56" fmla="*/ 8 w 16"/>
                  <a:gd name="T57" fmla="*/ 0 h 32"/>
                  <a:gd name="T58" fmla="*/ 16 w 16"/>
                  <a:gd name="T59" fmla="*/ 0 h 32"/>
                  <a:gd name="T60" fmla="*/ 16 w 16"/>
                  <a:gd name="T61" fmla="*/ 0 h 32"/>
                  <a:gd name="T62" fmla="*/ 16 w 16"/>
                  <a:gd name="T63" fmla="*/ 8 h 32"/>
                  <a:gd name="T64" fmla="*/ 16 w 16"/>
                  <a:gd name="T65" fmla="*/ 8 h 32"/>
                  <a:gd name="T66" fmla="*/ 16 w 16"/>
                  <a:gd name="T67" fmla="*/ 8 h 32"/>
                  <a:gd name="T68" fmla="*/ 16 w 16"/>
                  <a:gd name="T69" fmla="*/ 8 h 32"/>
                  <a:gd name="T70" fmla="*/ 16 w 16"/>
                  <a:gd name="T71" fmla="*/ 16 h 32"/>
                  <a:gd name="T72" fmla="*/ 16 w 16"/>
                  <a:gd name="T73" fmla="*/ 16 h 32"/>
                  <a:gd name="T74" fmla="*/ 8 w 16"/>
                  <a:gd name="T75" fmla="*/ 16 h 32"/>
                  <a:gd name="T76" fmla="*/ 8 w 16"/>
                  <a:gd name="T77" fmla="*/ 16 h 32"/>
                  <a:gd name="T78" fmla="*/ 8 w 16"/>
                  <a:gd name="T79" fmla="*/ 16 h 32"/>
                  <a:gd name="T80" fmla="*/ 0 w 16"/>
                  <a:gd name="T81" fmla="*/ 24 h 32"/>
                  <a:gd name="T82" fmla="*/ 0 w 16"/>
                  <a:gd name="T83" fmla="*/ 32 h 32"/>
                  <a:gd name="T84" fmla="*/ 0 w 16"/>
                  <a:gd name="T85" fmla="*/ 32 h 32"/>
                  <a:gd name="T86" fmla="*/ 16 w 16"/>
                  <a:gd name="T87" fmla="*/ 32 h 32"/>
                  <a:gd name="T88" fmla="*/ 16 w 16"/>
                  <a:gd name="T89" fmla="*/ 32 h 32"/>
                  <a:gd name="T90" fmla="*/ 16 w 16"/>
                  <a:gd name="T91" fmla="*/ 32 h 32"/>
                  <a:gd name="T92" fmla="*/ 0 w 16"/>
                  <a:gd name="T9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7" name="Freeform 1061"/>
              <p:cNvSpPr>
                <a:spLocks/>
              </p:cNvSpPr>
              <p:nvPr/>
            </p:nvSpPr>
            <p:spPr bwMode="auto">
              <a:xfrm>
                <a:off x="928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8 h 8"/>
                  <a:gd name="T8" fmla="*/ 0 w 8"/>
                  <a:gd name="T9" fmla="*/ 8 h 8"/>
                  <a:gd name="T10" fmla="*/ 0 w 8"/>
                  <a:gd name="T11" fmla="*/ 0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  <a:gd name="T18" fmla="*/ 8 w 8"/>
                  <a:gd name="T19" fmla="*/ 0 h 8"/>
                  <a:gd name="T20" fmla="*/ 8 w 8"/>
                  <a:gd name="T21" fmla="*/ 0 h 8"/>
                  <a:gd name="T22" fmla="*/ 8 w 8"/>
                  <a:gd name="T23" fmla="*/ 0 h 8"/>
                  <a:gd name="T24" fmla="*/ 8 w 8"/>
                  <a:gd name="T25" fmla="*/ 0 h 8"/>
                  <a:gd name="T26" fmla="*/ 8 w 8"/>
                  <a:gd name="T27" fmla="*/ 8 h 8"/>
                  <a:gd name="T28" fmla="*/ 8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8" name="Freeform 1062"/>
              <p:cNvSpPr>
                <a:spLocks/>
              </p:cNvSpPr>
              <p:nvPr/>
            </p:nvSpPr>
            <p:spPr bwMode="auto">
              <a:xfrm>
                <a:off x="928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19" name="Freeform 1063"/>
              <p:cNvSpPr>
                <a:spLocks/>
              </p:cNvSpPr>
              <p:nvPr/>
            </p:nvSpPr>
            <p:spPr bwMode="auto">
              <a:xfrm>
                <a:off x="944" y="3896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0 w 32"/>
                  <a:gd name="T3" fmla="*/ 40 h 48"/>
                  <a:gd name="T4" fmla="*/ 8 w 32"/>
                  <a:gd name="T5" fmla="*/ 32 h 48"/>
                  <a:gd name="T6" fmla="*/ 16 w 32"/>
                  <a:gd name="T7" fmla="*/ 24 h 48"/>
                  <a:gd name="T8" fmla="*/ 16 w 32"/>
                  <a:gd name="T9" fmla="*/ 24 h 48"/>
                  <a:gd name="T10" fmla="*/ 24 w 32"/>
                  <a:gd name="T11" fmla="*/ 24 h 48"/>
                  <a:gd name="T12" fmla="*/ 24 w 32"/>
                  <a:gd name="T13" fmla="*/ 16 h 48"/>
                  <a:gd name="T14" fmla="*/ 24 w 32"/>
                  <a:gd name="T15" fmla="*/ 16 h 48"/>
                  <a:gd name="T16" fmla="*/ 24 w 32"/>
                  <a:gd name="T17" fmla="*/ 8 h 48"/>
                  <a:gd name="T18" fmla="*/ 24 w 32"/>
                  <a:gd name="T19" fmla="*/ 8 h 48"/>
                  <a:gd name="T20" fmla="*/ 16 w 32"/>
                  <a:gd name="T21" fmla="*/ 8 h 48"/>
                  <a:gd name="T22" fmla="*/ 16 w 32"/>
                  <a:gd name="T23" fmla="*/ 8 h 48"/>
                  <a:gd name="T24" fmla="*/ 8 w 32"/>
                  <a:gd name="T25" fmla="*/ 8 h 48"/>
                  <a:gd name="T26" fmla="*/ 8 w 32"/>
                  <a:gd name="T27" fmla="*/ 8 h 48"/>
                  <a:gd name="T28" fmla="*/ 8 w 32"/>
                  <a:gd name="T29" fmla="*/ 8 h 48"/>
                  <a:gd name="T30" fmla="*/ 0 w 32"/>
                  <a:gd name="T31" fmla="*/ 8 h 48"/>
                  <a:gd name="T32" fmla="*/ 0 w 32"/>
                  <a:gd name="T33" fmla="*/ 8 h 48"/>
                  <a:gd name="T34" fmla="*/ 8 w 32"/>
                  <a:gd name="T35" fmla="*/ 8 h 48"/>
                  <a:gd name="T36" fmla="*/ 8 w 32"/>
                  <a:gd name="T37" fmla="*/ 8 h 48"/>
                  <a:gd name="T38" fmla="*/ 8 w 32"/>
                  <a:gd name="T39" fmla="*/ 0 h 48"/>
                  <a:gd name="T40" fmla="*/ 16 w 32"/>
                  <a:gd name="T41" fmla="*/ 0 h 48"/>
                  <a:gd name="T42" fmla="*/ 16 w 32"/>
                  <a:gd name="T43" fmla="*/ 0 h 48"/>
                  <a:gd name="T44" fmla="*/ 24 w 32"/>
                  <a:gd name="T45" fmla="*/ 8 h 48"/>
                  <a:gd name="T46" fmla="*/ 32 w 32"/>
                  <a:gd name="T47" fmla="*/ 8 h 48"/>
                  <a:gd name="T48" fmla="*/ 32 w 32"/>
                  <a:gd name="T49" fmla="*/ 16 h 48"/>
                  <a:gd name="T50" fmla="*/ 32 w 32"/>
                  <a:gd name="T51" fmla="*/ 16 h 48"/>
                  <a:gd name="T52" fmla="*/ 32 w 32"/>
                  <a:gd name="T53" fmla="*/ 24 h 48"/>
                  <a:gd name="T54" fmla="*/ 24 w 32"/>
                  <a:gd name="T55" fmla="*/ 24 h 48"/>
                  <a:gd name="T56" fmla="*/ 24 w 32"/>
                  <a:gd name="T57" fmla="*/ 24 h 48"/>
                  <a:gd name="T58" fmla="*/ 16 w 32"/>
                  <a:gd name="T59" fmla="*/ 32 h 48"/>
                  <a:gd name="T60" fmla="*/ 8 w 32"/>
                  <a:gd name="T61" fmla="*/ 32 h 48"/>
                  <a:gd name="T62" fmla="*/ 8 w 32"/>
                  <a:gd name="T63" fmla="*/ 40 h 48"/>
                  <a:gd name="T64" fmla="*/ 8 w 32"/>
                  <a:gd name="T65" fmla="*/ 40 h 48"/>
                  <a:gd name="T66" fmla="*/ 32 w 32"/>
                  <a:gd name="T67" fmla="*/ 40 h 48"/>
                  <a:gd name="T68" fmla="*/ 32 w 32"/>
                  <a:gd name="T6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0" name="Freeform 1064"/>
              <p:cNvSpPr>
                <a:spLocks/>
              </p:cNvSpPr>
              <p:nvPr/>
            </p:nvSpPr>
            <p:spPr bwMode="auto">
              <a:xfrm>
                <a:off x="944" y="3896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0 w 32"/>
                  <a:gd name="T3" fmla="*/ 40 h 48"/>
                  <a:gd name="T4" fmla="*/ 8 w 32"/>
                  <a:gd name="T5" fmla="*/ 32 h 48"/>
                  <a:gd name="T6" fmla="*/ 8 w 32"/>
                  <a:gd name="T7" fmla="*/ 32 h 48"/>
                  <a:gd name="T8" fmla="*/ 16 w 32"/>
                  <a:gd name="T9" fmla="*/ 24 h 48"/>
                  <a:gd name="T10" fmla="*/ 16 w 32"/>
                  <a:gd name="T11" fmla="*/ 24 h 48"/>
                  <a:gd name="T12" fmla="*/ 16 w 32"/>
                  <a:gd name="T13" fmla="*/ 24 h 48"/>
                  <a:gd name="T14" fmla="*/ 24 w 32"/>
                  <a:gd name="T15" fmla="*/ 16 h 48"/>
                  <a:gd name="T16" fmla="*/ 24 w 32"/>
                  <a:gd name="T17" fmla="*/ 16 h 48"/>
                  <a:gd name="T18" fmla="*/ 24 w 32"/>
                  <a:gd name="T19" fmla="*/ 16 h 48"/>
                  <a:gd name="T20" fmla="*/ 24 w 32"/>
                  <a:gd name="T21" fmla="*/ 16 h 48"/>
                  <a:gd name="T22" fmla="*/ 24 w 32"/>
                  <a:gd name="T23" fmla="*/ 8 h 48"/>
                  <a:gd name="T24" fmla="*/ 24 w 32"/>
                  <a:gd name="T25" fmla="*/ 8 h 48"/>
                  <a:gd name="T26" fmla="*/ 16 w 32"/>
                  <a:gd name="T27" fmla="*/ 8 h 48"/>
                  <a:gd name="T28" fmla="*/ 16 w 32"/>
                  <a:gd name="T29" fmla="*/ 8 h 48"/>
                  <a:gd name="T30" fmla="*/ 8 w 32"/>
                  <a:gd name="T31" fmla="*/ 8 h 48"/>
                  <a:gd name="T32" fmla="*/ 8 w 32"/>
                  <a:gd name="T33" fmla="*/ 8 h 48"/>
                  <a:gd name="T34" fmla="*/ 8 w 32"/>
                  <a:gd name="T35" fmla="*/ 8 h 48"/>
                  <a:gd name="T36" fmla="*/ 8 w 32"/>
                  <a:gd name="T37" fmla="*/ 8 h 48"/>
                  <a:gd name="T38" fmla="*/ 8 w 32"/>
                  <a:gd name="T39" fmla="*/ 8 h 48"/>
                  <a:gd name="T40" fmla="*/ 0 w 32"/>
                  <a:gd name="T41" fmla="*/ 8 h 48"/>
                  <a:gd name="T42" fmla="*/ 0 w 32"/>
                  <a:gd name="T43" fmla="*/ 8 h 48"/>
                  <a:gd name="T44" fmla="*/ 0 w 32"/>
                  <a:gd name="T45" fmla="*/ 8 h 48"/>
                  <a:gd name="T46" fmla="*/ 8 w 32"/>
                  <a:gd name="T47" fmla="*/ 8 h 48"/>
                  <a:gd name="T48" fmla="*/ 8 w 32"/>
                  <a:gd name="T49" fmla="*/ 8 h 48"/>
                  <a:gd name="T50" fmla="*/ 8 w 32"/>
                  <a:gd name="T51" fmla="*/ 0 h 48"/>
                  <a:gd name="T52" fmla="*/ 8 w 32"/>
                  <a:gd name="T53" fmla="*/ 0 h 48"/>
                  <a:gd name="T54" fmla="*/ 16 w 32"/>
                  <a:gd name="T55" fmla="*/ 0 h 48"/>
                  <a:gd name="T56" fmla="*/ 16 w 32"/>
                  <a:gd name="T57" fmla="*/ 0 h 48"/>
                  <a:gd name="T58" fmla="*/ 24 w 32"/>
                  <a:gd name="T59" fmla="*/ 8 h 48"/>
                  <a:gd name="T60" fmla="*/ 24 w 32"/>
                  <a:gd name="T61" fmla="*/ 8 h 48"/>
                  <a:gd name="T62" fmla="*/ 32 w 32"/>
                  <a:gd name="T63" fmla="*/ 16 h 48"/>
                  <a:gd name="T64" fmla="*/ 32 w 32"/>
                  <a:gd name="T65" fmla="*/ 16 h 48"/>
                  <a:gd name="T66" fmla="*/ 32 w 32"/>
                  <a:gd name="T67" fmla="*/ 16 h 48"/>
                  <a:gd name="T68" fmla="*/ 32 w 32"/>
                  <a:gd name="T69" fmla="*/ 16 h 48"/>
                  <a:gd name="T70" fmla="*/ 24 w 32"/>
                  <a:gd name="T71" fmla="*/ 24 h 48"/>
                  <a:gd name="T72" fmla="*/ 24 w 32"/>
                  <a:gd name="T73" fmla="*/ 24 h 48"/>
                  <a:gd name="T74" fmla="*/ 24 w 32"/>
                  <a:gd name="T75" fmla="*/ 24 h 48"/>
                  <a:gd name="T76" fmla="*/ 24 w 32"/>
                  <a:gd name="T77" fmla="*/ 24 h 48"/>
                  <a:gd name="T78" fmla="*/ 16 w 32"/>
                  <a:gd name="T79" fmla="*/ 32 h 48"/>
                  <a:gd name="T80" fmla="*/ 8 w 32"/>
                  <a:gd name="T81" fmla="*/ 32 h 48"/>
                  <a:gd name="T82" fmla="*/ 8 w 32"/>
                  <a:gd name="T83" fmla="*/ 40 h 48"/>
                  <a:gd name="T84" fmla="*/ 8 w 32"/>
                  <a:gd name="T85" fmla="*/ 40 h 48"/>
                  <a:gd name="T86" fmla="*/ 32 w 32"/>
                  <a:gd name="T87" fmla="*/ 40 h 48"/>
                  <a:gd name="T88" fmla="*/ 32 w 32"/>
                  <a:gd name="T89" fmla="*/ 40 h 48"/>
                  <a:gd name="T90" fmla="*/ 32 w 32"/>
                  <a:gd name="T91" fmla="*/ 48 h 48"/>
                  <a:gd name="T92" fmla="*/ 0 w 32"/>
                  <a:gd name="T9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1" name="Freeform 1065"/>
              <p:cNvSpPr>
                <a:spLocks/>
              </p:cNvSpPr>
              <p:nvPr/>
            </p:nvSpPr>
            <p:spPr bwMode="auto">
              <a:xfrm>
                <a:off x="984" y="3896"/>
                <a:ext cx="32" cy="48"/>
              </a:xfrm>
              <a:custGeom>
                <a:avLst/>
                <a:gdLst>
                  <a:gd name="T0" fmla="*/ 0 w 32"/>
                  <a:gd name="T1" fmla="*/ 0 h 48"/>
                  <a:gd name="T2" fmla="*/ 0 w 32"/>
                  <a:gd name="T3" fmla="*/ 0 h 48"/>
                  <a:gd name="T4" fmla="*/ 24 w 32"/>
                  <a:gd name="T5" fmla="*/ 0 h 48"/>
                  <a:gd name="T6" fmla="*/ 24 w 32"/>
                  <a:gd name="T7" fmla="*/ 0 h 48"/>
                  <a:gd name="T8" fmla="*/ 24 w 32"/>
                  <a:gd name="T9" fmla="*/ 8 h 48"/>
                  <a:gd name="T10" fmla="*/ 24 w 32"/>
                  <a:gd name="T11" fmla="*/ 8 h 48"/>
                  <a:gd name="T12" fmla="*/ 8 w 32"/>
                  <a:gd name="T13" fmla="*/ 8 h 48"/>
                  <a:gd name="T14" fmla="*/ 8 w 32"/>
                  <a:gd name="T15" fmla="*/ 8 h 48"/>
                  <a:gd name="T16" fmla="*/ 8 w 32"/>
                  <a:gd name="T17" fmla="*/ 24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16 w 32"/>
                  <a:gd name="T25" fmla="*/ 24 h 48"/>
                  <a:gd name="T26" fmla="*/ 24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32 w 32"/>
                  <a:gd name="T37" fmla="*/ 32 h 48"/>
                  <a:gd name="T38" fmla="*/ 32 w 32"/>
                  <a:gd name="T39" fmla="*/ 32 h 48"/>
                  <a:gd name="T40" fmla="*/ 32 w 32"/>
                  <a:gd name="T41" fmla="*/ 32 h 48"/>
                  <a:gd name="T42" fmla="*/ 24 w 32"/>
                  <a:gd name="T43" fmla="*/ 40 h 48"/>
                  <a:gd name="T44" fmla="*/ 24 w 32"/>
                  <a:gd name="T45" fmla="*/ 48 h 48"/>
                  <a:gd name="T46" fmla="*/ 24 w 32"/>
                  <a:gd name="T47" fmla="*/ 48 h 48"/>
                  <a:gd name="T48" fmla="*/ 24 w 32"/>
                  <a:gd name="T49" fmla="*/ 48 h 48"/>
                  <a:gd name="T50" fmla="*/ 16 w 32"/>
                  <a:gd name="T51" fmla="*/ 48 h 48"/>
                  <a:gd name="T52" fmla="*/ 16 w 32"/>
                  <a:gd name="T53" fmla="*/ 48 h 48"/>
                  <a:gd name="T54" fmla="*/ 8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0 w 32"/>
                  <a:gd name="T61" fmla="*/ 40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8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8 h 48"/>
                  <a:gd name="T86" fmla="*/ 16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24 w 32"/>
                  <a:gd name="T93" fmla="*/ 40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32 h 48"/>
                  <a:gd name="T100" fmla="*/ 24 w 32"/>
                  <a:gd name="T101" fmla="*/ 32 h 48"/>
                  <a:gd name="T102" fmla="*/ 24 w 32"/>
                  <a:gd name="T103" fmla="*/ 32 h 48"/>
                  <a:gd name="T104" fmla="*/ 24 w 32"/>
                  <a:gd name="T105" fmla="*/ 24 h 48"/>
                  <a:gd name="T106" fmla="*/ 24 w 32"/>
                  <a:gd name="T107" fmla="*/ 24 h 48"/>
                  <a:gd name="T108" fmla="*/ 16 w 32"/>
                  <a:gd name="T109" fmla="*/ 24 h 48"/>
                  <a:gd name="T110" fmla="*/ 8 w 32"/>
                  <a:gd name="T111" fmla="*/ 24 h 48"/>
                  <a:gd name="T112" fmla="*/ 8 w 32"/>
                  <a:gd name="T113" fmla="*/ 24 h 48"/>
                  <a:gd name="T114" fmla="*/ 0 w 32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2" name="Freeform 1066"/>
              <p:cNvSpPr>
                <a:spLocks/>
              </p:cNvSpPr>
              <p:nvPr/>
            </p:nvSpPr>
            <p:spPr bwMode="auto">
              <a:xfrm>
                <a:off x="984" y="3896"/>
                <a:ext cx="32" cy="48"/>
              </a:xfrm>
              <a:custGeom>
                <a:avLst/>
                <a:gdLst>
                  <a:gd name="T0" fmla="*/ 0 w 32"/>
                  <a:gd name="T1" fmla="*/ 24 h 48"/>
                  <a:gd name="T2" fmla="*/ 0 w 32"/>
                  <a:gd name="T3" fmla="*/ 0 h 48"/>
                  <a:gd name="T4" fmla="*/ 0 w 32"/>
                  <a:gd name="T5" fmla="*/ 0 h 48"/>
                  <a:gd name="T6" fmla="*/ 24 w 32"/>
                  <a:gd name="T7" fmla="*/ 0 h 48"/>
                  <a:gd name="T8" fmla="*/ 24 w 32"/>
                  <a:gd name="T9" fmla="*/ 0 h 48"/>
                  <a:gd name="T10" fmla="*/ 24 w 32"/>
                  <a:gd name="T11" fmla="*/ 8 h 48"/>
                  <a:gd name="T12" fmla="*/ 24 w 32"/>
                  <a:gd name="T13" fmla="*/ 8 h 48"/>
                  <a:gd name="T14" fmla="*/ 8 w 32"/>
                  <a:gd name="T15" fmla="*/ 8 h 48"/>
                  <a:gd name="T16" fmla="*/ 8 w 32"/>
                  <a:gd name="T17" fmla="*/ 8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8 w 32"/>
                  <a:gd name="T25" fmla="*/ 24 h 48"/>
                  <a:gd name="T26" fmla="*/ 16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24 w 32"/>
                  <a:gd name="T37" fmla="*/ 24 h 48"/>
                  <a:gd name="T38" fmla="*/ 32 w 32"/>
                  <a:gd name="T39" fmla="*/ 32 h 48"/>
                  <a:gd name="T40" fmla="*/ 32 w 32"/>
                  <a:gd name="T41" fmla="*/ 32 h 48"/>
                  <a:gd name="T42" fmla="*/ 32 w 32"/>
                  <a:gd name="T43" fmla="*/ 32 h 48"/>
                  <a:gd name="T44" fmla="*/ 24 w 32"/>
                  <a:gd name="T45" fmla="*/ 40 h 48"/>
                  <a:gd name="T46" fmla="*/ 24 w 32"/>
                  <a:gd name="T47" fmla="*/ 48 h 48"/>
                  <a:gd name="T48" fmla="*/ 24 w 32"/>
                  <a:gd name="T49" fmla="*/ 48 h 48"/>
                  <a:gd name="T50" fmla="*/ 24 w 32"/>
                  <a:gd name="T51" fmla="*/ 48 h 48"/>
                  <a:gd name="T52" fmla="*/ 16 w 32"/>
                  <a:gd name="T53" fmla="*/ 48 h 48"/>
                  <a:gd name="T54" fmla="*/ 16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8 w 32"/>
                  <a:gd name="T61" fmla="*/ 48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0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0 h 48"/>
                  <a:gd name="T86" fmla="*/ 8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16 w 32"/>
                  <a:gd name="T93" fmla="*/ 48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40 h 48"/>
                  <a:gd name="T100" fmla="*/ 24 w 32"/>
                  <a:gd name="T101" fmla="*/ 32 h 48"/>
                  <a:gd name="T102" fmla="*/ 24 w 32"/>
                  <a:gd name="T103" fmla="*/ 32 h 48"/>
                  <a:gd name="T104" fmla="*/ 24 w 32"/>
                  <a:gd name="T105" fmla="*/ 32 h 48"/>
                  <a:gd name="T106" fmla="*/ 24 w 32"/>
                  <a:gd name="T107" fmla="*/ 24 h 48"/>
                  <a:gd name="T108" fmla="*/ 24 w 32"/>
                  <a:gd name="T109" fmla="*/ 24 h 48"/>
                  <a:gd name="T110" fmla="*/ 16 w 32"/>
                  <a:gd name="T111" fmla="*/ 24 h 48"/>
                  <a:gd name="T112" fmla="*/ 8 w 32"/>
                  <a:gd name="T113" fmla="*/ 24 h 48"/>
                  <a:gd name="T114" fmla="*/ 8 w 32"/>
                  <a:gd name="T115" fmla="*/ 24 h 48"/>
                  <a:gd name="T116" fmla="*/ 0 w 32"/>
                  <a:gd name="T1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3" name="Line 1067"/>
              <p:cNvSpPr>
                <a:spLocks noChangeShapeType="1"/>
              </p:cNvSpPr>
              <p:nvPr/>
            </p:nvSpPr>
            <p:spPr bwMode="auto">
              <a:xfrm>
                <a:off x="1216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4" name="Line 1068"/>
              <p:cNvSpPr>
                <a:spLocks noChangeShapeType="1"/>
              </p:cNvSpPr>
              <p:nvPr/>
            </p:nvSpPr>
            <p:spPr bwMode="auto">
              <a:xfrm>
                <a:off x="1216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5" name="Freeform 1069"/>
              <p:cNvSpPr>
                <a:spLocks/>
              </p:cNvSpPr>
              <p:nvPr/>
            </p:nvSpPr>
            <p:spPr bwMode="auto">
              <a:xfrm>
                <a:off x="1184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8 h 8"/>
                  <a:gd name="T8" fmla="*/ 0 w 8"/>
                  <a:gd name="T9" fmla="*/ 8 h 8"/>
                  <a:gd name="T10" fmla="*/ 0 w 8"/>
                  <a:gd name="T11" fmla="*/ 0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  <a:gd name="T18" fmla="*/ 8 w 8"/>
                  <a:gd name="T19" fmla="*/ 0 h 8"/>
                  <a:gd name="T20" fmla="*/ 8 w 8"/>
                  <a:gd name="T21" fmla="*/ 0 h 8"/>
                  <a:gd name="T22" fmla="*/ 8 w 8"/>
                  <a:gd name="T23" fmla="*/ 0 h 8"/>
                  <a:gd name="T24" fmla="*/ 8 w 8"/>
                  <a:gd name="T25" fmla="*/ 0 h 8"/>
                  <a:gd name="T26" fmla="*/ 8 w 8"/>
                  <a:gd name="T27" fmla="*/ 8 h 8"/>
                  <a:gd name="T28" fmla="*/ 8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6" name="Freeform 1070"/>
              <p:cNvSpPr>
                <a:spLocks/>
              </p:cNvSpPr>
              <p:nvPr/>
            </p:nvSpPr>
            <p:spPr bwMode="auto">
              <a:xfrm>
                <a:off x="1184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7" name="Freeform 1071"/>
              <p:cNvSpPr>
                <a:spLocks/>
              </p:cNvSpPr>
              <p:nvPr/>
            </p:nvSpPr>
            <p:spPr bwMode="auto">
              <a:xfrm>
                <a:off x="1200" y="3896"/>
                <a:ext cx="32" cy="48"/>
              </a:xfrm>
              <a:custGeom>
                <a:avLst/>
                <a:gdLst>
                  <a:gd name="T0" fmla="*/ 8 w 32"/>
                  <a:gd name="T1" fmla="*/ 24 h 48"/>
                  <a:gd name="T2" fmla="*/ 16 w 32"/>
                  <a:gd name="T3" fmla="*/ 24 h 48"/>
                  <a:gd name="T4" fmla="*/ 16 w 32"/>
                  <a:gd name="T5" fmla="*/ 24 h 48"/>
                  <a:gd name="T6" fmla="*/ 16 w 32"/>
                  <a:gd name="T7" fmla="*/ 16 h 48"/>
                  <a:gd name="T8" fmla="*/ 24 w 32"/>
                  <a:gd name="T9" fmla="*/ 16 h 48"/>
                  <a:gd name="T10" fmla="*/ 24 w 32"/>
                  <a:gd name="T11" fmla="*/ 16 h 48"/>
                  <a:gd name="T12" fmla="*/ 24 w 32"/>
                  <a:gd name="T13" fmla="*/ 16 h 48"/>
                  <a:gd name="T14" fmla="*/ 24 w 32"/>
                  <a:gd name="T15" fmla="*/ 8 h 48"/>
                  <a:gd name="T16" fmla="*/ 16 w 32"/>
                  <a:gd name="T17" fmla="*/ 8 h 48"/>
                  <a:gd name="T18" fmla="*/ 16 w 32"/>
                  <a:gd name="T19" fmla="*/ 8 h 48"/>
                  <a:gd name="T20" fmla="*/ 8 w 32"/>
                  <a:gd name="T21" fmla="*/ 8 h 48"/>
                  <a:gd name="T22" fmla="*/ 8 w 32"/>
                  <a:gd name="T23" fmla="*/ 8 h 48"/>
                  <a:gd name="T24" fmla="*/ 8 w 32"/>
                  <a:gd name="T25" fmla="*/ 8 h 48"/>
                  <a:gd name="T26" fmla="*/ 8 w 32"/>
                  <a:gd name="T27" fmla="*/ 8 h 48"/>
                  <a:gd name="T28" fmla="*/ 8 w 32"/>
                  <a:gd name="T29" fmla="*/ 8 h 48"/>
                  <a:gd name="T30" fmla="*/ 0 w 32"/>
                  <a:gd name="T31" fmla="*/ 8 h 48"/>
                  <a:gd name="T32" fmla="*/ 0 w 32"/>
                  <a:gd name="T33" fmla="*/ 8 h 48"/>
                  <a:gd name="T34" fmla="*/ 0 w 32"/>
                  <a:gd name="T35" fmla="*/ 8 h 48"/>
                  <a:gd name="T36" fmla="*/ 8 w 32"/>
                  <a:gd name="T37" fmla="*/ 8 h 48"/>
                  <a:gd name="T38" fmla="*/ 16 w 32"/>
                  <a:gd name="T39" fmla="*/ 0 h 48"/>
                  <a:gd name="T40" fmla="*/ 24 w 32"/>
                  <a:gd name="T41" fmla="*/ 0 h 48"/>
                  <a:gd name="T42" fmla="*/ 24 w 32"/>
                  <a:gd name="T43" fmla="*/ 8 h 48"/>
                  <a:gd name="T44" fmla="*/ 32 w 32"/>
                  <a:gd name="T45" fmla="*/ 8 h 48"/>
                  <a:gd name="T46" fmla="*/ 32 w 32"/>
                  <a:gd name="T47" fmla="*/ 16 h 48"/>
                  <a:gd name="T48" fmla="*/ 24 w 32"/>
                  <a:gd name="T49" fmla="*/ 16 h 48"/>
                  <a:gd name="T50" fmla="*/ 24 w 32"/>
                  <a:gd name="T51" fmla="*/ 24 h 48"/>
                  <a:gd name="T52" fmla="*/ 24 w 32"/>
                  <a:gd name="T53" fmla="*/ 24 h 48"/>
                  <a:gd name="T54" fmla="*/ 16 w 32"/>
                  <a:gd name="T55" fmla="*/ 24 h 48"/>
                  <a:gd name="T56" fmla="*/ 24 w 32"/>
                  <a:gd name="T57" fmla="*/ 24 h 48"/>
                  <a:gd name="T58" fmla="*/ 32 w 32"/>
                  <a:gd name="T59" fmla="*/ 32 h 48"/>
                  <a:gd name="T60" fmla="*/ 32 w 32"/>
                  <a:gd name="T61" fmla="*/ 32 h 48"/>
                  <a:gd name="T62" fmla="*/ 24 w 32"/>
                  <a:gd name="T63" fmla="*/ 48 h 48"/>
                  <a:gd name="T64" fmla="*/ 24 w 32"/>
                  <a:gd name="T65" fmla="*/ 48 h 48"/>
                  <a:gd name="T66" fmla="*/ 16 w 32"/>
                  <a:gd name="T67" fmla="*/ 48 h 48"/>
                  <a:gd name="T68" fmla="*/ 8 w 32"/>
                  <a:gd name="T69" fmla="*/ 48 h 48"/>
                  <a:gd name="T70" fmla="*/ 0 w 32"/>
                  <a:gd name="T71" fmla="*/ 40 h 48"/>
                  <a:gd name="T72" fmla="*/ 0 w 32"/>
                  <a:gd name="T73" fmla="*/ 40 h 48"/>
                  <a:gd name="T74" fmla="*/ 0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16 w 32"/>
                  <a:gd name="T83" fmla="*/ 48 h 48"/>
                  <a:gd name="T84" fmla="*/ 16 w 32"/>
                  <a:gd name="T85" fmla="*/ 48 h 48"/>
                  <a:gd name="T86" fmla="*/ 24 w 32"/>
                  <a:gd name="T87" fmla="*/ 40 h 48"/>
                  <a:gd name="T88" fmla="*/ 24 w 32"/>
                  <a:gd name="T89" fmla="*/ 40 h 48"/>
                  <a:gd name="T90" fmla="*/ 24 w 32"/>
                  <a:gd name="T91" fmla="*/ 40 h 48"/>
                  <a:gd name="T92" fmla="*/ 24 w 32"/>
                  <a:gd name="T93" fmla="*/ 32 h 48"/>
                  <a:gd name="T94" fmla="*/ 24 w 32"/>
                  <a:gd name="T95" fmla="*/ 32 h 48"/>
                  <a:gd name="T96" fmla="*/ 24 w 32"/>
                  <a:gd name="T97" fmla="*/ 32 h 48"/>
                  <a:gd name="T98" fmla="*/ 8 w 32"/>
                  <a:gd name="T99" fmla="*/ 24 h 48"/>
                  <a:gd name="T100" fmla="*/ 8 w 32"/>
                  <a:gd name="T101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" h="48">
                    <a:moveTo>
                      <a:pt x="8" y="24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8" name="Freeform 1072"/>
              <p:cNvSpPr>
                <a:spLocks/>
              </p:cNvSpPr>
              <p:nvPr/>
            </p:nvSpPr>
            <p:spPr bwMode="auto">
              <a:xfrm>
                <a:off x="1200" y="3896"/>
                <a:ext cx="32" cy="48"/>
              </a:xfrm>
              <a:custGeom>
                <a:avLst/>
                <a:gdLst>
                  <a:gd name="T0" fmla="*/ 8 w 32"/>
                  <a:gd name="T1" fmla="*/ 24 h 48"/>
                  <a:gd name="T2" fmla="*/ 16 w 32"/>
                  <a:gd name="T3" fmla="*/ 24 h 48"/>
                  <a:gd name="T4" fmla="*/ 16 w 32"/>
                  <a:gd name="T5" fmla="*/ 16 h 48"/>
                  <a:gd name="T6" fmla="*/ 24 w 32"/>
                  <a:gd name="T7" fmla="*/ 16 h 48"/>
                  <a:gd name="T8" fmla="*/ 24 w 32"/>
                  <a:gd name="T9" fmla="*/ 16 h 48"/>
                  <a:gd name="T10" fmla="*/ 24 w 32"/>
                  <a:gd name="T11" fmla="*/ 16 h 48"/>
                  <a:gd name="T12" fmla="*/ 24 w 32"/>
                  <a:gd name="T13" fmla="*/ 8 h 48"/>
                  <a:gd name="T14" fmla="*/ 24 w 32"/>
                  <a:gd name="T15" fmla="*/ 8 h 48"/>
                  <a:gd name="T16" fmla="*/ 16 w 32"/>
                  <a:gd name="T17" fmla="*/ 8 h 48"/>
                  <a:gd name="T18" fmla="*/ 16 w 32"/>
                  <a:gd name="T19" fmla="*/ 8 h 48"/>
                  <a:gd name="T20" fmla="*/ 8 w 32"/>
                  <a:gd name="T21" fmla="*/ 8 h 48"/>
                  <a:gd name="T22" fmla="*/ 8 w 32"/>
                  <a:gd name="T23" fmla="*/ 8 h 48"/>
                  <a:gd name="T24" fmla="*/ 8 w 32"/>
                  <a:gd name="T25" fmla="*/ 8 h 48"/>
                  <a:gd name="T26" fmla="*/ 8 w 32"/>
                  <a:gd name="T27" fmla="*/ 8 h 48"/>
                  <a:gd name="T28" fmla="*/ 8 w 32"/>
                  <a:gd name="T29" fmla="*/ 8 h 48"/>
                  <a:gd name="T30" fmla="*/ 0 w 32"/>
                  <a:gd name="T31" fmla="*/ 8 h 48"/>
                  <a:gd name="T32" fmla="*/ 0 w 32"/>
                  <a:gd name="T33" fmla="*/ 8 h 48"/>
                  <a:gd name="T34" fmla="*/ 8 w 32"/>
                  <a:gd name="T35" fmla="*/ 8 h 48"/>
                  <a:gd name="T36" fmla="*/ 8 w 32"/>
                  <a:gd name="T37" fmla="*/ 0 h 48"/>
                  <a:gd name="T38" fmla="*/ 16 w 32"/>
                  <a:gd name="T39" fmla="*/ 0 h 48"/>
                  <a:gd name="T40" fmla="*/ 24 w 32"/>
                  <a:gd name="T41" fmla="*/ 8 h 48"/>
                  <a:gd name="T42" fmla="*/ 32 w 32"/>
                  <a:gd name="T43" fmla="*/ 8 h 48"/>
                  <a:gd name="T44" fmla="*/ 32 w 32"/>
                  <a:gd name="T45" fmla="*/ 8 h 48"/>
                  <a:gd name="T46" fmla="*/ 24 w 32"/>
                  <a:gd name="T47" fmla="*/ 16 h 48"/>
                  <a:gd name="T48" fmla="*/ 24 w 32"/>
                  <a:gd name="T49" fmla="*/ 16 h 48"/>
                  <a:gd name="T50" fmla="*/ 24 w 32"/>
                  <a:gd name="T51" fmla="*/ 24 h 48"/>
                  <a:gd name="T52" fmla="*/ 16 w 32"/>
                  <a:gd name="T53" fmla="*/ 24 h 48"/>
                  <a:gd name="T54" fmla="*/ 24 w 32"/>
                  <a:gd name="T55" fmla="*/ 24 h 48"/>
                  <a:gd name="T56" fmla="*/ 24 w 32"/>
                  <a:gd name="T57" fmla="*/ 24 h 48"/>
                  <a:gd name="T58" fmla="*/ 32 w 32"/>
                  <a:gd name="T59" fmla="*/ 32 h 48"/>
                  <a:gd name="T60" fmla="*/ 32 w 32"/>
                  <a:gd name="T61" fmla="*/ 40 h 48"/>
                  <a:gd name="T62" fmla="*/ 24 w 32"/>
                  <a:gd name="T63" fmla="*/ 48 h 48"/>
                  <a:gd name="T64" fmla="*/ 16 w 32"/>
                  <a:gd name="T65" fmla="*/ 48 h 48"/>
                  <a:gd name="T66" fmla="*/ 8 w 32"/>
                  <a:gd name="T67" fmla="*/ 48 h 48"/>
                  <a:gd name="T68" fmla="*/ 8 w 32"/>
                  <a:gd name="T69" fmla="*/ 48 h 48"/>
                  <a:gd name="T70" fmla="*/ 0 w 32"/>
                  <a:gd name="T71" fmla="*/ 40 h 48"/>
                  <a:gd name="T72" fmla="*/ 0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16 w 32"/>
                  <a:gd name="T83" fmla="*/ 48 h 48"/>
                  <a:gd name="T84" fmla="*/ 16 w 32"/>
                  <a:gd name="T85" fmla="*/ 48 h 48"/>
                  <a:gd name="T86" fmla="*/ 24 w 32"/>
                  <a:gd name="T87" fmla="*/ 40 h 48"/>
                  <a:gd name="T88" fmla="*/ 24 w 32"/>
                  <a:gd name="T89" fmla="*/ 40 h 48"/>
                  <a:gd name="T90" fmla="*/ 24 w 32"/>
                  <a:gd name="T91" fmla="*/ 40 h 48"/>
                  <a:gd name="T92" fmla="*/ 24 w 32"/>
                  <a:gd name="T93" fmla="*/ 32 h 48"/>
                  <a:gd name="T94" fmla="*/ 24 w 32"/>
                  <a:gd name="T95" fmla="*/ 32 h 48"/>
                  <a:gd name="T96" fmla="*/ 16 w 32"/>
                  <a:gd name="T97" fmla="*/ 24 h 48"/>
                  <a:gd name="T98" fmla="*/ 8 w 32"/>
                  <a:gd name="T9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" h="48">
                    <a:moveTo>
                      <a:pt x="8" y="24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29" name="Freeform 1073"/>
              <p:cNvSpPr>
                <a:spLocks/>
              </p:cNvSpPr>
              <p:nvPr/>
            </p:nvSpPr>
            <p:spPr bwMode="auto">
              <a:xfrm>
                <a:off x="1240" y="3896"/>
                <a:ext cx="32" cy="48"/>
              </a:xfrm>
              <a:custGeom>
                <a:avLst/>
                <a:gdLst>
                  <a:gd name="T0" fmla="*/ 0 w 32"/>
                  <a:gd name="T1" fmla="*/ 0 h 48"/>
                  <a:gd name="T2" fmla="*/ 0 w 32"/>
                  <a:gd name="T3" fmla="*/ 0 h 48"/>
                  <a:gd name="T4" fmla="*/ 24 w 32"/>
                  <a:gd name="T5" fmla="*/ 0 h 48"/>
                  <a:gd name="T6" fmla="*/ 24 w 32"/>
                  <a:gd name="T7" fmla="*/ 0 h 48"/>
                  <a:gd name="T8" fmla="*/ 24 w 32"/>
                  <a:gd name="T9" fmla="*/ 8 h 48"/>
                  <a:gd name="T10" fmla="*/ 24 w 32"/>
                  <a:gd name="T11" fmla="*/ 8 h 48"/>
                  <a:gd name="T12" fmla="*/ 8 w 32"/>
                  <a:gd name="T13" fmla="*/ 8 h 48"/>
                  <a:gd name="T14" fmla="*/ 8 w 32"/>
                  <a:gd name="T15" fmla="*/ 8 h 48"/>
                  <a:gd name="T16" fmla="*/ 8 w 32"/>
                  <a:gd name="T17" fmla="*/ 24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16 w 32"/>
                  <a:gd name="T25" fmla="*/ 24 h 48"/>
                  <a:gd name="T26" fmla="*/ 24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24 w 32"/>
                  <a:gd name="T37" fmla="*/ 32 h 48"/>
                  <a:gd name="T38" fmla="*/ 32 w 32"/>
                  <a:gd name="T39" fmla="*/ 32 h 48"/>
                  <a:gd name="T40" fmla="*/ 32 w 32"/>
                  <a:gd name="T41" fmla="*/ 32 h 48"/>
                  <a:gd name="T42" fmla="*/ 24 w 32"/>
                  <a:gd name="T43" fmla="*/ 40 h 48"/>
                  <a:gd name="T44" fmla="*/ 24 w 32"/>
                  <a:gd name="T45" fmla="*/ 48 h 48"/>
                  <a:gd name="T46" fmla="*/ 24 w 32"/>
                  <a:gd name="T47" fmla="*/ 48 h 48"/>
                  <a:gd name="T48" fmla="*/ 24 w 32"/>
                  <a:gd name="T49" fmla="*/ 48 h 48"/>
                  <a:gd name="T50" fmla="*/ 16 w 32"/>
                  <a:gd name="T51" fmla="*/ 48 h 48"/>
                  <a:gd name="T52" fmla="*/ 16 w 32"/>
                  <a:gd name="T53" fmla="*/ 48 h 48"/>
                  <a:gd name="T54" fmla="*/ 8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0 w 32"/>
                  <a:gd name="T61" fmla="*/ 40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8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8 h 48"/>
                  <a:gd name="T86" fmla="*/ 16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24 w 32"/>
                  <a:gd name="T93" fmla="*/ 40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32 h 48"/>
                  <a:gd name="T100" fmla="*/ 24 w 32"/>
                  <a:gd name="T101" fmla="*/ 32 h 48"/>
                  <a:gd name="T102" fmla="*/ 24 w 32"/>
                  <a:gd name="T103" fmla="*/ 32 h 48"/>
                  <a:gd name="T104" fmla="*/ 16 w 32"/>
                  <a:gd name="T105" fmla="*/ 24 h 48"/>
                  <a:gd name="T106" fmla="*/ 16 w 32"/>
                  <a:gd name="T107" fmla="*/ 24 h 48"/>
                  <a:gd name="T108" fmla="*/ 16 w 32"/>
                  <a:gd name="T109" fmla="*/ 24 h 48"/>
                  <a:gd name="T110" fmla="*/ 8 w 32"/>
                  <a:gd name="T111" fmla="*/ 24 h 48"/>
                  <a:gd name="T112" fmla="*/ 8 w 32"/>
                  <a:gd name="T113" fmla="*/ 24 h 48"/>
                  <a:gd name="T114" fmla="*/ 0 w 32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0" name="Freeform 1074"/>
              <p:cNvSpPr>
                <a:spLocks/>
              </p:cNvSpPr>
              <p:nvPr/>
            </p:nvSpPr>
            <p:spPr bwMode="auto">
              <a:xfrm>
                <a:off x="1240" y="3896"/>
                <a:ext cx="32" cy="48"/>
              </a:xfrm>
              <a:custGeom>
                <a:avLst/>
                <a:gdLst>
                  <a:gd name="T0" fmla="*/ 0 w 32"/>
                  <a:gd name="T1" fmla="*/ 24 h 48"/>
                  <a:gd name="T2" fmla="*/ 0 w 32"/>
                  <a:gd name="T3" fmla="*/ 0 h 48"/>
                  <a:gd name="T4" fmla="*/ 0 w 32"/>
                  <a:gd name="T5" fmla="*/ 0 h 48"/>
                  <a:gd name="T6" fmla="*/ 24 w 32"/>
                  <a:gd name="T7" fmla="*/ 0 h 48"/>
                  <a:gd name="T8" fmla="*/ 24 w 32"/>
                  <a:gd name="T9" fmla="*/ 0 h 48"/>
                  <a:gd name="T10" fmla="*/ 24 w 32"/>
                  <a:gd name="T11" fmla="*/ 8 h 48"/>
                  <a:gd name="T12" fmla="*/ 24 w 32"/>
                  <a:gd name="T13" fmla="*/ 8 h 48"/>
                  <a:gd name="T14" fmla="*/ 8 w 32"/>
                  <a:gd name="T15" fmla="*/ 8 h 48"/>
                  <a:gd name="T16" fmla="*/ 8 w 32"/>
                  <a:gd name="T17" fmla="*/ 8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8 w 32"/>
                  <a:gd name="T25" fmla="*/ 24 h 48"/>
                  <a:gd name="T26" fmla="*/ 16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24 w 32"/>
                  <a:gd name="T37" fmla="*/ 24 h 48"/>
                  <a:gd name="T38" fmla="*/ 24 w 32"/>
                  <a:gd name="T39" fmla="*/ 32 h 48"/>
                  <a:gd name="T40" fmla="*/ 32 w 32"/>
                  <a:gd name="T41" fmla="*/ 32 h 48"/>
                  <a:gd name="T42" fmla="*/ 32 w 32"/>
                  <a:gd name="T43" fmla="*/ 32 h 48"/>
                  <a:gd name="T44" fmla="*/ 24 w 32"/>
                  <a:gd name="T45" fmla="*/ 40 h 48"/>
                  <a:gd name="T46" fmla="*/ 24 w 32"/>
                  <a:gd name="T47" fmla="*/ 48 h 48"/>
                  <a:gd name="T48" fmla="*/ 24 w 32"/>
                  <a:gd name="T49" fmla="*/ 48 h 48"/>
                  <a:gd name="T50" fmla="*/ 24 w 32"/>
                  <a:gd name="T51" fmla="*/ 48 h 48"/>
                  <a:gd name="T52" fmla="*/ 16 w 32"/>
                  <a:gd name="T53" fmla="*/ 48 h 48"/>
                  <a:gd name="T54" fmla="*/ 16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8 w 32"/>
                  <a:gd name="T61" fmla="*/ 48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0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0 h 48"/>
                  <a:gd name="T86" fmla="*/ 8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16 w 32"/>
                  <a:gd name="T93" fmla="*/ 48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40 h 48"/>
                  <a:gd name="T100" fmla="*/ 24 w 32"/>
                  <a:gd name="T101" fmla="*/ 32 h 48"/>
                  <a:gd name="T102" fmla="*/ 24 w 32"/>
                  <a:gd name="T103" fmla="*/ 32 h 48"/>
                  <a:gd name="T104" fmla="*/ 24 w 32"/>
                  <a:gd name="T105" fmla="*/ 32 h 48"/>
                  <a:gd name="T106" fmla="*/ 16 w 32"/>
                  <a:gd name="T107" fmla="*/ 24 h 48"/>
                  <a:gd name="T108" fmla="*/ 16 w 32"/>
                  <a:gd name="T109" fmla="*/ 24 h 48"/>
                  <a:gd name="T110" fmla="*/ 16 w 32"/>
                  <a:gd name="T111" fmla="*/ 24 h 48"/>
                  <a:gd name="T112" fmla="*/ 8 w 32"/>
                  <a:gd name="T113" fmla="*/ 24 h 48"/>
                  <a:gd name="T114" fmla="*/ 8 w 32"/>
                  <a:gd name="T115" fmla="*/ 24 h 48"/>
                  <a:gd name="T116" fmla="*/ 0 w 32"/>
                  <a:gd name="T1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1" name="Line 1075"/>
              <p:cNvSpPr>
                <a:spLocks noChangeShapeType="1"/>
              </p:cNvSpPr>
              <p:nvPr/>
            </p:nvSpPr>
            <p:spPr bwMode="auto">
              <a:xfrm>
                <a:off x="1472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2" name="Line 1076"/>
              <p:cNvSpPr>
                <a:spLocks noChangeShapeType="1"/>
              </p:cNvSpPr>
              <p:nvPr/>
            </p:nvSpPr>
            <p:spPr bwMode="auto">
              <a:xfrm>
                <a:off x="1472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3" name="Freeform 1077"/>
              <p:cNvSpPr>
                <a:spLocks/>
              </p:cNvSpPr>
              <p:nvPr/>
            </p:nvSpPr>
            <p:spPr bwMode="auto">
              <a:xfrm>
                <a:off x="1464" y="3936"/>
                <a:ext cx="1" cy="8"/>
              </a:xfrm>
              <a:custGeom>
                <a:avLst/>
                <a:gdLst>
                  <a:gd name="T0" fmla="*/ 8 h 8"/>
                  <a:gd name="T1" fmla="*/ 8 h 8"/>
                  <a:gd name="T2" fmla="*/ 8 h 8"/>
                  <a:gd name="T3" fmla="*/ 8 h 8"/>
                  <a:gd name="T4" fmla="*/ 8 h 8"/>
                  <a:gd name="T5" fmla="*/ 0 h 8"/>
                  <a:gd name="T6" fmla="*/ 0 h 8"/>
                  <a:gd name="T7" fmla="*/ 0 h 8"/>
                  <a:gd name="T8" fmla="*/ 0 h 8"/>
                  <a:gd name="T9" fmla="*/ 0 h 8"/>
                  <a:gd name="T10" fmla="*/ 0 h 8"/>
                  <a:gd name="T11" fmla="*/ 0 h 8"/>
                  <a:gd name="T12" fmla="*/ 0 h 8"/>
                  <a:gd name="T13" fmla="*/ 8 h 8"/>
                  <a:gd name="T14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4" name="Freeform 1078"/>
              <p:cNvSpPr>
                <a:spLocks/>
              </p:cNvSpPr>
              <p:nvPr/>
            </p:nvSpPr>
            <p:spPr bwMode="auto">
              <a:xfrm>
                <a:off x="1464" y="3936"/>
                <a:ext cx="1" cy="8"/>
              </a:xfrm>
              <a:custGeom>
                <a:avLst/>
                <a:gdLst>
                  <a:gd name="T0" fmla="*/ 8 h 8"/>
                  <a:gd name="T1" fmla="*/ 8 h 8"/>
                  <a:gd name="T2" fmla="*/ 8 h 8"/>
                  <a:gd name="T3" fmla="*/ 0 h 8"/>
                  <a:gd name="T4" fmla="*/ 0 h 8"/>
                  <a:gd name="T5" fmla="*/ 0 h 8"/>
                  <a:gd name="T6" fmla="*/ 0 h 8"/>
                  <a:gd name="T7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5" name="Freeform 1079"/>
              <p:cNvSpPr>
                <a:spLocks/>
              </p:cNvSpPr>
              <p:nvPr/>
            </p:nvSpPr>
            <p:spPr bwMode="auto">
              <a:xfrm>
                <a:off x="1480" y="3896"/>
                <a:ext cx="24" cy="48"/>
              </a:xfrm>
              <a:custGeom>
                <a:avLst/>
                <a:gdLst>
                  <a:gd name="T0" fmla="*/ 0 w 24"/>
                  <a:gd name="T1" fmla="*/ 24 h 48"/>
                  <a:gd name="T2" fmla="*/ 0 w 24"/>
                  <a:gd name="T3" fmla="*/ 0 h 48"/>
                  <a:gd name="T4" fmla="*/ 0 w 24"/>
                  <a:gd name="T5" fmla="*/ 0 h 48"/>
                  <a:gd name="T6" fmla="*/ 24 w 24"/>
                  <a:gd name="T7" fmla="*/ 0 h 48"/>
                  <a:gd name="T8" fmla="*/ 24 w 24"/>
                  <a:gd name="T9" fmla="*/ 0 h 48"/>
                  <a:gd name="T10" fmla="*/ 24 w 24"/>
                  <a:gd name="T11" fmla="*/ 8 h 48"/>
                  <a:gd name="T12" fmla="*/ 24 w 24"/>
                  <a:gd name="T13" fmla="*/ 8 h 48"/>
                  <a:gd name="T14" fmla="*/ 8 w 24"/>
                  <a:gd name="T15" fmla="*/ 8 h 48"/>
                  <a:gd name="T16" fmla="*/ 8 w 24"/>
                  <a:gd name="T17" fmla="*/ 8 h 48"/>
                  <a:gd name="T18" fmla="*/ 8 w 24"/>
                  <a:gd name="T19" fmla="*/ 24 h 48"/>
                  <a:gd name="T20" fmla="*/ 8 w 24"/>
                  <a:gd name="T21" fmla="*/ 24 h 48"/>
                  <a:gd name="T22" fmla="*/ 8 w 24"/>
                  <a:gd name="T23" fmla="*/ 24 h 48"/>
                  <a:gd name="T24" fmla="*/ 8 w 24"/>
                  <a:gd name="T25" fmla="*/ 24 h 48"/>
                  <a:gd name="T26" fmla="*/ 16 w 24"/>
                  <a:gd name="T27" fmla="*/ 24 h 48"/>
                  <a:gd name="T28" fmla="*/ 16 w 24"/>
                  <a:gd name="T29" fmla="*/ 24 h 48"/>
                  <a:gd name="T30" fmla="*/ 16 w 24"/>
                  <a:gd name="T31" fmla="*/ 24 h 48"/>
                  <a:gd name="T32" fmla="*/ 24 w 24"/>
                  <a:gd name="T33" fmla="*/ 24 h 48"/>
                  <a:gd name="T34" fmla="*/ 24 w 24"/>
                  <a:gd name="T35" fmla="*/ 24 h 48"/>
                  <a:gd name="T36" fmla="*/ 24 w 24"/>
                  <a:gd name="T37" fmla="*/ 24 h 48"/>
                  <a:gd name="T38" fmla="*/ 24 w 24"/>
                  <a:gd name="T39" fmla="*/ 32 h 48"/>
                  <a:gd name="T40" fmla="*/ 24 w 24"/>
                  <a:gd name="T41" fmla="*/ 32 h 48"/>
                  <a:gd name="T42" fmla="*/ 24 w 24"/>
                  <a:gd name="T43" fmla="*/ 32 h 48"/>
                  <a:gd name="T44" fmla="*/ 24 w 24"/>
                  <a:gd name="T45" fmla="*/ 40 h 48"/>
                  <a:gd name="T46" fmla="*/ 24 w 24"/>
                  <a:gd name="T47" fmla="*/ 48 h 48"/>
                  <a:gd name="T48" fmla="*/ 24 w 24"/>
                  <a:gd name="T49" fmla="*/ 48 h 48"/>
                  <a:gd name="T50" fmla="*/ 16 w 24"/>
                  <a:gd name="T51" fmla="*/ 48 h 48"/>
                  <a:gd name="T52" fmla="*/ 8 w 24"/>
                  <a:gd name="T53" fmla="*/ 48 h 48"/>
                  <a:gd name="T54" fmla="*/ 8 w 24"/>
                  <a:gd name="T55" fmla="*/ 48 h 48"/>
                  <a:gd name="T56" fmla="*/ 8 w 24"/>
                  <a:gd name="T57" fmla="*/ 48 h 48"/>
                  <a:gd name="T58" fmla="*/ 0 w 24"/>
                  <a:gd name="T59" fmla="*/ 48 h 48"/>
                  <a:gd name="T60" fmla="*/ 0 w 24"/>
                  <a:gd name="T61" fmla="*/ 48 h 48"/>
                  <a:gd name="T62" fmla="*/ 0 w 24"/>
                  <a:gd name="T63" fmla="*/ 40 h 48"/>
                  <a:gd name="T64" fmla="*/ 0 w 24"/>
                  <a:gd name="T65" fmla="*/ 40 h 48"/>
                  <a:gd name="T66" fmla="*/ 0 w 24"/>
                  <a:gd name="T67" fmla="*/ 40 h 48"/>
                  <a:gd name="T68" fmla="*/ 0 w 24"/>
                  <a:gd name="T69" fmla="*/ 40 h 48"/>
                  <a:gd name="T70" fmla="*/ 0 w 24"/>
                  <a:gd name="T71" fmla="*/ 40 h 48"/>
                  <a:gd name="T72" fmla="*/ 0 w 24"/>
                  <a:gd name="T73" fmla="*/ 40 h 48"/>
                  <a:gd name="T74" fmla="*/ 0 w 24"/>
                  <a:gd name="T75" fmla="*/ 40 h 48"/>
                  <a:gd name="T76" fmla="*/ 0 w 24"/>
                  <a:gd name="T77" fmla="*/ 40 h 48"/>
                  <a:gd name="T78" fmla="*/ 0 w 24"/>
                  <a:gd name="T79" fmla="*/ 40 h 48"/>
                  <a:gd name="T80" fmla="*/ 0 w 24"/>
                  <a:gd name="T81" fmla="*/ 40 h 48"/>
                  <a:gd name="T82" fmla="*/ 8 w 24"/>
                  <a:gd name="T83" fmla="*/ 40 h 48"/>
                  <a:gd name="T84" fmla="*/ 8 w 24"/>
                  <a:gd name="T85" fmla="*/ 40 h 48"/>
                  <a:gd name="T86" fmla="*/ 8 w 24"/>
                  <a:gd name="T87" fmla="*/ 48 h 48"/>
                  <a:gd name="T88" fmla="*/ 8 w 24"/>
                  <a:gd name="T89" fmla="*/ 48 h 48"/>
                  <a:gd name="T90" fmla="*/ 8 w 24"/>
                  <a:gd name="T91" fmla="*/ 48 h 48"/>
                  <a:gd name="T92" fmla="*/ 16 w 24"/>
                  <a:gd name="T93" fmla="*/ 48 h 48"/>
                  <a:gd name="T94" fmla="*/ 16 w 24"/>
                  <a:gd name="T95" fmla="*/ 40 h 48"/>
                  <a:gd name="T96" fmla="*/ 16 w 24"/>
                  <a:gd name="T97" fmla="*/ 40 h 48"/>
                  <a:gd name="T98" fmla="*/ 16 w 24"/>
                  <a:gd name="T99" fmla="*/ 40 h 48"/>
                  <a:gd name="T100" fmla="*/ 24 w 24"/>
                  <a:gd name="T101" fmla="*/ 32 h 48"/>
                  <a:gd name="T102" fmla="*/ 24 w 24"/>
                  <a:gd name="T103" fmla="*/ 32 h 48"/>
                  <a:gd name="T104" fmla="*/ 16 w 24"/>
                  <a:gd name="T105" fmla="*/ 32 h 48"/>
                  <a:gd name="T106" fmla="*/ 16 w 24"/>
                  <a:gd name="T107" fmla="*/ 24 h 48"/>
                  <a:gd name="T108" fmla="*/ 16 w 24"/>
                  <a:gd name="T109" fmla="*/ 24 h 48"/>
                  <a:gd name="T110" fmla="*/ 16 w 24"/>
                  <a:gd name="T111" fmla="*/ 24 h 48"/>
                  <a:gd name="T112" fmla="*/ 8 w 24"/>
                  <a:gd name="T113" fmla="*/ 24 h 48"/>
                  <a:gd name="T114" fmla="*/ 8 w 24"/>
                  <a:gd name="T115" fmla="*/ 24 h 48"/>
                  <a:gd name="T116" fmla="*/ 0 w 24"/>
                  <a:gd name="T1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4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6" name="Freeform 1080"/>
              <p:cNvSpPr>
                <a:spLocks/>
              </p:cNvSpPr>
              <p:nvPr/>
            </p:nvSpPr>
            <p:spPr bwMode="auto">
              <a:xfrm>
                <a:off x="1480" y="3896"/>
                <a:ext cx="24" cy="48"/>
              </a:xfrm>
              <a:custGeom>
                <a:avLst/>
                <a:gdLst>
                  <a:gd name="T0" fmla="*/ 0 w 24"/>
                  <a:gd name="T1" fmla="*/ 0 h 48"/>
                  <a:gd name="T2" fmla="*/ 0 w 24"/>
                  <a:gd name="T3" fmla="*/ 0 h 48"/>
                  <a:gd name="T4" fmla="*/ 24 w 24"/>
                  <a:gd name="T5" fmla="*/ 0 h 48"/>
                  <a:gd name="T6" fmla="*/ 24 w 24"/>
                  <a:gd name="T7" fmla="*/ 0 h 48"/>
                  <a:gd name="T8" fmla="*/ 24 w 24"/>
                  <a:gd name="T9" fmla="*/ 8 h 48"/>
                  <a:gd name="T10" fmla="*/ 24 w 24"/>
                  <a:gd name="T11" fmla="*/ 8 h 48"/>
                  <a:gd name="T12" fmla="*/ 8 w 24"/>
                  <a:gd name="T13" fmla="*/ 8 h 48"/>
                  <a:gd name="T14" fmla="*/ 8 w 24"/>
                  <a:gd name="T15" fmla="*/ 8 h 48"/>
                  <a:gd name="T16" fmla="*/ 8 w 24"/>
                  <a:gd name="T17" fmla="*/ 24 h 48"/>
                  <a:gd name="T18" fmla="*/ 8 w 24"/>
                  <a:gd name="T19" fmla="*/ 24 h 48"/>
                  <a:gd name="T20" fmla="*/ 8 w 24"/>
                  <a:gd name="T21" fmla="*/ 24 h 48"/>
                  <a:gd name="T22" fmla="*/ 8 w 24"/>
                  <a:gd name="T23" fmla="*/ 24 h 48"/>
                  <a:gd name="T24" fmla="*/ 16 w 24"/>
                  <a:gd name="T25" fmla="*/ 24 h 48"/>
                  <a:gd name="T26" fmla="*/ 16 w 24"/>
                  <a:gd name="T27" fmla="*/ 24 h 48"/>
                  <a:gd name="T28" fmla="*/ 16 w 24"/>
                  <a:gd name="T29" fmla="*/ 24 h 48"/>
                  <a:gd name="T30" fmla="*/ 24 w 24"/>
                  <a:gd name="T31" fmla="*/ 24 h 48"/>
                  <a:gd name="T32" fmla="*/ 24 w 24"/>
                  <a:gd name="T33" fmla="*/ 24 h 48"/>
                  <a:gd name="T34" fmla="*/ 24 w 24"/>
                  <a:gd name="T35" fmla="*/ 24 h 48"/>
                  <a:gd name="T36" fmla="*/ 24 w 24"/>
                  <a:gd name="T37" fmla="*/ 32 h 48"/>
                  <a:gd name="T38" fmla="*/ 24 w 24"/>
                  <a:gd name="T39" fmla="*/ 32 h 48"/>
                  <a:gd name="T40" fmla="*/ 24 w 24"/>
                  <a:gd name="T41" fmla="*/ 32 h 48"/>
                  <a:gd name="T42" fmla="*/ 24 w 24"/>
                  <a:gd name="T43" fmla="*/ 40 h 48"/>
                  <a:gd name="T44" fmla="*/ 24 w 24"/>
                  <a:gd name="T45" fmla="*/ 48 h 48"/>
                  <a:gd name="T46" fmla="*/ 24 w 24"/>
                  <a:gd name="T47" fmla="*/ 48 h 48"/>
                  <a:gd name="T48" fmla="*/ 16 w 24"/>
                  <a:gd name="T49" fmla="*/ 48 h 48"/>
                  <a:gd name="T50" fmla="*/ 8 w 24"/>
                  <a:gd name="T51" fmla="*/ 48 h 48"/>
                  <a:gd name="T52" fmla="*/ 8 w 24"/>
                  <a:gd name="T53" fmla="*/ 48 h 48"/>
                  <a:gd name="T54" fmla="*/ 8 w 24"/>
                  <a:gd name="T55" fmla="*/ 48 h 48"/>
                  <a:gd name="T56" fmla="*/ 0 w 24"/>
                  <a:gd name="T57" fmla="*/ 48 h 48"/>
                  <a:gd name="T58" fmla="*/ 0 w 24"/>
                  <a:gd name="T59" fmla="*/ 48 h 48"/>
                  <a:gd name="T60" fmla="*/ 0 w 24"/>
                  <a:gd name="T61" fmla="*/ 40 h 48"/>
                  <a:gd name="T62" fmla="*/ 0 w 24"/>
                  <a:gd name="T63" fmla="*/ 40 h 48"/>
                  <a:gd name="T64" fmla="*/ 0 w 24"/>
                  <a:gd name="T65" fmla="*/ 40 h 48"/>
                  <a:gd name="T66" fmla="*/ 0 w 24"/>
                  <a:gd name="T67" fmla="*/ 40 h 48"/>
                  <a:gd name="T68" fmla="*/ 0 w 24"/>
                  <a:gd name="T69" fmla="*/ 40 h 48"/>
                  <a:gd name="T70" fmla="*/ 0 w 24"/>
                  <a:gd name="T71" fmla="*/ 40 h 48"/>
                  <a:gd name="T72" fmla="*/ 0 w 24"/>
                  <a:gd name="T73" fmla="*/ 40 h 48"/>
                  <a:gd name="T74" fmla="*/ 0 w 24"/>
                  <a:gd name="T75" fmla="*/ 40 h 48"/>
                  <a:gd name="T76" fmla="*/ 0 w 24"/>
                  <a:gd name="T77" fmla="*/ 40 h 48"/>
                  <a:gd name="T78" fmla="*/ 0 w 24"/>
                  <a:gd name="T79" fmla="*/ 40 h 48"/>
                  <a:gd name="T80" fmla="*/ 8 w 24"/>
                  <a:gd name="T81" fmla="*/ 40 h 48"/>
                  <a:gd name="T82" fmla="*/ 8 w 24"/>
                  <a:gd name="T83" fmla="*/ 40 h 48"/>
                  <a:gd name="T84" fmla="*/ 8 w 24"/>
                  <a:gd name="T85" fmla="*/ 48 h 48"/>
                  <a:gd name="T86" fmla="*/ 8 w 24"/>
                  <a:gd name="T87" fmla="*/ 48 h 48"/>
                  <a:gd name="T88" fmla="*/ 8 w 24"/>
                  <a:gd name="T89" fmla="*/ 48 h 48"/>
                  <a:gd name="T90" fmla="*/ 16 w 24"/>
                  <a:gd name="T91" fmla="*/ 48 h 48"/>
                  <a:gd name="T92" fmla="*/ 16 w 24"/>
                  <a:gd name="T93" fmla="*/ 40 h 48"/>
                  <a:gd name="T94" fmla="*/ 16 w 24"/>
                  <a:gd name="T95" fmla="*/ 40 h 48"/>
                  <a:gd name="T96" fmla="*/ 16 w 24"/>
                  <a:gd name="T97" fmla="*/ 40 h 48"/>
                  <a:gd name="T98" fmla="*/ 24 w 24"/>
                  <a:gd name="T99" fmla="*/ 32 h 48"/>
                  <a:gd name="T100" fmla="*/ 24 w 24"/>
                  <a:gd name="T101" fmla="*/ 32 h 48"/>
                  <a:gd name="T102" fmla="*/ 16 w 24"/>
                  <a:gd name="T103" fmla="*/ 32 h 48"/>
                  <a:gd name="T104" fmla="*/ 16 w 24"/>
                  <a:gd name="T105" fmla="*/ 24 h 48"/>
                  <a:gd name="T106" fmla="*/ 16 w 24"/>
                  <a:gd name="T107" fmla="*/ 24 h 48"/>
                  <a:gd name="T108" fmla="*/ 16 w 24"/>
                  <a:gd name="T109" fmla="*/ 24 h 48"/>
                  <a:gd name="T110" fmla="*/ 8 w 24"/>
                  <a:gd name="T111" fmla="*/ 24 h 48"/>
                  <a:gd name="T112" fmla="*/ 8 w 24"/>
                  <a:gd name="T113" fmla="*/ 24 h 48"/>
                  <a:gd name="T114" fmla="*/ 0 w 24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4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7" name="Line 1081"/>
              <p:cNvSpPr>
                <a:spLocks noChangeShapeType="1"/>
              </p:cNvSpPr>
              <p:nvPr/>
            </p:nvSpPr>
            <p:spPr bwMode="auto">
              <a:xfrm>
                <a:off x="1728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8" name="Line 1082"/>
              <p:cNvSpPr>
                <a:spLocks noChangeShapeType="1"/>
              </p:cNvSpPr>
              <p:nvPr/>
            </p:nvSpPr>
            <p:spPr bwMode="auto">
              <a:xfrm>
                <a:off x="1728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39" name="Freeform 1083"/>
              <p:cNvSpPr>
                <a:spLocks/>
              </p:cNvSpPr>
              <p:nvPr/>
            </p:nvSpPr>
            <p:spPr bwMode="auto">
              <a:xfrm>
                <a:off x="1720" y="3936"/>
                <a:ext cx="1" cy="8"/>
              </a:xfrm>
              <a:custGeom>
                <a:avLst/>
                <a:gdLst>
                  <a:gd name="T0" fmla="*/ 8 h 8"/>
                  <a:gd name="T1" fmla="*/ 8 h 8"/>
                  <a:gd name="T2" fmla="*/ 8 h 8"/>
                  <a:gd name="T3" fmla="*/ 8 h 8"/>
                  <a:gd name="T4" fmla="*/ 8 h 8"/>
                  <a:gd name="T5" fmla="*/ 0 h 8"/>
                  <a:gd name="T6" fmla="*/ 0 h 8"/>
                  <a:gd name="T7" fmla="*/ 0 h 8"/>
                  <a:gd name="T8" fmla="*/ 0 h 8"/>
                  <a:gd name="T9" fmla="*/ 0 h 8"/>
                  <a:gd name="T10" fmla="*/ 0 h 8"/>
                  <a:gd name="T11" fmla="*/ 0 h 8"/>
                  <a:gd name="T12" fmla="*/ 0 h 8"/>
                  <a:gd name="T13" fmla="*/ 8 h 8"/>
                  <a:gd name="T14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  <a:cxn ang="0">
                    <a:pos x="0" y="T13"/>
                  </a:cxn>
                  <a:cxn ang="0">
                    <a:pos x="0" y="T14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0" name="Freeform 1084"/>
              <p:cNvSpPr>
                <a:spLocks/>
              </p:cNvSpPr>
              <p:nvPr/>
            </p:nvSpPr>
            <p:spPr bwMode="auto">
              <a:xfrm>
                <a:off x="1720" y="3936"/>
                <a:ext cx="1" cy="8"/>
              </a:xfrm>
              <a:custGeom>
                <a:avLst/>
                <a:gdLst>
                  <a:gd name="T0" fmla="*/ 8 h 8"/>
                  <a:gd name="T1" fmla="*/ 8 h 8"/>
                  <a:gd name="T2" fmla="*/ 8 h 8"/>
                  <a:gd name="T3" fmla="*/ 0 h 8"/>
                  <a:gd name="T4" fmla="*/ 0 h 8"/>
                  <a:gd name="T5" fmla="*/ 0 h 8"/>
                  <a:gd name="T6" fmla="*/ 0 h 8"/>
                  <a:gd name="T7" fmla="*/ 8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8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1" name="Freeform 1085"/>
              <p:cNvSpPr>
                <a:spLocks/>
              </p:cNvSpPr>
              <p:nvPr/>
            </p:nvSpPr>
            <p:spPr bwMode="auto">
              <a:xfrm>
                <a:off x="1736" y="3896"/>
                <a:ext cx="24" cy="48"/>
              </a:xfrm>
              <a:custGeom>
                <a:avLst/>
                <a:gdLst>
                  <a:gd name="T0" fmla="*/ 8 w 24"/>
                  <a:gd name="T1" fmla="*/ 48 h 48"/>
                  <a:gd name="T2" fmla="*/ 0 w 24"/>
                  <a:gd name="T3" fmla="*/ 48 h 48"/>
                  <a:gd name="T4" fmla="*/ 0 w 24"/>
                  <a:gd name="T5" fmla="*/ 48 h 48"/>
                  <a:gd name="T6" fmla="*/ 0 w 24"/>
                  <a:gd name="T7" fmla="*/ 48 h 48"/>
                  <a:gd name="T8" fmla="*/ 0 w 24"/>
                  <a:gd name="T9" fmla="*/ 48 h 48"/>
                  <a:gd name="T10" fmla="*/ 0 w 24"/>
                  <a:gd name="T11" fmla="*/ 40 h 48"/>
                  <a:gd name="T12" fmla="*/ 0 w 24"/>
                  <a:gd name="T13" fmla="*/ 40 h 48"/>
                  <a:gd name="T14" fmla="*/ 0 w 24"/>
                  <a:gd name="T15" fmla="*/ 40 h 48"/>
                  <a:gd name="T16" fmla="*/ 8 w 24"/>
                  <a:gd name="T17" fmla="*/ 32 h 48"/>
                  <a:gd name="T18" fmla="*/ 8 w 24"/>
                  <a:gd name="T19" fmla="*/ 24 h 48"/>
                  <a:gd name="T20" fmla="*/ 8 w 24"/>
                  <a:gd name="T21" fmla="*/ 24 h 48"/>
                  <a:gd name="T22" fmla="*/ 16 w 24"/>
                  <a:gd name="T23" fmla="*/ 16 h 48"/>
                  <a:gd name="T24" fmla="*/ 24 w 24"/>
                  <a:gd name="T25" fmla="*/ 8 h 48"/>
                  <a:gd name="T26" fmla="*/ 24 w 24"/>
                  <a:gd name="T27" fmla="*/ 8 h 48"/>
                  <a:gd name="T28" fmla="*/ 24 w 24"/>
                  <a:gd name="T29" fmla="*/ 8 h 48"/>
                  <a:gd name="T30" fmla="*/ 24 w 24"/>
                  <a:gd name="T31" fmla="*/ 8 h 48"/>
                  <a:gd name="T32" fmla="*/ 0 w 24"/>
                  <a:gd name="T33" fmla="*/ 8 h 48"/>
                  <a:gd name="T34" fmla="*/ 0 w 24"/>
                  <a:gd name="T35" fmla="*/ 8 h 48"/>
                  <a:gd name="T36" fmla="*/ 0 w 24"/>
                  <a:gd name="T37" fmla="*/ 0 h 48"/>
                  <a:gd name="T38" fmla="*/ 0 w 24"/>
                  <a:gd name="T39" fmla="*/ 0 h 48"/>
                  <a:gd name="T40" fmla="*/ 24 w 24"/>
                  <a:gd name="T41" fmla="*/ 0 h 48"/>
                  <a:gd name="T42" fmla="*/ 24 w 24"/>
                  <a:gd name="T43" fmla="*/ 0 h 48"/>
                  <a:gd name="T44" fmla="*/ 24 w 24"/>
                  <a:gd name="T45" fmla="*/ 8 h 48"/>
                  <a:gd name="T46" fmla="*/ 24 w 24"/>
                  <a:gd name="T47" fmla="*/ 8 h 48"/>
                  <a:gd name="T48" fmla="*/ 24 w 24"/>
                  <a:gd name="T49" fmla="*/ 8 h 48"/>
                  <a:gd name="T50" fmla="*/ 24 w 24"/>
                  <a:gd name="T51" fmla="*/ 8 h 48"/>
                  <a:gd name="T52" fmla="*/ 24 w 24"/>
                  <a:gd name="T53" fmla="*/ 8 h 48"/>
                  <a:gd name="T54" fmla="*/ 24 w 24"/>
                  <a:gd name="T55" fmla="*/ 16 h 48"/>
                  <a:gd name="T56" fmla="*/ 24 w 24"/>
                  <a:gd name="T57" fmla="*/ 16 h 48"/>
                  <a:gd name="T58" fmla="*/ 16 w 24"/>
                  <a:gd name="T59" fmla="*/ 24 h 48"/>
                  <a:gd name="T60" fmla="*/ 16 w 24"/>
                  <a:gd name="T61" fmla="*/ 24 h 48"/>
                  <a:gd name="T62" fmla="*/ 16 w 24"/>
                  <a:gd name="T63" fmla="*/ 24 h 48"/>
                  <a:gd name="T64" fmla="*/ 8 w 24"/>
                  <a:gd name="T65" fmla="*/ 32 h 48"/>
                  <a:gd name="T66" fmla="*/ 8 w 24"/>
                  <a:gd name="T67" fmla="*/ 40 h 48"/>
                  <a:gd name="T68" fmla="*/ 8 w 24"/>
                  <a:gd name="T69" fmla="*/ 40 h 48"/>
                  <a:gd name="T70" fmla="*/ 8 w 24"/>
                  <a:gd name="T71" fmla="*/ 40 h 48"/>
                  <a:gd name="T72" fmla="*/ 8 w 24"/>
                  <a:gd name="T73" fmla="*/ 48 h 48"/>
                  <a:gd name="T74" fmla="*/ 8 w 24"/>
                  <a:gd name="T75" fmla="*/ 48 h 48"/>
                  <a:gd name="T76" fmla="*/ 8 w 24"/>
                  <a:gd name="T7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" h="48">
                    <a:moveTo>
                      <a:pt x="8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2" name="Freeform 1086"/>
              <p:cNvSpPr>
                <a:spLocks/>
              </p:cNvSpPr>
              <p:nvPr/>
            </p:nvSpPr>
            <p:spPr bwMode="auto">
              <a:xfrm>
                <a:off x="1736" y="3896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0 w 24"/>
                  <a:gd name="T3" fmla="*/ 48 h 48"/>
                  <a:gd name="T4" fmla="*/ 0 w 24"/>
                  <a:gd name="T5" fmla="*/ 48 h 48"/>
                  <a:gd name="T6" fmla="*/ 0 w 24"/>
                  <a:gd name="T7" fmla="*/ 48 h 48"/>
                  <a:gd name="T8" fmla="*/ 0 w 24"/>
                  <a:gd name="T9" fmla="*/ 40 h 48"/>
                  <a:gd name="T10" fmla="*/ 0 w 24"/>
                  <a:gd name="T11" fmla="*/ 40 h 48"/>
                  <a:gd name="T12" fmla="*/ 0 w 24"/>
                  <a:gd name="T13" fmla="*/ 40 h 48"/>
                  <a:gd name="T14" fmla="*/ 8 w 24"/>
                  <a:gd name="T15" fmla="*/ 32 h 48"/>
                  <a:gd name="T16" fmla="*/ 8 w 24"/>
                  <a:gd name="T17" fmla="*/ 24 h 48"/>
                  <a:gd name="T18" fmla="*/ 8 w 24"/>
                  <a:gd name="T19" fmla="*/ 24 h 48"/>
                  <a:gd name="T20" fmla="*/ 16 w 24"/>
                  <a:gd name="T21" fmla="*/ 16 h 48"/>
                  <a:gd name="T22" fmla="*/ 24 w 24"/>
                  <a:gd name="T23" fmla="*/ 8 h 48"/>
                  <a:gd name="T24" fmla="*/ 24 w 24"/>
                  <a:gd name="T25" fmla="*/ 8 h 48"/>
                  <a:gd name="T26" fmla="*/ 24 w 24"/>
                  <a:gd name="T27" fmla="*/ 8 h 48"/>
                  <a:gd name="T28" fmla="*/ 24 w 24"/>
                  <a:gd name="T29" fmla="*/ 8 h 48"/>
                  <a:gd name="T30" fmla="*/ 0 w 24"/>
                  <a:gd name="T31" fmla="*/ 8 h 48"/>
                  <a:gd name="T32" fmla="*/ 0 w 24"/>
                  <a:gd name="T33" fmla="*/ 8 h 48"/>
                  <a:gd name="T34" fmla="*/ 0 w 24"/>
                  <a:gd name="T35" fmla="*/ 0 h 48"/>
                  <a:gd name="T36" fmla="*/ 0 w 24"/>
                  <a:gd name="T37" fmla="*/ 0 h 48"/>
                  <a:gd name="T38" fmla="*/ 24 w 24"/>
                  <a:gd name="T39" fmla="*/ 0 h 48"/>
                  <a:gd name="T40" fmla="*/ 24 w 24"/>
                  <a:gd name="T41" fmla="*/ 0 h 48"/>
                  <a:gd name="T42" fmla="*/ 24 w 24"/>
                  <a:gd name="T43" fmla="*/ 8 h 48"/>
                  <a:gd name="T44" fmla="*/ 24 w 24"/>
                  <a:gd name="T45" fmla="*/ 8 h 48"/>
                  <a:gd name="T46" fmla="*/ 24 w 24"/>
                  <a:gd name="T47" fmla="*/ 8 h 48"/>
                  <a:gd name="T48" fmla="*/ 24 w 24"/>
                  <a:gd name="T49" fmla="*/ 8 h 48"/>
                  <a:gd name="T50" fmla="*/ 24 w 24"/>
                  <a:gd name="T51" fmla="*/ 8 h 48"/>
                  <a:gd name="T52" fmla="*/ 24 w 24"/>
                  <a:gd name="T53" fmla="*/ 16 h 48"/>
                  <a:gd name="T54" fmla="*/ 24 w 24"/>
                  <a:gd name="T55" fmla="*/ 16 h 48"/>
                  <a:gd name="T56" fmla="*/ 16 w 24"/>
                  <a:gd name="T57" fmla="*/ 24 h 48"/>
                  <a:gd name="T58" fmla="*/ 16 w 24"/>
                  <a:gd name="T59" fmla="*/ 24 h 48"/>
                  <a:gd name="T60" fmla="*/ 16 w 24"/>
                  <a:gd name="T61" fmla="*/ 24 h 48"/>
                  <a:gd name="T62" fmla="*/ 8 w 24"/>
                  <a:gd name="T63" fmla="*/ 32 h 48"/>
                  <a:gd name="T64" fmla="*/ 8 w 24"/>
                  <a:gd name="T65" fmla="*/ 40 h 48"/>
                  <a:gd name="T66" fmla="*/ 8 w 24"/>
                  <a:gd name="T67" fmla="*/ 40 h 48"/>
                  <a:gd name="T68" fmla="*/ 8 w 24"/>
                  <a:gd name="T69" fmla="*/ 40 h 48"/>
                  <a:gd name="T70" fmla="*/ 8 w 24"/>
                  <a:gd name="T71" fmla="*/ 48 h 48"/>
                  <a:gd name="T72" fmla="*/ 8 w 24"/>
                  <a:gd name="T73" fmla="*/ 48 h 48"/>
                  <a:gd name="T74" fmla="*/ 8 w 24"/>
                  <a:gd name="T7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48">
                    <a:moveTo>
                      <a:pt x="8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3" name="Line 1087"/>
              <p:cNvSpPr>
                <a:spLocks noChangeShapeType="1"/>
              </p:cNvSpPr>
              <p:nvPr/>
            </p:nvSpPr>
            <p:spPr bwMode="auto">
              <a:xfrm>
                <a:off x="1984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4" name="Line 1088"/>
              <p:cNvSpPr>
                <a:spLocks noChangeShapeType="1"/>
              </p:cNvSpPr>
              <p:nvPr/>
            </p:nvSpPr>
            <p:spPr bwMode="auto">
              <a:xfrm>
                <a:off x="1984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5" name="Freeform 1089"/>
              <p:cNvSpPr>
                <a:spLocks/>
              </p:cNvSpPr>
              <p:nvPr/>
            </p:nvSpPr>
            <p:spPr bwMode="auto">
              <a:xfrm>
                <a:off x="1984" y="3896"/>
                <a:ext cx="16" cy="48"/>
              </a:xfrm>
              <a:custGeom>
                <a:avLst/>
                <a:gdLst>
                  <a:gd name="T0" fmla="*/ 8 w 16"/>
                  <a:gd name="T1" fmla="*/ 48 h 48"/>
                  <a:gd name="T2" fmla="*/ 8 w 16"/>
                  <a:gd name="T3" fmla="*/ 8 h 48"/>
                  <a:gd name="T4" fmla="*/ 8 w 16"/>
                  <a:gd name="T5" fmla="*/ 8 h 48"/>
                  <a:gd name="T6" fmla="*/ 8 w 16"/>
                  <a:gd name="T7" fmla="*/ 8 h 48"/>
                  <a:gd name="T8" fmla="*/ 8 w 16"/>
                  <a:gd name="T9" fmla="*/ 8 h 48"/>
                  <a:gd name="T10" fmla="*/ 0 w 16"/>
                  <a:gd name="T11" fmla="*/ 16 h 48"/>
                  <a:gd name="T12" fmla="*/ 0 w 16"/>
                  <a:gd name="T13" fmla="*/ 16 h 48"/>
                  <a:gd name="T14" fmla="*/ 0 w 16"/>
                  <a:gd name="T15" fmla="*/ 16 h 48"/>
                  <a:gd name="T16" fmla="*/ 0 w 16"/>
                  <a:gd name="T17" fmla="*/ 16 h 48"/>
                  <a:gd name="T18" fmla="*/ 0 w 16"/>
                  <a:gd name="T19" fmla="*/ 8 h 48"/>
                  <a:gd name="T20" fmla="*/ 0 w 16"/>
                  <a:gd name="T21" fmla="*/ 8 h 48"/>
                  <a:gd name="T22" fmla="*/ 0 w 16"/>
                  <a:gd name="T23" fmla="*/ 8 h 48"/>
                  <a:gd name="T24" fmla="*/ 0 w 16"/>
                  <a:gd name="T25" fmla="*/ 8 h 48"/>
                  <a:gd name="T26" fmla="*/ 8 w 16"/>
                  <a:gd name="T27" fmla="*/ 0 h 48"/>
                  <a:gd name="T28" fmla="*/ 8 w 16"/>
                  <a:gd name="T29" fmla="*/ 0 h 48"/>
                  <a:gd name="T30" fmla="*/ 8 w 16"/>
                  <a:gd name="T31" fmla="*/ 0 h 48"/>
                  <a:gd name="T32" fmla="*/ 8 w 16"/>
                  <a:gd name="T33" fmla="*/ 0 h 48"/>
                  <a:gd name="T34" fmla="*/ 16 w 16"/>
                  <a:gd name="T35" fmla="*/ 0 h 48"/>
                  <a:gd name="T36" fmla="*/ 16 w 16"/>
                  <a:gd name="T37" fmla="*/ 0 h 48"/>
                  <a:gd name="T38" fmla="*/ 16 w 16"/>
                  <a:gd name="T39" fmla="*/ 0 h 48"/>
                  <a:gd name="T40" fmla="*/ 16 w 16"/>
                  <a:gd name="T41" fmla="*/ 0 h 48"/>
                  <a:gd name="T42" fmla="*/ 16 w 16"/>
                  <a:gd name="T43" fmla="*/ 48 h 48"/>
                  <a:gd name="T44" fmla="*/ 16 w 16"/>
                  <a:gd name="T45" fmla="*/ 48 h 48"/>
                  <a:gd name="T46" fmla="*/ 16 w 16"/>
                  <a:gd name="T47" fmla="*/ 48 h 48"/>
                  <a:gd name="T48" fmla="*/ 16 w 16"/>
                  <a:gd name="T49" fmla="*/ 48 h 48"/>
                  <a:gd name="T50" fmla="*/ 8 w 16"/>
                  <a:gd name="T51" fmla="*/ 48 h 48"/>
                  <a:gd name="T52" fmla="*/ 8 w 16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" h="48">
                    <a:moveTo>
                      <a:pt x="8" y="4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6" name="Freeform 1090"/>
              <p:cNvSpPr>
                <a:spLocks/>
              </p:cNvSpPr>
              <p:nvPr/>
            </p:nvSpPr>
            <p:spPr bwMode="auto">
              <a:xfrm>
                <a:off x="1984" y="3896"/>
                <a:ext cx="16" cy="48"/>
              </a:xfrm>
              <a:custGeom>
                <a:avLst/>
                <a:gdLst>
                  <a:gd name="T0" fmla="*/ 8 w 16"/>
                  <a:gd name="T1" fmla="*/ 48 h 48"/>
                  <a:gd name="T2" fmla="*/ 8 w 16"/>
                  <a:gd name="T3" fmla="*/ 8 h 48"/>
                  <a:gd name="T4" fmla="*/ 8 w 16"/>
                  <a:gd name="T5" fmla="*/ 8 h 48"/>
                  <a:gd name="T6" fmla="*/ 0 w 16"/>
                  <a:gd name="T7" fmla="*/ 16 h 48"/>
                  <a:gd name="T8" fmla="*/ 0 w 16"/>
                  <a:gd name="T9" fmla="*/ 16 h 48"/>
                  <a:gd name="T10" fmla="*/ 0 w 16"/>
                  <a:gd name="T11" fmla="*/ 8 h 48"/>
                  <a:gd name="T12" fmla="*/ 0 w 16"/>
                  <a:gd name="T13" fmla="*/ 8 h 48"/>
                  <a:gd name="T14" fmla="*/ 8 w 16"/>
                  <a:gd name="T15" fmla="*/ 0 h 48"/>
                  <a:gd name="T16" fmla="*/ 8 w 16"/>
                  <a:gd name="T17" fmla="*/ 0 h 48"/>
                  <a:gd name="T18" fmla="*/ 16 w 16"/>
                  <a:gd name="T19" fmla="*/ 0 h 48"/>
                  <a:gd name="T20" fmla="*/ 16 w 16"/>
                  <a:gd name="T21" fmla="*/ 0 h 48"/>
                  <a:gd name="T22" fmla="*/ 16 w 16"/>
                  <a:gd name="T23" fmla="*/ 48 h 48"/>
                  <a:gd name="T24" fmla="*/ 16 w 16"/>
                  <a:gd name="T25" fmla="*/ 48 h 48"/>
                  <a:gd name="T26" fmla="*/ 8 w 16"/>
                  <a:gd name="T2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48">
                    <a:moveTo>
                      <a:pt x="8" y="4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7" name="Line 1091"/>
              <p:cNvSpPr>
                <a:spLocks noChangeShapeType="1"/>
              </p:cNvSpPr>
              <p:nvPr/>
            </p:nvSpPr>
            <p:spPr bwMode="auto">
              <a:xfrm>
                <a:off x="2240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8" name="Line 1092"/>
              <p:cNvSpPr>
                <a:spLocks noChangeShapeType="1"/>
              </p:cNvSpPr>
              <p:nvPr/>
            </p:nvSpPr>
            <p:spPr bwMode="auto">
              <a:xfrm>
                <a:off x="2240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49" name="Freeform 1093"/>
              <p:cNvSpPr>
                <a:spLocks/>
              </p:cNvSpPr>
              <p:nvPr/>
            </p:nvSpPr>
            <p:spPr bwMode="auto">
              <a:xfrm>
                <a:off x="2216" y="3896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8 h 48"/>
                  <a:gd name="T4" fmla="*/ 8 w 8"/>
                  <a:gd name="T5" fmla="*/ 8 h 48"/>
                  <a:gd name="T6" fmla="*/ 8 w 8"/>
                  <a:gd name="T7" fmla="*/ 8 h 48"/>
                  <a:gd name="T8" fmla="*/ 8 w 8"/>
                  <a:gd name="T9" fmla="*/ 8 h 48"/>
                  <a:gd name="T10" fmla="*/ 0 w 8"/>
                  <a:gd name="T11" fmla="*/ 16 h 48"/>
                  <a:gd name="T12" fmla="*/ 0 w 8"/>
                  <a:gd name="T13" fmla="*/ 16 h 48"/>
                  <a:gd name="T14" fmla="*/ 0 w 8"/>
                  <a:gd name="T15" fmla="*/ 16 h 48"/>
                  <a:gd name="T16" fmla="*/ 0 w 8"/>
                  <a:gd name="T17" fmla="*/ 16 h 48"/>
                  <a:gd name="T18" fmla="*/ 0 w 8"/>
                  <a:gd name="T19" fmla="*/ 8 h 48"/>
                  <a:gd name="T20" fmla="*/ 0 w 8"/>
                  <a:gd name="T21" fmla="*/ 8 h 48"/>
                  <a:gd name="T22" fmla="*/ 0 w 8"/>
                  <a:gd name="T23" fmla="*/ 8 h 48"/>
                  <a:gd name="T24" fmla="*/ 0 w 8"/>
                  <a:gd name="T25" fmla="*/ 8 h 48"/>
                  <a:gd name="T26" fmla="*/ 8 w 8"/>
                  <a:gd name="T27" fmla="*/ 0 h 48"/>
                  <a:gd name="T28" fmla="*/ 8 w 8"/>
                  <a:gd name="T29" fmla="*/ 0 h 48"/>
                  <a:gd name="T30" fmla="*/ 8 w 8"/>
                  <a:gd name="T31" fmla="*/ 0 h 48"/>
                  <a:gd name="T32" fmla="*/ 8 w 8"/>
                  <a:gd name="T33" fmla="*/ 0 h 48"/>
                  <a:gd name="T34" fmla="*/ 8 w 8"/>
                  <a:gd name="T35" fmla="*/ 0 h 48"/>
                  <a:gd name="T36" fmla="*/ 8 w 8"/>
                  <a:gd name="T37" fmla="*/ 0 h 48"/>
                  <a:gd name="T38" fmla="*/ 8 w 8"/>
                  <a:gd name="T39" fmla="*/ 0 h 48"/>
                  <a:gd name="T40" fmla="*/ 8 w 8"/>
                  <a:gd name="T41" fmla="*/ 0 h 48"/>
                  <a:gd name="T42" fmla="*/ 8 w 8"/>
                  <a:gd name="T43" fmla="*/ 48 h 48"/>
                  <a:gd name="T44" fmla="*/ 8 w 8"/>
                  <a:gd name="T45" fmla="*/ 48 h 48"/>
                  <a:gd name="T46" fmla="*/ 8 w 8"/>
                  <a:gd name="T47" fmla="*/ 48 h 48"/>
                  <a:gd name="T48" fmla="*/ 8 w 8"/>
                  <a:gd name="T49" fmla="*/ 48 h 48"/>
                  <a:gd name="T50" fmla="*/ 8 w 8"/>
                  <a:gd name="T51" fmla="*/ 48 h 48"/>
                  <a:gd name="T52" fmla="*/ 8 w 8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0" name="Freeform 1094"/>
              <p:cNvSpPr>
                <a:spLocks/>
              </p:cNvSpPr>
              <p:nvPr/>
            </p:nvSpPr>
            <p:spPr bwMode="auto">
              <a:xfrm>
                <a:off x="2216" y="3896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8 h 48"/>
                  <a:gd name="T4" fmla="*/ 8 w 8"/>
                  <a:gd name="T5" fmla="*/ 8 h 48"/>
                  <a:gd name="T6" fmla="*/ 0 w 8"/>
                  <a:gd name="T7" fmla="*/ 16 h 48"/>
                  <a:gd name="T8" fmla="*/ 0 w 8"/>
                  <a:gd name="T9" fmla="*/ 16 h 48"/>
                  <a:gd name="T10" fmla="*/ 0 w 8"/>
                  <a:gd name="T11" fmla="*/ 8 h 48"/>
                  <a:gd name="T12" fmla="*/ 0 w 8"/>
                  <a:gd name="T13" fmla="*/ 8 h 48"/>
                  <a:gd name="T14" fmla="*/ 8 w 8"/>
                  <a:gd name="T15" fmla="*/ 0 h 48"/>
                  <a:gd name="T16" fmla="*/ 8 w 8"/>
                  <a:gd name="T17" fmla="*/ 0 h 48"/>
                  <a:gd name="T18" fmla="*/ 8 w 8"/>
                  <a:gd name="T19" fmla="*/ 0 h 48"/>
                  <a:gd name="T20" fmla="*/ 8 w 8"/>
                  <a:gd name="T21" fmla="*/ 0 h 48"/>
                  <a:gd name="T22" fmla="*/ 8 w 8"/>
                  <a:gd name="T23" fmla="*/ 48 h 48"/>
                  <a:gd name="T24" fmla="*/ 8 w 8"/>
                  <a:gd name="T25" fmla="*/ 48 h 48"/>
                  <a:gd name="T26" fmla="*/ 8 w 8"/>
                  <a:gd name="T2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1" name="Freeform 1095"/>
              <p:cNvSpPr>
                <a:spLocks/>
              </p:cNvSpPr>
              <p:nvPr/>
            </p:nvSpPr>
            <p:spPr bwMode="auto">
              <a:xfrm>
                <a:off x="2248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2" name="Freeform 1096"/>
              <p:cNvSpPr>
                <a:spLocks/>
              </p:cNvSpPr>
              <p:nvPr/>
            </p:nvSpPr>
            <p:spPr bwMode="auto">
              <a:xfrm>
                <a:off x="2248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8 h 8"/>
                  <a:gd name="T8" fmla="*/ 0 w 8"/>
                  <a:gd name="T9" fmla="*/ 8 h 8"/>
                  <a:gd name="T10" fmla="*/ 0 w 8"/>
                  <a:gd name="T11" fmla="*/ 0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  <a:gd name="T18" fmla="*/ 8 w 8"/>
                  <a:gd name="T19" fmla="*/ 0 h 8"/>
                  <a:gd name="T20" fmla="*/ 8 w 8"/>
                  <a:gd name="T21" fmla="*/ 0 h 8"/>
                  <a:gd name="T22" fmla="*/ 8 w 8"/>
                  <a:gd name="T23" fmla="*/ 0 h 8"/>
                  <a:gd name="T24" fmla="*/ 8 w 8"/>
                  <a:gd name="T25" fmla="*/ 0 h 8"/>
                  <a:gd name="T26" fmla="*/ 8 w 8"/>
                  <a:gd name="T27" fmla="*/ 8 h 8"/>
                  <a:gd name="T28" fmla="*/ 8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3" name="Freeform 1097"/>
              <p:cNvSpPr>
                <a:spLocks/>
              </p:cNvSpPr>
              <p:nvPr/>
            </p:nvSpPr>
            <p:spPr bwMode="auto">
              <a:xfrm>
                <a:off x="2264" y="3896"/>
                <a:ext cx="32" cy="48"/>
              </a:xfrm>
              <a:custGeom>
                <a:avLst/>
                <a:gdLst>
                  <a:gd name="T0" fmla="*/ 24 w 32"/>
                  <a:gd name="T1" fmla="*/ 48 h 48"/>
                  <a:gd name="T2" fmla="*/ 16 w 32"/>
                  <a:gd name="T3" fmla="*/ 48 h 48"/>
                  <a:gd name="T4" fmla="*/ 16 w 32"/>
                  <a:gd name="T5" fmla="*/ 48 h 48"/>
                  <a:gd name="T6" fmla="*/ 16 w 32"/>
                  <a:gd name="T7" fmla="*/ 48 h 48"/>
                  <a:gd name="T8" fmla="*/ 16 w 32"/>
                  <a:gd name="T9" fmla="*/ 48 h 48"/>
                  <a:gd name="T10" fmla="*/ 16 w 32"/>
                  <a:gd name="T11" fmla="*/ 32 h 48"/>
                  <a:gd name="T12" fmla="*/ 16 w 32"/>
                  <a:gd name="T13" fmla="*/ 32 h 48"/>
                  <a:gd name="T14" fmla="*/ 16 w 32"/>
                  <a:gd name="T15" fmla="*/ 32 h 48"/>
                  <a:gd name="T16" fmla="*/ 16 w 32"/>
                  <a:gd name="T17" fmla="*/ 32 h 48"/>
                  <a:gd name="T18" fmla="*/ 0 w 32"/>
                  <a:gd name="T19" fmla="*/ 32 h 48"/>
                  <a:gd name="T20" fmla="*/ 0 w 32"/>
                  <a:gd name="T21" fmla="*/ 32 h 48"/>
                  <a:gd name="T22" fmla="*/ 0 w 32"/>
                  <a:gd name="T23" fmla="*/ 32 h 48"/>
                  <a:gd name="T24" fmla="*/ 0 w 32"/>
                  <a:gd name="T25" fmla="*/ 32 h 48"/>
                  <a:gd name="T26" fmla="*/ 0 w 32"/>
                  <a:gd name="T27" fmla="*/ 32 h 48"/>
                  <a:gd name="T28" fmla="*/ 0 w 32"/>
                  <a:gd name="T29" fmla="*/ 32 h 48"/>
                  <a:gd name="T30" fmla="*/ 0 w 32"/>
                  <a:gd name="T31" fmla="*/ 32 h 48"/>
                  <a:gd name="T32" fmla="*/ 0 w 32"/>
                  <a:gd name="T33" fmla="*/ 32 h 48"/>
                  <a:gd name="T34" fmla="*/ 16 w 32"/>
                  <a:gd name="T35" fmla="*/ 0 h 48"/>
                  <a:gd name="T36" fmla="*/ 16 w 32"/>
                  <a:gd name="T37" fmla="*/ 0 h 48"/>
                  <a:gd name="T38" fmla="*/ 16 w 32"/>
                  <a:gd name="T39" fmla="*/ 0 h 48"/>
                  <a:gd name="T40" fmla="*/ 16 w 32"/>
                  <a:gd name="T41" fmla="*/ 0 h 48"/>
                  <a:gd name="T42" fmla="*/ 24 w 32"/>
                  <a:gd name="T43" fmla="*/ 0 h 48"/>
                  <a:gd name="T44" fmla="*/ 24 w 32"/>
                  <a:gd name="T45" fmla="*/ 0 h 48"/>
                  <a:gd name="T46" fmla="*/ 24 w 32"/>
                  <a:gd name="T47" fmla="*/ 0 h 48"/>
                  <a:gd name="T48" fmla="*/ 24 w 32"/>
                  <a:gd name="T49" fmla="*/ 0 h 48"/>
                  <a:gd name="T50" fmla="*/ 24 w 32"/>
                  <a:gd name="T51" fmla="*/ 32 h 48"/>
                  <a:gd name="T52" fmla="*/ 24 w 32"/>
                  <a:gd name="T53" fmla="*/ 32 h 48"/>
                  <a:gd name="T54" fmla="*/ 24 w 32"/>
                  <a:gd name="T55" fmla="*/ 32 h 48"/>
                  <a:gd name="T56" fmla="*/ 24 w 32"/>
                  <a:gd name="T57" fmla="*/ 32 h 48"/>
                  <a:gd name="T58" fmla="*/ 32 w 32"/>
                  <a:gd name="T59" fmla="*/ 32 h 48"/>
                  <a:gd name="T60" fmla="*/ 32 w 32"/>
                  <a:gd name="T61" fmla="*/ 32 h 48"/>
                  <a:gd name="T62" fmla="*/ 32 w 32"/>
                  <a:gd name="T63" fmla="*/ 32 h 48"/>
                  <a:gd name="T64" fmla="*/ 32 w 32"/>
                  <a:gd name="T65" fmla="*/ 32 h 48"/>
                  <a:gd name="T66" fmla="*/ 32 w 32"/>
                  <a:gd name="T67" fmla="*/ 32 h 48"/>
                  <a:gd name="T68" fmla="*/ 32 w 32"/>
                  <a:gd name="T69" fmla="*/ 32 h 48"/>
                  <a:gd name="T70" fmla="*/ 32 w 32"/>
                  <a:gd name="T71" fmla="*/ 32 h 48"/>
                  <a:gd name="T72" fmla="*/ 32 w 32"/>
                  <a:gd name="T73" fmla="*/ 32 h 48"/>
                  <a:gd name="T74" fmla="*/ 24 w 32"/>
                  <a:gd name="T75" fmla="*/ 32 h 48"/>
                  <a:gd name="T76" fmla="*/ 24 w 32"/>
                  <a:gd name="T77" fmla="*/ 32 h 48"/>
                  <a:gd name="T78" fmla="*/ 24 w 32"/>
                  <a:gd name="T79" fmla="*/ 32 h 48"/>
                  <a:gd name="T80" fmla="*/ 24 w 32"/>
                  <a:gd name="T81" fmla="*/ 32 h 48"/>
                  <a:gd name="T82" fmla="*/ 24 w 32"/>
                  <a:gd name="T83" fmla="*/ 48 h 48"/>
                  <a:gd name="T84" fmla="*/ 24 w 32"/>
                  <a:gd name="T8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" h="48">
                    <a:moveTo>
                      <a:pt x="24" y="48"/>
                    </a:move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8"/>
                    </a:lnTo>
                    <a:lnTo>
                      <a:pt x="24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4" name="Freeform 1098"/>
              <p:cNvSpPr>
                <a:spLocks/>
              </p:cNvSpPr>
              <p:nvPr/>
            </p:nvSpPr>
            <p:spPr bwMode="auto">
              <a:xfrm>
                <a:off x="2264" y="3904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16 w 16"/>
                  <a:gd name="T3" fmla="*/ 0 h 24"/>
                  <a:gd name="T4" fmla="*/ 16 w 16"/>
                  <a:gd name="T5" fmla="*/ 0 h 24"/>
                  <a:gd name="T6" fmla="*/ 16 w 16"/>
                  <a:gd name="T7" fmla="*/ 0 h 24"/>
                  <a:gd name="T8" fmla="*/ 16 w 16"/>
                  <a:gd name="T9" fmla="*/ 0 h 24"/>
                  <a:gd name="T10" fmla="*/ 0 w 16"/>
                  <a:gd name="T11" fmla="*/ 24 h 24"/>
                  <a:gd name="T12" fmla="*/ 0 w 16"/>
                  <a:gd name="T13" fmla="*/ 24 h 24"/>
                  <a:gd name="T14" fmla="*/ 0 w 16"/>
                  <a:gd name="T15" fmla="*/ 24 h 24"/>
                  <a:gd name="T16" fmla="*/ 0 w 16"/>
                  <a:gd name="T17" fmla="*/ 24 h 24"/>
                  <a:gd name="T18" fmla="*/ 16 w 16"/>
                  <a:gd name="T19" fmla="*/ 24 h 24"/>
                  <a:gd name="T20" fmla="*/ 16 w 16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4">
                    <a:moveTo>
                      <a:pt x="16" y="24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5" name="Freeform 1099"/>
              <p:cNvSpPr>
                <a:spLocks/>
              </p:cNvSpPr>
              <p:nvPr/>
            </p:nvSpPr>
            <p:spPr bwMode="auto">
              <a:xfrm>
                <a:off x="2264" y="3896"/>
                <a:ext cx="32" cy="48"/>
              </a:xfrm>
              <a:custGeom>
                <a:avLst/>
                <a:gdLst>
                  <a:gd name="T0" fmla="*/ 24 w 32"/>
                  <a:gd name="T1" fmla="*/ 48 h 48"/>
                  <a:gd name="T2" fmla="*/ 24 w 32"/>
                  <a:gd name="T3" fmla="*/ 48 h 48"/>
                  <a:gd name="T4" fmla="*/ 16 w 32"/>
                  <a:gd name="T5" fmla="*/ 48 h 48"/>
                  <a:gd name="T6" fmla="*/ 16 w 32"/>
                  <a:gd name="T7" fmla="*/ 48 h 48"/>
                  <a:gd name="T8" fmla="*/ 16 w 32"/>
                  <a:gd name="T9" fmla="*/ 32 h 48"/>
                  <a:gd name="T10" fmla="*/ 16 w 32"/>
                  <a:gd name="T11" fmla="*/ 32 h 48"/>
                  <a:gd name="T12" fmla="*/ 0 w 32"/>
                  <a:gd name="T13" fmla="*/ 32 h 48"/>
                  <a:gd name="T14" fmla="*/ 0 w 32"/>
                  <a:gd name="T15" fmla="*/ 32 h 48"/>
                  <a:gd name="T16" fmla="*/ 0 w 32"/>
                  <a:gd name="T17" fmla="*/ 32 h 48"/>
                  <a:gd name="T18" fmla="*/ 0 w 32"/>
                  <a:gd name="T19" fmla="*/ 32 h 48"/>
                  <a:gd name="T20" fmla="*/ 16 w 32"/>
                  <a:gd name="T21" fmla="*/ 0 h 48"/>
                  <a:gd name="T22" fmla="*/ 16 w 32"/>
                  <a:gd name="T23" fmla="*/ 0 h 48"/>
                  <a:gd name="T24" fmla="*/ 24 w 32"/>
                  <a:gd name="T25" fmla="*/ 0 h 48"/>
                  <a:gd name="T26" fmla="*/ 24 w 32"/>
                  <a:gd name="T27" fmla="*/ 0 h 48"/>
                  <a:gd name="T28" fmla="*/ 24 w 32"/>
                  <a:gd name="T29" fmla="*/ 32 h 48"/>
                  <a:gd name="T30" fmla="*/ 24 w 32"/>
                  <a:gd name="T31" fmla="*/ 32 h 48"/>
                  <a:gd name="T32" fmla="*/ 32 w 32"/>
                  <a:gd name="T33" fmla="*/ 32 h 48"/>
                  <a:gd name="T34" fmla="*/ 32 w 32"/>
                  <a:gd name="T35" fmla="*/ 32 h 48"/>
                  <a:gd name="T36" fmla="*/ 32 w 32"/>
                  <a:gd name="T37" fmla="*/ 32 h 48"/>
                  <a:gd name="T38" fmla="*/ 32 w 32"/>
                  <a:gd name="T39" fmla="*/ 32 h 48"/>
                  <a:gd name="T40" fmla="*/ 24 w 32"/>
                  <a:gd name="T41" fmla="*/ 32 h 48"/>
                  <a:gd name="T42" fmla="*/ 24 w 32"/>
                  <a:gd name="T43" fmla="*/ 32 h 48"/>
                  <a:gd name="T44" fmla="*/ 24 w 32"/>
                  <a:gd name="T45" fmla="*/ 48 h 48"/>
                  <a:gd name="T46" fmla="*/ 24 w 32"/>
                  <a:gd name="T47" fmla="*/ 48 h 48"/>
                  <a:gd name="T48" fmla="*/ 24 w 32"/>
                  <a:gd name="T49" fmla="*/ 48 h 48"/>
                  <a:gd name="T50" fmla="*/ 16 w 32"/>
                  <a:gd name="T51" fmla="*/ 32 h 48"/>
                  <a:gd name="T52" fmla="*/ 16 w 32"/>
                  <a:gd name="T53" fmla="*/ 8 h 48"/>
                  <a:gd name="T54" fmla="*/ 16 w 32"/>
                  <a:gd name="T55" fmla="*/ 8 h 48"/>
                  <a:gd name="T56" fmla="*/ 0 w 32"/>
                  <a:gd name="T57" fmla="*/ 32 h 48"/>
                  <a:gd name="T58" fmla="*/ 0 w 32"/>
                  <a:gd name="T59" fmla="*/ 32 h 48"/>
                  <a:gd name="T60" fmla="*/ 16 w 32"/>
                  <a:gd name="T61" fmla="*/ 32 h 48"/>
                  <a:gd name="T62" fmla="*/ 16 w 32"/>
                  <a:gd name="T63" fmla="*/ 32 h 48"/>
                  <a:gd name="T64" fmla="*/ 24 w 32"/>
                  <a:gd name="T6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3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6" name="Line 1100"/>
              <p:cNvSpPr>
                <a:spLocks noChangeShapeType="1"/>
              </p:cNvSpPr>
              <p:nvPr/>
            </p:nvSpPr>
            <p:spPr bwMode="auto">
              <a:xfrm>
                <a:off x="2496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7" name="Line 1101"/>
              <p:cNvSpPr>
                <a:spLocks noChangeShapeType="1"/>
              </p:cNvSpPr>
              <p:nvPr/>
            </p:nvSpPr>
            <p:spPr bwMode="auto">
              <a:xfrm>
                <a:off x="2496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8" name="Freeform 1102"/>
              <p:cNvSpPr>
                <a:spLocks/>
              </p:cNvSpPr>
              <p:nvPr/>
            </p:nvSpPr>
            <p:spPr bwMode="auto">
              <a:xfrm>
                <a:off x="2496" y="3896"/>
                <a:ext cx="24" cy="48"/>
              </a:xfrm>
              <a:custGeom>
                <a:avLst/>
                <a:gdLst>
                  <a:gd name="T0" fmla="*/ 0 w 24"/>
                  <a:gd name="T1" fmla="*/ 40 h 48"/>
                  <a:gd name="T2" fmla="*/ 0 w 24"/>
                  <a:gd name="T3" fmla="*/ 40 h 48"/>
                  <a:gd name="T4" fmla="*/ 0 w 24"/>
                  <a:gd name="T5" fmla="*/ 32 h 48"/>
                  <a:gd name="T6" fmla="*/ 0 w 24"/>
                  <a:gd name="T7" fmla="*/ 32 h 48"/>
                  <a:gd name="T8" fmla="*/ 8 w 24"/>
                  <a:gd name="T9" fmla="*/ 24 h 48"/>
                  <a:gd name="T10" fmla="*/ 8 w 24"/>
                  <a:gd name="T11" fmla="*/ 24 h 48"/>
                  <a:gd name="T12" fmla="*/ 8 w 24"/>
                  <a:gd name="T13" fmla="*/ 24 h 48"/>
                  <a:gd name="T14" fmla="*/ 16 w 24"/>
                  <a:gd name="T15" fmla="*/ 16 h 48"/>
                  <a:gd name="T16" fmla="*/ 16 w 24"/>
                  <a:gd name="T17" fmla="*/ 16 h 48"/>
                  <a:gd name="T18" fmla="*/ 16 w 24"/>
                  <a:gd name="T19" fmla="*/ 16 h 48"/>
                  <a:gd name="T20" fmla="*/ 16 w 24"/>
                  <a:gd name="T21" fmla="*/ 16 h 48"/>
                  <a:gd name="T22" fmla="*/ 16 w 24"/>
                  <a:gd name="T23" fmla="*/ 8 h 48"/>
                  <a:gd name="T24" fmla="*/ 16 w 24"/>
                  <a:gd name="T25" fmla="*/ 8 h 48"/>
                  <a:gd name="T26" fmla="*/ 8 w 24"/>
                  <a:gd name="T27" fmla="*/ 8 h 48"/>
                  <a:gd name="T28" fmla="*/ 8 w 24"/>
                  <a:gd name="T29" fmla="*/ 8 h 48"/>
                  <a:gd name="T30" fmla="*/ 8 w 24"/>
                  <a:gd name="T31" fmla="*/ 8 h 48"/>
                  <a:gd name="T32" fmla="*/ 8 w 24"/>
                  <a:gd name="T33" fmla="*/ 8 h 48"/>
                  <a:gd name="T34" fmla="*/ 0 w 24"/>
                  <a:gd name="T35" fmla="*/ 8 h 48"/>
                  <a:gd name="T36" fmla="*/ 0 w 24"/>
                  <a:gd name="T37" fmla="*/ 8 h 48"/>
                  <a:gd name="T38" fmla="*/ 0 w 24"/>
                  <a:gd name="T39" fmla="*/ 8 h 48"/>
                  <a:gd name="T40" fmla="*/ 0 w 24"/>
                  <a:gd name="T41" fmla="*/ 8 h 48"/>
                  <a:gd name="T42" fmla="*/ 0 w 24"/>
                  <a:gd name="T43" fmla="*/ 8 h 48"/>
                  <a:gd name="T44" fmla="*/ 0 w 24"/>
                  <a:gd name="T45" fmla="*/ 8 h 48"/>
                  <a:gd name="T46" fmla="*/ 0 w 24"/>
                  <a:gd name="T47" fmla="*/ 8 h 48"/>
                  <a:gd name="T48" fmla="*/ 0 w 24"/>
                  <a:gd name="T49" fmla="*/ 8 h 48"/>
                  <a:gd name="T50" fmla="*/ 0 w 24"/>
                  <a:gd name="T51" fmla="*/ 0 h 48"/>
                  <a:gd name="T52" fmla="*/ 0 w 24"/>
                  <a:gd name="T53" fmla="*/ 0 h 48"/>
                  <a:gd name="T54" fmla="*/ 8 w 24"/>
                  <a:gd name="T55" fmla="*/ 0 h 48"/>
                  <a:gd name="T56" fmla="*/ 8 w 24"/>
                  <a:gd name="T57" fmla="*/ 0 h 48"/>
                  <a:gd name="T58" fmla="*/ 24 w 24"/>
                  <a:gd name="T59" fmla="*/ 8 h 48"/>
                  <a:gd name="T60" fmla="*/ 24 w 24"/>
                  <a:gd name="T61" fmla="*/ 8 h 48"/>
                  <a:gd name="T62" fmla="*/ 24 w 24"/>
                  <a:gd name="T63" fmla="*/ 16 h 48"/>
                  <a:gd name="T64" fmla="*/ 24 w 24"/>
                  <a:gd name="T65" fmla="*/ 16 h 48"/>
                  <a:gd name="T66" fmla="*/ 24 w 24"/>
                  <a:gd name="T67" fmla="*/ 16 h 48"/>
                  <a:gd name="T68" fmla="*/ 24 w 24"/>
                  <a:gd name="T69" fmla="*/ 16 h 48"/>
                  <a:gd name="T70" fmla="*/ 16 w 24"/>
                  <a:gd name="T71" fmla="*/ 24 h 48"/>
                  <a:gd name="T72" fmla="*/ 16 w 24"/>
                  <a:gd name="T73" fmla="*/ 24 h 48"/>
                  <a:gd name="T74" fmla="*/ 16 w 24"/>
                  <a:gd name="T75" fmla="*/ 24 h 48"/>
                  <a:gd name="T76" fmla="*/ 16 w 24"/>
                  <a:gd name="T77" fmla="*/ 24 h 48"/>
                  <a:gd name="T78" fmla="*/ 16 w 24"/>
                  <a:gd name="T79" fmla="*/ 32 h 48"/>
                  <a:gd name="T80" fmla="*/ 8 w 24"/>
                  <a:gd name="T81" fmla="*/ 32 h 48"/>
                  <a:gd name="T82" fmla="*/ 0 w 24"/>
                  <a:gd name="T83" fmla="*/ 40 h 48"/>
                  <a:gd name="T84" fmla="*/ 0 w 24"/>
                  <a:gd name="T85" fmla="*/ 40 h 48"/>
                  <a:gd name="T86" fmla="*/ 24 w 24"/>
                  <a:gd name="T87" fmla="*/ 40 h 48"/>
                  <a:gd name="T88" fmla="*/ 24 w 24"/>
                  <a:gd name="T89" fmla="*/ 40 h 48"/>
                  <a:gd name="T90" fmla="*/ 24 w 24"/>
                  <a:gd name="T91" fmla="*/ 48 h 48"/>
                  <a:gd name="T92" fmla="*/ 0 w 24"/>
                  <a:gd name="T9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59" name="Freeform 1103"/>
              <p:cNvSpPr>
                <a:spLocks/>
              </p:cNvSpPr>
              <p:nvPr/>
            </p:nvSpPr>
            <p:spPr bwMode="auto">
              <a:xfrm>
                <a:off x="2496" y="3896"/>
                <a:ext cx="24" cy="48"/>
              </a:xfrm>
              <a:custGeom>
                <a:avLst/>
                <a:gdLst>
                  <a:gd name="T0" fmla="*/ 0 w 24"/>
                  <a:gd name="T1" fmla="*/ 40 h 48"/>
                  <a:gd name="T2" fmla="*/ 0 w 24"/>
                  <a:gd name="T3" fmla="*/ 40 h 48"/>
                  <a:gd name="T4" fmla="*/ 0 w 24"/>
                  <a:gd name="T5" fmla="*/ 32 h 48"/>
                  <a:gd name="T6" fmla="*/ 8 w 24"/>
                  <a:gd name="T7" fmla="*/ 24 h 48"/>
                  <a:gd name="T8" fmla="*/ 8 w 24"/>
                  <a:gd name="T9" fmla="*/ 24 h 48"/>
                  <a:gd name="T10" fmla="*/ 16 w 24"/>
                  <a:gd name="T11" fmla="*/ 24 h 48"/>
                  <a:gd name="T12" fmla="*/ 16 w 24"/>
                  <a:gd name="T13" fmla="*/ 16 h 48"/>
                  <a:gd name="T14" fmla="*/ 16 w 24"/>
                  <a:gd name="T15" fmla="*/ 16 h 48"/>
                  <a:gd name="T16" fmla="*/ 16 w 24"/>
                  <a:gd name="T17" fmla="*/ 8 h 48"/>
                  <a:gd name="T18" fmla="*/ 16 w 24"/>
                  <a:gd name="T19" fmla="*/ 8 h 48"/>
                  <a:gd name="T20" fmla="*/ 8 w 24"/>
                  <a:gd name="T21" fmla="*/ 8 h 48"/>
                  <a:gd name="T22" fmla="*/ 8 w 24"/>
                  <a:gd name="T23" fmla="*/ 8 h 48"/>
                  <a:gd name="T24" fmla="*/ 8 w 24"/>
                  <a:gd name="T25" fmla="*/ 8 h 48"/>
                  <a:gd name="T26" fmla="*/ 0 w 24"/>
                  <a:gd name="T27" fmla="*/ 8 h 48"/>
                  <a:gd name="T28" fmla="*/ 0 w 24"/>
                  <a:gd name="T29" fmla="*/ 8 h 48"/>
                  <a:gd name="T30" fmla="*/ 0 w 24"/>
                  <a:gd name="T31" fmla="*/ 8 h 48"/>
                  <a:gd name="T32" fmla="*/ 0 w 24"/>
                  <a:gd name="T33" fmla="*/ 8 h 48"/>
                  <a:gd name="T34" fmla="*/ 0 w 24"/>
                  <a:gd name="T35" fmla="*/ 8 h 48"/>
                  <a:gd name="T36" fmla="*/ 0 w 24"/>
                  <a:gd name="T37" fmla="*/ 8 h 48"/>
                  <a:gd name="T38" fmla="*/ 0 w 24"/>
                  <a:gd name="T39" fmla="*/ 0 h 48"/>
                  <a:gd name="T40" fmla="*/ 8 w 24"/>
                  <a:gd name="T41" fmla="*/ 0 h 48"/>
                  <a:gd name="T42" fmla="*/ 8 w 24"/>
                  <a:gd name="T43" fmla="*/ 0 h 48"/>
                  <a:gd name="T44" fmla="*/ 24 w 24"/>
                  <a:gd name="T45" fmla="*/ 8 h 48"/>
                  <a:gd name="T46" fmla="*/ 24 w 24"/>
                  <a:gd name="T47" fmla="*/ 8 h 48"/>
                  <a:gd name="T48" fmla="*/ 24 w 24"/>
                  <a:gd name="T49" fmla="*/ 16 h 48"/>
                  <a:gd name="T50" fmla="*/ 24 w 24"/>
                  <a:gd name="T51" fmla="*/ 16 h 48"/>
                  <a:gd name="T52" fmla="*/ 24 w 24"/>
                  <a:gd name="T53" fmla="*/ 24 h 48"/>
                  <a:gd name="T54" fmla="*/ 16 w 24"/>
                  <a:gd name="T55" fmla="*/ 24 h 48"/>
                  <a:gd name="T56" fmla="*/ 16 w 24"/>
                  <a:gd name="T57" fmla="*/ 24 h 48"/>
                  <a:gd name="T58" fmla="*/ 16 w 24"/>
                  <a:gd name="T59" fmla="*/ 32 h 48"/>
                  <a:gd name="T60" fmla="*/ 8 w 24"/>
                  <a:gd name="T61" fmla="*/ 32 h 48"/>
                  <a:gd name="T62" fmla="*/ 0 w 24"/>
                  <a:gd name="T63" fmla="*/ 40 h 48"/>
                  <a:gd name="T64" fmla="*/ 0 w 24"/>
                  <a:gd name="T65" fmla="*/ 40 h 48"/>
                  <a:gd name="T66" fmla="*/ 24 w 24"/>
                  <a:gd name="T67" fmla="*/ 40 h 48"/>
                  <a:gd name="T68" fmla="*/ 24 w 24"/>
                  <a:gd name="T6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0" name="Line 1104"/>
              <p:cNvSpPr>
                <a:spLocks noChangeShapeType="1"/>
              </p:cNvSpPr>
              <p:nvPr/>
            </p:nvSpPr>
            <p:spPr bwMode="auto">
              <a:xfrm>
                <a:off x="2752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1" name="Line 1105"/>
              <p:cNvSpPr>
                <a:spLocks noChangeShapeType="1"/>
              </p:cNvSpPr>
              <p:nvPr/>
            </p:nvSpPr>
            <p:spPr bwMode="auto">
              <a:xfrm>
                <a:off x="2752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2" name="Freeform 1106"/>
              <p:cNvSpPr>
                <a:spLocks/>
              </p:cNvSpPr>
              <p:nvPr/>
            </p:nvSpPr>
            <p:spPr bwMode="auto">
              <a:xfrm>
                <a:off x="2720" y="3896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0 w 32"/>
                  <a:gd name="T3" fmla="*/ 40 h 48"/>
                  <a:gd name="T4" fmla="*/ 0 w 32"/>
                  <a:gd name="T5" fmla="*/ 32 h 48"/>
                  <a:gd name="T6" fmla="*/ 8 w 32"/>
                  <a:gd name="T7" fmla="*/ 32 h 48"/>
                  <a:gd name="T8" fmla="*/ 8 w 32"/>
                  <a:gd name="T9" fmla="*/ 24 h 48"/>
                  <a:gd name="T10" fmla="*/ 16 w 32"/>
                  <a:gd name="T11" fmla="*/ 24 h 48"/>
                  <a:gd name="T12" fmla="*/ 16 w 32"/>
                  <a:gd name="T13" fmla="*/ 24 h 48"/>
                  <a:gd name="T14" fmla="*/ 24 w 32"/>
                  <a:gd name="T15" fmla="*/ 16 h 48"/>
                  <a:gd name="T16" fmla="*/ 24 w 32"/>
                  <a:gd name="T17" fmla="*/ 16 h 48"/>
                  <a:gd name="T18" fmla="*/ 24 w 32"/>
                  <a:gd name="T19" fmla="*/ 16 h 48"/>
                  <a:gd name="T20" fmla="*/ 24 w 32"/>
                  <a:gd name="T21" fmla="*/ 16 h 48"/>
                  <a:gd name="T22" fmla="*/ 24 w 32"/>
                  <a:gd name="T23" fmla="*/ 8 h 48"/>
                  <a:gd name="T24" fmla="*/ 24 w 32"/>
                  <a:gd name="T25" fmla="*/ 8 h 48"/>
                  <a:gd name="T26" fmla="*/ 16 w 32"/>
                  <a:gd name="T27" fmla="*/ 8 h 48"/>
                  <a:gd name="T28" fmla="*/ 16 w 32"/>
                  <a:gd name="T29" fmla="*/ 8 h 48"/>
                  <a:gd name="T30" fmla="*/ 8 w 32"/>
                  <a:gd name="T31" fmla="*/ 8 h 48"/>
                  <a:gd name="T32" fmla="*/ 8 w 32"/>
                  <a:gd name="T33" fmla="*/ 8 h 48"/>
                  <a:gd name="T34" fmla="*/ 8 w 32"/>
                  <a:gd name="T35" fmla="*/ 8 h 48"/>
                  <a:gd name="T36" fmla="*/ 8 w 32"/>
                  <a:gd name="T37" fmla="*/ 8 h 48"/>
                  <a:gd name="T38" fmla="*/ 8 w 32"/>
                  <a:gd name="T39" fmla="*/ 8 h 48"/>
                  <a:gd name="T40" fmla="*/ 0 w 32"/>
                  <a:gd name="T41" fmla="*/ 8 h 48"/>
                  <a:gd name="T42" fmla="*/ 0 w 32"/>
                  <a:gd name="T43" fmla="*/ 8 h 48"/>
                  <a:gd name="T44" fmla="*/ 0 w 32"/>
                  <a:gd name="T45" fmla="*/ 8 h 48"/>
                  <a:gd name="T46" fmla="*/ 0 w 32"/>
                  <a:gd name="T47" fmla="*/ 8 h 48"/>
                  <a:gd name="T48" fmla="*/ 0 w 32"/>
                  <a:gd name="T49" fmla="*/ 8 h 48"/>
                  <a:gd name="T50" fmla="*/ 8 w 32"/>
                  <a:gd name="T51" fmla="*/ 0 h 48"/>
                  <a:gd name="T52" fmla="*/ 8 w 32"/>
                  <a:gd name="T53" fmla="*/ 0 h 48"/>
                  <a:gd name="T54" fmla="*/ 16 w 32"/>
                  <a:gd name="T55" fmla="*/ 0 h 48"/>
                  <a:gd name="T56" fmla="*/ 16 w 32"/>
                  <a:gd name="T57" fmla="*/ 0 h 48"/>
                  <a:gd name="T58" fmla="*/ 24 w 32"/>
                  <a:gd name="T59" fmla="*/ 8 h 48"/>
                  <a:gd name="T60" fmla="*/ 24 w 32"/>
                  <a:gd name="T61" fmla="*/ 8 h 48"/>
                  <a:gd name="T62" fmla="*/ 32 w 32"/>
                  <a:gd name="T63" fmla="*/ 16 h 48"/>
                  <a:gd name="T64" fmla="*/ 32 w 32"/>
                  <a:gd name="T65" fmla="*/ 16 h 48"/>
                  <a:gd name="T66" fmla="*/ 24 w 32"/>
                  <a:gd name="T67" fmla="*/ 16 h 48"/>
                  <a:gd name="T68" fmla="*/ 24 w 32"/>
                  <a:gd name="T69" fmla="*/ 16 h 48"/>
                  <a:gd name="T70" fmla="*/ 24 w 32"/>
                  <a:gd name="T71" fmla="*/ 24 h 48"/>
                  <a:gd name="T72" fmla="*/ 24 w 32"/>
                  <a:gd name="T73" fmla="*/ 24 h 48"/>
                  <a:gd name="T74" fmla="*/ 16 w 32"/>
                  <a:gd name="T75" fmla="*/ 24 h 48"/>
                  <a:gd name="T76" fmla="*/ 16 w 32"/>
                  <a:gd name="T77" fmla="*/ 24 h 48"/>
                  <a:gd name="T78" fmla="*/ 16 w 32"/>
                  <a:gd name="T79" fmla="*/ 32 h 48"/>
                  <a:gd name="T80" fmla="*/ 8 w 32"/>
                  <a:gd name="T81" fmla="*/ 32 h 48"/>
                  <a:gd name="T82" fmla="*/ 8 w 32"/>
                  <a:gd name="T83" fmla="*/ 40 h 48"/>
                  <a:gd name="T84" fmla="*/ 8 w 32"/>
                  <a:gd name="T85" fmla="*/ 40 h 48"/>
                  <a:gd name="T86" fmla="*/ 32 w 32"/>
                  <a:gd name="T87" fmla="*/ 40 h 48"/>
                  <a:gd name="T88" fmla="*/ 32 w 32"/>
                  <a:gd name="T89" fmla="*/ 40 h 48"/>
                  <a:gd name="T90" fmla="*/ 32 w 32"/>
                  <a:gd name="T91" fmla="*/ 48 h 48"/>
                  <a:gd name="T92" fmla="*/ 0 w 32"/>
                  <a:gd name="T9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3" name="Freeform 1107"/>
              <p:cNvSpPr>
                <a:spLocks/>
              </p:cNvSpPr>
              <p:nvPr/>
            </p:nvSpPr>
            <p:spPr bwMode="auto">
              <a:xfrm>
                <a:off x="2720" y="3896"/>
                <a:ext cx="32" cy="48"/>
              </a:xfrm>
              <a:custGeom>
                <a:avLst/>
                <a:gdLst>
                  <a:gd name="T0" fmla="*/ 0 w 32"/>
                  <a:gd name="T1" fmla="*/ 40 h 48"/>
                  <a:gd name="T2" fmla="*/ 0 w 32"/>
                  <a:gd name="T3" fmla="*/ 40 h 48"/>
                  <a:gd name="T4" fmla="*/ 0 w 32"/>
                  <a:gd name="T5" fmla="*/ 32 h 48"/>
                  <a:gd name="T6" fmla="*/ 8 w 32"/>
                  <a:gd name="T7" fmla="*/ 24 h 48"/>
                  <a:gd name="T8" fmla="*/ 16 w 32"/>
                  <a:gd name="T9" fmla="*/ 24 h 48"/>
                  <a:gd name="T10" fmla="*/ 16 w 32"/>
                  <a:gd name="T11" fmla="*/ 24 h 48"/>
                  <a:gd name="T12" fmla="*/ 24 w 32"/>
                  <a:gd name="T13" fmla="*/ 16 h 48"/>
                  <a:gd name="T14" fmla="*/ 24 w 32"/>
                  <a:gd name="T15" fmla="*/ 16 h 48"/>
                  <a:gd name="T16" fmla="*/ 24 w 32"/>
                  <a:gd name="T17" fmla="*/ 8 h 48"/>
                  <a:gd name="T18" fmla="*/ 24 w 32"/>
                  <a:gd name="T19" fmla="*/ 8 h 48"/>
                  <a:gd name="T20" fmla="*/ 16 w 32"/>
                  <a:gd name="T21" fmla="*/ 8 h 48"/>
                  <a:gd name="T22" fmla="*/ 8 w 32"/>
                  <a:gd name="T23" fmla="*/ 8 h 48"/>
                  <a:gd name="T24" fmla="*/ 8 w 32"/>
                  <a:gd name="T25" fmla="*/ 8 h 48"/>
                  <a:gd name="T26" fmla="*/ 8 w 32"/>
                  <a:gd name="T27" fmla="*/ 8 h 48"/>
                  <a:gd name="T28" fmla="*/ 8 w 32"/>
                  <a:gd name="T29" fmla="*/ 8 h 48"/>
                  <a:gd name="T30" fmla="*/ 0 w 32"/>
                  <a:gd name="T31" fmla="*/ 8 h 48"/>
                  <a:gd name="T32" fmla="*/ 0 w 32"/>
                  <a:gd name="T33" fmla="*/ 8 h 48"/>
                  <a:gd name="T34" fmla="*/ 0 w 32"/>
                  <a:gd name="T35" fmla="*/ 8 h 48"/>
                  <a:gd name="T36" fmla="*/ 0 w 32"/>
                  <a:gd name="T37" fmla="*/ 8 h 48"/>
                  <a:gd name="T38" fmla="*/ 8 w 32"/>
                  <a:gd name="T39" fmla="*/ 0 h 48"/>
                  <a:gd name="T40" fmla="*/ 8 w 32"/>
                  <a:gd name="T41" fmla="*/ 0 h 48"/>
                  <a:gd name="T42" fmla="*/ 16 w 32"/>
                  <a:gd name="T43" fmla="*/ 0 h 48"/>
                  <a:gd name="T44" fmla="*/ 24 w 32"/>
                  <a:gd name="T45" fmla="*/ 8 h 48"/>
                  <a:gd name="T46" fmla="*/ 24 w 32"/>
                  <a:gd name="T47" fmla="*/ 8 h 48"/>
                  <a:gd name="T48" fmla="*/ 32 w 32"/>
                  <a:gd name="T49" fmla="*/ 16 h 48"/>
                  <a:gd name="T50" fmla="*/ 24 w 32"/>
                  <a:gd name="T51" fmla="*/ 16 h 48"/>
                  <a:gd name="T52" fmla="*/ 24 w 32"/>
                  <a:gd name="T53" fmla="*/ 24 h 48"/>
                  <a:gd name="T54" fmla="*/ 24 w 32"/>
                  <a:gd name="T55" fmla="*/ 24 h 48"/>
                  <a:gd name="T56" fmla="*/ 16 w 32"/>
                  <a:gd name="T57" fmla="*/ 24 h 48"/>
                  <a:gd name="T58" fmla="*/ 16 w 32"/>
                  <a:gd name="T59" fmla="*/ 32 h 48"/>
                  <a:gd name="T60" fmla="*/ 8 w 32"/>
                  <a:gd name="T61" fmla="*/ 32 h 48"/>
                  <a:gd name="T62" fmla="*/ 8 w 32"/>
                  <a:gd name="T63" fmla="*/ 40 h 48"/>
                  <a:gd name="T64" fmla="*/ 8 w 32"/>
                  <a:gd name="T65" fmla="*/ 40 h 48"/>
                  <a:gd name="T66" fmla="*/ 32 w 32"/>
                  <a:gd name="T67" fmla="*/ 40 h 48"/>
                  <a:gd name="T68" fmla="*/ 32 w 32"/>
                  <a:gd name="T6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8">
                    <a:moveTo>
                      <a:pt x="0" y="48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4" name="Freeform 1108"/>
              <p:cNvSpPr>
                <a:spLocks/>
              </p:cNvSpPr>
              <p:nvPr/>
            </p:nvSpPr>
            <p:spPr bwMode="auto">
              <a:xfrm>
                <a:off x="2760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5" name="Freeform 1109"/>
              <p:cNvSpPr>
                <a:spLocks/>
              </p:cNvSpPr>
              <p:nvPr/>
            </p:nvSpPr>
            <p:spPr bwMode="auto">
              <a:xfrm>
                <a:off x="2760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8 h 8"/>
                  <a:gd name="T8" fmla="*/ 0 w 8"/>
                  <a:gd name="T9" fmla="*/ 8 h 8"/>
                  <a:gd name="T10" fmla="*/ 0 w 8"/>
                  <a:gd name="T11" fmla="*/ 0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  <a:gd name="T18" fmla="*/ 8 w 8"/>
                  <a:gd name="T19" fmla="*/ 0 h 8"/>
                  <a:gd name="T20" fmla="*/ 8 w 8"/>
                  <a:gd name="T21" fmla="*/ 0 h 8"/>
                  <a:gd name="T22" fmla="*/ 8 w 8"/>
                  <a:gd name="T23" fmla="*/ 0 h 8"/>
                  <a:gd name="T24" fmla="*/ 8 w 8"/>
                  <a:gd name="T25" fmla="*/ 0 h 8"/>
                  <a:gd name="T26" fmla="*/ 8 w 8"/>
                  <a:gd name="T27" fmla="*/ 8 h 8"/>
                  <a:gd name="T28" fmla="*/ 8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6" name="Freeform 1110"/>
              <p:cNvSpPr>
                <a:spLocks/>
              </p:cNvSpPr>
              <p:nvPr/>
            </p:nvSpPr>
            <p:spPr bwMode="auto">
              <a:xfrm>
                <a:off x="2776" y="3896"/>
                <a:ext cx="32" cy="48"/>
              </a:xfrm>
              <a:custGeom>
                <a:avLst/>
                <a:gdLst>
                  <a:gd name="T0" fmla="*/ 24 w 32"/>
                  <a:gd name="T1" fmla="*/ 32 h 48"/>
                  <a:gd name="T2" fmla="*/ 24 w 32"/>
                  <a:gd name="T3" fmla="*/ 32 h 48"/>
                  <a:gd name="T4" fmla="*/ 32 w 32"/>
                  <a:gd name="T5" fmla="*/ 32 h 48"/>
                  <a:gd name="T6" fmla="*/ 24 w 32"/>
                  <a:gd name="T7" fmla="*/ 40 h 48"/>
                  <a:gd name="T8" fmla="*/ 24 w 32"/>
                  <a:gd name="T9" fmla="*/ 48 h 48"/>
                  <a:gd name="T10" fmla="*/ 24 w 32"/>
                  <a:gd name="T11" fmla="*/ 48 h 48"/>
                  <a:gd name="T12" fmla="*/ 16 w 32"/>
                  <a:gd name="T13" fmla="*/ 48 h 48"/>
                  <a:gd name="T14" fmla="*/ 8 w 32"/>
                  <a:gd name="T15" fmla="*/ 48 h 48"/>
                  <a:gd name="T16" fmla="*/ 8 w 32"/>
                  <a:gd name="T17" fmla="*/ 48 h 48"/>
                  <a:gd name="T18" fmla="*/ 0 w 32"/>
                  <a:gd name="T19" fmla="*/ 40 h 48"/>
                  <a:gd name="T20" fmla="*/ 0 w 32"/>
                  <a:gd name="T21" fmla="*/ 40 h 48"/>
                  <a:gd name="T22" fmla="*/ 0 w 32"/>
                  <a:gd name="T23" fmla="*/ 32 h 48"/>
                  <a:gd name="T24" fmla="*/ 0 w 32"/>
                  <a:gd name="T25" fmla="*/ 32 h 48"/>
                  <a:gd name="T26" fmla="*/ 0 w 32"/>
                  <a:gd name="T27" fmla="*/ 24 h 48"/>
                  <a:gd name="T28" fmla="*/ 8 w 32"/>
                  <a:gd name="T29" fmla="*/ 24 h 48"/>
                  <a:gd name="T30" fmla="*/ 0 w 32"/>
                  <a:gd name="T31" fmla="*/ 16 h 48"/>
                  <a:gd name="T32" fmla="*/ 0 w 32"/>
                  <a:gd name="T33" fmla="*/ 16 h 48"/>
                  <a:gd name="T34" fmla="*/ 0 w 32"/>
                  <a:gd name="T35" fmla="*/ 16 h 48"/>
                  <a:gd name="T36" fmla="*/ 0 w 32"/>
                  <a:gd name="T37" fmla="*/ 8 h 48"/>
                  <a:gd name="T38" fmla="*/ 0 w 32"/>
                  <a:gd name="T39" fmla="*/ 8 h 48"/>
                  <a:gd name="T40" fmla="*/ 8 w 32"/>
                  <a:gd name="T41" fmla="*/ 0 h 48"/>
                  <a:gd name="T42" fmla="*/ 16 w 32"/>
                  <a:gd name="T43" fmla="*/ 0 h 48"/>
                  <a:gd name="T44" fmla="*/ 16 w 32"/>
                  <a:gd name="T45" fmla="*/ 0 h 48"/>
                  <a:gd name="T46" fmla="*/ 16 w 32"/>
                  <a:gd name="T47" fmla="*/ 0 h 48"/>
                  <a:gd name="T48" fmla="*/ 24 w 32"/>
                  <a:gd name="T49" fmla="*/ 8 h 48"/>
                  <a:gd name="T50" fmla="*/ 24 w 32"/>
                  <a:gd name="T51" fmla="*/ 8 h 48"/>
                  <a:gd name="T52" fmla="*/ 24 w 32"/>
                  <a:gd name="T53" fmla="*/ 16 h 48"/>
                  <a:gd name="T54" fmla="*/ 24 w 32"/>
                  <a:gd name="T55" fmla="*/ 16 h 48"/>
                  <a:gd name="T56" fmla="*/ 24 w 32"/>
                  <a:gd name="T57" fmla="*/ 24 h 48"/>
                  <a:gd name="T58" fmla="*/ 16 w 32"/>
                  <a:gd name="T59" fmla="*/ 24 h 48"/>
                  <a:gd name="T60" fmla="*/ 16 w 32"/>
                  <a:gd name="T61" fmla="*/ 16 h 48"/>
                  <a:gd name="T62" fmla="*/ 24 w 32"/>
                  <a:gd name="T63" fmla="*/ 16 h 48"/>
                  <a:gd name="T64" fmla="*/ 24 w 32"/>
                  <a:gd name="T65" fmla="*/ 8 h 48"/>
                  <a:gd name="T66" fmla="*/ 16 w 32"/>
                  <a:gd name="T67" fmla="*/ 8 h 48"/>
                  <a:gd name="T68" fmla="*/ 16 w 32"/>
                  <a:gd name="T69" fmla="*/ 8 h 48"/>
                  <a:gd name="T70" fmla="*/ 8 w 32"/>
                  <a:gd name="T71" fmla="*/ 8 h 48"/>
                  <a:gd name="T72" fmla="*/ 8 w 32"/>
                  <a:gd name="T73" fmla="*/ 8 h 48"/>
                  <a:gd name="T74" fmla="*/ 8 w 32"/>
                  <a:gd name="T75" fmla="*/ 16 h 48"/>
                  <a:gd name="T76" fmla="*/ 8 w 32"/>
                  <a:gd name="T77" fmla="*/ 16 h 48"/>
                  <a:gd name="T78" fmla="*/ 8 w 32"/>
                  <a:gd name="T79" fmla="*/ 16 h 48"/>
                  <a:gd name="T80" fmla="*/ 16 w 32"/>
                  <a:gd name="T81" fmla="*/ 24 h 48"/>
                  <a:gd name="T82" fmla="*/ 8 w 32"/>
                  <a:gd name="T83" fmla="*/ 24 h 48"/>
                  <a:gd name="T84" fmla="*/ 8 w 32"/>
                  <a:gd name="T85" fmla="*/ 32 h 48"/>
                  <a:gd name="T86" fmla="*/ 8 w 32"/>
                  <a:gd name="T87" fmla="*/ 32 h 48"/>
                  <a:gd name="T88" fmla="*/ 0 w 32"/>
                  <a:gd name="T89" fmla="*/ 32 h 48"/>
                  <a:gd name="T90" fmla="*/ 0 w 32"/>
                  <a:gd name="T91" fmla="*/ 40 h 48"/>
                  <a:gd name="T92" fmla="*/ 8 w 32"/>
                  <a:gd name="T93" fmla="*/ 40 h 48"/>
                  <a:gd name="T94" fmla="*/ 8 w 32"/>
                  <a:gd name="T95" fmla="*/ 40 h 48"/>
                  <a:gd name="T96" fmla="*/ 8 w 32"/>
                  <a:gd name="T97" fmla="*/ 48 h 48"/>
                  <a:gd name="T98" fmla="*/ 16 w 32"/>
                  <a:gd name="T99" fmla="*/ 48 h 48"/>
                  <a:gd name="T100" fmla="*/ 16 w 32"/>
                  <a:gd name="T101" fmla="*/ 40 h 48"/>
                  <a:gd name="T102" fmla="*/ 24 w 32"/>
                  <a:gd name="T103" fmla="*/ 40 h 48"/>
                  <a:gd name="T104" fmla="*/ 24 w 32"/>
                  <a:gd name="T105" fmla="*/ 40 h 48"/>
                  <a:gd name="T106" fmla="*/ 24 w 32"/>
                  <a:gd name="T107" fmla="*/ 32 h 48"/>
                  <a:gd name="T108" fmla="*/ 24 w 32"/>
                  <a:gd name="T109" fmla="*/ 32 h 48"/>
                  <a:gd name="T110" fmla="*/ 24 w 32"/>
                  <a:gd name="T111" fmla="*/ 32 h 48"/>
                  <a:gd name="T112" fmla="*/ 16 w 32"/>
                  <a:gd name="T113" fmla="*/ 24 h 48"/>
                  <a:gd name="T114" fmla="*/ 16 w 32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2" h="48">
                    <a:moveTo>
                      <a:pt x="16" y="24"/>
                    </a:move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7" name="Freeform 1111"/>
              <p:cNvSpPr>
                <a:spLocks/>
              </p:cNvSpPr>
              <p:nvPr/>
            </p:nvSpPr>
            <p:spPr bwMode="auto">
              <a:xfrm>
                <a:off x="2776" y="3896"/>
                <a:ext cx="32" cy="48"/>
              </a:xfrm>
              <a:custGeom>
                <a:avLst/>
                <a:gdLst>
                  <a:gd name="T0" fmla="*/ 16 w 32"/>
                  <a:gd name="T1" fmla="*/ 24 h 48"/>
                  <a:gd name="T2" fmla="*/ 24 w 32"/>
                  <a:gd name="T3" fmla="*/ 32 h 48"/>
                  <a:gd name="T4" fmla="*/ 24 w 32"/>
                  <a:gd name="T5" fmla="*/ 32 h 48"/>
                  <a:gd name="T6" fmla="*/ 32 w 32"/>
                  <a:gd name="T7" fmla="*/ 32 h 48"/>
                  <a:gd name="T8" fmla="*/ 24 w 32"/>
                  <a:gd name="T9" fmla="*/ 40 h 48"/>
                  <a:gd name="T10" fmla="*/ 24 w 32"/>
                  <a:gd name="T11" fmla="*/ 48 h 48"/>
                  <a:gd name="T12" fmla="*/ 24 w 32"/>
                  <a:gd name="T13" fmla="*/ 48 h 48"/>
                  <a:gd name="T14" fmla="*/ 16 w 32"/>
                  <a:gd name="T15" fmla="*/ 48 h 48"/>
                  <a:gd name="T16" fmla="*/ 8 w 32"/>
                  <a:gd name="T17" fmla="*/ 48 h 48"/>
                  <a:gd name="T18" fmla="*/ 8 w 32"/>
                  <a:gd name="T19" fmla="*/ 48 h 48"/>
                  <a:gd name="T20" fmla="*/ 0 w 32"/>
                  <a:gd name="T21" fmla="*/ 40 h 48"/>
                  <a:gd name="T22" fmla="*/ 0 w 32"/>
                  <a:gd name="T23" fmla="*/ 40 h 48"/>
                  <a:gd name="T24" fmla="*/ 0 w 32"/>
                  <a:gd name="T25" fmla="*/ 32 h 48"/>
                  <a:gd name="T26" fmla="*/ 0 w 32"/>
                  <a:gd name="T27" fmla="*/ 32 h 48"/>
                  <a:gd name="T28" fmla="*/ 0 w 32"/>
                  <a:gd name="T29" fmla="*/ 24 h 48"/>
                  <a:gd name="T30" fmla="*/ 8 w 32"/>
                  <a:gd name="T31" fmla="*/ 24 h 48"/>
                  <a:gd name="T32" fmla="*/ 0 w 32"/>
                  <a:gd name="T33" fmla="*/ 16 h 48"/>
                  <a:gd name="T34" fmla="*/ 0 w 32"/>
                  <a:gd name="T35" fmla="*/ 16 h 48"/>
                  <a:gd name="T36" fmla="*/ 0 w 32"/>
                  <a:gd name="T37" fmla="*/ 16 h 48"/>
                  <a:gd name="T38" fmla="*/ 0 w 32"/>
                  <a:gd name="T39" fmla="*/ 8 h 48"/>
                  <a:gd name="T40" fmla="*/ 0 w 32"/>
                  <a:gd name="T41" fmla="*/ 8 h 48"/>
                  <a:gd name="T42" fmla="*/ 8 w 32"/>
                  <a:gd name="T43" fmla="*/ 0 h 48"/>
                  <a:gd name="T44" fmla="*/ 16 w 32"/>
                  <a:gd name="T45" fmla="*/ 0 h 48"/>
                  <a:gd name="T46" fmla="*/ 16 w 32"/>
                  <a:gd name="T47" fmla="*/ 0 h 48"/>
                  <a:gd name="T48" fmla="*/ 16 w 32"/>
                  <a:gd name="T49" fmla="*/ 0 h 48"/>
                  <a:gd name="T50" fmla="*/ 24 w 32"/>
                  <a:gd name="T51" fmla="*/ 8 h 48"/>
                  <a:gd name="T52" fmla="*/ 24 w 32"/>
                  <a:gd name="T53" fmla="*/ 8 h 48"/>
                  <a:gd name="T54" fmla="*/ 24 w 32"/>
                  <a:gd name="T55" fmla="*/ 16 h 48"/>
                  <a:gd name="T56" fmla="*/ 24 w 32"/>
                  <a:gd name="T57" fmla="*/ 16 h 48"/>
                  <a:gd name="T58" fmla="*/ 24 w 32"/>
                  <a:gd name="T59" fmla="*/ 24 h 48"/>
                  <a:gd name="T60" fmla="*/ 16 w 32"/>
                  <a:gd name="T61" fmla="*/ 24 h 48"/>
                  <a:gd name="T62" fmla="*/ 16 w 32"/>
                  <a:gd name="T63" fmla="*/ 24 h 48"/>
                  <a:gd name="T64" fmla="*/ 16 w 32"/>
                  <a:gd name="T65" fmla="*/ 16 h 48"/>
                  <a:gd name="T66" fmla="*/ 24 w 32"/>
                  <a:gd name="T67" fmla="*/ 16 h 48"/>
                  <a:gd name="T68" fmla="*/ 24 w 32"/>
                  <a:gd name="T69" fmla="*/ 16 h 48"/>
                  <a:gd name="T70" fmla="*/ 16 w 32"/>
                  <a:gd name="T71" fmla="*/ 8 h 48"/>
                  <a:gd name="T72" fmla="*/ 16 w 32"/>
                  <a:gd name="T73" fmla="*/ 8 h 48"/>
                  <a:gd name="T74" fmla="*/ 16 w 32"/>
                  <a:gd name="T75" fmla="*/ 8 h 48"/>
                  <a:gd name="T76" fmla="*/ 8 w 32"/>
                  <a:gd name="T77" fmla="*/ 8 h 48"/>
                  <a:gd name="T78" fmla="*/ 8 w 32"/>
                  <a:gd name="T79" fmla="*/ 8 h 48"/>
                  <a:gd name="T80" fmla="*/ 8 w 32"/>
                  <a:gd name="T81" fmla="*/ 16 h 48"/>
                  <a:gd name="T82" fmla="*/ 8 w 32"/>
                  <a:gd name="T83" fmla="*/ 16 h 48"/>
                  <a:gd name="T84" fmla="*/ 8 w 32"/>
                  <a:gd name="T85" fmla="*/ 24 h 48"/>
                  <a:gd name="T86" fmla="*/ 16 w 32"/>
                  <a:gd name="T87" fmla="*/ 24 h 48"/>
                  <a:gd name="T88" fmla="*/ 16 w 32"/>
                  <a:gd name="T89" fmla="*/ 24 h 48"/>
                  <a:gd name="T90" fmla="*/ 8 w 32"/>
                  <a:gd name="T91" fmla="*/ 24 h 48"/>
                  <a:gd name="T92" fmla="*/ 8 w 32"/>
                  <a:gd name="T93" fmla="*/ 32 h 48"/>
                  <a:gd name="T94" fmla="*/ 8 w 32"/>
                  <a:gd name="T95" fmla="*/ 32 h 48"/>
                  <a:gd name="T96" fmla="*/ 0 w 32"/>
                  <a:gd name="T97" fmla="*/ 32 h 48"/>
                  <a:gd name="T98" fmla="*/ 0 w 32"/>
                  <a:gd name="T99" fmla="*/ 40 h 48"/>
                  <a:gd name="T100" fmla="*/ 8 w 32"/>
                  <a:gd name="T101" fmla="*/ 40 h 48"/>
                  <a:gd name="T102" fmla="*/ 8 w 32"/>
                  <a:gd name="T103" fmla="*/ 40 h 48"/>
                  <a:gd name="T104" fmla="*/ 8 w 32"/>
                  <a:gd name="T105" fmla="*/ 48 h 48"/>
                  <a:gd name="T106" fmla="*/ 16 w 32"/>
                  <a:gd name="T107" fmla="*/ 48 h 48"/>
                  <a:gd name="T108" fmla="*/ 16 w 32"/>
                  <a:gd name="T109" fmla="*/ 40 h 48"/>
                  <a:gd name="T110" fmla="*/ 24 w 32"/>
                  <a:gd name="T111" fmla="*/ 40 h 48"/>
                  <a:gd name="T112" fmla="*/ 24 w 32"/>
                  <a:gd name="T113" fmla="*/ 40 h 48"/>
                  <a:gd name="T114" fmla="*/ 24 w 32"/>
                  <a:gd name="T115" fmla="*/ 32 h 48"/>
                  <a:gd name="T116" fmla="*/ 24 w 32"/>
                  <a:gd name="T117" fmla="*/ 32 h 48"/>
                  <a:gd name="T118" fmla="*/ 24 w 32"/>
                  <a:gd name="T119" fmla="*/ 32 h 48"/>
                  <a:gd name="T120" fmla="*/ 16 w 32"/>
                  <a:gd name="T121" fmla="*/ 24 h 48"/>
                  <a:gd name="T122" fmla="*/ 16 w 32"/>
                  <a:gd name="T123" fmla="*/ 24 h 48"/>
                  <a:gd name="T124" fmla="*/ 16 w 32"/>
                  <a:gd name="T12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" h="48">
                    <a:moveTo>
                      <a:pt x="16" y="24"/>
                    </a:moveTo>
                    <a:lnTo>
                      <a:pt x="16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8" name="Line 1112"/>
              <p:cNvSpPr>
                <a:spLocks noChangeShapeType="1"/>
              </p:cNvSpPr>
              <p:nvPr/>
            </p:nvSpPr>
            <p:spPr bwMode="auto">
              <a:xfrm>
                <a:off x="3008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69" name="Line 1113"/>
              <p:cNvSpPr>
                <a:spLocks noChangeShapeType="1"/>
              </p:cNvSpPr>
              <p:nvPr/>
            </p:nvSpPr>
            <p:spPr bwMode="auto">
              <a:xfrm>
                <a:off x="3008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0" name="Freeform 1114"/>
              <p:cNvSpPr>
                <a:spLocks/>
              </p:cNvSpPr>
              <p:nvPr/>
            </p:nvSpPr>
            <p:spPr bwMode="auto">
              <a:xfrm>
                <a:off x="3000" y="3896"/>
                <a:ext cx="32" cy="48"/>
              </a:xfrm>
              <a:custGeom>
                <a:avLst/>
                <a:gdLst>
                  <a:gd name="T0" fmla="*/ 32 w 32"/>
                  <a:gd name="T1" fmla="*/ 48 h 48"/>
                  <a:gd name="T2" fmla="*/ 24 w 32"/>
                  <a:gd name="T3" fmla="*/ 48 h 48"/>
                  <a:gd name="T4" fmla="*/ 24 w 32"/>
                  <a:gd name="T5" fmla="*/ 48 h 48"/>
                  <a:gd name="T6" fmla="*/ 24 w 32"/>
                  <a:gd name="T7" fmla="*/ 48 h 48"/>
                  <a:gd name="T8" fmla="*/ 24 w 32"/>
                  <a:gd name="T9" fmla="*/ 48 h 48"/>
                  <a:gd name="T10" fmla="*/ 24 w 32"/>
                  <a:gd name="T11" fmla="*/ 32 h 48"/>
                  <a:gd name="T12" fmla="*/ 24 w 32"/>
                  <a:gd name="T13" fmla="*/ 32 h 48"/>
                  <a:gd name="T14" fmla="*/ 24 w 32"/>
                  <a:gd name="T15" fmla="*/ 32 h 48"/>
                  <a:gd name="T16" fmla="*/ 24 w 32"/>
                  <a:gd name="T17" fmla="*/ 32 h 48"/>
                  <a:gd name="T18" fmla="*/ 0 w 32"/>
                  <a:gd name="T19" fmla="*/ 32 h 48"/>
                  <a:gd name="T20" fmla="*/ 0 w 32"/>
                  <a:gd name="T21" fmla="*/ 32 h 48"/>
                  <a:gd name="T22" fmla="*/ 0 w 32"/>
                  <a:gd name="T23" fmla="*/ 32 h 48"/>
                  <a:gd name="T24" fmla="*/ 0 w 32"/>
                  <a:gd name="T25" fmla="*/ 32 h 48"/>
                  <a:gd name="T26" fmla="*/ 0 w 32"/>
                  <a:gd name="T27" fmla="*/ 32 h 48"/>
                  <a:gd name="T28" fmla="*/ 0 w 32"/>
                  <a:gd name="T29" fmla="*/ 32 h 48"/>
                  <a:gd name="T30" fmla="*/ 0 w 32"/>
                  <a:gd name="T31" fmla="*/ 32 h 48"/>
                  <a:gd name="T32" fmla="*/ 0 w 32"/>
                  <a:gd name="T33" fmla="*/ 32 h 48"/>
                  <a:gd name="T34" fmla="*/ 24 w 32"/>
                  <a:gd name="T35" fmla="*/ 0 h 48"/>
                  <a:gd name="T36" fmla="*/ 24 w 32"/>
                  <a:gd name="T37" fmla="*/ 0 h 48"/>
                  <a:gd name="T38" fmla="*/ 24 w 32"/>
                  <a:gd name="T39" fmla="*/ 0 h 48"/>
                  <a:gd name="T40" fmla="*/ 24 w 32"/>
                  <a:gd name="T41" fmla="*/ 0 h 48"/>
                  <a:gd name="T42" fmla="*/ 32 w 32"/>
                  <a:gd name="T43" fmla="*/ 0 h 48"/>
                  <a:gd name="T44" fmla="*/ 32 w 32"/>
                  <a:gd name="T45" fmla="*/ 0 h 48"/>
                  <a:gd name="T46" fmla="*/ 32 w 32"/>
                  <a:gd name="T47" fmla="*/ 0 h 48"/>
                  <a:gd name="T48" fmla="*/ 32 w 32"/>
                  <a:gd name="T49" fmla="*/ 0 h 48"/>
                  <a:gd name="T50" fmla="*/ 32 w 32"/>
                  <a:gd name="T51" fmla="*/ 32 h 48"/>
                  <a:gd name="T52" fmla="*/ 32 w 32"/>
                  <a:gd name="T53" fmla="*/ 32 h 48"/>
                  <a:gd name="T54" fmla="*/ 32 w 32"/>
                  <a:gd name="T55" fmla="*/ 32 h 48"/>
                  <a:gd name="T56" fmla="*/ 32 w 32"/>
                  <a:gd name="T57" fmla="*/ 32 h 48"/>
                  <a:gd name="T58" fmla="*/ 32 w 32"/>
                  <a:gd name="T59" fmla="*/ 32 h 48"/>
                  <a:gd name="T60" fmla="*/ 32 w 32"/>
                  <a:gd name="T61" fmla="*/ 32 h 48"/>
                  <a:gd name="T62" fmla="*/ 32 w 32"/>
                  <a:gd name="T63" fmla="*/ 32 h 48"/>
                  <a:gd name="T64" fmla="*/ 32 w 32"/>
                  <a:gd name="T65" fmla="*/ 32 h 48"/>
                  <a:gd name="T66" fmla="*/ 32 w 32"/>
                  <a:gd name="T67" fmla="*/ 32 h 48"/>
                  <a:gd name="T68" fmla="*/ 32 w 32"/>
                  <a:gd name="T69" fmla="*/ 32 h 48"/>
                  <a:gd name="T70" fmla="*/ 32 w 32"/>
                  <a:gd name="T71" fmla="*/ 32 h 48"/>
                  <a:gd name="T72" fmla="*/ 32 w 32"/>
                  <a:gd name="T73" fmla="*/ 32 h 48"/>
                  <a:gd name="T74" fmla="*/ 32 w 32"/>
                  <a:gd name="T75" fmla="*/ 32 h 48"/>
                  <a:gd name="T76" fmla="*/ 32 w 32"/>
                  <a:gd name="T77" fmla="*/ 32 h 48"/>
                  <a:gd name="T78" fmla="*/ 32 w 32"/>
                  <a:gd name="T79" fmla="*/ 32 h 48"/>
                  <a:gd name="T80" fmla="*/ 32 w 32"/>
                  <a:gd name="T81" fmla="*/ 32 h 48"/>
                  <a:gd name="T82" fmla="*/ 32 w 32"/>
                  <a:gd name="T83" fmla="*/ 48 h 48"/>
                  <a:gd name="T84" fmla="*/ 32 w 32"/>
                  <a:gd name="T8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" h="48">
                    <a:moveTo>
                      <a:pt x="32" y="48"/>
                    </a:move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8"/>
                    </a:lnTo>
                    <a:lnTo>
                      <a:pt x="32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1" name="Freeform 1115"/>
              <p:cNvSpPr>
                <a:spLocks/>
              </p:cNvSpPr>
              <p:nvPr/>
            </p:nvSpPr>
            <p:spPr bwMode="auto">
              <a:xfrm>
                <a:off x="3008" y="3904"/>
                <a:ext cx="16" cy="24"/>
              </a:xfrm>
              <a:custGeom>
                <a:avLst/>
                <a:gdLst>
                  <a:gd name="T0" fmla="*/ 16 w 16"/>
                  <a:gd name="T1" fmla="*/ 24 h 24"/>
                  <a:gd name="T2" fmla="*/ 16 w 16"/>
                  <a:gd name="T3" fmla="*/ 0 h 24"/>
                  <a:gd name="T4" fmla="*/ 16 w 16"/>
                  <a:gd name="T5" fmla="*/ 0 h 24"/>
                  <a:gd name="T6" fmla="*/ 16 w 16"/>
                  <a:gd name="T7" fmla="*/ 0 h 24"/>
                  <a:gd name="T8" fmla="*/ 16 w 16"/>
                  <a:gd name="T9" fmla="*/ 0 h 24"/>
                  <a:gd name="T10" fmla="*/ 0 w 16"/>
                  <a:gd name="T11" fmla="*/ 24 h 24"/>
                  <a:gd name="T12" fmla="*/ 0 w 16"/>
                  <a:gd name="T13" fmla="*/ 24 h 24"/>
                  <a:gd name="T14" fmla="*/ 0 w 16"/>
                  <a:gd name="T15" fmla="*/ 24 h 24"/>
                  <a:gd name="T16" fmla="*/ 0 w 16"/>
                  <a:gd name="T17" fmla="*/ 24 h 24"/>
                  <a:gd name="T18" fmla="*/ 16 w 16"/>
                  <a:gd name="T19" fmla="*/ 24 h 24"/>
                  <a:gd name="T20" fmla="*/ 16 w 16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4">
                    <a:moveTo>
                      <a:pt x="16" y="24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2" name="Freeform 1116"/>
              <p:cNvSpPr>
                <a:spLocks/>
              </p:cNvSpPr>
              <p:nvPr/>
            </p:nvSpPr>
            <p:spPr bwMode="auto">
              <a:xfrm>
                <a:off x="3000" y="3896"/>
                <a:ext cx="32" cy="48"/>
              </a:xfrm>
              <a:custGeom>
                <a:avLst/>
                <a:gdLst>
                  <a:gd name="T0" fmla="*/ 32 w 32"/>
                  <a:gd name="T1" fmla="*/ 48 h 48"/>
                  <a:gd name="T2" fmla="*/ 32 w 32"/>
                  <a:gd name="T3" fmla="*/ 48 h 48"/>
                  <a:gd name="T4" fmla="*/ 24 w 32"/>
                  <a:gd name="T5" fmla="*/ 48 h 48"/>
                  <a:gd name="T6" fmla="*/ 24 w 32"/>
                  <a:gd name="T7" fmla="*/ 48 h 48"/>
                  <a:gd name="T8" fmla="*/ 24 w 32"/>
                  <a:gd name="T9" fmla="*/ 32 h 48"/>
                  <a:gd name="T10" fmla="*/ 24 w 32"/>
                  <a:gd name="T11" fmla="*/ 32 h 48"/>
                  <a:gd name="T12" fmla="*/ 0 w 32"/>
                  <a:gd name="T13" fmla="*/ 32 h 48"/>
                  <a:gd name="T14" fmla="*/ 0 w 32"/>
                  <a:gd name="T15" fmla="*/ 32 h 48"/>
                  <a:gd name="T16" fmla="*/ 0 w 32"/>
                  <a:gd name="T17" fmla="*/ 32 h 48"/>
                  <a:gd name="T18" fmla="*/ 0 w 32"/>
                  <a:gd name="T19" fmla="*/ 32 h 48"/>
                  <a:gd name="T20" fmla="*/ 24 w 32"/>
                  <a:gd name="T21" fmla="*/ 0 h 48"/>
                  <a:gd name="T22" fmla="*/ 24 w 32"/>
                  <a:gd name="T23" fmla="*/ 0 h 48"/>
                  <a:gd name="T24" fmla="*/ 32 w 32"/>
                  <a:gd name="T25" fmla="*/ 0 h 48"/>
                  <a:gd name="T26" fmla="*/ 32 w 32"/>
                  <a:gd name="T27" fmla="*/ 0 h 48"/>
                  <a:gd name="T28" fmla="*/ 32 w 32"/>
                  <a:gd name="T29" fmla="*/ 32 h 48"/>
                  <a:gd name="T30" fmla="*/ 32 w 32"/>
                  <a:gd name="T31" fmla="*/ 32 h 48"/>
                  <a:gd name="T32" fmla="*/ 32 w 32"/>
                  <a:gd name="T33" fmla="*/ 32 h 48"/>
                  <a:gd name="T34" fmla="*/ 32 w 32"/>
                  <a:gd name="T35" fmla="*/ 32 h 48"/>
                  <a:gd name="T36" fmla="*/ 32 w 32"/>
                  <a:gd name="T37" fmla="*/ 32 h 48"/>
                  <a:gd name="T38" fmla="*/ 32 w 32"/>
                  <a:gd name="T39" fmla="*/ 32 h 48"/>
                  <a:gd name="T40" fmla="*/ 32 w 32"/>
                  <a:gd name="T41" fmla="*/ 32 h 48"/>
                  <a:gd name="T42" fmla="*/ 32 w 32"/>
                  <a:gd name="T43" fmla="*/ 32 h 48"/>
                  <a:gd name="T44" fmla="*/ 32 w 32"/>
                  <a:gd name="T45" fmla="*/ 48 h 48"/>
                  <a:gd name="T46" fmla="*/ 32 w 32"/>
                  <a:gd name="T47" fmla="*/ 48 h 48"/>
                  <a:gd name="T48" fmla="*/ 32 w 32"/>
                  <a:gd name="T49" fmla="*/ 48 h 48"/>
                  <a:gd name="T50" fmla="*/ 24 w 32"/>
                  <a:gd name="T51" fmla="*/ 32 h 48"/>
                  <a:gd name="T52" fmla="*/ 24 w 32"/>
                  <a:gd name="T53" fmla="*/ 8 h 48"/>
                  <a:gd name="T54" fmla="*/ 24 w 32"/>
                  <a:gd name="T55" fmla="*/ 8 h 48"/>
                  <a:gd name="T56" fmla="*/ 8 w 32"/>
                  <a:gd name="T57" fmla="*/ 32 h 48"/>
                  <a:gd name="T58" fmla="*/ 8 w 32"/>
                  <a:gd name="T59" fmla="*/ 32 h 48"/>
                  <a:gd name="T60" fmla="*/ 24 w 32"/>
                  <a:gd name="T61" fmla="*/ 32 h 48"/>
                  <a:gd name="T62" fmla="*/ 24 w 32"/>
                  <a:gd name="T63" fmla="*/ 32 h 48"/>
                  <a:gd name="T64" fmla="*/ 32 w 32"/>
                  <a:gd name="T6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8">
                    <a:moveTo>
                      <a:pt x="32" y="48"/>
                    </a:moveTo>
                    <a:lnTo>
                      <a:pt x="3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24" y="32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3" name="Line 1117"/>
              <p:cNvSpPr>
                <a:spLocks noChangeShapeType="1"/>
              </p:cNvSpPr>
              <p:nvPr/>
            </p:nvSpPr>
            <p:spPr bwMode="auto">
              <a:xfrm>
                <a:off x="3264" y="3840"/>
                <a:ext cx="1" cy="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4" name="Line 1118"/>
              <p:cNvSpPr>
                <a:spLocks noChangeShapeType="1"/>
              </p:cNvSpPr>
              <p:nvPr/>
            </p:nvSpPr>
            <p:spPr bwMode="auto">
              <a:xfrm>
                <a:off x="3264" y="2008"/>
                <a:ext cx="1" cy="1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5" name="Freeform 1119"/>
              <p:cNvSpPr>
                <a:spLocks/>
              </p:cNvSpPr>
              <p:nvPr/>
            </p:nvSpPr>
            <p:spPr bwMode="auto">
              <a:xfrm>
                <a:off x="3232" y="3896"/>
                <a:ext cx="32" cy="48"/>
              </a:xfrm>
              <a:custGeom>
                <a:avLst/>
                <a:gdLst>
                  <a:gd name="T0" fmla="*/ 0 w 32"/>
                  <a:gd name="T1" fmla="*/ 0 h 48"/>
                  <a:gd name="T2" fmla="*/ 0 w 32"/>
                  <a:gd name="T3" fmla="*/ 0 h 48"/>
                  <a:gd name="T4" fmla="*/ 24 w 32"/>
                  <a:gd name="T5" fmla="*/ 0 h 48"/>
                  <a:gd name="T6" fmla="*/ 24 w 32"/>
                  <a:gd name="T7" fmla="*/ 0 h 48"/>
                  <a:gd name="T8" fmla="*/ 24 w 32"/>
                  <a:gd name="T9" fmla="*/ 8 h 48"/>
                  <a:gd name="T10" fmla="*/ 24 w 32"/>
                  <a:gd name="T11" fmla="*/ 8 h 48"/>
                  <a:gd name="T12" fmla="*/ 8 w 32"/>
                  <a:gd name="T13" fmla="*/ 8 h 48"/>
                  <a:gd name="T14" fmla="*/ 8 w 32"/>
                  <a:gd name="T15" fmla="*/ 8 h 48"/>
                  <a:gd name="T16" fmla="*/ 8 w 32"/>
                  <a:gd name="T17" fmla="*/ 24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16 w 32"/>
                  <a:gd name="T25" fmla="*/ 24 h 48"/>
                  <a:gd name="T26" fmla="*/ 24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24 w 32"/>
                  <a:gd name="T37" fmla="*/ 32 h 48"/>
                  <a:gd name="T38" fmla="*/ 32 w 32"/>
                  <a:gd name="T39" fmla="*/ 32 h 48"/>
                  <a:gd name="T40" fmla="*/ 32 w 32"/>
                  <a:gd name="T41" fmla="*/ 32 h 48"/>
                  <a:gd name="T42" fmla="*/ 24 w 32"/>
                  <a:gd name="T43" fmla="*/ 40 h 48"/>
                  <a:gd name="T44" fmla="*/ 24 w 32"/>
                  <a:gd name="T45" fmla="*/ 48 h 48"/>
                  <a:gd name="T46" fmla="*/ 24 w 32"/>
                  <a:gd name="T47" fmla="*/ 48 h 48"/>
                  <a:gd name="T48" fmla="*/ 16 w 32"/>
                  <a:gd name="T49" fmla="*/ 48 h 48"/>
                  <a:gd name="T50" fmla="*/ 16 w 32"/>
                  <a:gd name="T51" fmla="*/ 48 h 48"/>
                  <a:gd name="T52" fmla="*/ 16 w 32"/>
                  <a:gd name="T53" fmla="*/ 48 h 48"/>
                  <a:gd name="T54" fmla="*/ 8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0 w 32"/>
                  <a:gd name="T61" fmla="*/ 40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8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8 h 48"/>
                  <a:gd name="T86" fmla="*/ 16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24 w 32"/>
                  <a:gd name="T93" fmla="*/ 40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32 h 48"/>
                  <a:gd name="T100" fmla="*/ 24 w 32"/>
                  <a:gd name="T101" fmla="*/ 32 h 48"/>
                  <a:gd name="T102" fmla="*/ 24 w 32"/>
                  <a:gd name="T103" fmla="*/ 32 h 48"/>
                  <a:gd name="T104" fmla="*/ 16 w 32"/>
                  <a:gd name="T105" fmla="*/ 24 h 48"/>
                  <a:gd name="T106" fmla="*/ 16 w 32"/>
                  <a:gd name="T107" fmla="*/ 24 h 48"/>
                  <a:gd name="T108" fmla="*/ 16 w 32"/>
                  <a:gd name="T109" fmla="*/ 24 h 48"/>
                  <a:gd name="T110" fmla="*/ 8 w 32"/>
                  <a:gd name="T111" fmla="*/ 24 h 48"/>
                  <a:gd name="T112" fmla="*/ 8 w 32"/>
                  <a:gd name="T113" fmla="*/ 24 h 48"/>
                  <a:gd name="T114" fmla="*/ 0 w 32"/>
                  <a:gd name="T1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6" name="Freeform 1120"/>
              <p:cNvSpPr>
                <a:spLocks/>
              </p:cNvSpPr>
              <p:nvPr/>
            </p:nvSpPr>
            <p:spPr bwMode="auto">
              <a:xfrm>
                <a:off x="3232" y="3896"/>
                <a:ext cx="32" cy="48"/>
              </a:xfrm>
              <a:custGeom>
                <a:avLst/>
                <a:gdLst>
                  <a:gd name="T0" fmla="*/ 0 w 32"/>
                  <a:gd name="T1" fmla="*/ 24 h 48"/>
                  <a:gd name="T2" fmla="*/ 0 w 32"/>
                  <a:gd name="T3" fmla="*/ 0 h 48"/>
                  <a:gd name="T4" fmla="*/ 0 w 32"/>
                  <a:gd name="T5" fmla="*/ 0 h 48"/>
                  <a:gd name="T6" fmla="*/ 24 w 32"/>
                  <a:gd name="T7" fmla="*/ 0 h 48"/>
                  <a:gd name="T8" fmla="*/ 24 w 32"/>
                  <a:gd name="T9" fmla="*/ 0 h 48"/>
                  <a:gd name="T10" fmla="*/ 24 w 32"/>
                  <a:gd name="T11" fmla="*/ 8 h 48"/>
                  <a:gd name="T12" fmla="*/ 24 w 32"/>
                  <a:gd name="T13" fmla="*/ 8 h 48"/>
                  <a:gd name="T14" fmla="*/ 8 w 32"/>
                  <a:gd name="T15" fmla="*/ 8 h 48"/>
                  <a:gd name="T16" fmla="*/ 8 w 32"/>
                  <a:gd name="T17" fmla="*/ 8 h 48"/>
                  <a:gd name="T18" fmla="*/ 8 w 32"/>
                  <a:gd name="T19" fmla="*/ 24 h 48"/>
                  <a:gd name="T20" fmla="*/ 8 w 32"/>
                  <a:gd name="T21" fmla="*/ 24 h 48"/>
                  <a:gd name="T22" fmla="*/ 8 w 32"/>
                  <a:gd name="T23" fmla="*/ 24 h 48"/>
                  <a:gd name="T24" fmla="*/ 8 w 32"/>
                  <a:gd name="T25" fmla="*/ 24 h 48"/>
                  <a:gd name="T26" fmla="*/ 16 w 32"/>
                  <a:gd name="T27" fmla="*/ 24 h 48"/>
                  <a:gd name="T28" fmla="*/ 24 w 32"/>
                  <a:gd name="T29" fmla="*/ 24 h 48"/>
                  <a:gd name="T30" fmla="*/ 24 w 32"/>
                  <a:gd name="T31" fmla="*/ 24 h 48"/>
                  <a:gd name="T32" fmla="*/ 24 w 32"/>
                  <a:gd name="T33" fmla="*/ 24 h 48"/>
                  <a:gd name="T34" fmla="*/ 24 w 32"/>
                  <a:gd name="T35" fmla="*/ 24 h 48"/>
                  <a:gd name="T36" fmla="*/ 24 w 32"/>
                  <a:gd name="T37" fmla="*/ 24 h 48"/>
                  <a:gd name="T38" fmla="*/ 24 w 32"/>
                  <a:gd name="T39" fmla="*/ 32 h 48"/>
                  <a:gd name="T40" fmla="*/ 32 w 32"/>
                  <a:gd name="T41" fmla="*/ 32 h 48"/>
                  <a:gd name="T42" fmla="*/ 32 w 32"/>
                  <a:gd name="T43" fmla="*/ 32 h 48"/>
                  <a:gd name="T44" fmla="*/ 24 w 32"/>
                  <a:gd name="T45" fmla="*/ 40 h 48"/>
                  <a:gd name="T46" fmla="*/ 24 w 32"/>
                  <a:gd name="T47" fmla="*/ 48 h 48"/>
                  <a:gd name="T48" fmla="*/ 24 w 32"/>
                  <a:gd name="T49" fmla="*/ 48 h 48"/>
                  <a:gd name="T50" fmla="*/ 16 w 32"/>
                  <a:gd name="T51" fmla="*/ 48 h 48"/>
                  <a:gd name="T52" fmla="*/ 16 w 32"/>
                  <a:gd name="T53" fmla="*/ 48 h 48"/>
                  <a:gd name="T54" fmla="*/ 16 w 32"/>
                  <a:gd name="T55" fmla="*/ 48 h 48"/>
                  <a:gd name="T56" fmla="*/ 8 w 32"/>
                  <a:gd name="T57" fmla="*/ 48 h 48"/>
                  <a:gd name="T58" fmla="*/ 8 w 32"/>
                  <a:gd name="T59" fmla="*/ 48 h 48"/>
                  <a:gd name="T60" fmla="*/ 8 w 32"/>
                  <a:gd name="T61" fmla="*/ 48 h 48"/>
                  <a:gd name="T62" fmla="*/ 0 w 32"/>
                  <a:gd name="T63" fmla="*/ 40 h 48"/>
                  <a:gd name="T64" fmla="*/ 0 w 32"/>
                  <a:gd name="T65" fmla="*/ 40 h 48"/>
                  <a:gd name="T66" fmla="*/ 0 w 32"/>
                  <a:gd name="T67" fmla="*/ 40 h 48"/>
                  <a:gd name="T68" fmla="*/ 0 w 32"/>
                  <a:gd name="T69" fmla="*/ 40 h 48"/>
                  <a:gd name="T70" fmla="*/ 0 w 32"/>
                  <a:gd name="T71" fmla="*/ 40 h 48"/>
                  <a:gd name="T72" fmla="*/ 8 w 32"/>
                  <a:gd name="T73" fmla="*/ 40 h 48"/>
                  <a:gd name="T74" fmla="*/ 8 w 32"/>
                  <a:gd name="T75" fmla="*/ 40 h 48"/>
                  <a:gd name="T76" fmla="*/ 8 w 32"/>
                  <a:gd name="T77" fmla="*/ 40 h 48"/>
                  <a:gd name="T78" fmla="*/ 8 w 32"/>
                  <a:gd name="T79" fmla="*/ 40 h 48"/>
                  <a:gd name="T80" fmla="*/ 8 w 32"/>
                  <a:gd name="T81" fmla="*/ 40 h 48"/>
                  <a:gd name="T82" fmla="*/ 8 w 32"/>
                  <a:gd name="T83" fmla="*/ 40 h 48"/>
                  <a:gd name="T84" fmla="*/ 8 w 32"/>
                  <a:gd name="T85" fmla="*/ 40 h 48"/>
                  <a:gd name="T86" fmla="*/ 8 w 32"/>
                  <a:gd name="T87" fmla="*/ 48 h 48"/>
                  <a:gd name="T88" fmla="*/ 16 w 32"/>
                  <a:gd name="T89" fmla="*/ 48 h 48"/>
                  <a:gd name="T90" fmla="*/ 16 w 32"/>
                  <a:gd name="T91" fmla="*/ 48 h 48"/>
                  <a:gd name="T92" fmla="*/ 16 w 32"/>
                  <a:gd name="T93" fmla="*/ 48 h 48"/>
                  <a:gd name="T94" fmla="*/ 24 w 32"/>
                  <a:gd name="T95" fmla="*/ 40 h 48"/>
                  <a:gd name="T96" fmla="*/ 24 w 32"/>
                  <a:gd name="T97" fmla="*/ 40 h 48"/>
                  <a:gd name="T98" fmla="*/ 24 w 32"/>
                  <a:gd name="T99" fmla="*/ 40 h 48"/>
                  <a:gd name="T100" fmla="*/ 24 w 32"/>
                  <a:gd name="T101" fmla="*/ 32 h 48"/>
                  <a:gd name="T102" fmla="*/ 24 w 32"/>
                  <a:gd name="T103" fmla="*/ 32 h 48"/>
                  <a:gd name="T104" fmla="*/ 24 w 32"/>
                  <a:gd name="T105" fmla="*/ 32 h 48"/>
                  <a:gd name="T106" fmla="*/ 16 w 32"/>
                  <a:gd name="T107" fmla="*/ 24 h 48"/>
                  <a:gd name="T108" fmla="*/ 16 w 32"/>
                  <a:gd name="T109" fmla="*/ 24 h 48"/>
                  <a:gd name="T110" fmla="*/ 16 w 32"/>
                  <a:gd name="T111" fmla="*/ 24 h 48"/>
                  <a:gd name="T112" fmla="*/ 8 w 32"/>
                  <a:gd name="T113" fmla="*/ 24 h 48"/>
                  <a:gd name="T114" fmla="*/ 8 w 32"/>
                  <a:gd name="T115" fmla="*/ 24 h 48"/>
                  <a:gd name="T116" fmla="*/ 0 w 32"/>
                  <a:gd name="T1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7" name="Freeform 1121"/>
              <p:cNvSpPr>
                <a:spLocks/>
              </p:cNvSpPr>
              <p:nvPr/>
            </p:nvSpPr>
            <p:spPr bwMode="auto">
              <a:xfrm>
                <a:off x="3272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8" name="Freeform 1122"/>
              <p:cNvSpPr>
                <a:spLocks/>
              </p:cNvSpPr>
              <p:nvPr/>
            </p:nvSpPr>
            <p:spPr bwMode="auto">
              <a:xfrm>
                <a:off x="3272" y="3936"/>
                <a:ext cx="8" cy="8"/>
              </a:xfrm>
              <a:custGeom>
                <a:avLst/>
                <a:gdLst>
                  <a:gd name="T0" fmla="*/ 8 w 8"/>
                  <a:gd name="T1" fmla="*/ 8 h 8"/>
                  <a:gd name="T2" fmla="*/ 0 w 8"/>
                  <a:gd name="T3" fmla="*/ 8 h 8"/>
                  <a:gd name="T4" fmla="*/ 0 w 8"/>
                  <a:gd name="T5" fmla="*/ 8 h 8"/>
                  <a:gd name="T6" fmla="*/ 0 w 8"/>
                  <a:gd name="T7" fmla="*/ 8 h 8"/>
                  <a:gd name="T8" fmla="*/ 0 w 8"/>
                  <a:gd name="T9" fmla="*/ 8 h 8"/>
                  <a:gd name="T10" fmla="*/ 0 w 8"/>
                  <a:gd name="T11" fmla="*/ 0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  <a:gd name="T18" fmla="*/ 8 w 8"/>
                  <a:gd name="T19" fmla="*/ 0 h 8"/>
                  <a:gd name="T20" fmla="*/ 8 w 8"/>
                  <a:gd name="T21" fmla="*/ 0 h 8"/>
                  <a:gd name="T22" fmla="*/ 8 w 8"/>
                  <a:gd name="T23" fmla="*/ 0 h 8"/>
                  <a:gd name="T24" fmla="*/ 8 w 8"/>
                  <a:gd name="T25" fmla="*/ 0 h 8"/>
                  <a:gd name="T26" fmla="*/ 8 w 8"/>
                  <a:gd name="T27" fmla="*/ 8 h 8"/>
                  <a:gd name="T28" fmla="*/ 8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79" name="Freeform 1123"/>
              <p:cNvSpPr>
                <a:spLocks/>
              </p:cNvSpPr>
              <p:nvPr/>
            </p:nvSpPr>
            <p:spPr bwMode="auto">
              <a:xfrm>
                <a:off x="3288" y="3896"/>
                <a:ext cx="32" cy="48"/>
              </a:xfrm>
              <a:custGeom>
                <a:avLst/>
                <a:gdLst>
                  <a:gd name="T0" fmla="*/ 8 w 32"/>
                  <a:gd name="T1" fmla="*/ 24 h 48"/>
                  <a:gd name="T2" fmla="*/ 8 w 32"/>
                  <a:gd name="T3" fmla="*/ 24 h 48"/>
                  <a:gd name="T4" fmla="*/ 8 w 32"/>
                  <a:gd name="T5" fmla="*/ 24 h 48"/>
                  <a:gd name="T6" fmla="*/ 8 w 32"/>
                  <a:gd name="T7" fmla="*/ 24 h 48"/>
                  <a:gd name="T8" fmla="*/ 16 w 32"/>
                  <a:gd name="T9" fmla="*/ 24 h 48"/>
                  <a:gd name="T10" fmla="*/ 16 w 32"/>
                  <a:gd name="T11" fmla="*/ 24 h 48"/>
                  <a:gd name="T12" fmla="*/ 24 w 32"/>
                  <a:gd name="T13" fmla="*/ 24 h 48"/>
                  <a:gd name="T14" fmla="*/ 24 w 32"/>
                  <a:gd name="T15" fmla="*/ 24 h 48"/>
                  <a:gd name="T16" fmla="*/ 24 w 32"/>
                  <a:gd name="T17" fmla="*/ 32 h 48"/>
                  <a:gd name="T18" fmla="*/ 32 w 32"/>
                  <a:gd name="T19" fmla="*/ 32 h 48"/>
                  <a:gd name="T20" fmla="*/ 24 w 32"/>
                  <a:gd name="T21" fmla="*/ 40 h 48"/>
                  <a:gd name="T22" fmla="*/ 24 w 32"/>
                  <a:gd name="T23" fmla="*/ 40 h 48"/>
                  <a:gd name="T24" fmla="*/ 24 w 32"/>
                  <a:gd name="T25" fmla="*/ 48 h 48"/>
                  <a:gd name="T26" fmla="*/ 24 w 32"/>
                  <a:gd name="T27" fmla="*/ 48 h 48"/>
                  <a:gd name="T28" fmla="*/ 16 w 32"/>
                  <a:gd name="T29" fmla="*/ 48 h 48"/>
                  <a:gd name="T30" fmla="*/ 16 w 32"/>
                  <a:gd name="T31" fmla="*/ 48 h 48"/>
                  <a:gd name="T32" fmla="*/ 8 w 32"/>
                  <a:gd name="T33" fmla="*/ 48 h 48"/>
                  <a:gd name="T34" fmla="*/ 8 w 32"/>
                  <a:gd name="T35" fmla="*/ 48 h 48"/>
                  <a:gd name="T36" fmla="*/ 0 w 32"/>
                  <a:gd name="T37" fmla="*/ 40 h 48"/>
                  <a:gd name="T38" fmla="*/ 0 w 32"/>
                  <a:gd name="T39" fmla="*/ 40 h 48"/>
                  <a:gd name="T40" fmla="*/ 0 w 32"/>
                  <a:gd name="T41" fmla="*/ 32 h 48"/>
                  <a:gd name="T42" fmla="*/ 0 w 32"/>
                  <a:gd name="T43" fmla="*/ 24 h 48"/>
                  <a:gd name="T44" fmla="*/ 0 w 32"/>
                  <a:gd name="T45" fmla="*/ 16 h 48"/>
                  <a:gd name="T46" fmla="*/ 0 w 32"/>
                  <a:gd name="T47" fmla="*/ 8 h 48"/>
                  <a:gd name="T48" fmla="*/ 8 w 32"/>
                  <a:gd name="T49" fmla="*/ 0 h 48"/>
                  <a:gd name="T50" fmla="*/ 16 w 32"/>
                  <a:gd name="T51" fmla="*/ 0 h 48"/>
                  <a:gd name="T52" fmla="*/ 24 w 32"/>
                  <a:gd name="T53" fmla="*/ 0 h 48"/>
                  <a:gd name="T54" fmla="*/ 24 w 32"/>
                  <a:gd name="T55" fmla="*/ 8 h 48"/>
                  <a:gd name="T56" fmla="*/ 24 w 32"/>
                  <a:gd name="T57" fmla="*/ 8 h 48"/>
                  <a:gd name="T58" fmla="*/ 24 w 32"/>
                  <a:gd name="T59" fmla="*/ 8 h 48"/>
                  <a:gd name="T60" fmla="*/ 24 w 32"/>
                  <a:gd name="T61" fmla="*/ 8 h 48"/>
                  <a:gd name="T62" fmla="*/ 24 w 32"/>
                  <a:gd name="T63" fmla="*/ 8 h 48"/>
                  <a:gd name="T64" fmla="*/ 24 w 32"/>
                  <a:gd name="T65" fmla="*/ 8 h 48"/>
                  <a:gd name="T66" fmla="*/ 24 w 32"/>
                  <a:gd name="T67" fmla="*/ 8 h 48"/>
                  <a:gd name="T68" fmla="*/ 24 w 32"/>
                  <a:gd name="T69" fmla="*/ 8 h 48"/>
                  <a:gd name="T70" fmla="*/ 24 w 32"/>
                  <a:gd name="T71" fmla="*/ 8 h 48"/>
                  <a:gd name="T72" fmla="*/ 16 w 32"/>
                  <a:gd name="T73" fmla="*/ 8 h 48"/>
                  <a:gd name="T74" fmla="*/ 16 w 32"/>
                  <a:gd name="T75" fmla="*/ 8 h 48"/>
                  <a:gd name="T76" fmla="*/ 16 w 32"/>
                  <a:gd name="T77" fmla="*/ 8 h 48"/>
                  <a:gd name="T78" fmla="*/ 8 w 32"/>
                  <a:gd name="T79" fmla="*/ 8 h 48"/>
                  <a:gd name="T80" fmla="*/ 8 w 32"/>
                  <a:gd name="T81" fmla="*/ 8 h 48"/>
                  <a:gd name="T82" fmla="*/ 8 w 32"/>
                  <a:gd name="T83" fmla="*/ 16 h 48"/>
                  <a:gd name="T84" fmla="*/ 0 w 32"/>
                  <a:gd name="T85" fmla="*/ 24 h 48"/>
                  <a:gd name="T86" fmla="*/ 0 w 32"/>
                  <a:gd name="T87" fmla="*/ 24 h 48"/>
                  <a:gd name="T88" fmla="*/ 0 w 32"/>
                  <a:gd name="T8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0" name="Freeform 1124"/>
              <p:cNvSpPr>
                <a:spLocks/>
              </p:cNvSpPr>
              <p:nvPr/>
            </p:nvSpPr>
            <p:spPr bwMode="auto">
              <a:xfrm>
                <a:off x="3296" y="3920"/>
                <a:ext cx="16" cy="24"/>
              </a:xfrm>
              <a:custGeom>
                <a:avLst/>
                <a:gdLst>
                  <a:gd name="T0" fmla="*/ 8 w 16"/>
                  <a:gd name="T1" fmla="*/ 24 h 24"/>
                  <a:gd name="T2" fmla="*/ 8 w 16"/>
                  <a:gd name="T3" fmla="*/ 24 h 24"/>
                  <a:gd name="T4" fmla="*/ 8 w 16"/>
                  <a:gd name="T5" fmla="*/ 24 h 24"/>
                  <a:gd name="T6" fmla="*/ 16 w 16"/>
                  <a:gd name="T7" fmla="*/ 16 h 24"/>
                  <a:gd name="T8" fmla="*/ 16 w 16"/>
                  <a:gd name="T9" fmla="*/ 16 h 24"/>
                  <a:gd name="T10" fmla="*/ 16 w 16"/>
                  <a:gd name="T11" fmla="*/ 16 h 24"/>
                  <a:gd name="T12" fmla="*/ 16 w 16"/>
                  <a:gd name="T13" fmla="*/ 16 h 24"/>
                  <a:gd name="T14" fmla="*/ 16 w 16"/>
                  <a:gd name="T15" fmla="*/ 16 h 24"/>
                  <a:gd name="T16" fmla="*/ 16 w 16"/>
                  <a:gd name="T17" fmla="*/ 16 h 24"/>
                  <a:gd name="T18" fmla="*/ 16 w 16"/>
                  <a:gd name="T19" fmla="*/ 8 h 24"/>
                  <a:gd name="T20" fmla="*/ 16 w 16"/>
                  <a:gd name="T21" fmla="*/ 8 h 24"/>
                  <a:gd name="T22" fmla="*/ 16 w 16"/>
                  <a:gd name="T23" fmla="*/ 8 h 24"/>
                  <a:gd name="T24" fmla="*/ 16 w 16"/>
                  <a:gd name="T25" fmla="*/ 8 h 24"/>
                  <a:gd name="T26" fmla="*/ 16 w 16"/>
                  <a:gd name="T27" fmla="*/ 8 h 24"/>
                  <a:gd name="T28" fmla="*/ 16 w 16"/>
                  <a:gd name="T29" fmla="*/ 8 h 24"/>
                  <a:gd name="T30" fmla="*/ 8 w 16"/>
                  <a:gd name="T31" fmla="*/ 0 h 24"/>
                  <a:gd name="T32" fmla="*/ 8 w 16"/>
                  <a:gd name="T33" fmla="*/ 0 h 24"/>
                  <a:gd name="T34" fmla="*/ 8 w 16"/>
                  <a:gd name="T35" fmla="*/ 0 h 24"/>
                  <a:gd name="T36" fmla="*/ 8 w 16"/>
                  <a:gd name="T37" fmla="*/ 0 h 24"/>
                  <a:gd name="T38" fmla="*/ 8 w 16"/>
                  <a:gd name="T39" fmla="*/ 0 h 24"/>
                  <a:gd name="T40" fmla="*/ 8 w 16"/>
                  <a:gd name="T41" fmla="*/ 0 h 24"/>
                  <a:gd name="T42" fmla="*/ 8 w 16"/>
                  <a:gd name="T43" fmla="*/ 0 h 24"/>
                  <a:gd name="T44" fmla="*/ 8 w 16"/>
                  <a:gd name="T45" fmla="*/ 0 h 24"/>
                  <a:gd name="T46" fmla="*/ 8 w 16"/>
                  <a:gd name="T47" fmla="*/ 0 h 24"/>
                  <a:gd name="T48" fmla="*/ 8 w 16"/>
                  <a:gd name="T49" fmla="*/ 0 h 24"/>
                  <a:gd name="T50" fmla="*/ 0 w 16"/>
                  <a:gd name="T51" fmla="*/ 0 h 24"/>
                  <a:gd name="T52" fmla="*/ 0 w 16"/>
                  <a:gd name="T53" fmla="*/ 0 h 24"/>
                  <a:gd name="T54" fmla="*/ 0 w 16"/>
                  <a:gd name="T55" fmla="*/ 8 h 24"/>
                  <a:gd name="T56" fmla="*/ 0 w 16"/>
                  <a:gd name="T57" fmla="*/ 8 h 24"/>
                  <a:gd name="T58" fmla="*/ 0 w 16"/>
                  <a:gd name="T59" fmla="*/ 8 h 24"/>
                  <a:gd name="T60" fmla="*/ 0 w 16"/>
                  <a:gd name="T61" fmla="*/ 8 h 24"/>
                  <a:gd name="T62" fmla="*/ 0 w 16"/>
                  <a:gd name="T63" fmla="*/ 8 h 24"/>
                  <a:gd name="T64" fmla="*/ 0 w 16"/>
                  <a:gd name="T65" fmla="*/ 8 h 24"/>
                  <a:gd name="T66" fmla="*/ 0 w 16"/>
                  <a:gd name="T67" fmla="*/ 8 h 24"/>
                  <a:gd name="T68" fmla="*/ 0 w 16"/>
                  <a:gd name="T69" fmla="*/ 8 h 24"/>
                  <a:gd name="T70" fmla="*/ 0 w 16"/>
                  <a:gd name="T71" fmla="*/ 8 h 24"/>
                  <a:gd name="T72" fmla="*/ 0 w 16"/>
                  <a:gd name="T73" fmla="*/ 8 h 24"/>
                  <a:gd name="T74" fmla="*/ 0 w 16"/>
                  <a:gd name="T75" fmla="*/ 16 h 24"/>
                  <a:gd name="T76" fmla="*/ 0 w 16"/>
                  <a:gd name="T77" fmla="*/ 16 h 24"/>
                  <a:gd name="T78" fmla="*/ 0 w 16"/>
                  <a:gd name="T79" fmla="*/ 16 h 24"/>
                  <a:gd name="T80" fmla="*/ 0 w 16"/>
                  <a:gd name="T81" fmla="*/ 16 h 24"/>
                  <a:gd name="T82" fmla="*/ 0 w 16"/>
                  <a:gd name="T83" fmla="*/ 16 h 24"/>
                  <a:gd name="T84" fmla="*/ 0 w 16"/>
                  <a:gd name="T85" fmla="*/ 16 h 24"/>
                  <a:gd name="T86" fmla="*/ 0 w 16"/>
                  <a:gd name="T87" fmla="*/ 16 h 24"/>
                  <a:gd name="T88" fmla="*/ 0 w 16"/>
                  <a:gd name="T89" fmla="*/ 16 h 24"/>
                  <a:gd name="T90" fmla="*/ 0 w 16"/>
                  <a:gd name="T91" fmla="*/ 16 h 24"/>
                  <a:gd name="T92" fmla="*/ 0 w 16"/>
                  <a:gd name="T93" fmla="*/ 16 h 24"/>
                  <a:gd name="T94" fmla="*/ 0 w 16"/>
                  <a:gd name="T95" fmla="*/ 16 h 24"/>
                  <a:gd name="T96" fmla="*/ 0 w 16"/>
                  <a:gd name="T97" fmla="*/ 16 h 24"/>
                  <a:gd name="T98" fmla="*/ 0 w 16"/>
                  <a:gd name="T99" fmla="*/ 24 h 24"/>
                  <a:gd name="T100" fmla="*/ 0 w 16"/>
                  <a:gd name="T101" fmla="*/ 24 h 24"/>
                  <a:gd name="T102" fmla="*/ 8 w 16"/>
                  <a:gd name="T103" fmla="*/ 24 h 24"/>
                  <a:gd name="T104" fmla="*/ 8 w 16"/>
                  <a:gd name="T10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" h="24">
                    <a:moveTo>
                      <a:pt x="8" y="24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1" name="Freeform 1125"/>
              <p:cNvSpPr>
                <a:spLocks/>
              </p:cNvSpPr>
              <p:nvPr/>
            </p:nvSpPr>
            <p:spPr bwMode="auto">
              <a:xfrm>
                <a:off x="3288" y="3896"/>
                <a:ext cx="32" cy="48"/>
              </a:xfrm>
              <a:custGeom>
                <a:avLst/>
                <a:gdLst>
                  <a:gd name="T0" fmla="*/ 0 w 32"/>
                  <a:gd name="T1" fmla="*/ 24 h 48"/>
                  <a:gd name="T2" fmla="*/ 8 w 32"/>
                  <a:gd name="T3" fmla="*/ 24 h 48"/>
                  <a:gd name="T4" fmla="*/ 8 w 32"/>
                  <a:gd name="T5" fmla="*/ 24 h 48"/>
                  <a:gd name="T6" fmla="*/ 8 w 32"/>
                  <a:gd name="T7" fmla="*/ 24 h 48"/>
                  <a:gd name="T8" fmla="*/ 16 w 32"/>
                  <a:gd name="T9" fmla="*/ 24 h 48"/>
                  <a:gd name="T10" fmla="*/ 24 w 32"/>
                  <a:gd name="T11" fmla="*/ 24 h 48"/>
                  <a:gd name="T12" fmla="*/ 24 w 32"/>
                  <a:gd name="T13" fmla="*/ 24 h 48"/>
                  <a:gd name="T14" fmla="*/ 32 w 32"/>
                  <a:gd name="T15" fmla="*/ 32 h 48"/>
                  <a:gd name="T16" fmla="*/ 24 w 32"/>
                  <a:gd name="T17" fmla="*/ 40 h 48"/>
                  <a:gd name="T18" fmla="*/ 24 w 32"/>
                  <a:gd name="T19" fmla="*/ 40 h 48"/>
                  <a:gd name="T20" fmla="*/ 24 w 32"/>
                  <a:gd name="T21" fmla="*/ 48 h 48"/>
                  <a:gd name="T22" fmla="*/ 16 w 32"/>
                  <a:gd name="T23" fmla="*/ 48 h 48"/>
                  <a:gd name="T24" fmla="*/ 16 w 32"/>
                  <a:gd name="T25" fmla="*/ 48 h 48"/>
                  <a:gd name="T26" fmla="*/ 8 w 32"/>
                  <a:gd name="T27" fmla="*/ 48 h 48"/>
                  <a:gd name="T28" fmla="*/ 0 w 32"/>
                  <a:gd name="T29" fmla="*/ 40 h 48"/>
                  <a:gd name="T30" fmla="*/ 0 w 32"/>
                  <a:gd name="T31" fmla="*/ 40 h 48"/>
                  <a:gd name="T32" fmla="*/ 0 w 32"/>
                  <a:gd name="T33" fmla="*/ 24 h 48"/>
                  <a:gd name="T34" fmla="*/ 0 w 32"/>
                  <a:gd name="T35" fmla="*/ 16 h 48"/>
                  <a:gd name="T36" fmla="*/ 0 w 32"/>
                  <a:gd name="T37" fmla="*/ 8 h 48"/>
                  <a:gd name="T38" fmla="*/ 16 w 32"/>
                  <a:gd name="T39" fmla="*/ 0 h 48"/>
                  <a:gd name="T40" fmla="*/ 24 w 32"/>
                  <a:gd name="T41" fmla="*/ 0 h 48"/>
                  <a:gd name="T42" fmla="*/ 24 w 32"/>
                  <a:gd name="T43" fmla="*/ 8 h 48"/>
                  <a:gd name="T44" fmla="*/ 24 w 32"/>
                  <a:gd name="T45" fmla="*/ 8 h 48"/>
                  <a:gd name="T46" fmla="*/ 24 w 32"/>
                  <a:gd name="T47" fmla="*/ 8 h 48"/>
                  <a:gd name="T48" fmla="*/ 24 w 32"/>
                  <a:gd name="T49" fmla="*/ 8 h 48"/>
                  <a:gd name="T50" fmla="*/ 24 w 32"/>
                  <a:gd name="T51" fmla="*/ 8 h 48"/>
                  <a:gd name="T52" fmla="*/ 24 w 32"/>
                  <a:gd name="T53" fmla="*/ 8 h 48"/>
                  <a:gd name="T54" fmla="*/ 24 w 32"/>
                  <a:gd name="T55" fmla="*/ 8 h 48"/>
                  <a:gd name="T56" fmla="*/ 16 w 32"/>
                  <a:gd name="T57" fmla="*/ 8 h 48"/>
                  <a:gd name="T58" fmla="*/ 16 w 32"/>
                  <a:gd name="T59" fmla="*/ 8 h 48"/>
                  <a:gd name="T60" fmla="*/ 8 w 32"/>
                  <a:gd name="T61" fmla="*/ 8 h 48"/>
                  <a:gd name="T62" fmla="*/ 8 w 32"/>
                  <a:gd name="T63" fmla="*/ 16 h 48"/>
                  <a:gd name="T64" fmla="*/ 0 w 32"/>
                  <a:gd name="T65" fmla="*/ 24 h 48"/>
                  <a:gd name="T66" fmla="*/ 0 w 32"/>
                  <a:gd name="T67" fmla="*/ 24 h 48"/>
                  <a:gd name="T68" fmla="*/ 0 w 32"/>
                  <a:gd name="T69" fmla="*/ 24 h 48"/>
                  <a:gd name="T70" fmla="*/ 16 w 32"/>
                  <a:gd name="T71" fmla="*/ 48 h 48"/>
                  <a:gd name="T72" fmla="*/ 24 w 32"/>
                  <a:gd name="T73" fmla="*/ 40 h 48"/>
                  <a:gd name="T74" fmla="*/ 24 w 32"/>
                  <a:gd name="T75" fmla="*/ 40 h 48"/>
                  <a:gd name="T76" fmla="*/ 24 w 32"/>
                  <a:gd name="T77" fmla="*/ 32 h 48"/>
                  <a:gd name="T78" fmla="*/ 16 w 32"/>
                  <a:gd name="T79" fmla="*/ 24 h 48"/>
                  <a:gd name="T80" fmla="*/ 16 w 32"/>
                  <a:gd name="T81" fmla="*/ 24 h 48"/>
                  <a:gd name="T82" fmla="*/ 16 w 32"/>
                  <a:gd name="T83" fmla="*/ 24 h 48"/>
                  <a:gd name="T84" fmla="*/ 8 w 32"/>
                  <a:gd name="T85" fmla="*/ 32 h 48"/>
                  <a:gd name="T86" fmla="*/ 8 w 32"/>
                  <a:gd name="T87" fmla="*/ 32 h 48"/>
                  <a:gd name="T88" fmla="*/ 8 w 32"/>
                  <a:gd name="T89" fmla="*/ 32 h 48"/>
                  <a:gd name="T90" fmla="*/ 8 w 32"/>
                  <a:gd name="T91" fmla="*/ 40 h 48"/>
                  <a:gd name="T92" fmla="*/ 8 w 32"/>
                  <a:gd name="T93" fmla="*/ 40 h 48"/>
                  <a:gd name="T94" fmla="*/ 8 w 32"/>
                  <a:gd name="T95" fmla="*/ 40 h 48"/>
                  <a:gd name="T96" fmla="*/ 16 w 32"/>
                  <a:gd name="T97" fmla="*/ 48 h 48"/>
                  <a:gd name="T98" fmla="*/ 0 w 32"/>
                  <a:gd name="T9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2" h="48">
                    <a:moveTo>
                      <a:pt x="0" y="24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2" name="Freeform 1126"/>
              <p:cNvSpPr>
                <a:spLocks/>
              </p:cNvSpPr>
              <p:nvPr/>
            </p:nvSpPr>
            <p:spPr bwMode="auto">
              <a:xfrm>
                <a:off x="3512" y="3896"/>
                <a:ext cx="32" cy="48"/>
              </a:xfrm>
              <a:custGeom>
                <a:avLst/>
                <a:gdLst>
                  <a:gd name="T0" fmla="*/ 32 w 32"/>
                  <a:gd name="T1" fmla="*/ 24 h 48"/>
                  <a:gd name="T2" fmla="*/ 32 w 32"/>
                  <a:gd name="T3" fmla="*/ 32 h 48"/>
                  <a:gd name="T4" fmla="*/ 32 w 32"/>
                  <a:gd name="T5" fmla="*/ 32 h 48"/>
                  <a:gd name="T6" fmla="*/ 32 w 32"/>
                  <a:gd name="T7" fmla="*/ 32 h 48"/>
                  <a:gd name="T8" fmla="*/ 32 w 32"/>
                  <a:gd name="T9" fmla="*/ 32 h 48"/>
                  <a:gd name="T10" fmla="*/ 32 w 32"/>
                  <a:gd name="T11" fmla="*/ 32 h 48"/>
                  <a:gd name="T12" fmla="*/ 32 w 32"/>
                  <a:gd name="T13" fmla="*/ 40 h 48"/>
                  <a:gd name="T14" fmla="*/ 32 w 32"/>
                  <a:gd name="T15" fmla="*/ 40 h 48"/>
                  <a:gd name="T16" fmla="*/ 32 w 32"/>
                  <a:gd name="T17" fmla="*/ 40 h 48"/>
                  <a:gd name="T18" fmla="*/ 32 w 32"/>
                  <a:gd name="T19" fmla="*/ 48 h 48"/>
                  <a:gd name="T20" fmla="*/ 24 w 32"/>
                  <a:gd name="T21" fmla="*/ 48 h 48"/>
                  <a:gd name="T22" fmla="*/ 24 w 32"/>
                  <a:gd name="T23" fmla="*/ 48 h 48"/>
                  <a:gd name="T24" fmla="*/ 24 w 32"/>
                  <a:gd name="T25" fmla="*/ 48 h 48"/>
                  <a:gd name="T26" fmla="*/ 16 w 32"/>
                  <a:gd name="T27" fmla="*/ 48 h 48"/>
                  <a:gd name="T28" fmla="*/ 16 w 32"/>
                  <a:gd name="T29" fmla="*/ 48 h 48"/>
                  <a:gd name="T30" fmla="*/ 16 w 32"/>
                  <a:gd name="T31" fmla="*/ 48 h 48"/>
                  <a:gd name="T32" fmla="*/ 8 w 32"/>
                  <a:gd name="T33" fmla="*/ 48 h 48"/>
                  <a:gd name="T34" fmla="*/ 8 w 32"/>
                  <a:gd name="T35" fmla="*/ 48 h 48"/>
                  <a:gd name="T36" fmla="*/ 8 w 32"/>
                  <a:gd name="T37" fmla="*/ 48 h 48"/>
                  <a:gd name="T38" fmla="*/ 8 w 32"/>
                  <a:gd name="T39" fmla="*/ 40 h 48"/>
                  <a:gd name="T40" fmla="*/ 8 w 32"/>
                  <a:gd name="T41" fmla="*/ 40 h 48"/>
                  <a:gd name="T42" fmla="*/ 0 w 32"/>
                  <a:gd name="T43" fmla="*/ 40 h 48"/>
                  <a:gd name="T44" fmla="*/ 0 w 32"/>
                  <a:gd name="T45" fmla="*/ 32 h 48"/>
                  <a:gd name="T46" fmla="*/ 0 w 32"/>
                  <a:gd name="T47" fmla="*/ 32 h 48"/>
                  <a:gd name="T48" fmla="*/ 0 w 32"/>
                  <a:gd name="T49" fmla="*/ 32 h 48"/>
                  <a:gd name="T50" fmla="*/ 8 w 32"/>
                  <a:gd name="T51" fmla="*/ 32 h 48"/>
                  <a:gd name="T52" fmla="*/ 8 w 32"/>
                  <a:gd name="T53" fmla="*/ 32 h 48"/>
                  <a:gd name="T54" fmla="*/ 8 w 32"/>
                  <a:gd name="T55" fmla="*/ 24 h 48"/>
                  <a:gd name="T56" fmla="*/ 8 w 32"/>
                  <a:gd name="T57" fmla="*/ 24 h 48"/>
                  <a:gd name="T58" fmla="*/ 8 w 32"/>
                  <a:gd name="T59" fmla="*/ 24 h 48"/>
                  <a:gd name="T60" fmla="*/ 8 w 32"/>
                  <a:gd name="T61" fmla="*/ 24 h 48"/>
                  <a:gd name="T62" fmla="*/ 8 w 32"/>
                  <a:gd name="T63" fmla="*/ 16 h 48"/>
                  <a:gd name="T64" fmla="*/ 8 w 32"/>
                  <a:gd name="T65" fmla="*/ 16 h 48"/>
                  <a:gd name="T66" fmla="*/ 8 w 32"/>
                  <a:gd name="T67" fmla="*/ 16 h 48"/>
                  <a:gd name="T68" fmla="*/ 8 w 32"/>
                  <a:gd name="T69" fmla="*/ 16 h 48"/>
                  <a:gd name="T70" fmla="*/ 8 w 32"/>
                  <a:gd name="T71" fmla="*/ 16 h 48"/>
                  <a:gd name="T72" fmla="*/ 8 w 32"/>
                  <a:gd name="T73" fmla="*/ 8 h 48"/>
                  <a:gd name="T74" fmla="*/ 8 w 32"/>
                  <a:gd name="T75" fmla="*/ 8 h 48"/>
                  <a:gd name="T76" fmla="*/ 8 w 32"/>
                  <a:gd name="T77" fmla="*/ 8 h 48"/>
                  <a:gd name="T78" fmla="*/ 8 w 32"/>
                  <a:gd name="T79" fmla="*/ 8 h 48"/>
                  <a:gd name="T80" fmla="*/ 8 w 32"/>
                  <a:gd name="T81" fmla="*/ 0 h 48"/>
                  <a:gd name="T82" fmla="*/ 8 w 32"/>
                  <a:gd name="T83" fmla="*/ 0 h 48"/>
                  <a:gd name="T84" fmla="*/ 16 w 32"/>
                  <a:gd name="T85" fmla="*/ 0 h 48"/>
                  <a:gd name="T86" fmla="*/ 16 w 32"/>
                  <a:gd name="T87" fmla="*/ 0 h 48"/>
                  <a:gd name="T88" fmla="*/ 16 w 32"/>
                  <a:gd name="T89" fmla="*/ 0 h 48"/>
                  <a:gd name="T90" fmla="*/ 24 w 32"/>
                  <a:gd name="T91" fmla="*/ 0 h 48"/>
                  <a:gd name="T92" fmla="*/ 24 w 32"/>
                  <a:gd name="T93" fmla="*/ 0 h 48"/>
                  <a:gd name="T94" fmla="*/ 24 w 32"/>
                  <a:gd name="T95" fmla="*/ 0 h 48"/>
                  <a:gd name="T96" fmla="*/ 32 w 32"/>
                  <a:gd name="T97" fmla="*/ 8 h 48"/>
                  <a:gd name="T98" fmla="*/ 32 w 32"/>
                  <a:gd name="T99" fmla="*/ 8 h 48"/>
                  <a:gd name="T100" fmla="*/ 32 w 32"/>
                  <a:gd name="T101" fmla="*/ 8 h 48"/>
                  <a:gd name="T102" fmla="*/ 32 w 32"/>
                  <a:gd name="T103" fmla="*/ 8 h 48"/>
                  <a:gd name="T104" fmla="*/ 32 w 32"/>
                  <a:gd name="T105" fmla="*/ 16 h 48"/>
                  <a:gd name="T106" fmla="*/ 32 w 32"/>
                  <a:gd name="T107" fmla="*/ 16 h 48"/>
                  <a:gd name="T108" fmla="*/ 32 w 32"/>
                  <a:gd name="T109" fmla="*/ 16 h 48"/>
                  <a:gd name="T110" fmla="*/ 32 w 32"/>
                  <a:gd name="T111" fmla="*/ 16 h 48"/>
                  <a:gd name="T112" fmla="*/ 32 w 32"/>
                  <a:gd name="T113" fmla="*/ 16 h 48"/>
                  <a:gd name="T114" fmla="*/ 24 w 32"/>
                  <a:gd name="T115" fmla="*/ 24 h 48"/>
                  <a:gd name="T116" fmla="*/ 24 w 32"/>
                  <a:gd name="T117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2" h="48">
                    <a:moveTo>
                      <a:pt x="24" y="24"/>
                    </a:move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3" name="Freeform 1127"/>
              <p:cNvSpPr>
                <a:spLocks/>
              </p:cNvSpPr>
              <p:nvPr/>
            </p:nvSpPr>
            <p:spPr bwMode="auto">
              <a:xfrm>
                <a:off x="3520" y="3904"/>
                <a:ext cx="24" cy="40"/>
              </a:xfrm>
              <a:custGeom>
                <a:avLst/>
                <a:gdLst>
                  <a:gd name="T0" fmla="*/ 16 w 24"/>
                  <a:gd name="T1" fmla="*/ 16 h 40"/>
                  <a:gd name="T2" fmla="*/ 16 w 24"/>
                  <a:gd name="T3" fmla="*/ 8 h 40"/>
                  <a:gd name="T4" fmla="*/ 16 w 24"/>
                  <a:gd name="T5" fmla="*/ 8 h 40"/>
                  <a:gd name="T6" fmla="*/ 16 w 24"/>
                  <a:gd name="T7" fmla="*/ 8 h 40"/>
                  <a:gd name="T8" fmla="*/ 16 w 24"/>
                  <a:gd name="T9" fmla="*/ 8 h 40"/>
                  <a:gd name="T10" fmla="*/ 16 w 24"/>
                  <a:gd name="T11" fmla="*/ 8 h 40"/>
                  <a:gd name="T12" fmla="*/ 16 w 24"/>
                  <a:gd name="T13" fmla="*/ 0 h 40"/>
                  <a:gd name="T14" fmla="*/ 16 w 24"/>
                  <a:gd name="T15" fmla="*/ 0 h 40"/>
                  <a:gd name="T16" fmla="*/ 16 w 24"/>
                  <a:gd name="T17" fmla="*/ 0 h 40"/>
                  <a:gd name="T18" fmla="*/ 16 w 24"/>
                  <a:gd name="T19" fmla="*/ 0 h 40"/>
                  <a:gd name="T20" fmla="*/ 8 w 24"/>
                  <a:gd name="T21" fmla="*/ 0 h 40"/>
                  <a:gd name="T22" fmla="*/ 8 w 24"/>
                  <a:gd name="T23" fmla="*/ 0 h 40"/>
                  <a:gd name="T24" fmla="*/ 8 w 24"/>
                  <a:gd name="T25" fmla="*/ 0 h 40"/>
                  <a:gd name="T26" fmla="*/ 8 w 24"/>
                  <a:gd name="T27" fmla="*/ 0 h 40"/>
                  <a:gd name="T28" fmla="*/ 8 w 24"/>
                  <a:gd name="T29" fmla="*/ 0 h 40"/>
                  <a:gd name="T30" fmla="*/ 0 w 24"/>
                  <a:gd name="T31" fmla="*/ 0 h 40"/>
                  <a:gd name="T32" fmla="*/ 0 w 24"/>
                  <a:gd name="T33" fmla="*/ 8 h 40"/>
                  <a:gd name="T34" fmla="*/ 0 w 24"/>
                  <a:gd name="T35" fmla="*/ 8 h 40"/>
                  <a:gd name="T36" fmla="*/ 0 w 24"/>
                  <a:gd name="T37" fmla="*/ 8 h 40"/>
                  <a:gd name="T38" fmla="*/ 8 w 24"/>
                  <a:gd name="T39" fmla="*/ 8 h 40"/>
                  <a:gd name="T40" fmla="*/ 8 w 24"/>
                  <a:gd name="T41" fmla="*/ 8 h 40"/>
                  <a:gd name="T42" fmla="*/ 8 w 24"/>
                  <a:gd name="T43" fmla="*/ 16 h 40"/>
                  <a:gd name="T44" fmla="*/ 8 w 24"/>
                  <a:gd name="T45" fmla="*/ 16 h 40"/>
                  <a:gd name="T46" fmla="*/ 8 w 24"/>
                  <a:gd name="T47" fmla="*/ 16 h 40"/>
                  <a:gd name="T48" fmla="*/ 8 w 24"/>
                  <a:gd name="T49" fmla="*/ 16 h 40"/>
                  <a:gd name="T50" fmla="*/ 8 w 24"/>
                  <a:gd name="T51" fmla="*/ 16 h 40"/>
                  <a:gd name="T52" fmla="*/ 0 w 24"/>
                  <a:gd name="T53" fmla="*/ 24 h 40"/>
                  <a:gd name="T54" fmla="*/ 0 w 24"/>
                  <a:gd name="T55" fmla="*/ 24 h 40"/>
                  <a:gd name="T56" fmla="*/ 0 w 24"/>
                  <a:gd name="T57" fmla="*/ 24 h 40"/>
                  <a:gd name="T58" fmla="*/ 0 w 24"/>
                  <a:gd name="T59" fmla="*/ 24 h 40"/>
                  <a:gd name="T60" fmla="*/ 0 w 24"/>
                  <a:gd name="T61" fmla="*/ 24 h 40"/>
                  <a:gd name="T62" fmla="*/ 0 w 24"/>
                  <a:gd name="T63" fmla="*/ 24 h 40"/>
                  <a:gd name="T64" fmla="*/ 0 w 24"/>
                  <a:gd name="T65" fmla="*/ 32 h 40"/>
                  <a:gd name="T66" fmla="*/ 0 w 24"/>
                  <a:gd name="T67" fmla="*/ 32 h 40"/>
                  <a:gd name="T68" fmla="*/ 0 w 24"/>
                  <a:gd name="T69" fmla="*/ 32 h 40"/>
                  <a:gd name="T70" fmla="*/ 0 w 24"/>
                  <a:gd name="T71" fmla="*/ 32 h 40"/>
                  <a:gd name="T72" fmla="*/ 8 w 24"/>
                  <a:gd name="T73" fmla="*/ 32 h 40"/>
                  <a:gd name="T74" fmla="*/ 8 w 24"/>
                  <a:gd name="T75" fmla="*/ 32 h 40"/>
                  <a:gd name="T76" fmla="*/ 8 w 24"/>
                  <a:gd name="T77" fmla="*/ 40 h 40"/>
                  <a:gd name="T78" fmla="*/ 8 w 24"/>
                  <a:gd name="T79" fmla="*/ 40 h 40"/>
                  <a:gd name="T80" fmla="*/ 8 w 24"/>
                  <a:gd name="T81" fmla="*/ 40 h 40"/>
                  <a:gd name="T82" fmla="*/ 16 w 24"/>
                  <a:gd name="T83" fmla="*/ 40 h 40"/>
                  <a:gd name="T84" fmla="*/ 16 w 24"/>
                  <a:gd name="T85" fmla="*/ 32 h 40"/>
                  <a:gd name="T86" fmla="*/ 16 w 24"/>
                  <a:gd name="T87" fmla="*/ 32 h 40"/>
                  <a:gd name="T88" fmla="*/ 16 w 24"/>
                  <a:gd name="T89" fmla="*/ 32 h 40"/>
                  <a:gd name="T90" fmla="*/ 16 w 24"/>
                  <a:gd name="T91" fmla="*/ 32 h 40"/>
                  <a:gd name="T92" fmla="*/ 16 w 24"/>
                  <a:gd name="T93" fmla="*/ 32 h 40"/>
                  <a:gd name="T94" fmla="*/ 16 w 24"/>
                  <a:gd name="T95" fmla="*/ 32 h 40"/>
                  <a:gd name="T96" fmla="*/ 24 w 24"/>
                  <a:gd name="T97" fmla="*/ 24 h 40"/>
                  <a:gd name="T98" fmla="*/ 24 w 24"/>
                  <a:gd name="T99" fmla="*/ 24 h 40"/>
                  <a:gd name="T100" fmla="*/ 16 w 24"/>
                  <a:gd name="T101" fmla="*/ 24 h 40"/>
                  <a:gd name="T102" fmla="*/ 16 w 24"/>
                  <a:gd name="T103" fmla="*/ 24 h 40"/>
                  <a:gd name="T104" fmla="*/ 16 w 24"/>
                  <a:gd name="T105" fmla="*/ 24 h 40"/>
                  <a:gd name="T106" fmla="*/ 16 w 24"/>
                  <a:gd name="T107" fmla="*/ 24 h 40"/>
                  <a:gd name="T108" fmla="*/ 16 w 24"/>
                  <a:gd name="T109" fmla="*/ 16 h 40"/>
                  <a:gd name="T110" fmla="*/ 16 w 24"/>
                  <a:gd name="T111" fmla="*/ 16 h 40"/>
                  <a:gd name="T112" fmla="*/ 16 w 24"/>
                  <a:gd name="T113" fmla="*/ 16 h 40"/>
                  <a:gd name="T114" fmla="*/ 8 w 24"/>
                  <a:gd name="T115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4" h="40">
                    <a:moveTo>
                      <a:pt x="8" y="16"/>
                    </a:move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4" name="Freeform 1128"/>
              <p:cNvSpPr>
                <a:spLocks/>
              </p:cNvSpPr>
              <p:nvPr/>
            </p:nvSpPr>
            <p:spPr bwMode="auto">
              <a:xfrm>
                <a:off x="3512" y="3896"/>
                <a:ext cx="32" cy="48"/>
              </a:xfrm>
              <a:custGeom>
                <a:avLst/>
                <a:gdLst>
                  <a:gd name="T0" fmla="*/ 24 w 32"/>
                  <a:gd name="T1" fmla="*/ 24 h 48"/>
                  <a:gd name="T2" fmla="*/ 32 w 32"/>
                  <a:gd name="T3" fmla="*/ 32 h 48"/>
                  <a:gd name="T4" fmla="*/ 32 w 32"/>
                  <a:gd name="T5" fmla="*/ 32 h 48"/>
                  <a:gd name="T6" fmla="*/ 32 w 32"/>
                  <a:gd name="T7" fmla="*/ 32 h 48"/>
                  <a:gd name="T8" fmla="*/ 32 w 32"/>
                  <a:gd name="T9" fmla="*/ 40 h 48"/>
                  <a:gd name="T10" fmla="*/ 32 w 32"/>
                  <a:gd name="T11" fmla="*/ 48 h 48"/>
                  <a:gd name="T12" fmla="*/ 24 w 32"/>
                  <a:gd name="T13" fmla="*/ 48 h 48"/>
                  <a:gd name="T14" fmla="*/ 16 w 32"/>
                  <a:gd name="T15" fmla="*/ 48 h 48"/>
                  <a:gd name="T16" fmla="*/ 16 w 32"/>
                  <a:gd name="T17" fmla="*/ 48 h 48"/>
                  <a:gd name="T18" fmla="*/ 8 w 32"/>
                  <a:gd name="T19" fmla="*/ 48 h 48"/>
                  <a:gd name="T20" fmla="*/ 8 w 32"/>
                  <a:gd name="T21" fmla="*/ 40 h 48"/>
                  <a:gd name="T22" fmla="*/ 0 w 32"/>
                  <a:gd name="T23" fmla="*/ 40 h 48"/>
                  <a:gd name="T24" fmla="*/ 0 w 32"/>
                  <a:gd name="T25" fmla="*/ 32 h 48"/>
                  <a:gd name="T26" fmla="*/ 8 w 32"/>
                  <a:gd name="T27" fmla="*/ 32 h 48"/>
                  <a:gd name="T28" fmla="*/ 8 w 32"/>
                  <a:gd name="T29" fmla="*/ 24 h 48"/>
                  <a:gd name="T30" fmla="*/ 8 w 32"/>
                  <a:gd name="T31" fmla="*/ 24 h 48"/>
                  <a:gd name="T32" fmla="*/ 8 w 32"/>
                  <a:gd name="T33" fmla="*/ 16 h 48"/>
                  <a:gd name="T34" fmla="*/ 8 w 32"/>
                  <a:gd name="T35" fmla="*/ 16 h 48"/>
                  <a:gd name="T36" fmla="*/ 8 w 32"/>
                  <a:gd name="T37" fmla="*/ 16 h 48"/>
                  <a:gd name="T38" fmla="*/ 8 w 32"/>
                  <a:gd name="T39" fmla="*/ 8 h 48"/>
                  <a:gd name="T40" fmla="*/ 8 w 32"/>
                  <a:gd name="T41" fmla="*/ 8 h 48"/>
                  <a:gd name="T42" fmla="*/ 8 w 32"/>
                  <a:gd name="T43" fmla="*/ 0 h 48"/>
                  <a:gd name="T44" fmla="*/ 16 w 32"/>
                  <a:gd name="T45" fmla="*/ 0 h 48"/>
                  <a:gd name="T46" fmla="*/ 24 w 32"/>
                  <a:gd name="T47" fmla="*/ 0 h 48"/>
                  <a:gd name="T48" fmla="*/ 24 w 32"/>
                  <a:gd name="T49" fmla="*/ 0 h 48"/>
                  <a:gd name="T50" fmla="*/ 32 w 32"/>
                  <a:gd name="T51" fmla="*/ 8 h 48"/>
                  <a:gd name="T52" fmla="*/ 32 w 32"/>
                  <a:gd name="T53" fmla="*/ 8 h 48"/>
                  <a:gd name="T54" fmla="*/ 32 w 32"/>
                  <a:gd name="T55" fmla="*/ 16 h 48"/>
                  <a:gd name="T56" fmla="*/ 32 w 32"/>
                  <a:gd name="T57" fmla="*/ 16 h 48"/>
                  <a:gd name="T58" fmla="*/ 24 w 32"/>
                  <a:gd name="T59" fmla="*/ 24 h 48"/>
                  <a:gd name="T60" fmla="*/ 24 w 32"/>
                  <a:gd name="T61" fmla="*/ 24 h 48"/>
                  <a:gd name="T62" fmla="*/ 16 w 32"/>
                  <a:gd name="T63" fmla="*/ 24 h 48"/>
                  <a:gd name="T64" fmla="*/ 24 w 32"/>
                  <a:gd name="T65" fmla="*/ 16 h 48"/>
                  <a:gd name="T66" fmla="*/ 24 w 32"/>
                  <a:gd name="T67" fmla="*/ 16 h 48"/>
                  <a:gd name="T68" fmla="*/ 24 w 32"/>
                  <a:gd name="T69" fmla="*/ 16 h 48"/>
                  <a:gd name="T70" fmla="*/ 24 w 32"/>
                  <a:gd name="T71" fmla="*/ 8 h 48"/>
                  <a:gd name="T72" fmla="*/ 24 w 32"/>
                  <a:gd name="T73" fmla="*/ 8 h 48"/>
                  <a:gd name="T74" fmla="*/ 16 w 32"/>
                  <a:gd name="T75" fmla="*/ 8 h 48"/>
                  <a:gd name="T76" fmla="*/ 16 w 32"/>
                  <a:gd name="T77" fmla="*/ 8 h 48"/>
                  <a:gd name="T78" fmla="*/ 8 w 32"/>
                  <a:gd name="T79" fmla="*/ 8 h 48"/>
                  <a:gd name="T80" fmla="*/ 8 w 32"/>
                  <a:gd name="T81" fmla="*/ 16 h 48"/>
                  <a:gd name="T82" fmla="*/ 16 w 32"/>
                  <a:gd name="T83" fmla="*/ 16 h 48"/>
                  <a:gd name="T84" fmla="*/ 16 w 32"/>
                  <a:gd name="T85" fmla="*/ 24 h 48"/>
                  <a:gd name="T86" fmla="*/ 16 w 32"/>
                  <a:gd name="T87" fmla="*/ 24 h 48"/>
                  <a:gd name="T88" fmla="*/ 16 w 32"/>
                  <a:gd name="T89" fmla="*/ 24 h 48"/>
                  <a:gd name="T90" fmla="*/ 16 w 32"/>
                  <a:gd name="T91" fmla="*/ 24 h 48"/>
                  <a:gd name="T92" fmla="*/ 8 w 32"/>
                  <a:gd name="T93" fmla="*/ 32 h 48"/>
                  <a:gd name="T94" fmla="*/ 8 w 32"/>
                  <a:gd name="T95" fmla="*/ 32 h 48"/>
                  <a:gd name="T96" fmla="*/ 8 w 32"/>
                  <a:gd name="T97" fmla="*/ 32 h 48"/>
                  <a:gd name="T98" fmla="*/ 8 w 32"/>
                  <a:gd name="T99" fmla="*/ 40 h 48"/>
                  <a:gd name="T100" fmla="*/ 8 w 32"/>
                  <a:gd name="T101" fmla="*/ 40 h 48"/>
                  <a:gd name="T102" fmla="*/ 16 w 32"/>
                  <a:gd name="T103" fmla="*/ 40 h 48"/>
                  <a:gd name="T104" fmla="*/ 16 w 32"/>
                  <a:gd name="T105" fmla="*/ 48 h 48"/>
                  <a:gd name="T106" fmla="*/ 16 w 32"/>
                  <a:gd name="T107" fmla="*/ 48 h 48"/>
                  <a:gd name="T108" fmla="*/ 24 w 32"/>
                  <a:gd name="T109" fmla="*/ 40 h 48"/>
                  <a:gd name="T110" fmla="*/ 24 w 32"/>
                  <a:gd name="T111" fmla="*/ 40 h 48"/>
                  <a:gd name="T112" fmla="*/ 24 w 32"/>
                  <a:gd name="T113" fmla="*/ 40 h 48"/>
                  <a:gd name="T114" fmla="*/ 32 w 32"/>
                  <a:gd name="T115" fmla="*/ 32 h 48"/>
                  <a:gd name="T116" fmla="*/ 24 w 32"/>
                  <a:gd name="T117" fmla="*/ 32 h 48"/>
                  <a:gd name="T118" fmla="*/ 24 w 32"/>
                  <a:gd name="T119" fmla="*/ 32 h 48"/>
                  <a:gd name="T120" fmla="*/ 24 w 32"/>
                  <a:gd name="T121" fmla="*/ 24 h 48"/>
                  <a:gd name="T122" fmla="*/ 24 w 32"/>
                  <a:gd name="T123" fmla="*/ 24 h 48"/>
                  <a:gd name="T124" fmla="*/ 16 w 32"/>
                  <a:gd name="T12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" h="48">
                    <a:moveTo>
                      <a:pt x="24" y="24"/>
                    </a:moveTo>
                    <a:lnTo>
                      <a:pt x="24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24" y="48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5" name="Freeform 1129"/>
              <p:cNvSpPr>
                <a:spLocks/>
              </p:cNvSpPr>
              <p:nvPr/>
            </p:nvSpPr>
            <p:spPr bwMode="auto">
              <a:xfrm>
                <a:off x="992" y="2072"/>
                <a:ext cx="2400" cy="1512"/>
              </a:xfrm>
              <a:custGeom>
                <a:avLst/>
                <a:gdLst>
                  <a:gd name="T0" fmla="*/ 2376 w 2400"/>
                  <a:gd name="T1" fmla="*/ 24 h 1512"/>
                  <a:gd name="T2" fmla="*/ 2328 w 2400"/>
                  <a:gd name="T3" fmla="*/ 64 h 1512"/>
                  <a:gd name="T4" fmla="*/ 2296 w 2400"/>
                  <a:gd name="T5" fmla="*/ 80 h 1512"/>
                  <a:gd name="T6" fmla="*/ 2248 w 2400"/>
                  <a:gd name="T7" fmla="*/ 48 h 1512"/>
                  <a:gd name="T8" fmla="*/ 2224 w 2400"/>
                  <a:gd name="T9" fmla="*/ 56 h 1512"/>
                  <a:gd name="T10" fmla="*/ 2168 w 2400"/>
                  <a:gd name="T11" fmla="*/ 72 h 1512"/>
                  <a:gd name="T12" fmla="*/ 2144 w 2400"/>
                  <a:gd name="T13" fmla="*/ 80 h 1512"/>
                  <a:gd name="T14" fmla="*/ 2096 w 2400"/>
                  <a:gd name="T15" fmla="*/ 88 h 1512"/>
                  <a:gd name="T16" fmla="*/ 2072 w 2400"/>
                  <a:gd name="T17" fmla="*/ 104 h 1512"/>
                  <a:gd name="T18" fmla="*/ 2016 w 2400"/>
                  <a:gd name="T19" fmla="*/ 128 h 1512"/>
                  <a:gd name="T20" fmla="*/ 1992 w 2400"/>
                  <a:gd name="T21" fmla="*/ 120 h 1512"/>
                  <a:gd name="T22" fmla="*/ 1944 w 2400"/>
                  <a:gd name="T23" fmla="*/ 160 h 1512"/>
                  <a:gd name="T24" fmla="*/ 1912 w 2400"/>
                  <a:gd name="T25" fmla="*/ 168 h 1512"/>
                  <a:gd name="T26" fmla="*/ 1864 w 2400"/>
                  <a:gd name="T27" fmla="*/ 144 h 1512"/>
                  <a:gd name="T28" fmla="*/ 1840 w 2400"/>
                  <a:gd name="T29" fmla="*/ 136 h 1512"/>
                  <a:gd name="T30" fmla="*/ 1784 w 2400"/>
                  <a:gd name="T31" fmla="*/ 160 h 1512"/>
                  <a:gd name="T32" fmla="*/ 1760 w 2400"/>
                  <a:gd name="T33" fmla="*/ 160 h 1512"/>
                  <a:gd name="T34" fmla="*/ 1712 w 2400"/>
                  <a:gd name="T35" fmla="*/ 216 h 1512"/>
                  <a:gd name="T36" fmla="*/ 1688 w 2400"/>
                  <a:gd name="T37" fmla="*/ 184 h 1512"/>
                  <a:gd name="T38" fmla="*/ 1632 w 2400"/>
                  <a:gd name="T39" fmla="*/ 192 h 1512"/>
                  <a:gd name="T40" fmla="*/ 1608 w 2400"/>
                  <a:gd name="T41" fmla="*/ 208 h 1512"/>
                  <a:gd name="T42" fmla="*/ 1560 w 2400"/>
                  <a:gd name="T43" fmla="*/ 200 h 1512"/>
                  <a:gd name="T44" fmla="*/ 1528 w 2400"/>
                  <a:gd name="T45" fmla="*/ 272 h 1512"/>
                  <a:gd name="T46" fmla="*/ 1480 w 2400"/>
                  <a:gd name="T47" fmla="*/ 320 h 1512"/>
                  <a:gd name="T48" fmla="*/ 1456 w 2400"/>
                  <a:gd name="T49" fmla="*/ 240 h 1512"/>
                  <a:gd name="T50" fmla="*/ 1408 w 2400"/>
                  <a:gd name="T51" fmla="*/ 272 h 1512"/>
                  <a:gd name="T52" fmla="*/ 1376 w 2400"/>
                  <a:gd name="T53" fmla="*/ 264 h 1512"/>
                  <a:gd name="T54" fmla="*/ 1328 w 2400"/>
                  <a:gd name="T55" fmla="*/ 232 h 1512"/>
                  <a:gd name="T56" fmla="*/ 1304 w 2400"/>
                  <a:gd name="T57" fmla="*/ 376 h 1512"/>
                  <a:gd name="T58" fmla="*/ 1248 w 2400"/>
                  <a:gd name="T59" fmla="*/ 240 h 1512"/>
                  <a:gd name="T60" fmla="*/ 1224 w 2400"/>
                  <a:gd name="T61" fmla="*/ 448 h 1512"/>
                  <a:gd name="T62" fmla="*/ 1176 w 2400"/>
                  <a:gd name="T63" fmla="*/ 240 h 1512"/>
                  <a:gd name="T64" fmla="*/ 1152 w 2400"/>
                  <a:gd name="T65" fmla="*/ 424 h 1512"/>
                  <a:gd name="T66" fmla="*/ 1096 w 2400"/>
                  <a:gd name="T67" fmla="*/ 264 h 1512"/>
                  <a:gd name="T68" fmla="*/ 1072 w 2400"/>
                  <a:gd name="T69" fmla="*/ 384 h 1512"/>
                  <a:gd name="T70" fmla="*/ 1024 w 2400"/>
                  <a:gd name="T71" fmla="*/ 392 h 1512"/>
                  <a:gd name="T72" fmla="*/ 992 w 2400"/>
                  <a:gd name="T73" fmla="*/ 256 h 1512"/>
                  <a:gd name="T74" fmla="*/ 944 w 2400"/>
                  <a:gd name="T75" fmla="*/ 576 h 1512"/>
                  <a:gd name="T76" fmla="*/ 920 w 2400"/>
                  <a:gd name="T77" fmla="*/ 464 h 1512"/>
                  <a:gd name="T78" fmla="*/ 864 w 2400"/>
                  <a:gd name="T79" fmla="*/ 312 h 1512"/>
                  <a:gd name="T80" fmla="*/ 840 w 2400"/>
                  <a:gd name="T81" fmla="*/ 608 h 1512"/>
                  <a:gd name="T82" fmla="*/ 792 w 2400"/>
                  <a:gd name="T83" fmla="*/ 496 h 1512"/>
                  <a:gd name="T84" fmla="*/ 768 w 2400"/>
                  <a:gd name="T85" fmla="*/ 352 h 1512"/>
                  <a:gd name="T86" fmla="*/ 712 w 2400"/>
                  <a:gd name="T87" fmla="*/ 560 h 1512"/>
                  <a:gd name="T88" fmla="*/ 688 w 2400"/>
                  <a:gd name="T89" fmla="*/ 784 h 1512"/>
                  <a:gd name="T90" fmla="*/ 640 w 2400"/>
                  <a:gd name="T91" fmla="*/ 560 h 1512"/>
                  <a:gd name="T92" fmla="*/ 608 w 2400"/>
                  <a:gd name="T93" fmla="*/ 424 h 1512"/>
                  <a:gd name="T94" fmla="*/ 560 w 2400"/>
                  <a:gd name="T95" fmla="*/ 424 h 1512"/>
                  <a:gd name="T96" fmla="*/ 536 w 2400"/>
                  <a:gd name="T97" fmla="*/ 880 h 1512"/>
                  <a:gd name="T98" fmla="*/ 480 w 2400"/>
                  <a:gd name="T99" fmla="*/ 816 h 1512"/>
                  <a:gd name="T100" fmla="*/ 456 w 2400"/>
                  <a:gd name="T101" fmla="*/ 712 h 1512"/>
                  <a:gd name="T102" fmla="*/ 408 w 2400"/>
                  <a:gd name="T103" fmla="*/ 472 h 1512"/>
                  <a:gd name="T104" fmla="*/ 384 w 2400"/>
                  <a:gd name="T105" fmla="*/ 328 h 1512"/>
                  <a:gd name="T106" fmla="*/ 328 w 2400"/>
                  <a:gd name="T107" fmla="*/ 720 h 1512"/>
                  <a:gd name="T108" fmla="*/ 304 w 2400"/>
                  <a:gd name="T109" fmla="*/ 1120 h 1512"/>
                  <a:gd name="T110" fmla="*/ 256 w 2400"/>
                  <a:gd name="T111" fmla="*/ 1024 h 1512"/>
                  <a:gd name="T112" fmla="*/ 224 w 2400"/>
                  <a:gd name="T113" fmla="*/ 960 h 1512"/>
                  <a:gd name="T114" fmla="*/ 176 w 2400"/>
                  <a:gd name="T115" fmla="*/ 784 h 1512"/>
                  <a:gd name="T116" fmla="*/ 152 w 2400"/>
                  <a:gd name="T117" fmla="*/ 688 h 1512"/>
                  <a:gd name="T118" fmla="*/ 72 w 2400"/>
                  <a:gd name="T119" fmla="*/ 320 h 1512"/>
                  <a:gd name="T120" fmla="*/ 48 w 2400"/>
                  <a:gd name="T121" fmla="*/ 472 h 1512"/>
                  <a:gd name="T122" fmla="*/ 0 w 2400"/>
                  <a:gd name="T123" fmla="*/ 1512 h 1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400" h="1512">
                    <a:moveTo>
                      <a:pt x="2400" y="0"/>
                    </a:moveTo>
                    <a:lnTo>
                      <a:pt x="2376" y="24"/>
                    </a:lnTo>
                    <a:lnTo>
                      <a:pt x="2376" y="24"/>
                    </a:lnTo>
                    <a:lnTo>
                      <a:pt x="2352" y="24"/>
                    </a:lnTo>
                    <a:lnTo>
                      <a:pt x="2352" y="24"/>
                    </a:lnTo>
                    <a:lnTo>
                      <a:pt x="2328" y="64"/>
                    </a:lnTo>
                    <a:lnTo>
                      <a:pt x="2328" y="64"/>
                    </a:lnTo>
                    <a:lnTo>
                      <a:pt x="2296" y="80"/>
                    </a:lnTo>
                    <a:lnTo>
                      <a:pt x="2296" y="80"/>
                    </a:lnTo>
                    <a:lnTo>
                      <a:pt x="2272" y="64"/>
                    </a:lnTo>
                    <a:lnTo>
                      <a:pt x="2272" y="64"/>
                    </a:lnTo>
                    <a:lnTo>
                      <a:pt x="2248" y="48"/>
                    </a:lnTo>
                    <a:lnTo>
                      <a:pt x="2248" y="48"/>
                    </a:lnTo>
                    <a:lnTo>
                      <a:pt x="2224" y="56"/>
                    </a:lnTo>
                    <a:lnTo>
                      <a:pt x="2224" y="56"/>
                    </a:lnTo>
                    <a:lnTo>
                      <a:pt x="2200" y="64"/>
                    </a:lnTo>
                    <a:lnTo>
                      <a:pt x="2200" y="64"/>
                    </a:lnTo>
                    <a:lnTo>
                      <a:pt x="2168" y="72"/>
                    </a:lnTo>
                    <a:lnTo>
                      <a:pt x="2168" y="72"/>
                    </a:lnTo>
                    <a:lnTo>
                      <a:pt x="2144" y="80"/>
                    </a:lnTo>
                    <a:lnTo>
                      <a:pt x="2144" y="80"/>
                    </a:lnTo>
                    <a:lnTo>
                      <a:pt x="2120" y="72"/>
                    </a:lnTo>
                    <a:lnTo>
                      <a:pt x="2120" y="72"/>
                    </a:lnTo>
                    <a:lnTo>
                      <a:pt x="2096" y="88"/>
                    </a:lnTo>
                    <a:lnTo>
                      <a:pt x="2096" y="88"/>
                    </a:lnTo>
                    <a:lnTo>
                      <a:pt x="2072" y="104"/>
                    </a:lnTo>
                    <a:lnTo>
                      <a:pt x="2072" y="104"/>
                    </a:lnTo>
                    <a:lnTo>
                      <a:pt x="2040" y="128"/>
                    </a:lnTo>
                    <a:lnTo>
                      <a:pt x="2040" y="128"/>
                    </a:lnTo>
                    <a:lnTo>
                      <a:pt x="2016" y="128"/>
                    </a:lnTo>
                    <a:lnTo>
                      <a:pt x="2016" y="128"/>
                    </a:lnTo>
                    <a:lnTo>
                      <a:pt x="1992" y="120"/>
                    </a:lnTo>
                    <a:lnTo>
                      <a:pt x="1992" y="120"/>
                    </a:lnTo>
                    <a:lnTo>
                      <a:pt x="1968" y="128"/>
                    </a:lnTo>
                    <a:lnTo>
                      <a:pt x="1968" y="128"/>
                    </a:lnTo>
                    <a:lnTo>
                      <a:pt x="1944" y="160"/>
                    </a:lnTo>
                    <a:lnTo>
                      <a:pt x="1944" y="160"/>
                    </a:lnTo>
                    <a:lnTo>
                      <a:pt x="1912" y="168"/>
                    </a:lnTo>
                    <a:lnTo>
                      <a:pt x="1912" y="168"/>
                    </a:lnTo>
                    <a:lnTo>
                      <a:pt x="1888" y="168"/>
                    </a:lnTo>
                    <a:lnTo>
                      <a:pt x="1888" y="168"/>
                    </a:lnTo>
                    <a:lnTo>
                      <a:pt x="1864" y="144"/>
                    </a:lnTo>
                    <a:lnTo>
                      <a:pt x="1864" y="144"/>
                    </a:lnTo>
                    <a:lnTo>
                      <a:pt x="1840" y="136"/>
                    </a:lnTo>
                    <a:lnTo>
                      <a:pt x="1840" y="136"/>
                    </a:lnTo>
                    <a:lnTo>
                      <a:pt x="1816" y="176"/>
                    </a:lnTo>
                    <a:lnTo>
                      <a:pt x="1816" y="176"/>
                    </a:lnTo>
                    <a:lnTo>
                      <a:pt x="1784" y="160"/>
                    </a:lnTo>
                    <a:lnTo>
                      <a:pt x="1784" y="160"/>
                    </a:lnTo>
                    <a:lnTo>
                      <a:pt x="1760" y="160"/>
                    </a:lnTo>
                    <a:lnTo>
                      <a:pt x="1760" y="160"/>
                    </a:lnTo>
                    <a:lnTo>
                      <a:pt x="1736" y="224"/>
                    </a:lnTo>
                    <a:lnTo>
                      <a:pt x="1736" y="224"/>
                    </a:lnTo>
                    <a:lnTo>
                      <a:pt x="1712" y="216"/>
                    </a:lnTo>
                    <a:lnTo>
                      <a:pt x="1712" y="216"/>
                    </a:lnTo>
                    <a:lnTo>
                      <a:pt x="1688" y="184"/>
                    </a:lnTo>
                    <a:lnTo>
                      <a:pt x="1688" y="184"/>
                    </a:lnTo>
                    <a:lnTo>
                      <a:pt x="1656" y="216"/>
                    </a:lnTo>
                    <a:lnTo>
                      <a:pt x="1656" y="216"/>
                    </a:lnTo>
                    <a:lnTo>
                      <a:pt x="1632" y="192"/>
                    </a:lnTo>
                    <a:lnTo>
                      <a:pt x="1632" y="192"/>
                    </a:lnTo>
                    <a:lnTo>
                      <a:pt x="1608" y="208"/>
                    </a:lnTo>
                    <a:lnTo>
                      <a:pt x="1608" y="208"/>
                    </a:lnTo>
                    <a:lnTo>
                      <a:pt x="1584" y="256"/>
                    </a:lnTo>
                    <a:lnTo>
                      <a:pt x="1584" y="256"/>
                    </a:lnTo>
                    <a:lnTo>
                      <a:pt x="1560" y="200"/>
                    </a:lnTo>
                    <a:lnTo>
                      <a:pt x="1560" y="200"/>
                    </a:lnTo>
                    <a:lnTo>
                      <a:pt x="1528" y="272"/>
                    </a:lnTo>
                    <a:lnTo>
                      <a:pt x="1528" y="272"/>
                    </a:lnTo>
                    <a:lnTo>
                      <a:pt x="1504" y="208"/>
                    </a:lnTo>
                    <a:lnTo>
                      <a:pt x="1504" y="208"/>
                    </a:lnTo>
                    <a:lnTo>
                      <a:pt x="1480" y="320"/>
                    </a:lnTo>
                    <a:lnTo>
                      <a:pt x="1480" y="320"/>
                    </a:lnTo>
                    <a:lnTo>
                      <a:pt x="1456" y="240"/>
                    </a:lnTo>
                    <a:lnTo>
                      <a:pt x="1456" y="240"/>
                    </a:lnTo>
                    <a:lnTo>
                      <a:pt x="1432" y="304"/>
                    </a:lnTo>
                    <a:lnTo>
                      <a:pt x="1432" y="304"/>
                    </a:lnTo>
                    <a:lnTo>
                      <a:pt x="1408" y="272"/>
                    </a:lnTo>
                    <a:lnTo>
                      <a:pt x="1408" y="272"/>
                    </a:lnTo>
                    <a:lnTo>
                      <a:pt x="1376" y="264"/>
                    </a:lnTo>
                    <a:lnTo>
                      <a:pt x="1376" y="264"/>
                    </a:lnTo>
                    <a:lnTo>
                      <a:pt x="1352" y="376"/>
                    </a:lnTo>
                    <a:lnTo>
                      <a:pt x="1352" y="376"/>
                    </a:lnTo>
                    <a:lnTo>
                      <a:pt x="1328" y="232"/>
                    </a:lnTo>
                    <a:lnTo>
                      <a:pt x="1328" y="232"/>
                    </a:lnTo>
                    <a:lnTo>
                      <a:pt x="1304" y="376"/>
                    </a:lnTo>
                    <a:lnTo>
                      <a:pt x="1304" y="376"/>
                    </a:lnTo>
                    <a:lnTo>
                      <a:pt x="1280" y="328"/>
                    </a:lnTo>
                    <a:lnTo>
                      <a:pt x="1280" y="328"/>
                    </a:lnTo>
                    <a:lnTo>
                      <a:pt x="1248" y="240"/>
                    </a:lnTo>
                    <a:lnTo>
                      <a:pt x="1248" y="240"/>
                    </a:lnTo>
                    <a:lnTo>
                      <a:pt x="1224" y="448"/>
                    </a:lnTo>
                    <a:lnTo>
                      <a:pt x="1224" y="448"/>
                    </a:lnTo>
                    <a:lnTo>
                      <a:pt x="1200" y="344"/>
                    </a:lnTo>
                    <a:lnTo>
                      <a:pt x="1200" y="344"/>
                    </a:lnTo>
                    <a:lnTo>
                      <a:pt x="1176" y="240"/>
                    </a:lnTo>
                    <a:lnTo>
                      <a:pt x="1176" y="240"/>
                    </a:lnTo>
                    <a:lnTo>
                      <a:pt x="1152" y="424"/>
                    </a:lnTo>
                    <a:lnTo>
                      <a:pt x="1152" y="424"/>
                    </a:lnTo>
                    <a:lnTo>
                      <a:pt x="1120" y="416"/>
                    </a:lnTo>
                    <a:lnTo>
                      <a:pt x="1120" y="416"/>
                    </a:lnTo>
                    <a:lnTo>
                      <a:pt x="1096" y="264"/>
                    </a:lnTo>
                    <a:lnTo>
                      <a:pt x="1096" y="264"/>
                    </a:lnTo>
                    <a:lnTo>
                      <a:pt x="1072" y="384"/>
                    </a:lnTo>
                    <a:lnTo>
                      <a:pt x="1072" y="384"/>
                    </a:lnTo>
                    <a:lnTo>
                      <a:pt x="1048" y="512"/>
                    </a:lnTo>
                    <a:lnTo>
                      <a:pt x="1048" y="512"/>
                    </a:lnTo>
                    <a:lnTo>
                      <a:pt x="1024" y="392"/>
                    </a:lnTo>
                    <a:lnTo>
                      <a:pt x="1024" y="392"/>
                    </a:lnTo>
                    <a:lnTo>
                      <a:pt x="992" y="256"/>
                    </a:lnTo>
                    <a:lnTo>
                      <a:pt x="992" y="256"/>
                    </a:lnTo>
                    <a:lnTo>
                      <a:pt x="968" y="440"/>
                    </a:lnTo>
                    <a:lnTo>
                      <a:pt x="968" y="440"/>
                    </a:lnTo>
                    <a:lnTo>
                      <a:pt x="944" y="576"/>
                    </a:lnTo>
                    <a:lnTo>
                      <a:pt x="944" y="576"/>
                    </a:lnTo>
                    <a:lnTo>
                      <a:pt x="920" y="464"/>
                    </a:lnTo>
                    <a:lnTo>
                      <a:pt x="920" y="464"/>
                    </a:lnTo>
                    <a:lnTo>
                      <a:pt x="896" y="312"/>
                    </a:lnTo>
                    <a:lnTo>
                      <a:pt x="896" y="312"/>
                    </a:lnTo>
                    <a:lnTo>
                      <a:pt x="864" y="312"/>
                    </a:lnTo>
                    <a:lnTo>
                      <a:pt x="864" y="312"/>
                    </a:lnTo>
                    <a:lnTo>
                      <a:pt x="840" y="608"/>
                    </a:lnTo>
                    <a:lnTo>
                      <a:pt x="840" y="608"/>
                    </a:lnTo>
                    <a:lnTo>
                      <a:pt x="816" y="616"/>
                    </a:lnTo>
                    <a:lnTo>
                      <a:pt x="816" y="616"/>
                    </a:lnTo>
                    <a:lnTo>
                      <a:pt x="792" y="496"/>
                    </a:lnTo>
                    <a:lnTo>
                      <a:pt x="792" y="496"/>
                    </a:lnTo>
                    <a:lnTo>
                      <a:pt x="768" y="352"/>
                    </a:lnTo>
                    <a:lnTo>
                      <a:pt x="768" y="352"/>
                    </a:lnTo>
                    <a:lnTo>
                      <a:pt x="736" y="272"/>
                    </a:lnTo>
                    <a:lnTo>
                      <a:pt x="736" y="272"/>
                    </a:lnTo>
                    <a:lnTo>
                      <a:pt x="712" y="560"/>
                    </a:lnTo>
                    <a:lnTo>
                      <a:pt x="712" y="560"/>
                    </a:lnTo>
                    <a:lnTo>
                      <a:pt x="688" y="784"/>
                    </a:lnTo>
                    <a:lnTo>
                      <a:pt x="688" y="784"/>
                    </a:lnTo>
                    <a:lnTo>
                      <a:pt x="664" y="680"/>
                    </a:lnTo>
                    <a:lnTo>
                      <a:pt x="664" y="680"/>
                    </a:lnTo>
                    <a:lnTo>
                      <a:pt x="640" y="560"/>
                    </a:lnTo>
                    <a:lnTo>
                      <a:pt x="640" y="560"/>
                    </a:lnTo>
                    <a:lnTo>
                      <a:pt x="608" y="424"/>
                    </a:lnTo>
                    <a:lnTo>
                      <a:pt x="608" y="424"/>
                    </a:lnTo>
                    <a:lnTo>
                      <a:pt x="584" y="288"/>
                    </a:lnTo>
                    <a:lnTo>
                      <a:pt x="584" y="288"/>
                    </a:lnTo>
                    <a:lnTo>
                      <a:pt x="560" y="424"/>
                    </a:lnTo>
                    <a:lnTo>
                      <a:pt x="560" y="424"/>
                    </a:lnTo>
                    <a:lnTo>
                      <a:pt x="536" y="880"/>
                    </a:lnTo>
                    <a:lnTo>
                      <a:pt x="536" y="880"/>
                    </a:lnTo>
                    <a:lnTo>
                      <a:pt x="512" y="896"/>
                    </a:lnTo>
                    <a:lnTo>
                      <a:pt x="512" y="896"/>
                    </a:lnTo>
                    <a:lnTo>
                      <a:pt x="480" y="816"/>
                    </a:lnTo>
                    <a:lnTo>
                      <a:pt x="480" y="816"/>
                    </a:lnTo>
                    <a:lnTo>
                      <a:pt x="456" y="712"/>
                    </a:lnTo>
                    <a:lnTo>
                      <a:pt x="456" y="712"/>
                    </a:lnTo>
                    <a:lnTo>
                      <a:pt x="432" y="600"/>
                    </a:lnTo>
                    <a:lnTo>
                      <a:pt x="432" y="600"/>
                    </a:lnTo>
                    <a:lnTo>
                      <a:pt x="408" y="472"/>
                    </a:lnTo>
                    <a:lnTo>
                      <a:pt x="408" y="472"/>
                    </a:lnTo>
                    <a:lnTo>
                      <a:pt x="384" y="328"/>
                    </a:lnTo>
                    <a:lnTo>
                      <a:pt x="384" y="328"/>
                    </a:lnTo>
                    <a:lnTo>
                      <a:pt x="352" y="336"/>
                    </a:lnTo>
                    <a:lnTo>
                      <a:pt x="352" y="336"/>
                    </a:lnTo>
                    <a:lnTo>
                      <a:pt x="328" y="720"/>
                    </a:lnTo>
                    <a:lnTo>
                      <a:pt x="328" y="720"/>
                    </a:lnTo>
                    <a:lnTo>
                      <a:pt x="304" y="1120"/>
                    </a:lnTo>
                    <a:lnTo>
                      <a:pt x="304" y="1120"/>
                    </a:lnTo>
                    <a:lnTo>
                      <a:pt x="280" y="1088"/>
                    </a:lnTo>
                    <a:lnTo>
                      <a:pt x="280" y="1088"/>
                    </a:lnTo>
                    <a:lnTo>
                      <a:pt x="256" y="1024"/>
                    </a:lnTo>
                    <a:lnTo>
                      <a:pt x="256" y="1024"/>
                    </a:lnTo>
                    <a:lnTo>
                      <a:pt x="224" y="960"/>
                    </a:lnTo>
                    <a:lnTo>
                      <a:pt x="224" y="960"/>
                    </a:lnTo>
                    <a:lnTo>
                      <a:pt x="200" y="872"/>
                    </a:lnTo>
                    <a:lnTo>
                      <a:pt x="200" y="872"/>
                    </a:lnTo>
                    <a:lnTo>
                      <a:pt x="176" y="784"/>
                    </a:lnTo>
                    <a:lnTo>
                      <a:pt x="176" y="784"/>
                    </a:lnTo>
                    <a:lnTo>
                      <a:pt x="152" y="688"/>
                    </a:lnTo>
                    <a:lnTo>
                      <a:pt x="152" y="688"/>
                    </a:lnTo>
                    <a:lnTo>
                      <a:pt x="128" y="576"/>
                    </a:lnTo>
                    <a:lnTo>
                      <a:pt x="128" y="576"/>
                    </a:lnTo>
                    <a:lnTo>
                      <a:pt x="72" y="320"/>
                    </a:lnTo>
                    <a:lnTo>
                      <a:pt x="72" y="320"/>
                    </a:lnTo>
                    <a:lnTo>
                      <a:pt x="48" y="472"/>
                    </a:lnTo>
                    <a:lnTo>
                      <a:pt x="48" y="472"/>
                    </a:lnTo>
                    <a:lnTo>
                      <a:pt x="24" y="1008"/>
                    </a:lnTo>
                    <a:lnTo>
                      <a:pt x="24" y="1008"/>
                    </a:lnTo>
                    <a:lnTo>
                      <a:pt x="0" y="151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6" name="Line 1130"/>
              <p:cNvSpPr>
                <a:spLocks noChangeShapeType="1"/>
              </p:cNvSpPr>
              <p:nvPr/>
            </p:nvSpPr>
            <p:spPr bwMode="auto">
              <a:xfrm flipH="1">
                <a:off x="3376" y="2744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7" name="Freeform 1131"/>
              <p:cNvSpPr>
                <a:spLocks/>
              </p:cNvSpPr>
              <p:nvPr/>
            </p:nvSpPr>
            <p:spPr bwMode="auto">
              <a:xfrm>
                <a:off x="3344" y="2816"/>
                <a:ext cx="16" cy="48"/>
              </a:xfrm>
              <a:custGeom>
                <a:avLst/>
                <a:gdLst>
                  <a:gd name="T0" fmla="*/ 16 w 16"/>
                  <a:gd name="T1" fmla="*/ 0 h 48"/>
                  <a:gd name="T2" fmla="*/ 0 w 16"/>
                  <a:gd name="T3" fmla="*/ 40 h 48"/>
                  <a:gd name="T4" fmla="*/ 0 w 16"/>
                  <a:gd name="T5" fmla="*/ 40 h 48"/>
                  <a:gd name="T6" fmla="*/ 0 w 1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8">
                    <a:moveTo>
                      <a:pt x="16" y="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8" name="Freeform 1132"/>
              <p:cNvSpPr>
                <a:spLocks/>
              </p:cNvSpPr>
              <p:nvPr/>
            </p:nvSpPr>
            <p:spPr bwMode="auto">
              <a:xfrm>
                <a:off x="3312" y="2888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8 w 8"/>
                  <a:gd name="T3" fmla="*/ 8 h 48"/>
                  <a:gd name="T4" fmla="*/ 8 w 8"/>
                  <a:gd name="T5" fmla="*/ 8 h 48"/>
                  <a:gd name="T6" fmla="*/ 0 w 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89" name="Line 1133"/>
              <p:cNvSpPr>
                <a:spLocks noChangeShapeType="1"/>
              </p:cNvSpPr>
              <p:nvPr/>
            </p:nvSpPr>
            <p:spPr bwMode="auto">
              <a:xfrm flipH="1">
                <a:off x="3296" y="29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0" name="Freeform 1134"/>
              <p:cNvSpPr>
                <a:spLocks/>
              </p:cNvSpPr>
              <p:nvPr/>
            </p:nvSpPr>
            <p:spPr bwMode="auto">
              <a:xfrm>
                <a:off x="3264" y="3016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0 w 24"/>
                  <a:gd name="T3" fmla="*/ 24 h 24"/>
                  <a:gd name="T4" fmla="*/ 0 w 24"/>
                  <a:gd name="T5" fmla="*/ 24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1" name="Line 1135"/>
              <p:cNvSpPr>
                <a:spLocks noChangeShapeType="1"/>
              </p:cNvSpPr>
              <p:nvPr/>
            </p:nvSpPr>
            <p:spPr bwMode="auto">
              <a:xfrm flipH="1" flipV="1">
                <a:off x="3248" y="293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2" name="Freeform 1136"/>
              <p:cNvSpPr>
                <a:spLocks/>
              </p:cNvSpPr>
              <p:nvPr/>
            </p:nvSpPr>
            <p:spPr bwMode="auto">
              <a:xfrm>
                <a:off x="3224" y="2864"/>
                <a:ext cx="16" cy="40"/>
              </a:xfrm>
              <a:custGeom>
                <a:avLst/>
                <a:gdLst>
                  <a:gd name="T0" fmla="*/ 16 w 16"/>
                  <a:gd name="T1" fmla="*/ 40 h 40"/>
                  <a:gd name="T2" fmla="*/ 16 w 16"/>
                  <a:gd name="T3" fmla="*/ 16 h 40"/>
                  <a:gd name="T4" fmla="*/ 16 w 16"/>
                  <a:gd name="T5" fmla="*/ 16 h 40"/>
                  <a:gd name="T6" fmla="*/ 0 w 1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0">
                    <a:moveTo>
                      <a:pt x="16" y="40"/>
                    </a:moveTo>
                    <a:lnTo>
                      <a:pt x="16" y="16"/>
                    </a:lnTo>
                    <a:lnTo>
                      <a:pt x="16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3" name="Freeform 1137"/>
              <p:cNvSpPr>
                <a:spLocks/>
              </p:cNvSpPr>
              <p:nvPr/>
            </p:nvSpPr>
            <p:spPr bwMode="auto">
              <a:xfrm>
                <a:off x="3176" y="2872"/>
                <a:ext cx="24" cy="40"/>
              </a:xfrm>
              <a:custGeom>
                <a:avLst/>
                <a:gdLst>
                  <a:gd name="T0" fmla="*/ 24 w 24"/>
                  <a:gd name="T1" fmla="*/ 0 h 40"/>
                  <a:gd name="T2" fmla="*/ 16 w 24"/>
                  <a:gd name="T3" fmla="*/ 8 h 40"/>
                  <a:gd name="T4" fmla="*/ 16 w 24"/>
                  <a:gd name="T5" fmla="*/ 8 h 40"/>
                  <a:gd name="T6" fmla="*/ 0 w 24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0">
                    <a:moveTo>
                      <a:pt x="24" y="0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0" y="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4" name="Freeform 1138"/>
              <p:cNvSpPr>
                <a:spLocks/>
              </p:cNvSpPr>
              <p:nvPr/>
            </p:nvSpPr>
            <p:spPr bwMode="auto">
              <a:xfrm>
                <a:off x="3144" y="2944"/>
                <a:ext cx="16" cy="40"/>
              </a:xfrm>
              <a:custGeom>
                <a:avLst/>
                <a:gdLst>
                  <a:gd name="T0" fmla="*/ 16 w 16"/>
                  <a:gd name="T1" fmla="*/ 0 h 40"/>
                  <a:gd name="T2" fmla="*/ 16 w 16"/>
                  <a:gd name="T3" fmla="*/ 0 h 40"/>
                  <a:gd name="T4" fmla="*/ 16 w 16"/>
                  <a:gd name="T5" fmla="*/ 0 h 40"/>
                  <a:gd name="T6" fmla="*/ 0 w 1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0">
                    <a:moveTo>
                      <a:pt x="16" y="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5" name="Line 1139"/>
              <p:cNvSpPr>
                <a:spLocks noChangeShapeType="1"/>
              </p:cNvSpPr>
              <p:nvPr/>
            </p:nvSpPr>
            <p:spPr bwMode="auto">
              <a:xfrm flipH="1" flipV="1">
                <a:off x="3120" y="292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6" name="Freeform 1140"/>
              <p:cNvSpPr>
                <a:spLocks/>
              </p:cNvSpPr>
              <p:nvPr/>
            </p:nvSpPr>
            <p:spPr bwMode="auto">
              <a:xfrm>
                <a:off x="3096" y="2840"/>
                <a:ext cx="16" cy="48"/>
              </a:xfrm>
              <a:custGeom>
                <a:avLst/>
                <a:gdLst>
                  <a:gd name="T0" fmla="*/ 16 w 16"/>
                  <a:gd name="T1" fmla="*/ 48 h 48"/>
                  <a:gd name="T2" fmla="*/ 16 w 16"/>
                  <a:gd name="T3" fmla="*/ 40 h 48"/>
                  <a:gd name="T4" fmla="*/ 16 w 16"/>
                  <a:gd name="T5" fmla="*/ 40 h 48"/>
                  <a:gd name="T6" fmla="*/ 0 w 1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8">
                    <a:moveTo>
                      <a:pt x="16" y="48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7" name="Freeform 1141"/>
              <p:cNvSpPr>
                <a:spLocks/>
              </p:cNvSpPr>
              <p:nvPr/>
            </p:nvSpPr>
            <p:spPr bwMode="auto">
              <a:xfrm>
                <a:off x="3056" y="2816"/>
                <a:ext cx="32" cy="32"/>
              </a:xfrm>
              <a:custGeom>
                <a:avLst/>
                <a:gdLst>
                  <a:gd name="T0" fmla="*/ 32 w 32"/>
                  <a:gd name="T1" fmla="*/ 0 h 32"/>
                  <a:gd name="T2" fmla="*/ 8 w 32"/>
                  <a:gd name="T3" fmla="*/ 24 h 32"/>
                  <a:gd name="T4" fmla="*/ 8 w 32"/>
                  <a:gd name="T5" fmla="*/ 24 h 32"/>
                  <a:gd name="T6" fmla="*/ 0 w 32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2">
                    <a:moveTo>
                      <a:pt x="32" y="0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0" y="3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8" name="Line 1142"/>
              <p:cNvSpPr>
                <a:spLocks noChangeShapeType="1"/>
              </p:cNvSpPr>
              <p:nvPr/>
            </p:nvSpPr>
            <p:spPr bwMode="auto">
              <a:xfrm flipH="1">
                <a:off x="3024" y="287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199" name="Line 1143"/>
              <p:cNvSpPr>
                <a:spLocks noChangeShapeType="1"/>
              </p:cNvSpPr>
              <p:nvPr/>
            </p:nvSpPr>
            <p:spPr bwMode="auto">
              <a:xfrm flipH="1">
                <a:off x="3008" y="2952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0" name="Line 1144"/>
              <p:cNvSpPr>
                <a:spLocks noChangeShapeType="1"/>
              </p:cNvSpPr>
              <p:nvPr/>
            </p:nvSpPr>
            <p:spPr bwMode="auto">
              <a:xfrm flipH="1" flipV="1">
                <a:off x="2992" y="2936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1" name="Freeform 1145"/>
              <p:cNvSpPr>
                <a:spLocks/>
              </p:cNvSpPr>
              <p:nvPr/>
            </p:nvSpPr>
            <p:spPr bwMode="auto">
              <a:xfrm>
                <a:off x="2976" y="2856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32 h 48"/>
                  <a:gd name="T4" fmla="*/ 8 w 8"/>
                  <a:gd name="T5" fmla="*/ 32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32"/>
                    </a:lnTo>
                    <a:lnTo>
                      <a:pt x="8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2" name="Line 1146"/>
              <p:cNvSpPr>
                <a:spLocks noChangeShapeType="1"/>
              </p:cNvSpPr>
              <p:nvPr/>
            </p:nvSpPr>
            <p:spPr bwMode="auto">
              <a:xfrm flipH="1" flipV="1">
                <a:off x="2968" y="277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3" name="Freeform 1147"/>
              <p:cNvSpPr>
                <a:spLocks/>
              </p:cNvSpPr>
              <p:nvPr/>
            </p:nvSpPr>
            <p:spPr bwMode="auto">
              <a:xfrm>
                <a:off x="2960" y="2720"/>
                <a:ext cx="1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16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4" name="Line 1148"/>
              <p:cNvSpPr>
                <a:spLocks noChangeShapeType="1"/>
              </p:cNvSpPr>
              <p:nvPr/>
            </p:nvSpPr>
            <p:spPr bwMode="auto">
              <a:xfrm flipH="1">
                <a:off x="2944" y="27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5" name="Freeform 1149"/>
              <p:cNvSpPr>
                <a:spLocks/>
              </p:cNvSpPr>
              <p:nvPr/>
            </p:nvSpPr>
            <p:spPr bwMode="auto">
              <a:xfrm>
                <a:off x="2936" y="2848"/>
                <a:ext cx="1" cy="40"/>
              </a:xfrm>
              <a:custGeom>
                <a:avLst/>
                <a:gdLst>
                  <a:gd name="T0" fmla="*/ 0 h 40"/>
                  <a:gd name="T1" fmla="*/ 40 h 40"/>
                  <a:gd name="T2" fmla="*/ 40 h 40"/>
                  <a:gd name="T3" fmla="*/ 40 h 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0">
                    <a:moveTo>
                      <a:pt x="0" y="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6" name="Line 1150"/>
              <p:cNvSpPr>
                <a:spLocks noChangeShapeType="1"/>
              </p:cNvSpPr>
              <p:nvPr/>
            </p:nvSpPr>
            <p:spPr bwMode="auto">
              <a:xfrm flipH="1" flipV="1">
                <a:off x="2920" y="280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7" name="Freeform 1151"/>
              <p:cNvSpPr>
                <a:spLocks/>
              </p:cNvSpPr>
              <p:nvPr/>
            </p:nvSpPr>
            <p:spPr bwMode="auto">
              <a:xfrm>
                <a:off x="2896" y="2776"/>
                <a:ext cx="16" cy="32"/>
              </a:xfrm>
              <a:custGeom>
                <a:avLst/>
                <a:gdLst>
                  <a:gd name="T0" fmla="*/ 16 w 16"/>
                  <a:gd name="T1" fmla="*/ 8 h 32"/>
                  <a:gd name="T2" fmla="*/ 8 w 16"/>
                  <a:gd name="T3" fmla="*/ 0 h 32"/>
                  <a:gd name="T4" fmla="*/ 8 w 16"/>
                  <a:gd name="T5" fmla="*/ 0 h 32"/>
                  <a:gd name="T6" fmla="*/ 0 w 16"/>
                  <a:gd name="T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2">
                    <a:moveTo>
                      <a:pt x="16" y="8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0" y="3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8" name="Line 1152"/>
              <p:cNvSpPr>
                <a:spLocks noChangeShapeType="1"/>
              </p:cNvSpPr>
              <p:nvPr/>
            </p:nvSpPr>
            <p:spPr bwMode="auto">
              <a:xfrm flipH="1">
                <a:off x="2880" y="284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09" name="Line 1153"/>
              <p:cNvSpPr>
                <a:spLocks noChangeShapeType="1"/>
              </p:cNvSpPr>
              <p:nvPr/>
            </p:nvSpPr>
            <p:spPr bwMode="auto">
              <a:xfrm flipH="1" flipV="1">
                <a:off x="2864" y="281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0" name="Freeform 1154"/>
              <p:cNvSpPr>
                <a:spLocks/>
              </p:cNvSpPr>
              <p:nvPr/>
            </p:nvSpPr>
            <p:spPr bwMode="auto">
              <a:xfrm>
                <a:off x="2840" y="2736"/>
                <a:ext cx="16" cy="48"/>
              </a:xfrm>
              <a:custGeom>
                <a:avLst/>
                <a:gdLst>
                  <a:gd name="T0" fmla="*/ 16 w 16"/>
                  <a:gd name="T1" fmla="*/ 48 h 48"/>
                  <a:gd name="T2" fmla="*/ 16 w 16"/>
                  <a:gd name="T3" fmla="*/ 40 h 48"/>
                  <a:gd name="T4" fmla="*/ 16 w 16"/>
                  <a:gd name="T5" fmla="*/ 40 h 48"/>
                  <a:gd name="T6" fmla="*/ 0 w 1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8">
                    <a:moveTo>
                      <a:pt x="16" y="48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1" name="Line 1155"/>
              <p:cNvSpPr>
                <a:spLocks noChangeShapeType="1"/>
              </p:cNvSpPr>
              <p:nvPr/>
            </p:nvSpPr>
            <p:spPr bwMode="auto">
              <a:xfrm flipH="1">
                <a:off x="2824" y="27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2" name="Line 1156"/>
              <p:cNvSpPr>
                <a:spLocks noChangeShapeType="1"/>
              </p:cNvSpPr>
              <p:nvPr/>
            </p:nvSpPr>
            <p:spPr bwMode="auto">
              <a:xfrm flipH="1">
                <a:off x="2808" y="279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3" name="Line 1157"/>
              <p:cNvSpPr>
                <a:spLocks noChangeShapeType="1"/>
              </p:cNvSpPr>
              <p:nvPr/>
            </p:nvSpPr>
            <p:spPr bwMode="auto">
              <a:xfrm flipH="1" flipV="1">
                <a:off x="2784" y="2824"/>
                <a:ext cx="24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4" name="Line 1158"/>
              <p:cNvSpPr>
                <a:spLocks noChangeShapeType="1"/>
              </p:cNvSpPr>
              <p:nvPr/>
            </p:nvSpPr>
            <p:spPr bwMode="auto">
              <a:xfrm flipH="1">
                <a:off x="2768" y="283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5" name="Line 1159"/>
              <p:cNvSpPr>
                <a:spLocks noChangeShapeType="1"/>
              </p:cNvSpPr>
              <p:nvPr/>
            </p:nvSpPr>
            <p:spPr bwMode="auto">
              <a:xfrm flipH="1">
                <a:off x="2752" y="29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6" name="Freeform 1160"/>
              <p:cNvSpPr>
                <a:spLocks/>
              </p:cNvSpPr>
              <p:nvPr/>
            </p:nvSpPr>
            <p:spPr bwMode="auto">
              <a:xfrm>
                <a:off x="2720" y="2952"/>
                <a:ext cx="16" cy="40"/>
              </a:xfrm>
              <a:custGeom>
                <a:avLst/>
                <a:gdLst>
                  <a:gd name="T0" fmla="*/ 16 w 16"/>
                  <a:gd name="T1" fmla="*/ 32 h 40"/>
                  <a:gd name="T2" fmla="*/ 8 w 16"/>
                  <a:gd name="T3" fmla="*/ 40 h 40"/>
                  <a:gd name="T4" fmla="*/ 8 w 16"/>
                  <a:gd name="T5" fmla="*/ 40 h 40"/>
                  <a:gd name="T6" fmla="*/ 0 w 16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0">
                    <a:moveTo>
                      <a:pt x="16" y="32"/>
                    </a:moveTo>
                    <a:lnTo>
                      <a:pt x="8" y="40"/>
                    </a:lnTo>
                    <a:lnTo>
                      <a:pt x="8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7" name="Line 1161"/>
              <p:cNvSpPr>
                <a:spLocks noChangeShapeType="1"/>
              </p:cNvSpPr>
              <p:nvPr/>
            </p:nvSpPr>
            <p:spPr bwMode="auto">
              <a:xfrm flipH="1" flipV="1">
                <a:off x="2704" y="288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8" name="Line 1162"/>
              <p:cNvSpPr>
                <a:spLocks noChangeShapeType="1"/>
              </p:cNvSpPr>
              <p:nvPr/>
            </p:nvSpPr>
            <p:spPr bwMode="auto">
              <a:xfrm flipH="1" flipV="1">
                <a:off x="2680" y="2800"/>
                <a:ext cx="24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19" name="Freeform 1163"/>
              <p:cNvSpPr>
                <a:spLocks/>
              </p:cNvSpPr>
              <p:nvPr/>
            </p:nvSpPr>
            <p:spPr bwMode="auto">
              <a:xfrm>
                <a:off x="2648" y="2800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0 w 24"/>
                  <a:gd name="T5" fmla="*/ 24 h 24"/>
                  <a:gd name="T6" fmla="*/ 0 w 24"/>
                  <a:gd name="T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0" name="Line 1164"/>
              <p:cNvSpPr>
                <a:spLocks noChangeShapeType="1"/>
              </p:cNvSpPr>
              <p:nvPr/>
            </p:nvSpPr>
            <p:spPr bwMode="auto">
              <a:xfrm flipH="1" flipV="1">
                <a:off x="2640" y="273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1" name="Line 1165"/>
              <p:cNvSpPr>
                <a:spLocks noChangeShapeType="1"/>
              </p:cNvSpPr>
              <p:nvPr/>
            </p:nvSpPr>
            <p:spPr bwMode="auto">
              <a:xfrm flipV="1">
                <a:off x="2632" y="265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2" name="Line 1166"/>
              <p:cNvSpPr>
                <a:spLocks noChangeShapeType="1"/>
              </p:cNvSpPr>
              <p:nvPr/>
            </p:nvSpPr>
            <p:spPr bwMode="auto">
              <a:xfrm flipH="1">
                <a:off x="2616" y="264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3" name="Line 1167"/>
              <p:cNvSpPr>
                <a:spLocks noChangeShapeType="1"/>
              </p:cNvSpPr>
              <p:nvPr/>
            </p:nvSpPr>
            <p:spPr bwMode="auto">
              <a:xfrm flipH="1">
                <a:off x="2600" y="272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4" name="Line 1168"/>
              <p:cNvSpPr>
                <a:spLocks noChangeShapeType="1"/>
              </p:cNvSpPr>
              <p:nvPr/>
            </p:nvSpPr>
            <p:spPr bwMode="auto">
              <a:xfrm flipH="1">
                <a:off x="2576" y="280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5" name="Line 1169"/>
              <p:cNvSpPr>
                <a:spLocks noChangeShapeType="1"/>
              </p:cNvSpPr>
              <p:nvPr/>
            </p:nvSpPr>
            <p:spPr bwMode="auto">
              <a:xfrm flipH="1">
                <a:off x="2552" y="2880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6" name="Line 1170"/>
              <p:cNvSpPr>
                <a:spLocks noChangeShapeType="1"/>
              </p:cNvSpPr>
              <p:nvPr/>
            </p:nvSpPr>
            <p:spPr bwMode="auto">
              <a:xfrm flipH="1">
                <a:off x="2536" y="295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7" name="Freeform 1171"/>
              <p:cNvSpPr>
                <a:spLocks/>
              </p:cNvSpPr>
              <p:nvPr/>
            </p:nvSpPr>
            <p:spPr bwMode="auto">
              <a:xfrm>
                <a:off x="2520" y="2992"/>
                <a:ext cx="8" cy="48"/>
              </a:xfrm>
              <a:custGeom>
                <a:avLst/>
                <a:gdLst>
                  <a:gd name="T0" fmla="*/ 8 w 8"/>
                  <a:gd name="T1" fmla="*/ 40 h 48"/>
                  <a:gd name="T2" fmla="*/ 0 w 8"/>
                  <a:gd name="T3" fmla="*/ 48 h 48"/>
                  <a:gd name="T4" fmla="*/ 0 w 8"/>
                  <a:gd name="T5" fmla="*/ 48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8" name="Line 1172"/>
              <p:cNvSpPr>
                <a:spLocks noChangeShapeType="1"/>
              </p:cNvSpPr>
              <p:nvPr/>
            </p:nvSpPr>
            <p:spPr bwMode="auto">
              <a:xfrm flipH="1" flipV="1">
                <a:off x="2512" y="29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29" name="Line 1173"/>
              <p:cNvSpPr>
                <a:spLocks noChangeShapeType="1"/>
              </p:cNvSpPr>
              <p:nvPr/>
            </p:nvSpPr>
            <p:spPr bwMode="auto">
              <a:xfrm flipH="1" flipV="1">
                <a:off x="2504" y="283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0" name="Line 1174"/>
              <p:cNvSpPr>
                <a:spLocks noChangeShapeType="1"/>
              </p:cNvSpPr>
              <p:nvPr/>
            </p:nvSpPr>
            <p:spPr bwMode="auto">
              <a:xfrm flipH="1" flipV="1">
                <a:off x="2496" y="275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1" name="Line 1175"/>
              <p:cNvSpPr>
                <a:spLocks noChangeShapeType="1"/>
              </p:cNvSpPr>
              <p:nvPr/>
            </p:nvSpPr>
            <p:spPr bwMode="auto">
              <a:xfrm>
                <a:off x="2496" y="276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2" name="Line 1176"/>
              <p:cNvSpPr>
                <a:spLocks noChangeShapeType="1"/>
              </p:cNvSpPr>
              <p:nvPr/>
            </p:nvSpPr>
            <p:spPr bwMode="auto">
              <a:xfrm>
                <a:off x="2488" y="284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3" name="Line 1177"/>
              <p:cNvSpPr>
                <a:spLocks noChangeShapeType="1"/>
              </p:cNvSpPr>
              <p:nvPr/>
            </p:nvSpPr>
            <p:spPr bwMode="auto">
              <a:xfrm>
                <a:off x="2480" y="292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4" name="Freeform 1178"/>
              <p:cNvSpPr>
                <a:spLocks/>
              </p:cNvSpPr>
              <p:nvPr/>
            </p:nvSpPr>
            <p:spPr bwMode="auto">
              <a:xfrm>
                <a:off x="2472" y="3000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0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5" name="Line 1179"/>
              <p:cNvSpPr>
                <a:spLocks noChangeShapeType="1"/>
              </p:cNvSpPr>
              <p:nvPr/>
            </p:nvSpPr>
            <p:spPr bwMode="auto">
              <a:xfrm flipH="1" flipV="1">
                <a:off x="2464" y="29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6" name="Line 1180"/>
              <p:cNvSpPr>
                <a:spLocks noChangeShapeType="1"/>
              </p:cNvSpPr>
              <p:nvPr/>
            </p:nvSpPr>
            <p:spPr bwMode="auto">
              <a:xfrm flipH="1" flipV="1">
                <a:off x="2456" y="288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7" name="Freeform 1181"/>
              <p:cNvSpPr>
                <a:spLocks/>
              </p:cNvSpPr>
              <p:nvPr/>
            </p:nvSpPr>
            <p:spPr bwMode="auto">
              <a:xfrm>
                <a:off x="2440" y="2808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16 h 48"/>
                  <a:gd name="T4" fmla="*/ 8 w 8"/>
                  <a:gd name="T5" fmla="*/ 16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16"/>
                    </a:lnTo>
                    <a:lnTo>
                      <a:pt x="8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8" name="Freeform 1182"/>
              <p:cNvSpPr>
                <a:spLocks/>
              </p:cNvSpPr>
              <p:nvPr/>
            </p:nvSpPr>
            <p:spPr bwMode="auto">
              <a:xfrm>
                <a:off x="2400" y="2744"/>
                <a:ext cx="24" cy="40"/>
              </a:xfrm>
              <a:custGeom>
                <a:avLst/>
                <a:gdLst>
                  <a:gd name="T0" fmla="*/ 24 w 24"/>
                  <a:gd name="T1" fmla="*/ 40 h 40"/>
                  <a:gd name="T2" fmla="*/ 24 w 24"/>
                  <a:gd name="T3" fmla="*/ 32 h 40"/>
                  <a:gd name="T4" fmla="*/ 24 w 24"/>
                  <a:gd name="T5" fmla="*/ 32 h 40"/>
                  <a:gd name="T6" fmla="*/ 0 w 24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0">
                    <a:moveTo>
                      <a:pt x="24" y="40"/>
                    </a:moveTo>
                    <a:lnTo>
                      <a:pt x="24" y="32"/>
                    </a:lnTo>
                    <a:lnTo>
                      <a:pt x="24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39" name="Freeform 1183"/>
              <p:cNvSpPr>
                <a:spLocks/>
              </p:cNvSpPr>
              <p:nvPr/>
            </p:nvSpPr>
            <p:spPr bwMode="auto">
              <a:xfrm>
                <a:off x="2368" y="2760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0 w 8"/>
                  <a:gd name="T3" fmla="*/ 8 h 48"/>
                  <a:gd name="T4" fmla="*/ 0 w 8"/>
                  <a:gd name="T5" fmla="*/ 8 h 48"/>
                  <a:gd name="T6" fmla="*/ 0 w 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0" name="Line 1184"/>
              <p:cNvSpPr>
                <a:spLocks noChangeShapeType="1"/>
              </p:cNvSpPr>
              <p:nvPr/>
            </p:nvSpPr>
            <p:spPr bwMode="auto">
              <a:xfrm flipH="1">
                <a:off x="2360" y="284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1" name="Line 1185"/>
              <p:cNvSpPr>
                <a:spLocks noChangeShapeType="1"/>
              </p:cNvSpPr>
              <p:nvPr/>
            </p:nvSpPr>
            <p:spPr bwMode="auto">
              <a:xfrm>
                <a:off x="2360" y="292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2" name="Line 1186"/>
              <p:cNvSpPr>
                <a:spLocks noChangeShapeType="1"/>
              </p:cNvSpPr>
              <p:nvPr/>
            </p:nvSpPr>
            <p:spPr bwMode="auto">
              <a:xfrm flipH="1">
                <a:off x="2352" y="300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3" name="Line 1187"/>
              <p:cNvSpPr>
                <a:spLocks noChangeShapeType="1"/>
              </p:cNvSpPr>
              <p:nvPr/>
            </p:nvSpPr>
            <p:spPr bwMode="auto">
              <a:xfrm>
                <a:off x="2352" y="308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4" name="Freeform 1188"/>
              <p:cNvSpPr>
                <a:spLocks/>
              </p:cNvSpPr>
              <p:nvPr/>
            </p:nvSpPr>
            <p:spPr bwMode="auto">
              <a:xfrm>
                <a:off x="2344" y="3160"/>
                <a:ext cx="1" cy="32"/>
              </a:xfrm>
              <a:custGeom>
                <a:avLst/>
                <a:gdLst>
                  <a:gd name="T0" fmla="*/ 0 h 32"/>
                  <a:gd name="T1" fmla="*/ 32 h 32"/>
                  <a:gd name="T2" fmla="*/ 32 h 32"/>
                  <a:gd name="T3" fmla="*/ 16 h 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2">
                    <a:moveTo>
                      <a:pt x="0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1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5" name="Line 1189"/>
              <p:cNvSpPr>
                <a:spLocks noChangeShapeType="1"/>
              </p:cNvSpPr>
              <p:nvPr/>
            </p:nvSpPr>
            <p:spPr bwMode="auto">
              <a:xfrm flipH="1" flipV="1">
                <a:off x="2336" y="309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6" name="Line 1190"/>
              <p:cNvSpPr>
                <a:spLocks noChangeShapeType="1"/>
              </p:cNvSpPr>
              <p:nvPr/>
            </p:nvSpPr>
            <p:spPr bwMode="auto">
              <a:xfrm flipV="1">
                <a:off x="2336" y="301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7" name="Line 1191"/>
              <p:cNvSpPr>
                <a:spLocks noChangeShapeType="1"/>
              </p:cNvSpPr>
              <p:nvPr/>
            </p:nvSpPr>
            <p:spPr bwMode="auto">
              <a:xfrm flipH="1" flipV="1">
                <a:off x="2328" y="293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8" name="Line 1192"/>
              <p:cNvSpPr>
                <a:spLocks noChangeShapeType="1"/>
              </p:cNvSpPr>
              <p:nvPr/>
            </p:nvSpPr>
            <p:spPr bwMode="auto">
              <a:xfrm flipV="1">
                <a:off x="2328" y="285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49" name="Freeform 1193"/>
              <p:cNvSpPr>
                <a:spLocks/>
              </p:cNvSpPr>
              <p:nvPr/>
            </p:nvSpPr>
            <p:spPr bwMode="auto">
              <a:xfrm>
                <a:off x="2320" y="2776"/>
                <a:ext cx="1" cy="48"/>
              </a:xfrm>
              <a:custGeom>
                <a:avLst/>
                <a:gdLst>
                  <a:gd name="T0" fmla="*/ 48 h 48"/>
                  <a:gd name="T1" fmla="*/ 0 h 48"/>
                  <a:gd name="T2" fmla="*/ 0 h 48"/>
                  <a:gd name="T3" fmla="*/ 8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4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0" name="Line 1194"/>
              <p:cNvSpPr>
                <a:spLocks noChangeShapeType="1"/>
              </p:cNvSpPr>
              <p:nvPr/>
            </p:nvSpPr>
            <p:spPr bwMode="auto">
              <a:xfrm flipH="1">
                <a:off x="2312" y="281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1" name="Line 1195"/>
              <p:cNvSpPr>
                <a:spLocks noChangeShapeType="1"/>
              </p:cNvSpPr>
              <p:nvPr/>
            </p:nvSpPr>
            <p:spPr bwMode="auto">
              <a:xfrm flipH="1">
                <a:off x="2304" y="2896"/>
                <a:ext cx="8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2" name="Line 1196"/>
              <p:cNvSpPr>
                <a:spLocks noChangeShapeType="1"/>
              </p:cNvSpPr>
              <p:nvPr/>
            </p:nvSpPr>
            <p:spPr bwMode="auto">
              <a:xfrm>
                <a:off x="2304" y="296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3" name="Line 1197"/>
              <p:cNvSpPr>
                <a:spLocks noChangeShapeType="1"/>
              </p:cNvSpPr>
              <p:nvPr/>
            </p:nvSpPr>
            <p:spPr bwMode="auto">
              <a:xfrm>
                <a:off x="2296" y="304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4" name="Line 1198"/>
              <p:cNvSpPr>
                <a:spLocks noChangeShapeType="1"/>
              </p:cNvSpPr>
              <p:nvPr/>
            </p:nvSpPr>
            <p:spPr bwMode="auto">
              <a:xfrm flipH="1" flipV="1">
                <a:off x="2288" y="308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5" name="Line 1199"/>
              <p:cNvSpPr>
                <a:spLocks noChangeShapeType="1"/>
              </p:cNvSpPr>
              <p:nvPr/>
            </p:nvSpPr>
            <p:spPr bwMode="auto">
              <a:xfrm flipH="1" flipV="1">
                <a:off x="2272" y="300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6" name="Freeform 1200"/>
              <p:cNvSpPr>
                <a:spLocks/>
              </p:cNvSpPr>
              <p:nvPr/>
            </p:nvSpPr>
            <p:spPr bwMode="auto">
              <a:xfrm>
                <a:off x="2264" y="292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32 h 48"/>
                  <a:gd name="T4" fmla="*/ 8 w 8"/>
                  <a:gd name="T5" fmla="*/ 32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32"/>
                    </a:lnTo>
                    <a:lnTo>
                      <a:pt x="8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7" name="Line 1201"/>
              <p:cNvSpPr>
                <a:spLocks noChangeShapeType="1"/>
              </p:cNvSpPr>
              <p:nvPr/>
            </p:nvSpPr>
            <p:spPr bwMode="auto">
              <a:xfrm flipV="1">
                <a:off x="2256" y="284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8" name="Line 1202"/>
              <p:cNvSpPr>
                <a:spLocks noChangeShapeType="1"/>
              </p:cNvSpPr>
              <p:nvPr/>
            </p:nvSpPr>
            <p:spPr bwMode="auto">
              <a:xfrm flipH="1" flipV="1">
                <a:off x="2240" y="276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59" name="Line 1203"/>
              <p:cNvSpPr>
                <a:spLocks noChangeShapeType="1"/>
              </p:cNvSpPr>
              <p:nvPr/>
            </p:nvSpPr>
            <p:spPr bwMode="auto">
              <a:xfrm>
                <a:off x="2240" y="279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0" name="Line 1204"/>
              <p:cNvSpPr>
                <a:spLocks noChangeShapeType="1"/>
              </p:cNvSpPr>
              <p:nvPr/>
            </p:nvSpPr>
            <p:spPr bwMode="auto">
              <a:xfrm>
                <a:off x="2232" y="287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1" name="Line 1205"/>
              <p:cNvSpPr>
                <a:spLocks noChangeShapeType="1"/>
              </p:cNvSpPr>
              <p:nvPr/>
            </p:nvSpPr>
            <p:spPr bwMode="auto">
              <a:xfrm flipH="1">
                <a:off x="2224" y="295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2" name="Line 1206"/>
              <p:cNvSpPr>
                <a:spLocks noChangeShapeType="1"/>
              </p:cNvSpPr>
              <p:nvPr/>
            </p:nvSpPr>
            <p:spPr bwMode="auto">
              <a:xfrm>
                <a:off x="2224" y="303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3" name="Line 1207"/>
              <p:cNvSpPr>
                <a:spLocks noChangeShapeType="1"/>
              </p:cNvSpPr>
              <p:nvPr/>
            </p:nvSpPr>
            <p:spPr bwMode="auto">
              <a:xfrm flipH="1">
                <a:off x="2216" y="31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4" name="Line 1208"/>
              <p:cNvSpPr>
                <a:spLocks noChangeShapeType="1"/>
              </p:cNvSpPr>
              <p:nvPr/>
            </p:nvSpPr>
            <p:spPr bwMode="auto">
              <a:xfrm flipV="1">
                <a:off x="2216" y="31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5" name="Line 1209"/>
              <p:cNvSpPr>
                <a:spLocks noChangeShapeType="1"/>
              </p:cNvSpPr>
              <p:nvPr/>
            </p:nvSpPr>
            <p:spPr bwMode="auto">
              <a:xfrm flipV="1">
                <a:off x="2208" y="30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6" name="Line 1210"/>
              <p:cNvSpPr>
                <a:spLocks noChangeShapeType="1"/>
              </p:cNvSpPr>
              <p:nvPr/>
            </p:nvSpPr>
            <p:spPr bwMode="auto">
              <a:xfrm flipV="1">
                <a:off x="2208" y="29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7" name="Line 1211"/>
              <p:cNvSpPr>
                <a:spLocks noChangeShapeType="1"/>
              </p:cNvSpPr>
              <p:nvPr/>
            </p:nvSpPr>
            <p:spPr bwMode="auto">
              <a:xfrm flipV="1">
                <a:off x="2200" y="28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8" name="Line 1212"/>
              <p:cNvSpPr>
                <a:spLocks noChangeShapeType="1"/>
              </p:cNvSpPr>
              <p:nvPr/>
            </p:nvSpPr>
            <p:spPr bwMode="auto">
              <a:xfrm flipV="1">
                <a:off x="2200" y="27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69" name="Line 1213"/>
              <p:cNvSpPr>
                <a:spLocks noChangeShapeType="1"/>
              </p:cNvSpPr>
              <p:nvPr/>
            </p:nvSpPr>
            <p:spPr bwMode="auto">
              <a:xfrm flipV="1">
                <a:off x="2192" y="27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0" name="Line 1214"/>
              <p:cNvSpPr>
                <a:spLocks noChangeShapeType="1"/>
              </p:cNvSpPr>
              <p:nvPr/>
            </p:nvSpPr>
            <p:spPr bwMode="auto">
              <a:xfrm flipH="1" flipV="1">
                <a:off x="2184" y="263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1" name="Line 1215"/>
              <p:cNvSpPr>
                <a:spLocks noChangeShapeType="1"/>
              </p:cNvSpPr>
              <p:nvPr/>
            </p:nvSpPr>
            <p:spPr bwMode="auto">
              <a:xfrm flipH="1" flipV="1">
                <a:off x="2168" y="255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2" name="Line 1216"/>
              <p:cNvSpPr>
                <a:spLocks noChangeShapeType="1"/>
              </p:cNvSpPr>
              <p:nvPr/>
            </p:nvSpPr>
            <p:spPr bwMode="auto">
              <a:xfrm flipH="1">
                <a:off x="2160" y="254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3" name="Line 1217"/>
              <p:cNvSpPr>
                <a:spLocks noChangeShapeType="1"/>
              </p:cNvSpPr>
              <p:nvPr/>
            </p:nvSpPr>
            <p:spPr bwMode="auto">
              <a:xfrm flipH="1">
                <a:off x="2152" y="262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4" name="Line 1218"/>
              <p:cNvSpPr>
                <a:spLocks noChangeShapeType="1"/>
              </p:cNvSpPr>
              <p:nvPr/>
            </p:nvSpPr>
            <p:spPr bwMode="auto">
              <a:xfrm>
                <a:off x="2152" y="27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5" name="Line 1219"/>
              <p:cNvSpPr>
                <a:spLocks noChangeShapeType="1"/>
              </p:cNvSpPr>
              <p:nvPr/>
            </p:nvSpPr>
            <p:spPr bwMode="auto">
              <a:xfrm>
                <a:off x="2144" y="27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6" name="Freeform 1220"/>
              <p:cNvSpPr>
                <a:spLocks/>
              </p:cNvSpPr>
              <p:nvPr/>
            </p:nvSpPr>
            <p:spPr bwMode="auto">
              <a:xfrm>
                <a:off x="2112" y="2864"/>
                <a:ext cx="32" cy="32"/>
              </a:xfrm>
              <a:custGeom>
                <a:avLst/>
                <a:gdLst>
                  <a:gd name="T0" fmla="*/ 32 w 32"/>
                  <a:gd name="T1" fmla="*/ 0 h 32"/>
                  <a:gd name="T2" fmla="*/ 32 w 32"/>
                  <a:gd name="T3" fmla="*/ 8 h 32"/>
                  <a:gd name="T4" fmla="*/ 32 w 32"/>
                  <a:gd name="T5" fmla="*/ 8 h 32"/>
                  <a:gd name="T6" fmla="*/ 0 w 32"/>
                  <a:gd name="T7" fmla="*/ 32 h 32"/>
                  <a:gd name="T8" fmla="*/ 0 w 32"/>
                  <a:gd name="T9" fmla="*/ 32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32" y="0"/>
                    </a:moveTo>
                    <a:lnTo>
                      <a:pt x="32" y="8"/>
                    </a:lnTo>
                    <a:lnTo>
                      <a:pt x="32" y="8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7" name="Line 1221"/>
              <p:cNvSpPr>
                <a:spLocks noChangeShapeType="1"/>
              </p:cNvSpPr>
              <p:nvPr/>
            </p:nvSpPr>
            <p:spPr bwMode="auto">
              <a:xfrm flipV="1">
                <a:off x="2112" y="281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8" name="Line 1222"/>
              <p:cNvSpPr>
                <a:spLocks noChangeShapeType="1"/>
              </p:cNvSpPr>
              <p:nvPr/>
            </p:nvSpPr>
            <p:spPr bwMode="auto">
              <a:xfrm flipV="1">
                <a:off x="2104" y="273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79" name="Line 1223"/>
              <p:cNvSpPr>
                <a:spLocks noChangeShapeType="1"/>
              </p:cNvSpPr>
              <p:nvPr/>
            </p:nvSpPr>
            <p:spPr bwMode="auto">
              <a:xfrm flipH="1" flipV="1">
                <a:off x="2096" y="265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0" name="Line 1224"/>
              <p:cNvSpPr>
                <a:spLocks noChangeShapeType="1"/>
              </p:cNvSpPr>
              <p:nvPr/>
            </p:nvSpPr>
            <p:spPr bwMode="auto">
              <a:xfrm flipH="1" flipV="1">
                <a:off x="2088" y="257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1" name="Line 1225"/>
              <p:cNvSpPr>
                <a:spLocks noChangeShapeType="1"/>
              </p:cNvSpPr>
              <p:nvPr/>
            </p:nvSpPr>
            <p:spPr bwMode="auto">
              <a:xfrm flipH="1">
                <a:off x="2080" y="256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2" name="Line 1226"/>
              <p:cNvSpPr>
                <a:spLocks noChangeShapeType="1"/>
              </p:cNvSpPr>
              <p:nvPr/>
            </p:nvSpPr>
            <p:spPr bwMode="auto">
              <a:xfrm flipH="1">
                <a:off x="2072" y="264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3" name="Line 1227"/>
              <p:cNvSpPr>
                <a:spLocks noChangeShapeType="1"/>
              </p:cNvSpPr>
              <p:nvPr/>
            </p:nvSpPr>
            <p:spPr bwMode="auto">
              <a:xfrm flipH="1">
                <a:off x="2064" y="272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4" name="Line 1228"/>
              <p:cNvSpPr>
                <a:spLocks noChangeShapeType="1"/>
              </p:cNvSpPr>
              <p:nvPr/>
            </p:nvSpPr>
            <p:spPr bwMode="auto">
              <a:xfrm flipH="1">
                <a:off x="2056" y="280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5" name="Line 1229"/>
              <p:cNvSpPr>
                <a:spLocks noChangeShapeType="1"/>
              </p:cNvSpPr>
              <p:nvPr/>
            </p:nvSpPr>
            <p:spPr bwMode="auto">
              <a:xfrm flipH="1">
                <a:off x="2048" y="288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6286" name="Group 1230"/>
            <p:cNvGrpSpPr>
              <a:grpSpLocks/>
            </p:cNvGrpSpPr>
            <p:nvPr/>
          </p:nvGrpSpPr>
          <p:grpSpPr bwMode="auto">
            <a:xfrm>
              <a:off x="304" y="2344"/>
              <a:ext cx="2144" cy="2024"/>
              <a:chOff x="304" y="2344"/>
              <a:chExt cx="2144" cy="2024"/>
            </a:xfrm>
          </p:grpSpPr>
          <p:sp>
            <p:nvSpPr>
              <p:cNvPr id="46287" name="Line 1231"/>
              <p:cNvSpPr>
                <a:spLocks noChangeShapeType="1"/>
              </p:cNvSpPr>
              <p:nvPr/>
            </p:nvSpPr>
            <p:spPr bwMode="auto">
              <a:xfrm>
                <a:off x="2048" y="296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8" name="Freeform 1232"/>
              <p:cNvSpPr>
                <a:spLocks/>
              </p:cNvSpPr>
              <p:nvPr/>
            </p:nvSpPr>
            <p:spPr bwMode="auto">
              <a:xfrm>
                <a:off x="2040" y="3040"/>
                <a:ext cx="1" cy="32"/>
              </a:xfrm>
              <a:custGeom>
                <a:avLst/>
                <a:gdLst>
                  <a:gd name="T0" fmla="*/ 0 h 32"/>
                  <a:gd name="T1" fmla="*/ 32 h 32"/>
                  <a:gd name="T2" fmla="*/ 32 h 32"/>
                  <a:gd name="T3" fmla="*/ 16 h 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2">
                    <a:moveTo>
                      <a:pt x="0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1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89" name="Line 1233"/>
              <p:cNvSpPr>
                <a:spLocks noChangeShapeType="1"/>
              </p:cNvSpPr>
              <p:nvPr/>
            </p:nvSpPr>
            <p:spPr bwMode="auto">
              <a:xfrm flipV="1">
                <a:off x="2032" y="2976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0" name="Line 1234"/>
              <p:cNvSpPr>
                <a:spLocks noChangeShapeType="1"/>
              </p:cNvSpPr>
              <p:nvPr/>
            </p:nvSpPr>
            <p:spPr bwMode="auto">
              <a:xfrm flipH="1" flipV="1">
                <a:off x="2016" y="2896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1" name="Freeform 1235"/>
              <p:cNvSpPr>
                <a:spLocks/>
              </p:cNvSpPr>
              <p:nvPr/>
            </p:nvSpPr>
            <p:spPr bwMode="auto">
              <a:xfrm>
                <a:off x="2008" y="2824"/>
                <a:ext cx="8" cy="40"/>
              </a:xfrm>
              <a:custGeom>
                <a:avLst/>
                <a:gdLst>
                  <a:gd name="T0" fmla="*/ 8 w 8"/>
                  <a:gd name="T1" fmla="*/ 40 h 40"/>
                  <a:gd name="T2" fmla="*/ 8 w 8"/>
                  <a:gd name="T3" fmla="*/ 8 h 40"/>
                  <a:gd name="T4" fmla="*/ 8 w 8"/>
                  <a:gd name="T5" fmla="*/ 8 h 40"/>
                  <a:gd name="T6" fmla="*/ 0 w 8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0">
                    <a:moveTo>
                      <a:pt x="8" y="40"/>
                    </a:moveTo>
                    <a:lnTo>
                      <a:pt x="8" y="8"/>
                    </a:lnTo>
                    <a:lnTo>
                      <a:pt x="8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2" name="Line 1236"/>
              <p:cNvSpPr>
                <a:spLocks noChangeShapeType="1"/>
              </p:cNvSpPr>
              <p:nvPr/>
            </p:nvSpPr>
            <p:spPr bwMode="auto">
              <a:xfrm flipH="1" flipV="1">
                <a:off x="2000" y="274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3" name="Line 1237"/>
              <p:cNvSpPr>
                <a:spLocks noChangeShapeType="1"/>
              </p:cNvSpPr>
              <p:nvPr/>
            </p:nvSpPr>
            <p:spPr bwMode="auto">
              <a:xfrm flipV="1">
                <a:off x="2000" y="26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4" name="Line 1238"/>
              <p:cNvSpPr>
                <a:spLocks noChangeShapeType="1"/>
              </p:cNvSpPr>
              <p:nvPr/>
            </p:nvSpPr>
            <p:spPr bwMode="auto">
              <a:xfrm flipV="1">
                <a:off x="1992" y="25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5" name="Line 1239"/>
              <p:cNvSpPr>
                <a:spLocks noChangeShapeType="1"/>
              </p:cNvSpPr>
              <p:nvPr/>
            </p:nvSpPr>
            <p:spPr bwMode="auto">
              <a:xfrm flipH="1">
                <a:off x="1976" y="258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6" name="Line 1240"/>
              <p:cNvSpPr>
                <a:spLocks noChangeShapeType="1"/>
              </p:cNvSpPr>
              <p:nvPr/>
            </p:nvSpPr>
            <p:spPr bwMode="auto">
              <a:xfrm flipH="1">
                <a:off x="1968" y="266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7" name="Freeform 1241"/>
              <p:cNvSpPr>
                <a:spLocks/>
              </p:cNvSpPr>
              <p:nvPr/>
            </p:nvSpPr>
            <p:spPr bwMode="auto">
              <a:xfrm>
                <a:off x="1960" y="2744"/>
                <a:ext cx="8" cy="48"/>
              </a:xfrm>
              <a:custGeom>
                <a:avLst/>
                <a:gdLst>
                  <a:gd name="T0" fmla="*/ 8 w 8"/>
                  <a:gd name="T1" fmla="*/ 0 h 48"/>
                  <a:gd name="T2" fmla="*/ 0 w 8"/>
                  <a:gd name="T3" fmla="*/ 40 h 48"/>
                  <a:gd name="T4" fmla="*/ 0 w 8"/>
                  <a:gd name="T5" fmla="*/ 40 h 48"/>
                  <a:gd name="T6" fmla="*/ 0 w 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8" name="Line 1242"/>
              <p:cNvSpPr>
                <a:spLocks noChangeShapeType="1"/>
              </p:cNvSpPr>
              <p:nvPr/>
            </p:nvSpPr>
            <p:spPr bwMode="auto">
              <a:xfrm flipH="1">
                <a:off x="1952" y="282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299" name="Line 1243"/>
              <p:cNvSpPr>
                <a:spLocks noChangeShapeType="1"/>
              </p:cNvSpPr>
              <p:nvPr/>
            </p:nvSpPr>
            <p:spPr bwMode="auto">
              <a:xfrm>
                <a:off x="1952" y="29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0" name="Line 1244"/>
              <p:cNvSpPr>
                <a:spLocks noChangeShapeType="1"/>
              </p:cNvSpPr>
              <p:nvPr/>
            </p:nvSpPr>
            <p:spPr bwMode="auto">
              <a:xfrm flipH="1">
                <a:off x="1944" y="298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1" name="Line 1245"/>
              <p:cNvSpPr>
                <a:spLocks noChangeShapeType="1"/>
              </p:cNvSpPr>
              <p:nvPr/>
            </p:nvSpPr>
            <p:spPr bwMode="auto">
              <a:xfrm flipH="1">
                <a:off x="1936" y="306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2" name="Rectangle 1246"/>
              <p:cNvSpPr>
                <a:spLocks noChangeArrowheads="1"/>
              </p:cNvSpPr>
              <p:nvPr/>
            </p:nvSpPr>
            <p:spPr bwMode="auto">
              <a:xfrm>
                <a:off x="1936" y="3144"/>
                <a:ext cx="0" cy="24"/>
              </a:xfrm>
              <a:prstGeom prst="rect">
                <a:avLst/>
              </a:prstGeom>
              <a:noFill/>
              <a:ln w="12700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3" name="Line 1247"/>
              <p:cNvSpPr>
                <a:spLocks noChangeShapeType="1"/>
              </p:cNvSpPr>
              <p:nvPr/>
            </p:nvSpPr>
            <p:spPr bwMode="auto">
              <a:xfrm flipH="1" flipV="1">
                <a:off x="1920" y="3072"/>
                <a:ext cx="8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4" name="Freeform 1248"/>
              <p:cNvSpPr>
                <a:spLocks/>
              </p:cNvSpPr>
              <p:nvPr/>
            </p:nvSpPr>
            <p:spPr bwMode="auto">
              <a:xfrm>
                <a:off x="1912" y="2992"/>
                <a:ext cx="1" cy="48"/>
              </a:xfrm>
              <a:custGeom>
                <a:avLst/>
                <a:gdLst>
                  <a:gd name="T0" fmla="*/ 48 h 48"/>
                  <a:gd name="T1" fmla="*/ 16 h 48"/>
                  <a:gd name="T2" fmla="*/ 16 h 48"/>
                  <a:gd name="T3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48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5" name="Line 1249"/>
              <p:cNvSpPr>
                <a:spLocks noChangeShapeType="1"/>
              </p:cNvSpPr>
              <p:nvPr/>
            </p:nvSpPr>
            <p:spPr bwMode="auto">
              <a:xfrm flipV="1">
                <a:off x="1904" y="291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6" name="Line 1250"/>
              <p:cNvSpPr>
                <a:spLocks noChangeShapeType="1"/>
              </p:cNvSpPr>
              <p:nvPr/>
            </p:nvSpPr>
            <p:spPr bwMode="auto">
              <a:xfrm flipH="1" flipV="1">
                <a:off x="1896" y="283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7" name="Line 1251"/>
              <p:cNvSpPr>
                <a:spLocks noChangeShapeType="1"/>
              </p:cNvSpPr>
              <p:nvPr/>
            </p:nvSpPr>
            <p:spPr bwMode="auto">
              <a:xfrm flipV="1">
                <a:off x="1896" y="275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8" name="Line 1252"/>
              <p:cNvSpPr>
                <a:spLocks noChangeShapeType="1"/>
              </p:cNvSpPr>
              <p:nvPr/>
            </p:nvSpPr>
            <p:spPr bwMode="auto">
              <a:xfrm flipH="1" flipV="1">
                <a:off x="1888" y="267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09" name="Line 1253"/>
              <p:cNvSpPr>
                <a:spLocks noChangeShapeType="1"/>
              </p:cNvSpPr>
              <p:nvPr/>
            </p:nvSpPr>
            <p:spPr bwMode="auto">
              <a:xfrm flipV="1">
                <a:off x="1888" y="259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0" name="Line 1254"/>
              <p:cNvSpPr>
                <a:spLocks noChangeShapeType="1"/>
              </p:cNvSpPr>
              <p:nvPr/>
            </p:nvSpPr>
            <p:spPr bwMode="auto">
              <a:xfrm flipH="1">
                <a:off x="1864" y="2608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1" name="Line 1255"/>
              <p:cNvSpPr>
                <a:spLocks noChangeShapeType="1"/>
              </p:cNvSpPr>
              <p:nvPr/>
            </p:nvSpPr>
            <p:spPr bwMode="auto">
              <a:xfrm>
                <a:off x="1856" y="268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2" name="Line 1256"/>
              <p:cNvSpPr>
                <a:spLocks noChangeShapeType="1"/>
              </p:cNvSpPr>
              <p:nvPr/>
            </p:nvSpPr>
            <p:spPr bwMode="auto">
              <a:xfrm>
                <a:off x="1848" y="276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3" name="Line 1257"/>
              <p:cNvSpPr>
                <a:spLocks noChangeShapeType="1"/>
              </p:cNvSpPr>
              <p:nvPr/>
            </p:nvSpPr>
            <p:spPr bwMode="auto">
              <a:xfrm>
                <a:off x="1840" y="284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4" name="Freeform 1258"/>
              <p:cNvSpPr>
                <a:spLocks/>
              </p:cNvSpPr>
              <p:nvPr/>
            </p:nvSpPr>
            <p:spPr bwMode="auto">
              <a:xfrm>
                <a:off x="1832" y="2928"/>
                <a:ext cx="1" cy="40"/>
              </a:xfrm>
              <a:custGeom>
                <a:avLst/>
                <a:gdLst>
                  <a:gd name="T0" fmla="*/ 0 h 40"/>
                  <a:gd name="T1" fmla="*/ 16 h 40"/>
                  <a:gd name="T2" fmla="*/ 16 h 40"/>
                  <a:gd name="T3" fmla="*/ 40 h 4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0">
                    <a:moveTo>
                      <a:pt x="0" y="0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5" name="Line 1259"/>
              <p:cNvSpPr>
                <a:spLocks noChangeShapeType="1"/>
              </p:cNvSpPr>
              <p:nvPr/>
            </p:nvSpPr>
            <p:spPr bwMode="auto">
              <a:xfrm flipH="1">
                <a:off x="1816" y="300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6" name="Freeform 1260"/>
              <p:cNvSpPr>
                <a:spLocks/>
              </p:cNvSpPr>
              <p:nvPr/>
            </p:nvSpPr>
            <p:spPr bwMode="auto">
              <a:xfrm>
                <a:off x="1800" y="3080"/>
                <a:ext cx="16" cy="48"/>
              </a:xfrm>
              <a:custGeom>
                <a:avLst/>
                <a:gdLst>
                  <a:gd name="T0" fmla="*/ 16 w 16"/>
                  <a:gd name="T1" fmla="*/ 0 h 48"/>
                  <a:gd name="T2" fmla="*/ 8 w 16"/>
                  <a:gd name="T3" fmla="*/ 48 h 48"/>
                  <a:gd name="T4" fmla="*/ 0 w 16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48">
                    <a:moveTo>
                      <a:pt x="16" y="0"/>
                    </a:moveTo>
                    <a:lnTo>
                      <a:pt x="8" y="4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7" name="Line 1261"/>
              <p:cNvSpPr>
                <a:spLocks noChangeShapeType="1"/>
              </p:cNvSpPr>
              <p:nvPr/>
            </p:nvSpPr>
            <p:spPr bwMode="auto">
              <a:xfrm flipV="1">
                <a:off x="1792" y="300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8" name="Freeform 1262"/>
              <p:cNvSpPr>
                <a:spLocks/>
              </p:cNvSpPr>
              <p:nvPr/>
            </p:nvSpPr>
            <p:spPr bwMode="auto">
              <a:xfrm>
                <a:off x="1776" y="292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40 h 48"/>
                  <a:gd name="T4" fmla="*/ 8 w 8"/>
                  <a:gd name="T5" fmla="*/ 40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40"/>
                    </a:lnTo>
                    <a:lnTo>
                      <a:pt x="8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19" name="Line 1263"/>
              <p:cNvSpPr>
                <a:spLocks noChangeShapeType="1"/>
              </p:cNvSpPr>
              <p:nvPr/>
            </p:nvSpPr>
            <p:spPr bwMode="auto">
              <a:xfrm flipV="1">
                <a:off x="1776" y="284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0" name="Line 1264"/>
              <p:cNvSpPr>
                <a:spLocks noChangeShapeType="1"/>
              </p:cNvSpPr>
              <p:nvPr/>
            </p:nvSpPr>
            <p:spPr bwMode="auto">
              <a:xfrm flipV="1">
                <a:off x="1768" y="2768"/>
                <a:ext cx="1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1" name="Line 1265"/>
              <p:cNvSpPr>
                <a:spLocks noChangeShapeType="1"/>
              </p:cNvSpPr>
              <p:nvPr/>
            </p:nvSpPr>
            <p:spPr bwMode="auto">
              <a:xfrm flipV="1">
                <a:off x="1760" y="268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2" name="Line 1266"/>
              <p:cNvSpPr>
                <a:spLocks noChangeShapeType="1"/>
              </p:cNvSpPr>
              <p:nvPr/>
            </p:nvSpPr>
            <p:spPr bwMode="auto">
              <a:xfrm flipH="1" flipV="1">
                <a:off x="1744" y="260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3" name="Line 1267"/>
              <p:cNvSpPr>
                <a:spLocks noChangeShapeType="1"/>
              </p:cNvSpPr>
              <p:nvPr/>
            </p:nvSpPr>
            <p:spPr bwMode="auto">
              <a:xfrm flipH="1" flipV="1">
                <a:off x="1736" y="252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4" name="Line 1268"/>
              <p:cNvSpPr>
                <a:spLocks noChangeShapeType="1"/>
              </p:cNvSpPr>
              <p:nvPr/>
            </p:nvSpPr>
            <p:spPr bwMode="auto">
              <a:xfrm>
                <a:off x="1728" y="251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5" name="Line 1269"/>
              <p:cNvSpPr>
                <a:spLocks noChangeShapeType="1"/>
              </p:cNvSpPr>
              <p:nvPr/>
            </p:nvSpPr>
            <p:spPr bwMode="auto">
              <a:xfrm>
                <a:off x="1728" y="259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6" name="Line 1270"/>
              <p:cNvSpPr>
                <a:spLocks noChangeShapeType="1"/>
              </p:cNvSpPr>
              <p:nvPr/>
            </p:nvSpPr>
            <p:spPr bwMode="auto">
              <a:xfrm flipH="1">
                <a:off x="1720" y="267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7" name="Line 1271"/>
              <p:cNvSpPr>
                <a:spLocks noChangeShapeType="1"/>
              </p:cNvSpPr>
              <p:nvPr/>
            </p:nvSpPr>
            <p:spPr bwMode="auto">
              <a:xfrm>
                <a:off x="1720" y="275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8" name="Line 1272"/>
              <p:cNvSpPr>
                <a:spLocks noChangeShapeType="1"/>
              </p:cNvSpPr>
              <p:nvPr/>
            </p:nvSpPr>
            <p:spPr bwMode="auto">
              <a:xfrm>
                <a:off x="1720" y="283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29" name="Line 1273"/>
              <p:cNvSpPr>
                <a:spLocks noChangeShapeType="1"/>
              </p:cNvSpPr>
              <p:nvPr/>
            </p:nvSpPr>
            <p:spPr bwMode="auto">
              <a:xfrm flipH="1">
                <a:off x="1712" y="29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0" name="Line 1274"/>
              <p:cNvSpPr>
                <a:spLocks noChangeShapeType="1"/>
              </p:cNvSpPr>
              <p:nvPr/>
            </p:nvSpPr>
            <p:spPr bwMode="auto">
              <a:xfrm>
                <a:off x="1712" y="299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1" name="Line 1275"/>
              <p:cNvSpPr>
                <a:spLocks noChangeShapeType="1"/>
              </p:cNvSpPr>
              <p:nvPr/>
            </p:nvSpPr>
            <p:spPr bwMode="auto">
              <a:xfrm>
                <a:off x="1712" y="3072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2" name="Line 1276"/>
              <p:cNvSpPr>
                <a:spLocks noChangeShapeType="1"/>
              </p:cNvSpPr>
              <p:nvPr/>
            </p:nvSpPr>
            <p:spPr bwMode="auto">
              <a:xfrm flipH="1">
                <a:off x="1704" y="315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3" name="Freeform 1277"/>
              <p:cNvSpPr>
                <a:spLocks/>
              </p:cNvSpPr>
              <p:nvPr/>
            </p:nvSpPr>
            <p:spPr bwMode="auto">
              <a:xfrm>
                <a:off x="1704" y="3232"/>
                <a:ext cx="1" cy="48"/>
              </a:xfrm>
              <a:custGeom>
                <a:avLst/>
                <a:gdLst>
                  <a:gd name="T0" fmla="*/ 0 h 48"/>
                  <a:gd name="T1" fmla="*/ 40 h 48"/>
                  <a:gd name="T2" fmla="*/ 40 h 48"/>
                  <a:gd name="T3" fmla="*/ 48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4" name="Freeform 1278"/>
              <p:cNvSpPr>
                <a:spLocks/>
              </p:cNvSpPr>
              <p:nvPr/>
            </p:nvSpPr>
            <p:spPr bwMode="auto">
              <a:xfrm>
                <a:off x="1680" y="3312"/>
                <a:ext cx="16" cy="40"/>
              </a:xfrm>
              <a:custGeom>
                <a:avLst/>
                <a:gdLst>
                  <a:gd name="T0" fmla="*/ 16 w 16"/>
                  <a:gd name="T1" fmla="*/ 0 h 40"/>
                  <a:gd name="T2" fmla="*/ 0 w 16"/>
                  <a:gd name="T3" fmla="*/ 40 h 40"/>
                  <a:gd name="T4" fmla="*/ 0 w 16"/>
                  <a:gd name="T5" fmla="*/ 40 h 40"/>
                  <a:gd name="T6" fmla="*/ 0 w 16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0">
                    <a:moveTo>
                      <a:pt x="16" y="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5" name="Line 1279"/>
              <p:cNvSpPr>
                <a:spLocks noChangeShapeType="1"/>
              </p:cNvSpPr>
              <p:nvPr/>
            </p:nvSpPr>
            <p:spPr bwMode="auto">
              <a:xfrm flipH="1" flipV="1">
                <a:off x="1664" y="327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6" name="Freeform 1280"/>
              <p:cNvSpPr>
                <a:spLocks/>
              </p:cNvSpPr>
              <p:nvPr/>
            </p:nvSpPr>
            <p:spPr bwMode="auto">
              <a:xfrm>
                <a:off x="1656" y="3192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16 h 48"/>
                  <a:gd name="T4" fmla="*/ 0 w 8"/>
                  <a:gd name="T5" fmla="*/ 16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7" name="Line 1281"/>
              <p:cNvSpPr>
                <a:spLocks noChangeShapeType="1"/>
              </p:cNvSpPr>
              <p:nvPr/>
            </p:nvSpPr>
            <p:spPr bwMode="auto">
              <a:xfrm flipH="1" flipV="1">
                <a:off x="1640" y="3112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8" name="Freeform 1282"/>
              <p:cNvSpPr>
                <a:spLocks/>
              </p:cNvSpPr>
              <p:nvPr/>
            </p:nvSpPr>
            <p:spPr bwMode="auto">
              <a:xfrm>
                <a:off x="1624" y="3032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32 h 48"/>
                  <a:gd name="T4" fmla="*/ 8 w 8"/>
                  <a:gd name="T5" fmla="*/ 32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32"/>
                    </a:lnTo>
                    <a:lnTo>
                      <a:pt x="8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39" name="Line 1283"/>
              <p:cNvSpPr>
                <a:spLocks noChangeShapeType="1"/>
              </p:cNvSpPr>
              <p:nvPr/>
            </p:nvSpPr>
            <p:spPr bwMode="auto">
              <a:xfrm flipH="1" flipV="1">
                <a:off x="1616" y="2960"/>
                <a:ext cx="8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0" name="Line 1284"/>
              <p:cNvSpPr>
                <a:spLocks noChangeShapeType="1"/>
              </p:cNvSpPr>
              <p:nvPr/>
            </p:nvSpPr>
            <p:spPr bwMode="auto">
              <a:xfrm flipH="1" flipV="1">
                <a:off x="1608" y="288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1" name="Freeform 1285"/>
              <p:cNvSpPr>
                <a:spLocks/>
              </p:cNvSpPr>
              <p:nvPr/>
            </p:nvSpPr>
            <p:spPr bwMode="auto">
              <a:xfrm>
                <a:off x="1600" y="280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24 h 48"/>
                  <a:gd name="T4" fmla="*/ 0 w 8"/>
                  <a:gd name="T5" fmla="*/ 24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2" name="Line 1286"/>
              <p:cNvSpPr>
                <a:spLocks noChangeShapeType="1"/>
              </p:cNvSpPr>
              <p:nvPr/>
            </p:nvSpPr>
            <p:spPr bwMode="auto">
              <a:xfrm flipH="1" flipV="1">
                <a:off x="1592" y="272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3" name="Line 1287"/>
              <p:cNvSpPr>
                <a:spLocks noChangeShapeType="1"/>
              </p:cNvSpPr>
              <p:nvPr/>
            </p:nvSpPr>
            <p:spPr bwMode="auto">
              <a:xfrm flipV="1">
                <a:off x="1592" y="264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4" name="Line 1288"/>
              <p:cNvSpPr>
                <a:spLocks noChangeShapeType="1"/>
              </p:cNvSpPr>
              <p:nvPr/>
            </p:nvSpPr>
            <p:spPr bwMode="auto">
              <a:xfrm flipV="1">
                <a:off x="1584" y="2560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5" name="Freeform 1289"/>
              <p:cNvSpPr>
                <a:spLocks/>
              </p:cNvSpPr>
              <p:nvPr/>
            </p:nvSpPr>
            <p:spPr bwMode="auto">
              <a:xfrm>
                <a:off x="1576" y="2488"/>
                <a:ext cx="8" cy="40"/>
              </a:xfrm>
              <a:custGeom>
                <a:avLst/>
                <a:gdLst>
                  <a:gd name="T0" fmla="*/ 8 w 8"/>
                  <a:gd name="T1" fmla="*/ 40 h 40"/>
                  <a:gd name="T2" fmla="*/ 0 w 8"/>
                  <a:gd name="T3" fmla="*/ 0 h 40"/>
                  <a:gd name="T4" fmla="*/ 0 w 8"/>
                  <a:gd name="T5" fmla="*/ 0 h 40"/>
                  <a:gd name="T6" fmla="*/ 0 w 8"/>
                  <a:gd name="T7" fmla="*/ 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0">
                    <a:moveTo>
                      <a:pt x="8" y="4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6" name="Line 1290"/>
              <p:cNvSpPr>
                <a:spLocks noChangeShapeType="1"/>
              </p:cNvSpPr>
              <p:nvPr/>
            </p:nvSpPr>
            <p:spPr bwMode="auto">
              <a:xfrm flipH="1">
                <a:off x="1568" y="252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7" name="Line 1291"/>
              <p:cNvSpPr>
                <a:spLocks noChangeShapeType="1"/>
              </p:cNvSpPr>
              <p:nvPr/>
            </p:nvSpPr>
            <p:spPr bwMode="auto">
              <a:xfrm>
                <a:off x="1568" y="260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8" name="Line 1292"/>
              <p:cNvSpPr>
                <a:spLocks noChangeShapeType="1"/>
              </p:cNvSpPr>
              <p:nvPr/>
            </p:nvSpPr>
            <p:spPr bwMode="auto">
              <a:xfrm>
                <a:off x="1560" y="268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49" name="Line 1293"/>
              <p:cNvSpPr>
                <a:spLocks noChangeShapeType="1"/>
              </p:cNvSpPr>
              <p:nvPr/>
            </p:nvSpPr>
            <p:spPr bwMode="auto">
              <a:xfrm flipH="1">
                <a:off x="1552" y="27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0" name="Line 1294"/>
              <p:cNvSpPr>
                <a:spLocks noChangeShapeType="1"/>
              </p:cNvSpPr>
              <p:nvPr/>
            </p:nvSpPr>
            <p:spPr bwMode="auto">
              <a:xfrm>
                <a:off x="1552" y="284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1" name="Line 1295"/>
              <p:cNvSpPr>
                <a:spLocks noChangeShapeType="1"/>
              </p:cNvSpPr>
              <p:nvPr/>
            </p:nvSpPr>
            <p:spPr bwMode="auto">
              <a:xfrm>
                <a:off x="1544" y="292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2" name="Line 1296"/>
              <p:cNvSpPr>
                <a:spLocks noChangeShapeType="1"/>
              </p:cNvSpPr>
              <p:nvPr/>
            </p:nvSpPr>
            <p:spPr bwMode="auto">
              <a:xfrm flipH="1">
                <a:off x="1536" y="300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3" name="Line 1297"/>
              <p:cNvSpPr>
                <a:spLocks noChangeShapeType="1"/>
              </p:cNvSpPr>
              <p:nvPr/>
            </p:nvSpPr>
            <p:spPr bwMode="auto">
              <a:xfrm>
                <a:off x="1536" y="308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4" name="Line 1298"/>
              <p:cNvSpPr>
                <a:spLocks noChangeShapeType="1"/>
              </p:cNvSpPr>
              <p:nvPr/>
            </p:nvSpPr>
            <p:spPr bwMode="auto">
              <a:xfrm flipH="1">
                <a:off x="1528" y="31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5" name="Freeform 1299"/>
              <p:cNvSpPr>
                <a:spLocks/>
              </p:cNvSpPr>
              <p:nvPr/>
            </p:nvSpPr>
            <p:spPr bwMode="auto">
              <a:xfrm>
                <a:off x="1528" y="3248"/>
                <a:ext cx="1" cy="48"/>
              </a:xfrm>
              <a:custGeom>
                <a:avLst/>
                <a:gdLst>
                  <a:gd name="T0" fmla="*/ 0 h 48"/>
                  <a:gd name="T1" fmla="*/ 32 h 48"/>
                  <a:gd name="T2" fmla="*/ 32 h 48"/>
                  <a:gd name="T3" fmla="*/ 48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48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6" name="Line 1300"/>
              <p:cNvSpPr>
                <a:spLocks noChangeShapeType="1"/>
              </p:cNvSpPr>
              <p:nvPr/>
            </p:nvSpPr>
            <p:spPr bwMode="auto">
              <a:xfrm flipH="1">
                <a:off x="1512" y="332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7" name="Line 1301"/>
              <p:cNvSpPr>
                <a:spLocks noChangeShapeType="1"/>
              </p:cNvSpPr>
              <p:nvPr/>
            </p:nvSpPr>
            <p:spPr bwMode="auto">
              <a:xfrm flipH="1">
                <a:off x="1504" y="340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8" name="Line 1302"/>
              <p:cNvSpPr>
                <a:spLocks noChangeShapeType="1"/>
              </p:cNvSpPr>
              <p:nvPr/>
            </p:nvSpPr>
            <p:spPr bwMode="auto">
              <a:xfrm flipH="1" flipV="1">
                <a:off x="1480" y="3392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59" name="Line 1303"/>
              <p:cNvSpPr>
                <a:spLocks noChangeShapeType="1"/>
              </p:cNvSpPr>
              <p:nvPr/>
            </p:nvSpPr>
            <p:spPr bwMode="auto">
              <a:xfrm flipH="1" flipV="1">
                <a:off x="1464" y="3320"/>
                <a:ext cx="8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0" name="Freeform 1304"/>
              <p:cNvSpPr>
                <a:spLocks/>
              </p:cNvSpPr>
              <p:nvPr/>
            </p:nvSpPr>
            <p:spPr bwMode="auto">
              <a:xfrm>
                <a:off x="1448" y="324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16 h 48"/>
                  <a:gd name="T4" fmla="*/ 0 w 8"/>
                  <a:gd name="T5" fmla="*/ 16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1" name="Line 1305"/>
              <p:cNvSpPr>
                <a:spLocks noChangeShapeType="1"/>
              </p:cNvSpPr>
              <p:nvPr/>
            </p:nvSpPr>
            <p:spPr bwMode="auto">
              <a:xfrm flipH="1" flipV="1">
                <a:off x="1432" y="316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2" name="Freeform 1306"/>
              <p:cNvSpPr>
                <a:spLocks/>
              </p:cNvSpPr>
              <p:nvPr/>
            </p:nvSpPr>
            <p:spPr bwMode="auto">
              <a:xfrm>
                <a:off x="1416" y="308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40 h 48"/>
                  <a:gd name="T4" fmla="*/ 8 w 8"/>
                  <a:gd name="T5" fmla="*/ 40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40"/>
                    </a:lnTo>
                    <a:lnTo>
                      <a:pt x="8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3" name="Line 1307"/>
              <p:cNvSpPr>
                <a:spLocks noChangeShapeType="1"/>
              </p:cNvSpPr>
              <p:nvPr/>
            </p:nvSpPr>
            <p:spPr bwMode="auto">
              <a:xfrm flipH="1" flipV="1">
                <a:off x="1408" y="300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4" name="Line 1308"/>
              <p:cNvSpPr>
                <a:spLocks noChangeShapeType="1"/>
              </p:cNvSpPr>
              <p:nvPr/>
            </p:nvSpPr>
            <p:spPr bwMode="auto">
              <a:xfrm flipH="1" flipV="1">
                <a:off x="1400" y="292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5" name="Line 1309"/>
              <p:cNvSpPr>
                <a:spLocks noChangeShapeType="1"/>
              </p:cNvSpPr>
              <p:nvPr/>
            </p:nvSpPr>
            <p:spPr bwMode="auto">
              <a:xfrm flipH="1" flipV="1">
                <a:off x="1392" y="284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6" name="Line 1310"/>
              <p:cNvSpPr>
                <a:spLocks noChangeShapeType="1"/>
              </p:cNvSpPr>
              <p:nvPr/>
            </p:nvSpPr>
            <p:spPr bwMode="auto">
              <a:xfrm flipH="1" flipV="1">
                <a:off x="1384" y="276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7" name="Line 1311"/>
              <p:cNvSpPr>
                <a:spLocks noChangeShapeType="1"/>
              </p:cNvSpPr>
              <p:nvPr/>
            </p:nvSpPr>
            <p:spPr bwMode="auto">
              <a:xfrm flipH="1" flipV="1">
                <a:off x="1376" y="268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8" name="Freeform 1312"/>
              <p:cNvSpPr>
                <a:spLocks/>
              </p:cNvSpPr>
              <p:nvPr/>
            </p:nvSpPr>
            <p:spPr bwMode="auto">
              <a:xfrm>
                <a:off x="1376" y="2600"/>
                <a:ext cx="1" cy="48"/>
              </a:xfrm>
              <a:custGeom>
                <a:avLst/>
                <a:gdLst>
                  <a:gd name="T0" fmla="*/ 48 h 48"/>
                  <a:gd name="T1" fmla="*/ 8 h 48"/>
                  <a:gd name="T2" fmla="*/ 8 h 48"/>
                  <a:gd name="T3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4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69" name="Line 1313"/>
              <p:cNvSpPr>
                <a:spLocks noChangeShapeType="1"/>
              </p:cNvSpPr>
              <p:nvPr/>
            </p:nvSpPr>
            <p:spPr bwMode="auto">
              <a:xfrm flipH="1" flipV="1">
                <a:off x="1360" y="252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0" name="Line 1314"/>
              <p:cNvSpPr>
                <a:spLocks noChangeShapeType="1"/>
              </p:cNvSpPr>
              <p:nvPr/>
            </p:nvSpPr>
            <p:spPr bwMode="auto">
              <a:xfrm flipH="1" flipV="1">
                <a:off x="1352" y="2448"/>
                <a:ext cx="8" cy="4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1" name="Freeform 1315"/>
              <p:cNvSpPr>
                <a:spLocks/>
              </p:cNvSpPr>
              <p:nvPr/>
            </p:nvSpPr>
            <p:spPr bwMode="auto">
              <a:xfrm>
                <a:off x="1344" y="2376"/>
                <a:ext cx="8" cy="40"/>
              </a:xfrm>
              <a:custGeom>
                <a:avLst/>
                <a:gdLst>
                  <a:gd name="T0" fmla="*/ 8 w 8"/>
                  <a:gd name="T1" fmla="*/ 40 h 40"/>
                  <a:gd name="T2" fmla="*/ 0 w 8"/>
                  <a:gd name="T3" fmla="*/ 0 h 40"/>
                  <a:gd name="T4" fmla="*/ 0 w 8"/>
                  <a:gd name="T5" fmla="*/ 0 h 40"/>
                  <a:gd name="T6" fmla="*/ 0 w 8"/>
                  <a:gd name="T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0">
                    <a:moveTo>
                      <a:pt x="8" y="4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2" name="Line 1316"/>
              <p:cNvSpPr>
                <a:spLocks noChangeShapeType="1"/>
              </p:cNvSpPr>
              <p:nvPr/>
            </p:nvSpPr>
            <p:spPr bwMode="auto">
              <a:xfrm>
                <a:off x="1344" y="24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3" name="Line 1317"/>
              <p:cNvSpPr>
                <a:spLocks noChangeShapeType="1"/>
              </p:cNvSpPr>
              <p:nvPr/>
            </p:nvSpPr>
            <p:spPr bwMode="auto">
              <a:xfrm flipH="1">
                <a:off x="1336" y="250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4" name="Line 1318"/>
              <p:cNvSpPr>
                <a:spLocks noChangeShapeType="1"/>
              </p:cNvSpPr>
              <p:nvPr/>
            </p:nvSpPr>
            <p:spPr bwMode="auto">
              <a:xfrm>
                <a:off x="1336" y="25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5" name="Line 1319"/>
              <p:cNvSpPr>
                <a:spLocks noChangeShapeType="1"/>
              </p:cNvSpPr>
              <p:nvPr/>
            </p:nvSpPr>
            <p:spPr bwMode="auto">
              <a:xfrm flipH="1">
                <a:off x="1328" y="266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6" name="Line 1320"/>
              <p:cNvSpPr>
                <a:spLocks noChangeShapeType="1"/>
              </p:cNvSpPr>
              <p:nvPr/>
            </p:nvSpPr>
            <p:spPr bwMode="auto">
              <a:xfrm>
                <a:off x="1328" y="27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7" name="Line 1321"/>
              <p:cNvSpPr>
                <a:spLocks noChangeShapeType="1"/>
              </p:cNvSpPr>
              <p:nvPr/>
            </p:nvSpPr>
            <p:spPr bwMode="auto">
              <a:xfrm flipH="1">
                <a:off x="1320" y="282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8" name="Line 1322"/>
              <p:cNvSpPr>
                <a:spLocks noChangeShapeType="1"/>
              </p:cNvSpPr>
              <p:nvPr/>
            </p:nvSpPr>
            <p:spPr bwMode="auto">
              <a:xfrm>
                <a:off x="1320" y="29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79" name="Line 1323"/>
              <p:cNvSpPr>
                <a:spLocks noChangeShapeType="1"/>
              </p:cNvSpPr>
              <p:nvPr/>
            </p:nvSpPr>
            <p:spPr bwMode="auto">
              <a:xfrm>
                <a:off x="1320" y="29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0" name="Line 1324"/>
              <p:cNvSpPr>
                <a:spLocks noChangeShapeType="1"/>
              </p:cNvSpPr>
              <p:nvPr/>
            </p:nvSpPr>
            <p:spPr bwMode="auto">
              <a:xfrm flipH="1">
                <a:off x="1312" y="306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1" name="Line 1325"/>
              <p:cNvSpPr>
                <a:spLocks noChangeShapeType="1"/>
              </p:cNvSpPr>
              <p:nvPr/>
            </p:nvSpPr>
            <p:spPr bwMode="auto">
              <a:xfrm>
                <a:off x="1312" y="31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2" name="Line 1326"/>
              <p:cNvSpPr>
                <a:spLocks noChangeShapeType="1"/>
              </p:cNvSpPr>
              <p:nvPr/>
            </p:nvSpPr>
            <p:spPr bwMode="auto">
              <a:xfrm>
                <a:off x="1312" y="32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3" name="Line 1327"/>
              <p:cNvSpPr>
                <a:spLocks noChangeShapeType="1"/>
              </p:cNvSpPr>
              <p:nvPr/>
            </p:nvSpPr>
            <p:spPr bwMode="auto">
              <a:xfrm flipH="1">
                <a:off x="1304" y="330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4" name="Line 1328"/>
              <p:cNvSpPr>
                <a:spLocks noChangeShapeType="1"/>
              </p:cNvSpPr>
              <p:nvPr/>
            </p:nvSpPr>
            <p:spPr bwMode="auto">
              <a:xfrm>
                <a:off x="1304" y="33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5" name="Line 1329"/>
              <p:cNvSpPr>
                <a:spLocks noChangeShapeType="1"/>
              </p:cNvSpPr>
              <p:nvPr/>
            </p:nvSpPr>
            <p:spPr bwMode="auto">
              <a:xfrm>
                <a:off x="1304" y="34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6" name="Line 1330"/>
              <p:cNvSpPr>
                <a:spLocks noChangeShapeType="1"/>
              </p:cNvSpPr>
              <p:nvPr/>
            </p:nvSpPr>
            <p:spPr bwMode="auto">
              <a:xfrm>
                <a:off x="1304" y="35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7" name="Line 1331"/>
              <p:cNvSpPr>
                <a:spLocks noChangeShapeType="1"/>
              </p:cNvSpPr>
              <p:nvPr/>
            </p:nvSpPr>
            <p:spPr bwMode="auto">
              <a:xfrm>
                <a:off x="1296" y="36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8" name="Freeform 1332"/>
              <p:cNvSpPr>
                <a:spLocks/>
              </p:cNvSpPr>
              <p:nvPr/>
            </p:nvSpPr>
            <p:spPr bwMode="auto">
              <a:xfrm>
                <a:off x="1288" y="3704"/>
                <a:ext cx="8" cy="24"/>
              </a:xfrm>
              <a:custGeom>
                <a:avLst/>
                <a:gdLst>
                  <a:gd name="T0" fmla="*/ 8 w 8"/>
                  <a:gd name="T1" fmla="*/ 0 h 24"/>
                  <a:gd name="T2" fmla="*/ 8 w 8"/>
                  <a:gd name="T3" fmla="*/ 24 h 24"/>
                  <a:gd name="T4" fmla="*/ 8 w 8"/>
                  <a:gd name="T5" fmla="*/ 24 h 24"/>
                  <a:gd name="T6" fmla="*/ 0 w 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24">
                    <a:moveTo>
                      <a:pt x="8" y="0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89" name="Freeform 1333"/>
              <p:cNvSpPr>
                <a:spLocks/>
              </p:cNvSpPr>
              <p:nvPr/>
            </p:nvSpPr>
            <p:spPr bwMode="auto">
              <a:xfrm>
                <a:off x="1248" y="3632"/>
                <a:ext cx="24" cy="40"/>
              </a:xfrm>
              <a:custGeom>
                <a:avLst/>
                <a:gdLst>
                  <a:gd name="T0" fmla="*/ 24 w 24"/>
                  <a:gd name="T1" fmla="*/ 40 h 40"/>
                  <a:gd name="T2" fmla="*/ 24 w 24"/>
                  <a:gd name="T3" fmla="*/ 40 h 40"/>
                  <a:gd name="T4" fmla="*/ 24 w 24"/>
                  <a:gd name="T5" fmla="*/ 40 h 40"/>
                  <a:gd name="T6" fmla="*/ 0 w 24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0">
                    <a:moveTo>
                      <a:pt x="24" y="40"/>
                    </a:moveTo>
                    <a:lnTo>
                      <a:pt x="24" y="40"/>
                    </a:lnTo>
                    <a:lnTo>
                      <a:pt x="24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0" name="Line 1334"/>
              <p:cNvSpPr>
                <a:spLocks noChangeShapeType="1"/>
              </p:cNvSpPr>
              <p:nvPr/>
            </p:nvSpPr>
            <p:spPr bwMode="auto">
              <a:xfrm flipH="1" flipV="1">
                <a:off x="1224" y="3552"/>
                <a:ext cx="16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1" name="Line 1335"/>
              <p:cNvSpPr>
                <a:spLocks noChangeShapeType="1"/>
              </p:cNvSpPr>
              <p:nvPr/>
            </p:nvSpPr>
            <p:spPr bwMode="auto">
              <a:xfrm flipH="1" flipV="1">
                <a:off x="1208" y="348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2" name="Freeform 1336"/>
              <p:cNvSpPr>
                <a:spLocks/>
              </p:cNvSpPr>
              <p:nvPr/>
            </p:nvSpPr>
            <p:spPr bwMode="auto">
              <a:xfrm>
                <a:off x="1184" y="3400"/>
                <a:ext cx="16" cy="48"/>
              </a:xfrm>
              <a:custGeom>
                <a:avLst/>
                <a:gdLst>
                  <a:gd name="T0" fmla="*/ 16 w 16"/>
                  <a:gd name="T1" fmla="*/ 48 h 48"/>
                  <a:gd name="T2" fmla="*/ 8 w 16"/>
                  <a:gd name="T3" fmla="*/ 24 h 48"/>
                  <a:gd name="T4" fmla="*/ 8 w 16"/>
                  <a:gd name="T5" fmla="*/ 24 h 48"/>
                  <a:gd name="T6" fmla="*/ 0 w 16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48">
                    <a:moveTo>
                      <a:pt x="16" y="48"/>
                    </a:moveTo>
                    <a:lnTo>
                      <a:pt x="8" y="24"/>
                    </a:lnTo>
                    <a:lnTo>
                      <a:pt x="8" y="24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3" name="Freeform 1337"/>
              <p:cNvSpPr>
                <a:spLocks/>
              </p:cNvSpPr>
              <p:nvPr/>
            </p:nvSpPr>
            <p:spPr bwMode="auto">
              <a:xfrm>
                <a:off x="1168" y="3320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32 h 48"/>
                  <a:gd name="T4" fmla="*/ 0 w 8"/>
                  <a:gd name="T5" fmla="*/ 32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4" name="Line 1338"/>
              <p:cNvSpPr>
                <a:spLocks noChangeShapeType="1"/>
              </p:cNvSpPr>
              <p:nvPr/>
            </p:nvSpPr>
            <p:spPr bwMode="auto">
              <a:xfrm flipH="1" flipV="1">
                <a:off x="1152" y="3240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5" name="Freeform 1339"/>
              <p:cNvSpPr>
                <a:spLocks/>
              </p:cNvSpPr>
              <p:nvPr/>
            </p:nvSpPr>
            <p:spPr bwMode="auto">
              <a:xfrm>
                <a:off x="1144" y="3168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8 h 48"/>
                  <a:gd name="T4" fmla="*/ 0 w 8"/>
                  <a:gd name="T5" fmla="*/ 8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6" name="Line 1340"/>
              <p:cNvSpPr>
                <a:spLocks noChangeShapeType="1"/>
              </p:cNvSpPr>
              <p:nvPr/>
            </p:nvSpPr>
            <p:spPr bwMode="auto">
              <a:xfrm flipH="1" flipV="1">
                <a:off x="1128" y="308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7" name="Freeform 1341"/>
              <p:cNvSpPr>
                <a:spLocks/>
              </p:cNvSpPr>
              <p:nvPr/>
            </p:nvSpPr>
            <p:spPr bwMode="auto">
              <a:xfrm>
                <a:off x="1112" y="3008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40 h 48"/>
                  <a:gd name="T4" fmla="*/ 8 w 8"/>
                  <a:gd name="T5" fmla="*/ 40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40"/>
                    </a:lnTo>
                    <a:lnTo>
                      <a:pt x="8" y="4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8" name="Line 1342"/>
              <p:cNvSpPr>
                <a:spLocks noChangeShapeType="1"/>
              </p:cNvSpPr>
              <p:nvPr/>
            </p:nvSpPr>
            <p:spPr bwMode="auto">
              <a:xfrm flipH="1" flipV="1">
                <a:off x="1104" y="292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399" name="Line 1343"/>
              <p:cNvSpPr>
                <a:spLocks noChangeShapeType="1"/>
              </p:cNvSpPr>
              <p:nvPr/>
            </p:nvSpPr>
            <p:spPr bwMode="auto">
              <a:xfrm flipH="1" flipV="1">
                <a:off x="1096" y="284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0" name="Freeform 1344"/>
              <p:cNvSpPr>
                <a:spLocks/>
              </p:cNvSpPr>
              <p:nvPr/>
            </p:nvSpPr>
            <p:spPr bwMode="auto">
              <a:xfrm>
                <a:off x="1088" y="2768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0 w 8"/>
                  <a:gd name="T3" fmla="*/ 48 h 48"/>
                  <a:gd name="T4" fmla="*/ 0 w 8"/>
                  <a:gd name="T5" fmla="*/ 48 h 48"/>
                  <a:gd name="T6" fmla="*/ 0 w 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1" name="Line 1345"/>
              <p:cNvSpPr>
                <a:spLocks noChangeShapeType="1"/>
              </p:cNvSpPr>
              <p:nvPr/>
            </p:nvSpPr>
            <p:spPr bwMode="auto">
              <a:xfrm flipH="1" flipV="1">
                <a:off x="1080" y="268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2" name="Line 1346"/>
              <p:cNvSpPr>
                <a:spLocks noChangeShapeType="1"/>
              </p:cNvSpPr>
              <p:nvPr/>
            </p:nvSpPr>
            <p:spPr bwMode="auto">
              <a:xfrm flipV="1">
                <a:off x="1080" y="260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3" name="Line 1347"/>
              <p:cNvSpPr>
                <a:spLocks noChangeShapeType="1"/>
              </p:cNvSpPr>
              <p:nvPr/>
            </p:nvSpPr>
            <p:spPr bwMode="auto">
              <a:xfrm flipV="1">
                <a:off x="1072" y="2528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4" name="Freeform 1348"/>
              <p:cNvSpPr>
                <a:spLocks/>
              </p:cNvSpPr>
              <p:nvPr/>
            </p:nvSpPr>
            <p:spPr bwMode="auto">
              <a:xfrm>
                <a:off x="1064" y="2448"/>
                <a:ext cx="1" cy="48"/>
              </a:xfrm>
              <a:custGeom>
                <a:avLst/>
                <a:gdLst>
                  <a:gd name="T0" fmla="*/ 48 h 48"/>
                  <a:gd name="T1" fmla="*/ 32 h 48"/>
                  <a:gd name="T2" fmla="*/ 32 h 48"/>
                  <a:gd name="T3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8">
                    <a:moveTo>
                      <a:pt x="0" y="48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5" name="Line 1349"/>
              <p:cNvSpPr>
                <a:spLocks noChangeShapeType="1"/>
              </p:cNvSpPr>
              <p:nvPr/>
            </p:nvSpPr>
            <p:spPr bwMode="auto">
              <a:xfrm flipH="1" flipV="1">
                <a:off x="1048" y="2368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6" name="Line 1350"/>
              <p:cNvSpPr>
                <a:spLocks noChangeShapeType="1"/>
              </p:cNvSpPr>
              <p:nvPr/>
            </p:nvSpPr>
            <p:spPr bwMode="auto">
              <a:xfrm>
                <a:off x="1040" y="23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7" name="Line 1351"/>
              <p:cNvSpPr>
                <a:spLocks noChangeShapeType="1"/>
              </p:cNvSpPr>
              <p:nvPr/>
            </p:nvSpPr>
            <p:spPr bwMode="auto">
              <a:xfrm flipH="1">
                <a:off x="1032" y="242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8" name="Line 1352"/>
              <p:cNvSpPr>
                <a:spLocks noChangeShapeType="1"/>
              </p:cNvSpPr>
              <p:nvPr/>
            </p:nvSpPr>
            <p:spPr bwMode="auto">
              <a:xfrm>
                <a:off x="1032" y="25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09" name="Line 1353"/>
              <p:cNvSpPr>
                <a:spLocks noChangeShapeType="1"/>
              </p:cNvSpPr>
              <p:nvPr/>
            </p:nvSpPr>
            <p:spPr bwMode="auto">
              <a:xfrm flipH="1">
                <a:off x="1024" y="258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0" name="Line 1354"/>
              <p:cNvSpPr>
                <a:spLocks noChangeShapeType="1"/>
              </p:cNvSpPr>
              <p:nvPr/>
            </p:nvSpPr>
            <p:spPr bwMode="auto">
              <a:xfrm>
                <a:off x="1024" y="26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1" name="Line 1355"/>
              <p:cNvSpPr>
                <a:spLocks noChangeShapeType="1"/>
              </p:cNvSpPr>
              <p:nvPr/>
            </p:nvSpPr>
            <p:spPr bwMode="auto">
              <a:xfrm flipH="1">
                <a:off x="1016" y="274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2" name="Line 1356"/>
              <p:cNvSpPr>
                <a:spLocks noChangeShapeType="1"/>
              </p:cNvSpPr>
              <p:nvPr/>
            </p:nvSpPr>
            <p:spPr bwMode="auto">
              <a:xfrm>
                <a:off x="1016" y="28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3" name="Line 1357"/>
              <p:cNvSpPr>
                <a:spLocks noChangeShapeType="1"/>
              </p:cNvSpPr>
              <p:nvPr/>
            </p:nvSpPr>
            <p:spPr bwMode="auto">
              <a:xfrm>
                <a:off x="1016" y="29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4" name="Line 1358"/>
              <p:cNvSpPr>
                <a:spLocks noChangeShapeType="1"/>
              </p:cNvSpPr>
              <p:nvPr/>
            </p:nvSpPr>
            <p:spPr bwMode="auto">
              <a:xfrm flipH="1">
                <a:off x="1008" y="298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5" name="Line 1359"/>
              <p:cNvSpPr>
                <a:spLocks noChangeShapeType="1"/>
              </p:cNvSpPr>
              <p:nvPr/>
            </p:nvSpPr>
            <p:spPr bwMode="auto">
              <a:xfrm>
                <a:off x="1008" y="30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6" name="Line 1360"/>
              <p:cNvSpPr>
                <a:spLocks noChangeShapeType="1"/>
              </p:cNvSpPr>
              <p:nvPr/>
            </p:nvSpPr>
            <p:spPr bwMode="auto">
              <a:xfrm>
                <a:off x="1008" y="314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7" name="Line 1361"/>
              <p:cNvSpPr>
                <a:spLocks noChangeShapeType="1"/>
              </p:cNvSpPr>
              <p:nvPr/>
            </p:nvSpPr>
            <p:spPr bwMode="auto">
              <a:xfrm>
                <a:off x="1008" y="32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8" name="Line 1362"/>
              <p:cNvSpPr>
                <a:spLocks noChangeShapeType="1"/>
              </p:cNvSpPr>
              <p:nvPr/>
            </p:nvSpPr>
            <p:spPr bwMode="auto">
              <a:xfrm>
                <a:off x="1000" y="33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19" name="Line 1363"/>
              <p:cNvSpPr>
                <a:spLocks noChangeShapeType="1"/>
              </p:cNvSpPr>
              <p:nvPr/>
            </p:nvSpPr>
            <p:spPr bwMode="auto">
              <a:xfrm>
                <a:off x="1000" y="338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0" name="Line 1364"/>
              <p:cNvSpPr>
                <a:spLocks noChangeShapeType="1"/>
              </p:cNvSpPr>
              <p:nvPr/>
            </p:nvSpPr>
            <p:spPr bwMode="auto">
              <a:xfrm>
                <a:off x="1000" y="346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1" name="Line 1365"/>
              <p:cNvSpPr>
                <a:spLocks noChangeShapeType="1"/>
              </p:cNvSpPr>
              <p:nvPr/>
            </p:nvSpPr>
            <p:spPr bwMode="auto">
              <a:xfrm flipH="1">
                <a:off x="992" y="3544"/>
                <a:ext cx="8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2" name="Line 1366"/>
              <p:cNvSpPr>
                <a:spLocks noChangeShapeType="1"/>
              </p:cNvSpPr>
              <p:nvPr/>
            </p:nvSpPr>
            <p:spPr bwMode="auto">
              <a:xfrm>
                <a:off x="992" y="362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3" name="Line 1367"/>
              <p:cNvSpPr>
                <a:spLocks noChangeShapeType="1"/>
              </p:cNvSpPr>
              <p:nvPr/>
            </p:nvSpPr>
            <p:spPr bwMode="auto">
              <a:xfrm>
                <a:off x="992" y="3704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4" name="Freeform 1368"/>
              <p:cNvSpPr>
                <a:spLocks/>
              </p:cNvSpPr>
              <p:nvPr/>
            </p:nvSpPr>
            <p:spPr bwMode="auto">
              <a:xfrm>
                <a:off x="992" y="3784"/>
                <a:ext cx="1" cy="32"/>
              </a:xfrm>
              <a:custGeom>
                <a:avLst/>
                <a:gdLst>
                  <a:gd name="T0" fmla="*/ 0 h 32"/>
                  <a:gd name="T1" fmla="*/ 32 h 32"/>
                  <a:gd name="T2" fmla="*/ 32 h 32"/>
                  <a:gd name="T3" fmla="*/ 32 h 3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2">
                    <a:moveTo>
                      <a:pt x="0" y="0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5" name="Freeform 1369"/>
              <p:cNvSpPr>
                <a:spLocks/>
              </p:cNvSpPr>
              <p:nvPr/>
            </p:nvSpPr>
            <p:spPr bwMode="auto">
              <a:xfrm>
                <a:off x="1992" y="4056"/>
                <a:ext cx="24" cy="40"/>
              </a:xfrm>
              <a:custGeom>
                <a:avLst/>
                <a:gdLst>
                  <a:gd name="T0" fmla="*/ 0 w 24"/>
                  <a:gd name="T1" fmla="*/ 40 h 40"/>
                  <a:gd name="T2" fmla="*/ 0 w 24"/>
                  <a:gd name="T3" fmla="*/ 0 h 40"/>
                  <a:gd name="T4" fmla="*/ 0 w 24"/>
                  <a:gd name="T5" fmla="*/ 0 h 40"/>
                  <a:gd name="T6" fmla="*/ 0 w 24"/>
                  <a:gd name="T7" fmla="*/ 0 h 40"/>
                  <a:gd name="T8" fmla="*/ 0 w 24"/>
                  <a:gd name="T9" fmla="*/ 0 h 40"/>
                  <a:gd name="T10" fmla="*/ 24 w 24"/>
                  <a:gd name="T11" fmla="*/ 0 h 40"/>
                  <a:gd name="T12" fmla="*/ 24 w 24"/>
                  <a:gd name="T13" fmla="*/ 0 h 40"/>
                  <a:gd name="T14" fmla="*/ 24 w 24"/>
                  <a:gd name="T15" fmla="*/ 0 h 40"/>
                  <a:gd name="T16" fmla="*/ 24 w 24"/>
                  <a:gd name="T17" fmla="*/ 0 h 40"/>
                  <a:gd name="T18" fmla="*/ 24 w 24"/>
                  <a:gd name="T19" fmla="*/ 0 h 40"/>
                  <a:gd name="T20" fmla="*/ 24 w 24"/>
                  <a:gd name="T21" fmla="*/ 0 h 40"/>
                  <a:gd name="T22" fmla="*/ 24 w 24"/>
                  <a:gd name="T23" fmla="*/ 0 h 40"/>
                  <a:gd name="T24" fmla="*/ 24 w 24"/>
                  <a:gd name="T25" fmla="*/ 0 h 40"/>
                  <a:gd name="T26" fmla="*/ 0 w 24"/>
                  <a:gd name="T27" fmla="*/ 0 h 40"/>
                  <a:gd name="T28" fmla="*/ 0 w 24"/>
                  <a:gd name="T29" fmla="*/ 0 h 40"/>
                  <a:gd name="T30" fmla="*/ 0 w 24"/>
                  <a:gd name="T31" fmla="*/ 0 h 40"/>
                  <a:gd name="T32" fmla="*/ 0 w 24"/>
                  <a:gd name="T33" fmla="*/ 0 h 40"/>
                  <a:gd name="T34" fmla="*/ 0 w 24"/>
                  <a:gd name="T35" fmla="*/ 16 h 40"/>
                  <a:gd name="T36" fmla="*/ 0 w 24"/>
                  <a:gd name="T37" fmla="*/ 16 h 40"/>
                  <a:gd name="T38" fmla="*/ 0 w 24"/>
                  <a:gd name="T39" fmla="*/ 16 h 40"/>
                  <a:gd name="T40" fmla="*/ 0 w 24"/>
                  <a:gd name="T41" fmla="*/ 16 h 40"/>
                  <a:gd name="T42" fmla="*/ 24 w 24"/>
                  <a:gd name="T43" fmla="*/ 16 h 40"/>
                  <a:gd name="T44" fmla="*/ 24 w 24"/>
                  <a:gd name="T45" fmla="*/ 16 h 40"/>
                  <a:gd name="T46" fmla="*/ 24 w 24"/>
                  <a:gd name="T47" fmla="*/ 16 h 40"/>
                  <a:gd name="T48" fmla="*/ 24 w 24"/>
                  <a:gd name="T49" fmla="*/ 16 h 40"/>
                  <a:gd name="T50" fmla="*/ 24 w 24"/>
                  <a:gd name="T51" fmla="*/ 24 h 40"/>
                  <a:gd name="T52" fmla="*/ 24 w 24"/>
                  <a:gd name="T53" fmla="*/ 24 h 40"/>
                  <a:gd name="T54" fmla="*/ 24 w 24"/>
                  <a:gd name="T55" fmla="*/ 24 h 40"/>
                  <a:gd name="T56" fmla="*/ 24 w 24"/>
                  <a:gd name="T57" fmla="*/ 24 h 40"/>
                  <a:gd name="T58" fmla="*/ 0 w 24"/>
                  <a:gd name="T59" fmla="*/ 24 h 40"/>
                  <a:gd name="T60" fmla="*/ 0 w 24"/>
                  <a:gd name="T61" fmla="*/ 24 h 40"/>
                  <a:gd name="T62" fmla="*/ 0 w 24"/>
                  <a:gd name="T63" fmla="*/ 24 h 40"/>
                  <a:gd name="T64" fmla="*/ 0 w 24"/>
                  <a:gd name="T65" fmla="*/ 24 h 40"/>
                  <a:gd name="T66" fmla="*/ 0 w 24"/>
                  <a:gd name="T67" fmla="*/ 40 h 40"/>
                  <a:gd name="T68" fmla="*/ 0 w 24"/>
                  <a:gd name="T69" fmla="*/ 40 h 40"/>
                  <a:gd name="T70" fmla="*/ 0 w 24"/>
                  <a:gd name="T71" fmla="*/ 40 h 40"/>
                  <a:gd name="T72" fmla="*/ 0 w 24"/>
                  <a:gd name="T73" fmla="*/ 40 h 40"/>
                  <a:gd name="T74" fmla="*/ 0 w 24"/>
                  <a:gd name="T75" fmla="*/ 40 h 40"/>
                  <a:gd name="T76" fmla="*/ 0 w 24"/>
                  <a:gd name="T7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" h="40">
                    <a:moveTo>
                      <a:pt x="0" y="4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6" name="Freeform 1370"/>
              <p:cNvSpPr>
                <a:spLocks/>
              </p:cNvSpPr>
              <p:nvPr/>
            </p:nvSpPr>
            <p:spPr bwMode="auto">
              <a:xfrm>
                <a:off x="1992" y="4056"/>
                <a:ext cx="24" cy="40"/>
              </a:xfrm>
              <a:custGeom>
                <a:avLst/>
                <a:gdLst>
                  <a:gd name="T0" fmla="*/ 0 w 24"/>
                  <a:gd name="T1" fmla="*/ 40 h 40"/>
                  <a:gd name="T2" fmla="*/ 0 w 24"/>
                  <a:gd name="T3" fmla="*/ 0 h 40"/>
                  <a:gd name="T4" fmla="*/ 0 w 24"/>
                  <a:gd name="T5" fmla="*/ 0 h 40"/>
                  <a:gd name="T6" fmla="*/ 24 w 24"/>
                  <a:gd name="T7" fmla="*/ 0 h 40"/>
                  <a:gd name="T8" fmla="*/ 24 w 24"/>
                  <a:gd name="T9" fmla="*/ 0 h 40"/>
                  <a:gd name="T10" fmla="*/ 24 w 24"/>
                  <a:gd name="T11" fmla="*/ 0 h 40"/>
                  <a:gd name="T12" fmla="*/ 24 w 24"/>
                  <a:gd name="T13" fmla="*/ 0 h 40"/>
                  <a:gd name="T14" fmla="*/ 0 w 24"/>
                  <a:gd name="T15" fmla="*/ 0 h 40"/>
                  <a:gd name="T16" fmla="*/ 0 w 24"/>
                  <a:gd name="T17" fmla="*/ 0 h 40"/>
                  <a:gd name="T18" fmla="*/ 0 w 24"/>
                  <a:gd name="T19" fmla="*/ 16 h 40"/>
                  <a:gd name="T20" fmla="*/ 0 w 24"/>
                  <a:gd name="T21" fmla="*/ 16 h 40"/>
                  <a:gd name="T22" fmla="*/ 24 w 24"/>
                  <a:gd name="T23" fmla="*/ 16 h 40"/>
                  <a:gd name="T24" fmla="*/ 24 w 24"/>
                  <a:gd name="T25" fmla="*/ 16 h 40"/>
                  <a:gd name="T26" fmla="*/ 24 w 24"/>
                  <a:gd name="T27" fmla="*/ 24 h 40"/>
                  <a:gd name="T28" fmla="*/ 24 w 24"/>
                  <a:gd name="T29" fmla="*/ 24 h 40"/>
                  <a:gd name="T30" fmla="*/ 0 w 24"/>
                  <a:gd name="T31" fmla="*/ 24 h 40"/>
                  <a:gd name="T32" fmla="*/ 0 w 24"/>
                  <a:gd name="T33" fmla="*/ 24 h 40"/>
                  <a:gd name="T34" fmla="*/ 0 w 24"/>
                  <a:gd name="T35" fmla="*/ 40 h 40"/>
                  <a:gd name="T36" fmla="*/ 0 w 24"/>
                  <a:gd name="T37" fmla="*/ 40 h 40"/>
                  <a:gd name="T38" fmla="*/ 0 w 24"/>
                  <a:gd name="T3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" h="40">
                    <a:moveTo>
                      <a:pt x="0" y="4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7" name="Freeform 1371"/>
              <p:cNvSpPr>
                <a:spLocks/>
              </p:cNvSpPr>
              <p:nvPr/>
            </p:nvSpPr>
            <p:spPr bwMode="auto">
              <a:xfrm>
                <a:off x="2024" y="4064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32 h 32"/>
                  <a:gd name="T6" fmla="*/ 0 w 16"/>
                  <a:gd name="T7" fmla="*/ 0 h 32"/>
                  <a:gd name="T8" fmla="*/ 0 w 16"/>
                  <a:gd name="T9" fmla="*/ 0 h 32"/>
                  <a:gd name="T10" fmla="*/ 0 w 16"/>
                  <a:gd name="T11" fmla="*/ 0 h 32"/>
                  <a:gd name="T12" fmla="*/ 0 w 16"/>
                  <a:gd name="T13" fmla="*/ 0 h 32"/>
                  <a:gd name="T14" fmla="*/ 0 w 16"/>
                  <a:gd name="T15" fmla="*/ 8 h 32"/>
                  <a:gd name="T16" fmla="*/ 0 w 16"/>
                  <a:gd name="T17" fmla="*/ 8 h 32"/>
                  <a:gd name="T18" fmla="*/ 0 w 16"/>
                  <a:gd name="T19" fmla="*/ 8 h 32"/>
                  <a:gd name="T20" fmla="*/ 8 w 16"/>
                  <a:gd name="T21" fmla="*/ 8 h 32"/>
                  <a:gd name="T22" fmla="*/ 8 w 16"/>
                  <a:gd name="T23" fmla="*/ 8 h 32"/>
                  <a:gd name="T24" fmla="*/ 8 w 16"/>
                  <a:gd name="T25" fmla="*/ 8 h 32"/>
                  <a:gd name="T26" fmla="*/ 8 w 16"/>
                  <a:gd name="T27" fmla="*/ 0 h 32"/>
                  <a:gd name="T28" fmla="*/ 8 w 16"/>
                  <a:gd name="T29" fmla="*/ 0 h 32"/>
                  <a:gd name="T30" fmla="*/ 8 w 16"/>
                  <a:gd name="T31" fmla="*/ 0 h 32"/>
                  <a:gd name="T32" fmla="*/ 8 w 16"/>
                  <a:gd name="T33" fmla="*/ 0 h 32"/>
                  <a:gd name="T34" fmla="*/ 8 w 16"/>
                  <a:gd name="T35" fmla="*/ 0 h 32"/>
                  <a:gd name="T36" fmla="*/ 16 w 16"/>
                  <a:gd name="T37" fmla="*/ 0 h 32"/>
                  <a:gd name="T38" fmla="*/ 16 w 16"/>
                  <a:gd name="T39" fmla="*/ 0 h 32"/>
                  <a:gd name="T40" fmla="*/ 16 w 16"/>
                  <a:gd name="T41" fmla="*/ 0 h 32"/>
                  <a:gd name="T42" fmla="*/ 16 w 16"/>
                  <a:gd name="T43" fmla="*/ 8 h 32"/>
                  <a:gd name="T44" fmla="*/ 16 w 16"/>
                  <a:gd name="T45" fmla="*/ 8 h 32"/>
                  <a:gd name="T46" fmla="*/ 16 w 16"/>
                  <a:gd name="T47" fmla="*/ 8 h 32"/>
                  <a:gd name="T48" fmla="*/ 8 w 16"/>
                  <a:gd name="T49" fmla="*/ 8 h 32"/>
                  <a:gd name="T50" fmla="*/ 8 w 16"/>
                  <a:gd name="T51" fmla="*/ 8 h 32"/>
                  <a:gd name="T52" fmla="*/ 8 w 16"/>
                  <a:gd name="T53" fmla="*/ 8 h 32"/>
                  <a:gd name="T54" fmla="*/ 8 w 16"/>
                  <a:gd name="T55" fmla="*/ 8 h 32"/>
                  <a:gd name="T56" fmla="*/ 8 w 16"/>
                  <a:gd name="T57" fmla="*/ 8 h 32"/>
                  <a:gd name="T58" fmla="*/ 0 w 16"/>
                  <a:gd name="T59" fmla="*/ 16 h 32"/>
                  <a:gd name="T60" fmla="*/ 0 w 16"/>
                  <a:gd name="T61" fmla="*/ 16 h 32"/>
                  <a:gd name="T62" fmla="*/ 0 w 16"/>
                  <a:gd name="T63" fmla="*/ 16 h 32"/>
                  <a:gd name="T64" fmla="*/ 0 w 16"/>
                  <a:gd name="T6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8" name="Freeform 1372"/>
              <p:cNvSpPr>
                <a:spLocks/>
              </p:cNvSpPr>
              <p:nvPr/>
            </p:nvSpPr>
            <p:spPr bwMode="auto">
              <a:xfrm>
                <a:off x="2024" y="4064"/>
                <a:ext cx="16" cy="32"/>
              </a:xfrm>
              <a:custGeom>
                <a:avLst/>
                <a:gdLst>
                  <a:gd name="T0" fmla="*/ 0 w 16"/>
                  <a:gd name="T1" fmla="*/ 32 h 32"/>
                  <a:gd name="T2" fmla="*/ 0 w 16"/>
                  <a:gd name="T3" fmla="*/ 32 h 32"/>
                  <a:gd name="T4" fmla="*/ 0 w 16"/>
                  <a:gd name="T5" fmla="*/ 0 h 32"/>
                  <a:gd name="T6" fmla="*/ 0 w 16"/>
                  <a:gd name="T7" fmla="*/ 0 h 32"/>
                  <a:gd name="T8" fmla="*/ 0 w 16"/>
                  <a:gd name="T9" fmla="*/ 0 h 32"/>
                  <a:gd name="T10" fmla="*/ 0 w 16"/>
                  <a:gd name="T11" fmla="*/ 0 h 32"/>
                  <a:gd name="T12" fmla="*/ 0 w 16"/>
                  <a:gd name="T13" fmla="*/ 8 h 32"/>
                  <a:gd name="T14" fmla="*/ 0 w 16"/>
                  <a:gd name="T15" fmla="*/ 8 h 32"/>
                  <a:gd name="T16" fmla="*/ 0 w 16"/>
                  <a:gd name="T17" fmla="*/ 8 h 32"/>
                  <a:gd name="T18" fmla="*/ 8 w 16"/>
                  <a:gd name="T19" fmla="*/ 8 h 32"/>
                  <a:gd name="T20" fmla="*/ 8 w 16"/>
                  <a:gd name="T21" fmla="*/ 8 h 32"/>
                  <a:gd name="T22" fmla="*/ 8 w 16"/>
                  <a:gd name="T23" fmla="*/ 8 h 32"/>
                  <a:gd name="T24" fmla="*/ 8 w 16"/>
                  <a:gd name="T25" fmla="*/ 0 h 32"/>
                  <a:gd name="T26" fmla="*/ 8 w 16"/>
                  <a:gd name="T27" fmla="*/ 0 h 32"/>
                  <a:gd name="T28" fmla="*/ 8 w 16"/>
                  <a:gd name="T29" fmla="*/ 0 h 32"/>
                  <a:gd name="T30" fmla="*/ 8 w 16"/>
                  <a:gd name="T31" fmla="*/ 0 h 32"/>
                  <a:gd name="T32" fmla="*/ 8 w 16"/>
                  <a:gd name="T33" fmla="*/ 0 h 32"/>
                  <a:gd name="T34" fmla="*/ 16 w 16"/>
                  <a:gd name="T35" fmla="*/ 0 h 32"/>
                  <a:gd name="T36" fmla="*/ 16 w 16"/>
                  <a:gd name="T37" fmla="*/ 0 h 32"/>
                  <a:gd name="T38" fmla="*/ 16 w 16"/>
                  <a:gd name="T39" fmla="*/ 0 h 32"/>
                  <a:gd name="T40" fmla="*/ 16 w 16"/>
                  <a:gd name="T41" fmla="*/ 8 h 32"/>
                  <a:gd name="T42" fmla="*/ 16 w 16"/>
                  <a:gd name="T43" fmla="*/ 8 h 32"/>
                  <a:gd name="T44" fmla="*/ 16 w 16"/>
                  <a:gd name="T45" fmla="*/ 8 h 32"/>
                  <a:gd name="T46" fmla="*/ 8 w 16"/>
                  <a:gd name="T47" fmla="*/ 8 h 32"/>
                  <a:gd name="T48" fmla="*/ 8 w 16"/>
                  <a:gd name="T49" fmla="*/ 8 h 32"/>
                  <a:gd name="T50" fmla="*/ 8 w 16"/>
                  <a:gd name="T51" fmla="*/ 8 h 32"/>
                  <a:gd name="T52" fmla="*/ 8 w 16"/>
                  <a:gd name="T53" fmla="*/ 8 h 32"/>
                  <a:gd name="T54" fmla="*/ 8 w 16"/>
                  <a:gd name="T55" fmla="*/ 8 h 32"/>
                  <a:gd name="T56" fmla="*/ 0 w 16"/>
                  <a:gd name="T57" fmla="*/ 16 h 32"/>
                  <a:gd name="T58" fmla="*/ 0 w 16"/>
                  <a:gd name="T59" fmla="*/ 16 h 32"/>
                  <a:gd name="T60" fmla="*/ 0 w 16"/>
                  <a:gd name="T61" fmla="*/ 16 h 32"/>
                  <a:gd name="T62" fmla="*/ 0 w 16"/>
                  <a:gd name="T6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29" name="Freeform 1373"/>
              <p:cNvSpPr>
                <a:spLocks/>
              </p:cNvSpPr>
              <p:nvPr/>
            </p:nvSpPr>
            <p:spPr bwMode="auto">
              <a:xfrm>
                <a:off x="2040" y="4064"/>
                <a:ext cx="32" cy="40"/>
              </a:xfrm>
              <a:custGeom>
                <a:avLst/>
                <a:gdLst>
                  <a:gd name="T0" fmla="*/ 32 w 32"/>
                  <a:gd name="T1" fmla="*/ 24 h 40"/>
                  <a:gd name="T2" fmla="*/ 32 w 32"/>
                  <a:gd name="T3" fmla="*/ 24 h 40"/>
                  <a:gd name="T4" fmla="*/ 32 w 32"/>
                  <a:gd name="T5" fmla="*/ 24 h 40"/>
                  <a:gd name="T6" fmla="*/ 32 w 32"/>
                  <a:gd name="T7" fmla="*/ 24 h 40"/>
                  <a:gd name="T8" fmla="*/ 24 w 32"/>
                  <a:gd name="T9" fmla="*/ 32 h 40"/>
                  <a:gd name="T10" fmla="*/ 24 w 32"/>
                  <a:gd name="T11" fmla="*/ 32 h 40"/>
                  <a:gd name="T12" fmla="*/ 24 w 32"/>
                  <a:gd name="T13" fmla="*/ 32 h 40"/>
                  <a:gd name="T14" fmla="*/ 24 w 32"/>
                  <a:gd name="T15" fmla="*/ 32 h 40"/>
                  <a:gd name="T16" fmla="*/ 24 w 32"/>
                  <a:gd name="T17" fmla="*/ 32 h 40"/>
                  <a:gd name="T18" fmla="*/ 24 w 32"/>
                  <a:gd name="T19" fmla="*/ 32 h 40"/>
                  <a:gd name="T20" fmla="*/ 16 w 32"/>
                  <a:gd name="T21" fmla="*/ 40 h 40"/>
                  <a:gd name="T22" fmla="*/ 16 w 32"/>
                  <a:gd name="T23" fmla="*/ 40 h 40"/>
                  <a:gd name="T24" fmla="*/ 16 w 32"/>
                  <a:gd name="T25" fmla="*/ 40 h 40"/>
                  <a:gd name="T26" fmla="*/ 8 w 32"/>
                  <a:gd name="T27" fmla="*/ 32 h 40"/>
                  <a:gd name="T28" fmla="*/ 8 w 32"/>
                  <a:gd name="T29" fmla="*/ 32 h 40"/>
                  <a:gd name="T30" fmla="*/ 8 w 32"/>
                  <a:gd name="T31" fmla="*/ 32 h 40"/>
                  <a:gd name="T32" fmla="*/ 0 w 32"/>
                  <a:gd name="T33" fmla="*/ 24 h 40"/>
                  <a:gd name="T34" fmla="*/ 0 w 32"/>
                  <a:gd name="T35" fmla="*/ 16 h 40"/>
                  <a:gd name="T36" fmla="*/ 0 w 32"/>
                  <a:gd name="T37" fmla="*/ 16 h 40"/>
                  <a:gd name="T38" fmla="*/ 0 w 32"/>
                  <a:gd name="T39" fmla="*/ 16 h 40"/>
                  <a:gd name="T40" fmla="*/ 8 w 32"/>
                  <a:gd name="T41" fmla="*/ 8 h 40"/>
                  <a:gd name="T42" fmla="*/ 8 w 32"/>
                  <a:gd name="T43" fmla="*/ 8 h 40"/>
                  <a:gd name="T44" fmla="*/ 8 w 32"/>
                  <a:gd name="T45" fmla="*/ 0 h 40"/>
                  <a:gd name="T46" fmla="*/ 16 w 32"/>
                  <a:gd name="T47" fmla="*/ 0 h 40"/>
                  <a:gd name="T48" fmla="*/ 16 w 32"/>
                  <a:gd name="T49" fmla="*/ 0 h 40"/>
                  <a:gd name="T50" fmla="*/ 16 w 32"/>
                  <a:gd name="T51" fmla="*/ 0 h 40"/>
                  <a:gd name="T52" fmla="*/ 24 w 32"/>
                  <a:gd name="T53" fmla="*/ 8 h 40"/>
                  <a:gd name="T54" fmla="*/ 24 w 32"/>
                  <a:gd name="T55" fmla="*/ 8 h 40"/>
                  <a:gd name="T56" fmla="*/ 24 w 32"/>
                  <a:gd name="T57" fmla="*/ 8 h 40"/>
                  <a:gd name="T58" fmla="*/ 24 w 32"/>
                  <a:gd name="T59" fmla="*/ 8 h 40"/>
                  <a:gd name="T60" fmla="*/ 24 w 32"/>
                  <a:gd name="T61" fmla="*/ 8 h 40"/>
                  <a:gd name="T62" fmla="*/ 32 w 32"/>
                  <a:gd name="T63" fmla="*/ 16 h 40"/>
                  <a:gd name="T64" fmla="*/ 32 w 32"/>
                  <a:gd name="T65" fmla="*/ 16 h 40"/>
                  <a:gd name="T66" fmla="*/ 32 w 32"/>
                  <a:gd name="T67" fmla="*/ 16 h 40"/>
                  <a:gd name="T68" fmla="*/ 32 w 32"/>
                  <a:gd name="T69" fmla="*/ 24 h 40"/>
                  <a:gd name="T70" fmla="*/ 32 w 32"/>
                  <a:gd name="T71" fmla="*/ 24 h 40"/>
                  <a:gd name="T72" fmla="*/ 8 w 32"/>
                  <a:gd name="T73" fmla="*/ 24 h 40"/>
                  <a:gd name="T74" fmla="*/ 8 w 32"/>
                  <a:gd name="T75" fmla="*/ 24 h 40"/>
                  <a:gd name="T76" fmla="*/ 8 w 32"/>
                  <a:gd name="T77" fmla="*/ 24 h 40"/>
                  <a:gd name="T78" fmla="*/ 8 w 32"/>
                  <a:gd name="T79" fmla="*/ 32 h 40"/>
                  <a:gd name="T80" fmla="*/ 8 w 32"/>
                  <a:gd name="T81" fmla="*/ 32 h 40"/>
                  <a:gd name="T82" fmla="*/ 8 w 32"/>
                  <a:gd name="T83" fmla="*/ 32 h 40"/>
                  <a:gd name="T84" fmla="*/ 16 w 32"/>
                  <a:gd name="T85" fmla="*/ 32 h 40"/>
                  <a:gd name="T86" fmla="*/ 16 w 32"/>
                  <a:gd name="T87" fmla="*/ 32 h 40"/>
                  <a:gd name="T88" fmla="*/ 16 w 32"/>
                  <a:gd name="T89" fmla="*/ 32 h 40"/>
                  <a:gd name="T90" fmla="*/ 24 w 32"/>
                  <a:gd name="T91" fmla="*/ 32 h 40"/>
                  <a:gd name="T92" fmla="*/ 24 w 32"/>
                  <a:gd name="T93" fmla="*/ 32 h 40"/>
                  <a:gd name="T94" fmla="*/ 24 w 32"/>
                  <a:gd name="T95" fmla="*/ 32 h 40"/>
                  <a:gd name="T96" fmla="*/ 24 w 32"/>
                  <a:gd name="T97" fmla="*/ 24 h 40"/>
                  <a:gd name="T98" fmla="*/ 24 w 32"/>
                  <a:gd name="T99" fmla="*/ 24 h 40"/>
                  <a:gd name="T100" fmla="*/ 24 w 32"/>
                  <a:gd name="T10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0" name="Freeform 1374"/>
              <p:cNvSpPr>
                <a:spLocks/>
              </p:cNvSpPr>
              <p:nvPr/>
            </p:nvSpPr>
            <p:spPr bwMode="auto">
              <a:xfrm>
                <a:off x="2048" y="407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16 w 16"/>
                  <a:gd name="T7" fmla="*/ 8 h 8"/>
                  <a:gd name="T8" fmla="*/ 16 w 16"/>
                  <a:gd name="T9" fmla="*/ 8 h 8"/>
                  <a:gd name="T10" fmla="*/ 16 w 16"/>
                  <a:gd name="T11" fmla="*/ 8 h 8"/>
                  <a:gd name="T12" fmla="*/ 16 w 16"/>
                  <a:gd name="T13" fmla="*/ 8 h 8"/>
                  <a:gd name="T14" fmla="*/ 16 w 16"/>
                  <a:gd name="T15" fmla="*/ 8 h 8"/>
                  <a:gd name="T16" fmla="*/ 16 w 16"/>
                  <a:gd name="T17" fmla="*/ 8 h 8"/>
                  <a:gd name="T18" fmla="*/ 16 w 16"/>
                  <a:gd name="T19" fmla="*/ 8 h 8"/>
                  <a:gd name="T20" fmla="*/ 16 w 16"/>
                  <a:gd name="T21" fmla="*/ 8 h 8"/>
                  <a:gd name="T22" fmla="*/ 16 w 16"/>
                  <a:gd name="T23" fmla="*/ 0 h 8"/>
                  <a:gd name="T24" fmla="*/ 16 w 16"/>
                  <a:gd name="T25" fmla="*/ 0 h 8"/>
                  <a:gd name="T26" fmla="*/ 16 w 16"/>
                  <a:gd name="T27" fmla="*/ 0 h 8"/>
                  <a:gd name="T28" fmla="*/ 16 w 16"/>
                  <a:gd name="T29" fmla="*/ 0 h 8"/>
                  <a:gd name="T30" fmla="*/ 16 w 16"/>
                  <a:gd name="T31" fmla="*/ 0 h 8"/>
                  <a:gd name="T32" fmla="*/ 16 w 16"/>
                  <a:gd name="T33" fmla="*/ 0 h 8"/>
                  <a:gd name="T34" fmla="*/ 8 w 16"/>
                  <a:gd name="T35" fmla="*/ 0 h 8"/>
                  <a:gd name="T36" fmla="*/ 8 w 16"/>
                  <a:gd name="T37" fmla="*/ 0 h 8"/>
                  <a:gd name="T38" fmla="*/ 8 w 16"/>
                  <a:gd name="T39" fmla="*/ 0 h 8"/>
                  <a:gd name="T40" fmla="*/ 8 w 16"/>
                  <a:gd name="T41" fmla="*/ 0 h 8"/>
                  <a:gd name="T42" fmla="*/ 8 w 16"/>
                  <a:gd name="T43" fmla="*/ 0 h 8"/>
                  <a:gd name="T44" fmla="*/ 8 w 16"/>
                  <a:gd name="T45" fmla="*/ 0 h 8"/>
                  <a:gd name="T46" fmla="*/ 8 w 16"/>
                  <a:gd name="T47" fmla="*/ 0 h 8"/>
                  <a:gd name="T48" fmla="*/ 8 w 16"/>
                  <a:gd name="T49" fmla="*/ 0 h 8"/>
                  <a:gd name="T50" fmla="*/ 8 w 16"/>
                  <a:gd name="T51" fmla="*/ 0 h 8"/>
                  <a:gd name="T52" fmla="*/ 8 w 16"/>
                  <a:gd name="T53" fmla="*/ 0 h 8"/>
                  <a:gd name="T54" fmla="*/ 0 w 16"/>
                  <a:gd name="T55" fmla="*/ 0 h 8"/>
                  <a:gd name="T56" fmla="*/ 0 w 16"/>
                  <a:gd name="T57" fmla="*/ 0 h 8"/>
                  <a:gd name="T58" fmla="*/ 0 w 16"/>
                  <a:gd name="T59" fmla="*/ 0 h 8"/>
                  <a:gd name="T60" fmla="*/ 0 w 16"/>
                  <a:gd name="T61" fmla="*/ 0 h 8"/>
                  <a:gd name="T62" fmla="*/ 0 w 16"/>
                  <a:gd name="T63" fmla="*/ 0 h 8"/>
                  <a:gd name="T64" fmla="*/ 0 w 16"/>
                  <a:gd name="T65" fmla="*/ 0 h 8"/>
                  <a:gd name="T66" fmla="*/ 0 w 16"/>
                  <a:gd name="T67" fmla="*/ 8 h 8"/>
                  <a:gd name="T68" fmla="*/ 0 w 16"/>
                  <a:gd name="T69" fmla="*/ 8 h 8"/>
                  <a:gd name="T70" fmla="*/ 0 w 16"/>
                  <a:gd name="T71" fmla="*/ 8 h 8"/>
                  <a:gd name="T72" fmla="*/ 0 w 16"/>
                  <a:gd name="T7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1" name="Freeform 1375"/>
              <p:cNvSpPr>
                <a:spLocks/>
              </p:cNvSpPr>
              <p:nvPr/>
            </p:nvSpPr>
            <p:spPr bwMode="auto">
              <a:xfrm>
                <a:off x="2040" y="4064"/>
                <a:ext cx="32" cy="40"/>
              </a:xfrm>
              <a:custGeom>
                <a:avLst/>
                <a:gdLst>
                  <a:gd name="T0" fmla="*/ 24 w 32"/>
                  <a:gd name="T1" fmla="*/ 24 h 40"/>
                  <a:gd name="T2" fmla="*/ 32 w 32"/>
                  <a:gd name="T3" fmla="*/ 24 h 40"/>
                  <a:gd name="T4" fmla="*/ 32 w 32"/>
                  <a:gd name="T5" fmla="*/ 24 h 40"/>
                  <a:gd name="T6" fmla="*/ 24 w 32"/>
                  <a:gd name="T7" fmla="*/ 32 h 40"/>
                  <a:gd name="T8" fmla="*/ 24 w 32"/>
                  <a:gd name="T9" fmla="*/ 32 h 40"/>
                  <a:gd name="T10" fmla="*/ 24 w 32"/>
                  <a:gd name="T11" fmla="*/ 32 h 40"/>
                  <a:gd name="T12" fmla="*/ 16 w 32"/>
                  <a:gd name="T13" fmla="*/ 40 h 40"/>
                  <a:gd name="T14" fmla="*/ 8 w 32"/>
                  <a:gd name="T15" fmla="*/ 32 h 40"/>
                  <a:gd name="T16" fmla="*/ 8 w 32"/>
                  <a:gd name="T17" fmla="*/ 32 h 40"/>
                  <a:gd name="T18" fmla="*/ 0 w 32"/>
                  <a:gd name="T19" fmla="*/ 16 h 40"/>
                  <a:gd name="T20" fmla="*/ 0 w 32"/>
                  <a:gd name="T21" fmla="*/ 16 h 40"/>
                  <a:gd name="T22" fmla="*/ 8 w 32"/>
                  <a:gd name="T23" fmla="*/ 8 h 40"/>
                  <a:gd name="T24" fmla="*/ 16 w 32"/>
                  <a:gd name="T25" fmla="*/ 0 h 40"/>
                  <a:gd name="T26" fmla="*/ 16 w 32"/>
                  <a:gd name="T27" fmla="*/ 0 h 40"/>
                  <a:gd name="T28" fmla="*/ 24 w 32"/>
                  <a:gd name="T29" fmla="*/ 8 h 40"/>
                  <a:gd name="T30" fmla="*/ 24 w 32"/>
                  <a:gd name="T31" fmla="*/ 8 h 40"/>
                  <a:gd name="T32" fmla="*/ 32 w 32"/>
                  <a:gd name="T33" fmla="*/ 16 h 40"/>
                  <a:gd name="T34" fmla="*/ 32 w 32"/>
                  <a:gd name="T35" fmla="*/ 16 h 40"/>
                  <a:gd name="T36" fmla="*/ 32 w 32"/>
                  <a:gd name="T37" fmla="*/ 24 h 40"/>
                  <a:gd name="T38" fmla="*/ 8 w 32"/>
                  <a:gd name="T39" fmla="*/ 24 h 40"/>
                  <a:gd name="T40" fmla="*/ 8 w 32"/>
                  <a:gd name="T41" fmla="*/ 32 h 40"/>
                  <a:gd name="T42" fmla="*/ 8 w 32"/>
                  <a:gd name="T43" fmla="*/ 32 h 40"/>
                  <a:gd name="T44" fmla="*/ 16 w 32"/>
                  <a:gd name="T45" fmla="*/ 32 h 40"/>
                  <a:gd name="T46" fmla="*/ 24 w 32"/>
                  <a:gd name="T47" fmla="*/ 32 h 40"/>
                  <a:gd name="T48" fmla="*/ 24 w 32"/>
                  <a:gd name="T49" fmla="*/ 32 h 40"/>
                  <a:gd name="T50" fmla="*/ 24 w 32"/>
                  <a:gd name="T51" fmla="*/ 24 h 40"/>
                  <a:gd name="T52" fmla="*/ 24 w 32"/>
                  <a:gd name="T53" fmla="*/ 24 h 40"/>
                  <a:gd name="T54" fmla="*/ 8 w 32"/>
                  <a:gd name="T55" fmla="*/ 16 h 40"/>
                  <a:gd name="T56" fmla="*/ 24 w 32"/>
                  <a:gd name="T57" fmla="*/ 16 h 40"/>
                  <a:gd name="T58" fmla="*/ 24 w 32"/>
                  <a:gd name="T59" fmla="*/ 16 h 40"/>
                  <a:gd name="T60" fmla="*/ 24 w 32"/>
                  <a:gd name="T61" fmla="*/ 8 h 40"/>
                  <a:gd name="T62" fmla="*/ 24 w 32"/>
                  <a:gd name="T63" fmla="*/ 8 h 40"/>
                  <a:gd name="T64" fmla="*/ 16 w 32"/>
                  <a:gd name="T65" fmla="*/ 8 h 40"/>
                  <a:gd name="T66" fmla="*/ 16 w 32"/>
                  <a:gd name="T67" fmla="*/ 8 h 40"/>
                  <a:gd name="T68" fmla="*/ 8 w 32"/>
                  <a:gd name="T69" fmla="*/ 8 h 40"/>
                  <a:gd name="T70" fmla="*/ 8 w 32"/>
                  <a:gd name="T71" fmla="*/ 8 h 40"/>
                  <a:gd name="T72" fmla="*/ 8 w 32"/>
                  <a:gd name="T73" fmla="*/ 16 h 40"/>
                  <a:gd name="T74" fmla="*/ 24 w 32"/>
                  <a:gd name="T7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24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2" name="Freeform 1376"/>
              <p:cNvSpPr>
                <a:spLocks/>
              </p:cNvSpPr>
              <p:nvPr/>
            </p:nvSpPr>
            <p:spPr bwMode="auto">
              <a:xfrm>
                <a:off x="2072" y="4064"/>
                <a:ext cx="32" cy="48"/>
              </a:xfrm>
              <a:custGeom>
                <a:avLst/>
                <a:gdLst>
                  <a:gd name="T0" fmla="*/ 32 w 32"/>
                  <a:gd name="T1" fmla="*/ 0 h 48"/>
                  <a:gd name="T2" fmla="*/ 32 w 32"/>
                  <a:gd name="T3" fmla="*/ 0 h 48"/>
                  <a:gd name="T4" fmla="*/ 32 w 32"/>
                  <a:gd name="T5" fmla="*/ 48 h 48"/>
                  <a:gd name="T6" fmla="*/ 32 w 32"/>
                  <a:gd name="T7" fmla="*/ 48 h 48"/>
                  <a:gd name="T8" fmla="*/ 24 w 32"/>
                  <a:gd name="T9" fmla="*/ 48 h 48"/>
                  <a:gd name="T10" fmla="*/ 24 w 32"/>
                  <a:gd name="T11" fmla="*/ 48 h 48"/>
                  <a:gd name="T12" fmla="*/ 24 w 32"/>
                  <a:gd name="T13" fmla="*/ 32 h 48"/>
                  <a:gd name="T14" fmla="*/ 24 w 32"/>
                  <a:gd name="T15" fmla="*/ 32 h 48"/>
                  <a:gd name="T16" fmla="*/ 24 w 32"/>
                  <a:gd name="T17" fmla="*/ 32 h 48"/>
                  <a:gd name="T18" fmla="*/ 24 w 32"/>
                  <a:gd name="T19" fmla="*/ 32 h 48"/>
                  <a:gd name="T20" fmla="*/ 24 w 32"/>
                  <a:gd name="T21" fmla="*/ 32 h 48"/>
                  <a:gd name="T22" fmla="*/ 16 w 32"/>
                  <a:gd name="T23" fmla="*/ 32 h 48"/>
                  <a:gd name="T24" fmla="*/ 16 w 32"/>
                  <a:gd name="T25" fmla="*/ 32 h 48"/>
                  <a:gd name="T26" fmla="*/ 16 w 32"/>
                  <a:gd name="T27" fmla="*/ 32 h 48"/>
                  <a:gd name="T28" fmla="*/ 16 w 32"/>
                  <a:gd name="T29" fmla="*/ 40 h 48"/>
                  <a:gd name="T30" fmla="*/ 16 w 32"/>
                  <a:gd name="T31" fmla="*/ 40 h 48"/>
                  <a:gd name="T32" fmla="*/ 16 w 32"/>
                  <a:gd name="T33" fmla="*/ 40 h 48"/>
                  <a:gd name="T34" fmla="*/ 8 w 32"/>
                  <a:gd name="T35" fmla="*/ 32 h 48"/>
                  <a:gd name="T36" fmla="*/ 8 w 32"/>
                  <a:gd name="T37" fmla="*/ 32 h 48"/>
                  <a:gd name="T38" fmla="*/ 8 w 32"/>
                  <a:gd name="T39" fmla="*/ 32 h 48"/>
                  <a:gd name="T40" fmla="*/ 8 w 32"/>
                  <a:gd name="T41" fmla="*/ 32 h 48"/>
                  <a:gd name="T42" fmla="*/ 0 w 32"/>
                  <a:gd name="T43" fmla="*/ 32 h 48"/>
                  <a:gd name="T44" fmla="*/ 0 w 32"/>
                  <a:gd name="T45" fmla="*/ 32 h 48"/>
                  <a:gd name="T46" fmla="*/ 0 w 32"/>
                  <a:gd name="T47" fmla="*/ 24 h 48"/>
                  <a:gd name="T48" fmla="*/ 0 w 32"/>
                  <a:gd name="T49" fmla="*/ 16 h 48"/>
                  <a:gd name="T50" fmla="*/ 0 w 32"/>
                  <a:gd name="T51" fmla="*/ 16 h 48"/>
                  <a:gd name="T52" fmla="*/ 0 w 32"/>
                  <a:gd name="T53" fmla="*/ 16 h 48"/>
                  <a:gd name="T54" fmla="*/ 8 w 32"/>
                  <a:gd name="T55" fmla="*/ 8 h 48"/>
                  <a:gd name="T56" fmla="*/ 8 w 32"/>
                  <a:gd name="T57" fmla="*/ 8 h 48"/>
                  <a:gd name="T58" fmla="*/ 8 w 32"/>
                  <a:gd name="T59" fmla="*/ 0 h 48"/>
                  <a:gd name="T60" fmla="*/ 16 w 32"/>
                  <a:gd name="T61" fmla="*/ 0 h 48"/>
                  <a:gd name="T62" fmla="*/ 16 w 32"/>
                  <a:gd name="T63" fmla="*/ 0 h 48"/>
                  <a:gd name="T64" fmla="*/ 16 w 32"/>
                  <a:gd name="T65" fmla="*/ 0 h 48"/>
                  <a:gd name="T66" fmla="*/ 16 w 32"/>
                  <a:gd name="T67" fmla="*/ 0 h 48"/>
                  <a:gd name="T68" fmla="*/ 16 w 32"/>
                  <a:gd name="T69" fmla="*/ 0 h 48"/>
                  <a:gd name="T70" fmla="*/ 16 w 32"/>
                  <a:gd name="T71" fmla="*/ 0 h 48"/>
                  <a:gd name="T72" fmla="*/ 24 w 32"/>
                  <a:gd name="T73" fmla="*/ 8 h 48"/>
                  <a:gd name="T74" fmla="*/ 24 w 32"/>
                  <a:gd name="T75" fmla="*/ 8 h 48"/>
                  <a:gd name="T76" fmla="*/ 24 w 32"/>
                  <a:gd name="T77" fmla="*/ 8 h 48"/>
                  <a:gd name="T78" fmla="*/ 24 w 32"/>
                  <a:gd name="T79" fmla="*/ 8 h 48"/>
                  <a:gd name="T80" fmla="*/ 24 w 32"/>
                  <a:gd name="T81" fmla="*/ 8 h 48"/>
                  <a:gd name="T82" fmla="*/ 24 w 32"/>
                  <a:gd name="T8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" h="48">
                    <a:moveTo>
                      <a:pt x="24" y="0"/>
                    </a:move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3" name="Freeform 1377"/>
              <p:cNvSpPr>
                <a:spLocks/>
              </p:cNvSpPr>
              <p:nvPr/>
            </p:nvSpPr>
            <p:spPr bwMode="auto">
              <a:xfrm>
                <a:off x="2080" y="4072"/>
                <a:ext cx="16" cy="24"/>
              </a:xfrm>
              <a:custGeom>
                <a:avLst/>
                <a:gdLst>
                  <a:gd name="T0" fmla="*/ 16 w 16"/>
                  <a:gd name="T1" fmla="*/ 8 h 24"/>
                  <a:gd name="T2" fmla="*/ 16 w 16"/>
                  <a:gd name="T3" fmla="*/ 8 h 24"/>
                  <a:gd name="T4" fmla="*/ 16 w 16"/>
                  <a:gd name="T5" fmla="*/ 8 h 24"/>
                  <a:gd name="T6" fmla="*/ 16 w 16"/>
                  <a:gd name="T7" fmla="*/ 0 h 24"/>
                  <a:gd name="T8" fmla="*/ 16 w 16"/>
                  <a:gd name="T9" fmla="*/ 0 h 24"/>
                  <a:gd name="T10" fmla="*/ 16 w 16"/>
                  <a:gd name="T11" fmla="*/ 0 h 24"/>
                  <a:gd name="T12" fmla="*/ 16 w 16"/>
                  <a:gd name="T13" fmla="*/ 0 h 24"/>
                  <a:gd name="T14" fmla="*/ 8 w 16"/>
                  <a:gd name="T15" fmla="*/ 0 h 24"/>
                  <a:gd name="T16" fmla="*/ 8 w 16"/>
                  <a:gd name="T17" fmla="*/ 0 h 24"/>
                  <a:gd name="T18" fmla="*/ 8 w 16"/>
                  <a:gd name="T19" fmla="*/ 0 h 24"/>
                  <a:gd name="T20" fmla="*/ 8 w 16"/>
                  <a:gd name="T21" fmla="*/ 0 h 24"/>
                  <a:gd name="T22" fmla="*/ 8 w 16"/>
                  <a:gd name="T23" fmla="*/ 0 h 24"/>
                  <a:gd name="T24" fmla="*/ 8 w 16"/>
                  <a:gd name="T25" fmla="*/ 0 h 24"/>
                  <a:gd name="T26" fmla="*/ 0 w 16"/>
                  <a:gd name="T27" fmla="*/ 0 h 24"/>
                  <a:gd name="T28" fmla="*/ 0 w 16"/>
                  <a:gd name="T29" fmla="*/ 0 h 24"/>
                  <a:gd name="T30" fmla="*/ 0 w 16"/>
                  <a:gd name="T31" fmla="*/ 0 h 24"/>
                  <a:gd name="T32" fmla="*/ 0 w 16"/>
                  <a:gd name="T33" fmla="*/ 0 h 24"/>
                  <a:gd name="T34" fmla="*/ 0 w 16"/>
                  <a:gd name="T35" fmla="*/ 0 h 24"/>
                  <a:gd name="T36" fmla="*/ 0 w 16"/>
                  <a:gd name="T37" fmla="*/ 0 h 24"/>
                  <a:gd name="T38" fmla="*/ 0 w 16"/>
                  <a:gd name="T39" fmla="*/ 8 h 24"/>
                  <a:gd name="T40" fmla="*/ 0 w 16"/>
                  <a:gd name="T41" fmla="*/ 8 h 24"/>
                  <a:gd name="T42" fmla="*/ 0 w 16"/>
                  <a:gd name="T43" fmla="*/ 8 h 24"/>
                  <a:gd name="T44" fmla="*/ 0 w 16"/>
                  <a:gd name="T45" fmla="*/ 8 h 24"/>
                  <a:gd name="T46" fmla="*/ 0 w 16"/>
                  <a:gd name="T47" fmla="*/ 8 h 24"/>
                  <a:gd name="T48" fmla="*/ 0 w 16"/>
                  <a:gd name="T49" fmla="*/ 8 h 24"/>
                  <a:gd name="T50" fmla="*/ 0 w 16"/>
                  <a:gd name="T51" fmla="*/ 16 h 24"/>
                  <a:gd name="T52" fmla="*/ 0 w 16"/>
                  <a:gd name="T53" fmla="*/ 16 h 24"/>
                  <a:gd name="T54" fmla="*/ 0 w 16"/>
                  <a:gd name="T55" fmla="*/ 24 h 24"/>
                  <a:gd name="T56" fmla="*/ 0 w 16"/>
                  <a:gd name="T57" fmla="*/ 24 h 24"/>
                  <a:gd name="T58" fmla="*/ 0 w 16"/>
                  <a:gd name="T59" fmla="*/ 24 h 24"/>
                  <a:gd name="T60" fmla="*/ 0 w 16"/>
                  <a:gd name="T61" fmla="*/ 24 h 24"/>
                  <a:gd name="T62" fmla="*/ 0 w 16"/>
                  <a:gd name="T63" fmla="*/ 24 h 24"/>
                  <a:gd name="T64" fmla="*/ 0 w 16"/>
                  <a:gd name="T65" fmla="*/ 24 h 24"/>
                  <a:gd name="T66" fmla="*/ 8 w 16"/>
                  <a:gd name="T67" fmla="*/ 24 h 24"/>
                  <a:gd name="T68" fmla="*/ 8 w 16"/>
                  <a:gd name="T69" fmla="*/ 24 h 24"/>
                  <a:gd name="T70" fmla="*/ 8 w 16"/>
                  <a:gd name="T71" fmla="*/ 24 h 24"/>
                  <a:gd name="T72" fmla="*/ 8 w 16"/>
                  <a:gd name="T73" fmla="*/ 24 h 24"/>
                  <a:gd name="T74" fmla="*/ 8 w 16"/>
                  <a:gd name="T75" fmla="*/ 24 h 24"/>
                  <a:gd name="T76" fmla="*/ 8 w 16"/>
                  <a:gd name="T77" fmla="*/ 24 h 24"/>
                  <a:gd name="T78" fmla="*/ 8 w 16"/>
                  <a:gd name="T79" fmla="*/ 24 h 24"/>
                  <a:gd name="T80" fmla="*/ 8 w 16"/>
                  <a:gd name="T81" fmla="*/ 24 h 24"/>
                  <a:gd name="T82" fmla="*/ 8 w 16"/>
                  <a:gd name="T83" fmla="*/ 24 h 24"/>
                  <a:gd name="T84" fmla="*/ 8 w 16"/>
                  <a:gd name="T85" fmla="*/ 24 h 24"/>
                  <a:gd name="T86" fmla="*/ 16 w 16"/>
                  <a:gd name="T87" fmla="*/ 24 h 24"/>
                  <a:gd name="T88" fmla="*/ 16 w 16"/>
                  <a:gd name="T89" fmla="*/ 24 h 24"/>
                  <a:gd name="T90" fmla="*/ 16 w 16"/>
                  <a:gd name="T91" fmla="*/ 16 h 24"/>
                  <a:gd name="T92" fmla="*/ 16 w 16"/>
                  <a:gd name="T93" fmla="*/ 16 h 24"/>
                  <a:gd name="T94" fmla="*/ 16 w 16"/>
                  <a:gd name="T95" fmla="*/ 16 h 24"/>
                  <a:gd name="T96" fmla="*/ 16 w 16"/>
                  <a:gd name="T97" fmla="*/ 16 h 24"/>
                  <a:gd name="T98" fmla="*/ 16 w 16"/>
                  <a:gd name="T99" fmla="*/ 16 h 24"/>
                  <a:gd name="T100" fmla="*/ 16 w 16"/>
                  <a:gd name="T101" fmla="*/ 16 h 24"/>
                  <a:gd name="T102" fmla="*/ 16 w 16"/>
                  <a:gd name="T103" fmla="*/ 8 h 24"/>
                  <a:gd name="T104" fmla="*/ 16 w 16"/>
                  <a:gd name="T105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" h="24">
                    <a:moveTo>
                      <a:pt x="16" y="8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4" name="Freeform 1378"/>
              <p:cNvSpPr>
                <a:spLocks/>
              </p:cNvSpPr>
              <p:nvPr/>
            </p:nvSpPr>
            <p:spPr bwMode="auto">
              <a:xfrm>
                <a:off x="2072" y="4064"/>
                <a:ext cx="32" cy="48"/>
              </a:xfrm>
              <a:custGeom>
                <a:avLst/>
                <a:gdLst>
                  <a:gd name="T0" fmla="*/ 24 w 32"/>
                  <a:gd name="T1" fmla="*/ 0 h 48"/>
                  <a:gd name="T2" fmla="*/ 32 w 32"/>
                  <a:gd name="T3" fmla="*/ 0 h 48"/>
                  <a:gd name="T4" fmla="*/ 32 w 32"/>
                  <a:gd name="T5" fmla="*/ 48 h 48"/>
                  <a:gd name="T6" fmla="*/ 24 w 32"/>
                  <a:gd name="T7" fmla="*/ 48 h 48"/>
                  <a:gd name="T8" fmla="*/ 24 w 32"/>
                  <a:gd name="T9" fmla="*/ 32 h 48"/>
                  <a:gd name="T10" fmla="*/ 24 w 32"/>
                  <a:gd name="T11" fmla="*/ 32 h 48"/>
                  <a:gd name="T12" fmla="*/ 16 w 32"/>
                  <a:gd name="T13" fmla="*/ 32 h 48"/>
                  <a:gd name="T14" fmla="*/ 16 w 32"/>
                  <a:gd name="T15" fmla="*/ 32 h 48"/>
                  <a:gd name="T16" fmla="*/ 16 w 32"/>
                  <a:gd name="T17" fmla="*/ 40 h 48"/>
                  <a:gd name="T18" fmla="*/ 8 w 32"/>
                  <a:gd name="T19" fmla="*/ 32 h 48"/>
                  <a:gd name="T20" fmla="*/ 8 w 32"/>
                  <a:gd name="T21" fmla="*/ 32 h 48"/>
                  <a:gd name="T22" fmla="*/ 0 w 32"/>
                  <a:gd name="T23" fmla="*/ 32 h 48"/>
                  <a:gd name="T24" fmla="*/ 0 w 32"/>
                  <a:gd name="T25" fmla="*/ 24 h 48"/>
                  <a:gd name="T26" fmla="*/ 0 w 32"/>
                  <a:gd name="T27" fmla="*/ 16 h 48"/>
                  <a:gd name="T28" fmla="*/ 8 w 32"/>
                  <a:gd name="T29" fmla="*/ 8 h 48"/>
                  <a:gd name="T30" fmla="*/ 8 w 32"/>
                  <a:gd name="T31" fmla="*/ 0 h 48"/>
                  <a:gd name="T32" fmla="*/ 16 w 32"/>
                  <a:gd name="T33" fmla="*/ 0 h 48"/>
                  <a:gd name="T34" fmla="*/ 16 w 32"/>
                  <a:gd name="T35" fmla="*/ 0 h 48"/>
                  <a:gd name="T36" fmla="*/ 16 w 32"/>
                  <a:gd name="T37" fmla="*/ 0 h 48"/>
                  <a:gd name="T38" fmla="*/ 24 w 32"/>
                  <a:gd name="T39" fmla="*/ 8 h 48"/>
                  <a:gd name="T40" fmla="*/ 24 w 32"/>
                  <a:gd name="T41" fmla="*/ 8 h 48"/>
                  <a:gd name="T42" fmla="*/ 24 w 32"/>
                  <a:gd name="T43" fmla="*/ 0 h 48"/>
                  <a:gd name="T44" fmla="*/ 24 w 32"/>
                  <a:gd name="T45" fmla="*/ 0 h 48"/>
                  <a:gd name="T46" fmla="*/ 24 w 32"/>
                  <a:gd name="T47" fmla="*/ 16 h 48"/>
                  <a:gd name="T48" fmla="*/ 24 w 32"/>
                  <a:gd name="T49" fmla="*/ 8 h 48"/>
                  <a:gd name="T50" fmla="*/ 16 w 32"/>
                  <a:gd name="T51" fmla="*/ 8 h 48"/>
                  <a:gd name="T52" fmla="*/ 8 w 32"/>
                  <a:gd name="T53" fmla="*/ 8 h 48"/>
                  <a:gd name="T54" fmla="*/ 8 w 32"/>
                  <a:gd name="T55" fmla="*/ 8 h 48"/>
                  <a:gd name="T56" fmla="*/ 8 w 32"/>
                  <a:gd name="T57" fmla="*/ 16 h 48"/>
                  <a:gd name="T58" fmla="*/ 8 w 32"/>
                  <a:gd name="T59" fmla="*/ 24 h 48"/>
                  <a:gd name="T60" fmla="*/ 8 w 32"/>
                  <a:gd name="T61" fmla="*/ 32 h 48"/>
                  <a:gd name="T62" fmla="*/ 16 w 32"/>
                  <a:gd name="T63" fmla="*/ 32 h 48"/>
                  <a:gd name="T64" fmla="*/ 16 w 32"/>
                  <a:gd name="T65" fmla="*/ 32 h 48"/>
                  <a:gd name="T66" fmla="*/ 16 w 32"/>
                  <a:gd name="T67" fmla="*/ 32 h 48"/>
                  <a:gd name="T68" fmla="*/ 24 w 32"/>
                  <a:gd name="T69" fmla="*/ 24 h 48"/>
                  <a:gd name="T70" fmla="*/ 24 w 32"/>
                  <a:gd name="T71" fmla="*/ 24 h 48"/>
                  <a:gd name="T72" fmla="*/ 24 w 32"/>
                  <a:gd name="T73" fmla="*/ 1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" h="48">
                    <a:moveTo>
                      <a:pt x="24" y="0"/>
                    </a:move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5" name="Freeform 1379"/>
              <p:cNvSpPr>
                <a:spLocks/>
              </p:cNvSpPr>
              <p:nvPr/>
            </p:nvSpPr>
            <p:spPr bwMode="auto">
              <a:xfrm>
                <a:off x="2104" y="4064"/>
                <a:ext cx="32" cy="40"/>
              </a:xfrm>
              <a:custGeom>
                <a:avLst/>
                <a:gdLst>
                  <a:gd name="T0" fmla="*/ 24 w 32"/>
                  <a:gd name="T1" fmla="*/ 0 h 40"/>
                  <a:gd name="T2" fmla="*/ 32 w 32"/>
                  <a:gd name="T3" fmla="*/ 0 h 40"/>
                  <a:gd name="T4" fmla="*/ 32 w 32"/>
                  <a:gd name="T5" fmla="*/ 0 h 40"/>
                  <a:gd name="T6" fmla="*/ 32 w 32"/>
                  <a:gd name="T7" fmla="*/ 32 h 40"/>
                  <a:gd name="T8" fmla="*/ 32 w 32"/>
                  <a:gd name="T9" fmla="*/ 32 h 40"/>
                  <a:gd name="T10" fmla="*/ 24 w 32"/>
                  <a:gd name="T11" fmla="*/ 32 h 40"/>
                  <a:gd name="T12" fmla="*/ 24 w 32"/>
                  <a:gd name="T13" fmla="*/ 32 h 40"/>
                  <a:gd name="T14" fmla="*/ 24 w 32"/>
                  <a:gd name="T15" fmla="*/ 32 h 40"/>
                  <a:gd name="T16" fmla="*/ 24 w 32"/>
                  <a:gd name="T17" fmla="*/ 32 h 40"/>
                  <a:gd name="T18" fmla="*/ 24 w 32"/>
                  <a:gd name="T19" fmla="*/ 32 h 40"/>
                  <a:gd name="T20" fmla="*/ 24 w 32"/>
                  <a:gd name="T21" fmla="*/ 32 h 40"/>
                  <a:gd name="T22" fmla="*/ 24 w 32"/>
                  <a:gd name="T23" fmla="*/ 32 h 40"/>
                  <a:gd name="T24" fmla="*/ 16 w 32"/>
                  <a:gd name="T25" fmla="*/ 32 h 40"/>
                  <a:gd name="T26" fmla="*/ 16 w 32"/>
                  <a:gd name="T27" fmla="*/ 32 h 40"/>
                  <a:gd name="T28" fmla="*/ 16 w 32"/>
                  <a:gd name="T29" fmla="*/ 32 h 40"/>
                  <a:gd name="T30" fmla="*/ 16 w 32"/>
                  <a:gd name="T31" fmla="*/ 40 h 40"/>
                  <a:gd name="T32" fmla="*/ 16 w 32"/>
                  <a:gd name="T33" fmla="*/ 40 h 40"/>
                  <a:gd name="T34" fmla="*/ 16 w 32"/>
                  <a:gd name="T35" fmla="*/ 40 h 40"/>
                  <a:gd name="T36" fmla="*/ 8 w 32"/>
                  <a:gd name="T37" fmla="*/ 32 h 40"/>
                  <a:gd name="T38" fmla="*/ 8 w 32"/>
                  <a:gd name="T39" fmla="*/ 32 h 40"/>
                  <a:gd name="T40" fmla="*/ 8 w 32"/>
                  <a:gd name="T41" fmla="*/ 32 h 40"/>
                  <a:gd name="T42" fmla="*/ 8 w 32"/>
                  <a:gd name="T43" fmla="*/ 32 h 40"/>
                  <a:gd name="T44" fmla="*/ 0 w 32"/>
                  <a:gd name="T45" fmla="*/ 24 h 40"/>
                  <a:gd name="T46" fmla="*/ 0 w 32"/>
                  <a:gd name="T47" fmla="*/ 24 h 40"/>
                  <a:gd name="T48" fmla="*/ 0 w 32"/>
                  <a:gd name="T49" fmla="*/ 0 h 40"/>
                  <a:gd name="T50" fmla="*/ 0 w 32"/>
                  <a:gd name="T51" fmla="*/ 0 h 40"/>
                  <a:gd name="T52" fmla="*/ 8 w 32"/>
                  <a:gd name="T53" fmla="*/ 0 h 40"/>
                  <a:gd name="T54" fmla="*/ 8 w 32"/>
                  <a:gd name="T55" fmla="*/ 0 h 40"/>
                  <a:gd name="T56" fmla="*/ 8 w 32"/>
                  <a:gd name="T57" fmla="*/ 24 h 40"/>
                  <a:gd name="T58" fmla="*/ 8 w 32"/>
                  <a:gd name="T59" fmla="*/ 24 h 40"/>
                  <a:gd name="T60" fmla="*/ 8 w 32"/>
                  <a:gd name="T61" fmla="*/ 24 h 40"/>
                  <a:gd name="T62" fmla="*/ 8 w 32"/>
                  <a:gd name="T63" fmla="*/ 32 h 40"/>
                  <a:gd name="T64" fmla="*/ 8 w 32"/>
                  <a:gd name="T65" fmla="*/ 32 h 40"/>
                  <a:gd name="T66" fmla="*/ 16 w 32"/>
                  <a:gd name="T67" fmla="*/ 32 h 40"/>
                  <a:gd name="T68" fmla="*/ 16 w 32"/>
                  <a:gd name="T69" fmla="*/ 32 h 40"/>
                  <a:gd name="T70" fmla="*/ 16 w 32"/>
                  <a:gd name="T71" fmla="*/ 32 h 40"/>
                  <a:gd name="T72" fmla="*/ 16 w 32"/>
                  <a:gd name="T73" fmla="*/ 32 h 40"/>
                  <a:gd name="T74" fmla="*/ 16 w 32"/>
                  <a:gd name="T75" fmla="*/ 32 h 40"/>
                  <a:gd name="T76" fmla="*/ 16 w 32"/>
                  <a:gd name="T77" fmla="*/ 32 h 40"/>
                  <a:gd name="T78" fmla="*/ 24 w 32"/>
                  <a:gd name="T79" fmla="*/ 32 h 40"/>
                  <a:gd name="T80" fmla="*/ 24 w 32"/>
                  <a:gd name="T81" fmla="*/ 24 h 40"/>
                  <a:gd name="T82" fmla="*/ 24 w 32"/>
                  <a:gd name="T83" fmla="*/ 24 h 40"/>
                  <a:gd name="T84" fmla="*/ 24 w 32"/>
                  <a:gd name="T85" fmla="*/ 24 h 40"/>
                  <a:gd name="T86" fmla="*/ 24 w 32"/>
                  <a:gd name="T87" fmla="*/ 16 h 40"/>
                  <a:gd name="T88" fmla="*/ 24 w 32"/>
                  <a:gd name="T89" fmla="*/ 16 h 40"/>
                  <a:gd name="T90" fmla="*/ 24 w 32"/>
                  <a:gd name="T9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0">
                    <a:moveTo>
                      <a:pt x="24" y="0"/>
                    </a:moveTo>
                    <a:lnTo>
                      <a:pt x="32" y="0"/>
                    </a:lnTo>
                    <a:lnTo>
                      <a:pt x="32" y="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6" name="Freeform 1380"/>
              <p:cNvSpPr>
                <a:spLocks/>
              </p:cNvSpPr>
              <p:nvPr/>
            </p:nvSpPr>
            <p:spPr bwMode="auto">
              <a:xfrm>
                <a:off x="2104" y="4064"/>
                <a:ext cx="32" cy="40"/>
              </a:xfrm>
              <a:custGeom>
                <a:avLst/>
                <a:gdLst>
                  <a:gd name="T0" fmla="*/ 32 w 32"/>
                  <a:gd name="T1" fmla="*/ 0 h 40"/>
                  <a:gd name="T2" fmla="*/ 32 w 32"/>
                  <a:gd name="T3" fmla="*/ 0 h 40"/>
                  <a:gd name="T4" fmla="*/ 32 w 32"/>
                  <a:gd name="T5" fmla="*/ 32 h 40"/>
                  <a:gd name="T6" fmla="*/ 32 w 32"/>
                  <a:gd name="T7" fmla="*/ 32 h 40"/>
                  <a:gd name="T8" fmla="*/ 24 w 32"/>
                  <a:gd name="T9" fmla="*/ 32 h 40"/>
                  <a:gd name="T10" fmla="*/ 24 w 32"/>
                  <a:gd name="T11" fmla="*/ 32 h 40"/>
                  <a:gd name="T12" fmla="*/ 24 w 32"/>
                  <a:gd name="T13" fmla="*/ 32 h 40"/>
                  <a:gd name="T14" fmla="*/ 24 w 32"/>
                  <a:gd name="T15" fmla="*/ 32 h 40"/>
                  <a:gd name="T16" fmla="*/ 24 w 32"/>
                  <a:gd name="T17" fmla="*/ 32 h 40"/>
                  <a:gd name="T18" fmla="*/ 24 w 32"/>
                  <a:gd name="T19" fmla="*/ 32 h 40"/>
                  <a:gd name="T20" fmla="*/ 24 w 32"/>
                  <a:gd name="T21" fmla="*/ 32 h 40"/>
                  <a:gd name="T22" fmla="*/ 16 w 32"/>
                  <a:gd name="T23" fmla="*/ 32 h 40"/>
                  <a:gd name="T24" fmla="*/ 16 w 32"/>
                  <a:gd name="T25" fmla="*/ 32 h 40"/>
                  <a:gd name="T26" fmla="*/ 16 w 32"/>
                  <a:gd name="T27" fmla="*/ 32 h 40"/>
                  <a:gd name="T28" fmla="*/ 16 w 32"/>
                  <a:gd name="T29" fmla="*/ 40 h 40"/>
                  <a:gd name="T30" fmla="*/ 16 w 32"/>
                  <a:gd name="T31" fmla="*/ 40 h 40"/>
                  <a:gd name="T32" fmla="*/ 16 w 32"/>
                  <a:gd name="T33" fmla="*/ 40 h 40"/>
                  <a:gd name="T34" fmla="*/ 8 w 32"/>
                  <a:gd name="T35" fmla="*/ 32 h 40"/>
                  <a:gd name="T36" fmla="*/ 8 w 32"/>
                  <a:gd name="T37" fmla="*/ 32 h 40"/>
                  <a:gd name="T38" fmla="*/ 8 w 32"/>
                  <a:gd name="T39" fmla="*/ 32 h 40"/>
                  <a:gd name="T40" fmla="*/ 8 w 32"/>
                  <a:gd name="T41" fmla="*/ 32 h 40"/>
                  <a:gd name="T42" fmla="*/ 0 w 32"/>
                  <a:gd name="T43" fmla="*/ 24 h 40"/>
                  <a:gd name="T44" fmla="*/ 0 w 32"/>
                  <a:gd name="T45" fmla="*/ 24 h 40"/>
                  <a:gd name="T46" fmla="*/ 0 w 32"/>
                  <a:gd name="T47" fmla="*/ 0 h 40"/>
                  <a:gd name="T48" fmla="*/ 0 w 32"/>
                  <a:gd name="T49" fmla="*/ 0 h 40"/>
                  <a:gd name="T50" fmla="*/ 8 w 32"/>
                  <a:gd name="T51" fmla="*/ 0 h 40"/>
                  <a:gd name="T52" fmla="*/ 8 w 32"/>
                  <a:gd name="T53" fmla="*/ 0 h 40"/>
                  <a:gd name="T54" fmla="*/ 8 w 32"/>
                  <a:gd name="T55" fmla="*/ 24 h 40"/>
                  <a:gd name="T56" fmla="*/ 8 w 32"/>
                  <a:gd name="T57" fmla="*/ 24 h 40"/>
                  <a:gd name="T58" fmla="*/ 8 w 32"/>
                  <a:gd name="T59" fmla="*/ 24 h 40"/>
                  <a:gd name="T60" fmla="*/ 8 w 32"/>
                  <a:gd name="T61" fmla="*/ 32 h 40"/>
                  <a:gd name="T62" fmla="*/ 8 w 32"/>
                  <a:gd name="T63" fmla="*/ 32 h 40"/>
                  <a:gd name="T64" fmla="*/ 16 w 32"/>
                  <a:gd name="T65" fmla="*/ 32 h 40"/>
                  <a:gd name="T66" fmla="*/ 16 w 32"/>
                  <a:gd name="T67" fmla="*/ 32 h 40"/>
                  <a:gd name="T68" fmla="*/ 16 w 32"/>
                  <a:gd name="T69" fmla="*/ 32 h 40"/>
                  <a:gd name="T70" fmla="*/ 16 w 32"/>
                  <a:gd name="T71" fmla="*/ 32 h 40"/>
                  <a:gd name="T72" fmla="*/ 16 w 32"/>
                  <a:gd name="T73" fmla="*/ 32 h 40"/>
                  <a:gd name="T74" fmla="*/ 16 w 32"/>
                  <a:gd name="T75" fmla="*/ 32 h 40"/>
                  <a:gd name="T76" fmla="*/ 24 w 32"/>
                  <a:gd name="T77" fmla="*/ 32 h 40"/>
                  <a:gd name="T78" fmla="*/ 24 w 32"/>
                  <a:gd name="T79" fmla="*/ 24 h 40"/>
                  <a:gd name="T80" fmla="*/ 24 w 32"/>
                  <a:gd name="T81" fmla="*/ 24 h 40"/>
                  <a:gd name="T82" fmla="*/ 24 w 32"/>
                  <a:gd name="T83" fmla="*/ 24 h 40"/>
                  <a:gd name="T84" fmla="*/ 24 w 32"/>
                  <a:gd name="T85" fmla="*/ 16 h 40"/>
                  <a:gd name="T86" fmla="*/ 24 w 32"/>
                  <a:gd name="T87" fmla="*/ 16 h 40"/>
                  <a:gd name="T88" fmla="*/ 24 w 32"/>
                  <a:gd name="T8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40">
                    <a:moveTo>
                      <a:pt x="24" y="0"/>
                    </a:move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7" name="Freeform 1381"/>
              <p:cNvSpPr>
                <a:spLocks/>
              </p:cNvSpPr>
              <p:nvPr/>
            </p:nvSpPr>
            <p:spPr bwMode="auto">
              <a:xfrm>
                <a:off x="2136" y="4064"/>
                <a:ext cx="32" cy="40"/>
              </a:xfrm>
              <a:custGeom>
                <a:avLst/>
                <a:gdLst>
                  <a:gd name="T0" fmla="*/ 32 w 32"/>
                  <a:gd name="T1" fmla="*/ 24 h 40"/>
                  <a:gd name="T2" fmla="*/ 32 w 32"/>
                  <a:gd name="T3" fmla="*/ 24 h 40"/>
                  <a:gd name="T4" fmla="*/ 32 w 32"/>
                  <a:gd name="T5" fmla="*/ 24 h 40"/>
                  <a:gd name="T6" fmla="*/ 32 w 32"/>
                  <a:gd name="T7" fmla="*/ 24 h 40"/>
                  <a:gd name="T8" fmla="*/ 32 w 32"/>
                  <a:gd name="T9" fmla="*/ 32 h 40"/>
                  <a:gd name="T10" fmla="*/ 32 w 32"/>
                  <a:gd name="T11" fmla="*/ 32 h 40"/>
                  <a:gd name="T12" fmla="*/ 32 w 32"/>
                  <a:gd name="T13" fmla="*/ 32 h 40"/>
                  <a:gd name="T14" fmla="*/ 24 w 32"/>
                  <a:gd name="T15" fmla="*/ 32 h 40"/>
                  <a:gd name="T16" fmla="*/ 24 w 32"/>
                  <a:gd name="T17" fmla="*/ 32 h 40"/>
                  <a:gd name="T18" fmla="*/ 24 w 32"/>
                  <a:gd name="T19" fmla="*/ 32 h 40"/>
                  <a:gd name="T20" fmla="*/ 24 w 32"/>
                  <a:gd name="T21" fmla="*/ 40 h 40"/>
                  <a:gd name="T22" fmla="*/ 16 w 32"/>
                  <a:gd name="T23" fmla="*/ 40 h 40"/>
                  <a:gd name="T24" fmla="*/ 16 w 32"/>
                  <a:gd name="T25" fmla="*/ 40 h 40"/>
                  <a:gd name="T26" fmla="*/ 8 w 32"/>
                  <a:gd name="T27" fmla="*/ 32 h 40"/>
                  <a:gd name="T28" fmla="*/ 8 w 32"/>
                  <a:gd name="T29" fmla="*/ 32 h 40"/>
                  <a:gd name="T30" fmla="*/ 8 w 32"/>
                  <a:gd name="T31" fmla="*/ 32 h 40"/>
                  <a:gd name="T32" fmla="*/ 0 w 32"/>
                  <a:gd name="T33" fmla="*/ 24 h 40"/>
                  <a:gd name="T34" fmla="*/ 0 w 32"/>
                  <a:gd name="T35" fmla="*/ 16 h 40"/>
                  <a:gd name="T36" fmla="*/ 0 w 32"/>
                  <a:gd name="T37" fmla="*/ 16 h 40"/>
                  <a:gd name="T38" fmla="*/ 0 w 32"/>
                  <a:gd name="T39" fmla="*/ 16 h 40"/>
                  <a:gd name="T40" fmla="*/ 8 w 32"/>
                  <a:gd name="T41" fmla="*/ 8 h 40"/>
                  <a:gd name="T42" fmla="*/ 8 w 32"/>
                  <a:gd name="T43" fmla="*/ 8 h 40"/>
                  <a:gd name="T44" fmla="*/ 8 w 32"/>
                  <a:gd name="T45" fmla="*/ 0 h 40"/>
                  <a:gd name="T46" fmla="*/ 16 w 32"/>
                  <a:gd name="T47" fmla="*/ 0 h 40"/>
                  <a:gd name="T48" fmla="*/ 16 w 32"/>
                  <a:gd name="T49" fmla="*/ 0 h 40"/>
                  <a:gd name="T50" fmla="*/ 24 w 32"/>
                  <a:gd name="T51" fmla="*/ 0 h 40"/>
                  <a:gd name="T52" fmla="*/ 24 w 32"/>
                  <a:gd name="T53" fmla="*/ 8 h 40"/>
                  <a:gd name="T54" fmla="*/ 24 w 32"/>
                  <a:gd name="T55" fmla="*/ 8 h 40"/>
                  <a:gd name="T56" fmla="*/ 24 w 32"/>
                  <a:gd name="T57" fmla="*/ 8 h 40"/>
                  <a:gd name="T58" fmla="*/ 32 w 32"/>
                  <a:gd name="T59" fmla="*/ 8 h 40"/>
                  <a:gd name="T60" fmla="*/ 32 w 32"/>
                  <a:gd name="T61" fmla="*/ 8 h 40"/>
                  <a:gd name="T62" fmla="*/ 32 w 32"/>
                  <a:gd name="T63" fmla="*/ 16 h 40"/>
                  <a:gd name="T64" fmla="*/ 32 w 32"/>
                  <a:gd name="T65" fmla="*/ 16 h 40"/>
                  <a:gd name="T66" fmla="*/ 32 w 32"/>
                  <a:gd name="T67" fmla="*/ 16 h 40"/>
                  <a:gd name="T68" fmla="*/ 32 w 32"/>
                  <a:gd name="T69" fmla="*/ 24 h 40"/>
                  <a:gd name="T70" fmla="*/ 32 w 32"/>
                  <a:gd name="T71" fmla="*/ 24 h 40"/>
                  <a:gd name="T72" fmla="*/ 8 w 32"/>
                  <a:gd name="T73" fmla="*/ 24 h 40"/>
                  <a:gd name="T74" fmla="*/ 8 w 32"/>
                  <a:gd name="T75" fmla="*/ 24 h 40"/>
                  <a:gd name="T76" fmla="*/ 8 w 32"/>
                  <a:gd name="T77" fmla="*/ 24 h 40"/>
                  <a:gd name="T78" fmla="*/ 8 w 32"/>
                  <a:gd name="T79" fmla="*/ 32 h 40"/>
                  <a:gd name="T80" fmla="*/ 8 w 32"/>
                  <a:gd name="T81" fmla="*/ 32 h 40"/>
                  <a:gd name="T82" fmla="*/ 16 w 32"/>
                  <a:gd name="T83" fmla="*/ 32 h 40"/>
                  <a:gd name="T84" fmla="*/ 16 w 32"/>
                  <a:gd name="T85" fmla="*/ 32 h 40"/>
                  <a:gd name="T86" fmla="*/ 16 w 32"/>
                  <a:gd name="T87" fmla="*/ 32 h 40"/>
                  <a:gd name="T88" fmla="*/ 24 w 32"/>
                  <a:gd name="T89" fmla="*/ 32 h 40"/>
                  <a:gd name="T90" fmla="*/ 24 w 32"/>
                  <a:gd name="T91" fmla="*/ 32 h 40"/>
                  <a:gd name="T92" fmla="*/ 24 w 32"/>
                  <a:gd name="T93" fmla="*/ 32 h 40"/>
                  <a:gd name="T94" fmla="*/ 24 w 32"/>
                  <a:gd name="T95" fmla="*/ 32 h 40"/>
                  <a:gd name="T96" fmla="*/ 24 w 32"/>
                  <a:gd name="T97" fmla="*/ 24 h 40"/>
                  <a:gd name="T98" fmla="*/ 24 w 32"/>
                  <a:gd name="T99" fmla="*/ 24 h 40"/>
                  <a:gd name="T100" fmla="*/ 24 w 32"/>
                  <a:gd name="T10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8" name="Freeform 1382"/>
              <p:cNvSpPr>
                <a:spLocks/>
              </p:cNvSpPr>
              <p:nvPr/>
            </p:nvSpPr>
            <p:spPr bwMode="auto">
              <a:xfrm>
                <a:off x="2144" y="4072"/>
                <a:ext cx="16" cy="8"/>
              </a:xfrm>
              <a:custGeom>
                <a:avLst/>
                <a:gdLst>
                  <a:gd name="T0" fmla="*/ 0 w 16"/>
                  <a:gd name="T1" fmla="*/ 8 h 8"/>
                  <a:gd name="T2" fmla="*/ 16 w 16"/>
                  <a:gd name="T3" fmla="*/ 8 h 8"/>
                  <a:gd name="T4" fmla="*/ 16 w 16"/>
                  <a:gd name="T5" fmla="*/ 8 h 8"/>
                  <a:gd name="T6" fmla="*/ 16 w 16"/>
                  <a:gd name="T7" fmla="*/ 8 h 8"/>
                  <a:gd name="T8" fmla="*/ 16 w 16"/>
                  <a:gd name="T9" fmla="*/ 8 h 8"/>
                  <a:gd name="T10" fmla="*/ 16 w 16"/>
                  <a:gd name="T11" fmla="*/ 8 h 8"/>
                  <a:gd name="T12" fmla="*/ 16 w 16"/>
                  <a:gd name="T13" fmla="*/ 8 h 8"/>
                  <a:gd name="T14" fmla="*/ 16 w 16"/>
                  <a:gd name="T15" fmla="*/ 8 h 8"/>
                  <a:gd name="T16" fmla="*/ 16 w 16"/>
                  <a:gd name="T17" fmla="*/ 8 h 8"/>
                  <a:gd name="T18" fmla="*/ 16 w 16"/>
                  <a:gd name="T19" fmla="*/ 8 h 8"/>
                  <a:gd name="T20" fmla="*/ 16 w 16"/>
                  <a:gd name="T21" fmla="*/ 8 h 8"/>
                  <a:gd name="T22" fmla="*/ 16 w 16"/>
                  <a:gd name="T23" fmla="*/ 0 h 8"/>
                  <a:gd name="T24" fmla="*/ 16 w 16"/>
                  <a:gd name="T25" fmla="*/ 0 h 8"/>
                  <a:gd name="T26" fmla="*/ 16 w 16"/>
                  <a:gd name="T27" fmla="*/ 0 h 8"/>
                  <a:gd name="T28" fmla="*/ 16 w 16"/>
                  <a:gd name="T29" fmla="*/ 0 h 8"/>
                  <a:gd name="T30" fmla="*/ 16 w 16"/>
                  <a:gd name="T31" fmla="*/ 0 h 8"/>
                  <a:gd name="T32" fmla="*/ 16 w 16"/>
                  <a:gd name="T33" fmla="*/ 0 h 8"/>
                  <a:gd name="T34" fmla="*/ 16 w 16"/>
                  <a:gd name="T35" fmla="*/ 0 h 8"/>
                  <a:gd name="T36" fmla="*/ 16 w 16"/>
                  <a:gd name="T37" fmla="*/ 0 h 8"/>
                  <a:gd name="T38" fmla="*/ 16 w 16"/>
                  <a:gd name="T39" fmla="*/ 0 h 8"/>
                  <a:gd name="T40" fmla="*/ 16 w 16"/>
                  <a:gd name="T41" fmla="*/ 0 h 8"/>
                  <a:gd name="T42" fmla="*/ 8 w 16"/>
                  <a:gd name="T43" fmla="*/ 0 h 8"/>
                  <a:gd name="T44" fmla="*/ 8 w 16"/>
                  <a:gd name="T45" fmla="*/ 0 h 8"/>
                  <a:gd name="T46" fmla="*/ 8 w 16"/>
                  <a:gd name="T47" fmla="*/ 0 h 8"/>
                  <a:gd name="T48" fmla="*/ 8 w 16"/>
                  <a:gd name="T49" fmla="*/ 0 h 8"/>
                  <a:gd name="T50" fmla="*/ 8 w 16"/>
                  <a:gd name="T51" fmla="*/ 0 h 8"/>
                  <a:gd name="T52" fmla="*/ 8 w 16"/>
                  <a:gd name="T53" fmla="*/ 0 h 8"/>
                  <a:gd name="T54" fmla="*/ 8 w 16"/>
                  <a:gd name="T55" fmla="*/ 0 h 8"/>
                  <a:gd name="T56" fmla="*/ 8 w 16"/>
                  <a:gd name="T57" fmla="*/ 0 h 8"/>
                  <a:gd name="T58" fmla="*/ 0 w 16"/>
                  <a:gd name="T59" fmla="*/ 0 h 8"/>
                  <a:gd name="T60" fmla="*/ 0 w 16"/>
                  <a:gd name="T61" fmla="*/ 0 h 8"/>
                  <a:gd name="T62" fmla="*/ 0 w 16"/>
                  <a:gd name="T63" fmla="*/ 0 h 8"/>
                  <a:gd name="T64" fmla="*/ 0 w 16"/>
                  <a:gd name="T65" fmla="*/ 0 h 8"/>
                  <a:gd name="T66" fmla="*/ 0 w 16"/>
                  <a:gd name="T67" fmla="*/ 8 h 8"/>
                  <a:gd name="T68" fmla="*/ 0 w 16"/>
                  <a:gd name="T69" fmla="*/ 8 h 8"/>
                  <a:gd name="T70" fmla="*/ 0 w 16"/>
                  <a:gd name="T71" fmla="*/ 8 h 8"/>
                  <a:gd name="T72" fmla="*/ 0 w 16"/>
                  <a:gd name="T7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" h="8">
                    <a:moveTo>
                      <a:pt x="0" y="8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39" name="Freeform 1383"/>
              <p:cNvSpPr>
                <a:spLocks/>
              </p:cNvSpPr>
              <p:nvPr/>
            </p:nvSpPr>
            <p:spPr bwMode="auto">
              <a:xfrm>
                <a:off x="2136" y="4064"/>
                <a:ext cx="32" cy="40"/>
              </a:xfrm>
              <a:custGeom>
                <a:avLst/>
                <a:gdLst>
                  <a:gd name="T0" fmla="*/ 24 w 32"/>
                  <a:gd name="T1" fmla="*/ 24 h 40"/>
                  <a:gd name="T2" fmla="*/ 32 w 32"/>
                  <a:gd name="T3" fmla="*/ 24 h 40"/>
                  <a:gd name="T4" fmla="*/ 32 w 32"/>
                  <a:gd name="T5" fmla="*/ 24 h 40"/>
                  <a:gd name="T6" fmla="*/ 32 w 32"/>
                  <a:gd name="T7" fmla="*/ 32 h 40"/>
                  <a:gd name="T8" fmla="*/ 24 w 32"/>
                  <a:gd name="T9" fmla="*/ 32 h 40"/>
                  <a:gd name="T10" fmla="*/ 24 w 32"/>
                  <a:gd name="T11" fmla="*/ 32 h 40"/>
                  <a:gd name="T12" fmla="*/ 16 w 32"/>
                  <a:gd name="T13" fmla="*/ 40 h 40"/>
                  <a:gd name="T14" fmla="*/ 8 w 32"/>
                  <a:gd name="T15" fmla="*/ 32 h 40"/>
                  <a:gd name="T16" fmla="*/ 8 w 32"/>
                  <a:gd name="T17" fmla="*/ 32 h 40"/>
                  <a:gd name="T18" fmla="*/ 0 w 32"/>
                  <a:gd name="T19" fmla="*/ 16 h 40"/>
                  <a:gd name="T20" fmla="*/ 0 w 32"/>
                  <a:gd name="T21" fmla="*/ 16 h 40"/>
                  <a:gd name="T22" fmla="*/ 8 w 32"/>
                  <a:gd name="T23" fmla="*/ 8 h 40"/>
                  <a:gd name="T24" fmla="*/ 16 w 32"/>
                  <a:gd name="T25" fmla="*/ 0 h 40"/>
                  <a:gd name="T26" fmla="*/ 24 w 32"/>
                  <a:gd name="T27" fmla="*/ 0 h 40"/>
                  <a:gd name="T28" fmla="*/ 24 w 32"/>
                  <a:gd name="T29" fmla="*/ 8 h 40"/>
                  <a:gd name="T30" fmla="*/ 32 w 32"/>
                  <a:gd name="T31" fmla="*/ 8 h 40"/>
                  <a:gd name="T32" fmla="*/ 32 w 32"/>
                  <a:gd name="T33" fmla="*/ 16 h 40"/>
                  <a:gd name="T34" fmla="*/ 32 w 32"/>
                  <a:gd name="T35" fmla="*/ 16 h 40"/>
                  <a:gd name="T36" fmla="*/ 32 w 32"/>
                  <a:gd name="T37" fmla="*/ 24 h 40"/>
                  <a:gd name="T38" fmla="*/ 8 w 32"/>
                  <a:gd name="T39" fmla="*/ 24 h 40"/>
                  <a:gd name="T40" fmla="*/ 8 w 32"/>
                  <a:gd name="T41" fmla="*/ 32 h 40"/>
                  <a:gd name="T42" fmla="*/ 16 w 32"/>
                  <a:gd name="T43" fmla="*/ 32 h 40"/>
                  <a:gd name="T44" fmla="*/ 16 w 32"/>
                  <a:gd name="T45" fmla="*/ 32 h 40"/>
                  <a:gd name="T46" fmla="*/ 24 w 32"/>
                  <a:gd name="T47" fmla="*/ 32 h 40"/>
                  <a:gd name="T48" fmla="*/ 24 w 32"/>
                  <a:gd name="T49" fmla="*/ 32 h 40"/>
                  <a:gd name="T50" fmla="*/ 24 w 32"/>
                  <a:gd name="T51" fmla="*/ 24 h 40"/>
                  <a:gd name="T52" fmla="*/ 24 w 32"/>
                  <a:gd name="T53" fmla="*/ 24 h 40"/>
                  <a:gd name="T54" fmla="*/ 8 w 32"/>
                  <a:gd name="T55" fmla="*/ 16 h 40"/>
                  <a:gd name="T56" fmla="*/ 24 w 32"/>
                  <a:gd name="T57" fmla="*/ 16 h 40"/>
                  <a:gd name="T58" fmla="*/ 24 w 32"/>
                  <a:gd name="T59" fmla="*/ 16 h 40"/>
                  <a:gd name="T60" fmla="*/ 24 w 32"/>
                  <a:gd name="T61" fmla="*/ 8 h 40"/>
                  <a:gd name="T62" fmla="*/ 24 w 32"/>
                  <a:gd name="T63" fmla="*/ 8 h 40"/>
                  <a:gd name="T64" fmla="*/ 24 w 32"/>
                  <a:gd name="T65" fmla="*/ 8 h 40"/>
                  <a:gd name="T66" fmla="*/ 16 w 32"/>
                  <a:gd name="T67" fmla="*/ 8 h 40"/>
                  <a:gd name="T68" fmla="*/ 16 w 32"/>
                  <a:gd name="T69" fmla="*/ 8 h 40"/>
                  <a:gd name="T70" fmla="*/ 8 w 32"/>
                  <a:gd name="T71" fmla="*/ 8 h 40"/>
                  <a:gd name="T72" fmla="*/ 8 w 32"/>
                  <a:gd name="T73" fmla="*/ 16 h 40"/>
                  <a:gd name="T74" fmla="*/ 24 w 32"/>
                  <a:gd name="T7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24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0" name="Freeform 1384"/>
              <p:cNvSpPr>
                <a:spLocks/>
              </p:cNvSpPr>
              <p:nvPr/>
            </p:nvSpPr>
            <p:spPr bwMode="auto">
              <a:xfrm>
                <a:off x="2176" y="4064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0 w 24"/>
                  <a:gd name="T3" fmla="*/ 32 h 32"/>
                  <a:gd name="T4" fmla="*/ 0 w 24"/>
                  <a:gd name="T5" fmla="*/ 32 h 32"/>
                  <a:gd name="T6" fmla="*/ 0 w 24"/>
                  <a:gd name="T7" fmla="*/ 0 h 32"/>
                  <a:gd name="T8" fmla="*/ 0 w 24"/>
                  <a:gd name="T9" fmla="*/ 0 h 32"/>
                  <a:gd name="T10" fmla="*/ 0 w 24"/>
                  <a:gd name="T11" fmla="*/ 0 h 32"/>
                  <a:gd name="T12" fmla="*/ 0 w 24"/>
                  <a:gd name="T13" fmla="*/ 0 h 32"/>
                  <a:gd name="T14" fmla="*/ 0 w 24"/>
                  <a:gd name="T15" fmla="*/ 8 h 32"/>
                  <a:gd name="T16" fmla="*/ 0 w 24"/>
                  <a:gd name="T17" fmla="*/ 8 h 32"/>
                  <a:gd name="T18" fmla="*/ 0 w 24"/>
                  <a:gd name="T19" fmla="*/ 8 h 32"/>
                  <a:gd name="T20" fmla="*/ 8 w 24"/>
                  <a:gd name="T21" fmla="*/ 8 h 32"/>
                  <a:gd name="T22" fmla="*/ 8 w 24"/>
                  <a:gd name="T23" fmla="*/ 8 h 32"/>
                  <a:gd name="T24" fmla="*/ 8 w 24"/>
                  <a:gd name="T25" fmla="*/ 0 h 32"/>
                  <a:gd name="T26" fmla="*/ 8 w 24"/>
                  <a:gd name="T27" fmla="*/ 0 h 32"/>
                  <a:gd name="T28" fmla="*/ 8 w 24"/>
                  <a:gd name="T29" fmla="*/ 0 h 32"/>
                  <a:gd name="T30" fmla="*/ 8 w 24"/>
                  <a:gd name="T31" fmla="*/ 0 h 32"/>
                  <a:gd name="T32" fmla="*/ 16 w 24"/>
                  <a:gd name="T33" fmla="*/ 0 h 32"/>
                  <a:gd name="T34" fmla="*/ 16 w 24"/>
                  <a:gd name="T35" fmla="*/ 0 h 32"/>
                  <a:gd name="T36" fmla="*/ 16 w 24"/>
                  <a:gd name="T37" fmla="*/ 0 h 32"/>
                  <a:gd name="T38" fmla="*/ 16 w 24"/>
                  <a:gd name="T39" fmla="*/ 0 h 32"/>
                  <a:gd name="T40" fmla="*/ 16 w 24"/>
                  <a:gd name="T41" fmla="*/ 0 h 32"/>
                  <a:gd name="T42" fmla="*/ 24 w 24"/>
                  <a:gd name="T43" fmla="*/ 8 h 32"/>
                  <a:gd name="T44" fmla="*/ 24 w 24"/>
                  <a:gd name="T45" fmla="*/ 8 h 32"/>
                  <a:gd name="T46" fmla="*/ 24 w 24"/>
                  <a:gd name="T47" fmla="*/ 8 h 32"/>
                  <a:gd name="T48" fmla="*/ 24 w 24"/>
                  <a:gd name="T49" fmla="*/ 8 h 32"/>
                  <a:gd name="T50" fmla="*/ 24 w 24"/>
                  <a:gd name="T51" fmla="*/ 16 h 32"/>
                  <a:gd name="T52" fmla="*/ 24 w 24"/>
                  <a:gd name="T53" fmla="*/ 16 h 32"/>
                  <a:gd name="T54" fmla="*/ 24 w 24"/>
                  <a:gd name="T55" fmla="*/ 32 h 32"/>
                  <a:gd name="T56" fmla="*/ 24 w 24"/>
                  <a:gd name="T57" fmla="*/ 32 h 32"/>
                  <a:gd name="T58" fmla="*/ 16 w 24"/>
                  <a:gd name="T59" fmla="*/ 32 h 32"/>
                  <a:gd name="T60" fmla="*/ 16 w 24"/>
                  <a:gd name="T61" fmla="*/ 32 h 32"/>
                  <a:gd name="T62" fmla="*/ 16 w 24"/>
                  <a:gd name="T63" fmla="*/ 16 h 32"/>
                  <a:gd name="T64" fmla="*/ 16 w 24"/>
                  <a:gd name="T65" fmla="*/ 16 h 32"/>
                  <a:gd name="T66" fmla="*/ 16 w 24"/>
                  <a:gd name="T67" fmla="*/ 16 h 32"/>
                  <a:gd name="T68" fmla="*/ 16 w 24"/>
                  <a:gd name="T69" fmla="*/ 8 h 32"/>
                  <a:gd name="T70" fmla="*/ 16 w 24"/>
                  <a:gd name="T71" fmla="*/ 8 h 32"/>
                  <a:gd name="T72" fmla="*/ 16 w 24"/>
                  <a:gd name="T73" fmla="*/ 8 h 32"/>
                  <a:gd name="T74" fmla="*/ 16 w 24"/>
                  <a:gd name="T75" fmla="*/ 8 h 32"/>
                  <a:gd name="T76" fmla="*/ 16 w 24"/>
                  <a:gd name="T77" fmla="*/ 8 h 32"/>
                  <a:gd name="T78" fmla="*/ 16 w 24"/>
                  <a:gd name="T79" fmla="*/ 8 h 32"/>
                  <a:gd name="T80" fmla="*/ 8 w 24"/>
                  <a:gd name="T81" fmla="*/ 8 h 32"/>
                  <a:gd name="T82" fmla="*/ 8 w 24"/>
                  <a:gd name="T83" fmla="*/ 8 h 32"/>
                  <a:gd name="T84" fmla="*/ 8 w 24"/>
                  <a:gd name="T85" fmla="*/ 8 h 32"/>
                  <a:gd name="T86" fmla="*/ 8 w 24"/>
                  <a:gd name="T87" fmla="*/ 8 h 32"/>
                  <a:gd name="T88" fmla="*/ 8 w 24"/>
                  <a:gd name="T89" fmla="*/ 8 h 32"/>
                  <a:gd name="T90" fmla="*/ 8 w 24"/>
                  <a:gd name="T91" fmla="*/ 8 h 32"/>
                  <a:gd name="T92" fmla="*/ 0 w 24"/>
                  <a:gd name="T93" fmla="*/ 16 h 32"/>
                  <a:gd name="T94" fmla="*/ 0 w 24"/>
                  <a:gd name="T95" fmla="*/ 16 h 32"/>
                  <a:gd name="T96" fmla="*/ 0 w 24"/>
                  <a:gd name="T97" fmla="*/ 16 h 32"/>
                  <a:gd name="T98" fmla="*/ 0 w 24"/>
                  <a:gd name="T99" fmla="*/ 16 h 32"/>
                  <a:gd name="T100" fmla="*/ 0 w 24"/>
                  <a:gd name="T101" fmla="*/ 16 h 32"/>
                  <a:gd name="T102" fmla="*/ 0 w 24"/>
                  <a:gd name="T10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1" name="Freeform 1385"/>
              <p:cNvSpPr>
                <a:spLocks/>
              </p:cNvSpPr>
              <p:nvPr/>
            </p:nvSpPr>
            <p:spPr bwMode="auto">
              <a:xfrm>
                <a:off x="2176" y="4064"/>
                <a:ext cx="24" cy="32"/>
              </a:xfrm>
              <a:custGeom>
                <a:avLst/>
                <a:gdLst>
                  <a:gd name="T0" fmla="*/ 0 w 24"/>
                  <a:gd name="T1" fmla="*/ 32 h 32"/>
                  <a:gd name="T2" fmla="*/ 0 w 24"/>
                  <a:gd name="T3" fmla="*/ 32 h 32"/>
                  <a:gd name="T4" fmla="*/ 0 w 24"/>
                  <a:gd name="T5" fmla="*/ 0 h 32"/>
                  <a:gd name="T6" fmla="*/ 0 w 24"/>
                  <a:gd name="T7" fmla="*/ 0 h 32"/>
                  <a:gd name="T8" fmla="*/ 0 w 24"/>
                  <a:gd name="T9" fmla="*/ 0 h 32"/>
                  <a:gd name="T10" fmla="*/ 0 w 24"/>
                  <a:gd name="T11" fmla="*/ 0 h 32"/>
                  <a:gd name="T12" fmla="*/ 0 w 24"/>
                  <a:gd name="T13" fmla="*/ 8 h 32"/>
                  <a:gd name="T14" fmla="*/ 0 w 24"/>
                  <a:gd name="T15" fmla="*/ 8 h 32"/>
                  <a:gd name="T16" fmla="*/ 0 w 24"/>
                  <a:gd name="T17" fmla="*/ 8 h 32"/>
                  <a:gd name="T18" fmla="*/ 8 w 24"/>
                  <a:gd name="T19" fmla="*/ 8 h 32"/>
                  <a:gd name="T20" fmla="*/ 8 w 24"/>
                  <a:gd name="T21" fmla="*/ 8 h 32"/>
                  <a:gd name="T22" fmla="*/ 8 w 24"/>
                  <a:gd name="T23" fmla="*/ 0 h 32"/>
                  <a:gd name="T24" fmla="*/ 8 w 24"/>
                  <a:gd name="T25" fmla="*/ 0 h 32"/>
                  <a:gd name="T26" fmla="*/ 8 w 24"/>
                  <a:gd name="T27" fmla="*/ 0 h 32"/>
                  <a:gd name="T28" fmla="*/ 8 w 24"/>
                  <a:gd name="T29" fmla="*/ 0 h 32"/>
                  <a:gd name="T30" fmla="*/ 16 w 24"/>
                  <a:gd name="T31" fmla="*/ 0 h 32"/>
                  <a:gd name="T32" fmla="*/ 16 w 24"/>
                  <a:gd name="T33" fmla="*/ 0 h 32"/>
                  <a:gd name="T34" fmla="*/ 16 w 24"/>
                  <a:gd name="T35" fmla="*/ 0 h 32"/>
                  <a:gd name="T36" fmla="*/ 16 w 24"/>
                  <a:gd name="T37" fmla="*/ 0 h 32"/>
                  <a:gd name="T38" fmla="*/ 16 w 24"/>
                  <a:gd name="T39" fmla="*/ 0 h 32"/>
                  <a:gd name="T40" fmla="*/ 24 w 24"/>
                  <a:gd name="T41" fmla="*/ 8 h 32"/>
                  <a:gd name="T42" fmla="*/ 24 w 24"/>
                  <a:gd name="T43" fmla="*/ 8 h 32"/>
                  <a:gd name="T44" fmla="*/ 24 w 24"/>
                  <a:gd name="T45" fmla="*/ 8 h 32"/>
                  <a:gd name="T46" fmla="*/ 24 w 24"/>
                  <a:gd name="T47" fmla="*/ 8 h 32"/>
                  <a:gd name="T48" fmla="*/ 24 w 24"/>
                  <a:gd name="T49" fmla="*/ 16 h 32"/>
                  <a:gd name="T50" fmla="*/ 24 w 24"/>
                  <a:gd name="T51" fmla="*/ 16 h 32"/>
                  <a:gd name="T52" fmla="*/ 24 w 24"/>
                  <a:gd name="T53" fmla="*/ 32 h 32"/>
                  <a:gd name="T54" fmla="*/ 24 w 24"/>
                  <a:gd name="T55" fmla="*/ 32 h 32"/>
                  <a:gd name="T56" fmla="*/ 16 w 24"/>
                  <a:gd name="T57" fmla="*/ 32 h 32"/>
                  <a:gd name="T58" fmla="*/ 16 w 24"/>
                  <a:gd name="T59" fmla="*/ 32 h 32"/>
                  <a:gd name="T60" fmla="*/ 16 w 24"/>
                  <a:gd name="T61" fmla="*/ 16 h 32"/>
                  <a:gd name="T62" fmla="*/ 16 w 24"/>
                  <a:gd name="T63" fmla="*/ 16 h 32"/>
                  <a:gd name="T64" fmla="*/ 16 w 24"/>
                  <a:gd name="T65" fmla="*/ 16 h 32"/>
                  <a:gd name="T66" fmla="*/ 16 w 24"/>
                  <a:gd name="T67" fmla="*/ 8 h 32"/>
                  <a:gd name="T68" fmla="*/ 16 w 24"/>
                  <a:gd name="T69" fmla="*/ 8 h 32"/>
                  <a:gd name="T70" fmla="*/ 16 w 24"/>
                  <a:gd name="T71" fmla="*/ 8 h 32"/>
                  <a:gd name="T72" fmla="*/ 16 w 24"/>
                  <a:gd name="T73" fmla="*/ 8 h 32"/>
                  <a:gd name="T74" fmla="*/ 16 w 24"/>
                  <a:gd name="T75" fmla="*/ 8 h 32"/>
                  <a:gd name="T76" fmla="*/ 16 w 24"/>
                  <a:gd name="T77" fmla="*/ 8 h 32"/>
                  <a:gd name="T78" fmla="*/ 8 w 24"/>
                  <a:gd name="T79" fmla="*/ 8 h 32"/>
                  <a:gd name="T80" fmla="*/ 8 w 24"/>
                  <a:gd name="T81" fmla="*/ 8 h 32"/>
                  <a:gd name="T82" fmla="*/ 8 w 24"/>
                  <a:gd name="T83" fmla="*/ 8 h 32"/>
                  <a:gd name="T84" fmla="*/ 8 w 24"/>
                  <a:gd name="T85" fmla="*/ 8 h 32"/>
                  <a:gd name="T86" fmla="*/ 8 w 24"/>
                  <a:gd name="T87" fmla="*/ 8 h 32"/>
                  <a:gd name="T88" fmla="*/ 8 w 24"/>
                  <a:gd name="T89" fmla="*/ 8 h 32"/>
                  <a:gd name="T90" fmla="*/ 0 w 24"/>
                  <a:gd name="T91" fmla="*/ 16 h 32"/>
                  <a:gd name="T92" fmla="*/ 0 w 24"/>
                  <a:gd name="T93" fmla="*/ 16 h 32"/>
                  <a:gd name="T94" fmla="*/ 0 w 24"/>
                  <a:gd name="T95" fmla="*/ 16 h 32"/>
                  <a:gd name="T96" fmla="*/ 0 w 24"/>
                  <a:gd name="T97" fmla="*/ 16 h 32"/>
                  <a:gd name="T98" fmla="*/ 0 w 24"/>
                  <a:gd name="T99" fmla="*/ 16 h 32"/>
                  <a:gd name="T100" fmla="*/ 0 w 24"/>
                  <a:gd name="T10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4" h="32">
                    <a:moveTo>
                      <a:pt x="0" y="32"/>
                    </a:move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2" name="Freeform 1386"/>
              <p:cNvSpPr>
                <a:spLocks/>
              </p:cNvSpPr>
              <p:nvPr/>
            </p:nvSpPr>
            <p:spPr bwMode="auto">
              <a:xfrm>
                <a:off x="2200" y="4064"/>
                <a:ext cx="32" cy="40"/>
              </a:xfrm>
              <a:custGeom>
                <a:avLst/>
                <a:gdLst>
                  <a:gd name="T0" fmla="*/ 32 w 32"/>
                  <a:gd name="T1" fmla="*/ 24 h 40"/>
                  <a:gd name="T2" fmla="*/ 32 w 32"/>
                  <a:gd name="T3" fmla="*/ 24 h 40"/>
                  <a:gd name="T4" fmla="*/ 32 w 32"/>
                  <a:gd name="T5" fmla="*/ 24 h 40"/>
                  <a:gd name="T6" fmla="*/ 32 w 32"/>
                  <a:gd name="T7" fmla="*/ 32 h 40"/>
                  <a:gd name="T8" fmla="*/ 32 w 32"/>
                  <a:gd name="T9" fmla="*/ 32 h 40"/>
                  <a:gd name="T10" fmla="*/ 24 w 32"/>
                  <a:gd name="T11" fmla="*/ 32 h 40"/>
                  <a:gd name="T12" fmla="*/ 24 w 32"/>
                  <a:gd name="T13" fmla="*/ 32 h 40"/>
                  <a:gd name="T14" fmla="*/ 16 w 32"/>
                  <a:gd name="T15" fmla="*/ 40 h 40"/>
                  <a:gd name="T16" fmla="*/ 16 w 32"/>
                  <a:gd name="T17" fmla="*/ 40 h 40"/>
                  <a:gd name="T18" fmla="*/ 8 w 32"/>
                  <a:gd name="T19" fmla="*/ 32 h 40"/>
                  <a:gd name="T20" fmla="*/ 8 w 32"/>
                  <a:gd name="T21" fmla="*/ 32 h 40"/>
                  <a:gd name="T22" fmla="*/ 0 w 32"/>
                  <a:gd name="T23" fmla="*/ 16 h 40"/>
                  <a:gd name="T24" fmla="*/ 0 w 32"/>
                  <a:gd name="T25" fmla="*/ 16 h 40"/>
                  <a:gd name="T26" fmla="*/ 8 w 32"/>
                  <a:gd name="T27" fmla="*/ 8 h 40"/>
                  <a:gd name="T28" fmla="*/ 8 w 32"/>
                  <a:gd name="T29" fmla="*/ 8 h 40"/>
                  <a:gd name="T30" fmla="*/ 16 w 32"/>
                  <a:gd name="T31" fmla="*/ 0 h 40"/>
                  <a:gd name="T32" fmla="*/ 16 w 32"/>
                  <a:gd name="T33" fmla="*/ 0 h 40"/>
                  <a:gd name="T34" fmla="*/ 24 w 32"/>
                  <a:gd name="T35" fmla="*/ 0 h 40"/>
                  <a:gd name="T36" fmla="*/ 24 w 32"/>
                  <a:gd name="T37" fmla="*/ 0 h 40"/>
                  <a:gd name="T38" fmla="*/ 32 w 32"/>
                  <a:gd name="T39" fmla="*/ 8 h 40"/>
                  <a:gd name="T40" fmla="*/ 32 w 32"/>
                  <a:gd name="T41" fmla="*/ 8 h 40"/>
                  <a:gd name="T42" fmla="*/ 32 w 32"/>
                  <a:gd name="T43" fmla="*/ 8 h 40"/>
                  <a:gd name="T44" fmla="*/ 32 w 32"/>
                  <a:gd name="T45" fmla="*/ 8 h 40"/>
                  <a:gd name="T46" fmla="*/ 32 w 32"/>
                  <a:gd name="T47" fmla="*/ 8 h 40"/>
                  <a:gd name="T48" fmla="*/ 24 w 32"/>
                  <a:gd name="T49" fmla="*/ 8 h 40"/>
                  <a:gd name="T50" fmla="*/ 24 w 32"/>
                  <a:gd name="T51" fmla="*/ 8 h 40"/>
                  <a:gd name="T52" fmla="*/ 24 w 32"/>
                  <a:gd name="T53" fmla="*/ 8 h 40"/>
                  <a:gd name="T54" fmla="*/ 24 w 32"/>
                  <a:gd name="T55" fmla="*/ 8 h 40"/>
                  <a:gd name="T56" fmla="*/ 24 w 32"/>
                  <a:gd name="T57" fmla="*/ 8 h 40"/>
                  <a:gd name="T58" fmla="*/ 16 w 32"/>
                  <a:gd name="T59" fmla="*/ 8 h 40"/>
                  <a:gd name="T60" fmla="*/ 16 w 32"/>
                  <a:gd name="T61" fmla="*/ 8 h 40"/>
                  <a:gd name="T62" fmla="*/ 16 w 32"/>
                  <a:gd name="T63" fmla="*/ 8 h 40"/>
                  <a:gd name="T64" fmla="*/ 16 w 32"/>
                  <a:gd name="T65" fmla="*/ 8 h 40"/>
                  <a:gd name="T66" fmla="*/ 8 w 32"/>
                  <a:gd name="T67" fmla="*/ 16 h 40"/>
                  <a:gd name="T68" fmla="*/ 8 w 32"/>
                  <a:gd name="T69" fmla="*/ 16 h 40"/>
                  <a:gd name="T70" fmla="*/ 16 w 32"/>
                  <a:gd name="T71" fmla="*/ 32 h 40"/>
                  <a:gd name="T72" fmla="*/ 16 w 32"/>
                  <a:gd name="T73" fmla="*/ 32 h 40"/>
                  <a:gd name="T74" fmla="*/ 16 w 32"/>
                  <a:gd name="T75" fmla="*/ 32 h 40"/>
                  <a:gd name="T76" fmla="*/ 16 w 32"/>
                  <a:gd name="T77" fmla="*/ 32 h 40"/>
                  <a:gd name="T78" fmla="*/ 24 w 32"/>
                  <a:gd name="T79" fmla="*/ 32 h 40"/>
                  <a:gd name="T80" fmla="*/ 24 w 32"/>
                  <a:gd name="T81" fmla="*/ 32 h 40"/>
                  <a:gd name="T82" fmla="*/ 24 w 32"/>
                  <a:gd name="T83" fmla="*/ 24 h 40"/>
                  <a:gd name="T84" fmla="*/ 24 w 32"/>
                  <a:gd name="T8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3" name="Freeform 1387"/>
              <p:cNvSpPr>
                <a:spLocks/>
              </p:cNvSpPr>
              <p:nvPr/>
            </p:nvSpPr>
            <p:spPr bwMode="auto">
              <a:xfrm>
                <a:off x="2200" y="4064"/>
                <a:ext cx="32" cy="40"/>
              </a:xfrm>
              <a:custGeom>
                <a:avLst/>
                <a:gdLst>
                  <a:gd name="T0" fmla="*/ 32 w 32"/>
                  <a:gd name="T1" fmla="*/ 24 h 40"/>
                  <a:gd name="T2" fmla="*/ 32 w 32"/>
                  <a:gd name="T3" fmla="*/ 24 h 40"/>
                  <a:gd name="T4" fmla="*/ 32 w 32"/>
                  <a:gd name="T5" fmla="*/ 32 h 40"/>
                  <a:gd name="T6" fmla="*/ 32 w 32"/>
                  <a:gd name="T7" fmla="*/ 32 h 40"/>
                  <a:gd name="T8" fmla="*/ 24 w 32"/>
                  <a:gd name="T9" fmla="*/ 32 h 40"/>
                  <a:gd name="T10" fmla="*/ 24 w 32"/>
                  <a:gd name="T11" fmla="*/ 40 h 40"/>
                  <a:gd name="T12" fmla="*/ 16 w 32"/>
                  <a:gd name="T13" fmla="*/ 40 h 40"/>
                  <a:gd name="T14" fmla="*/ 8 w 32"/>
                  <a:gd name="T15" fmla="*/ 32 h 40"/>
                  <a:gd name="T16" fmla="*/ 8 w 32"/>
                  <a:gd name="T17" fmla="*/ 24 h 40"/>
                  <a:gd name="T18" fmla="*/ 0 w 32"/>
                  <a:gd name="T19" fmla="*/ 16 h 40"/>
                  <a:gd name="T20" fmla="*/ 8 w 32"/>
                  <a:gd name="T21" fmla="*/ 8 h 40"/>
                  <a:gd name="T22" fmla="*/ 16 w 32"/>
                  <a:gd name="T23" fmla="*/ 0 h 40"/>
                  <a:gd name="T24" fmla="*/ 16 w 32"/>
                  <a:gd name="T25" fmla="*/ 0 h 40"/>
                  <a:gd name="T26" fmla="*/ 24 w 32"/>
                  <a:gd name="T27" fmla="*/ 0 h 40"/>
                  <a:gd name="T28" fmla="*/ 24 w 32"/>
                  <a:gd name="T29" fmla="*/ 8 h 40"/>
                  <a:gd name="T30" fmla="*/ 32 w 32"/>
                  <a:gd name="T31" fmla="*/ 8 h 40"/>
                  <a:gd name="T32" fmla="*/ 32 w 32"/>
                  <a:gd name="T33" fmla="*/ 8 h 40"/>
                  <a:gd name="T34" fmla="*/ 32 w 32"/>
                  <a:gd name="T35" fmla="*/ 8 h 40"/>
                  <a:gd name="T36" fmla="*/ 24 w 32"/>
                  <a:gd name="T37" fmla="*/ 8 h 40"/>
                  <a:gd name="T38" fmla="*/ 24 w 32"/>
                  <a:gd name="T39" fmla="*/ 8 h 40"/>
                  <a:gd name="T40" fmla="*/ 24 w 32"/>
                  <a:gd name="T41" fmla="*/ 8 h 40"/>
                  <a:gd name="T42" fmla="*/ 24 w 32"/>
                  <a:gd name="T43" fmla="*/ 8 h 40"/>
                  <a:gd name="T44" fmla="*/ 16 w 32"/>
                  <a:gd name="T45" fmla="*/ 8 h 40"/>
                  <a:gd name="T46" fmla="*/ 16 w 32"/>
                  <a:gd name="T47" fmla="*/ 8 h 40"/>
                  <a:gd name="T48" fmla="*/ 16 w 32"/>
                  <a:gd name="T49" fmla="*/ 8 h 40"/>
                  <a:gd name="T50" fmla="*/ 8 w 32"/>
                  <a:gd name="T51" fmla="*/ 16 h 40"/>
                  <a:gd name="T52" fmla="*/ 8 w 32"/>
                  <a:gd name="T53" fmla="*/ 24 h 40"/>
                  <a:gd name="T54" fmla="*/ 16 w 32"/>
                  <a:gd name="T55" fmla="*/ 32 h 40"/>
                  <a:gd name="T56" fmla="*/ 16 w 32"/>
                  <a:gd name="T57" fmla="*/ 32 h 40"/>
                  <a:gd name="T58" fmla="*/ 24 w 32"/>
                  <a:gd name="T59" fmla="*/ 32 h 40"/>
                  <a:gd name="T60" fmla="*/ 24 w 32"/>
                  <a:gd name="T61" fmla="*/ 32 h 40"/>
                  <a:gd name="T62" fmla="*/ 24 w 32"/>
                  <a:gd name="T63" fmla="*/ 24 h 40"/>
                  <a:gd name="T64" fmla="*/ 24 w 32"/>
                  <a:gd name="T6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40">
                    <a:moveTo>
                      <a:pt x="24" y="24"/>
                    </a:move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4" name="Freeform 1388"/>
              <p:cNvSpPr>
                <a:spLocks/>
              </p:cNvSpPr>
              <p:nvPr/>
            </p:nvSpPr>
            <p:spPr bwMode="auto">
              <a:xfrm>
                <a:off x="2232" y="4064"/>
                <a:ext cx="32" cy="48"/>
              </a:xfrm>
              <a:custGeom>
                <a:avLst/>
                <a:gdLst>
                  <a:gd name="T0" fmla="*/ 16 w 32"/>
                  <a:gd name="T1" fmla="*/ 32 h 48"/>
                  <a:gd name="T2" fmla="*/ 0 w 32"/>
                  <a:gd name="T3" fmla="*/ 0 h 48"/>
                  <a:gd name="T4" fmla="*/ 0 w 32"/>
                  <a:gd name="T5" fmla="*/ 0 h 48"/>
                  <a:gd name="T6" fmla="*/ 8 w 32"/>
                  <a:gd name="T7" fmla="*/ 0 h 48"/>
                  <a:gd name="T8" fmla="*/ 8 w 32"/>
                  <a:gd name="T9" fmla="*/ 0 h 48"/>
                  <a:gd name="T10" fmla="*/ 16 w 32"/>
                  <a:gd name="T11" fmla="*/ 24 h 48"/>
                  <a:gd name="T12" fmla="*/ 16 w 32"/>
                  <a:gd name="T13" fmla="*/ 24 h 48"/>
                  <a:gd name="T14" fmla="*/ 24 w 32"/>
                  <a:gd name="T15" fmla="*/ 0 h 48"/>
                  <a:gd name="T16" fmla="*/ 24 w 32"/>
                  <a:gd name="T17" fmla="*/ 0 h 48"/>
                  <a:gd name="T18" fmla="*/ 32 w 32"/>
                  <a:gd name="T19" fmla="*/ 0 h 48"/>
                  <a:gd name="T20" fmla="*/ 32 w 32"/>
                  <a:gd name="T21" fmla="*/ 0 h 48"/>
                  <a:gd name="T22" fmla="*/ 16 w 32"/>
                  <a:gd name="T23" fmla="*/ 32 h 48"/>
                  <a:gd name="T24" fmla="*/ 16 w 32"/>
                  <a:gd name="T25" fmla="*/ 32 h 48"/>
                  <a:gd name="T26" fmla="*/ 16 w 32"/>
                  <a:gd name="T27" fmla="*/ 40 h 48"/>
                  <a:gd name="T28" fmla="*/ 16 w 32"/>
                  <a:gd name="T29" fmla="*/ 48 h 48"/>
                  <a:gd name="T30" fmla="*/ 16 w 32"/>
                  <a:gd name="T31" fmla="*/ 48 h 48"/>
                  <a:gd name="T32" fmla="*/ 16 w 32"/>
                  <a:gd name="T33" fmla="*/ 48 h 48"/>
                  <a:gd name="T34" fmla="*/ 8 w 32"/>
                  <a:gd name="T35" fmla="*/ 48 h 48"/>
                  <a:gd name="T36" fmla="*/ 8 w 32"/>
                  <a:gd name="T37" fmla="*/ 48 h 48"/>
                  <a:gd name="T38" fmla="*/ 8 w 32"/>
                  <a:gd name="T39" fmla="*/ 48 h 48"/>
                  <a:gd name="T40" fmla="*/ 8 w 32"/>
                  <a:gd name="T41" fmla="*/ 48 h 48"/>
                  <a:gd name="T42" fmla="*/ 8 w 32"/>
                  <a:gd name="T43" fmla="*/ 48 h 48"/>
                  <a:gd name="T44" fmla="*/ 0 w 32"/>
                  <a:gd name="T45" fmla="*/ 48 h 48"/>
                  <a:gd name="T46" fmla="*/ 0 w 32"/>
                  <a:gd name="T47" fmla="*/ 48 h 48"/>
                  <a:gd name="T48" fmla="*/ 0 w 32"/>
                  <a:gd name="T49" fmla="*/ 40 h 48"/>
                  <a:gd name="T50" fmla="*/ 0 w 32"/>
                  <a:gd name="T51" fmla="*/ 40 h 48"/>
                  <a:gd name="T52" fmla="*/ 8 w 32"/>
                  <a:gd name="T53" fmla="*/ 40 h 48"/>
                  <a:gd name="T54" fmla="*/ 8 w 32"/>
                  <a:gd name="T55" fmla="*/ 40 h 48"/>
                  <a:gd name="T56" fmla="*/ 8 w 32"/>
                  <a:gd name="T57" fmla="*/ 40 h 48"/>
                  <a:gd name="T58" fmla="*/ 8 w 32"/>
                  <a:gd name="T59" fmla="*/ 40 h 48"/>
                  <a:gd name="T60" fmla="*/ 8 w 32"/>
                  <a:gd name="T61" fmla="*/ 40 h 48"/>
                  <a:gd name="T62" fmla="*/ 8 w 32"/>
                  <a:gd name="T63" fmla="*/ 40 h 48"/>
                  <a:gd name="T64" fmla="*/ 8 w 32"/>
                  <a:gd name="T65" fmla="*/ 40 h 48"/>
                  <a:gd name="T66" fmla="*/ 8 w 32"/>
                  <a:gd name="T67" fmla="*/ 40 h 48"/>
                  <a:gd name="T68" fmla="*/ 16 w 32"/>
                  <a:gd name="T69" fmla="*/ 40 h 48"/>
                  <a:gd name="T70" fmla="*/ 16 w 32"/>
                  <a:gd name="T71" fmla="*/ 32 h 48"/>
                  <a:gd name="T72" fmla="*/ 16 w 32"/>
                  <a:gd name="T73" fmla="*/ 32 h 48"/>
                  <a:gd name="T74" fmla="*/ 16 w 32"/>
                  <a:gd name="T75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" h="48">
                    <a:moveTo>
                      <a:pt x="16" y="3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5" name="Freeform 1389"/>
              <p:cNvSpPr>
                <a:spLocks/>
              </p:cNvSpPr>
              <p:nvPr/>
            </p:nvSpPr>
            <p:spPr bwMode="auto">
              <a:xfrm>
                <a:off x="2232" y="4064"/>
                <a:ext cx="32" cy="48"/>
              </a:xfrm>
              <a:custGeom>
                <a:avLst/>
                <a:gdLst>
                  <a:gd name="T0" fmla="*/ 0 w 32"/>
                  <a:gd name="T1" fmla="*/ 0 h 48"/>
                  <a:gd name="T2" fmla="*/ 0 w 32"/>
                  <a:gd name="T3" fmla="*/ 0 h 48"/>
                  <a:gd name="T4" fmla="*/ 8 w 32"/>
                  <a:gd name="T5" fmla="*/ 0 h 48"/>
                  <a:gd name="T6" fmla="*/ 8 w 32"/>
                  <a:gd name="T7" fmla="*/ 0 h 48"/>
                  <a:gd name="T8" fmla="*/ 16 w 32"/>
                  <a:gd name="T9" fmla="*/ 24 h 48"/>
                  <a:gd name="T10" fmla="*/ 16 w 32"/>
                  <a:gd name="T11" fmla="*/ 24 h 48"/>
                  <a:gd name="T12" fmla="*/ 24 w 32"/>
                  <a:gd name="T13" fmla="*/ 0 h 48"/>
                  <a:gd name="T14" fmla="*/ 24 w 32"/>
                  <a:gd name="T15" fmla="*/ 0 h 48"/>
                  <a:gd name="T16" fmla="*/ 32 w 32"/>
                  <a:gd name="T17" fmla="*/ 0 h 48"/>
                  <a:gd name="T18" fmla="*/ 32 w 32"/>
                  <a:gd name="T19" fmla="*/ 0 h 48"/>
                  <a:gd name="T20" fmla="*/ 16 w 32"/>
                  <a:gd name="T21" fmla="*/ 32 h 48"/>
                  <a:gd name="T22" fmla="*/ 16 w 32"/>
                  <a:gd name="T23" fmla="*/ 32 h 48"/>
                  <a:gd name="T24" fmla="*/ 16 w 32"/>
                  <a:gd name="T25" fmla="*/ 40 h 48"/>
                  <a:gd name="T26" fmla="*/ 16 w 32"/>
                  <a:gd name="T27" fmla="*/ 48 h 48"/>
                  <a:gd name="T28" fmla="*/ 16 w 32"/>
                  <a:gd name="T29" fmla="*/ 48 h 48"/>
                  <a:gd name="T30" fmla="*/ 16 w 32"/>
                  <a:gd name="T31" fmla="*/ 48 h 48"/>
                  <a:gd name="T32" fmla="*/ 8 w 32"/>
                  <a:gd name="T33" fmla="*/ 48 h 48"/>
                  <a:gd name="T34" fmla="*/ 8 w 32"/>
                  <a:gd name="T35" fmla="*/ 48 h 48"/>
                  <a:gd name="T36" fmla="*/ 8 w 32"/>
                  <a:gd name="T37" fmla="*/ 48 h 48"/>
                  <a:gd name="T38" fmla="*/ 8 w 32"/>
                  <a:gd name="T39" fmla="*/ 48 h 48"/>
                  <a:gd name="T40" fmla="*/ 8 w 32"/>
                  <a:gd name="T41" fmla="*/ 48 h 48"/>
                  <a:gd name="T42" fmla="*/ 0 w 32"/>
                  <a:gd name="T43" fmla="*/ 48 h 48"/>
                  <a:gd name="T44" fmla="*/ 0 w 32"/>
                  <a:gd name="T45" fmla="*/ 48 h 48"/>
                  <a:gd name="T46" fmla="*/ 0 w 32"/>
                  <a:gd name="T47" fmla="*/ 40 h 48"/>
                  <a:gd name="T48" fmla="*/ 0 w 32"/>
                  <a:gd name="T49" fmla="*/ 40 h 48"/>
                  <a:gd name="T50" fmla="*/ 8 w 32"/>
                  <a:gd name="T51" fmla="*/ 40 h 48"/>
                  <a:gd name="T52" fmla="*/ 8 w 32"/>
                  <a:gd name="T53" fmla="*/ 40 h 48"/>
                  <a:gd name="T54" fmla="*/ 8 w 32"/>
                  <a:gd name="T55" fmla="*/ 40 h 48"/>
                  <a:gd name="T56" fmla="*/ 8 w 32"/>
                  <a:gd name="T57" fmla="*/ 40 h 48"/>
                  <a:gd name="T58" fmla="*/ 8 w 32"/>
                  <a:gd name="T59" fmla="*/ 40 h 48"/>
                  <a:gd name="T60" fmla="*/ 8 w 32"/>
                  <a:gd name="T61" fmla="*/ 40 h 48"/>
                  <a:gd name="T62" fmla="*/ 8 w 32"/>
                  <a:gd name="T63" fmla="*/ 40 h 48"/>
                  <a:gd name="T64" fmla="*/ 8 w 32"/>
                  <a:gd name="T65" fmla="*/ 40 h 48"/>
                  <a:gd name="T66" fmla="*/ 16 w 32"/>
                  <a:gd name="T67" fmla="*/ 40 h 48"/>
                  <a:gd name="T68" fmla="*/ 16 w 32"/>
                  <a:gd name="T69" fmla="*/ 32 h 48"/>
                  <a:gd name="T70" fmla="*/ 16 w 32"/>
                  <a:gd name="T71" fmla="*/ 32 h 48"/>
                  <a:gd name="T72" fmla="*/ 16 w 32"/>
                  <a:gd name="T73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" h="48">
                    <a:moveTo>
                      <a:pt x="16" y="3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6" name="Freeform 1390"/>
              <p:cNvSpPr>
                <a:spLocks/>
              </p:cNvSpPr>
              <p:nvPr/>
            </p:nvSpPr>
            <p:spPr bwMode="auto">
              <a:xfrm>
                <a:off x="2288" y="4056"/>
                <a:ext cx="16" cy="56"/>
              </a:xfrm>
              <a:custGeom>
                <a:avLst/>
                <a:gdLst>
                  <a:gd name="T0" fmla="*/ 16 w 16"/>
                  <a:gd name="T1" fmla="*/ 0 h 56"/>
                  <a:gd name="T2" fmla="*/ 8 w 16"/>
                  <a:gd name="T3" fmla="*/ 8 h 56"/>
                  <a:gd name="T4" fmla="*/ 8 w 16"/>
                  <a:gd name="T5" fmla="*/ 8 h 56"/>
                  <a:gd name="T6" fmla="*/ 8 w 16"/>
                  <a:gd name="T7" fmla="*/ 8 h 56"/>
                  <a:gd name="T8" fmla="*/ 8 w 16"/>
                  <a:gd name="T9" fmla="*/ 16 h 56"/>
                  <a:gd name="T10" fmla="*/ 8 w 16"/>
                  <a:gd name="T11" fmla="*/ 16 h 56"/>
                  <a:gd name="T12" fmla="*/ 8 w 16"/>
                  <a:gd name="T13" fmla="*/ 24 h 56"/>
                  <a:gd name="T14" fmla="*/ 8 w 16"/>
                  <a:gd name="T15" fmla="*/ 24 h 56"/>
                  <a:gd name="T16" fmla="*/ 8 w 16"/>
                  <a:gd name="T17" fmla="*/ 24 h 56"/>
                  <a:gd name="T18" fmla="*/ 8 w 16"/>
                  <a:gd name="T19" fmla="*/ 32 h 56"/>
                  <a:gd name="T20" fmla="*/ 8 w 16"/>
                  <a:gd name="T21" fmla="*/ 32 h 56"/>
                  <a:gd name="T22" fmla="*/ 8 w 16"/>
                  <a:gd name="T23" fmla="*/ 32 h 56"/>
                  <a:gd name="T24" fmla="*/ 8 w 16"/>
                  <a:gd name="T25" fmla="*/ 40 h 56"/>
                  <a:gd name="T26" fmla="*/ 8 w 16"/>
                  <a:gd name="T27" fmla="*/ 48 h 56"/>
                  <a:gd name="T28" fmla="*/ 8 w 16"/>
                  <a:gd name="T29" fmla="*/ 48 h 56"/>
                  <a:gd name="T30" fmla="*/ 16 w 16"/>
                  <a:gd name="T31" fmla="*/ 48 h 56"/>
                  <a:gd name="T32" fmla="*/ 16 w 16"/>
                  <a:gd name="T33" fmla="*/ 56 h 56"/>
                  <a:gd name="T34" fmla="*/ 16 w 16"/>
                  <a:gd name="T35" fmla="*/ 56 h 56"/>
                  <a:gd name="T36" fmla="*/ 16 w 16"/>
                  <a:gd name="T37" fmla="*/ 56 h 56"/>
                  <a:gd name="T38" fmla="*/ 16 w 16"/>
                  <a:gd name="T39" fmla="*/ 56 h 56"/>
                  <a:gd name="T40" fmla="*/ 8 w 16"/>
                  <a:gd name="T41" fmla="*/ 48 h 56"/>
                  <a:gd name="T42" fmla="*/ 8 w 16"/>
                  <a:gd name="T43" fmla="*/ 48 h 56"/>
                  <a:gd name="T44" fmla="*/ 8 w 16"/>
                  <a:gd name="T45" fmla="*/ 48 h 56"/>
                  <a:gd name="T46" fmla="*/ 0 w 16"/>
                  <a:gd name="T47" fmla="*/ 40 h 56"/>
                  <a:gd name="T48" fmla="*/ 0 w 16"/>
                  <a:gd name="T49" fmla="*/ 32 h 56"/>
                  <a:gd name="T50" fmla="*/ 0 w 16"/>
                  <a:gd name="T51" fmla="*/ 32 h 56"/>
                  <a:gd name="T52" fmla="*/ 0 w 16"/>
                  <a:gd name="T53" fmla="*/ 32 h 56"/>
                  <a:gd name="T54" fmla="*/ 0 w 16"/>
                  <a:gd name="T55" fmla="*/ 24 h 56"/>
                  <a:gd name="T56" fmla="*/ 0 w 16"/>
                  <a:gd name="T57" fmla="*/ 24 h 56"/>
                  <a:gd name="T58" fmla="*/ 0 w 16"/>
                  <a:gd name="T59" fmla="*/ 16 h 56"/>
                  <a:gd name="T60" fmla="*/ 0 w 16"/>
                  <a:gd name="T61" fmla="*/ 16 h 56"/>
                  <a:gd name="T62" fmla="*/ 0 w 16"/>
                  <a:gd name="T63" fmla="*/ 16 h 56"/>
                  <a:gd name="T64" fmla="*/ 0 w 16"/>
                  <a:gd name="T65" fmla="*/ 8 h 56"/>
                  <a:gd name="T66" fmla="*/ 8 w 16"/>
                  <a:gd name="T67" fmla="*/ 8 h 56"/>
                  <a:gd name="T68" fmla="*/ 8 w 16"/>
                  <a:gd name="T69" fmla="*/ 8 h 56"/>
                  <a:gd name="T70" fmla="*/ 8 w 16"/>
                  <a:gd name="T71" fmla="*/ 0 h 56"/>
                  <a:gd name="T72" fmla="*/ 16 w 16"/>
                  <a:gd name="T73" fmla="*/ 0 h 56"/>
                  <a:gd name="T74" fmla="*/ 16 w 16"/>
                  <a:gd name="T75" fmla="*/ 0 h 56"/>
                  <a:gd name="T76" fmla="*/ 16 w 16"/>
                  <a:gd name="T7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56">
                    <a:moveTo>
                      <a:pt x="16" y="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7" name="Freeform 1391"/>
              <p:cNvSpPr>
                <a:spLocks/>
              </p:cNvSpPr>
              <p:nvPr/>
            </p:nvSpPr>
            <p:spPr bwMode="auto">
              <a:xfrm>
                <a:off x="2288" y="4056"/>
                <a:ext cx="16" cy="56"/>
              </a:xfrm>
              <a:custGeom>
                <a:avLst/>
                <a:gdLst>
                  <a:gd name="T0" fmla="*/ 16 w 16"/>
                  <a:gd name="T1" fmla="*/ 0 h 56"/>
                  <a:gd name="T2" fmla="*/ 16 w 16"/>
                  <a:gd name="T3" fmla="*/ 0 h 56"/>
                  <a:gd name="T4" fmla="*/ 8 w 16"/>
                  <a:gd name="T5" fmla="*/ 8 h 56"/>
                  <a:gd name="T6" fmla="*/ 8 w 16"/>
                  <a:gd name="T7" fmla="*/ 8 h 56"/>
                  <a:gd name="T8" fmla="*/ 8 w 16"/>
                  <a:gd name="T9" fmla="*/ 8 h 56"/>
                  <a:gd name="T10" fmla="*/ 8 w 16"/>
                  <a:gd name="T11" fmla="*/ 16 h 56"/>
                  <a:gd name="T12" fmla="*/ 8 w 16"/>
                  <a:gd name="T13" fmla="*/ 16 h 56"/>
                  <a:gd name="T14" fmla="*/ 8 w 16"/>
                  <a:gd name="T15" fmla="*/ 24 h 56"/>
                  <a:gd name="T16" fmla="*/ 8 w 16"/>
                  <a:gd name="T17" fmla="*/ 24 h 56"/>
                  <a:gd name="T18" fmla="*/ 8 w 16"/>
                  <a:gd name="T19" fmla="*/ 24 h 56"/>
                  <a:gd name="T20" fmla="*/ 8 w 16"/>
                  <a:gd name="T21" fmla="*/ 32 h 56"/>
                  <a:gd name="T22" fmla="*/ 8 w 16"/>
                  <a:gd name="T23" fmla="*/ 32 h 56"/>
                  <a:gd name="T24" fmla="*/ 8 w 16"/>
                  <a:gd name="T25" fmla="*/ 32 h 56"/>
                  <a:gd name="T26" fmla="*/ 8 w 16"/>
                  <a:gd name="T27" fmla="*/ 40 h 56"/>
                  <a:gd name="T28" fmla="*/ 8 w 16"/>
                  <a:gd name="T29" fmla="*/ 48 h 56"/>
                  <a:gd name="T30" fmla="*/ 8 w 16"/>
                  <a:gd name="T31" fmla="*/ 48 h 56"/>
                  <a:gd name="T32" fmla="*/ 16 w 16"/>
                  <a:gd name="T33" fmla="*/ 48 h 56"/>
                  <a:gd name="T34" fmla="*/ 16 w 16"/>
                  <a:gd name="T35" fmla="*/ 56 h 56"/>
                  <a:gd name="T36" fmla="*/ 16 w 16"/>
                  <a:gd name="T37" fmla="*/ 56 h 56"/>
                  <a:gd name="T38" fmla="*/ 16 w 16"/>
                  <a:gd name="T39" fmla="*/ 56 h 56"/>
                  <a:gd name="T40" fmla="*/ 16 w 16"/>
                  <a:gd name="T41" fmla="*/ 56 h 56"/>
                  <a:gd name="T42" fmla="*/ 8 w 16"/>
                  <a:gd name="T43" fmla="*/ 48 h 56"/>
                  <a:gd name="T44" fmla="*/ 8 w 16"/>
                  <a:gd name="T45" fmla="*/ 48 h 56"/>
                  <a:gd name="T46" fmla="*/ 8 w 16"/>
                  <a:gd name="T47" fmla="*/ 48 h 56"/>
                  <a:gd name="T48" fmla="*/ 0 w 16"/>
                  <a:gd name="T49" fmla="*/ 40 h 56"/>
                  <a:gd name="T50" fmla="*/ 0 w 16"/>
                  <a:gd name="T51" fmla="*/ 32 h 56"/>
                  <a:gd name="T52" fmla="*/ 0 w 16"/>
                  <a:gd name="T53" fmla="*/ 32 h 56"/>
                  <a:gd name="T54" fmla="*/ 0 w 16"/>
                  <a:gd name="T55" fmla="*/ 32 h 56"/>
                  <a:gd name="T56" fmla="*/ 0 w 16"/>
                  <a:gd name="T57" fmla="*/ 24 h 56"/>
                  <a:gd name="T58" fmla="*/ 0 w 16"/>
                  <a:gd name="T59" fmla="*/ 24 h 56"/>
                  <a:gd name="T60" fmla="*/ 0 w 16"/>
                  <a:gd name="T61" fmla="*/ 16 h 56"/>
                  <a:gd name="T62" fmla="*/ 0 w 16"/>
                  <a:gd name="T63" fmla="*/ 16 h 56"/>
                  <a:gd name="T64" fmla="*/ 0 w 16"/>
                  <a:gd name="T65" fmla="*/ 16 h 56"/>
                  <a:gd name="T66" fmla="*/ 0 w 16"/>
                  <a:gd name="T67" fmla="*/ 8 h 56"/>
                  <a:gd name="T68" fmla="*/ 8 w 16"/>
                  <a:gd name="T69" fmla="*/ 8 h 56"/>
                  <a:gd name="T70" fmla="*/ 8 w 16"/>
                  <a:gd name="T71" fmla="*/ 8 h 56"/>
                  <a:gd name="T72" fmla="*/ 8 w 16"/>
                  <a:gd name="T73" fmla="*/ 0 h 56"/>
                  <a:gd name="T74" fmla="*/ 16 w 16"/>
                  <a:gd name="T75" fmla="*/ 0 h 56"/>
                  <a:gd name="T76" fmla="*/ 16 w 16"/>
                  <a:gd name="T77" fmla="*/ 0 h 56"/>
                  <a:gd name="T78" fmla="*/ 16 w 16"/>
                  <a:gd name="T7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" h="56">
                    <a:moveTo>
                      <a:pt x="16" y="0"/>
                    </a:moveTo>
                    <a:lnTo>
                      <a:pt x="16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16" y="48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8" name="Freeform 1392"/>
              <p:cNvSpPr>
                <a:spLocks/>
              </p:cNvSpPr>
              <p:nvPr/>
            </p:nvSpPr>
            <p:spPr bwMode="auto">
              <a:xfrm>
                <a:off x="2312" y="4056"/>
                <a:ext cx="24" cy="40"/>
              </a:xfrm>
              <a:custGeom>
                <a:avLst/>
                <a:gdLst>
                  <a:gd name="T0" fmla="*/ 8 w 24"/>
                  <a:gd name="T1" fmla="*/ 40 h 40"/>
                  <a:gd name="T2" fmla="*/ 0 w 24"/>
                  <a:gd name="T3" fmla="*/ 40 h 40"/>
                  <a:gd name="T4" fmla="*/ 0 w 24"/>
                  <a:gd name="T5" fmla="*/ 40 h 40"/>
                  <a:gd name="T6" fmla="*/ 0 w 24"/>
                  <a:gd name="T7" fmla="*/ 0 h 40"/>
                  <a:gd name="T8" fmla="*/ 0 w 24"/>
                  <a:gd name="T9" fmla="*/ 0 h 40"/>
                  <a:gd name="T10" fmla="*/ 8 w 24"/>
                  <a:gd name="T11" fmla="*/ 0 h 40"/>
                  <a:gd name="T12" fmla="*/ 8 w 24"/>
                  <a:gd name="T13" fmla="*/ 0 h 40"/>
                  <a:gd name="T14" fmla="*/ 8 w 24"/>
                  <a:gd name="T15" fmla="*/ 24 h 40"/>
                  <a:gd name="T16" fmla="*/ 8 w 24"/>
                  <a:gd name="T17" fmla="*/ 24 h 40"/>
                  <a:gd name="T18" fmla="*/ 16 w 24"/>
                  <a:gd name="T19" fmla="*/ 8 h 40"/>
                  <a:gd name="T20" fmla="*/ 16 w 24"/>
                  <a:gd name="T21" fmla="*/ 8 h 40"/>
                  <a:gd name="T22" fmla="*/ 24 w 24"/>
                  <a:gd name="T23" fmla="*/ 8 h 40"/>
                  <a:gd name="T24" fmla="*/ 24 w 24"/>
                  <a:gd name="T25" fmla="*/ 8 h 40"/>
                  <a:gd name="T26" fmla="*/ 8 w 24"/>
                  <a:gd name="T27" fmla="*/ 24 h 40"/>
                  <a:gd name="T28" fmla="*/ 8 w 24"/>
                  <a:gd name="T29" fmla="*/ 24 h 40"/>
                  <a:gd name="T30" fmla="*/ 24 w 24"/>
                  <a:gd name="T31" fmla="*/ 40 h 40"/>
                  <a:gd name="T32" fmla="*/ 24 w 24"/>
                  <a:gd name="T33" fmla="*/ 40 h 40"/>
                  <a:gd name="T34" fmla="*/ 16 w 24"/>
                  <a:gd name="T35" fmla="*/ 40 h 40"/>
                  <a:gd name="T36" fmla="*/ 16 w 24"/>
                  <a:gd name="T37" fmla="*/ 40 h 40"/>
                  <a:gd name="T38" fmla="*/ 8 w 24"/>
                  <a:gd name="T39" fmla="*/ 24 h 40"/>
                  <a:gd name="T40" fmla="*/ 8 w 24"/>
                  <a:gd name="T41" fmla="*/ 24 h 40"/>
                  <a:gd name="T42" fmla="*/ 8 w 24"/>
                  <a:gd name="T4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40">
                    <a:moveTo>
                      <a:pt x="8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49" name="Freeform 1393"/>
              <p:cNvSpPr>
                <a:spLocks/>
              </p:cNvSpPr>
              <p:nvPr/>
            </p:nvSpPr>
            <p:spPr bwMode="auto">
              <a:xfrm>
                <a:off x="2312" y="4056"/>
                <a:ext cx="24" cy="40"/>
              </a:xfrm>
              <a:custGeom>
                <a:avLst/>
                <a:gdLst>
                  <a:gd name="T0" fmla="*/ 8 w 24"/>
                  <a:gd name="T1" fmla="*/ 40 h 40"/>
                  <a:gd name="T2" fmla="*/ 0 w 24"/>
                  <a:gd name="T3" fmla="*/ 40 h 40"/>
                  <a:gd name="T4" fmla="*/ 0 w 24"/>
                  <a:gd name="T5" fmla="*/ 40 h 40"/>
                  <a:gd name="T6" fmla="*/ 0 w 24"/>
                  <a:gd name="T7" fmla="*/ 40 h 40"/>
                  <a:gd name="T8" fmla="*/ 0 w 24"/>
                  <a:gd name="T9" fmla="*/ 40 h 40"/>
                  <a:gd name="T10" fmla="*/ 0 w 24"/>
                  <a:gd name="T11" fmla="*/ 0 h 40"/>
                  <a:gd name="T12" fmla="*/ 0 w 24"/>
                  <a:gd name="T13" fmla="*/ 0 h 40"/>
                  <a:gd name="T14" fmla="*/ 0 w 24"/>
                  <a:gd name="T15" fmla="*/ 0 h 40"/>
                  <a:gd name="T16" fmla="*/ 0 w 24"/>
                  <a:gd name="T17" fmla="*/ 0 h 40"/>
                  <a:gd name="T18" fmla="*/ 8 w 24"/>
                  <a:gd name="T19" fmla="*/ 0 h 40"/>
                  <a:gd name="T20" fmla="*/ 8 w 24"/>
                  <a:gd name="T21" fmla="*/ 0 h 40"/>
                  <a:gd name="T22" fmla="*/ 8 w 24"/>
                  <a:gd name="T23" fmla="*/ 0 h 40"/>
                  <a:gd name="T24" fmla="*/ 8 w 24"/>
                  <a:gd name="T25" fmla="*/ 0 h 40"/>
                  <a:gd name="T26" fmla="*/ 8 w 24"/>
                  <a:gd name="T27" fmla="*/ 24 h 40"/>
                  <a:gd name="T28" fmla="*/ 8 w 24"/>
                  <a:gd name="T29" fmla="*/ 24 h 40"/>
                  <a:gd name="T30" fmla="*/ 8 w 24"/>
                  <a:gd name="T31" fmla="*/ 24 h 40"/>
                  <a:gd name="T32" fmla="*/ 8 w 24"/>
                  <a:gd name="T33" fmla="*/ 24 h 40"/>
                  <a:gd name="T34" fmla="*/ 16 w 24"/>
                  <a:gd name="T35" fmla="*/ 8 h 40"/>
                  <a:gd name="T36" fmla="*/ 16 w 24"/>
                  <a:gd name="T37" fmla="*/ 8 h 40"/>
                  <a:gd name="T38" fmla="*/ 16 w 24"/>
                  <a:gd name="T39" fmla="*/ 8 h 40"/>
                  <a:gd name="T40" fmla="*/ 16 w 24"/>
                  <a:gd name="T41" fmla="*/ 8 h 40"/>
                  <a:gd name="T42" fmla="*/ 24 w 24"/>
                  <a:gd name="T43" fmla="*/ 8 h 40"/>
                  <a:gd name="T44" fmla="*/ 24 w 24"/>
                  <a:gd name="T45" fmla="*/ 8 h 40"/>
                  <a:gd name="T46" fmla="*/ 24 w 24"/>
                  <a:gd name="T47" fmla="*/ 8 h 40"/>
                  <a:gd name="T48" fmla="*/ 24 w 24"/>
                  <a:gd name="T49" fmla="*/ 8 h 40"/>
                  <a:gd name="T50" fmla="*/ 8 w 24"/>
                  <a:gd name="T51" fmla="*/ 24 h 40"/>
                  <a:gd name="T52" fmla="*/ 8 w 24"/>
                  <a:gd name="T53" fmla="*/ 24 h 40"/>
                  <a:gd name="T54" fmla="*/ 8 w 24"/>
                  <a:gd name="T55" fmla="*/ 24 h 40"/>
                  <a:gd name="T56" fmla="*/ 8 w 24"/>
                  <a:gd name="T57" fmla="*/ 24 h 40"/>
                  <a:gd name="T58" fmla="*/ 24 w 24"/>
                  <a:gd name="T59" fmla="*/ 40 h 40"/>
                  <a:gd name="T60" fmla="*/ 24 w 24"/>
                  <a:gd name="T61" fmla="*/ 40 h 40"/>
                  <a:gd name="T62" fmla="*/ 24 w 24"/>
                  <a:gd name="T63" fmla="*/ 40 h 40"/>
                  <a:gd name="T64" fmla="*/ 24 w 24"/>
                  <a:gd name="T65" fmla="*/ 40 h 40"/>
                  <a:gd name="T66" fmla="*/ 16 w 24"/>
                  <a:gd name="T67" fmla="*/ 40 h 40"/>
                  <a:gd name="T68" fmla="*/ 16 w 24"/>
                  <a:gd name="T69" fmla="*/ 40 h 40"/>
                  <a:gd name="T70" fmla="*/ 16 w 24"/>
                  <a:gd name="T71" fmla="*/ 40 h 40"/>
                  <a:gd name="T72" fmla="*/ 16 w 24"/>
                  <a:gd name="T73" fmla="*/ 40 h 40"/>
                  <a:gd name="T74" fmla="*/ 8 w 24"/>
                  <a:gd name="T75" fmla="*/ 24 h 40"/>
                  <a:gd name="T76" fmla="*/ 8 w 24"/>
                  <a:gd name="T77" fmla="*/ 24 h 40"/>
                  <a:gd name="T78" fmla="*/ 8 w 24"/>
                  <a:gd name="T79" fmla="*/ 24 h 40"/>
                  <a:gd name="T80" fmla="*/ 8 w 24"/>
                  <a:gd name="T81" fmla="*/ 24 h 40"/>
                  <a:gd name="T82" fmla="*/ 8 w 24"/>
                  <a:gd name="T83" fmla="*/ 40 h 40"/>
                  <a:gd name="T84" fmla="*/ 8 w 24"/>
                  <a:gd name="T8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" h="40">
                    <a:moveTo>
                      <a:pt x="8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0" name="Freeform 1394"/>
              <p:cNvSpPr>
                <a:spLocks/>
              </p:cNvSpPr>
              <p:nvPr/>
            </p:nvSpPr>
            <p:spPr bwMode="auto">
              <a:xfrm>
                <a:off x="2360" y="4056"/>
                <a:ext cx="32" cy="40"/>
              </a:xfrm>
              <a:custGeom>
                <a:avLst/>
                <a:gdLst>
                  <a:gd name="T0" fmla="*/ 8 w 32"/>
                  <a:gd name="T1" fmla="*/ 40 h 40"/>
                  <a:gd name="T2" fmla="*/ 0 w 32"/>
                  <a:gd name="T3" fmla="*/ 40 h 40"/>
                  <a:gd name="T4" fmla="*/ 0 w 32"/>
                  <a:gd name="T5" fmla="*/ 40 h 40"/>
                  <a:gd name="T6" fmla="*/ 0 w 32"/>
                  <a:gd name="T7" fmla="*/ 40 h 40"/>
                  <a:gd name="T8" fmla="*/ 0 w 32"/>
                  <a:gd name="T9" fmla="*/ 40 h 40"/>
                  <a:gd name="T10" fmla="*/ 0 w 32"/>
                  <a:gd name="T11" fmla="*/ 0 h 40"/>
                  <a:gd name="T12" fmla="*/ 0 w 32"/>
                  <a:gd name="T13" fmla="*/ 0 h 40"/>
                  <a:gd name="T14" fmla="*/ 0 w 32"/>
                  <a:gd name="T15" fmla="*/ 0 h 40"/>
                  <a:gd name="T16" fmla="*/ 0 w 32"/>
                  <a:gd name="T17" fmla="*/ 0 h 40"/>
                  <a:gd name="T18" fmla="*/ 8 w 32"/>
                  <a:gd name="T19" fmla="*/ 0 h 40"/>
                  <a:gd name="T20" fmla="*/ 8 w 32"/>
                  <a:gd name="T21" fmla="*/ 0 h 40"/>
                  <a:gd name="T22" fmla="*/ 8 w 32"/>
                  <a:gd name="T23" fmla="*/ 0 h 40"/>
                  <a:gd name="T24" fmla="*/ 8 w 32"/>
                  <a:gd name="T25" fmla="*/ 0 h 40"/>
                  <a:gd name="T26" fmla="*/ 8 w 32"/>
                  <a:gd name="T27" fmla="*/ 16 h 40"/>
                  <a:gd name="T28" fmla="*/ 8 w 32"/>
                  <a:gd name="T29" fmla="*/ 16 h 40"/>
                  <a:gd name="T30" fmla="*/ 8 w 32"/>
                  <a:gd name="T31" fmla="*/ 16 h 40"/>
                  <a:gd name="T32" fmla="*/ 8 w 32"/>
                  <a:gd name="T33" fmla="*/ 16 h 40"/>
                  <a:gd name="T34" fmla="*/ 24 w 32"/>
                  <a:gd name="T35" fmla="*/ 16 h 40"/>
                  <a:gd name="T36" fmla="*/ 24 w 32"/>
                  <a:gd name="T37" fmla="*/ 16 h 40"/>
                  <a:gd name="T38" fmla="*/ 24 w 32"/>
                  <a:gd name="T39" fmla="*/ 16 h 40"/>
                  <a:gd name="T40" fmla="*/ 24 w 32"/>
                  <a:gd name="T41" fmla="*/ 16 h 40"/>
                  <a:gd name="T42" fmla="*/ 24 w 32"/>
                  <a:gd name="T43" fmla="*/ 0 h 40"/>
                  <a:gd name="T44" fmla="*/ 24 w 32"/>
                  <a:gd name="T45" fmla="*/ 0 h 40"/>
                  <a:gd name="T46" fmla="*/ 24 w 32"/>
                  <a:gd name="T47" fmla="*/ 0 h 40"/>
                  <a:gd name="T48" fmla="*/ 24 w 32"/>
                  <a:gd name="T49" fmla="*/ 0 h 40"/>
                  <a:gd name="T50" fmla="*/ 32 w 32"/>
                  <a:gd name="T51" fmla="*/ 0 h 40"/>
                  <a:gd name="T52" fmla="*/ 32 w 32"/>
                  <a:gd name="T53" fmla="*/ 0 h 40"/>
                  <a:gd name="T54" fmla="*/ 32 w 32"/>
                  <a:gd name="T55" fmla="*/ 0 h 40"/>
                  <a:gd name="T56" fmla="*/ 32 w 32"/>
                  <a:gd name="T57" fmla="*/ 0 h 40"/>
                  <a:gd name="T58" fmla="*/ 32 w 32"/>
                  <a:gd name="T59" fmla="*/ 40 h 40"/>
                  <a:gd name="T60" fmla="*/ 32 w 32"/>
                  <a:gd name="T61" fmla="*/ 40 h 40"/>
                  <a:gd name="T62" fmla="*/ 32 w 32"/>
                  <a:gd name="T63" fmla="*/ 40 h 40"/>
                  <a:gd name="T64" fmla="*/ 32 w 32"/>
                  <a:gd name="T65" fmla="*/ 40 h 40"/>
                  <a:gd name="T66" fmla="*/ 24 w 32"/>
                  <a:gd name="T67" fmla="*/ 40 h 40"/>
                  <a:gd name="T68" fmla="*/ 24 w 32"/>
                  <a:gd name="T69" fmla="*/ 40 h 40"/>
                  <a:gd name="T70" fmla="*/ 24 w 32"/>
                  <a:gd name="T71" fmla="*/ 40 h 40"/>
                  <a:gd name="T72" fmla="*/ 24 w 32"/>
                  <a:gd name="T73" fmla="*/ 40 h 40"/>
                  <a:gd name="T74" fmla="*/ 24 w 32"/>
                  <a:gd name="T75" fmla="*/ 24 h 40"/>
                  <a:gd name="T76" fmla="*/ 24 w 32"/>
                  <a:gd name="T77" fmla="*/ 24 h 40"/>
                  <a:gd name="T78" fmla="*/ 24 w 32"/>
                  <a:gd name="T79" fmla="*/ 24 h 40"/>
                  <a:gd name="T80" fmla="*/ 24 w 32"/>
                  <a:gd name="T81" fmla="*/ 24 h 40"/>
                  <a:gd name="T82" fmla="*/ 8 w 32"/>
                  <a:gd name="T83" fmla="*/ 24 h 40"/>
                  <a:gd name="T84" fmla="*/ 8 w 32"/>
                  <a:gd name="T85" fmla="*/ 24 h 40"/>
                  <a:gd name="T86" fmla="*/ 8 w 32"/>
                  <a:gd name="T87" fmla="*/ 24 h 40"/>
                  <a:gd name="T88" fmla="*/ 8 w 32"/>
                  <a:gd name="T89" fmla="*/ 24 h 40"/>
                  <a:gd name="T90" fmla="*/ 8 w 32"/>
                  <a:gd name="T91" fmla="*/ 40 h 40"/>
                  <a:gd name="T92" fmla="*/ 8 w 32"/>
                  <a:gd name="T9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" h="40">
                    <a:moveTo>
                      <a:pt x="8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1" name="Freeform 1395"/>
              <p:cNvSpPr>
                <a:spLocks/>
              </p:cNvSpPr>
              <p:nvPr/>
            </p:nvSpPr>
            <p:spPr bwMode="auto">
              <a:xfrm>
                <a:off x="2360" y="4056"/>
                <a:ext cx="32" cy="40"/>
              </a:xfrm>
              <a:custGeom>
                <a:avLst/>
                <a:gdLst>
                  <a:gd name="T0" fmla="*/ 8 w 32"/>
                  <a:gd name="T1" fmla="*/ 40 h 40"/>
                  <a:gd name="T2" fmla="*/ 0 w 32"/>
                  <a:gd name="T3" fmla="*/ 40 h 40"/>
                  <a:gd name="T4" fmla="*/ 0 w 32"/>
                  <a:gd name="T5" fmla="*/ 40 h 40"/>
                  <a:gd name="T6" fmla="*/ 0 w 32"/>
                  <a:gd name="T7" fmla="*/ 0 h 40"/>
                  <a:gd name="T8" fmla="*/ 0 w 32"/>
                  <a:gd name="T9" fmla="*/ 0 h 40"/>
                  <a:gd name="T10" fmla="*/ 8 w 32"/>
                  <a:gd name="T11" fmla="*/ 0 h 40"/>
                  <a:gd name="T12" fmla="*/ 8 w 32"/>
                  <a:gd name="T13" fmla="*/ 0 h 40"/>
                  <a:gd name="T14" fmla="*/ 8 w 32"/>
                  <a:gd name="T15" fmla="*/ 16 h 40"/>
                  <a:gd name="T16" fmla="*/ 8 w 32"/>
                  <a:gd name="T17" fmla="*/ 16 h 40"/>
                  <a:gd name="T18" fmla="*/ 24 w 32"/>
                  <a:gd name="T19" fmla="*/ 16 h 40"/>
                  <a:gd name="T20" fmla="*/ 24 w 32"/>
                  <a:gd name="T21" fmla="*/ 16 h 40"/>
                  <a:gd name="T22" fmla="*/ 24 w 32"/>
                  <a:gd name="T23" fmla="*/ 0 h 40"/>
                  <a:gd name="T24" fmla="*/ 24 w 32"/>
                  <a:gd name="T25" fmla="*/ 0 h 40"/>
                  <a:gd name="T26" fmla="*/ 32 w 32"/>
                  <a:gd name="T27" fmla="*/ 0 h 40"/>
                  <a:gd name="T28" fmla="*/ 32 w 32"/>
                  <a:gd name="T29" fmla="*/ 0 h 40"/>
                  <a:gd name="T30" fmla="*/ 32 w 32"/>
                  <a:gd name="T31" fmla="*/ 40 h 40"/>
                  <a:gd name="T32" fmla="*/ 32 w 32"/>
                  <a:gd name="T33" fmla="*/ 40 h 40"/>
                  <a:gd name="T34" fmla="*/ 24 w 32"/>
                  <a:gd name="T35" fmla="*/ 40 h 40"/>
                  <a:gd name="T36" fmla="*/ 24 w 32"/>
                  <a:gd name="T37" fmla="*/ 40 h 40"/>
                  <a:gd name="T38" fmla="*/ 24 w 32"/>
                  <a:gd name="T39" fmla="*/ 24 h 40"/>
                  <a:gd name="T40" fmla="*/ 24 w 32"/>
                  <a:gd name="T41" fmla="*/ 24 h 40"/>
                  <a:gd name="T42" fmla="*/ 8 w 32"/>
                  <a:gd name="T43" fmla="*/ 24 h 40"/>
                  <a:gd name="T44" fmla="*/ 8 w 32"/>
                  <a:gd name="T45" fmla="*/ 24 h 40"/>
                  <a:gd name="T46" fmla="*/ 8 w 32"/>
                  <a:gd name="T4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40">
                    <a:moveTo>
                      <a:pt x="8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2" name="Freeform 1396"/>
              <p:cNvSpPr>
                <a:spLocks/>
              </p:cNvSpPr>
              <p:nvPr/>
            </p:nvSpPr>
            <p:spPr bwMode="auto">
              <a:xfrm>
                <a:off x="2400" y="4064"/>
                <a:ext cx="24" cy="32"/>
              </a:xfrm>
              <a:custGeom>
                <a:avLst/>
                <a:gdLst>
                  <a:gd name="T0" fmla="*/ 24 w 24"/>
                  <a:gd name="T1" fmla="*/ 32 h 32"/>
                  <a:gd name="T2" fmla="*/ 24 w 24"/>
                  <a:gd name="T3" fmla="*/ 32 h 32"/>
                  <a:gd name="T4" fmla="*/ 24 w 24"/>
                  <a:gd name="T5" fmla="*/ 32 h 32"/>
                  <a:gd name="T6" fmla="*/ 0 w 24"/>
                  <a:gd name="T7" fmla="*/ 32 h 32"/>
                  <a:gd name="T8" fmla="*/ 0 w 24"/>
                  <a:gd name="T9" fmla="*/ 32 h 32"/>
                  <a:gd name="T10" fmla="*/ 0 w 24"/>
                  <a:gd name="T11" fmla="*/ 32 h 32"/>
                  <a:gd name="T12" fmla="*/ 0 w 24"/>
                  <a:gd name="T13" fmla="*/ 32 h 32"/>
                  <a:gd name="T14" fmla="*/ 16 w 24"/>
                  <a:gd name="T15" fmla="*/ 8 h 32"/>
                  <a:gd name="T16" fmla="*/ 16 w 24"/>
                  <a:gd name="T17" fmla="*/ 8 h 32"/>
                  <a:gd name="T18" fmla="*/ 0 w 24"/>
                  <a:gd name="T19" fmla="*/ 8 h 32"/>
                  <a:gd name="T20" fmla="*/ 0 w 24"/>
                  <a:gd name="T21" fmla="*/ 8 h 32"/>
                  <a:gd name="T22" fmla="*/ 0 w 24"/>
                  <a:gd name="T23" fmla="*/ 0 h 32"/>
                  <a:gd name="T24" fmla="*/ 0 w 24"/>
                  <a:gd name="T25" fmla="*/ 0 h 32"/>
                  <a:gd name="T26" fmla="*/ 24 w 24"/>
                  <a:gd name="T27" fmla="*/ 0 h 32"/>
                  <a:gd name="T28" fmla="*/ 24 w 24"/>
                  <a:gd name="T29" fmla="*/ 0 h 32"/>
                  <a:gd name="T30" fmla="*/ 24 w 24"/>
                  <a:gd name="T31" fmla="*/ 8 h 32"/>
                  <a:gd name="T32" fmla="*/ 24 w 24"/>
                  <a:gd name="T33" fmla="*/ 8 h 32"/>
                  <a:gd name="T34" fmla="*/ 8 w 24"/>
                  <a:gd name="T35" fmla="*/ 32 h 32"/>
                  <a:gd name="T36" fmla="*/ 8 w 24"/>
                  <a:gd name="T37" fmla="*/ 32 h 32"/>
                  <a:gd name="T38" fmla="*/ 24 w 24"/>
                  <a:gd name="T3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24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2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3" name="Freeform 1397"/>
              <p:cNvSpPr>
                <a:spLocks/>
              </p:cNvSpPr>
              <p:nvPr/>
            </p:nvSpPr>
            <p:spPr bwMode="auto">
              <a:xfrm>
                <a:off x="2400" y="4064"/>
                <a:ext cx="24" cy="32"/>
              </a:xfrm>
              <a:custGeom>
                <a:avLst/>
                <a:gdLst>
                  <a:gd name="T0" fmla="*/ 24 w 24"/>
                  <a:gd name="T1" fmla="*/ 32 h 32"/>
                  <a:gd name="T2" fmla="*/ 24 w 24"/>
                  <a:gd name="T3" fmla="*/ 32 h 32"/>
                  <a:gd name="T4" fmla="*/ 24 w 24"/>
                  <a:gd name="T5" fmla="*/ 32 h 32"/>
                  <a:gd name="T6" fmla="*/ 24 w 24"/>
                  <a:gd name="T7" fmla="*/ 32 h 32"/>
                  <a:gd name="T8" fmla="*/ 24 w 24"/>
                  <a:gd name="T9" fmla="*/ 32 h 32"/>
                  <a:gd name="T10" fmla="*/ 0 w 24"/>
                  <a:gd name="T11" fmla="*/ 32 h 32"/>
                  <a:gd name="T12" fmla="*/ 0 w 24"/>
                  <a:gd name="T13" fmla="*/ 32 h 32"/>
                  <a:gd name="T14" fmla="*/ 0 w 24"/>
                  <a:gd name="T15" fmla="*/ 32 h 32"/>
                  <a:gd name="T16" fmla="*/ 0 w 24"/>
                  <a:gd name="T17" fmla="*/ 32 h 32"/>
                  <a:gd name="T18" fmla="*/ 0 w 24"/>
                  <a:gd name="T19" fmla="*/ 32 h 32"/>
                  <a:gd name="T20" fmla="*/ 0 w 24"/>
                  <a:gd name="T21" fmla="*/ 32 h 32"/>
                  <a:gd name="T22" fmla="*/ 0 w 24"/>
                  <a:gd name="T23" fmla="*/ 32 h 32"/>
                  <a:gd name="T24" fmla="*/ 0 w 24"/>
                  <a:gd name="T25" fmla="*/ 32 h 32"/>
                  <a:gd name="T26" fmla="*/ 16 w 24"/>
                  <a:gd name="T27" fmla="*/ 8 h 32"/>
                  <a:gd name="T28" fmla="*/ 16 w 24"/>
                  <a:gd name="T29" fmla="*/ 8 h 32"/>
                  <a:gd name="T30" fmla="*/ 16 w 24"/>
                  <a:gd name="T31" fmla="*/ 8 h 32"/>
                  <a:gd name="T32" fmla="*/ 16 w 24"/>
                  <a:gd name="T33" fmla="*/ 8 h 32"/>
                  <a:gd name="T34" fmla="*/ 0 w 24"/>
                  <a:gd name="T35" fmla="*/ 8 h 32"/>
                  <a:gd name="T36" fmla="*/ 0 w 24"/>
                  <a:gd name="T37" fmla="*/ 8 h 32"/>
                  <a:gd name="T38" fmla="*/ 0 w 24"/>
                  <a:gd name="T39" fmla="*/ 8 h 32"/>
                  <a:gd name="T40" fmla="*/ 0 w 24"/>
                  <a:gd name="T41" fmla="*/ 8 h 32"/>
                  <a:gd name="T42" fmla="*/ 0 w 24"/>
                  <a:gd name="T43" fmla="*/ 0 h 32"/>
                  <a:gd name="T44" fmla="*/ 0 w 24"/>
                  <a:gd name="T45" fmla="*/ 0 h 32"/>
                  <a:gd name="T46" fmla="*/ 0 w 24"/>
                  <a:gd name="T47" fmla="*/ 0 h 32"/>
                  <a:gd name="T48" fmla="*/ 0 w 24"/>
                  <a:gd name="T49" fmla="*/ 0 h 32"/>
                  <a:gd name="T50" fmla="*/ 24 w 24"/>
                  <a:gd name="T51" fmla="*/ 0 h 32"/>
                  <a:gd name="T52" fmla="*/ 24 w 24"/>
                  <a:gd name="T53" fmla="*/ 0 h 32"/>
                  <a:gd name="T54" fmla="*/ 24 w 24"/>
                  <a:gd name="T55" fmla="*/ 0 h 32"/>
                  <a:gd name="T56" fmla="*/ 24 w 24"/>
                  <a:gd name="T57" fmla="*/ 0 h 32"/>
                  <a:gd name="T58" fmla="*/ 24 w 24"/>
                  <a:gd name="T59" fmla="*/ 8 h 32"/>
                  <a:gd name="T60" fmla="*/ 24 w 24"/>
                  <a:gd name="T61" fmla="*/ 8 h 32"/>
                  <a:gd name="T62" fmla="*/ 24 w 24"/>
                  <a:gd name="T63" fmla="*/ 8 h 32"/>
                  <a:gd name="T64" fmla="*/ 24 w 24"/>
                  <a:gd name="T65" fmla="*/ 8 h 32"/>
                  <a:gd name="T66" fmla="*/ 8 w 24"/>
                  <a:gd name="T67" fmla="*/ 32 h 32"/>
                  <a:gd name="T68" fmla="*/ 8 w 24"/>
                  <a:gd name="T69" fmla="*/ 32 h 32"/>
                  <a:gd name="T70" fmla="*/ 8 w 24"/>
                  <a:gd name="T71" fmla="*/ 32 h 32"/>
                  <a:gd name="T72" fmla="*/ 8 w 24"/>
                  <a:gd name="T73" fmla="*/ 32 h 32"/>
                  <a:gd name="T74" fmla="*/ 24 w 24"/>
                  <a:gd name="T75" fmla="*/ 32 h 32"/>
                  <a:gd name="T76" fmla="*/ 24 w 24"/>
                  <a:gd name="T7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4" h="32">
                    <a:moveTo>
                      <a:pt x="24" y="32"/>
                    </a:move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24" y="32"/>
                    </a:lnTo>
                    <a:lnTo>
                      <a:pt x="24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4" name="Freeform 1398"/>
              <p:cNvSpPr>
                <a:spLocks/>
              </p:cNvSpPr>
              <p:nvPr/>
            </p:nvSpPr>
            <p:spPr bwMode="auto">
              <a:xfrm>
                <a:off x="2432" y="4056"/>
                <a:ext cx="16" cy="56"/>
              </a:xfrm>
              <a:custGeom>
                <a:avLst/>
                <a:gdLst>
                  <a:gd name="T0" fmla="*/ 0 w 16"/>
                  <a:gd name="T1" fmla="*/ 48 h 56"/>
                  <a:gd name="T2" fmla="*/ 8 w 16"/>
                  <a:gd name="T3" fmla="*/ 48 h 56"/>
                  <a:gd name="T4" fmla="*/ 8 w 16"/>
                  <a:gd name="T5" fmla="*/ 48 h 56"/>
                  <a:gd name="T6" fmla="*/ 8 w 16"/>
                  <a:gd name="T7" fmla="*/ 40 h 56"/>
                  <a:gd name="T8" fmla="*/ 8 w 16"/>
                  <a:gd name="T9" fmla="*/ 32 h 56"/>
                  <a:gd name="T10" fmla="*/ 8 w 16"/>
                  <a:gd name="T11" fmla="*/ 32 h 56"/>
                  <a:gd name="T12" fmla="*/ 8 w 16"/>
                  <a:gd name="T13" fmla="*/ 32 h 56"/>
                  <a:gd name="T14" fmla="*/ 8 w 16"/>
                  <a:gd name="T15" fmla="*/ 24 h 56"/>
                  <a:gd name="T16" fmla="*/ 8 w 16"/>
                  <a:gd name="T17" fmla="*/ 24 h 56"/>
                  <a:gd name="T18" fmla="*/ 8 w 16"/>
                  <a:gd name="T19" fmla="*/ 24 h 56"/>
                  <a:gd name="T20" fmla="*/ 8 w 16"/>
                  <a:gd name="T21" fmla="*/ 16 h 56"/>
                  <a:gd name="T22" fmla="*/ 8 w 16"/>
                  <a:gd name="T23" fmla="*/ 16 h 56"/>
                  <a:gd name="T24" fmla="*/ 8 w 16"/>
                  <a:gd name="T25" fmla="*/ 8 h 56"/>
                  <a:gd name="T26" fmla="*/ 8 w 16"/>
                  <a:gd name="T27" fmla="*/ 8 h 56"/>
                  <a:gd name="T28" fmla="*/ 8 w 16"/>
                  <a:gd name="T29" fmla="*/ 8 h 56"/>
                  <a:gd name="T30" fmla="*/ 0 w 16"/>
                  <a:gd name="T31" fmla="*/ 0 h 56"/>
                  <a:gd name="T32" fmla="*/ 0 w 16"/>
                  <a:gd name="T33" fmla="*/ 0 h 56"/>
                  <a:gd name="T34" fmla="*/ 0 w 16"/>
                  <a:gd name="T35" fmla="*/ 0 h 56"/>
                  <a:gd name="T36" fmla="*/ 0 w 16"/>
                  <a:gd name="T37" fmla="*/ 0 h 56"/>
                  <a:gd name="T38" fmla="*/ 0 w 16"/>
                  <a:gd name="T39" fmla="*/ 0 h 56"/>
                  <a:gd name="T40" fmla="*/ 8 w 16"/>
                  <a:gd name="T41" fmla="*/ 0 h 56"/>
                  <a:gd name="T42" fmla="*/ 8 w 16"/>
                  <a:gd name="T43" fmla="*/ 8 h 56"/>
                  <a:gd name="T44" fmla="*/ 8 w 16"/>
                  <a:gd name="T45" fmla="*/ 8 h 56"/>
                  <a:gd name="T46" fmla="*/ 8 w 16"/>
                  <a:gd name="T47" fmla="*/ 8 h 56"/>
                  <a:gd name="T48" fmla="*/ 16 w 16"/>
                  <a:gd name="T49" fmla="*/ 16 h 56"/>
                  <a:gd name="T50" fmla="*/ 16 w 16"/>
                  <a:gd name="T51" fmla="*/ 16 h 56"/>
                  <a:gd name="T52" fmla="*/ 16 w 16"/>
                  <a:gd name="T53" fmla="*/ 16 h 56"/>
                  <a:gd name="T54" fmla="*/ 16 w 16"/>
                  <a:gd name="T55" fmla="*/ 24 h 56"/>
                  <a:gd name="T56" fmla="*/ 16 w 16"/>
                  <a:gd name="T57" fmla="*/ 24 h 56"/>
                  <a:gd name="T58" fmla="*/ 16 w 16"/>
                  <a:gd name="T59" fmla="*/ 32 h 56"/>
                  <a:gd name="T60" fmla="*/ 16 w 16"/>
                  <a:gd name="T61" fmla="*/ 32 h 56"/>
                  <a:gd name="T62" fmla="*/ 16 w 16"/>
                  <a:gd name="T63" fmla="*/ 32 h 56"/>
                  <a:gd name="T64" fmla="*/ 8 w 16"/>
                  <a:gd name="T65" fmla="*/ 40 h 56"/>
                  <a:gd name="T66" fmla="*/ 8 w 16"/>
                  <a:gd name="T67" fmla="*/ 48 h 56"/>
                  <a:gd name="T68" fmla="*/ 8 w 16"/>
                  <a:gd name="T69" fmla="*/ 48 h 56"/>
                  <a:gd name="T70" fmla="*/ 8 w 16"/>
                  <a:gd name="T71" fmla="*/ 48 h 56"/>
                  <a:gd name="T72" fmla="*/ 0 w 16"/>
                  <a:gd name="T73" fmla="*/ 56 h 56"/>
                  <a:gd name="T74" fmla="*/ 0 w 16"/>
                  <a:gd name="T75" fmla="*/ 56 h 56"/>
                  <a:gd name="T76" fmla="*/ 0 w 16"/>
                  <a:gd name="T7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56">
                    <a:moveTo>
                      <a:pt x="0" y="56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5" name="Freeform 1399"/>
              <p:cNvSpPr>
                <a:spLocks/>
              </p:cNvSpPr>
              <p:nvPr/>
            </p:nvSpPr>
            <p:spPr bwMode="auto">
              <a:xfrm>
                <a:off x="2432" y="4056"/>
                <a:ext cx="16" cy="56"/>
              </a:xfrm>
              <a:custGeom>
                <a:avLst/>
                <a:gdLst>
                  <a:gd name="T0" fmla="*/ 0 w 16"/>
                  <a:gd name="T1" fmla="*/ 56 h 56"/>
                  <a:gd name="T2" fmla="*/ 0 w 16"/>
                  <a:gd name="T3" fmla="*/ 48 h 56"/>
                  <a:gd name="T4" fmla="*/ 8 w 16"/>
                  <a:gd name="T5" fmla="*/ 48 h 56"/>
                  <a:gd name="T6" fmla="*/ 8 w 16"/>
                  <a:gd name="T7" fmla="*/ 48 h 56"/>
                  <a:gd name="T8" fmla="*/ 8 w 16"/>
                  <a:gd name="T9" fmla="*/ 40 h 56"/>
                  <a:gd name="T10" fmla="*/ 8 w 16"/>
                  <a:gd name="T11" fmla="*/ 32 h 56"/>
                  <a:gd name="T12" fmla="*/ 8 w 16"/>
                  <a:gd name="T13" fmla="*/ 32 h 56"/>
                  <a:gd name="T14" fmla="*/ 8 w 16"/>
                  <a:gd name="T15" fmla="*/ 32 h 56"/>
                  <a:gd name="T16" fmla="*/ 8 w 16"/>
                  <a:gd name="T17" fmla="*/ 24 h 56"/>
                  <a:gd name="T18" fmla="*/ 8 w 16"/>
                  <a:gd name="T19" fmla="*/ 24 h 56"/>
                  <a:gd name="T20" fmla="*/ 8 w 16"/>
                  <a:gd name="T21" fmla="*/ 24 h 56"/>
                  <a:gd name="T22" fmla="*/ 8 w 16"/>
                  <a:gd name="T23" fmla="*/ 16 h 56"/>
                  <a:gd name="T24" fmla="*/ 8 w 16"/>
                  <a:gd name="T25" fmla="*/ 16 h 56"/>
                  <a:gd name="T26" fmla="*/ 8 w 16"/>
                  <a:gd name="T27" fmla="*/ 8 h 56"/>
                  <a:gd name="T28" fmla="*/ 8 w 16"/>
                  <a:gd name="T29" fmla="*/ 8 h 56"/>
                  <a:gd name="T30" fmla="*/ 8 w 16"/>
                  <a:gd name="T31" fmla="*/ 8 h 56"/>
                  <a:gd name="T32" fmla="*/ 0 w 16"/>
                  <a:gd name="T33" fmla="*/ 0 h 56"/>
                  <a:gd name="T34" fmla="*/ 0 w 16"/>
                  <a:gd name="T35" fmla="*/ 0 h 56"/>
                  <a:gd name="T36" fmla="*/ 0 w 16"/>
                  <a:gd name="T37" fmla="*/ 0 h 56"/>
                  <a:gd name="T38" fmla="*/ 0 w 16"/>
                  <a:gd name="T39" fmla="*/ 0 h 56"/>
                  <a:gd name="T40" fmla="*/ 0 w 16"/>
                  <a:gd name="T41" fmla="*/ 0 h 56"/>
                  <a:gd name="T42" fmla="*/ 8 w 16"/>
                  <a:gd name="T43" fmla="*/ 0 h 56"/>
                  <a:gd name="T44" fmla="*/ 8 w 16"/>
                  <a:gd name="T45" fmla="*/ 8 h 56"/>
                  <a:gd name="T46" fmla="*/ 8 w 16"/>
                  <a:gd name="T47" fmla="*/ 8 h 56"/>
                  <a:gd name="T48" fmla="*/ 8 w 16"/>
                  <a:gd name="T49" fmla="*/ 8 h 56"/>
                  <a:gd name="T50" fmla="*/ 16 w 16"/>
                  <a:gd name="T51" fmla="*/ 16 h 56"/>
                  <a:gd name="T52" fmla="*/ 16 w 16"/>
                  <a:gd name="T53" fmla="*/ 16 h 56"/>
                  <a:gd name="T54" fmla="*/ 16 w 16"/>
                  <a:gd name="T55" fmla="*/ 16 h 56"/>
                  <a:gd name="T56" fmla="*/ 16 w 16"/>
                  <a:gd name="T57" fmla="*/ 24 h 56"/>
                  <a:gd name="T58" fmla="*/ 16 w 16"/>
                  <a:gd name="T59" fmla="*/ 24 h 56"/>
                  <a:gd name="T60" fmla="*/ 16 w 16"/>
                  <a:gd name="T61" fmla="*/ 32 h 56"/>
                  <a:gd name="T62" fmla="*/ 16 w 16"/>
                  <a:gd name="T63" fmla="*/ 32 h 56"/>
                  <a:gd name="T64" fmla="*/ 16 w 16"/>
                  <a:gd name="T65" fmla="*/ 32 h 56"/>
                  <a:gd name="T66" fmla="*/ 8 w 16"/>
                  <a:gd name="T67" fmla="*/ 40 h 56"/>
                  <a:gd name="T68" fmla="*/ 8 w 16"/>
                  <a:gd name="T69" fmla="*/ 48 h 56"/>
                  <a:gd name="T70" fmla="*/ 8 w 16"/>
                  <a:gd name="T71" fmla="*/ 48 h 56"/>
                  <a:gd name="T72" fmla="*/ 8 w 16"/>
                  <a:gd name="T73" fmla="*/ 48 h 56"/>
                  <a:gd name="T74" fmla="*/ 0 w 16"/>
                  <a:gd name="T75" fmla="*/ 56 h 56"/>
                  <a:gd name="T76" fmla="*/ 0 w 16"/>
                  <a:gd name="T77" fmla="*/ 56 h 56"/>
                  <a:gd name="T78" fmla="*/ 0 w 16"/>
                  <a:gd name="T7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" h="56">
                    <a:moveTo>
                      <a:pt x="0" y="56"/>
                    </a:move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4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6" name="Freeform 1400"/>
              <p:cNvSpPr>
                <a:spLocks/>
              </p:cNvSpPr>
              <p:nvPr/>
            </p:nvSpPr>
            <p:spPr bwMode="auto">
              <a:xfrm>
                <a:off x="304" y="4288"/>
                <a:ext cx="32" cy="64"/>
              </a:xfrm>
              <a:custGeom>
                <a:avLst/>
                <a:gdLst>
                  <a:gd name="T0" fmla="*/ 0 w 32"/>
                  <a:gd name="T1" fmla="*/ 64 h 64"/>
                  <a:gd name="T2" fmla="*/ 0 w 32"/>
                  <a:gd name="T3" fmla="*/ 0 h 64"/>
                  <a:gd name="T4" fmla="*/ 0 w 32"/>
                  <a:gd name="T5" fmla="*/ 0 h 64"/>
                  <a:gd name="T6" fmla="*/ 32 w 32"/>
                  <a:gd name="T7" fmla="*/ 0 h 64"/>
                  <a:gd name="T8" fmla="*/ 32 w 32"/>
                  <a:gd name="T9" fmla="*/ 0 h 64"/>
                  <a:gd name="T10" fmla="*/ 32 w 32"/>
                  <a:gd name="T11" fmla="*/ 8 h 64"/>
                  <a:gd name="T12" fmla="*/ 32 w 32"/>
                  <a:gd name="T13" fmla="*/ 8 h 64"/>
                  <a:gd name="T14" fmla="*/ 8 w 32"/>
                  <a:gd name="T15" fmla="*/ 8 h 64"/>
                  <a:gd name="T16" fmla="*/ 8 w 32"/>
                  <a:gd name="T17" fmla="*/ 8 h 64"/>
                  <a:gd name="T18" fmla="*/ 8 w 32"/>
                  <a:gd name="T19" fmla="*/ 32 h 64"/>
                  <a:gd name="T20" fmla="*/ 8 w 32"/>
                  <a:gd name="T21" fmla="*/ 32 h 64"/>
                  <a:gd name="T22" fmla="*/ 32 w 32"/>
                  <a:gd name="T23" fmla="*/ 32 h 64"/>
                  <a:gd name="T24" fmla="*/ 32 w 32"/>
                  <a:gd name="T25" fmla="*/ 32 h 64"/>
                  <a:gd name="T26" fmla="*/ 32 w 32"/>
                  <a:gd name="T27" fmla="*/ 32 h 64"/>
                  <a:gd name="T28" fmla="*/ 32 w 32"/>
                  <a:gd name="T29" fmla="*/ 32 h 64"/>
                  <a:gd name="T30" fmla="*/ 8 w 32"/>
                  <a:gd name="T31" fmla="*/ 32 h 64"/>
                  <a:gd name="T32" fmla="*/ 8 w 32"/>
                  <a:gd name="T33" fmla="*/ 32 h 64"/>
                  <a:gd name="T34" fmla="*/ 8 w 32"/>
                  <a:gd name="T35" fmla="*/ 64 h 64"/>
                  <a:gd name="T36" fmla="*/ 8 w 32"/>
                  <a:gd name="T37" fmla="*/ 64 h 64"/>
                  <a:gd name="T38" fmla="*/ 0 w 32"/>
                  <a:gd name="T3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64">
                    <a:moveTo>
                      <a:pt x="0" y="6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7" name="Freeform 1401"/>
              <p:cNvSpPr>
                <a:spLocks/>
              </p:cNvSpPr>
              <p:nvPr/>
            </p:nvSpPr>
            <p:spPr bwMode="auto">
              <a:xfrm>
                <a:off x="304" y="4288"/>
                <a:ext cx="32" cy="64"/>
              </a:xfrm>
              <a:custGeom>
                <a:avLst/>
                <a:gdLst>
                  <a:gd name="T0" fmla="*/ 0 w 32"/>
                  <a:gd name="T1" fmla="*/ 64 h 64"/>
                  <a:gd name="T2" fmla="*/ 0 w 32"/>
                  <a:gd name="T3" fmla="*/ 0 h 64"/>
                  <a:gd name="T4" fmla="*/ 0 w 32"/>
                  <a:gd name="T5" fmla="*/ 0 h 64"/>
                  <a:gd name="T6" fmla="*/ 0 w 32"/>
                  <a:gd name="T7" fmla="*/ 0 h 64"/>
                  <a:gd name="T8" fmla="*/ 0 w 32"/>
                  <a:gd name="T9" fmla="*/ 0 h 64"/>
                  <a:gd name="T10" fmla="*/ 32 w 32"/>
                  <a:gd name="T11" fmla="*/ 0 h 64"/>
                  <a:gd name="T12" fmla="*/ 32 w 32"/>
                  <a:gd name="T13" fmla="*/ 0 h 64"/>
                  <a:gd name="T14" fmla="*/ 32 w 32"/>
                  <a:gd name="T15" fmla="*/ 0 h 64"/>
                  <a:gd name="T16" fmla="*/ 32 w 32"/>
                  <a:gd name="T17" fmla="*/ 0 h 64"/>
                  <a:gd name="T18" fmla="*/ 32 w 32"/>
                  <a:gd name="T19" fmla="*/ 8 h 64"/>
                  <a:gd name="T20" fmla="*/ 32 w 32"/>
                  <a:gd name="T21" fmla="*/ 8 h 64"/>
                  <a:gd name="T22" fmla="*/ 32 w 32"/>
                  <a:gd name="T23" fmla="*/ 8 h 64"/>
                  <a:gd name="T24" fmla="*/ 32 w 32"/>
                  <a:gd name="T25" fmla="*/ 8 h 64"/>
                  <a:gd name="T26" fmla="*/ 8 w 32"/>
                  <a:gd name="T27" fmla="*/ 8 h 64"/>
                  <a:gd name="T28" fmla="*/ 8 w 32"/>
                  <a:gd name="T29" fmla="*/ 8 h 64"/>
                  <a:gd name="T30" fmla="*/ 8 w 32"/>
                  <a:gd name="T31" fmla="*/ 8 h 64"/>
                  <a:gd name="T32" fmla="*/ 8 w 32"/>
                  <a:gd name="T33" fmla="*/ 8 h 64"/>
                  <a:gd name="T34" fmla="*/ 8 w 32"/>
                  <a:gd name="T35" fmla="*/ 32 h 64"/>
                  <a:gd name="T36" fmla="*/ 8 w 32"/>
                  <a:gd name="T37" fmla="*/ 32 h 64"/>
                  <a:gd name="T38" fmla="*/ 8 w 32"/>
                  <a:gd name="T39" fmla="*/ 32 h 64"/>
                  <a:gd name="T40" fmla="*/ 8 w 32"/>
                  <a:gd name="T41" fmla="*/ 32 h 64"/>
                  <a:gd name="T42" fmla="*/ 32 w 32"/>
                  <a:gd name="T43" fmla="*/ 32 h 64"/>
                  <a:gd name="T44" fmla="*/ 32 w 32"/>
                  <a:gd name="T45" fmla="*/ 32 h 64"/>
                  <a:gd name="T46" fmla="*/ 32 w 32"/>
                  <a:gd name="T47" fmla="*/ 32 h 64"/>
                  <a:gd name="T48" fmla="*/ 32 w 32"/>
                  <a:gd name="T49" fmla="*/ 32 h 64"/>
                  <a:gd name="T50" fmla="*/ 32 w 32"/>
                  <a:gd name="T51" fmla="*/ 32 h 64"/>
                  <a:gd name="T52" fmla="*/ 32 w 32"/>
                  <a:gd name="T53" fmla="*/ 32 h 64"/>
                  <a:gd name="T54" fmla="*/ 32 w 32"/>
                  <a:gd name="T55" fmla="*/ 32 h 64"/>
                  <a:gd name="T56" fmla="*/ 32 w 32"/>
                  <a:gd name="T57" fmla="*/ 32 h 64"/>
                  <a:gd name="T58" fmla="*/ 8 w 32"/>
                  <a:gd name="T59" fmla="*/ 32 h 64"/>
                  <a:gd name="T60" fmla="*/ 8 w 32"/>
                  <a:gd name="T61" fmla="*/ 32 h 64"/>
                  <a:gd name="T62" fmla="*/ 8 w 32"/>
                  <a:gd name="T63" fmla="*/ 32 h 64"/>
                  <a:gd name="T64" fmla="*/ 8 w 32"/>
                  <a:gd name="T65" fmla="*/ 32 h 64"/>
                  <a:gd name="T66" fmla="*/ 8 w 32"/>
                  <a:gd name="T67" fmla="*/ 64 h 64"/>
                  <a:gd name="T68" fmla="*/ 8 w 32"/>
                  <a:gd name="T69" fmla="*/ 64 h 64"/>
                  <a:gd name="T70" fmla="*/ 8 w 32"/>
                  <a:gd name="T71" fmla="*/ 64 h 64"/>
                  <a:gd name="T72" fmla="*/ 8 w 32"/>
                  <a:gd name="T73" fmla="*/ 64 h 64"/>
                  <a:gd name="T74" fmla="*/ 0 w 32"/>
                  <a:gd name="T75" fmla="*/ 64 h 64"/>
                  <a:gd name="T76" fmla="*/ 0 w 32"/>
                  <a:gd name="T77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" h="64">
                    <a:moveTo>
                      <a:pt x="0" y="6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6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8" name="Freeform 1402"/>
              <p:cNvSpPr>
                <a:spLocks/>
              </p:cNvSpPr>
              <p:nvPr/>
            </p:nvSpPr>
            <p:spPr bwMode="auto">
              <a:xfrm>
                <a:off x="344" y="4304"/>
                <a:ext cx="8" cy="48"/>
              </a:xfrm>
              <a:custGeom>
                <a:avLst/>
                <a:gdLst>
                  <a:gd name="T0" fmla="*/ 0 w 8"/>
                  <a:gd name="T1" fmla="*/ 0 h 48"/>
                  <a:gd name="T2" fmla="*/ 8 w 8"/>
                  <a:gd name="T3" fmla="*/ 0 h 48"/>
                  <a:gd name="T4" fmla="*/ 8 w 8"/>
                  <a:gd name="T5" fmla="*/ 0 h 48"/>
                  <a:gd name="T6" fmla="*/ 8 w 8"/>
                  <a:gd name="T7" fmla="*/ 0 h 48"/>
                  <a:gd name="T8" fmla="*/ 8 w 8"/>
                  <a:gd name="T9" fmla="*/ 0 h 48"/>
                  <a:gd name="T10" fmla="*/ 8 w 8"/>
                  <a:gd name="T11" fmla="*/ 48 h 48"/>
                  <a:gd name="T12" fmla="*/ 8 w 8"/>
                  <a:gd name="T13" fmla="*/ 48 h 48"/>
                  <a:gd name="T14" fmla="*/ 8 w 8"/>
                  <a:gd name="T15" fmla="*/ 48 h 48"/>
                  <a:gd name="T16" fmla="*/ 8 w 8"/>
                  <a:gd name="T17" fmla="*/ 48 h 48"/>
                  <a:gd name="T18" fmla="*/ 0 w 8"/>
                  <a:gd name="T19" fmla="*/ 48 h 48"/>
                  <a:gd name="T20" fmla="*/ 0 w 8"/>
                  <a:gd name="T21" fmla="*/ 48 h 48"/>
                  <a:gd name="T22" fmla="*/ 0 w 8"/>
                  <a:gd name="T23" fmla="*/ 48 h 48"/>
                  <a:gd name="T24" fmla="*/ 0 w 8"/>
                  <a:gd name="T25" fmla="*/ 48 h 48"/>
                  <a:gd name="T26" fmla="*/ 0 w 8"/>
                  <a:gd name="T27" fmla="*/ 0 h 48"/>
                  <a:gd name="T28" fmla="*/ 0 w 8"/>
                  <a:gd name="T2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8">
                    <a:moveTo>
                      <a:pt x="0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59" name="Freeform 1403"/>
              <p:cNvSpPr>
                <a:spLocks/>
              </p:cNvSpPr>
              <p:nvPr/>
            </p:nvSpPr>
            <p:spPr bwMode="auto">
              <a:xfrm>
                <a:off x="344" y="4288"/>
                <a:ext cx="8" cy="8"/>
              </a:xfrm>
              <a:custGeom>
                <a:avLst/>
                <a:gdLst>
                  <a:gd name="T0" fmla="*/ 0 w 8"/>
                  <a:gd name="T1" fmla="*/ 8 h 8"/>
                  <a:gd name="T2" fmla="*/ 0 w 8"/>
                  <a:gd name="T3" fmla="*/ 0 h 8"/>
                  <a:gd name="T4" fmla="*/ 0 w 8"/>
                  <a:gd name="T5" fmla="*/ 0 h 8"/>
                  <a:gd name="T6" fmla="*/ 0 w 8"/>
                  <a:gd name="T7" fmla="*/ 0 h 8"/>
                  <a:gd name="T8" fmla="*/ 0 w 8"/>
                  <a:gd name="T9" fmla="*/ 0 h 8"/>
                  <a:gd name="T10" fmla="*/ 8 w 8"/>
                  <a:gd name="T11" fmla="*/ 0 h 8"/>
                  <a:gd name="T12" fmla="*/ 8 w 8"/>
                  <a:gd name="T13" fmla="*/ 0 h 8"/>
                  <a:gd name="T14" fmla="*/ 8 w 8"/>
                  <a:gd name="T15" fmla="*/ 0 h 8"/>
                  <a:gd name="T16" fmla="*/ 8 w 8"/>
                  <a:gd name="T17" fmla="*/ 0 h 8"/>
                  <a:gd name="T18" fmla="*/ 8 w 8"/>
                  <a:gd name="T19" fmla="*/ 8 h 8"/>
                  <a:gd name="T20" fmla="*/ 8 w 8"/>
                  <a:gd name="T21" fmla="*/ 8 h 8"/>
                  <a:gd name="T22" fmla="*/ 8 w 8"/>
                  <a:gd name="T23" fmla="*/ 8 h 8"/>
                  <a:gd name="T24" fmla="*/ 8 w 8"/>
                  <a:gd name="T25" fmla="*/ 8 h 8"/>
                  <a:gd name="T26" fmla="*/ 0 w 8"/>
                  <a:gd name="T27" fmla="*/ 8 h 8"/>
                  <a:gd name="T28" fmla="*/ 0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0" name="Freeform 1404"/>
              <p:cNvSpPr>
                <a:spLocks/>
              </p:cNvSpPr>
              <p:nvPr/>
            </p:nvSpPr>
            <p:spPr bwMode="auto">
              <a:xfrm>
                <a:off x="344" y="4288"/>
                <a:ext cx="8" cy="64"/>
              </a:xfrm>
              <a:custGeom>
                <a:avLst/>
                <a:gdLst>
                  <a:gd name="T0" fmla="*/ 0 w 8"/>
                  <a:gd name="T1" fmla="*/ 16 h 64"/>
                  <a:gd name="T2" fmla="*/ 0 w 8"/>
                  <a:gd name="T3" fmla="*/ 16 h 64"/>
                  <a:gd name="T4" fmla="*/ 8 w 8"/>
                  <a:gd name="T5" fmla="*/ 16 h 64"/>
                  <a:gd name="T6" fmla="*/ 8 w 8"/>
                  <a:gd name="T7" fmla="*/ 16 h 64"/>
                  <a:gd name="T8" fmla="*/ 8 w 8"/>
                  <a:gd name="T9" fmla="*/ 64 h 64"/>
                  <a:gd name="T10" fmla="*/ 8 w 8"/>
                  <a:gd name="T11" fmla="*/ 64 h 64"/>
                  <a:gd name="T12" fmla="*/ 0 w 8"/>
                  <a:gd name="T13" fmla="*/ 64 h 64"/>
                  <a:gd name="T14" fmla="*/ 0 w 8"/>
                  <a:gd name="T15" fmla="*/ 64 h 64"/>
                  <a:gd name="T16" fmla="*/ 0 w 8"/>
                  <a:gd name="T17" fmla="*/ 16 h 64"/>
                  <a:gd name="T18" fmla="*/ 0 w 8"/>
                  <a:gd name="T19" fmla="*/ 16 h 64"/>
                  <a:gd name="T20" fmla="*/ 0 w 8"/>
                  <a:gd name="T21" fmla="*/ 16 h 64"/>
                  <a:gd name="T22" fmla="*/ 0 w 8"/>
                  <a:gd name="T23" fmla="*/ 8 h 64"/>
                  <a:gd name="T24" fmla="*/ 0 w 8"/>
                  <a:gd name="T25" fmla="*/ 0 h 64"/>
                  <a:gd name="T26" fmla="*/ 0 w 8"/>
                  <a:gd name="T27" fmla="*/ 0 h 64"/>
                  <a:gd name="T28" fmla="*/ 8 w 8"/>
                  <a:gd name="T29" fmla="*/ 0 h 64"/>
                  <a:gd name="T30" fmla="*/ 8 w 8"/>
                  <a:gd name="T31" fmla="*/ 0 h 64"/>
                  <a:gd name="T32" fmla="*/ 8 w 8"/>
                  <a:gd name="T33" fmla="*/ 8 h 64"/>
                  <a:gd name="T34" fmla="*/ 8 w 8"/>
                  <a:gd name="T35" fmla="*/ 8 h 64"/>
                  <a:gd name="T36" fmla="*/ 0 w 8"/>
                  <a:gd name="T37" fmla="*/ 8 h 64"/>
                  <a:gd name="T38" fmla="*/ 0 w 8"/>
                  <a:gd name="T39" fmla="*/ 8 h 64"/>
                  <a:gd name="T40" fmla="*/ 0 w 8"/>
                  <a:gd name="T41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64">
                    <a:moveTo>
                      <a:pt x="0" y="16"/>
                    </a:moveTo>
                    <a:lnTo>
                      <a:pt x="0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1" name="Freeform 1405"/>
              <p:cNvSpPr>
                <a:spLocks/>
              </p:cNvSpPr>
              <p:nvPr/>
            </p:nvSpPr>
            <p:spPr bwMode="auto">
              <a:xfrm>
                <a:off x="360" y="4304"/>
                <a:ext cx="32" cy="64"/>
              </a:xfrm>
              <a:custGeom>
                <a:avLst/>
                <a:gdLst>
                  <a:gd name="T0" fmla="*/ 24 w 32"/>
                  <a:gd name="T1" fmla="*/ 40 h 64"/>
                  <a:gd name="T2" fmla="*/ 24 w 32"/>
                  <a:gd name="T3" fmla="*/ 40 h 64"/>
                  <a:gd name="T4" fmla="*/ 16 w 32"/>
                  <a:gd name="T5" fmla="*/ 40 h 64"/>
                  <a:gd name="T6" fmla="*/ 16 w 32"/>
                  <a:gd name="T7" fmla="*/ 48 h 64"/>
                  <a:gd name="T8" fmla="*/ 8 w 32"/>
                  <a:gd name="T9" fmla="*/ 40 h 64"/>
                  <a:gd name="T10" fmla="*/ 0 w 32"/>
                  <a:gd name="T11" fmla="*/ 40 h 64"/>
                  <a:gd name="T12" fmla="*/ 0 w 32"/>
                  <a:gd name="T13" fmla="*/ 32 h 64"/>
                  <a:gd name="T14" fmla="*/ 0 w 32"/>
                  <a:gd name="T15" fmla="*/ 24 h 64"/>
                  <a:gd name="T16" fmla="*/ 0 w 32"/>
                  <a:gd name="T17" fmla="*/ 16 h 64"/>
                  <a:gd name="T18" fmla="*/ 0 w 32"/>
                  <a:gd name="T19" fmla="*/ 8 h 64"/>
                  <a:gd name="T20" fmla="*/ 0 w 32"/>
                  <a:gd name="T21" fmla="*/ 8 h 64"/>
                  <a:gd name="T22" fmla="*/ 8 w 32"/>
                  <a:gd name="T23" fmla="*/ 0 h 64"/>
                  <a:gd name="T24" fmla="*/ 8 w 32"/>
                  <a:gd name="T25" fmla="*/ 0 h 64"/>
                  <a:gd name="T26" fmla="*/ 16 w 32"/>
                  <a:gd name="T27" fmla="*/ 0 h 64"/>
                  <a:gd name="T28" fmla="*/ 16 w 32"/>
                  <a:gd name="T29" fmla="*/ 0 h 64"/>
                  <a:gd name="T30" fmla="*/ 24 w 32"/>
                  <a:gd name="T31" fmla="*/ 0 h 64"/>
                  <a:gd name="T32" fmla="*/ 24 w 32"/>
                  <a:gd name="T33" fmla="*/ 8 h 64"/>
                  <a:gd name="T34" fmla="*/ 32 w 32"/>
                  <a:gd name="T35" fmla="*/ 8 h 64"/>
                  <a:gd name="T36" fmla="*/ 32 w 32"/>
                  <a:gd name="T37" fmla="*/ 0 h 64"/>
                  <a:gd name="T38" fmla="*/ 32 w 32"/>
                  <a:gd name="T39" fmla="*/ 0 h 64"/>
                  <a:gd name="T40" fmla="*/ 32 w 32"/>
                  <a:gd name="T41" fmla="*/ 0 h 64"/>
                  <a:gd name="T42" fmla="*/ 32 w 32"/>
                  <a:gd name="T43" fmla="*/ 40 h 64"/>
                  <a:gd name="T44" fmla="*/ 32 w 32"/>
                  <a:gd name="T45" fmla="*/ 48 h 64"/>
                  <a:gd name="T46" fmla="*/ 32 w 32"/>
                  <a:gd name="T47" fmla="*/ 56 h 64"/>
                  <a:gd name="T48" fmla="*/ 32 w 32"/>
                  <a:gd name="T49" fmla="*/ 56 h 64"/>
                  <a:gd name="T50" fmla="*/ 24 w 32"/>
                  <a:gd name="T51" fmla="*/ 56 h 64"/>
                  <a:gd name="T52" fmla="*/ 24 w 32"/>
                  <a:gd name="T53" fmla="*/ 64 h 64"/>
                  <a:gd name="T54" fmla="*/ 16 w 32"/>
                  <a:gd name="T55" fmla="*/ 64 h 64"/>
                  <a:gd name="T56" fmla="*/ 8 w 32"/>
                  <a:gd name="T57" fmla="*/ 64 h 64"/>
                  <a:gd name="T58" fmla="*/ 8 w 32"/>
                  <a:gd name="T59" fmla="*/ 56 h 64"/>
                  <a:gd name="T60" fmla="*/ 0 w 32"/>
                  <a:gd name="T61" fmla="*/ 56 h 64"/>
                  <a:gd name="T62" fmla="*/ 0 w 32"/>
                  <a:gd name="T63" fmla="*/ 56 h 64"/>
                  <a:gd name="T64" fmla="*/ 0 w 32"/>
                  <a:gd name="T65" fmla="*/ 56 h 64"/>
                  <a:gd name="T66" fmla="*/ 0 w 32"/>
                  <a:gd name="T67" fmla="*/ 48 h 64"/>
                  <a:gd name="T68" fmla="*/ 0 w 32"/>
                  <a:gd name="T69" fmla="*/ 48 h 64"/>
                  <a:gd name="T70" fmla="*/ 8 w 32"/>
                  <a:gd name="T71" fmla="*/ 48 h 64"/>
                  <a:gd name="T72" fmla="*/ 8 w 32"/>
                  <a:gd name="T73" fmla="*/ 48 h 64"/>
                  <a:gd name="T74" fmla="*/ 8 w 32"/>
                  <a:gd name="T75" fmla="*/ 48 h 64"/>
                  <a:gd name="T76" fmla="*/ 8 w 32"/>
                  <a:gd name="T77" fmla="*/ 56 h 64"/>
                  <a:gd name="T78" fmla="*/ 8 w 32"/>
                  <a:gd name="T79" fmla="*/ 56 h 64"/>
                  <a:gd name="T80" fmla="*/ 8 w 32"/>
                  <a:gd name="T81" fmla="*/ 56 h 64"/>
                  <a:gd name="T82" fmla="*/ 16 w 32"/>
                  <a:gd name="T83" fmla="*/ 56 h 64"/>
                  <a:gd name="T84" fmla="*/ 16 w 32"/>
                  <a:gd name="T85" fmla="*/ 56 h 64"/>
                  <a:gd name="T86" fmla="*/ 24 w 32"/>
                  <a:gd name="T87" fmla="*/ 56 h 64"/>
                  <a:gd name="T88" fmla="*/ 24 w 32"/>
                  <a:gd name="T89" fmla="*/ 56 h 64"/>
                  <a:gd name="T90" fmla="*/ 24 w 32"/>
                  <a:gd name="T91" fmla="*/ 48 h 64"/>
                  <a:gd name="T92" fmla="*/ 24 w 32"/>
                  <a:gd name="T93" fmla="*/ 48 h 64"/>
                  <a:gd name="T94" fmla="*/ 32 w 32"/>
                  <a:gd name="T95" fmla="*/ 40 h 64"/>
                  <a:gd name="T96" fmla="*/ 32 w 32"/>
                  <a:gd name="T97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2" h="64">
                    <a:moveTo>
                      <a:pt x="32" y="32"/>
                    </a:move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32"/>
                    </a:lnTo>
                    <a:lnTo>
                      <a:pt x="32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2" name="Freeform 1406"/>
              <p:cNvSpPr>
                <a:spLocks/>
              </p:cNvSpPr>
              <p:nvPr/>
            </p:nvSpPr>
            <p:spPr bwMode="auto">
              <a:xfrm>
                <a:off x="368" y="4312"/>
                <a:ext cx="24" cy="32"/>
              </a:xfrm>
              <a:custGeom>
                <a:avLst/>
                <a:gdLst>
                  <a:gd name="T0" fmla="*/ 24 w 24"/>
                  <a:gd name="T1" fmla="*/ 16 h 32"/>
                  <a:gd name="T2" fmla="*/ 16 w 24"/>
                  <a:gd name="T3" fmla="*/ 8 h 32"/>
                  <a:gd name="T4" fmla="*/ 16 w 24"/>
                  <a:gd name="T5" fmla="*/ 8 h 32"/>
                  <a:gd name="T6" fmla="*/ 16 w 24"/>
                  <a:gd name="T7" fmla="*/ 0 h 32"/>
                  <a:gd name="T8" fmla="*/ 16 w 24"/>
                  <a:gd name="T9" fmla="*/ 0 h 32"/>
                  <a:gd name="T10" fmla="*/ 16 w 24"/>
                  <a:gd name="T11" fmla="*/ 0 h 32"/>
                  <a:gd name="T12" fmla="*/ 16 w 24"/>
                  <a:gd name="T13" fmla="*/ 0 h 32"/>
                  <a:gd name="T14" fmla="*/ 16 w 24"/>
                  <a:gd name="T15" fmla="*/ 0 h 32"/>
                  <a:gd name="T16" fmla="*/ 16 w 24"/>
                  <a:gd name="T17" fmla="*/ 0 h 32"/>
                  <a:gd name="T18" fmla="*/ 8 w 24"/>
                  <a:gd name="T19" fmla="*/ 0 h 32"/>
                  <a:gd name="T20" fmla="*/ 8 w 24"/>
                  <a:gd name="T21" fmla="*/ 0 h 32"/>
                  <a:gd name="T22" fmla="*/ 8 w 24"/>
                  <a:gd name="T23" fmla="*/ 0 h 32"/>
                  <a:gd name="T24" fmla="*/ 8 w 24"/>
                  <a:gd name="T25" fmla="*/ 0 h 32"/>
                  <a:gd name="T26" fmla="*/ 8 w 24"/>
                  <a:gd name="T27" fmla="*/ 0 h 32"/>
                  <a:gd name="T28" fmla="*/ 8 w 24"/>
                  <a:gd name="T29" fmla="*/ 0 h 32"/>
                  <a:gd name="T30" fmla="*/ 0 w 24"/>
                  <a:gd name="T31" fmla="*/ 0 h 32"/>
                  <a:gd name="T32" fmla="*/ 0 w 24"/>
                  <a:gd name="T33" fmla="*/ 0 h 32"/>
                  <a:gd name="T34" fmla="*/ 0 w 24"/>
                  <a:gd name="T35" fmla="*/ 0 h 32"/>
                  <a:gd name="T36" fmla="*/ 0 w 24"/>
                  <a:gd name="T37" fmla="*/ 0 h 32"/>
                  <a:gd name="T38" fmla="*/ 0 w 24"/>
                  <a:gd name="T39" fmla="*/ 8 h 32"/>
                  <a:gd name="T40" fmla="*/ 0 w 24"/>
                  <a:gd name="T41" fmla="*/ 8 h 32"/>
                  <a:gd name="T42" fmla="*/ 0 w 24"/>
                  <a:gd name="T43" fmla="*/ 16 h 32"/>
                  <a:gd name="T44" fmla="*/ 0 w 24"/>
                  <a:gd name="T45" fmla="*/ 16 h 32"/>
                  <a:gd name="T46" fmla="*/ 0 w 24"/>
                  <a:gd name="T47" fmla="*/ 16 h 32"/>
                  <a:gd name="T48" fmla="*/ 0 w 24"/>
                  <a:gd name="T49" fmla="*/ 16 h 32"/>
                  <a:gd name="T50" fmla="*/ 0 w 24"/>
                  <a:gd name="T51" fmla="*/ 16 h 32"/>
                  <a:gd name="T52" fmla="*/ 0 w 24"/>
                  <a:gd name="T53" fmla="*/ 16 h 32"/>
                  <a:gd name="T54" fmla="*/ 0 w 24"/>
                  <a:gd name="T55" fmla="*/ 24 h 32"/>
                  <a:gd name="T56" fmla="*/ 0 w 24"/>
                  <a:gd name="T57" fmla="*/ 24 h 32"/>
                  <a:gd name="T58" fmla="*/ 0 w 24"/>
                  <a:gd name="T59" fmla="*/ 24 h 32"/>
                  <a:gd name="T60" fmla="*/ 0 w 24"/>
                  <a:gd name="T61" fmla="*/ 24 h 32"/>
                  <a:gd name="T62" fmla="*/ 0 w 24"/>
                  <a:gd name="T63" fmla="*/ 24 h 32"/>
                  <a:gd name="T64" fmla="*/ 0 w 24"/>
                  <a:gd name="T65" fmla="*/ 24 h 32"/>
                  <a:gd name="T66" fmla="*/ 0 w 24"/>
                  <a:gd name="T67" fmla="*/ 32 h 32"/>
                  <a:gd name="T68" fmla="*/ 0 w 24"/>
                  <a:gd name="T69" fmla="*/ 32 h 32"/>
                  <a:gd name="T70" fmla="*/ 0 w 24"/>
                  <a:gd name="T71" fmla="*/ 32 h 32"/>
                  <a:gd name="T72" fmla="*/ 0 w 24"/>
                  <a:gd name="T73" fmla="*/ 32 h 32"/>
                  <a:gd name="T74" fmla="*/ 8 w 24"/>
                  <a:gd name="T75" fmla="*/ 32 h 32"/>
                  <a:gd name="T76" fmla="*/ 8 w 24"/>
                  <a:gd name="T77" fmla="*/ 32 h 32"/>
                  <a:gd name="T78" fmla="*/ 8 w 24"/>
                  <a:gd name="T79" fmla="*/ 32 h 32"/>
                  <a:gd name="T80" fmla="*/ 8 w 24"/>
                  <a:gd name="T81" fmla="*/ 32 h 32"/>
                  <a:gd name="T82" fmla="*/ 8 w 24"/>
                  <a:gd name="T83" fmla="*/ 32 h 32"/>
                  <a:gd name="T84" fmla="*/ 8 w 24"/>
                  <a:gd name="T85" fmla="*/ 32 h 32"/>
                  <a:gd name="T86" fmla="*/ 16 w 24"/>
                  <a:gd name="T87" fmla="*/ 32 h 32"/>
                  <a:gd name="T88" fmla="*/ 16 w 24"/>
                  <a:gd name="T89" fmla="*/ 32 h 32"/>
                  <a:gd name="T90" fmla="*/ 16 w 24"/>
                  <a:gd name="T91" fmla="*/ 24 h 32"/>
                  <a:gd name="T92" fmla="*/ 16 w 24"/>
                  <a:gd name="T93" fmla="*/ 24 h 32"/>
                  <a:gd name="T94" fmla="*/ 16 w 24"/>
                  <a:gd name="T95" fmla="*/ 24 h 32"/>
                  <a:gd name="T96" fmla="*/ 16 w 24"/>
                  <a:gd name="T97" fmla="*/ 24 h 32"/>
                  <a:gd name="T98" fmla="*/ 16 w 24"/>
                  <a:gd name="T99" fmla="*/ 24 h 32"/>
                  <a:gd name="T100" fmla="*/ 16 w 24"/>
                  <a:gd name="T101" fmla="*/ 24 h 32"/>
                  <a:gd name="T102" fmla="*/ 24 w 24"/>
                  <a:gd name="T103" fmla="*/ 16 h 32"/>
                  <a:gd name="T104" fmla="*/ 24 w 24"/>
                  <a:gd name="T105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" h="32">
                    <a:moveTo>
                      <a:pt x="24" y="16"/>
                    </a:move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16"/>
                    </a:lnTo>
                    <a:lnTo>
                      <a:pt x="24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3" name="Freeform 1407"/>
              <p:cNvSpPr>
                <a:spLocks/>
              </p:cNvSpPr>
              <p:nvPr/>
            </p:nvSpPr>
            <p:spPr bwMode="auto">
              <a:xfrm>
                <a:off x="360" y="4304"/>
                <a:ext cx="32" cy="64"/>
              </a:xfrm>
              <a:custGeom>
                <a:avLst/>
                <a:gdLst>
                  <a:gd name="T0" fmla="*/ 32 w 32"/>
                  <a:gd name="T1" fmla="*/ 32 h 64"/>
                  <a:gd name="T2" fmla="*/ 24 w 32"/>
                  <a:gd name="T3" fmla="*/ 40 h 64"/>
                  <a:gd name="T4" fmla="*/ 16 w 32"/>
                  <a:gd name="T5" fmla="*/ 40 h 64"/>
                  <a:gd name="T6" fmla="*/ 16 w 32"/>
                  <a:gd name="T7" fmla="*/ 48 h 64"/>
                  <a:gd name="T8" fmla="*/ 0 w 32"/>
                  <a:gd name="T9" fmla="*/ 40 h 64"/>
                  <a:gd name="T10" fmla="*/ 0 w 32"/>
                  <a:gd name="T11" fmla="*/ 32 h 64"/>
                  <a:gd name="T12" fmla="*/ 0 w 32"/>
                  <a:gd name="T13" fmla="*/ 24 h 64"/>
                  <a:gd name="T14" fmla="*/ 0 w 32"/>
                  <a:gd name="T15" fmla="*/ 8 h 64"/>
                  <a:gd name="T16" fmla="*/ 0 w 32"/>
                  <a:gd name="T17" fmla="*/ 8 h 64"/>
                  <a:gd name="T18" fmla="*/ 8 w 32"/>
                  <a:gd name="T19" fmla="*/ 0 h 64"/>
                  <a:gd name="T20" fmla="*/ 16 w 32"/>
                  <a:gd name="T21" fmla="*/ 0 h 64"/>
                  <a:gd name="T22" fmla="*/ 16 w 32"/>
                  <a:gd name="T23" fmla="*/ 0 h 64"/>
                  <a:gd name="T24" fmla="*/ 24 w 32"/>
                  <a:gd name="T25" fmla="*/ 0 h 64"/>
                  <a:gd name="T26" fmla="*/ 32 w 32"/>
                  <a:gd name="T27" fmla="*/ 8 h 64"/>
                  <a:gd name="T28" fmla="*/ 32 w 32"/>
                  <a:gd name="T29" fmla="*/ 0 h 64"/>
                  <a:gd name="T30" fmla="*/ 32 w 32"/>
                  <a:gd name="T31" fmla="*/ 0 h 64"/>
                  <a:gd name="T32" fmla="*/ 32 w 32"/>
                  <a:gd name="T33" fmla="*/ 40 h 64"/>
                  <a:gd name="T34" fmla="*/ 32 w 32"/>
                  <a:gd name="T35" fmla="*/ 48 h 64"/>
                  <a:gd name="T36" fmla="*/ 32 w 32"/>
                  <a:gd name="T37" fmla="*/ 56 h 64"/>
                  <a:gd name="T38" fmla="*/ 24 w 32"/>
                  <a:gd name="T39" fmla="*/ 56 h 64"/>
                  <a:gd name="T40" fmla="*/ 24 w 32"/>
                  <a:gd name="T41" fmla="*/ 64 h 64"/>
                  <a:gd name="T42" fmla="*/ 16 w 32"/>
                  <a:gd name="T43" fmla="*/ 64 h 64"/>
                  <a:gd name="T44" fmla="*/ 8 w 32"/>
                  <a:gd name="T45" fmla="*/ 56 h 64"/>
                  <a:gd name="T46" fmla="*/ 0 w 32"/>
                  <a:gd name="T47" fmla="*/ 56 h 64"/>
                  <a:gd name="T48" fmla="*/ 0 w 32"/>
                  <a:gd name="T49" fmla="*/ 56 h 64"/>
                  <a:gd name="T50" fmla="*/ 0 w 32"/>
                  <a:gd name="T51" fmla="*/ 48 h 64"/>
                  <a:gd name="T52" fmla="*/ 0 w 32"/>
                  <a:gd name="T53" fmla="*/ 48 h 64"/>
                  <a:gd name="T54" fmla="*/ 8 w 32"/>
                  <a:gd name="T55" fmla="*/ 48 h 64"/>
                  <a:gd name="T56" fmla="*/ 8 w 32"/>
                  <a:gd name="T57" fmla="*/ 48 h 64"/>
                  <a:gd name="T58" fmla="*/ 8 w 32"/>
                  <a:gd name="T59" fmla="*/ 56 h 64"/>
                  <a:gd name="T60" fmla="*/ 8 w 32"/>
                  <a:gd name="T61" fmla="*/ 56 h 64"/>
                  <a:gd name="T62" fmla="*/ 16 w 32"/>
                  <a:gd name="T63" fmla="*/ 56 h 64"/>
                  <a:gd name="T64" fmla="*/ 16 w 32"/>
                  <a:gd name="T65" fmla="*/ 56 h 64"/>
                  <a:gd name="T66" fmla="*/ 24 w 32"/>
                  <a:gd name="T67" fmla="*/ 56 h 64"/>
                  <a:gd name="T68" fmla="*/ 24 w 32"/>
                  <a:gd name="T69" fmla="*/ 48 h 64"/>
                  <a:gd name="T70" fmla="*/ 24 w 32"/>
                  <a:gd name="T71" fmla="*/ 48 h 64"/>
                  <a:gd name="T72" fmla="*/ 32 w 32"/>
                  <a:gd name="T73" fmla="*/ 40 h 64"/>
                  <a:gd name="T74" fmla="*/ 32 w 32"/>
                  <a:gd name="T75" fmla="*/ 32 h 64"/>
                  <a:gd name="T76" fmla="*/ 32 w 32"/>
                  <a:gd name="T77" fmla="*/ 24 h 64"/>
                  <a:gd name="T78" fmla="*/ 24 w 32"/>
                  <a:gd name="T79" fmla="*/ 8 h 64"/>
                  <a:gd name="T80" fmla="*/ 24 w 32"/>
                  <a:gd name="T81" fmla="*/ 8 h 64"/>
                  <a:gd name="T82" fmla="*/ 16 w 32"/>
                  <a:gd name="T83" fmla="*/ 8 h 64"/>
                  <a:gd name="T84" fmla="*/ 8 w 32"/>
                  <a:gd name="T85" fmla="*/ 8 h 64"/>
                  <a:gd name="T86" fmla="*/ 8 w 32"/>
                  <a:gd name="T87" fmla="*/ 16 h 64"/>
                  <a:gd name="T88" fmla="*/ 8 w 32"/>
                  <a:gd name="T89" fmla="*/ 24 h 64"/>
                  <a:gd name="T90" fmla="*/ 8 w 32"/>
                  <a:gd name="T91" fmla="*/ 32 h 64"/>
                  <a:gd name="T92" fmla="*/ 8 w 32"/>
                  <a:gd name="T93" fmla="*/ 32 h 64"/>
                  <a:gd name="T94" fmla="*/ 8 w 32"/>
                  <a:gd name="T95" fmla="*/ 40 h 64"/>
                  <a:gd name="T96" fmla="*/ 16 w 32"/>
                  <a:gd name="T97" fmla="*/ 40 h 64"/>
                  <a:gd name="T98" fmla="*/ 24 w 32"/>
                  <a:gd name="T99" fmla="*/ 40 h 64"/>
                  <a:gd name="T100" fmla="*/ 24 w 32"/>
                  <a:gd name="T101" fmla="*/ 32 h 64"/>
                  <a:gd name="T102" fmla="*/ 32 w 32"/>
                  <a:gd name="T103" fmla="*/ 24 h 64"/>
                  <a:gd name="T104" fmla="*/ 32 w 32"/>
                  <a:gd name="T105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2" h="64">
                    <a:moveTo>
                      <a:pt x="32" y="32"/>
                    </a:move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40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8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24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4" name="Freeform 1408"/>
              <p:cNvSpPr>
                <a:spLocks/>
              </p:cNvSpPr>
              <p:nvPr/>
            </p:nvSpPr>
            <p:spPr bwMode="auto">
              <a:xfrm>
                <a:off x="400" y="4304"/>
                <a:ext cx="40" cy="48"/>
              </a:xfrm>
              <a:custGeom>
                <a:avLst/>
                <a:gdLst>
                  <a:gd name="T0" fmla="*/ 32 w 40"/>
                  <a:gd name="T1" fmla="*/ 0 h 48"/>
                  <a:gd name="T2" fmla="*/ 40 w 40"/>
                  <a:gd name="T3" fmla="*/ 0 h 48"/>
                  <a:gd name="T4" fmla="*/ 40 w 40"/>
                  <a:gd name="T5" fmla="*/ 0 h 48"/>
                  <a:gd name="T6" fmla="*/ 40 w 40"/>
                  <a:gd name="T7" fmla="*/ 48 h 48"/>
                  <a:gd name="T8" fmla="*/ 40 w 40"/>
                  <a:gd name="T9" fmla="*/ 48 h 48"/>
                  <a:gd name="T10" fmla="*/ 32 w 40"/>
                  <a:gd name="T11" fmla="*/ 48 h 48"/>
                  <a:gd name="T12" fmla="*/ 32 w 40"/>
                  <a:gd name="T13" fmla="*/ 48 h 48"/>
                  <a:gd name="T14" fmla="*/ 32 w 40"/>
                  <a:gd name="T15" fmla="*/ 40 h 48"/>
                  <a:gd name="T16" fmla="*/ 32 w 40"/>
                  <a:gd name="T17" fmla="*/ 40 h 48"/>
                  <a:gd name="T18" fmla="*/ 32 w 40"/>
                  <a:gd name="T19" fmla="*/ 40 h 48"/>
                  <a:gd name="T20" fmla="*/ 24 w 40"/>
                  <a:gd name="T21" fmla="*/ 40 h 48"/>
                  <a:gd name="T22" fmla="*/ 24 w 40"/>
                  <a:gd name="T23" fmla="*/ 40 h 48"/>
                  <a:gd name="T24" fmla="*/ 24 w 40"/>
                  <a:gd name="T25" fmla="*/ 40 h 48"/>
                  <a:gd name="T26" fmla="*/ 24 w 40"/>
                  <a:gd name="T27" fmla="*/ 48 h 48"/>
                  <a:gd name="T28" fmla="*/ 24 w 40"/>
                  <a:gd name="T29" fmla="*/ 48 h 48"/>
                  <a:gd name="T30" fmla="*/ 16 w 40"/>
                  <a:gd name="T31" fmla="*/ 48 h 48"/>
                  <a:gd name="T32" fmla="*/ 16 w 40"/>
                  <a:gd name="T33" fmla="*/ 48 h 48"/>
                  <a:gd name="T34" fmla="*/ 16 w 40"/>
                  <a:gd name="T35" fmla="*/ 48 h 48"/>
                  <a:gd name="T36" fmla="*/ 8 w 40"/>
                  <a:gd name="T37" fmla="*/ 48 h 48"/>
                  <a:gd name="T38" fmla="*/ 8 w 40"/>
                  <a:gd name="T39" fmla="*/ 40 h 48"/>
                  <a:gd name="T40" fmla="*/ 8 w 40"/>
                  <a:gd name="T41" fmla="*/ 40 h 48"/>
                  <a:gd name="T42" fmla="*/ 8 w 40"/>
                  <a:gd name="T43" fmla="*/ 40 h 48"/>
                  <a:gd name="T44" fmla="*/ 0 w 40"/>
                  <a:gd name="T45" fmla="*/ 32 h 48"/>
                  <a:gd name="T46" fmla="*/ 0 w 40"/>
                  <a:gd name="T47" fmla="*/ 32 h 48"/>
                  <a:gd name="T48" fmla="*/ 0 w 40"/>
                  <a:gd name="T49" fmla="*/ 0 h 48"/>
                  <a:gd name="T50" fmla="*/ 0 w 40"/>
                  <a:gd name="T51" fmla="*/ 0 h 48"/>
                  <a:gd name="T52" fmla="*/ 8 w 40"/>
                  <a:gd name="T53" fmla="*/ 0 h 48"/>
                  <a:gd name="T54" fmla="*/ 8 w 40"/>
                  <a:gd name="T55" fmla="*/ 0 h 48"/>
                  <a:gd name="T56" fmla="*/ 8 w 40"/>
                  <a:gd name="T57" fmla="*/ 24 h 48"/>
                  <a:gd name="T58" fmla="*/ 8 w 40"/>
                  <a:gd name="T59" fmla="*/ 24 h 48"/>
                  <a:gd name="T60" fmla="*/ 8 w 40"/>
                  <a:gd name="T61" fmla="*/ 32 h 48"/>
                  <a:gd name="T62" fmla="*/ 16 w 40"/>
                  <a:gd name="T63" fmla="*/ 40 h 48"/>
                  <a:gd name="T64" fmla="*/ 16 w 40"/>
                  <a:gd name="T65" fmla="*/ 40 h 48"/>
                  <a:gd name="T66" fmla="*/ 16 w 40"/>
                  <a:gd name="T67" fmla="*/ 40 h 48"/>
                  <a:gd name="T68" fmla="*/ 16 w 40"/>
                  <a:gd name="T69" fmla="*/ 40 h 48"/>
                  <a:gd name="T70" fmla="*/ 16 w 40"/>
                  <a:gd name="T71" fmla="*/ 40 h 48"/>
                  <a:gd name="T72" fmla="*/ 24 w 40"/>
                  <a:gd name="T73" fmla="*/ 40 h 48"/>
                  <a:gd name="T74" fmla="*/ 24 w 40"/>
                  <a:gd name="T75" fmla="*/ 40 h 48"/>
                  <a:gd name="T76" fmla="*/ 24 w 40"/>
                  <a:gd name="T77" fmla="*/ 40 h 48"/>
                  <a:gd name="T78" fmla="*/ 24 w 40"/>
                  <a:gd name="T79" fmla="*/ 32 h 48"/>
                  <a:gd name="T80" fmla="*/ 32 w 40"/>
                  <a:gd name="T81" fmla="*/ 32 h 48"/>
                  <a:gd name="T82" fmla="*/ 32 w 40"/>
                  <a:gd name="T83" fmla="*/ 32 h 48"/>
                  <a:gd name="T84" fmla="*/ 32 w 40"/>
                  <a:gd name="T85" fmla="*/ 32 h 48"/>
                  <a:gd name="T86" fmla="*/ 32 w 40"/>
                  <a:gd name="T87" fmla="*/ 24 h 48"/>
                  <a:gd name="T88" fmla="*/ 32 w 40"/>
                  <a:gd name="T89" fmla="*/ 24 h 48"/>
                  <a:gd name="T90" fmla="*/ 32 w 40"/>
                  <a:gd name="T9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0" h="48">
                    <a:moveTo>
                      <a:pt x="32" y="0"/>
                    </a:moveTo>
                    <a:lnTo>
                      <a:pt x="40" y="0"/>
                    </a:lnTo>
                    <a:lnTo>
                      <a:pt x="40" y="0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5" name="Freeform 1409"/>
              <p:cNvSpPr>
                <a:spLocks/>
              </p:cNvSpPr>
              <p:nvPr/>
            </p:nvSpPr>
            <p:spPr bwMode="auto">
              <a:xfrm>
                <a:off x="400" y="4304"/>
                <a:ext cx="40" cy="48"/>
              </a:xfrm>
              <a:custGeom>
                <a:avLst/>
                <a:gdLst>
                  <a:gd name="T0" fmla="*/ 40 w 40"/>
                  <a:gd name="T1" fmla="*/ 0 h 48"/>
                  <a:gd name="T2" fmla="*/ 40 w 40"/>
                  <a:gd name="T3" fmla="*/ 0 h 48"/>
                  <a:gd name="T4" fmla="*/ 40 w 40"/>
                  <a:gd name="T5" fmla="*/ 48 h 48"/>
                  <a:gd name="T6" fmla="*/ 40 w 40"/>
                  <a:gd name="T7" fmla="*/ 48 h 48"/>
                  <a:gd name="T8" fmla="*/ 32 w 40"/>
                  <a:gd name="T9" fmla="*/ 48 h 48"/>
                  <a:gd name="T10" fmla="*/ 32 w 40"/>
                  <a:gd name="T11" fmla="*/ 48 h 48"/>
                  <a:gd name="T12" fmla="*/ 32 w 40"/>
                  <a:gd name="T13" fmla="*/ 40 h 48"/>
                  <a:gd name="T14" fmla="*/ 32 w 40"/>
                  <a:gd name="T15" fmla="*/ 40 h 48"/>
                  <a:gd name="T16" fmla="*/ 32 w 40"/>
                  <a:gd name="T17" fmla="*/ 40 h 48"/>
                  <a:gd name="T18" fmla="*/ 24 w 40"/>
                  <a:gd name="T19" fmla="*/ 40 h 48"/>
                  <a:gd name="T20" fmla="*/ 24 w 40"/>
                  <a:gd name="T21" fmla="*/ 40 h 48"/>
                  <a:gd name="T22" fmla="*/ 24 w 40"/>
                  <a:gd name="T23" fmla="*/ 40 h 48"/>
                  <a:gd name="T24" fmla="*/ 24 w 40"/>
                  <a:gd name="T25" fmla="*/ 48 h 48"/>
                  <a:gd name="T26" fmla="*/ 24 w 40"/>
                  <a:gd name="T27" fmla="*/ 48 h 48"/>
                  <a:gd name="T28" fmla="*/ 16 w 40"/>
                  <a:gd name="T29" fmla="*/ 48 h 48"/>
                  <a:gd name="T30" fmla="*/ 16 w 40"/>
                  <a:gd name="T31" fmla="*/ 48 h 48"/>
                  <a:gd name="T32" fmla="*/ 16 w 40"/>
                  <a:gd name="T33" fmla="*/ 48 h 48"/>
                  <a:gd name="T34" fmla="*/ 8 w 40"/>
                  <a:gd name="T35" fmla="*/ 48 h 48"/>
                  <a:gd name="T36" fmla="*/ 8 w 40"/>
                  <a:gd name="T37" fmla="*/ 40 h 48"/>
                  <a:gd name="T38" fmla="*/ 8 w 40"/>
                  <a:gd name="T39" fmla="*/ 40 h 48"/>
                  <a:gd name="T40" fmla="*/ 8 w 40"/>
                  <a:gd name="T41" fmla="*/ 40 h 48"/>
                  <a:gd name="T42" fmla="*/ 0 w 40"/>
                  <a:gd name="T43" fmla="*/ 32 h 48"/>
                  <a:gd name="T44" fmla="*/ 0 w 40"/>
                  <a:gd name="T45" fmla="*/ 32 h 48"/>
                  <a:gd name="T46" fmla="*/ 0 w 40"/>
                  <a:gd name="T47" fmla="*/ 0 h 48"/>
                  <a:gd name="T48" fmla="*/ 0 w 40"/>
                  <a:gd name="T49" fmla="*/ 0 h 48"/>
                  <a:gd name="T50" fmla="*/ 8 w 40"/>
                  <a:gd name="T51" fmla="*/ 0 h 48"/>
                  <a:gd name="T52" fmla="*/ 8 w 40"/>
                  <a:gd name="T53" fmla="*/ 0 h 48"/>
                  <a:gd name="T54" fmla="*/ 8 w 40"/>
                  <a:gd name="T55" fmla="*/ 24 h 48"/>
                  <a:gd name="T56" fmla="*/ 8 w 40"/>
                  <a:gd name="T57" fmla="*/ 24 h 48"/>
                  <a:gd name="T58" fmla="*/ 8 w 40"/>
                  <a:gd name="T59" fmla="*/ 32 h 48"/>
                  <a:gd name="T60" fmla="*/ 16 w 40"/>
                  <a:gd name="T61" fmla="*/ 40 h 48"/>
                  <a:gd name="T62" fmla="*/ 16 w 40"/>
                  <a:gd name="T63" fmla="*/ 40 h 48"/>
                  <a:gd name="T64" fmla="*/ 16 w 40"/>
                  <a:gd name="T65" fmla="*/ 40 h 48"/>
                  <a:gd name="T66" fmla="*/ 16 w 40"/>
                  <a:gd name="T67" fmla="*/ 40 h 48"/>
                  <a:gd name="T68" fmla="*/ 16 w 40"/>
                  <a:gd name="T69" fmla="*/ 40 h 48"/>
                  <a:gd name="T70" fmla="*/ 24 w 40"/>
                  <a:gd name="T71" fmla="*/ 40 h 48"/>
                  <a:gd name="T72" fmla="*/ 24 w 40"/>
                  <a:gd name="T73" fmla="*/ 40 h 48"/>
                  <a:gd name="T74" fmla="*/ 24 w 40"/>
                  <a:gd name="T75" fmla="*/ 40 h 48"/>
                  <a:gd name="T76" fmla="*/ 24 w 40"/>
                  <a:gd name="T77" fmla="*/ 32 h 48"/>
                  <a:gd name="T78" fmla="*/ 32 w 40"/>
                  <a:gd name="T79" fmla="*/ 32 h 48"/>
                  <a:gd name="T80" fmla="*/ 32 w 40"/>
                  <a:gd name="T81" fmla="*/ 32 h 48"/>
                  <a:gd name="T82" fmla="*/ 32 w 40"/>
                  <a:gd name="T83" fmla="*/ 32 h 48"/>
                  <a:gd name="T84" fmla="*/ 32 w 40"/>
                  <a:gd name="T85" fmla="*/ 24 h 48"/>
                  <a:gd name="T86" fmla="*/ 32 w 40"/>
                  <a:gd name="T87" fmla="*/ 24 h 48"/>
                  <a:gd name="T88" fmla="*/ 32 w 40"/>
                  <a:gd name="T8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" h="48">
                    <a:moveTo>
                      <a:pt x="32" y="0"/>
                    </a:move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6" name="Freeform 1410"/>
              <p:cNvSpPr>
                <a:spLocks/>
              </p:cNvSpPr>
              <p:nvPr/>
            </p:nvSpPr>
            <p:spPr bwMode="auto">
              <a:xfrm>
                <a:off x="448" y="4304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0 w 24"/>
                  <a:gd name="T3" fmla="*/ 48 h 48"/>
                  <a:gd name="T4" fmla="*/ 0 w 24"/>
                  <a:gd name="T5" fmla="*/ 0 h 48"/>
                  <a:gd name="T6" fmla="*/ 0 w 24"/>
                  <a:gd name="T7" fmla="*/ 0 h 48"/>
                  <a:gd name="T8" fmla="*/ 8 w 24"/>
                  <a:gd name="T9" fmla="*/ 0 h 48"/>
                  <a:gd name="T10" fmla="*/ 8 w 24"/>
                  <a:gd name="T11" fmla="*/ 0 h 48"/>
                  <a:gd name="T12" fmla="*/ 8 w 24"/>
                  <a:gd name="T13" fmla="*/ 8 h 48"/>
                  <a:gd name="T14" fmla="*/ 8 w 24"/>
                  <a:gd name="T15" fmla="*/ 8 h 48"/>
                  <a:gd name="T16" fmla="*/ 8 w 24"/>
                  <a:gd name="T17" fmla="*/ 8 h 48"/>
                  <a:gd name="T18" fmla="*/ 8 w 24"/>
                  <a:gd name="T19" fmla="*/ 8 h 48"/>
                  <a:gd name="T20" fmla="*/ 8 w 24"/>
                  <a:gd name="T21" fmla="*/ 8 h 48"/>
                  <a:gd name="T22" fmla="*/ 8 w 24"/>
                  <a:gd name="T23" fmla="*/ 0 h 48"/>
                  <a:gd name="T24" fmla="*/ 16 w 24"/>
                  <a:gd name="T25" fmla="*/ 0 h 48"/>
                  <a:gd name="T26" fmla="*/ 16 w 24"/>
                  <a:gd name="T27" fmla="*/ 0 h 48"/>
                  <a:gd name="T28" fmla="*/ 16 w 24"/>
                  <a:gd name="T29" fmla="*/ 0 h 48"/>
                  <a:gd name="T30" fmla="*/ 16 w 24"/>
                  <a:gd name="T31" fmla="*/ 0 h 48"/>
                  <a:gd name="T32" fmla="*/ 16 w 24"/>
                  <a:gd name="T33" fmla="*/ 0 h 48"/>
                  <a:gd name="T34" fmla="*/ 16 w 24"/>
                  <a:gd name="T35" fmla="*/ 0 h 48"/>
                  <a:gd name="T36" fmla="*/ 24 w 24"/>
                  <a:gd name="T37" fmla="*/ 0 h 48"/>
                  <a:gd name="T38" fmla="*/ 24 w 24"/>
                  <a:gd name="T39" fmla="*/ 0 h 48"/>
                  <a:gd name="T40" fmla="*/ 24 w 24"/>
                  <a:gd name="T41" fmla="*/ 8 h 48"/>
                  <a:gd name="T42" fmla="*/ 24 w 24"/>
                  <a:gd name="T43" fmla="*/ 8 h 48"/>
                  <a:gd name="T44" fmla="*/ 16 w 24"/>
                  <a:gd name="T45" fmla="*/ 8 h 48"/>
                  <a:gd name="T46" fmla="*/ 16 w 24"/>
                  <a:gd name="T47" fmla="*/ 8 h 48"/>
                  <a:gd name="T48" fmla="*/ 16 w 24"/>
                  <a:gd name="T49" fmla="*/ 8 h 48"/>
                  <a:gd name="T50" fmla="*/ 16 w 24"/>
                  <a:gd name="T51" fmla="*/ 8 h 48"/>
                  <a:gd name="T52" fmla="*/ 8 w 24"/>
                  <a:gd name="T53" fmla="*/ 8 h 48"/>
                  <a:gd name="T54" fmla="*/ 8 w 24"/>
                  <a:gd name="T55" fmla="*/ 8 h 48"/>
                  <a:gd name="T56" fmla="*/ 8 w 24"/>
                  <a:gd name="T57" fmla="*/ 16 h 48"/>
                  <a:gd name="T58" fmla="*/ 8 w 24"/>
                  <a:gd name="T59" fmla="*/ 24 h 48"/>
                  <a:gd name="T60" fmla="*/ 8 w 24"/>
                  <a:gd name="T61" fmla="*/ 24 h 48"/>
                  <a:gd name="T62" fmla="*/ 8 w 24"/>
                  <a:gd name="T6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4" h="48">
                    <a:moveTo>
                      <a:pt x="8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8"/>
                    </a:lnTo>
                    <a:lnTo>
                      <a:pt x="8" y="4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7" name="Freeform 1411"/>
              <p:cNvSpPr>
                <a:spLocks/>
              </p:cNvSpPr>
              <p:nvPr/>
            </p:nvSpPr>
            <p:spPr bwMode="auto">
              <a:xfrm>
                <a:off x="448" y="4304"/>
                <a:ext cx="24" cy="48"/>
              </a:xfrm>
              <a:custGeom>
                <a:avLst/>
                <a:gdLst>
                  <a:gd name="T0" fmla="*/ 8 w 24"/>
                  <a:gd name="T1" fmla="*/ 48 h 48"/>
                  <a:gd name="T2" fmla="*/ 0 w 24"/>
                  <a:gd name="T3" fmla="*/ 48 h 48"/>
                  <a:gd name="T4" fmla="*/ 0 w 24"/>
                  <a:gd name="T5" fmla="*/ 48 h 48"/>
                  <a:gd name="T6" fmla="*/ 0 w 24"/>
                  <a:gd name="T7" fmla="*/ 0 h 48"/>
                  <a:gd name="T8" fmla="*/ 0 w 24"/>
                  <a:gd name="T9" fmla="*/ 0 h 48"/>
                  <a:gd name="T10" fmla="*/ 8 w 24"/>
                  <a:gd name="T11" fmla="*/ 0 h 48"/>
                  <a:gd name="T12" fmla="*/ 8 w 24"/>
                  <a:gd name="T13" fmla="*/ 0 h 48"/>
                  <a:gd name="T14" fmla="*/ 8 w 24"/>
                  <a:gd name="T15" fmla="*/ 8 h 48"/>
                  <a:gd name="T16" fmla="*/ 8 w 24"/>
                  <a:gd name="T17" fmla="*/ 8 h 48"/>
                  <a:gd name="T18" fmla="*/ 8 w 24"/>
                  <a:gd name="T19" fmla="*/ 8 h 48"/>
                  <a:gd name="T20" fmla="*/ 8 w 24"/>
                  <a:gd name="T21" fmla="*/ 8 h 48"/>
                  <a:gd name="T22" fmla="*/ 8 w 24"/>
                  <a:gd name="T23" fmla="*/ 8 h 48"/>
                  <a:gd name="T24" fmla="*/ 8 w 24"/>
                  <a:gd name="T25" fmla="*/ 0 h 48"/>
                  <a:gd name="T26" fmla="*/ 16 w 24"/>
                  <a:gd name="T27" fmla="*/ 0 h 48"/>
                  <a:gd name="T28" fmla="*/ 16 w 24"/>
                  <a:gd name="T29" fmla="*/ 0 h 48"/>
                  <a:gd name="T30" fmla="*/ 16 w 24"/>
                  <a:gd name="T31" fmla="*/ 0 h 48"/>
                  <a:gd name="T32" fmla="*/ 16 w 24"/>
                  <a:gd name="T33" fmla="*/ 0 h 48"/>
                  <a:gd name="T34" fmla="*/ 16 w 24"/>
                  <a:gd name="T35" fmla="*/ 0 h 48"/>
                  <a:gd name="T36" fmla="*/ 16 w 24"/>
                  <a:gd name="T37" fmla="*/ 0 h 48"/>
                  <a:gd name="T38" fmla="*/ 24 w 24"/>
                  <a:gd name="T39" fmla="*/ 0 h 48"/>
                  <a:gd name="T40" fmla="*/ 24 w 24"/>
                  <a:gd name="T41" fmla="*/ 0 h 48"/>
                  <a:gd name="T42" fmla="*/ 24 w 24"/>
                  <a:gd name="T43" fmla="*/ 8 h 48"/>
                  <a:gd name="T44" fmla="*/ 24 w 24"/>
                  <a:gd name="T45" fmla="*/ 8 h 48"/>
                  <a:gd name="T46" fmla="*/ 16 w 24"/>
                  <a:gd name="T47" fmla="*/ 8 h 48"/>
                  <a:gd name="T48" fmla="*/ 16 w 24"/>
                  <a:gd name="T49" fmla="*/ 8 h 48"/>
                  <a:gd name="T50" fmla="*/ 16 w 24"/>
                  <a:gd name="T51" fmla="*/ 8 h 48"/>
                  <a:gd name="T52" fmla="*/ 16 w 24"/>
                  <a:gd name="T53" fmla="*/ 8 h 48"/>
                  <a:gd name="T54" fmla="*/ 8 w 24"/>
                  <a:gd name="T55" fmla="*/ 8 h 48"/>
                  <a:gd name="T56" fmla="*/ 8 w 24"/>
                  <a:gd name="T57" fmla="*/ 8 h 48"/>
                  <a:gd name="T58" fmla="*/ 8 w 24"/>
                  <a:gd name="T59" fmla="*/ 16 h 48"/>
                  <a:gd name="T60" fmla="*/ 8 w 24"/>
                  <a:gd name="T61" fmla="*/ 24 h 48"/>
                  <a:gd name="T62" fmla="*/ 8 w 24"/>
                  <a:gd name="T63" fmla="*/ 24 h 48"/>
                  <a:gd name="T64" fmla="*/ 8 w 24"/>
                  <a:gd name="T6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" h="48">
                    <a:moveTo>
                      <a:pt x="8" y="48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8" name="Freeform 1412"/>
              <p:cNvSpPr>
                <a:spLocks/>
              </p:cNvSpPr>
              <p:nvPr/>
            </p:nvSpPr>
            <p:spPr bwMode="auto">
              <a:xfrm>
                <a:off x="472" y="4304"/>
                <a:ext cx="32" cy="48"/>
              </a:xfrm>
              <a:custGeom>
                <a:avLst/>
                <a:gdLst>
                  <a:gd name="T0" fmla="*/ 32 w 32"/>
                  <a:gd name="T1" fmla="*/ 32 h 48"/>
                  <a:gd name="T2" fmla="*/ 32 w 32"/>
                  <a:gd name="T3" fmla="*/ 32 h 48"/>
                  <a:gd name="T4" fmla="*/ 32 w 32"/>
                  <a:gd name="T5" fmla="*/ 32 h 48"/>
                  <a:gd name="T6" fmla="*/ 32 w 32"/>
                  <a:gd name="T7" fmla="*/ 32 h 48"/>
                  <a:gd name="T8" fmla="*/ 32 w 32"/>
                  <a:gd name="T9" fmla="*/ 40 h 48"/>
                  <a:gd name="T10" fmla="*/ 32 w 32"/>
                  <a:gd name="T11" fmla="*/ 40 h 48"/>
                  <a:gd name="T12" fmla="*/ 32 w 32"/>
                  <a:gd name="T13" fmla="*/ 40 h 48"/>
                  <a:gd name="T14" fmla="*/ 32 w 32"/>
                  <a:gd name="T15" fmla="*/ 40 h 48"/>
                  <a:gd name="T16" fmla="*/ 24 w 32"/>
                  <a:gd name="T17" fmla="*/ 40 h 48"/>
                  <a:gd name="T18" fmla="*/ 24 w 32"/>
                  <a:gd name="T19" fmla="*/ 40 h 48"/>
                  <a:gd name="T20" fmla="*/ 24 w 32"/>
                  <a:gd name="T21" fmla="*/ 48 h 48"/>
                  <a:gd name="T22" fmla="*/ 16 w 32"/>
                  <a:gd name="T23" fmla="*/ 48 h 48"/>
                  <a:gd name="T24" fmla="*/ 16 w 32"/>
                  <a:gd name="T25" fmla="*/ 48 h 48"/>
                  <a:gd name="T26" fmla="*/ 8 w 32"/>
                  <a:gd name="T27" fmla="*/ 40 h 48"/>
                  <a:gd name="T28" fmla="*/ 8 w 32"/>
                  <a:gd name="T29" fmla="*/ 40 h 48"/>
                  <a:gd name="T30" fmla="*/ 8 w 32"/>
                  <a:gd name="T31" fmla="*/ 40 h 48"/>
                  <a:gd name="T32" fmla="*/ 0 w 32"/>
                  <a:gd name="T33" fmla="*/ 32 h 48"/>
                  <a:gd name="T34" fmla="*/ 0 w 32"/>
                  <a:gd name="T35" fmla="*/ 24 h 48"/>
                  <a:gd name="T36" fmla="*/ 0 w 32"/>
                  <a:gd name="T37" fmla="*/ 24 h 48"/>
                  <a:gd name="T38" fmla="*/ 0 w 32"/>
                  <a:gd name="T39" fmla="*/ 16 h 48"/>
                  <a:gd name="T40" fmla="*/ 8 w 32"/>
                  <a:gd name="T41" fmla="*/ 8 h 48"/>
                  <a:gd name="T42" fmla="*/ 8 w 32"/>
                  <a:gd name="T43" fmla="*/ 8 h 48"/>
                  <a:gd name="T44" fmla="*/ 8 w 32"/>
                  <a:gd name="T45" fmla="*/ 0 h 48"/>
                  <a:gd name="T46" fmla="*/ 16 w 32"/>
                  <a:gd name="T47" fmla="*/ 0 h 48"/>
                  <a:gd name="T48" fmla="*/ 16 w 32"/>
                  <a:gd name="T49" fmla="*/ 0 h 48"/>
                  <a:gd name="T50" fmla="*/ 24 w 32"/>
                  <a:gd name="T51" fmla="*/ 0 h 48"/>
                  <a:gd name="T52" fmla="*/ 24 w 32"/>
                  <a:gd name="T53" fmla="*/ 0 h 48"/>
                  <a:gd name="T54" fmla="*/ 24 w 32"/>
                  <a:gd name="T55" fmla="*/ 0 h 48"/>
                  <a:gd name="T56" fmla="*/ 32 w 32"/>
                  <a:gd name="T57" fmla="*/ 8 h 48"/>
                  <a:gd name="T58" fmla="*/ 32 w 32"/>
                  <a:gd name="T59" fmla="*/ 8 h 48"/>
                  <a:gd name="T60" fmla="*/ 32 w 32"/>
                  <a:gd name="T61" fmla="*/ 8 h 48"/>
                  <a:gd name="T62" fmla="*/ 32 w 32"/>
                  <a:gd name="T63" fmla="*/ 16 h 48"/>
                  <a:gd name="T64" fmla="*/ 32 w 32"/>
                  <a:gd name="T65" fmla="*/ 24 h 48"/>
                  <a:gd name="T66" fmla="*/ 32 w 32"/>
                  <a:gd name="T67" fmla="*/ 24 h 48"/>
                  <a:gd name="T68" fmla="*/ 32 w 32"/>
                  <a:gd name="T69" fmla="*/ 24 h 48"/>
                  <a:gd name="T70" fmla="*/ 32 w 32"/>
                  <a:gd name="T71" fmla="*/ 24 h 48"/>
                  <a:gd name="T72" fmla="*/ 8 w 32"/>
                  <a:gd name="T73" fmla="*/ 24 h 48"/>
                  <a:gd name="T74" fmla="*/ 8 w 32"/>
                  <a:gd name="T75" fmla="*/ 24 h 48"/>
                  <a:gd name="T76" fmla="*/ 8 w 32"/>
                  <a:gd name="T77" fmla="*/ 32 h 48"/>
                  <a:gd name="T78" fmla="*/ 8 w 32"/>
                  <a:gd name="T79" fmla="*/ 32 h 48"/>
                  <a:gd name="T80" fmla="*/ 8 w 32"/>
                  <a:gd name="T81" fmla="*/ 32 h 48"/>
                  <a:gd name="T82" fmla="*/ 16 w 32"/>
                  <a:gd name="T83" fmla="*/ 40 h 48"/>
                  <a:gd name="T84" fmla="*/ 16 w 32"/>
                  <a:gd name="T85" fmla="*/ 40 h 48"/>
                  <a:gd name="T86" fmla="*/ 16 w 32"/>
                  <a:gd name="T87" fmla="*/ 40 h 48"/>
                  <a:gd name="T88" fmla="*/ 24 w 32"/>
                  <a:gd name="T89" fmla="*/ 40 h 48"/>
                  <a:gd name="T90" fmla="*/ 24 w 32"/>
                  <a:gd name="T91" fmla="*/ 40 h 48"/>
                  <a:gd name="T92" fmla="*/ 24 w 32"/>
                  <a:gd name="T93" fmla="*/ 40 h 48"/>
                  <a:gd name="T94" fmla="*/ 32 w 32"/>
                  <a:gd name="T95" fmla="*/ 32 h 48"/>
                  <a:gd name="T96" fmla="*/ 32 w 32"/>
                  <a:gd name="T97" fmla="*/ 32 h 48"/>
                  <a:gd name="T98" fmla="*/ 32 w 32"/>
                  <a:gd name="T99" fmla="*/ 32 h 48"/>
                  <a:gd name="T100" fmla="*/ 32 w 32"/>
                  <a:gd name="T101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" h="48">
                    <a:moveTo>
                      <a:pt x="32" y="32"/>
                    </a:move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69" name="Freeform 1413"/>
              <p:cNvSpPr>
                <a:spLocks/>
              </p:cNvSpPr>
              <p:nvPr/>
            </p:nvSpPr>
            <p:spPr bwMode="auto">
              <a:xfrm>
                <a:off x="480" y="4312"/>
                <a:ext cx="24" cy="8"/>
              </a:xfrm>
              <a:custGeom>
                <a:avLst/>
                <a:gdLst>
                  <a:gd name="T0" fmla="*/ 0 w 24"/>
                  <a:gd name="T1" fmla="*/ 8 h 8"/>
                  <a:gd name="T2" fmla="*/ 24 w 24"/>
                  <a:gd name="T3" fmla="*/ 8 h 8"/>
                  <a:gd name="T4" fmla="*/ 24 w 24"/>
                  <a:gd name="T5" fmla="*/ 8 h 8"/>
                  <a:gd name="T6" fmla="*/ 24 w 24"/>
                  <a:gd name="T7" fmla="*/ 8 h 8"/>
                  <a:gd name="T8" fmla="*/ 24 w 24"/>
                  <a:gd name="T9" fmla="*/ 8 h 8"/>
                  <a:gd name="T10" fmla="*/ 24 w 24"/>
                  <a:gd name="T11" fmla="*/ 8 h 8"/>
                  <a:gd name="T12" fmla="*/ 24 w 24"/>
                  <a:gd name="T13" fmla="*/ 8 h 8"/>
                  <a:gd name="T14" fmla="*/ 24 w 24"/>
                  <a:gd name="T15" fmla="*/ 8 h 8"/>
                  <a:gd name="T16" fmla="*/ 24 w 24"/>
                  <a:gd name="T17" fmla="*/ 8 h 8"/>
                  <a:gd name="T18" fmla="*/ 24 w 24"/>
                  <a:gd name="T19" fmla="*/ 8 h 8"/>
                  <a:gd name="T20" fmla="*/ 24 w 24"/>
                  <a:gd name="T21" fmla="*/ 8 h 8"/>
                  <a:gd name="T22" fmla="*/ 16 w 24"/>
                  <a:gd name="T23" fmla="*/ 8 h 8"/>
                  <a:gd name="T24" fmla="*/ 16 w 24"/>
                  <a:gd name="T25" fmla="*/ 8 h 8"/>
                  <a:gd name="T26" fmla="*/ 16 w 24"/>
                  <a:gd name="T27" fmla="*/ 8 h 8"/>
                  <a:gd name="T28" fmla="*/ 16 w 24"/>
                  <a:gd name="T29" fmla="*/ 8 h 8"/>
                  <a:gd name="T30" fmla="*/ 16 w 24"/>
                  <a:gd name="T31" fmla="*/ 0 h 8"/>
                  <a:gd name="T32" fmla="*/ 16 w 24"/>
                  <a:gd name="T33" fmla="*/ 0 h 8"/>
                  <a:gd name="T34" fmla="*/ 16 w 24"/>
                  <a:gd name="T35" fmla="*/ 0 h 8"/>
                  <a:gd name="T36" fmla="*/ 16 w 24"/>
                  <a:gd name="T37" fmla="*/ 0 h 8"/>
                  <a:gd name="T38" fmla="*/ 16 w 24"/>
                  <a:gd name="T39" fmla="*/ 0 h 8"/>
                  <a:gd name="T40" fmla="*/ 16 w 24"/>
                  <a:gd name="T41" fmla="*/ 0 h 8"/>
                  <a:gd name="T42" fmla="*/ 16 w 24"/>
                  <a:gd name="T43" fmla="*/ 0 h 8"/>
                  <a:gd name="T44" fmla="*/ 16 w 24"/>
                  <a:gd name="T45" fmla="*/ 0 h 8"/>
                  <a:gd name="T46" fmla="*/ 8 w 24"/>
                  <a:gd name="T47" fmla="*/ 0 h 8"/>
                  <a:gd name="T48" fmla="*/ 8 w 24"/>
                  <a:gd name="T49" fmla="*/ 0 h 8"/>
                  <a:gd name="T50" fmla="*/ 8 w 24"/>
                  <a:gd name="T51" fmla="*/ 0 h 8"/>
                  <a:gd name="T52" fmla="*/ 8 w 24"/>
                  <a:gd name="T53" fmla="*/ 0 h 8"/>
                  <a:gd name="T54" fmla="*/ 8 w 24"/>
                  <a:gd name="T55" fmla="*/ 0 h 8"/>
                  <a:gd name="T56" fmla="*/ 8 w 24"/>
                  <a:gd name="T57" fmla="*/ 0 h 8"/>
                  <a:gd name="T58" fmla="*/ 0 w 24"/>
                  <a:gd name="T59" fmla="*/ 0 h 8"/>
                  <a:gd name="T60" fmla="*/ 0 w 24"/>
                  <a:gd name="T61" fmla="*/ 0 h 8"/>
                  <a:gd name="T62" fmla="*/ 0 w 24"/>
                  <a:gd name="T63" fmla="*/ 0 h 8"/>
                  <a:gd name="T64" fmla="*/ 0 w 24"/>
                  <a:gd name="T65" fmla="*/ 0 h 8"/>
                  <a:gd name="T66" fmla="*/ 0 w 24"/>
                  <a:gd name="T67" fmla="*/ 8 h 8"/>
                  <a:gd name="T68" fmla="*/ 0 w 24"/>
                  <a:gd name="T69" fmla="*/ 8 h 8"/>
                  <a:gd name="T70" fmla="*/ 0 w 24"/>
                  <a:gd name="T71" fmla="*/ 8 h 8"/>
                  <a:gd name="T72" fmla="*/ 0 w 24"/>
                  <a:gd name="T7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4" h="8">
                    <a:moveTo>
                      <a:pt x="0" y="8"/>
                    </a:move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0" name="Freeform 1414"/>
              <p:cNvSpPr>
                <a:spLocks/>
              </p:cNvSpPr>
              <p:nvPr/>
            </p:nvSpPr>
            <p:spPr bwMode="auto">
              <a:xfrm>
                <a:off x="472" y="4304"/>
                <a:ext cx="32" cy="48"/>
              </a:xfrm>
              <a:custGeom>
                <a:avLst/>
                <a:gdLst>
                  <a:gd name="T0" fmla="*/ 32 w 32"/>
                  <a:gd name="T1" fmla="*/ 32 h 48"/>
                  <a:gd name="T2" fmla="*/ 32 w 32"/>
                  <a:gd name="T3" fmla="*/ 32 h 48"/>
                  <a:gd name="T4" fmla="*/ 32 w 32"/>
                  <a:gd name="T5" fmla="*/ 32 h 48"/>
                  <a:gd name="T6" fmla="*/ 32 w 32"/>
                  <a:gd name="T7" fmla="*/ 40 h 48"/>
                  <a:gd name="T8" fmla="*/ 32 w 32"/>
                  <a:gd name="T9" fmla="*/ 40 h 48"/>
                  <a:gd name="T10" fmla="*/ 24 w 32"/>
                  <a:gd name="T11" fmla="*/ 40 h 48"/>
                  <a:gd name="T12" fmla="*/ 16 w 32"/>
                  <a:gd name="T13" fmla="*/ 48 h 48"/>
                  <a:gd name="T14" fmla="*/ 8 w 32"/>
                  <a:gd name="T15" fmla="*/ 40 h 48"/>
                  <a:gd name="T16" fmla="*/ 8 w 32"/>
                  <a:gd name="T17" fmla="*/ 40 h 48"/>
                  <a:gd name="T18" fmla="*/ 0 w 32"/>
                  <a:gd name="T19" fmla="*/ 24 h 48"/>
                  <a:gd name="T20" fmla="*/ 0 w 32"/>
                  <a:gd name="T21" fmla="*/ 16 h 48"/>
                  <a:gd name="T22" fmla="*/ 8 w 32"/>
                  <a:gd name="T23" fmla="*/ 8 h 48"/>
                  <a:gd name="T24" fmla="*/ 16 w 32"/>
                  <a:gd name="T25" fmla="*/ 0 h 48"/>
                  <a:gd name="T26" fmla="*/ 24 w 32"/>
                  <a:gd name="T27" fmla="*/ 0 h 48"/>
                  <a:gd name="T28" fmla="*/ 24 w 32"/>
                  <a:gd name="T29" fmla="*/ 0 h 48"/>
                  <a:gd name="T30" fmla="*/ 32 w 32"/>
                  <a:gd name="T31" fmla="*/ 8 h 48"/>
                  <a:gd name="T32" fmla="*/ 32 w 32"/>
                  <a:gd name="T33" fmla="*/ 16 h 48"/>
                  <a:gd name="T34" fmla="*/ 32 w 32"/>
                  <a:gd name="T35" fmla="*/ 24 h 48"/>
                  <a:gd name="T36" fmla="*/ 32 w 32"/>
                  <a:gd name="T37" fmla="*/ 24 h 48"/>
                  <a:gd name="T38" fmla="*/ 8 w 32"/>
                  <a:gd name="T39" fmla="*/ 24 h 48"/>
                  <a:gd name="T40" fmla="*/ 8 w 32"/>
                  <a:gd name="T41" fmla="*/ 32 h 48"/>
                  <a:gd name="T42" fmla="*/ 16 w 32"/>
                  <a:gd name="T43" fmla="*/ 40 h 48"/>
                  <a:gd name="T44" fmla="*/ 16 w 32"/>
                  <a:gd name="T45" fmla="*/ 40 h 48"/>
                  <a:gd name="T46" fmla="*/ 24 w 32"/>
                  <a:gd name="T47" fmla="*/ 40 h 48"/>
                  <a:gd name="T48" fmla="*/ 32 w 32"/>
                  <a:gd name="T49" fmla="*/ 32 h 48"/>
                  <a:gd name="T50" fmla="*/ 32 w 32"/>
                  <a:gd name="T51" fmla="*/ 32 h 48"/>
                  <a:gd name="T52" fmla="*/ 32 w 32"/>
                  <a:gd name="T53" fmla="*/ 32 h 48"/>
                  <a:gd name="T54" fmla="*/ 8 w 32"/>
                  <a:gd name="T55" fmla="*/ 16 h 48"/>
                  <a:gd name="T56" fmla="*/ 32 w 32"/>
                  <a:gd name="T57" fmla="*/ 16 h 48"/>
                  <a:gd name="T58" fmla="*/ 32 w 32"/>
                  <a:gd name="T59" fmla="*/ 16 h 48"/>
                  <a:gd name="T60" fmla="*/ 24 w 32"/>
                  <a:gd name="T61" fmla="*/ 16 h 48"/>
                  <a:gd name="T62" fmla="*/ 24 w 32"/>
                  <a:gd name="T63" fmla="*/ 8 h 48"/>
                  <a:gd name="T64" fmla="*/ 24 w 32"/>
                  <a:gd name="T65" fmla="*/ 8 h 48"/>
                  <a:gd name="T66" fmla="*/ 16 w 32"/>
                  <a:gd name="T67" fmla="*/ 8 h 48"/>
                  <a:gd name="T68" fmla="*/ 16 w 32"/>
                  <a:gd name="T69" fmla="*/ 8 h 48"/>
                  <a:gd name="T70" fmla="*/ 8 w 32"/>
                  <a:gd name="T71" fmla="*/ 8 h 48"/>
                  <a:gd name="T72" fmla="*/ 8 w 32"/>
                  <a:gd name="T73" fmla="*/ 16 h 48"/>
                  <a:gd name="T74" fmla="*/ 32 w 32"/>
                  <a:gd name="T75" fmla="*/ 3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2" h="48">
                    <a:moveTo>
                      <a:pt x="32" y="32"/>
                    </a:move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8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32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1" name="Freeform 1415"/>
              <p:cNvSpPr>
                <a:spLocks/>
              </p:cNvSpPr>
              <p:nvPr/>
            </p:nvSpPr>
            <p:spPr bwMode="auto">
              <a:xfrm>
                <a:off x="576" y="4288"/>
                <a:ext cx="40" cy="64"/>
              </a:xfrm>
              <a:custGeom>
                <a:avLst/>
                <a:gdLst>
                  <a:gd name="T0" fmla="*/ 0 w 40"/>
                  <a:gd name="T1" fmla="*/ 56 h 64"/>
                  <a:gd name="T2" fmla="*/ 0 w 40"/>
                  <a:gd name="T3" fmla="*/ 48 h 64"/>
                  <a:gd name="T4" fmla="*/ 8 w 40"/>
                  <a:gd name="T5" fmla="*/ 40 h 64"/>
                  <a:gd name="T6" fmla="*/ 16 w 40"/>
                  <a:gd name="T7" fmla="*/ 32 h 64"/>
                  <a:gd name="T8" fmla="*/ 16 w 40"/>
                  <a:gd name="T9" fmla="*/ 32 h 64"/>
                  <a:gd name="T10" fmla="*/ 24 w 40"/>
                  <a:gd name="T11" fmla="*/ 24 h 64"/>
                  <a:gd name="T12" fmla="*/ 32 w 40"/>
                  <a:gd name="T13" fmla="*/ 24 h 64"/>
                  <a:gd name="T14" fmla="*/ 32 w 40"/>
                  <a:gd name="T15" fmla="*/ 16 h 64"/>
                  <a:gd name="T16" fmla="*/ 32 w 40"/>
                  <a:gd name="T17" fmla="*/ 8 h 64"/>
                  <a:gd name="T18" fmla="*/ 32 w 40"/>
                  <a:gd name="T19" fmla="*/ 8 h 64"/>
                  <a:gd name="T20" fmla="*/ 24 w 40"/>
                  <a:gd name="T21" fmla="*/ 8 h 64"/>
                  <a:gd name="T22" fmla="*/ 16 w 40"/>
                  <a:gd name="T23" fmla="*/ 8 h 64"/>
                  <a:gd name="T24" fmla="*/ 16 w 40"/>
                  <a:gd name="T25" fmla="*/ 8 h 64"/>
                  <a:gd name="T26" fmla="*/ 8 w 40"/>
                  <a:gd name="T27" fmla="*/ 16 h 64"/>
                  <a:gd name="T28" fmla="*/ 8 w 40"/>
                  <a:gd name="T29" fmla="*/ 16 h 64"/>
                  <a:gd name="T30" fmla="*/ 8 w 40"/>
                  <a:gd name="T31" fmla="*/ 16 h 64"/>
                  <a:gd name="T32" fmla="*/ 8 w 40"/>
                  <a:gd name="T33" fmla="*/ 16 h 64"/>
                  <a:gd name="T34" fmla="*/ 8 w 40"/>
                  <a:gd name="T35" fmla="*/ 8 h 64"/>
                  <a:gd name="T36" fmla="*/ 8 w 40"/>
                  <a:gd name="T37" fmla="*/ 8 h 64"/>
                  <a:gd name="T38" fmla="*/ 8 w 40"/>
                  <a:gd name="T39" fmla="*/ 0 h 64"/>
                  <a:gd name="T40" fmla="*/ 16 w 40"/>
                  <a:gd name="T41" fmla="*/ 0 h 64"/>
                  <a:gd name="T42" fmla="*/ 24 w 40"/>
                  <a:gd name="T43" fmla="*/ 0 h 64"/>
                  <a:gd name="T44" fmla="*/ 32 w 40"/>
                  <a:gd name="T45" fmla="*/ 8 h 64"/>
                  <a:gd name="T46" fmla="*/ 40 w 40"/>
                  <a:gd name="T47" fmla="*/ 8 h 64"/>
                  <a:gd name="T48" fmla="*/ 40 w 40"/>
                  <a:gd name="T49" fmla="*/ 16 h 64"/>
                  <a:gd name="T50" fmla="*/ 40 w 40"/>
                  <a:gd name="T51" fmla="*/ 24 h 64"/>
                  <a:gd name="T52" fmla="*/ 32 w 40"/>
                  <a:gd name="T53" fmla="*/ 24 h 64"/>
                  <a:gd name="T54" fmla="*/ 32 w 40"/>
                  <a:gd name="T55" fmla="*/ 24 h 64"/>
                  <a:gd name="T56" fmla="*/ 24 w 40"/>
                  <a:gd name="T57" fmla="*/ 32 h 64"/>
                  <a:gd name="T58" fmla="*/ 24 w 40"/>
                  <a:gd name="T59" fmla="*/ 32 h 64"/>
                  <a:gd name="T60" fmla="*/ 16 w 40"/>
                  <a:gd name="T61" fmla="*/ 40 h 64"/>
                  <a:gd name="T62" fmla="*/ 8 w 40"/>
                  <a:gd name="T63" fmla="*/ 56 h 64"/>
                  <a:gd name="T64" fmla="*/ 8 w 40"/>
                  <a:gd name="T65" fmla="*/ 56 h 64"/>
                  <a:gd name="T66" fmla="*/ 40 w 40"/>
                  <a:gd name="T67" fmla="*/ 56 h 64"/>
                  <a:gd name="T68" fmla="*/ 40 w 40"/>
                  <a:gd name="T6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" h="64">
                    <a:moveTo>
                      <a:pt x="0" y="64"/>
                    </a:move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2" name="Freeform 1416"/>
              <p:cNvSpPr>
                <a:spLocks/>
              </p:cNvSpPr>
              <p:nvPr/>
            </p:nvSpPr>
            <p:spPr bwMode="auto">
              <a:xfrm>
                <a:off x="576" y="4288"/>
                <a:ext cx="40" cy="64"/>
              </a:xfrm>
              <a:custGeom>
                <a:avLst/>
                <a:gdLst>
                  <a:gd name="T0" fmla="*/ 0 w 40"/>
                  <a:gd name="T1" fmla="*/ 56 h 64"/>
                  <a:gd name="T2" fmla="*/ 0 w 40"/>
                  <a:gd name="T3" fmla="*/ 48 h 64"/>
                  <a:gd name="T4" fmla="*/ 8 w 40"/>
                  <a:gd name="T5" fmla="*/ 40 h 64"/>
                  <a:gd name="T6" fmla="*/ 8 w 40"/>
                  <a:gd name="T7" fmla="*/ 40 h 64"/>
                  <a:gd name="T8" fmla="*/ 16 w 40"/>
                  <a:gd name="T9" fmla="*/ 32 h 64"/>
                  <a:gd name="T10" fmla="*/ 16 w 40"/>
                  <a:gd name="T11" fmla="*/ 32 h 64"/>
                  <a:gd name="T12" fmla="*/ 16 w 40"/>
                  <a:gd name="T13" fmla="*/ 32 h 64"/>
                  <a:gd name="T14" fmla="*/ 32 w 40"/>
                  <a:gd name="T15" fmla="*/ 24 h 64"/>
                  <a:gd name="T16" fmla="*/ 32 w 40"/>
                  <a:gd name="T17" fmla="*/ 24 h 64"/>
                  <a:gd name="T18" fmla="*/ 32 w 40"/>
                  <a:gd name="T19" fmla="*/ 16 h 64"/>
                  <a:gd name="T20" fmla="*/ 32 w 40"/>
                  <a:gd name="T21" fmla="*/ 16 h 64"/>
                  <a:gd name="T22" fmla="*/ 32 w 40"/>
                  <a:gd name="T23" fmla="*/ 8 h 64"/>
                  <a:gd name="T24" fmla="*/ 32 w 40"/>
                  <a:gd name="T25" fmla="*/ 8 h 64"/>
                  <a:gd name="T26" fmla="*/ 24 w 40"/>
                  <a:gd name="T27" fmla="*/ 8 h 64"/>
                  <a:gd name="T28" fmla="*/ 24 w 40"/>
                  <a:gd name="T29" fmla="*/ 8 h 64"/>
                  <a:gd name="T30" fmla="*/ 16 w 40"/>
                  <a:gd name="T31" fmla="*/ 8 h 64"/>
                  <a:gd name="T32" fmla="*/ 16 w 40"/>
                  <a:gd name="T33" fmla="*/ 8 h 64"/>
                  <a:gd name="T34" fmla="*/ 8 w 40"/>
                  <a:gd name="T35" fmla="*/ 16 h 64"/>
                  <a:gd name="T36" fmla="*/ 8 w 40"/>
                  <a:gd name="T37" fmla="*/ 16 h 64"/>
                  <a:gd name="T38" fmla="*/ 8 w 40"/>
                  <a:gd name="T39" fmla="*/ 16 h 64"/>
                  <a:gd name="T40" fmla="*/ 8 w 40"/>
                  <a:gd name="T41" fmla="*/ 16 h 64"/>
                  <a:gd name="T42" fmla="*/ 8 w 40"/>
                  <a:gd name="T43" fmla="*/ 16 h 64"/>
                  <a:gd name="T44" fmla="*/ 8 w 40"/>
                  <a:gd name="T45" fmla="*/ 16 h 64"/>
                  <a:gd name="T46" fmla="*/ 8 w 40"/>
                  <a:gd name="T47" fmla="*/ 8 h 64"/>
                  <a:gd name="T48" fmla="*/ 8 w 40"/>
                  <a:gd name="T49" fmla="*/ 8 h 64"/>
                  <a:gd name="T50" fmla="*/ 8 w 40"/>
                  <a:gd name="T51" fmla="*/ 0 h 64"/>
                  <a:gd name="T52" fmla="*/ 8 w 40"/>
                  <a:gd name="T53" fmla="*/ 0 h 64"/>
                  <a:gd name="T54" fmla="*/ 24 w 40"/>
                  <a:gd name="T55" fmla="*/ 0 h 64"/>
                  <a:gd name="T56" fmla="*/ 24 w 40"/>
                  <a:gd name="T57" fmla="*/ 0 h 64"/>
                  <a:gd name="T58" fmla="*/ 32 w 40"/>
                  <a:gd name="T59" fmla="*/ 8 h 64"/>
                  <a:gd name="T60" fmla="*/ 32 w 40"/>
                  <a:gd name="T61" fmla="*/ 8 h 64"/>
                  <a:gd name="T62" fmla="*/ 40 w 40"/>
                  <a:gd name="T63" fmla="*/ 16 h 64"/>
                  <a:gd name="T64" fmla="*/ 40 w 40"/>
                  <a:gd name="T65" fmla="*/ 16 h 64"/>
                  <a:gd name="T66" fmla="*/ 40 w 40"/>
                  <a:gd name="T67" fmla="*/ 24 h 64"/>
                  <a:gd name="T68" fmla="*/ 40 w 40"/>
                  <a:gd name="T69" fmla="*/ 24 h 64"/>
                  <a:gd name="T70" fmla="*/ 32 w 40"/>
                  <a:gd name="T71" fmla="*/ 24 h 64"/>
                  <a:gd name="T72" fmla="*/ 32 w 40"/>
                  <a:gd name="T73" fmla="*/ 24 h 64"/>
                  <a:gd name="T74" fmla="*/ 24 w 40"/>
                  <a:gd name="T75" fmla="*/ 32 h 64"/>
                  <a:gd name="T76" fmla="*/ 24 w 40"/>
                  <a:gd name="T77" fmla="*/ 32 h 64"/>
                  <a:gd name="T78" fmla="*/ 24 w 40"/>
                  <a:gd name="T79" fmla="*/ 32 h 64"/>
                  <a:gd name="T80" fmla="*/ 16 w 40"/>
                  <a:gd name="T81" fmla="*/ 40 h 64"/>
                  <a:gd name="T82" fmla="*/ 8 w 40"/>
                  <a:gd name="T83" fmla="*/ 56 h 64"/>
                  <a:gd name="T84" fmla="*/ 8 w 40"/>
                  <a:gd name="T85" fmla="*/ 56 h 64"/>
                  <a:gd name="T86" fmla="*/ 40 w 40"/>
                  <a:gd name="T87" fmla="*/ 56 h 64"/>
                  <a:gd name="T88" fmla="*/ 40 w 40"/>
                  <a:gd name="T89" fmla="*/ 56 h 64"/>
                  <a:gd name="T90" fmla="*/ 40 w 40"/>
                  <a:gd name="T91" fmla="*/ 64 h 64"/>
                  <a:gd name="T92" fmla="*/ 0 w 40"/>
                  <a:gd name="T9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64">
                    <a:moveTo>
                      <a:pt x="0" y="64"/>
                    </a:move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0" y="64"/>
                    </a:lnTo>
                    <a:lnTo>
                      <a:pt x="0" y="64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3" name="Freeform 1417"/>
              <p:cNvSpPr>
                <a:spLocks/>
              </p:cNvSpPr>
              <p:nvPr/>
            </p:nvSpPr>
            <p:spPr bwMode="auto">
              <a:xfrm>
                <a:off x="624" y="433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0 w 16"/>
                  <a:gd name="T7" fmla="*/ 16 h 16"/>
                  <a:gd name="T8" fmla="*/ 0 w 16"/>
                  <a:gd name="T9" fmla="*/ 16 h 16"/>
                  <a:gd name="T10" fmla="*/ 0 w 16"/>
                  <a:gd name="T11" fmla="*/ 0 h 16"/>
                  <a:gd name="T12" fmla="*/ 0 w 16"/>
                  <a:gd name="T13" fmla="*/ 0 h 16"/>
                  <a:gd name="T14" fmla="*/ 0 w 16"/>
                  <a:gd name="T15" fmla="*/ 0 h 16"/>
                  <a:gd name="T16" fmla="*/ 0 w 16"/>
                  <a:gd name="T17" fmla="*/ 0 h 16"/>
                  <a:gd name="T18" fmla="*/ 16 w 16"/>
                  <a:gd name="T19" fmla="*/ 0 h 16"/>
                  <a:gd name="T20" fmla="*/ 16 w 16"/>
                  <a:gd name="T21" fmla="*/ 0 h 16"/>
                  <a:gd name="T22" fmla="*/ 16 w 16"/>
                  <a:gd name="T23" fmla="*/ 0 h 16"/>
                  <a:gd name="T24" fmla="*/ 16 w 16"/>
                  <a:gd name="T25" fmla="*/ 0 h 16"/>
                  <a:gd name="T26" fmla="*/ 16 w 16"/>
                  <a:gd name="T27" fmla="*/ 16 h 16"/>
                  <a:gd name="T28" fmla="*/ 16 w 16"/>
                  <a:gd name="T2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6"/>
                    </a:lnTo>
                    <a:lnTo>
                      <a:pt x="16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4" name="Freeform 1418"/>
              <p:cNvSpPr>
                <a:spLocks/>
              </p:cNvSpPr>
              <p:nvPr/>
            </p:nvSpPr>
            <p:spPr bwMode="auto">
              <a:xfrm>
                <a:off x="624" y="4336"/>
                <a:ext cx="16" cy="16"/>
              </a:xfrm>
              <a:custGeom>
                <a:avLst/>
                <a:gdLst>
                  <a:gd name="T0" fmla="*/ 16 w 16"/>
                  <a:gd name="T1" fmla="*/ 16 h 16"/>
                  <a:gd name="T2" fmla="*/ 0 w 16"/>
                  <a:gd name="T3" fmla="*/ 16 h 16"/>
                  <a:gd name="T4" fmla="*/ 0 w 16"/>
                  <a:gd name="T5" fmla="*/ 16 h 16"/>
                  <a:gd name="T6" fmla="*/ 0 w 16"/>
                  <a:gd name="T7" fmla="*/ 0 h 16"/>
                  <a:gd name="T8" fmla="*/ 0 w 16"/>
                  <a:gd name="T9" fmla="*/ 0 h 16"/>
                  <a:gd name="T10" fmla="*/ 16 w 16"/>
                  <a:gd name="T11" fmla="*/ 0 h 16"/>
                  <a:gd name="T12" fmla="*/ 16 w 16"/>
                  <a:gd name="T13" fmla="*/ 0 h 16"/>
                  <a:gd name="T14" fmla="*/ 16 w 16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16" y="16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5" name="Freeform 1419"/>
              <p:cNvSpPr>
                <a:spLocks/>
              </p:cNvSpPr>
              <p:nvPr/>
            </p:nvSpPr>
            <p:spPr bwMode="auto">
              <a:xfrm>
                <a:off x="648" y="4288"/>
                <a:ext cx="40" cy="64"/>
              </a:xfrm>
              <a:custGeom>
                <a:avLst/>
                <a:gdLst>
                  <a:gd name="T0" fmla="*/ 8 w 40"/>
                  <a:gd name="T1" fmla="*/ 32 h 64"/>
                  <a:gd name="T2" fmla="*/ 8 w 40"/>
                  <a:gd name="T3" fmla="*/ 0 h 64"/>
                  <a:gd name="T4" fmla="*/ 8 w 40"/>
                  <a:gd name="T5" fmla="*/ 0 h 64"/>
                  <a:gd name="T6" fmla="*/ 32 w 40"/>
                  <a:gd name="T7" fmla="*/ 0 h 64"/>
                  <a:gd name="T8" fmla="*/ 32 w 40"/>
                  <a:gd name="T9" fmla="*/ 0 h 64"/>
                  <a:gd name="T10" fmla="*/ 32 w 40"/>
                  <a:gd name="T11" fmla="*/ 8 h 64"/>
                  <a:gd name="T12" fmla="*/ 32 w 40"/>
                  <a:gd name="T13" fmla="*/ 8 h 64"/>
                  <a:gd name="T14" fmla="*/ 8 w 40"/>
                  <a:gd name="T15" fmla="*/ 8 h 64"/>
                  <a:gd name="T16" fmla="*/ 8 w 40"/>
                  <a:gd name="T17" fmla="*/ 8 h 64"/>
                  <a:gd name="T18" fmla="*/ 8 w 40"/>
                  <a:gd name="T19" fmla="*/ 24 h 64"/>
                  <a:gd name="T20" fmla="*/ 8 w 40"/>
                  <a:gd name="T21" fmla="*/ 24 h 64"/>
                  <a:gd name="T22" fmla="*/ 16 w 40"/>
                  <a:gd name="T23" fmla="*/ 24 h 64"/>
                  <a:gd name="T24" fmla="*/ 16 w 40"/>
                  <a:gd name="T25" fmla="*/ 24 h 64"/>
                  <a:gd name="T26" fmla="*/ 24 w 40"/>
                  <a:gd name="T27" fmla="*/ 24 h 64"/>
                  <a:gd name="T28" fmla="*/ 24 w 40"/>
                  <a:gd name="T29" fmla="*/ 24 h 64"/>
                  <a:gd name="T30" fmla="*/ 24 w 40"/>
                  <a:gd name="T31" fmla="*/ 24 h 64"/>
                  <a:gd name="T32" fmla="*/ 32 w 40"/>
                  <a:gd name="T33" fmla="*/ 32 h 64"/>
                  <a:gd name="T34" fmla="*/ 32 w 40"/>
                  <a:gd name="T35" fmla="*/ 32 h 64"/>
                  <a:gd name="T36" fmla="*/ 32 w 40"/>
                  <a:gd name="T37" fmla="*/ 32 h 64"/>
                  <a:gd name="T38" fmla="*/ 40 w 40"/>
                  <a:gd name="T39" fmla="*/ 40 h 64"/>
                  <a:gd name="T40" fmla="*/ 40 w 40"/>
                  <a:gd name="T41" fmla="*/ 40 h 64"/>
                  <a:gd name="T42" fmla="*/ 40 w 40"/>
                  <a:gd name="T43" fmla="*/ 40 h 64"/>
                  <a:gd name="T44" fmla="*/ 40 w 40"/>
                  <a:gd name="T45" fmla="*/ 48 h 64"/>
                  <a:gd name="T46" fmla="*/ 32 w 40"/>
                  <a:gd name="T47" fmla="*/ 56 h 64"/>
                  <a:gd name="T48" fmla="*/ 32 w 40"/>
                  <a:gd name="T49" fmla="*/ 56 h 64"/>
                  <a:gd name="T50" fmla="*/ 24 w 40"/>
                  <a:gd name="T51" fmla="*/ 64 h 64"/>
                  <a:gd name="T52" fmla="*/ 16 w 40"/>
                  <a:gd name="T53" fmla="*/ 64 h 64"/>
                  <a:gd name="T54" fmla="*/ 16 w 40"/>
                  <a:gd name="T55" fmla="*/ 64 h 64"/>
                  <a:gd name="T56" fmla="*/ 8 w 40"/>
                  <a:gd name="T57" fmla="*/ 64 h 64"/>
                  <a:gd name="T58" fmla="*/ 8 w 40"/>
                  <a:gd name="T59" fmla="*/ 56 h 64"/>
                  <a:gd name="T60" fmla="*/ 8 w 40"/>
                  <a:gd name="T61" fmla="*/ 56 h 64"/>
                  <a:gd name="T62" fmla="*/ 0 w 40"/>
                  <a:gd name="T63" fmla="*/ 56 h 64"/>
                  <a:gd name="T64" fmla="*/ 0 w 40"/>
                  <a:gd name="T65" fmla="*/ 48 h 64"/>
                  <a:gd name="T66" fmla="*/ 0 w 40"/>
                  <a:gd name="T67" fmla="*/ 48 h 64"/>
                  <a:gd name="T68" fmla="*/ 0 w 40"/>
                  <a:gd name="T69" fmla="*/ 48 h 64"/>
                  <a:gd name="T70" fmla="*/ 0 w 40"/>
                  <a:gd name="T71" fmla="*/ 48 h 64"/>
                  <a:gd name="T72" fmla="*/ 8 w 40"/>
                  <a:gd name="T73" fmla="*/ 48 h 64"/>
                  <a:gd name="T74" fmla="*/ 8 w 40"/>
                  <a:gd name="T75" fmla="*/ 48 h 64"/>
                  <a:gd name="T76" fmla="*/ 8 w 40"/>
                  <a:gd name="T77" fmla="*/ 48 h 64"/>
                  <a:gd name="T78" fmla="*/ 8 w 40"/>
                  <a:gd name="T79" fmla="*/ 48 h 64"/>
                  <a:gd name="T80" fmla="*/ 8 w 40"/>
                  <a:gd name="T81" fmla="*/ 56 h 64"/>
                  <a:gd name="T82" fmla="*/ 8 w 40"/>
                  <a:gd name="T83" fmla="*/ 56 h 64"/>
                  <a:gd name="T84" fmla="*/ 8 w 40"/>
                  <a:gd name="T85" fmla="*/ 56 h 64"/>
                  <a:gd name="T86" fmla="*/ 16 w 40"/>
                  <a:gd name="T87" fmla="*/ 56 h 64"/>
                  <a:gd name="T88" fmla="*/ 16 w 40"/>
                  <a:gd name="T89" fmla="*/ 56 h 64"/>
                  <a:gd name="T90" fmla="*/ 16 w 40"/>
                  <a:gd name="T91" fmla="*/ 56 h 64"/>
                  <a:gd name="T92" fmla="*/ 24 w 40"/>
                  <a:gd name="T93" fmla="*/ 56 h 64"/>
                  <a:gd name="T94" fmla="*/ 24 w 40"/>
                  <a:gd name="T95" fmla="*/ 56 h 64"/>
                  <a:gd name="T96" fmla="*/ 24 w 40"/>
                  <a:gd name="T97" fmla="*/ 56 h 64"/>
                  <a:gd name="T98" fmla="*/ 32 w 40"/>
                  <a:gd name="T99" fmla="*/ 48 h 64"/>
                  <a:gd name="T100" fmla="*/ 32 w 40"/>
                  <a:gd name="T101" fmla="*/ 40 h 64"/>
                  <a:gd name="T102" fmla="*/ 32 w 40"/>
                  <a:gd name="T103" fmla="*/ 40 h 64"/>
                  <a:gd name="T104" fmla="*/ 32 w 40"/>
                  <a:gd name="T105" fmla="*/ 40 h 64"/>
                  <a:gd name="T106" fmla="*/ 24 w 40"/>
                  <a:gd name="T107" fmla="*/ 32 h 64"/>
                  <a:gd name="T108" fmla="*/ 24 w 40"/>
                  <a:gd name="T109" fmla="*/ 32 h 64"/>
                  <a:gd name="T110" fmla="*/ 24 w 40"/>
                  <a:gd name="T111" fmla="*/ 32 h 64"/>
                  <a:gd name="T112" fmla="*/ 8 w 40"/>
                  <a:gd name="T113" fmla="*/ 32 h 64"/>
                  <a:gd name="T114" fmla="*/ 8 w 40"/>
                  <a:gd name="T115" fmla="*/ 32 h 64"/>
                  <a:gd name="T116" fmla="*/ 8 w 40"/>
                  <a:gd name="T117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" h="64">
                    <a:moveTo>
                      <a:pt x="8" y="32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8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6" name="Freeform 1420"/>
              <p:cNvSpPr>
                <a:spLocks/>
              </p:cNvSpPr>
              <p:nvPr/>
            </p:nvSpPr>
            <p:spPr bwMode="auto">
              <a:xfrm>
                <a:off x="648" y="4288"/>
                <a:ext cx="40" cy="64"/>
              </a:xfrm>
              <a:custGeom>
                <a:avLst/>
                <a:gdLst>
                  <a:gd name="T0" fmla="*/ 8 w 40"/>
                  <a:gd name="T1" fmla="*/ 0 h 64"/>
                  <a:gd name="T2" fmla="*/ 8 w 40"/>
                  <a:gd name="T3" fmla="*/ 0 h 64"/>
                  <a:gd name="T4" fmla="*/ 32 w 40"/>
                  <a:gd name="T5" fmla="*/ 0 h 64"/>
                  <a:gd name="T6" fmla="*/ 32 w 40"/>
                  <a:gd name="T7" fmla="*/ 0 h 64"/>
                  <a:gd name="T8" fmla="*/ 32 w 40"/>
                  <a:gd name="T9" fmla="*/ 8 h 64"/>
                  <a:gd name="T10" fmla="*/ 32 w 40"/>
                  <a:gd name="T11" fmla="*/ 8 h 64"/>
                  <a:gd name="T12" fmla="*/ 8 w 40"/>
                  <a:gd name="T13" fmla="*/ 8 h 64"/>
                  <a:gd name="T14" fmla="*/ 8 w 40"/>
                  <a:gd name="T15" fmla="*/ 8 h 64"/>
                  <a:gd name="T16" fmla="*/ 8 w 40"/>
                  <a:gd name="T17" fmla="*/ 24 h 64"/>
                  <a:gd name="T18" fmla="*/ 8 w 40"/>
                  <a:gd name="T19" fmla="*/ 24 h 64"/>
                  <a:gd name="T20" fmla="*/ 16 w 40"/>
                  <a:gd name="T21" fmla="*/ 24 h 64"/>
                  <a:gd name="T22" fmla="*/ 16 w 40"/>
                  <a:gd name="T23" fmla="*/ 24 h 64"/>
                  <a:gd name="T24" fmla="*/ 24 w 40"/>
                  <a:gd name="T25" fmla="*/ 24 h 64"/>
                  <a:gd name="T26" fmla="*/ 24 w 40"/>
                  <a:gd name="T27" fmla="*/ 24 h 64"/>
                  <a:gd name="T28" fmla="*/ 24 w 40"/>
                  <a:gd name="T29" fmla="*/ 24 h 64"/>
                  <a:gd name="T30" fmla="*/ 32 w 40"/>
                  <a:gd name="T31" fmla="*/ 32 h 64"/>
                  <a:gd name="T32" fmla="*/ 32 w 40"/>
                  <a:gd name="T33" fmla="*/ 32 h 64"/>
                  <a:gd name="T34" fmla="*/ 32 w 40"/>
                  <a:gd name="T35" fmla="*/ 32 h 64"/>
                  <a:gd name="T36" fmla="*/ 40 w 40"/>
                  <a:gd name="T37" fmla="*/ 40 h 64"/>
                  <a:gd name="T38" fmla="*/ 40 w 40"/>
                  <a:gd name="T39" fmla="*/ 40 h 64"/>
                  <a:gd name="T40" fmla="*/ 40 w 40"/>
                  <a:gd name="T41" fmla="*/ 40 h 64"/>
                  <a:gd name="T42" fmla="*/ 40 w 40"/>
                  <a:gd name="T43" fmla="*/ 48 h 64"/>
                  <a:gd name="T44" fmla="*/ 32 w 40"/>
                  <a:gd name="T45" fmla="*/ 56 h 64"/>
                  <a:gd name="T46" fmla="*/ 32 w 40"/>
                  <a:gd name="T47" fmla="*/ 56 h 64"/>
                  <a:gd name="T48" fmla="*/ 24 w 40"/>
                  <a:gd name="T49" fmla="*/ 64 h 64"/>
                  <a:gd name="T50" fmla="*/ 16 w 40"/>
                  <a:gd name="T51" fmla="*/ 64 h 64"/>
                  <a:gd name="T52" fmla="*/ 16 w 40"/>
                  <a:gd name="T53" fmla="*/ 64 h 64"/>
                  <a:gd name="T54" fmla="*/ 8 w 40"/>
                  <a:gd name="T55" fmla="*/ 64 h 64"/>
                  <a:gd name="T56" fmla="*/ 8 w 40"/>
                  <a:gd name="T57" fmla="*/ 56 h 64"/>
                  <a:gd name="T58" fmla="*/ 8 w 40"/>
                  <a:gd name="T59" fmla="*/ 56 h 64"/>
                  <a:gd name="T60" fmla="*/ 0 w 40"/>
                  <a:gd name="T61" fmla="*/ 56 h 64"/>
                  <a:gd name="T62" fmla="*/ 0 w 40"/>
                  <a:gd name="T63" fmla="*/ 48 h 64"/>
                  <a:gd name="T64" fmla="*/ 0 w 40"/>
                  <a:gd name="T65" fmla="*/ 48 h 64"/>
                  <a:gd name="T66" fmla="*/ 0 w 40"/>
                  <a:gd name="T67" fmla="*/ 48 h 64"/>
                  <a:gd name="T68" fmla="*/ 0 w 40"/>
                  <a:gd name="T69" fmla="*/ 48 h 64"/>
                  <a:gd name="T70" fmla="*/ 8 w 40"/>
                  <a:gd name="T71" fmla="*/ 48 h 64"/>
                  <a:gd name="T72" fmla="*/ 8 w 40"/>
                  <a:gd name="T73" fmla="*/ 48 h 64"/>
                  <a:gd name="T74" fmla="*/ 8 w 40"/>
                  <a:gd name="T75" fmla="*/ 48 h 64"/>
                  <a:gd name="T76" fmla="*/ 8 w 40"/>
                  <a:gd name="T77" fmla="*/ 48 h 64"/>
                  <a:gd name="T78" fmla="*/ 8 w 40"/>
                  <a:gd name="T79" fmla="*/ 56 h 64"/>
                  <a:gd name="T80" fmla="*/ 8 w 40"/>
                  <a:gd name="T81" fmla="*/ 56 h 64"/>
                  <a:gd name="T82" fmla="*/ 8 w 40"/>
                  <a:gd name="T83" fmla="*/ 56 h 64"/>
                  <a:gd name="T84" fmla="*/ 16 w 40"/>
                  <a:gd name="T85" fmla="*/ 56 h 64"/>
                  <a:gd name="T86" fmla="*/ 16 w 40"/>
                  <a:gd name="T87" fmla="*/ 56 h 64"/>
                  <a:gd name="T88" fmla="*/ 16 w 40"/>
                  <a:gd name="T89" fmla="*/ 56 h 64"/>
                  <a:gd name="T90" fmla="*/ 24 w 40"/>
                  <a:gd name="T91" fmla="*/ 56 h 64"/>
                  <a:gd name="T92" fmla="*/ 24 w 40"/>
                  <a:gd name="T93" fmla="*/ 56 h 64"/>
                  <a:gd name="T94" fmla="*/ 24 w 40"/>
                  <a:gd name="T95" fmla="*/ 56 h 64"/>
                  <a:gd name="T96" fmla="*/ 32 w 40"/>
                  <a:gd name="T97" fmla="*/ 48 h 64"/>
                  <a:gd name="T98" fmla="*/ 32 w 40"/>
                  <a:gd name="T99" fmla="*/ 40 h 64"/>
                  <a:gd name="T100" fmla="*/ 32 w 40"/>
                  <a:gd name="T101" fmla="*/ 40 h 64"/>
                  <a:gd name="T102" fmla="*/ 32 w 40"/>
                  <a:gd name="T103" fmla="*/ 40 h 64"/>
                  <a:gd name="T104" fmla="*/ 24 w 40"/>
                  <a:gd name="T105" fmla="*/ 32 h 64"/>
                  <a:gd name="T106" fmla="*/ 24 w 40"/>
                  <a:gd name="T107" fmla="*/ 32 h 64"/>
                  <a:gd name="T108" fmla="*/ 24 w 40"/>
                  <a:gd name="T109" fmla="*/ 32 h 64"/>
                  <a:gd name="T110" fmla="*/ 8 w 40"/>
                  <a:gd name="T111" fmla="*/ 32 h 64"/>
                  <a:gd name="T112" fmla="*/ 8 w 40"/>
                  <a:gd name="T113" fmla="*/ 32 h 64"/>
                  <a:gd name="T114" fmla="*/ 8 w 40"/>
                  <a:gd name="T115" fmla="*/ 3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" h="64">
                    <a:moveTo>
                      <a:pt x="8" y="32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7" name="Freeform 1421"/>
              <p:cNvSpPr>
                <a:spLocks/>
              </p:cNvSpPr>
              <p:nvPr/>
            </p:nvSpPr>
            <p:spPr bwMode="auto">
              <a:xfrm>
                <a:off x="696" y="4336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w 8"/>
                  <a:gd name="T13" fmla="*/ 0 h 16"/>
                  <a:gd name="T14" fmla="*/ 0 w 8"/>
                  <a:gd name="T15" fmla="*/ 0 h 16"/>
                  <a:gd name="T16" fmla="*/ 0 w 8"/>
                  <a:gd name="T17" fmla="*/ 0 h 16"/>
                  <a:gd name="T18" fmla="*/ 8 w 8"/>
                  <a:gd name="T19" fmla="*/ 0 h 16"/>
                  <a:gd name="T20" fmla="*/ 8 w 8"/>
                  <a:gd name="T21" fmla="*/ 0 h 16"/>
                  <a:gd name="T22" fmla="*/ 8 w 8"/>
                  <a:gd name="T23" fmla="*/ 0 h 16"/>
                  <a:gd name="T24" fmla="*/ 8 w 8"/>
                  <a:gd name="T25" fmla="*/ 0 h 16"/>
                  <a:gd name="T26" fmla="*/ 8 w 8"/>
                  <a:gd name="T27" fmla="*/ 16 h 16"/>
                  <a:gd name="T28" fmla="*/ 8 w 8"/>
                  <a:gd name="T2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8" name="Freeform 1422"/>
              <p:cNvSpPr>
                <a:spLocks/>
              </p:cNvSpPr>
              <p:nvPr/>
            </p:nvSpPr>
            <p:spPr bwMode="auto">
              <a:xfrm>
                <a:off x="696" y="4304"/>
                <a:ext cx="8" cy="16"/>
              </a:xfrm>
              <a:custGeom>
                <a:avLst/>
                <a:gdLst>
                  <a:gd name="T0" fmla="*/ 8 w 8"/>
                  <a:gd name="T1" fmla="*/ 16 h 16"/>
                  <a:gd name="T2" fmla="*/ 0 w 8"/>
                  <a:gd name="T3" fmla="*/ 16 h 16"/>
                  <a:gd name="T4" fmla="*/ 0 w 8"/>
                  <a:gd name="T5" fmla="*/ 16 h 16"/>
                  <a:gd name="T6" fmla="*/ 0 w 8"/>
                  <a:gd name="T7" fmla="*/ 16 h 16"/>
                  <a:gd name="T8" fmla="*/ 0 w 8"/>
                  <a:gd name="T9" fmla="*/ 16 h 16"/>
                  <a:gd name="T10" fmla="*/ 0 w 8"/>
                  <a:gd name="T11" fmla="*/ 0 h 16"/>
                  <a:gd name="T12" fmla="*/ 0 w 8"/>
                  <a:gd name="T13" fmla="*/ 0 h 16"/>
                  <a:gd name="T14" fmla="*/ 0 w 8"/>
                  <a:gd name="T15" fmla="*/ 0 h 16"/>
                  <a:gd name="T16" fmla="*/ 0 w 8"/>
                  <a:gd name="T17" fmla="*/ 0 h 16"/>
                  <a:gd name="T18" fmla="*/ 8 w 8"/>
                  <a:gd name="T19" fmla="*/ 0 h 16"/>
                  <a:gd name="T20" fmla="*/ 8 w 8"/>
                  <a:gd name="T21" fmla="*/ 0 h 16"/>
                  <a:gd name="T22" fmla="*/ 8 w 8"/>
                  <a:gd name="T23" fmla="*/ 0 h 16"/>
                  <a:gd name="T24" fmla="*/ 8 w 8"/>
                  <a:gd name="T25" fmla="*/ 0 h 16"/>
                  <a:gd name="T26" fmla="*/ 8 w 8"/>
                  <a:gd name="T27" fmla="*/ 16 h 16"/>
                  <a:gd name="T28" fmla="*/ 8 w 8"/>
                  <a:gd name="T2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6">
                    <a:moveTo>
                      <a:pt x="8" y="16"/>
                    </a:move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8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79" name="Freeform 1423"/>
              <p:cNvSpPr>
                <a:spLocks/>
              </p:cNvSpPr>
              <p:nvPr/>
            </p:nvSpPr>
            <p:spPr bwMode="auto">
              <a:xfrm>
                <a:off x="696" y="4304"/>
                <a:ext cx="8" cy="48"/>
              </a:xfrm>
              <a:custGeom>
                <a:avLst/>
                <a:gdLst>
                  <a:gd name="T0" fmla="*/ 8 w 8"/>
                  <a:gd name="T1" fmla="*/ 48 h 48"/>
                  <a:gd name="T2" fmla="*/ 8 w 8"/>
                  <a:gd name="T3" fmla="*/ 48 h 48"/>
                  <a:gd name="T4" fmla="*/ 0 w 8"/>
                  <a:gd name="T5" fmla="*/ 48 h 48"/>
                  <a:gd name="T6" fmla="*/ 0 w 8"/>
                  <a:gd name="T7" fmla="*/ 48 h 48"/>
                  <a:gd name="T8" fmla="*/ 0 w 8"/>
                  <a:gd name="T9" fmla="*/ 32 h 48"/>
                  <a:gd name="T10" fmla="*/ 0 w 8"/>
                  <a:gd name="T11" fmla="*/ 32 h 48"/>
                  <a:gd name="T12" fmla="*/ 8 w 8"/>
                  <a:gd name="T13" fmla="*/ 32 h 48"/>
                  <a:gd name="T14" fmla="*/ 8 w 8"/>
                  <a:gd name="T15" fmla="*/ 32 h 48"/>
                  <a:gd name="T16" fmla="*/ 8 w 8"/>
                  <a:gd name="T17" fmla="*/ 48 h 48"/>
                  <a:gd name="T18" fmla="*/ 8 w 8"/>
                  <a:gd name="T19" fmla="*/ 48 h 48"/>
                  <a:gd name="T20" fmla="*/ 8 w 8"/>
                  <a:gd name="T21" fmla="*/ 48 h 48"/>
                  <a:gd name="T22" fmla="*/ 8 w 8"/>
                  <a:gd name="T23" fmla="*/ 16 h 48"/>
                  <a:gd name="T24" fmla="*/ 0 w 8"/>
                  <a:gd name="T25" fmla="*/ 16 h 48"/>
                  <a:gd name="T26" fmla="*/ 0 w 8"/>
                  <a:gd name="T27" fmla="*/ 16 h 48"/>
                  <a:gd name="T28" fmla="*/ 0 w 8"/>
                  <a:gd name="T29" fmla="*/ 0 h 48"/>
                  <a:gd name="T30" fmla="*/ 0 w 8"/>
                  <a:gd name="T31" fmla="*/ 0 h 48"/>
                  <a:gd name="T32" fmla="*/ 8 w 8"/>
                  <a:gd name="T33" fmla="*/ 0 h 48"/>
                  <a:gd name="T34" fmla="*/ 8 w 8"/>
                  <a:gd name="T35" fmla="*/ 0 h 48"/>
                  <a:gd name="T36" fmla="*/ 8 w 8"/>
                  <a:gd name="T37" fmla="*/ 16 h 48"/>
                  <a:gd name="T38" fmla="*/ 8 w 8"/>
                  <a:gd name="T39" fmla="*/ 16 h 48"/>
                  <a:gd name="T40" fmla="*/ 8 w 8"/>
                  <a:gd name="T4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48">
                    <a:moveTo>
                      <a:pt x="8" y="48"/>
                    </a:moveTo>
                    <a:lnTo>
                      <a:pt x="8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0" name="Freeform 1424"/>
              <p:cNvSpPr>
                <a:spLocks/>
              </p:cNvSpPr>
              <p:nvPr/>
            </p:nvSpPr>
            <p:spPr bwMode="auto">
              <a:xfrm>
                <a:off x="760" y="4288"/>
                <a:ext cx="40" cy="64"/>
              </a:xfrm>
              <a:custGeom>
                <a:avLst/>
                <a:gdLst>
                  <a:gd name="T0" fmla="*/ 0 w 40"/>
                  <a:gd name="T1" fmla="*/ 48 h 64"/>
                  <a:gd name="T2" fmla="*/ 8 w 40"/>
                  <a:gd name="T3" fmla="*/ 48 h 64"/>
                  <a:gd name="T4" fmla="*/ 16 w 40"/>
                  <a:gd name="T5" fmla="*/ 56 h 64"/>
                  <a:gd name="T6" fmla="*/ 24 w 40"/>
                  <a:gd name="T7" fmla="*/ 56 h 64"/>
                  <a:gd name="T8" fmla="*/ 24 w 40"/>
                  <a:gd name="T9" fmla="*/ 56 h 64"/>
                  <a:gd name="T10" fmla="*/ 32 w 40"/>
                  <a:gd name="T11" fmla="*/ 48 h 64"/>
                  <a:gd name="T12" fmla="*/ 32 w 40"/>
                  <a:gd name="T13" fmla="*/ 40 h 64"/>
                  <a:gd name="T14" fmla="*/ 32 w 40"/>
                  <a:gd name="T15" fmla="*/ 40 h 64"/>
                  <a:gd name="T16" fmla="*/ 24 w 40"/>
                  <a:gd name="T17" fmla="*/ 40 h 64"/>
                  <a:gd name="T18" fmla="*/ 16 w 40"/>
                  <a:gd name="T19" fmla="*/ 32 h 64"/>
                  <a:gd name="T20" fmla="*/ 8 w 40"/>
                  <a:gd name="T21" fmla="*/ 32 h 64"/>
                  <a:gd name="T22" fmla="*/ 0 w 40"/>
                  <a:gd name="T23" fmla="*/ 32 h 64"/>
                  <a:gd name="T24" fmla="*/ 0 w 40"/>
                  <a:gd name="T25" fmla="*/ 24 h 64"/>
                  <a:gd name="T26" fmla="*/ 0 w 40"/>
                  <a:gd name="T27" fmla="*/ 16 h 64"/>
                  <a:gd name="T28" fmla="*/ 0 w 40"/>
                  <a:gd name="T29" fmla="*/ 8 h 64"/>
                  <a:gd name="T30" fmla="*/ 16 w 40"/>
                  <a:gd name="T31" fmla="*/ 0 h 64"/>
                  <a:gd name="T32" fmla="*/ 24 w 40"/>
                  <a:gd name="T33" fmla="*/ 8 h 64"/>
                  <a:gd name="T34" fmla="*/ 32 w 40"/>
                  <a:gd name="T35" fmla="*/ 8 h 64"/>
                  <a:gd name="T36" fmla="*/ 40 w 40"/>
                  <a:gd name="T37" fmla="*/ 24 h 64"/>
                  <a:gd name="T38" fmla="*/ 32 w 40"/>
                  <a:gd name="T39" fmla="*/ 24 h 64"/>
                  <a:gd name="T40" fmla="*/ 32 w 40"/>
                  <a:gd name="T41" fmla="*/ 16 h 64"/>
                  <a:gd name="T42" fmla="*/ 32 w 40"/>
                  <a:gd name="T43" fmla="*/ 16 h 64"/>
                  <a:gd name="T44" fmla="*/ 16 w 40"/>
                  <a:gd name="T45" fmla="*/ 8 h 64"/>
                  <a:gd name="T46" fmla="*/ 8 w 40"/>
                  <a:gd name="T47" fmla="*/ 8 h 64"/>
                  <a:gd name="T48" fmla="*/ 8 w 40"/>
                  <a:gd name="T49" fmla="*/ 16 h 64"/>
                  <a:gd name="T50" fmla="*/ 8 w 40"/>
                  <a:gd name="T51" fmla="*/ 16 h 64"/>
                  <a:gd name="T52" fmla="*/ 8 w 40"/>
                  <a:gd name="T53" fmla="*/ 24 h 64"/>
                  <a:gd name="T54" fmla="*/ 8 w 40"/>
                  <a:gd name="T55" fmla="*/ 24 h 64"/>
                  <a:gd name="T56" fmla="*/ 16 w 40"/>
                  <a:gd name="T57" fmla="*/ 32 h 64"/>
                  <a:gd name="T58" fmla="*/ 24 w 40"/>
                  <a:gd name="T59" fmla="*/ 32 h 64"/>
                  <a:gd name="T60" fmla="*/ 32 w 40"/>
                  <a:gd name="T61" fmla="*/ 32 h 64"/>
                  <a:gd name="T62" fmla="*/ 32 w 40"/>
                  <a:gd name="T63" fmla="*/ 32 h 64"/>
                  <a:gd name="T64" fmla="*/ 40 w 40"/>
                  <a:gd name="T65" fmla="*/ 48 h 64"/>
                  <a:gd name="T66" fmla="*/ 40 w 40"/>
                  <a:gd name="T67" fmla="*/ 56 h 64"/>
                  <a:gd name="T68" fmla="*/ 32 w 40"/>
                  <a:gd name="T69" fmla="*/ 56 h 64"/>
                  <a:gd name="T70" fmla="*/ 16 w 40"/>
                  <a:gd name="T71" fmla="*/ 64 h 64"/>
                  <a:gd name="T72" fmla="*/ 8 w 40"/>
                  <a:gd name="T73" fmla="*/ 64 h 64"/>
                  <a:gd name="T74" fmla="*/ 0 w 40"/>
                  <a:gd name="T75" fmla="*/ 56 h 64"/>
                  <a:gd name="T76" fmla="*/ 0 w 40"/>
                  <a:gd name="T77" fmla="*/ 40 h 64"/>
                  <a:gd name="T78" fmla="*/ 0 w 40"/>
                  <a:gd name="T79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" h="64">
                    <a:moveTo>
                      <a:pt x="0" y="40"/>
                    </a:move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16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40" y="40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1" name="Freeform 1425"/>
              <p:cNvSpPr>
                <a:spLocks/>
              </p:cNvSpPr>
              <p:nvPr/>
            </p:nvSpPr>
            <p:spPr bwMode="auto">
              <a:xfrm>
                <a:off x="760" y="4288"/>
                <a:ext cx="40" cy="64"/>
              </a:xfrm>
              <a:custGeom>
                <a:avLst/>
                <a:gdLst>
                  <a:gd name="T0" fmla="*/ 0 w 40"/>
                  <a:gd name="T1" fmla="*/ 48 h 64"/>
                  <a:gd name="T2" fmla="*/ 8 w 40"/>
                  <a:gd name="T3" fmla="*/ 48 h 64"/>
                  <a:gd name="T4" fmla="*/ 8 w 40"/>
                  <a:gd name="T5" fmla="*/ 56 h 64"/>
                  <a:gd name="T6" fmla="*/ 16 w 40"/>
                  <a:gd name="T7" fmla="*/ 56 h 64"/>
                  <a:gd name="T8" fmla="*/ 24 w 40"/>
                  <a:gd name="T9" fmla="*/ 56 h 64"/>
                  <a:gd name="T10" fmla="*/ 24 w 40"/>
                  <a:gd name="T11" fmla="*/ 56 h 64"/>
                  <a:gd name="T12" fmla="*/ 32 w 40"/>
                  <a:gd name="T13" fmla="*/ 48 h 64"/>
                  <a:gd name="T14" fmla="*/ 32 w 40"/>
                  <a:gd name="T15" fmla="*/ 48 h 64"/>
                  <a:gd name="T16" fmla="*/ 32 w 40"/>
                  <a:gd name="T17" fmla="*/ 40 h 64"/>
                  <a:gd name="T18" fmla="*/ 32 w 40"/>
                  <a:gd name="T19" fmla="*/ 40 h 64"/>
                  <a:gd name="T20" fmla="*/ 24 w 40"/>
                  <a:gd name="T21" fmla="*/ 40 h 64"/>
                  <a:gd name="T22" fmla="*/ 24 w 40"/>
                  <a:gd name="T23" fmla="*/ 40 h 64"/>
                  <a:gd name="T24" fmla="*/ 16 w 40"/>
                  <a:gd name="T25" fmla="*/ 32 h 64"/>
                  <a:gd name="T26" fmla="*/ 8 w 40"/>
                  <a:gd name="T27" fmla="*/ 32 h 64"/>
                  <a:gd name="T28" fmla="*/ 0 w 40"/>
                  <a:gd name="T29" fmla="*/ 32 h 64"/>
                  <a:gd name="T30" fmla="*/ 0 w 40"/>
                  <a:gd name="T31" fmla="*/ 24 h 64"/>
                  <a:gd name="T32" fmla="*/ 0 w 40"/>
                  <a:gd name="T33" fmla="*/ 24 h 64"/>
                  <a:gd name="T34" fmla="*/ 0 w 40"/>
                  <a:gd name="T35" fmla="*/ 16 h 64"/>
                  <a:gd name="T36" fmla="*/ 0 w 40"/>
                  <a:gd name="T37" fmla="*/ 8 h 64"/>
                  <a:gd name="T38" fmla="*/ 8 w 40"/>
                  <a:gd name="T39" fmla="*/ 8 h 64"/>
                  <a:gd name="T40" fmla="*/ 16 w 40"/>
                  <a:gd name="T41" fmla="*/ 0 h 64"/>
                  <a:gd name="T42" fmla="*/ 24 w 40"/>
                  <a:gd name="T43" fmla="*/ 8 h 64"/>
                  <a:gd name="T44" fmla="*/ 32 w 40"/>
                  <a:gd name="T45" fmla="*/ 8 h 64"/>
                  <a:gd name="T46" fmla="*/ 40 w 40"/>
                  <a:gd name="T47" fmla="*/ 16 h 64"/>
                  <a:gd name="T48" fmla="*/ 40 w 40"/>
                  <a:gd name="T49" fmla="*/ 24 h 64"/>
                  <a:gd name="T50" fmla="*/ 32 w 40"/>
                  <a:gd name="T51" fmla="*/ 24 h 64"/>
                  <a:gd name="T52" fmla="*/ 32 w 40"/>
                  <a:gd name="T53" fmla="*/ 24 h 64"/>
                  <a:gd name="T54" fmla="*/ 32 w 40"/>
                  <a:gd name="T55" fmla="*/ 16 h 64"/>
                  <a:gd name="T56" fmla="*/ 32 w 40"/>
                  <a:gd name="T57" fmla="*/ 16 h 64"/>
                  <a:gd name="T58" fmla="*/ 16 w 40"/>
                  <a:gd name="T59" fmla="*/ 8 h 64"/>
                  <a:gd name="T60" fmla="*/ 16 w 40"/>
                  <a:gd name="T61" fmla="*/ 8 h 64"/>
                  <a:gd name="T62" fmla="*/ 8 w 40"/>
                  <a:gd name="T63" fmla="*/ 16 h 64"/>
                  <a:gd name="T64" fmla="*/ 8 w 40"/>
                  <a:gd name="T65" fmla="*/ 16 h 64"/>
                  <a:gd name="T66" fmla="*/ 8 w 40"/>
                  <a:gd name="T67" fmla="*/ 16 h 64"/>
                  <a:gd name="T68" fmla="*/ 8 w 40"/>
                  <a:gd name="T69" fmla="*/ 16 h 64"/>
                  <a:gd name="T70" fmla="*/ 8 w 40"/>
                  <a:gd name="T71" fmla="*/ 24 h 64"/>
                  <a:gd name="T72" fmla="*/ 8 w 40"/>
                  <a:gd name="T73" fmla="*/ 24 h 64"/>
                  <a:gd name="T74" fmla="*/ 16 w 40"/>
                  <a:gd name="T75" fmla="*/ 32 h 64"/>
                  <a:gd name="T76" fmla="*/ 16 w 40"/>
                  <a:gd name="T77" fmla="*/ 32 h 64"/>
                  <a:gd name="T78" fmla="*/ 24 w 40"/>
                  <a:gd name="T79" fmla="*/ 32 h 64"/>
                  <a:gd name="T80" fmla="*/ 32 w 40"/>
                  <a:gd name="T81" fmla="*/ 32 h 64"/>
                  <a:gd name="T82" fmla="*/ 32 w 40"/>
                  <a:gd name="T83" fmla="*/ 32 h 64"/>
                  <a:gd name="T84" fmla="*/ 40 w 40"/>
                  <a:gd name="T85" fmla="*/ 40 h 64"/>
                  <a:gd name="T86" fmla="*/ 40 w 40"/>
                  <a:gd name="T87" fmla="*/ 48 h 64"/>
                  <a:gd name="T88" fmla="*/ 40 w 40"/>
                  <a:gd name="T89" fmla="*/ 56 h 64"/>
                  <a:gd name="T90" fmla="*/ 32 w 40"/>
                  <a:gd name="T91" fmla="*/ 56 h 64"/>
                  <a:gd name="T92" fmla="*/ 24 w 40"/>
                  <a:gd name="T93" fmla="*/ 64 h 64"/>
                  <a:gd name="T94" fmla="*/ 16 w 40"/>
                  <a:gd name="T95" fmla="*/ 64 h 64"/>
                  <a:gd name="T96" fmla="*/ 8 w 40"/>
                  <a:gd name="T97" fmla="*/ 64 h 64"/>
                  <a:gd name="T98" fmla="*/ 0 w 40"/>
                  <a:gd name="T99" fmla="*/ 56 h 64"/>
                  <a:gd name="T100" fmla="*/ 0 w 40"/>
                  <a:gd name="T101" fmla="*/ 48 h 64"/>
                  <a:gd name="T102" fmla="*/ 0 w 40"/>
                  <a:gd name="T103" fmla="*/ 40 h 64"/>
                  <a:gd name="T104" fmla="*/ 0 w 40"/>
                  <a:gd name="T105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0" h="64">
                    <a:moveTo>
                      <a:pt x="0" y="4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56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16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24" y="56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8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48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32" y="56"/>
                    </a:lnTo>
                    <a:lnTo>
                      <a:pt x="24" y="64"/>
                    </a:lnTo>
                    <a:lnTo>
                      <a:pt x="24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2" name="Freeform 1426"/>
              <p:cNvSpPr>
                <a:spLocks/>
              </p:cNvSpPr>
              <p:nvPr/>
            </p:nvSpPr>
            <p:spPr bwMode="auto">
              <a:xfrm>
                <a:off x="808" y="4312"/>
                <a:ext cx="24" cy="32"/>
              </a:xfrm>
              <a:custGeom>
                <a:avLst/>
                <a:gdLst>
                  <a:gd name="T0" fmla="*/ 16 w 24"/>
                  <a:gd name="T1" fmla="*/ 32 h 32"/>
                  <a:gd name="T2" fmla="*/ 16 w 24"/>
                  <a:gd name="T3" fmla="*/ 32 h 32"/>
                  <a:gd name="T4" fmla="*/ 16 w 24"/>
                  <a:gd name="T5" fmla="*/ 32 h 32"/>
                  <a:gd name="T6" fmla="*/ 24 w 24"/>
                  <a:gd name="T7" fmla="*/ 24 h 32"/>
                  <a:gd name="T8" fmla="*/ 24 w 24"/>
                  <a:gd name="T9" fmla="*/ 24 h 32"/>
                  <a:gd name="T10" fmla="*/ 24 w 24"/>
                  <a:gd name="T11" fmla="*/ 24 h 32"/>
                  <a:gd name="T12" fmla="*/ 24 w 24"/>
                  <a:gd name="T13" fmla="*/ 24 h 32"/>
                  <a:gd name="T14" fmla="*/ 24 w 24"/>
                  <a:gd name="T15" fmla="*/ 24 h 32"/>
                  <a:gd name="T16" fmla="*/ 24 w 24"/>
                  <a:gd name="T17" fmla="*/ 24 h 32"/>
                  <a:gd name="T18" fmla="*/ 24 w 24"/>
                  <a:gd name="T19" fmla="*/ 16 h 32"/>
                  <a:gd name="T20" fmla="*/ 24 w 24"/>
                  <a:gd name="T21" fmla="*/ 16 h 32"/>
                  <a:gd name="T22" fmla="*/ 24 w 24"/>
                  <a:gd name="T23" fmla="*/ 16 h 32"/>
                  <a:gd name="T24" fmla="*/ 24 w 24"/>
                  <a:gd name="T25" fmla="*/ 16 h 32"/>
                  <a:gd name="T26" fmla="*/ 24 w 24"/>
                  <a:gd name="T27" fmla="*/ 8 h 32"/>
                  <a:gd name="T28" fmla="*/ 24 w 24"/>
                  <a:gd name="T29" fmla="*/ 8 h 32"/>
                  <a:gd name="T30" fmla="*/ 24 w 24"/>
                  <a:gd name="T31" fmla="*/ 8 h 32"/>
                  <a:gd name="T32" fmla="*/ 24 w 24"/>
                  <a:gd name="T33" fmla="*/ 8 h 32"/>
                  <a:gd name="T34" fmla="*/ 24 w 24"/>
                  <a:gd name="T35" fmla="*/ 8 h 32"/>
                  <a:gd name="T36" fmla="*/ 24 w 24"/>
                  <a:gd name="T37" fmla="*/ 8 h 32"/>
                  <a:gd name="T38" fmla="*/ 24 w 24"/>
                  <a:gd name="T39" fmla="*/ 0 h 32"/>
                  <a:gd name="T40" fmla="*/ 24 w 24"/>
                  <a:gd name="T41" fmla="*/ 0 h 32"/>
                  <a:gd name="T42" fmla="*/ 16 w 24"/>
                  <a:gd name="T43" fmla="*/ 0 h 32"/>
                  <a:gd name="T44" fmla="*/ 16 w 24"/>
                  <a:gd name="T45" fmla="*/ 0 h 32"/>
                  <a:gd name="T46" fmla="*/ 16 w 24"/>
                  <a:gd name="T47" fmla="*/ 0 h 32"/>
                  <a:gd name="T48" fmla="*/ 16 w 24"/>
                  <a:gd name="T49" fmla="*/ 0 h 32"/>
                  <a:gd name="T50" fmla="*/ 8 w 24"/>
                  <a:gd name="T51" fmla="*/ 0 h 32"/>
                  <a:gd name="T52" fmla="*/ 8 w 24"/>
                  <a:gd name="T53" fmla="*/ 0 h 32"/>
                  <a:gd name="T54" fmla="*/ 8 w 24"/>
                  <a:gd name="T55" fmla="*/ 8 h 32"/>
                  <a:gd name="T56" fmla="*/ 8 w 24"/>
                  <a:gd name="T57" fmla="*/ 8 h 32"/>
                  <a:gd name="T58" fmla="*/ 8 w 24"/>
                  <a:gd name="T59" fmla="*/ 8 h 32"/>
                  <a:gd name="T60" fmla="*/ 8 w 24"/>
                  <a:gd name="T61" fmla="*/ 8 h 32"/>
                  <a:gd name="T62" fmla="*/ 0 w 24"/>
                  <a:gd name="T63" fmla="*/ 16 h 32"/>
                  <a:gd name="T64" fmla="*/ 0 w 24"/>
                  <a:gd name="T65" fmla="*/ 16 h 32"/>
                  <a:gd name="T66" fmla="*/ 0 w 24"/>
                  <a:gd name="T67" fmla="*/ 16 h 32"/>
                  <a:gd name="T68" fmla="*/ 0 w 24"/>
                  <a:gd name="T69" fmla="*/ 16 h 32"/>
                  <a:gd name="T70" fmla="*/ 0 w 24"/>
                  <a:gd name="T71" fmla="*/ 16 h 32"/>
                  <a:gd name="T72" fmla="*/ 0 w 24"/>
                  <a:gd name="T73" fmla="*/ 16 h 32"/>
                  <a:gd name="T74" fmla="*/ 0 w 24"/>
                  <a:gd name="T75" fmla="*/ 24 h 32"/>
                  <a:gd name="T76" fmla="*/ 0 w 24"/>
                  <a:gd name="T77" fmla="*/ 24 h 32"/>
                  <a:gd name="T78" fmla="*/ 8 w 24"/>
                  <a:gd name="T79" fmla="*/ 24 h 32"/>
                  <a:gd name="T80" fmla="*/ 8 w 24"/>
                  <a:gd name="T81" fmla="*/ 24 h 32"/>
                  <a:gd name="T82" fmla="*/ 8 w 24"/>
                  <a:gd name="T83" fmla="*/ 24 h 32"/>
                  <a:gd name="T84" fmla="*/ 8 w 24"/>
                  <a:gd name="T85" fmla="*/ 24 h 32"/>
                  <a:gd name="T86" fmla="*/ 8 w 24"/>
                  <a:gd name="T87" fmla="*/ 32 h 32"/>
                  <a:gd name="T88" fmla="*/ 8 w 24"/>
                  <a:gd name="T89" fmla="*/ 32 h 32"/>
                  <a:gd name="T90" fmla="*/ 16 w 24"/>
                  <a:gd name="T91" fmla="*/ 32 h 32"/>
                  <a:gd name="T92" fmla="*/ 16 w 24"/>
                  <a:gd name="T9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" h="32">
                    <a:moveTo>
                      <a:pt x="16" y="32"/>
                    </a:moveTo>
                    <a:lnTo>
                      <a:pt x="16" y="32"/>
                    </a:lnTo>
                    <a:lnTo>
                      <a:pt x="16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3" name="Freeform 1427"/>
              <p:cNvSpPr>
                <a:spLocks/>
              </p:cNvSpPr>
              <p:nvPr/>
            </p:nvSpPr>
            <p:spPr bwMode="auto">
              <a:xfrm>
                <a:off x="808" y="4304"/>
                <a:ext cx="32" cy="64"/>
              </a:xfrm>
              <a:custGeom>
                <a:avLst/>
                <a:gdLst>
                  <a:gd name="T0" fmla="*/ 0 w 32"/>
                  <a:gd name="T1" fmla="*/ 8 h 64"/>
                  <a:gd name="T2" fmla="*/ 0 w 32"/>
                  <a:gd name="T3" fmla="*/ 8 h 64"/>
                  <a:gd name="T4" fmla="*/ 0 w 32"/>
                  <a:gd name="T5" fmla="*/ 8 h 64"/>
                  <a:gd name="T6" fmla="*/ 0 w 32"/>
                  <a:gd name="T7" fmla="*/ 8 h 64"/>
                  <a:gd name="T8" fmla="*/ 8 w 32"/>
                  <a:gd name="T9" fmla="*/ 8 h 64"/>
                  <a:gd name="T10" fmla="*/ 8 w 32"/>
                  <a:gd name="T11" fmla="*/ 8 h 64"/>
                  <a:gd name="T12" fmla="*/ 8 w 32"/>
                  <a:gd name="T13" fmla="*/ 8 h 64"/>
                  <a:gd name="T14" fmla="*/ 8 w 32"/>
                  <a:gd name="T15" fmla="*/ 0 h 64"/>
                  <a:gd name="T16" fmla="*/ 16 w 32"/>
                  <a:gd name="T17" fmla="*/ 0 h 64"/>
                  <a:gd name="T18" fmla="*/ 16 w 32"/>
                  <a:gd name="T19" fmla="*/ 0 h 64"/>
                  <a:gd name="T20" fmla="*/ 24 w 32"/>
                  <a:gd name="T21" fmla="*/ 8 h 64"/>
                  <a:gd name="T22" fmla="*/ 24 w 32"/>
                  <a:gd name="T23" fmla="*/ 8 h 64"/>
                  <a:gd name="T24" fmla="*/ 24 w 32"/>
                  <a:gd name="T25" fmla="*/ 8 h 64"/>
                  <a:gd name="T26" fmla="*/ 32 w 32"/>
                  <a:gd name="T27" fmla="*/ 16 h 64"/>
                  <a:gd name="T28" fmla="*/ 32 w 32"/>
                  <a:gd name="T29" fmla="*/ 24 h 64"/>
                  <a:gd name="T30" fmla="*/ 32 w 32"/>
                  <a:gd name="T31" fmla="*/ 24 h 64"/>
                  <a:gd name="T32" fmla="*/ 32 w 32"/>
                  <a:gd name="T33" fmla="*/ 32 h 64"/>
                  <a:gd name="T34" fmla="*/ 24 w 32"/>
                  <a:gd name="T35" fmla="*/ 40 h 64"/>
                  <a:gd name="T36" fmla="*/ 24 w 32"/>
                  <a:gd name="T37" fmla="*/ 40 h 64"/>
                  <a:gd name="T38" fmla="*/ 24 w 32"/>
                  <a:gd name="T39" fmla="*/ 48 h 64"/>
                  <a:gd name="T40" fmla="*/ 16 w 32"/>
                  <a:gd name="T41" fmla="*/ 48 h 64"/>
                  <a:gd name="T42" fmla="*/ 16 w 32"/>
                  <a:gd name="T43" fmla="*/ 48 h 64"/>
                  <a:gd name="T44" fmla="*/ 8 w 32"/>
                  <a:gd name="T45" fmla="*/ 48 h 64"/>
                  <a:gd name="T46" fmla="*/ 8 w 32"/>
                  <a:gd name="T47" fmla="*/ 40 h 64"/>
                  <a:gd name="T48" fmla="*/ 8 w 32"/>
                  <a:gd name="T49" fmla="*/ 40 h 64"/>
                  <a:gd name="T50" fmla="*/ 8 w 32"/>
                  <a:gd name="T51" fmla="*/ 40 h 64"/>
                  <a:gd name="T52" fmla="*/ 0 w 32"/>
                  <a:gd name="T53" fmla="*/ 40 h 64"/>
                  <a:gd name="T54" fmla="*/ 0 w 32"/>
                  <a:gd name="T55" fmla="*/ 40 h 64"/>
                  <a:gd name="T56" fmla="*/ 0 w 32"/>
                  <a:gd name="T57" fmla="*/ 64 h 64"/>
                  <a:gd name="T58" fmla="*/ 0 w 32"/>
                  <a:gd name="T59" fmla="*/ 64 h 64"/>
                  <a:gd name="T60" fmla="*/ 0 w 32"/>
                  <a:gd name="T61" fmla="*/ 64 h 64"/>
                  <a:gd name="T62" fmla="*/ 0 w 32"/>
                  <a:gd name="T63" fmla="*/ 64 h 64"/>
                  <a:gd name="T64" fmla="*/ 0 w 32"/>
                  <a:gd name="T65" fmla="*/ 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64">
                    <a:moveTo>
                      <a:pt x="0" y="8"/>
                    </a:move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4" name="Freeform 1428"/>
              <p:cNvSpPr>
                <a:spLocks/>
              </p:cNvSpPr>
              <p:nvPr/>
            </p:nvSpPr>
            <p:spPr bwMode="auto">
              <a:xfrm>
                <a:off x="808" y="4304"/>
                <a:ext cx="32" cy="64"/>
              </a:xfrm>
              <a:custGeom>
                <a:avLst/>
                <a:gdLst>
                  <a:gd name="T0" fmla="*/ 16 w 32"/>
                  <a:gd name="T1" fmla="*/ 40 h 64"/>
                  <a:gd name="T2" fmla="*/ 16 w 32"/>
                  <a:gd name="T3" fmla="*/ 40 h 64"/>
                  <a:gd name="T4" fmla="*/ 16 w 32"/>
                  <a:gd name="T5" fmla="*/ 40 h 64"/>
                  <a:gd name="T6" fmla="*/ 24 w 32"/>
                  <a:gd name="T7" fmla="*/ 32 h 64"/>
                  <a:gd name="T8" fmla="*/ 24 w 32"/>
                  <a:gd name="T9" fmla="*/ 32 h 64"/>
                  <a:gd name="T10" fmla="*/ 24 w 32"/>
                  <a:gd name="T11" fmla="*/ 32 h 64"/>
                  <a:gd name="T12" fmla="*/ 24 w 32"/>
                  <a:gd name="T13" fmla="*/ 24 h 64"/>
                  <a:gd name="T14" fmla="*/ 24 w 32"/>
                  <a:gd name="T15" fmla="*/ 24 h 64"/>
                  <a:gd name="T16" fmla="*/ 24 w 32"/>
                  <a:gd name="T17" fmla="*/ 16 h 64"/>
                  <a:gd name="T18" fmla="*/ 24 w 32"/>
                  <a:gd name="T19" fmla="*/ 16 h 64"/>
                  <a:gd name="T20" fmla="*/ 24 w 32"/>
                  <a:gd name="T21" fmla="*/ 16 h 64"/>
                  <a:gd name="T22" fmla="*/ 24 w 32"/>
                  <a:gd name="T23" fmla="*/ 8 h 64"/>
                  <a:gd name="T24" fmla="*/ 16 w 32"/>
                  <a:gd name="T25" fmla="*/ 8 h 64"/>
                  <a:gd name="T26" fmla="*/ 16 w 32"/>
                  <a:gd name="T27" fmla="*/ 8 h 64"/>
                  <a:gd name="T28" fmla="*/ 8 w 32"/>
                  <a:gd name="T29" fmla="*/ 8 h 64"/>
                  <a:gd name="T30" fmla="*/ 8 w 32"/>
                  <a:gd name="T31" fmla="*/ 16 h 64"/>
                  <a:gd name="T32" fmla="*/ 8 w 32"/>
                  <a:gd name="T33" fmla="*/ 16 h 64"/>
                  <a:gd name="T34" fmla="*/ 0 w 32"/>
                  <a:gd name="T35" fmla="*/ 24 h 64"/>
                  <a:gd name="T36" fmla="*/ 0 w 32"/>
                  <a:gd name="T37" fmla="*/ 24 h 64"/>
                  <a:gd name="T38" fmla="*/ 0 w 32"/>
                  <a:gd name="T39" fmla="*/ 24 h 64"/>
                  <a:gd name="T40" fmla="*/ 0 w 32"/>
                  <a:gd name="T41" fmla="*/ 32 h 64"/>
                  <a:gd name="T42" fmla="*/ 8 w 32"/>
                  <a:gd name="T43" fmla="*/ 32 h 64"/>
                  <a:gd name="T44" fmla="*/ 8 w 32"/>
                  <a:gd name="T45" fmla="*/ 32 h 64"/>
                  <a:gd name="T46" fmla="*/ 8 w 32"/>
                  <a:gd name="T47" fmla="*/ 40 h 64"/>
                  <a:gd name="T48" fmla="*/ 16 w 32"/>
                  <a:gd name="T49" fmla="*/ 40 h 64"/>
                  <a:gd name="T50" fmla="*/ 16 w 32"/>
                  <a:gd name="T51" fmla="*/ 40 h 64"/>
                  <a:gd name="T52" fmla="*/ 16 w 32"/>
                  <a:gd name="T53" fmla="*/ 40 h 64"/>
                  <a:gd name="T54" fmla="*/ 0 w 32"/>
                  <a:gd name="T55" fmla="*/ 8 h 64"/>
                  <a:gd name="T56" fmla="*/ 0 w 32"/>
                  <a:gd name="T57" fmla="*/ 8 h 64"/>
                  <a:gd name="T58" fmla="*/ 0 w 32"/>
                  <a:gd name="T59" fmla="*/ 8 h 64"/>
                  <a:gd name="T60" fmla="*/ 0 w 32"/>
                  <a:gd name="T61" fmla="*/ 8 h 64"/>
                  <a:gd name="T62" fmla="*/ 0 w 32"/>
                  <a:gd name="T63" fmla="*/ 8 h 64"/>
                  <a:gd name="T64" fmla="*/ 8 w 32"/>
                  <a:gd name="T65" fmla="*/ 8 h 64"/>
                  <a:gd name="T66" fmla="*/ 8 w 32"/>
                  <a:gd name="T67" fmla="*/ 8 h 64"/>
                  <a:gd name="T68" fmla="*/ 8 w 32"/>
                  <a:gd name="T69" fmla="*/ 8 h 64"/>
                  <a:gd name="T70" fmla="*/ 8 w 32"/>
                  <a:gd name="T71" fmla="*/ 0 h 64"/>
                  <a:gd name="T72" fmla="*/ 16 w 32"/>
                  <a:gd name="T73" fmla="*/ 0 h 64"/>
                  <a:gd name="T74" fmla="*/ 16 w 32"/>
                  <a:gd name="T75" fmla="*/ 0 h 64"/>
                  <a:gd name="T76" fmla="*/ 24 w 32"/>
                  <a:gd name="T77" fmla="*/ 8 h 64"/>
                  <a:gd name="T78" fmla="*/ 24 w 32"/>
                  <a:gd name="T79" fmla="*/ 8 h 64"/>
                  <a:gd name="T80" fmla="*/ 24 w 32"/>
                  <a:gd name="T81" fmla="*/ 8 h 64"/>
                  <a:gd name="T82" fmla="*/ 32 w 32"/>
                  <a:gd name="T83" fmla="*/ 16 h 64"/>
                  <a:gd name="T84" fmla="*/ 32 w 32"/>
                  <a:gd name="T85" fmla="*/ 24 h 64"/>
                  <a:gd name="T86" fmla="*/ 32 w 32"/>
                  <a:gd name="T87" fmla="*/ 24 h 64"/>
                  <a:gd name="T88" fmla="*/ 32 w 32"/>
                  <a:gd name="T89" fmla="*/ 32 h 64"/>
                  <a:gd name="T90" fmla="*/ 24 w 32"/>
                  <a:gd name="T91" fmla="*/ 40 h 64"/>
                  <a:gd name="T92" fmla="*/ 24 w 32"/>
                  <a:gd name="T93" fmla="*/ 40 h 64"/>
                  <a:gd name="T94" fmla="*/ 24 w 32"/>
                  <a:gd name="T95" fmla="*/ 48 h 64"/>
                  <a:gd name="T96" fmla="*/ 16 w 32"/>
                  <a:gd name="T97" fmla="*/ 48 h 64"/>
                  <a:gd name="T98" fmla="*/ 16 w 32"/>
                  <a:gd name="T99" fmla="*/ 48 h 64"/>
                  <a:gd name="T100" fmla="*/ 8 w 32"/>
                  <a:gd name="T101" fmla="*/ 48 h 64"/>
                  <a:gd name="T102" fmla="*/ 8 w 32"/>
                  <a:gd name="T103" fmla="*/ 40 h 64"/>
                  <a:gd name="T104" fmla="*/ 8 w 32"/>
                  <a:gd name="T105" fmla="*/ 40 h 64"/>
                  <a:gd name="T106" fmla="*/ 8 w 32"/>
                  <a:gd name="T107" fmla="*/ 40 h 64"/>
                  <a:gd name="T108" fmla="*/ 0 w 32"/>
                  <a:gd name="T109" fmla="*/ 40 h 64"/>
                  <a:gd name="T110" fmla="*/ 0 w 32"/>
                  <a:gd name="T111" fmla="*/ 40 h 64"/>
                  <a:gd name="T112" fmla="*/ 0 w 32"/>
                  <a:gd name="T113" fmla="*/ 64 h 64"/>
                  <a:gd name="T114" fmla="*/ 0 w 32"/>
                  <a:gd name="T115" fmla="*/ 64 h 64"/>
                  <a:gd name="T116" fmla="*/ 0 w 32"/>
                  <a:gd name="T117" fmla="*/ 64 h 64"/>
                  <a:gd name="T118" fmla="*/ 0 w 32"/>
                  <a:gd name="T119" fmla="*/ 64 h 64"/>
                  <a:gd name="T120" fmla="*/ 0 w 32"/>
                  <a:gd name="T121" fmla="*/ 8 h 64"/>
                  <a:gd name="T122" fmla="*/ 0 w 32"/>
                  <a:gd name="T123" fmla="*/ 8 h 64"/>
                  <a:gd name="T124" fmla="*/ 16 w 32"/>
                  <a:gd name="T125" fmla="*/ 4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2" h="64">
                    <a:moveTo>
                      <a:pt x="16" y="40"/>
                    </a:moveTo>
                    <a:lnTo>
                      <a:pt x="16" y="40"/>
                    </a:lnTo>
                    <a:lnTo>
                      <a:pt x="16" y="40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3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8" y="8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8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32" y="16"/>
                    </a:lnTo>
                    <a:lnTo>
                      <a:pt x="32" y="24"/>
                    </a:lnTo>
                    <a:lnTo>
                      <a:pt x="32" y="24"/>
                    </a:lnTo>
                    <a:lnTo>
                      <a:pt x="32" y="32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6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5" name="Freeform 1429"/>
              <p:cNvSpPr>
                <a:spLocks/>
              </p:cNvSpPr>
              <p:nvPr/>
            </p:nvSpPr>
            <p:spPr bwMode="auto">
              <a:xfrm>
                <a:off x="840" y="4304"/>
                <a:ext cx="40" cy="48"/>
              </a:xfrm>
              <a:custGeom>
                <a:avLst/>
                <a:gdLst>
                  <a:gd name="T0" fmla="*/ 24 w 40"/>
                  <a:gd name="T1" fmla="*/ 0 h 48"/>
                  <a:gd name="T2" fmla="*/ 32 w 40"/>
                  <a:gd name="T3" fmla="*/ 8 h 48"/>
                  <a:gd name="T4" fmla="*/ 32 w 40"/>
                  <a:gd name="T5" fmla="*/ 8 h 48"/>
                  <a:gd name="T6" fmla="*/ 32 w 40"/>
                  <a:gd name="T7" fmla="*/ 8 h 48"/>
                  <a:gd name="T8" fmla="*/ 40 w 40"/>
                  <a:gd name="T9" fmla="*/ 8 h 48"/>
                  <a:gd name="T10" fmla="*/ 40 w 40"/>
                  <a:gd name="T11" fmla="*/ 8 h 48"/>
                  <a:gd name="T12" fmla="*/ 40 w 40"/>
                  <a:gd name="T13" fmla="*/ 16 h 48"/>
                  <a:gd name="T14" fmla="*/ 40 w 40"/>
                  <a:gd name="T15" fmla="*/ 16 h 48"/>
                  <a:gd name="T16" fmla="*/ 40 w 40"/>
                  <a:gd name="T17" fmla="*/ 16 h 48"/>
                  <a:gd name="T18" fmla="*/ 40 w 40"/>
                  <a:gd name="T19" fmla="*/ 24 h 48"/>
                  <a:gd name="T20" fmla="*/ 40 w 40"/>
                  <a:gd name="T21" fmla="*/ 24 h 48"/>
                  <a:gd name="T22" fmla="*/ 40 w 40"/>
                  <a:gd name="T23" fmla="*/ 24 h 48"/>
                  <a:gd name="T24" fmla="*/ 8 w 40"/>
                  <a:gd name="T25" fmla="*/ 24 h 48"/>
                  <a:gd name="T26" fmla="*/ 8 w 40"/>
                  <a:gd name="T27" fmla="*/ 24 h 48"/>
                  <a:gd name="T28" fmla="*/ 8 w 40"/>
                  <a:gd name="T29" fmla="*/ 32 h 48"/>
                  <a:gd name="T30" fmla="*/ 16 w 40"/>
                  <a:gd name="T31" fmla="*/ 32 h 48"/>
                  <a:gd name="T32" fmla="*/ 16 w 40"/>
                  <a:gd name="T33" fmla="*/ 32 h 48"/>
                  <a:gd name="T34" fmla="*/ 16 w 40"/>
                  <a:gd name="T35" fmla="*/ 40 h 48"/>
                  <a:gd name="T36" fmla="*/ 24 w 40"/>
                  <a:gd name="T37" fmla="*/ 40 h 48"/>
                  <a:gd name="T38" fmla="*/ 24 w 40"/>
                  <a:gd name="T39" fmla="*/ 40 h 48"/>
                  <a:gd name="T40" fmla="*/ 24 w 40"/>
                  <a:gd name="T41" fmla="*/ 40 h 48"/>
                  <a:gd name="T42" fmla="*/ 32 w 40"/>
                  <a:gd name="T43" fmla="*/ 40 h 48"/>
                  <a:gd name="T44" fmla="*/ 32 w 40"/>
                  <a:gd name="T45" fmla="*/ 40 h 48"/>
                  <a:gd name="T46" fmla="*/ 32 w 40"/>
                  <a:gd name="T47" fmla="*/ 32 h 48"/>
                  <a:gd name="T48" fmla="*/ 32 w 40"/>
                  <a:gd name="T49" fmla="*/ 32 h 48"/>
                  <a:gd name="T50" fmla="*/ 32 w 40"/>
                  <a:gd name="T51" fmla="*/ 32 h 48"/>
                  <a:gd name="T52" fmla="*/ 40 w 40"/>
                  <a:gd name="T53" fmla="*/ 32 h 48"/>
                  <a:gd name="T54" fmla="*/ 40 w 40"/>
                  <a:gd name="T55" fmla="*/ 32 h 48"/>
                  <a:gd name="T56" fmla="*/ 40 w 40"/>
                  <a:gd name="T57" fmla="*/ 32 h 48"/>
                  <a:gd name="T58" fmla="*/ 40 w 40"/>
                  <a:gd name="T59" fmla="*/ 40 h 48"/>
                  <a:gd name="T60" fmla="*/ 40 w 40"/>
                  <a:gd name="T61" fmla="*/ 40 h 48"/>
                  <a:gd name="T62" fmla="*/ 32 w 40"/>
                  <a:gd name="T63" fmla="*/ 40 h 48"/>
                  <a:gd name="T64" fmla="*/ 32 w 40"/>
                  <a:gd name="T65" fmla="*/ 40 h 48"/>
                  <a:gd name="T66" fmla="*/ 32 w 40"/>
                  <a:gd name="T67" fmla="*/ 40 h 48"/>
                  <a:gd name="T68" fmla="*/ 32 w 40"/>
                  <a:gd name="T69" fmla="*/ 40 h 48"/>
                  <a:gd name="T70" fmla="*/ 24 w 40"/>
                  <a:gd name="T71" fmla="*/ 48 h 48"/>
                  <a:gd name="T72" fmla="*/ 24 w 40"/>
                  <a:gd name="T73" fmla="*/ 48 h 48"/>
                  <a:gd name="T74" fmla="*/ 24 w 40"/>
                  <a:gd name="T75" fmla="*/ 48 h 48"/>
                  <a:gd name="T76" fmla="*/ 24 w 40"/>
                  <a:gd name="T77" fmla="*/ 48 h 48"/>
                  <a:gd name="T78" fmla="*/ 24 w 40"/>
                  <a:gd name="T79" fmla="*/ 48 h 48"/>
                  <a:gd name="T80" fmla="*/ 16 w 40"/>
                  <a:gd name="T81" fmla="*/ 48 h 48"/>
                  <a:gd name="T82" fmla="*/ 8 w 40"/>
                  <a:gd name="T83" fmla="*/ 40 h 48"/>
                  <a:gd name="T84" fmla="*/ 8 w 40"/>
                  <a:gd name="T85" fmla="*/ 40 h 48"/>
                  <a:gd name="T86" fmla="*/ 8 w 40"/>
                  <a:gd name="T87" fmla="*/ 32 h 48"/>
                  <a:gd name="T88" fmla="*/ 0 w 40"/>
                  <a:gd name="T89" fmla="*/ 24 h 48"/>
                  <a:gd name="T90" fmla="*/ 0 w 40"/>
                  <a:gd name="T91" fmla="*/ 24 h 48"/>
                  <a:gd name="T92" fmla="*/ 8 w 40"/>
                  <a:gd name="T93" fmla="*/ 16 h 48"/>
                  <a:gd name="T94" fmla="*/ 8 w 40"/>
                  <a:gd name="T95" fmla="*/ 8 h 48"/>
                  <a:gd name="T96" fmla="*/ 8 w 40"/>
                  <a:gd name="T97" fmla="*/ 8 h 48"/>
                  <a:gd name="T98" fmla="*/ 16 w 40"/>
                  <a:gd name="T99" fmla="*/ 8 h 48"/>
                  <a:gd name="T100" fmla="*/ 24 w 40"/>
                  <a:gd name="T10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0" h="48"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32" y="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16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16" y="40"/>
                    </a:lnTo>
                    <a:lnTo>
                      <a:pt x="16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24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40" y="32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40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32" y="40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6" y="48"/>
                    </a:lnTo>
                    <a:lnTo>
                      <a:pt x="16" y="4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32"/>
                    </a:lnTo>
                    <a:lnTo>
                      <a:pt x="8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486" name="Freeform 1430"/>
              <p:cNvSpPr>
                <a:spLocks/>
              </p:cNvSpPr>
              <p:nvPr/>
            </p:nvSpPr>
            <p:spPr bwMode="auto">
              <a:xfrm>
                <a:off x="848" y="4312"/>
                <a:ext cx="24" cy="16"/>
              </a:xfrm>
              <a:custGeom>
                <a:avLst/>
                <a:gdLst>
                  <a:gd name="T0" fmla="*/ 24 w 24"/>
                  <a:gd name="T1" fmla="*/ 16 h 16"/>
                  <a:gd name="T2" fmla="*/ 24 w 24"/>
                  <a:gd name="T3" fmla="*/ 8 h 16"/>
                  <a:gd name="T4" fmla="*/ 24 w 24"/>
                  <a:gd name="T5" fmla="*/ 8 h 16"/>
                  <a:gd name="T6" fmla="*/ 24 w 24"/>
                  <a:gd name="T7" fmla="*/ 8 h 16"/>
                  <a:gd name="T8" fmla="*/ 24 w 24"/>
                  <a:gd name="T9" fmla="*/ 8 h 16"/>
                  <a:gd name="T10" fmla="*/ 24 w 24"/>
                  <a:gd name="T11" fmla="*/ 8 h 16"/>
                  <a:gd name="T12" fmla="*/ 24 w 24"/>
                  <a:gd name="T13" fmla="*/ 8 h 16"/>
                  <a:gd name="T14" fmla="*/ 16 w 24"/>
                  <a:gd name="T15" fmla="*/ 0 h 16"/>
                  <a:gd name="T16" fmla="*/ 16 w 24"/>
                  <a:gd name="T17" fmla="*/ 0 h 16"/>
                  <a:gd name="T18" fmla="*/ 16 w 24"/>
                  <a:gd name="T19" fmla="*/ 0 h 16"/>
                  <a:gd name="T20" fmla="*/ 16 w 24"/>
                  <a:gd name="T21" fmla="*/ 0 h 16"/>
                  <a:gd name="T22" fmla="*/ 16 w 24"/>
                  <a:gd name="T23" fmla="*/ 0 h 16"/>
                  <a:gd name="T24" fmla="*/ 16 w 24"/>
                  <a:gd name="T25" fmla="*/ 0 h 16"/>
                  <a:gd name="T26" fmla="*/ 8 w 24"/>
                  <a:gd name="T27" fmla="*/ 0 h 16"/>
                  <a:gd name="T28" fmla="*/ 8 w 24"/>
                  <a:gd name="T29" fmla="*/ 0 h 16"/>
                  <a:gd name="T30" fmla="*/ 8 w 24"/>
                  <a:gd name="T31" fmla="*/ 8 h 16"/>
                  <a:gd name="T32" fmla="*/ 8 w 24"/>
                  <a:gd name="T33" fmla="*/ 8 h 16"/>
                  <a:gd name="T34" fmla="*/ 8 w 24"/>
                  <a:gd name="T35" fmla="*/ 8 h 16"/>
                  <a:gd name="T36" fmla="*/ 8 w 24"/>
                  <a:gd name="T37" fmla="*/ 8 h 16"/>
                  <a:gd name="T38" fmla="*/ 0 w 24"/>
                  <a:gd name="T39" fmla="*/ 8 h 16"/>
                  <a:gd name="T40" fmla="*/ 0 w 24"/>
                  <a:gd name="T41" fmla="*/ 8 h 16"/>
                  <a:gd name="T42" fmla="*/ 0 w 24"/>
                  <a:gd name="T43" fmla="*/ 16 h 16"/>
                  <a:gd name="T44" fmla="*/ 0 w 24"/>
                  <a:gd name="T45" fmla="*/ 16 h 16"/>
                  <a:gd name="T46" fmla="*/ 0 w 24"/>
                  <a:gd name="T47" fmla="*/ 16 h 16"/>
                  <a:gd name="T48" fmla="*/ 0 w 24"/>
                  <a:gd name="T49" fmla="*/ 16 h 16"/>
                  <a:gd name="T50" fmla="*/ 24 w 24"/>
                  <a:gd name="T51" fmla="*/ 16 h 16"/>
                  <a:gd name="T52" fmla="*/ 24 w 24"/>
                  <a:gd name="T5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" h="16">
                    <a:moveTo>
                      <a:pt x="24" y="16"/>
                    </a:move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4" y="16"/>
                    </a:lnTo>
                    <a:lnTo>
                      <a:pt x="24" y="16"/>
                    </a:lnTo>
                    <a:close/>
                  </a:path>
                </a:pathLst>
              </a:custGeom>
              <a:noFill/>
              <a:ln w="127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6488" name="Text Box 1432"/>
          <p:cNvSpPr txBox="1">
            <a:spLocks noChangeArrowheads="1"/>
          </p:cNvSpPr>
          <p:nvPr/>
        </p:nvSpPr>
        <p:spPr bwMode="auto">
          <a:xfrm>
            <a:off x="1704975" y="6629400"/>
            <a:ext cx="1495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Cochlear Analysis</a:t>
            </a:r>
          </a:p>
        </p:txBody>
      </p:sp>
      <p:sp>
        <p:nvSpPr>
          <p:cNvPr id="46489" name="Text Box 1433"/>
          <p:cNvSpPr txBox="1">
            <a:spLocks noChangeArrowheads="1"/>
          </p:cNvSpPr>
          <p:nvPr/>
        </p:nvSpPr>
        <p:spPr bwMode="auto">
          <a:xfrm>
            <a:off x="6781800" y="3352800"/>
            <a:ext cx="1974850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Direct  Simulation</a:t>
            </a:r>
          </a:p>
        </p:txBody>
      </p:sp>
      <p:sp>
        <p:nvSpPr>
          <p:cNvPr id="46490" name="Line 1434"/>
          <p:cNvSpPr>
            <a:spLocks noChangeShapeType="1"/>
          </p:cNvSpPr>
          <p:nvPr/>
        </p:nvSpPr>
        <p:spPr bwMode="auto">
          <a:xfrm>
            <a:off x="2962275" y="5335588"/>
            <a:ext cx="0" cy="12065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1" name="Text Box 1435"/>
          <p:cNvSpPr txBox="1">
            <a:spLocks noChangeArrowheads="1"/>
          </p:cNvSpPr>
          <p:nvPr/>
        </p:nvSpPr>
        <p:spPr bwMode="auto">
          <a:xfrm>
            <a:off x="7315200" y="6172200"/>
            <a:ext cx="11795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b="1"/>
              <a:t>Pulse-width</a:t>
            </a:r>
          </a:p>
          <a:p>
            <a:r>
              <a:rPr lang="en-US" altLang="en-US" sz="1400" b="1"/>
              <a:t>Encodes ITD</a:t>
            </a:r>
          </a:p>
        </p:txBody>
      </p:sp>
      <p:sp>
        <p:nvSpPr>
          <p:cNvPr id="46492" name="Line 1436"/>
          <p:cNvSpPr>
            <a:spLocks noChangeShapeType="1"/>
          </p:cNvSpPr>
          <p:nvPr/>
        </p:nvSpPr>
        <p:spPr bwMode="auto">
          <a:xfrm>
            <a:off x="2235200" y="5480050"/>
            <a:ext cx="241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3" name="Freeform 1437"/>
          <p:cNvSpPr>
            <a:spLocks/>
          </p:cNvSpPr>
          <p:nvPr/>
        </p:nvSpPr>
        <p:spPr bwMode="auto">
          <a:xfrm>
            <a:off x="1450975" y="6230938"/>
            <a:ext cx="457200" cy="136525"/>
          </a:xfrm>
          <a:custGeom>
            <a:avLst/>
            <a:gdLst>
              <a:gd name="T0" fmla="*/ 0 w 442"/>
              <a:gd name="T1" fmla="*/ 307 h 400"/>
              <a:gd name="T2" fmla="*/ 28 w 442"/>
              <a:gd name="T3" fmla="*/ 129 h 400"/>
              <a:gd name="T4" fmla="*/ 64 w 442"/>
              <a:gd name="T5" fmla="*/ 43 h 400"/>
              <a:gd name="T6" fmla="*/ 92 w 442"/>
              <a:gd name="T7" fmla="*/ 0 h 400"/>
              <a:gd name="T8" fmla="*/ 142 w 442"/>
              <a:gd name="T9" fmla="*/ 286 h 400"/>
              <a:gd name="T10" fmla="*/ 171 w 442"/>
              <a:gd name="T11" fmla="*/ 372 h 400"/>
              <a:gd name="T12" fmla="*/ 185 w 442"/>
              <a:gd name="T13" fmla="*/ 286 h 400"/>
              <a:gd name="T14" fmla="*/ 207 w 442"/>
              <a:gd name="T15" fmla="*/ 172 h 400"/>
              <a:gd name="T16" fmla="*/ 235 w 442"/>
              <a:gd name="T17" fmla="*/ 272 h 400"/>
              <a:gd name="T18" fmla="*/ 242 w 442"/>
              <a:gd name="T19" fmla="*/ 293 h 400"/>
              <a:gd name="T20" fmla="*/ 285 w 442"/>
              <a:gd name="T21" fmla="*/ 172 h 400"/>
              <a:gd name="T22" fmla="*/ 342 w 442"/>
              <a:gd name="T23" fmla="*/ 215 h 400"/>
              <a:gd name="T24" fmla="*/ 371 w 442"/>
              <a:gd name="T25" fmla="*/ 57 h 400"/>
              <a:gd name="T26" fmla="*/ 400 w 442"/>
              <a:gd name="T27" fmla="*/ 200 h 400"/>
              <a:gd name="T28" fmla="*/ 428 w 442"/>
              <a:gd name="T29" fmla="*/ 400 h 400"/>
              <a:gd name="T30" fmla="*/ 442 w 442"/>
              <a:gd name="T31" fmla="*/ 19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42" h="400">
                <a:moveTo>
                  <a:pt x="0" y="307"/>
                </a:moveTo>
                <a:cubicBezTo>
                  <a:pt x="14" y="248"/>
                  <a:pt x="6" y="183"/>
                  <a:pt x="28" y="129"/>
                </a:cubicBezTo>
                <a:cubicBezTo>
                  <a:pt x="39" y="100"/>
                  <a:pt x="50" y="70"/>
                  <a:pt x="64" y="43"/>
                </a:cubicBezTo>
                <a:cubicBezTo>
                  <a:pt x="71" y="27"/>
                  <a:pt x="92" y="0"/>
                  <a:pt x="92" y="0"/>
                </a:cubicBezTo>
                <a:cubicBezTo>
                  <a:pt x="124" y="89"/>
                  <a:pt x="120" y="192"/>
                  <a:pt x="142" y="286"/>
                </a:cubicBezTo>
                <a:cubicBezTo>
                  <a:pt x="148" y="315"/>
                  <a:pt x="161" y="343"/>
                  <a:pt x="171" y="372"/>
                </a:cubicBezTo>
                <a:cubicBezTo>
                  <a:pt x="175" y="343"/>
                  <a:pt x="182" y="314"/>
                  <a:pt x="185" y="286"/>
                </a:cubicBezTo>
                <a:cubicBezTo>
                  <a:pt x="197" y="155"/>
                  <a:pt x="160" y="125"/>
                  <a:pt x="207" y="172"/>
                </a:cubicBezTo>
                <a:cubicBezTo>
                  <a:pt x="216" y="205"/>
                  <a:pt x="225" y="238"/>
                  <a:pt x="235" y="272"/>
                </a:cubicBezTo>
                <a:cubicBezTo>
                  <a:pt x="237" y="279"/>
                  <a:pt x="237" y="298"/>
                  <a:pt x="242" y="293"/>
                </a:cubicBezTo>
                <a:cubicBezTo>
                  <a:pt x="266" y="263"/>
                  <a:pt x="277" y="210"/>
                  <a:pt x="285" y="172"/>
                </a:cubicBezTo>
                <a:cubicBezTo>
                  <a:pt x="295" y="225"/>
                  <a:pt x="287" y="236"/>
                  <a:pt x="342" y="215"/>
                </a:cubicBezTo>
                <a:cubicBezTo>
                  <a:pt x="332" y="138"/>
                  <a:pt x="347" y="131"/>
                  <a:pt x="371" y="57"/>
                </a:cubicBezTo>
                <a:cubicBezTo>
                  <a:pt x="380" y="104"/>
                  <a:pt x="392" y="151"/>
                  <a:pt x="400" y="200"/>
                </a:cubicBezTo>
                <a:cubicBezTo>
                  <a:pt x="409" y="266"/>
                  <a:pt x="406" y="335"/>
                  <a:pt x="428" y="400"/>
                </a:cubicBezTo>
                <a:cubicBezTo>
                  <a:pt x="439" y="331"/>
                  <a:pt x="442" y="262"/>
                  <a:pt x="442" y="19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4" name="Line 1438"/>
          <p:cNvSpPr>
            <a:spLocks noChangeShapeType="1"/>
          </p:cNvSpPr>
          <p:nvPr/>
        </p:nvSpPr>
        <p:spPr bwMode="auto">
          <a:xfrm flipV="1">
            <a:off x="1123950" y="5546725"/>
            <a:ext cx="327025" cy="444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5" name="Line 1439"/>
          <p:cNvSpPr>
            <a:spLocks noChangeShapeType="1"/>
          </p:cNvSpPr>
          <p:nvPr/>
        </p:nvSpPr>
        <p:spPr bwMode="auto">
          <a:xfrm>
            <a:off x="1190625" y="6094413"/>
            <a:ext cx="392113" cy="101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6" name="Line 1440"/>
          <p:cNvSpPr>
            <a:spLocks noChangeShapeType="1"/>
          </p:cNvSpPr>
          <p:nvPr/>
        </p:nvSpPr>
        <p:spPr bwMode="auto">
          <a:xfrm>
            <a:off x="2235200" y="6299200"/>
            <a:ext cx="2419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7" name="Line 1441"/>
          <p:cNvSpPr>
            <a:spLocks noChangeShapeType="1"/>
          </p:cNvSpPr>
          <p:nvPr/>
        </p:nvSpPr>
        <p:spPr bwMode="auto">
          <a:xfrm>
            <a:off x="3411538" y="5480050"/>
            <a:ext cx="1243012" cy="75088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8" name="AutoShape 1442"/>
          <p:cNvSpPr>
            <a:spLocks noChangeArrowheads="1"/>
          </p:cNvSpPr>
          <p:nvPr/>
        </p:nvSpPr>
        <p:spPr bwMode="auto">
          <a:xfrm>
            <a:off x="4654550" y="6230938"/>
            <a:ext cx="260350" cy="136525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499" name="AutoShape 1443"/>
          <p:cNvSpPr>
            <a:spLocks noChangeArrowheads="1"/>
          </p:cNvSpPr>
          <p:nvPr/>
        </p:nvSpPr>
        <p:spPr bwMode="auto">
          <a:xfrm>
            <a:off x="1974850" y="5410200"/>
            <a:ext cx="260350" cy="1365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1800"/>
          </a:p>
        </p:txBody>
      </p:sp>
      <p:sp>
        <p:nvSpPr>
          <p:cNvPr id="46500" name="AutoShape 1444"/>
          <p:cNvSpPr>
            <a:spLocks noChangeArrowheads="1"/>
          </p:cNvSpPr>
          <p:nvPr/>
        </p:nvSpPr>
        <p:spPr bwMode="auto">
          <a:xfrm>
            <a:off x="1974850" y="6230938"/>
            <a:ext cx="260350" cy="1365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 sz="1800"/>
          </a:p>
        </p:txBody>
      </p:sp>
      <p:sp>
        <p:nvSpPr>
          <p:cNvPr id="46501" name="AutoShape 1445"/>
          <p:cNvSpPr>
            <a:spLocks noChangeArrowheads="1"/>
          </p:cNvSpPr>
          <p:nvPr/>
        </p:nvSpPr>
        <p:spPr bwMode="auto">
          <a:xfrm>
            <a:off x="928688" y="5991225"/>
            <a:ext cx="261937" cy="136525"/>
          </a:xfrm>
          <a:prstGeom prst="irregularSeal1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2" name="Rectangle 1446"/>
          <p:cNvSpPr>
            <a:spLocks noChangeArrowheads="1"/>
          </p:cNvSpPr>
          <p:nvPr/>
        </p:nvSpPr>
        <p:spPr bwMode="auto">
          <a:xfrm>
            <a:off x="2562225" y="6162675"/>
            <a:ext cx="849313" cy="2397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3" name="Line 1447"/>
          <p:cNvSpPr>
            <a:spLocks noChangeShapeType="1"/>
          </p:cNvSpPr>
          <p:nvPr/>
        </p:nvSpPr>
        <p:spPr bwMode="auto">
          <a:xfrm>
            <a:off x="2963863" y="6181725"/>
            <a:ext cx="0" cy="169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4" name="Line 1448"/>
          <p:cNvSpPr>
            <a:spLocks noChangeShapeType="1"/>
          </p:cNvSpPr>
          <p:nvPr/>
        </p:nvSpPr>
        <p:spPr bwMode="auto">
          <a:xfrm>
            <a:off x="2692400" y="6351588"/>
            <a:ext cx="588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5" name="Line 1449"/>
          <p:cNvSpPr>
            <a:spLocks noChangeShapeType="1"/>
          </p:cNvSpPr>
          <p:nvPr/>
        </p:nvSpPr>
        <p:spPr bwMode="auto">
          <a:xfrm flipH="1">
            <a:off x="2963863" y="6257925"/>
            <a:ext cx="2270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6" name="Line 1450"/>
          <p:cNvSpPr>
            <a:spLocks noChangeShapeType="1"/>
          </p:cNvSpPr>
          <p:nvPr/>
        </p:nvSpPr>
        <p:spPr bwMode="auto">
          <a:xfrm flipH="1" flipV="1">
            <a:off x="2963863" y="6257925"/>
            <a:ext cx="0" cy="936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7" name="Rectangle 1451"/>
          <p:cNvSpPr>
            <a:spLocks noChangeArrowheads="1"/>
          </p:cNvSpPr>
          <p:nvPr/>
        </p:nvSpPr>
        <p:spPr bwMode="auto">
          <a:xfrm>
            <a:off x="2562225" y="5357813"/>
            <a:ext cx="849313" cy="2397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8" name="Line 1452"/>
          <p:cNvSpPr>
            <a:spLocks noChangeShapeType="1"/>
          </p:cNvSpPr>
          <p:nvPr/>
        </p:nvSpPr>
        <p:spPr bwMode="auto">
          <a:xfrm>
            <a:off x="2963863" y="5376863"/>
            <a:ext cx="0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09" name="Line 1453"/>
          <p:cNvSpPr>
            <a:spLocks noChangeShapeType="1"/>
          </p:cNvSpPr>
          <p:nvPr/>
        </p:nvSpPr>
        <p:spPr bwMode="auto">
          <a:xfrm>
            <a:off x="2692400" y="5546725"/>
            <a:ext cx="588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0" name="Line 1454"/>
          <p:cNvSpPr>
            <a:spLocks noChangeShapeType="1"/>
          </p:cNvSpPr>
          <p:nvPr/>
        </p:nvSpPr>
        <p:spPr bwMode="auto">
          <a:xfrm flipH="1">
            <a:off x="2963863" y="5453063"/>
            <a:ext cx="2270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1" name="Line 1455"/>
          <p:cNvSpPr>
            <a:spLocks noChangeShapeType="1"/>
          </p:cNvSpPr>
          <p:nvPr/>
        </p:nvSpPr>
        <p:spPr bwMode="auto">
          <a:xfrm flipH="1" flipV="1">
            <a:off x="2963863" y="5453063"/>
            <a:ext cx="0" cy="9366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2" name="Line 1456"/>
          <p:cNvSpPr>
            <a:spLocks noChangeShapeType="1"/>
          </p:cNvSpPr>
          <p:nvPr/>
        </p:nvSpPr>
        <p:spPr bwMode="auto">
          <a:xfrm flipV="1">
            <a:off x="3411538" y="5546725"/>
            <a:ext cx="1243012" cy="7524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3" name="AutoShape 1457"/>
          <p:cNvSpPr>
            <a:spLocks noChangeArrowheads="1"/>
          </p:cNvSpPr>
          <p:nvPr/>
        </p:nvSpPr>
        <p:spPr bwMode="auto">
          <a:xfrm>
            <a:off x="4654550" y="5410200"/>
            <a:ext cx="260350" cy="136525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4" name="Freeform 1458"/>
          <p:cNvSpPr>
            <a:spLocks/>
          </p:cNvSpPr>
          <p:nvPr/>
        </p:nvSpPr>
        <p:spPr bwMode="auto">
          <a:xfrm>
            <a:off x="1450975" y="5410200"/>
            <a:ext cx="457200" cy="136525"/>
          </a:xfrm>
          <a:custGeom>
            <a:avLst/>
            <a:gdLst>
              <a:gd name="T0" fmla="*/ 0 w 442"/>
              <a:gd name="T1" fmla="*/ 307 h 400"/>
              <a:gd name="T2" fmla="*/ 28 w 442"/>
              <a:gd name="T3" fmla="*/ 129 h 400"/>
              <a:gd name="T4" fmla="*/ 64 w 442"/>
              <a:gd name="T5" fmla="*/ 43 h 400"/>
              <a:gd name="T6" fmla="*/ 92 w 442"/>
              <a:gd name="T7" fmla="*/ 0 h 400"/>
              <a:gd name="T8" fmla="*/ 142 w 442"/>
              <a:gd name="T9" fmla="*/ 286 h 400"/>
              <a:gd name="T10" fmla="*/ 171 w 442"/>
              <a:gd name="T11" fmla="*/ 372 h 400"/>
              <a:gd name="T12" fmla="*/ 185 w 442"/>
              <a:gd name="T13" fmla="*/ 286 h 400"/>
              <a:gd name="T14" fmla="*/ 207 w 442"/>
              <a:gd name="T15" fmla="*/ 172 h 400"/>
              <a:gd name="T16" fmla="*/ 235 w 442"/>
              <a:gd name="T17" fmla="*/ 272 h 400"/>
              <a:gd name="T18" fmla="*/ 242 w 442"/>
              <a:gd name="T19" fmla="*/ 293 h 400"/>
              <a:gd name="T20" fmla="*/ 285 w 442"/>
              <a:gd name="T21" fmla="*/ 172 h 400"/>
              <a:gd name="T22" fmla="*/ 342 w 442"/>
              <a:gd name="T23" fmla="*/ 215 h 400"/>
              <a:gd name="T24" fmla="*/ 371 w 442"/>
              <a:gd name="T25" fmla="*/ 57 h 400"/>
              <a:gd name="T26" fmla="*/ 400 w 442"/>
              <a:gd name="T27" fmla="*/ 200 h 400"/>
              <a:gd name="T28" fmla="*/ 428 w 442"/>
              <a:gd name="T29" fmla="*/ 400 h 400"/>
              <a:gd name="T30" fmla="*/ 442 w 442"/>
              <a:gd name="T31" fmla="*/ 19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42" h="400">
                <a:moveTo>
                  <a:pt x="0" y="307"/>
                </a:moveTo>
                <a:cubicBezTo>
                  <a:pt x="14" y="248"/>
                  <a:pt x="6" y="183"/>
                  <a:pt x="28" y="129"/>
                </a:cubicBezTo>
                <a:cubicBezTo>
                  <a:pt x="39" y="100"/>
                  <a:pt x="50" y="70"/>
                  <a:pt x="64" y="43"/>
                </a:cubicBezTo>
                <a:cubicBezTo>
                  <a:pt x="71" y="27"/>
                  <a:pt x="92" y="0"/>
                  <a:pt x="92" y="0"/>
                </a:cubicBezTo>
                <a:cubicBezTo>
                  <a:pt x="124" y="89"/>
                  <a:pt x="120" y="192"/>
                  <a:pt x="142" y="286"/>
                </a:cubicBezTo>
                <a:cubicBezTo>
                  <a:pt x="148" y="315"/>
                  <a:pt x="161" y="343"/>
                  <a:pt x="171" y="372"/>
                </a:cubicBezTo>
                <a:cubicBezTo>
                  <a:pt x="175" y="343"/>
                  <a:pt x="182" y="314"/>
                  <a:pt x="185" y="286"/>
                </a:cubicBezTo>
                <a:cubicBezTo>
                  <a:pt x="197" y="155"/>
                  <a:pt x="160" y="125"/>
                  <a:pt x="207" y="172"/>
                </a:cubicBezTo>
                <a:cubicBezTo>
                  <a:pt x="216" y="205"/>
                  <a:pt x="225" y="238"/>
                  <a:pt x="235" y="272"/>
                </a:cubicBezTo>
                <a:cubicBezTo>
                  <a:pt x="237" y="279"/>
                  <a:pt x="237" y="298"/>
                  <a:pt x="242" y="293"/>
                </a:cubicBezTo>
                <a:cubicBezTo>
                  <a:pt x="266" y="263"/>
                  <a:pt x="277" y="210"/>
                  <a:pt x="285" y="172"/>
                </a:cubicBezTo>
                <a:cubicBezTo>
                  <a:pt x="295" y="225"/>
                  <a:pt x="287" y="236"/>
                  <a:pt x="342" y="215"/>
                </a:cubicBezTo>
                <a:cubicBezTo>
                  <a:pt x="332" y="138"/>
                  <a:pt x="347" y="131"/>
                  <a:pt x="371" y="57"/>
                </a:cubicBezTo>
                <a:cubicBezTo>
                  <a:pt x="380" y="104"/>
                  <a:pt x="392" y="151"/>
                  <a:pt x="400" y="200"/>
                </a:cubicBezTo>
                <a:cubicBezTo>
                  <a:pt x="409" y="266"/>
                  <a:pt x="406" y="335"/>
                  <a:pt x="428" y="400"/>
                </a:cubicBezTo>
                <a:cubicBezTo>
                  <a:pt x="439" y="331"/>
                  <a:pt x="442" y="262"/>
                  <a:pt x="442" y="19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5" name="Line 1459"/>
          <p:cNvSpPr>
            <a:spLocks noChangeShapeType="1"/>
          </p:cNvSpPr>
          <p:nvPr/>
        </p:nvSpPr>
        <p:spPr bwMode="auto">
          <a:xfrm>
            <a:off x="1497013" y="5494338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6" name="Line 1460"/>
          <p:cNvSpPr>
            <a:spLocks noChangeShapeType="1"/>
          </p:cNvSpPr>
          <p:nvPr/>
        </p:nvSpPr>
        <p:spPr bwMode="auto">
          <a:xfrm>
            <a:off x="1503363" y="6315075"/>
            <a:ext cx="4572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7" name="Line 1461"/>
          <p:cNvSpPr>
            <a:spLocks noChangeShapeType="1"/>
          </p:cNvSpPr>
          <p:nvPr/>
        </p:nvSpPr>
        <p:spPr bwMode="auto">
          <a:xfrm>
            <a:off x="4914900" y="6299200"/>
            <a:ext cx="2352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18" name="Line 1462"/>
          <p:cNvSpPr>
            <a:spLocks noChangeShapeType="1"/>
          </p:cNvSpPr>
          <p:nvPr/>
        </p:nvSpPr>
        <p:spPr bwMode="auto">
          <a:xfrm>
            <a:off x="3543300" y="5205413"/>
            <a:ext cx="0" cy="1400175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6519" name="Group 1463"/>
          <p:cNvGrpSpPr>
            <a:grpSpLocks/>
          </p:cNvGrpSpPr>
          <p:nvPr/>
        </p:nvGrpSpPr>
        <p:grpSpPr bwMode="auto">
          <a:xfrm>
            <a:off x="4979988" y="6196013"/>
            <a:ext cx="512762" cy="206375"/>
            <a:chOff x="2112" y="2976"/>
            <a:chExt cx="376" cy="288"/>
          </a:xfrm>
        </p:grpSpPr>
        <p:sp>
          <p:nvSpPr>
            <p:cNvPr id="46520" name="Rectangle 1464"/>
            <p:cNvSpPr>
              <a:spLocks noChangeArrowheads="1"/>
            </p:cNvSpPr>
            <p:nvPr/>
          </p:nvSpPr>
          <p:spPr bwMode="auto">
            <a:xfrm>
              <a:off x="2112" y="297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21" name="Rectangle 1465"/>
            <p:cNvSpPr>
              <a:spLocks noChangeArrowheads="1"/>
            </p:cNvSpPr>
            <p:nvPr/>
          </p:nvSpPr>
          <p:spPr bwMode="auto">
            <a:xfrm>
              <a:off x="2208" y="3120"/>
              <a:ext cx="48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22" name="Rectangle 1466"/>
            <p:cNvSpPr>
              <a:spLocks noChangeArrowheads="1"/>
            </p:cNvSpPr>
            <p:nvPr/>
          </p:nvSpPr>
          <p:spPr bwMode="auto">
            <a:xfrm>
              <a:off x="2256" y="297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23" name="Rectangle 1467"/>
            <p:cNvSpPr>
              <a:spLocks noChangeArrowheads="1"/>
            </p:cNvSpPr>
            <p:nvPr/>
          </p:nvSpPr>
          <p:spPr bwMode="auto">
            <a:xfrm>
              <a:off x="2332" y="3120"/>
              <a:ext cx="47" cy="144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24" name="Rectangle 1468"/>
            <p:cNvSpPr>
              <a:spLocks noChangeArrowheads="1"/>
            </p:cNvSpPr>
            <p:nvPr/>
          </p:nvSpPr>
          <p:spPr bwMode="auto">
            <a:xfrm>
              <a:off x="2440" y="297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525" name="Rectangle 1469"/>
          <p:cNvSpPr>
            <a:spLocks noChangeArrowheads="1"/>
          </p:cNvSpPr>
          <p:nvPr/>
        </p:nvSpPr>
        <p:spPr bwMode="auto">
          <a:xfrm>
            <a:off x="5634038" y="6176963"/>
            <a:ext cx="849312" cy="2397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26" name="Line 1470"/>
          <p:cNvSpPr>
            <a:spLocks noChangeShapeType="1"/>
          </p:cNvSpPr>
          <p:nvPr/>
        </p:nvSpPr>
        <p:spPr bwMode="auto">
          <a:xfrm>
            <a:off x="6035675" y="6196013"/>
            <a:ext cx="0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27" name="Line 1471"/>
          <p:cNvSpPr>
            <a:spLocks noChangeShapeType="1"/>
          </p:cNvSpPr>
          <p:nvPr/>
        </p:nvSpPr>
        <p:spPr bwMode="auto">
          <a:xfrm>
            <a:off x="5764213" y="6367463"/>
            <a:ext cx="588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28" name="Line 1472"/>
          <p:cNvSpPr>
            <a:spLocks noChangeShapeType="1"/>
          </p:cNvSpPr>
          <p:nvPr/>
        </p:nvSpPr>
        <p:spPr bwMode="auto">
          <a:xfrm flipH="1">
            <a:off x="6035675" y="6272213"/>
            <a:ext cx="2270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29" name="Line 1473"/>
          <p:cNvSpPr>
            <a:spLocks noChangeShapeType="1"/>
          </p:cNvSpPr>
          <p:nvPr/>
        </p:nvSpPr>
        <p:spPr bwMode="auto">
          <a:xfrm flipH="1" flipV="1">
            <a:off x="6035675" y="6272213"/>
            <a:ext cx="0" cy="952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6530" name="Group 1474"/>
          <p:cNvGrpSpPr>
            <a:grpSpLocks/>
          </p:cNvGrpSpPr>
          <p:nvPr/>
        </p:nvGrpSpPr>
        <p:grpSpPr bwMode="auto">
          <a:xfrm>
            <a:off x="6615113" y="6196013"/>
            <a:ext cx="511175" cy="103187"/>
            <a:chOff x="3744" y="2976"/>
            <a:chExt cx="376" cy="144"/>
          </a:xfrm>
        </p:grpSpPr>
        <p:sp>
          <p:nvSpPr>
            <p:cNvPr id="46531" name="Rectangle 1475"/>
            <p:cNvSpPr>
              <a:spLocks noChangeArrowheads="1"/>
            </p:cNvSpPr>
            <p:nvPr/>
          </p:nvSpPr>
          <p:spPr bwMode="auto">
            <a:xfrm>
              <a:off x="3744" y="2976"/>
              <a:ext cx="48" cy="14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32" name="Rectangle 1476"/>
            <p:cNvSpPr>
              <a:spLocks noChangeArrowheads="1"/>
            </p:cNvSpPr>
            <p:nvPr/>
          </p:nvSpPr>
          <p:spPr bwMode="auto">
            <a:xfrm>
              <a:off x="3888" y="2976"/>
              <a:ext cx="48" cy="14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33" name="Rectangle 1477"/>
            <p:cNvSpPr>
              <a:spLocks noChangeArrowheads="1"/>
            </p:cNvSpPr>
            <p:nvPr/>
          </p:nvSpPr>
          <p:spPr bwMode="auto">
            <a:xfrm>
              <a:off x="4072" y="2976"/>
              <a:ext cx="48" cy="144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534" name="Rectangle 1478"/>
          <p:cNvSpPr>
            <a:spLocks noChangeArrowheads="1"/>
          </p:cNvSpPr>
          <p:nvPr/>
        </p:nvSpPr>
        <p:spPr bwMode="auto">
          <a:xfrm>
            <a:off x="2322513" y="5137150"/>
            <a:ext cx="130175" cy="68262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35" name="Rectangle 1479"/>
          <p:cNvSpPr>
            <a:spLocks noChangeArrowheads="1"/>
          </p:cNvSpPr>
          <p:nvPr/>
        </p:nvSpPr>
        <p:spPr bwMode="auto">
          <a:xfrm>
            <a:off x="2333625" y="5956300"/>
            <a:ext cx="130175" cy="6842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36" name="Text Box 1480"/>
          <p:cNvSpPr txBox="1">
            <a:spLocks noChangeArrowheads="1"/>
          </p:cNvSpPr>
          <p:nvPr/>
        </p:nvSpPr>
        <p:spPr bwMode="auto">
          <a:xfrm>
            <a:off x="1730375" y="6399213"/>
            <a:ext cx="668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/>
              <a:t>Sensor</a:t>
            </a:r>
          </a:p>
        </p:txBody>
      </p:sp>
      <p:sp>
        <p:nvSpPr>
          <p:cNvPr id="46537" name="Text Box 1481"/>
          <p:cNvSpPr txBox="1">
            <a:spLocks noChangeArrowheads="1"/>
          </p:cNvSpPr>
          <p:nvPr/>
        </p:nvSpPr>
        <p:spPr bwMode="auto">
          <a:xfrm>
            <a:off x="228600" y="6100763"/>
            <a:ext cx="1285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/>
              <a:t>Sound source</a:t>
            </a:r>
          </a:p>
        </p:txBody>
      </p:sp>
      <p:sp>
        <p:nvSpPr>
          <p:cNvPr id="46538" name="Text Box 1482"/>
          <p:cNvSpPr txBox="1">
            <a:spLocks noChangeArrowheads="1"/>
          </p:cNvSpPr>
          <p:nvPr/>
        </p:nvSpPr>
        <p:spPr bwMode="auto">
          <a:xfrm>
            <a:off x="2563813" y="6435725"/>
            <a:ext cx="9493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Hard-limiter</a:t>
            </a:r>
          </a:p>
        </p:txBody>
      </p:sp>
      <p:sp>
        <p:nvSpPr>
          <p:cNvPr id="46539" name="Text Box 1483"/>
          <p:cNvSpPr txBox="1">
            <a:spLocks noChangeArrowheads="1"/>
          </p:cNvSpPr>
          <p:nvPr/>
        </p:nvSpPr>
        <p:spPr bwMode="auto">
          <a:xfrm>
            <a:off x="4522788" y="6367463"/>
            <a:ext cx="523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adder</a:t>
            </a:r>
          </a:p>
        </p:txBody>
      </p:sp>
      <p:sp>
        <p:nvSpPr>
          <p:cNvPr id="46540" name="Text Box 1484"/>
          <p:cNvSpPr txBox="1">
            <a:spLocks noChangeArrowheads="1"/>
          </p:cNvSpPr>
          <p:nvPr/>
        </p:nvSpPr>
        <p:spPr bwMode="auto">
          <a:xfrm>
            <a:off x="5634038" y="6402388"/>
            <a:ext cx="949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Hard-limiter</a:t>
            </a:r>
          </a:p>
        </p:txBody>
      </p:sp>
      <p:sp>
        <p:nvSpPr>
          <p:cNvPr id="46541" name="Text Box 1485"/>
          <p:cNvSpPr txBox="1">
            <a:spLocks noChangeArrowheads="1"/>
          </p:cNvSpPr>
          <p:nvPr/>
        </p:nvSpPr>
        <p:spPr bwMode="auto">
          <a:xfrm>
            <a:off x="4495800" y="4953000"/>
            <a:ext cx="447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b="1"/>
              <a:t>Equivalent  Simulation and Implementation</a:t>
            </a:r>
          </a:p>
        </p:txBody>
      </p:sp>
      <p:sp>
        <p:nvSpPr>
          <p:cNvPr id="46542" name="Line 1486"/>
          <p:cNvSpPr>
            <a:spLocks noChangeShapeType="1"/>
          </p:cNvSpPr>
          <p:nvPr/>
        </p:nvSpPr>
        <p:spPr bwMode="auto">
          <a:xfrm flipH="1">
            <a:off x="2735263" y="6357938"/>
            <a:ext cx="2270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43" name="Line 1487"/>
          <p:cNvSpPr>
            <a:spLocks noChangeShapeType="1"/>
          </p:cNvSpPr>
          <p:nvPr/>
        </p:nvSpPr>
        <p:spPr bwMode="auto">
          <a:xfrm flipH="1">
            <a:off x="2728913" y="5551488"/>
            <a:ext cx="22701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544" name="Line 1488"/>
          <p:cNvSpPr>
            <a:spLocks noChangeShapeType="1"/>
          </p:cNvSpPr>
          <p:nvPr/>
        </p:nvSpPr>
        <p:spPr bwMode="auto">
          <a:xfrm flipH="1">
            <a:off x="5800725" y="6361113"/>
            <a:ext cx="22701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6545" name="Group 1489"/>
          <p:cNvGrpSpPr>
            <a:grpSpLocks/>
          </p:cNvGrpSpPr>
          <p:nvPr/>
        </p:nvGrpSpPr>
        <p:grpSpPr bwMode="auto">
          <a:xfrm>
            <a:off x="261938" y="3394075"/>
            <a:ext cx="7754937" cy="1527175"/>
            <a:chOff x="48" y="2651"/>
            <a:chExt cx="5696" cy="1665"/>
          </a:xfrm>
        </p:grpSpPr>
        <p:sp>
          <p:nvSpPr>
            <p:cNvPr id="46546" name="Freeform 1490"/>
            <p:cNvSpPr>
              <a:spLocks/>
            </p:cNvSpPr>
            <p:nvPr/>
          </p:nvSpPr>
          <p:spPr bwMode="auto">
            <a:xfrm>
              <a:off x="912" y="3607"/>
              <a:ext cx="336" cy="120"/>
            </a:xfrm>
            <a:custGeom>
              <a:avLst/>
              <a:gdLst>
                <a:gd name="T0" fmla="*/ 0 w 442"/>
                <a:gd name="T1" fmla="*/ 307 h 400"/>
                <a:gd name="T2" fmla="*/ 28 w 442"/>
                <a:gd name="T3" fmla="*/ 129 h 400"/>
                <a:gd name="T4" fmla="*/ 64 w 442"/>
                <a:gd name="T5" fmla="*/ 43 h 400"/>
                <a:gd name="T6" fmla="*/ 92 w 442"/>
                <a:gd name="T7" fmla="*/ 0 h 400"/>
                <a:gd name="T8" fmla="*/ 142 w 442"/>
                <a:gd name="T9" fmla="*/ 286 h 400"/>
                <a:gd name="T10" fmla="*/ 171 w 442"/>
                <a:gd name="T11" fmla="*/ 372 h 400"/>
                <a:gd name="T12" fmla="*/ 185 w 442"/>
                <a:gd name="T13" fmla="*/ 286 h 400"/>
                <a:gd name="T14" fmla="*/ 207 w 442"/>
                <a:gd name="T15" fmla="*/ 172 h 400"/>
                <a:gd name="T16" fmla="*/ 235 w 442"/>
                <a:gd name="T17" fmla="*/ 272 h 400"/>
                <a:gd name="T18" fmla="*/ 242 w 442"/>
                <a:gd name="T19" fmla="*/ 293 h 400"/>
                <a:gd name="T20" fmla="*/ 285 w 442"/>
                <a:gd name="T21" fmla="*/ 172 h 400"/>
                <a:gd name="T22" fmla="*/ 342 w 442"/>
                <a:gd name="T23" fmla="*/ 215 h 400"/>
                <a:gd name="T24" fmla="*/ 371 w 442"/>
                <a:gd name="T25" fmla="*/ 57 h 400"/>
                <a:gd name="T26" fmla="*/ 400 w 442"/>
                <a:gd name="T27" fmla="*/ 200 h 400"/>
                <a:gd name="T28" fmla="*/ 428 w 442"/>
                <a:gd name="T29" fmla="*/ 400 h 400"/>
                <a:gd name="T30" fmla="*/ 442 w 442"/>
                <a:gd name="T31" fmla="*/ 19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2" h="400">
                  <a:moveTo>
                    <a:pt x="0" y="307"/>
                  </a:moveTo>
                  <a:cubicBezTo>
                    <a:pt x="14" y="248"/>
                    <a:pt x="6" y="183"/>
                    <a:pt x="28" y="129"/>
                  </a:cubicBezTo>
                  <a:cubicBezTo>
                    <a:pt x="39" y="100"/>
                    <a:pt x="50" y="70"/>
                    <a:pt x="64" y="43"/>
                  </a:cubicBezTo>
                  <a:cubicBezTo>
                    <a:pt x="71" y="27"/>
                    <a:pt x="92" y="0"/>
                    <a:pt x="92" y="0"/>
                  </a:cubicBezTo>
                  <a:cubicBezTo>
                    <a:pt x="124" y="89"/>
                    <a:pt x="120" y="192"/>
                    <a:pt x="142" y="286"/>
                  </a:cubicBezTo>
                  <a:cubicBezTo>
                    <a:pt x="148" y="315"/>
                    <a:pt x="161" y="343"/>
                    <a:pt x="171" y="372"/>
                  </a:cubicBezTo>
                  <a:cubicBezTo>
                    <a:pt x="175" y="343"/>
                    <a:pt x="182" y="314"/>
                    <a:pt x="185" y="286"/>
                  </a:cubicBezTo>
                  <a:cubicBezTo>
                    <a:pt x="197" y="155"/>
                    <a:pt x="160" y="125"/>
                    <a:pt x="207" y="172"/>
                  </a:cubicBezTo>
                  <a:cubicBezTo>
                    <a:pt x="216" y="205"/>
                    <a:pt x="225" y="238"/>
                    <a:pt x="235" y="272"/>
                  </a:cubicBezTo>
                  <a:cubicBezTo>
                    <a:pt x="237" y="279"/>
                    <a:pt x="237" y="298"/>
                    <a:pt x="242" y="293"/>
                  </a:cubicBezTo>
                  <a:cubicBezTo>
                    <a:pt x="266" y="263"/>
                    <a:pt x="277" y="210"/>
                    <a:pt x="285" y="172"/>
                  </a:cubicBezTo>
                  <a:cubicBezTo>
                    <a:pt x="295" y="225"/>
                    <a:pt x="287" y="236"/>
                    <a:pt x="342" y="215"/>
                  </a:cubicBezTo>
                  <a:cubicBezTo>
                    <a:pt x="332" y="138"/>
                    <a:pt x="347" y="131"/>
                    <a:pt x="371" y="57"/>
                  </a:cubicBezTo>
                  <a:cubicBezTo>
                    <a:pt x="380" y="104"/>
                    <a:pt x="392" y="151"/>
                    <a:pt x="400" y="200"/>
                  </a:cubicBezTo>
                  <a:cubicBezTo>
                    <a:pt x="409" y="266"/>
                    <a:pt x="406" y="335"/>
                    <a:pt x="428" y="400"/>
                  </a:cubicBezTo>
                  <a:cubicBezTo>
                    <a:pt x="439" y="331"/>
                    <a:pt x="442" y="262"/>
                    <a:pt x="442" y="1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47" name="Line 1491"/>
            <p:cNvSpPr>
              <a:spLocks noChangeShapeType="1"/>
            </p:cNvSpPr>
            <p:nvPr/>
          </p:nvSpPr>
          <p:spPr bwMode="auto">
            <a:xfrm flipV="1">
              <a:off x="672" y="3009"/>
              <a:ext cx="240" cy="3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48" name="Line 1492"/>
            <p:cNvSpPr>
              <a:spLocks noChangeShapeType="1"/>
            </p:cNvSpPr>
            <p:nvPr/>
          </p:nvSpPr>
          <p:spPr bwMode="auto">
            <a:xfrm>
              <a:off x="720" y="3488"/>
              <a:ext cx="288" cy="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49" name="AutoShape 1493"/>
            <p:cNvSpPr>
              <a:spLocks noChangeArrowheads="1"/>
            </p:cNvSpPr>
            <p:nvPr/>
          </p:nvSpPr>
          <p:spPr bwMode="auto">
            <a:xfrm>
              <a:off x="1296" y="2890"/>
              <a:ext cx="192" cy="119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1800"/>
            </a:p>
          </p:txBody>
        </p:sp>
        <p:sp>
          <p:nvSpPr>
            <p:cNvPr id="46550" name="AutoShape 1494"/>
            <p:cNvSpPr>
              <a:spLocks noChangeArrowheads="1"/>
            </p:cNvSpPr>
            <p:nvPr/>
          </p:nvSpPr>
          <p:spPr bwMode="auto">
            <a:xfrm>
              <a:off x="1296" y="3607"/>
              <a:ext cx="192" cy="120"/>
            </a:xfrm>
            <a:custGeom>
              <a:avLst/>
              <a:gdLst>
                <a:gd name="G0" fmla="+- 5400 0 0"/>
                <a:gd name="G1" fmla="+- 21600 0 5400"/>
                <a:gd name="G2" fmla="+- 21600 0 5400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400" y="10800"/>
                  </a:moveTo>
                  <a:cubicBezTo>
                    <a:pt x="5400" y="13782"/>
                    <a:pt x="7818" y="16200"/>
                    <a:pt x="10800" y="16200"/>
                  </a:cubicBezTo>
                  <a:cubicBezTo>
                    <a:pt x="13782" y="16200"/>
                    <a:pt x="16200" y="13782"/>
                    <a:pt x="16200" y="10800"/>
                  </a:cubicBezTo>
                  <a:cubicBezTo>
                    <a:pt x="16200" y="7818"/>
                    <a:pt x="13782" y="5400"/>
                    <a:pt x="10800" y="5400"/>
                  </a:cubicBezTo>
                  <a:cubicBezTo>
                    <a:pt x="7818" y="5400"/>
                    <a:pt x="5400" y="7818"/>
                    <a:pt x="5400" y="108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1800"/>
            </a:p>
          </p:txBody>
        </p:sp>
        <p:sp>
          <p:nvSpPr>
            <p:cNvPr id="46551" name="AutoShape 1495"/>
            <p:cNvSpPr>
              <a:spLocks noChangeArrowheads="1"/>
            </p:cNvSpPr>
            <p:nvPr/>
          </p:nvSpPr>
          <p:spPr bwMode="auto">
            <a:xfrm>
              <a:off x="528" y="3398"/>
              <a:ext cx="192" cy="120"/>
            </a:xfrm>
            <a:prstGeom prst="irregularSeal1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2" name="Freeform 1496"/>
            <p:cNvSpPr>
              <a:spLocks/>
            </p:cNvSpPr>
            <p:nvPr/>
          </p:nvSpPr>
          <p:spPr bwMode="auto">
            <a:xfrm>
              <a:off x="912" y="2890"/>
              <a:ext cx="336" cy="119"/>
            </a:xfrm>
            <a:custGeom>
              <a:avLst/>
              <a:gdLst>
                <a:gd name="T0" fmla="*/ 0 w 442"/>
                <a:gd name="T1" fmla="*/ 307 h 400"/>
                <a:gd name="T2" fmla="*/ 28 w 442"/>
                <a:gd name="T3" fmla="*/ 129 h 400"/>
                <a:gd name="T4" fmla="*/ 64 w 442"/>
                <a:gd name="T5" fmla="*/ 43 h 400"/>
                <a:gd name="T6" fmla="*/ 92 w 442"/>
                <a:gd name="T7" fmla="*/ 0 h 400"/>
                <a:gd name="T8" fmla="*/ 142 w 442"/>
                <a:gd name="T9" fmla="*/ 286 h 400"/>
                <a:gd name="T10" fmla="*/ 171 w 442"/>
                <a:gd name="T11" fmla="*/ 372 h 400"/>
                <a:gd name="T12" fmla="*/ 185 w 442"/>
                <a:gd name="T13" fmla="*/ 286 h 400"/>
                <a:gd name="T14" fmla="*/ 207 w 442"/>
                <a:gd name="T15" fmla="*/ 172 h 400"/>
                <a:gd name="T16" fmla="*/ 235 w 442"/>
                <a:gd name="T17" fmla="*/ 272 h 400"/>
                <a:gd name="T18" fmla="*/ 242 w 442"/>
                <a:gd name="T19" fmla="*/ 293 h 400"/>
                <a:gd name="T20" fmla="*/ 285 w 442"/>
                <a:gd name="T21" fmla="*/ 172 h 400"/>
                <a:gd name="T22" fmla="*/ 342 w 442"/>
                <a:gd name="T23" fmla="*/ 215 h 400"/>
                <a:gd name="T24" fmla="*/ 371 w 442"/>
                <a:gd name="T25" fmla="*/ 57 h 400"/>
                <a:gd name="T26" fmla="*/ 400 w 442"/>
                <a:gd name="T27" fmla="*/ 200 h 400"/>
                <a:gd name="T28" fmla="*/ 428 w 442"/>
                <a:gd name="T29" fmla="*/ 400 h 400"/>
                <a:gd name="T30" fmla="*/ 442 w 442"/>
                <a:gd name="T31" fmla="*/ 19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2" h="400">
                  <a:moveTo>
                    <a:pt x="0" y="307"/>
                  </a:moveTo>
                  <a:cubicBezTo>
                    <a:pt x="14" y="248"/>
                    <a:pt x="6" y="183"/>
                    <a:pt x="28" y="129"/>
                  </a:cubicBezTo>
                  <a:cubicBezTo>
                    <a:pt x="39" y="100"/>
                    <a:pt x="50" y="70"/>
                    <a:pt x="64" y="43"/>
                  </a:cubicBezTo>
                  <a:cubicBezTo>
                    <a:pt x="71" y="27"/>
                    <a:pt x="92" y="0"/>
                    <a:pt x="92" y="0"/>
                  </a:cubicBezTo>
                  <a:cubicBezTo>
                    <a:pt x="124" y="89"/>
                    <a:pt x="120" y="192"/>
                    <a:pt x="142" y="286"/>
                  </a:cubicBezTo>
                  <a:cubicBezTo>
                    <a:pt x="148" y="315"/>
                    <a:pt x="161" y="343"/>
                    <a:pt x="171" y="372"/>
                  </a:cubicBezTo>
                  <a:cubicBezTo>
                    <a:pt x="175" y="343"/>
                    <a:pt x="182" y="314"/>
                    <a:pt x="185" y="286"/>
                  </a:cubicBezTo>
                  <a:cubicBezTo>
                    <a:pt x="197" y="155"/>
                    <a:pt x="160" y="125"/>
                    <a:pt x="207" y="172"/>
                  </a:cubicBezTo>
                  <a:cubicBezTo>
                    <a:pt x="216" y="205"/>
                    <a:pt x="225" y="238"/>
                    <a:pt x="235" y="272"/>
                  </a:cubicBezTo>
                  <a:cubicBezTo>
                    <a:pt x="237" y="279"/>
                    <a:pt x="237" y="298"/>
                    <a:pt x="242" y="293"/>
                  </a:cubicBezTo>
                  <a:cubicBezTo>
                    <a:pt x="266" y="263"/>
                    <a:pt x="277" y="210"/>
                    <a:pt x="285" y="172"/>
                  </a:cubicBezTo>
                  <a:cubicBezTo>
                    <a:pt x="295" y="225"/>
                    <a:pt x="287" y="236"/>
                    <a:pt x="342" y="215"/>
                  </a:cubicBezTo>
                  <a:cubicBezTo>
                    <a:pt x="332" y="138"/>
                    <a:pt x="347" y="131"/>
                    <a:pt x="371" y="57"/>
                  </a:cubicBezTo>
                  <a:cubicBezTo>
                    <a:pt x="380" y="104"/>
                    <a:pt x="392" y="151"/>
                    <a:pt x="400" y="200"/>
                  </a:cubicBezTo>
                  <a:cubicBezTo>
                    <a:pt x="409" y="266"/>
                    <a:pt x="406" y="335"/>
                    <a:pt x="428" y="400"/>
                  </a:cubicBezTo>
                  <a:cubicBezTo>
                    <a:pt x="439" y="331"/>
                    <a:pt x="442" y="262"/>
                    <a:pt x="442" y="1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3" name="Line 1497"/>
            <p:cNvSpPr>
              <a:spLocks noChangeShapeType="1"/>
            </p:cNvSpPr>
            <p:nvPr/>
          </p:nvSpPr>
          <p:spPr bwMode="auto">
            <a:xfrm>
              <a:off x="945" y="2964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4" name="Line 1498"/>
            <p:cNvSpPr>
              <a:spLocks noChangeShapeType="1"/>
            </p:cNvSpPr>
            <p:nvPr/>
          </p:nvSpPr>
          <p:spPr bwMode="auto">
            <a:xfrm>
              <a:off x="950" y="3681"/>
              <a:ext cx="336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5" name="Rectangle 1499"/>
            <p:cNvSpPr>
              <a:spLocks noChangeArrowheads="1"/>
            </p:cNvSpPr>
            <p:nvPr/>
          </p:nvSpPr>
          <p:spPr bwMode="auto">
            <a:xfrm>
              <a:off x="1552" y="2651"/>
              <a:ext cx="96" cy="59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6" name="Rectangle 1500"/>
            <p:cNvSpPr>
              <a:spLocks noChangeArrowheads="1"/>
            </p:cNvSpPr>
            <p:nvPr/>
          </p:nvSpPr>
          <p:spPr bwMode="auto">
            <a:xfrm>
              <a:off x="1560" y="3368"/>
              <a:ext cx="96" cy="59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57" name="Text Box 1501"/>
            <p:cNvSpPr txBox="1">
              <a:spLocks noChangeArrowheads="1"/>
            </p:cNvSpPr>
            <p:nvPr/>
          </p:nvSpPr>
          <p:spPr bwMode="auto">
            <a:xfrm>
              <a:off x="530" y="3984"/>
              <a:ext cx="3135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/>
                <a:t>Combined cochlear Analysis  and positive zero-crossings</a:t>
              </a:r>
            </a:p>
          </p:txBody>
        </p:sp>
        <p:sp>
          <p:nvSpPr>
            <p:cNvPr id="46558" name="Text Box 1502"/>
            <p:cNvSpPr txBox="1">
              <a:spLocks noChangeArrowheads="1"/>
            </p:cNvSpPr>
            <p:nvPr/>
          </p:nvSpPr>
          <p:spPr bwMode="auto">
            <a:xfrm>
              <a:off x="1120" y="3762"/>
              <a:ext cx="490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/>
                <a:t>Sensor</a:t>
              </a:r>
              <a:endParaRPr lang="en-US" altLang="en-US" sz="1600"/>
            </a:p>
          </p:txBody>
        </p:sp>
        <p:sp>
          <p:nvSpPr>
            <p:cNvPr id="46559" name="Text Box 1503"/>
            <p:cNvSpPr txBox="1">
              <a:spLocks noChangeArrowheads="1"/>
            </p:cNvSpPr>
            <p:nvPr/>
          </p:nvSpPr>
          <p:spPr bwMode="auto">
            <a:xfrm>
              <a:off x="48" y="3499"/>
              <a:ext cx="944" cy="3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/>
                <a:t>Sound source</a:t>
              </a:r>
            </a:p>
          </p:txBody>
        </p:sp>
        <p:sp>
          <p:nvSpPr>
            <p:cNvPr id="46560" name="Line 1504"/>
            <p:cNvSpPr>
              <a:spLocks noChangeShapeType="1"/>
            </p:cNvSpPr>
            <p:nvPr/>
          </p:nvSpPr>
          <p:spPr bwMode="auto">
            <a:xfrm>
              <a:off x="1488" y="295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1" name="Line 1505"/>
            <p:cNvSpPr>
              <a:spLocks noChangeShapeType="1"/>
            </p:cNvSpPr>
            <p:nvPr/>
          </p:nvSpPr>
          <p:spPr bwMode="auto">
            <a:xfrm>
              <a:off x="1488" y="3667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2" name="Rectangle 1506"/>
            <p:cNvSpPr>
              <a:spLocks noChangeArrowheads="1"/>
            </p:cNvSpPr>
            <p:nvPr/>
          </p:nvSpPr>
          <p:spPr bwMode="auto">
            <a:xfrm flipH="1">
              <a:off x="2017" y="2651"/>
              <a:ext cx="47" cy="299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3" name="Rectangle 1507"/>
            <p:cNvSpPr>
              <a:spLocks noChangeArrowheads="1"/>
            </p:cNvSpPr>
            <p:nvPr/>
          </p:nvSpPr>
          <p:spPr bwMode="auto">
            <a:xfrm flipH="1">
              <a:off x="2161" y="2651"/>
              <a:ext cx="47" cy="299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4" name="Rectangle 1508"/>
            <p:cNvSpPr>
              <a:spLocks noChangeArrowheads="1"/>
            </p:cNvSpPr>
            <p:nvPr/>
          </p:nvSpPr>
          <p:spPr bwMode="auto">
            <a:xfrm flipH="1">
              <a:off x="2345" y="2651"/>
              <a:ext cx="47" cy="299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5" name="Rectangle 1509"/>
            <p:cNvSpPr>
              <a:spLocks noChangeArrowheads="1"/>
            </p:cNvSpPr>
            <p:nvPr/>
          </p:nvSpPr>
          <p:spPr bwMode="auto">
            <a:xfrm flipH="1">
              <a:off x="1944" y="3368"/>
              <a:ext cx="47" cy="2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6" name="Rectangle 1510"/>
            <p:cNvSpPr>
              <a:spLocks noChangeArrowheads="1"/>
            </p:cNvSpPr>
            <p:nvPr/>
          </p:nvSpPr>
          <p:spPr bwMode="auto">
            <a:xfrm flipH="1">
              <a:off x="2088" y="3368"/>
              <a:ext cx="47" cy="2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7" name="Rectangle 1511"/>
            <p:cNvSpPr>
              <a:spLocks noChangeArrowheads="1"/>
            </p:cNvSpPr>
            <p:nvPr/>
          </p:nvSpPr>
          <p:spPr bwMode="auto">
            <a:xfrm flipH="1">
              <a:off x="2272" y="3368"/>
              <a:ext cx="47" cy="29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68" name="Rectangle 1512"/>
            <p:cNvSpPr>
              <a:spLocks noChangeArrowheads="1"/>
            </p:cNvSpPr>
            <p:nvPr/>
          </p:nvSpPr>
          <p:spPr bwMode="auto">
            <a:xfrm>
              <a:off x="3264" y="2860"/>
              <a:ext cx="1248" cy="92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1600"/>
                <a:t>XC </a:t>
              </a:r>
            </a:p>
            <a:p>
              <a:pPr algn="ctr"/>
              <a:r>
                <a:rPr lang="en-US" altLang="en-US" sz="1600"/>
                <a:t>zero-crossing</a:t>
              </a:r>
            </a:p>
            <a:p>
              <a:pPr algn="ctr"/>
              <a:r>
                <a:rPr lang="en-US" altLang="en-US" sz="1600"/>
                <a:t>pulses</a:t>
              </a:r>
              <a:endParaRPr lang="en-US" altLang="en-US"/>
            </a:p>
          </p:txBody>
        </p:sp>
        <p:sp>
          <p:nvSpPr>
            <p:cNvPr id="46569" name="Line 1513"/>
            <p:cNvSpPr>
              <a:spLocks noChangeShapeType="1"/>
            </p:cNvSpPr>
            <p:nvPr/>
          </p:nvSpPr>
          <p:spPr bwMode="auto">
            <a:xfrm flipV="1">
              <a:off x="4512" y="333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0" name="Text Box 1514"/>
            <p:cNvSpPr txBox="1">
              <a:spLocks noChangeArrowheads="1"/>
            </p:cNvSpPr>
            <p:nvPr/>
          </p:nvSpPr>
          <p:spPr bwMode="auto">
            <a:xfrm>
              <a:off x="1824" y="2976"/>
              <a:ext cx="1337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/>
                <a:t>positive zero-crossings</a:t>
              </a:r>
            </a:p>
          </p:txBody>
        </p:sp>
        <p:sp>
          <p:nvSpPr>
            <p:cNvPr id="46571" name="Text Box 1515"/>
            <p:cNvSpPr txBox="1">
              <a:spLocks noChangeArrowheads="1"/>
            </p:cNvSpPr>
            <p:nvPr/>
          </p:nvSpPr>
          <p:spPr bwMode="auto">
            <a:xfrm>
              <a:off x="1824" y="3696"/>
              <a:ext cx="1337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/>
                <a:t>positive zero-crossings</a:t>
              </a:r>
            </a:p>
          </p:txBody>
        </p:sp>
        <p:sp>
          <p:nvSpPr>
            <p:cNvPr id="46572" name="Text Box 1516"/>
            <p:cNvSpPr txBox="1">
              <a:spLocks noChangeArrowheads="1"/>
            </p:cNvSpPr>
            <p:nvPr/>
          </p:nvSpPr>
          <p:spPr bwMode="auto">
            <a:xfrm>
              <a:off x="4492" y="3027"/>
              <a:ext cx="1252" cy="4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000"/>
                <a:t>ITD-histogram</a:t>
              </a:r>
              <a:endParaRPr lang="en-US" altLang="en-US"/>
            </a:p>
          </p:txBody>
        </p:sp>
      </p:grpSp>
      <p:grpSp>
        <p:nvGrpSpPr>
          <p:cNvPr id="46573" name="Group 1517"/>
          <p:cNvGrpSpPr>
            <a:grpSpLocks/>
          </p:cNvGrpSpPr>
          <p:nvPr/>
        </p:nvGrpSpPr>
        <p:grpSpPr bwMode="auto">
          <a:xfrm>
            <a:off x="3484563" y="6332538"/>
            <a:ext cx="522287" cy="103187"/>
            <a:chOff x="2415" y="3588"/>
            <a:chExt cx="384" cy="113"/>
          </a:xfrm>
        </p:grpSpPr>
        <p:sp>
          <p:nvSpPr>
            <p:cNvPr id="46574" name="Line 1518"/>
            <p:cNvSpPr>
              <a:spLocks noChangeShapeType="1"/>
            </p:cNvSpPr>
            <p:nvPr/>
          </p:nvSpPr>
          <p:spPr bwMode="auto">
            <a:xfrm flipH="1">
              <a:off x="2512" y="3701"/>
              <a:ext cx="46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5" name="Line 1519"/>
            <p:cNvSpPr>
              <a:spLocks noChangeShapeType="1"/>
            </p:cNvSpPr>
            <p:nvPr/>
          </p:nvSpPr>
          <p:spPr bwMode="auto">
            <a:xfrm flipV="1">
              <a:off x="2417" y="3589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6" name="Line 1520"/>
            <p:cNvSpPr>
              <a:spLocks noChangeShapeType="1"/>
            </p:cNvSpPr>
            <p:nvPr/>
          </p:nvSpPr>
          <p:spPr bwMode="auto">
            <a:xfrm flipV="1">
              <a:off x="2513" y="3589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7" name="Line 1521"/>
            <p:cNvSpPr>
              <a:spLocks noChangeShapeType="1"/>
            </p:cNvSpPr>
            <p:nvPr/>
          </p:nvSpPr>
          <p:spPr bwMode="auto">
            <a:xfrm flipV="1">
              <a:off x="2733" y="3589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8" name="Line 1522"/>
            <p:cNvSpPr>
              <a:spLocks noChangeShapeType="1"/>
            </p:cNvSpPr>
            <p:nvPr/>
          </p:nvSpPr>
          <p:spPr bwMode="auto">
            <a:xfrm>
              <a:off x="2415" y="3589"/>
              <a:ext cx="99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79" name="Line 1523"/>
            <p:cNvSpPr>
              <a:spLocks noChangeShapeType="1"/>
            </p:cNvSpPr>
            <p:nvPr/>
          </p:nvSpPr>
          <p:spPr bwMode="auto">
            <a:xfrm>
              <a:off x="2560" y="3589"/>
              <a:ext cx="66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0" name="Line 1524"/>
            <p:cNvSpPr>
              <a:spLocks noChangeShapeType="1"/>
            </p:cNvSpPr>
            <p:nvPr/>
          </p:nvSpPr>
          <p:spPr bwMode="auto">
            <a:xfrm>
              <a:off x="2733" y="3589"/>
              <a:ext cx="31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1" name="Line 1525"/>
            <p:cNvSpPr>
              <a:spLocks noChangeShapeType="1"/>
            </p:cNvSpPr>
            <p:nvPr/>
          </p:nvSpPr>
          <p:spPr bwMode="auto">
            <a:xfrm flipH="1">
              <a:off x="2630" y="3701"/>
              <a:ext cx="99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2" name="Line 1526"/>
            <p:cNvSpPr>
              <a:spLocks noChangeShapeType="1"/>
            </p:cNvSpPr>
            <p:nvPr/>
          </p:nvSpPr>
          <p:spPr bwMode="auto">
            <a:xfrm>
              <a:off x="2415" y="3700"/>
              <a:ext cx="384" cy="0"/>
            </a:xfrm>
            <a:prstGeom prst="line">
              <a:avLst/>
            </a:prstGeom>
            <a:noFill/>
            <a:ln w="9525" cap="rnd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3" name="Line 1527"/>
            <p:cNvSpPr>
              <a:spLocks noChangeShapeType="1"/>
            </p:cNvSpPr>
            <p:nvPr/>
          </p:nvSpPr>
          <p:spPr bwMode="auto">
            <a:xfrm flipV="1">
              <a:off x="2565" y="3588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4" name="Line 1528"/>
            <p:cNvSpPr>
              <a:spLocks noChangeShapeType="1"/>
            </p:cNvSpPr>
            <p:nvPr/>
          </p:nvSpPr>
          <p:spPr bwMode="auto">
            <a:xfrm flipV="1">
              <a:off x="2629" y="3588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5" name="Line 1529"/>
            <p:cNvSpPr>
              <a:spLocks noChangeShapeType="1"/>
            </p:cNvSpPr>
            <p:nvPr/>
          </p:nvSpPr>
          <p:spPr bwMode="auto">
            <a:xfrm flipV="1">
              <a:off x="2768" y="3588"/>
              <a:ext cx="0" cy="112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586" name="Group 1530"/>
          <p:cNvGrpSpPr>
            <a:grpSpLocks/>
          </p:cNvGrpSpPr>
          <p:nvPr/>
        </p:nvGrpSpPr>
        <p:grpSpPr bwMode="auto">
          <a:xfrm>
            <a:off x="3551238" y="5338763"/>
            <a:ext cx="522287" cy="103187"/>
            <a:chOff x="2415" y="3588"/>
            <a:chExt cx="384" cy="113"/>
          </a:xfrm>
        </p:grpSpPr>
        <p:sp>
          <p:nvSpPr>
            <p:cNvPr id="46587" name="Line 1531"/>
            <p:cNvSpPr>
              <a:spLocks noChangeShapeType="1"/>
            </p:cNvSpPr>
            <p:nvPr/>
          </p:nvSpPr>
          <p:spPr bwMode="auto">
            <a:xfrm flipH="1">
              <a:off x="2512" y="3701"/>
              <a:ext cx="4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8" name="Line 1532"/>
            <p:cNvSpPr>
              <a:spLocks noChangeShapeType="1"/>
            </p:cNvSpPr>
            <p:nvPr/>
          </p:nvSpPr>
          <p:spPr bwMode="auto">
            <a:xfrm flipV="1">
              <a:off x="2417" y="3589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89" name="Line 1533"/>
            <p:cNvSpPr>
              <a:spLocks noChangeShapeType="1"/>
            </p:cNvSpPr>
            <p:nvPr/>
          </p:nvSpPr>
          <p:spPr bwMode="auto">
            <a:xfrm flipV="1">
              <a:off x="2513" y="3589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0" name="Line 1534"/>
            <p:cNvSpPr>
              <a:spLocks noChangeShapeType="1"/>
            </p:cNvSpPr>
            <p:nvPr/>
          </p:nvSpPr>
          <p:spPr bwMode="auto">
            <a:xfrm flipV="1">
              <a:off x="2733" y="3589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1" name="Line 1535"/>
            <p:cNvSpPr>
              <a:spLocks noChangeShapeType="1"/>
            </p:cNvSpPr>
            <p:nvPr/>
          </p:nvSpPr>
          <p:spPr bwMode="auto">
            <a:xfrm>
              <a:off x="2415" y="3589"/>
              <a:ext cx="99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2" name="Line 1536"/>
            <p:cNvSpPr>
              <a:spLocks noChangeShapeType="1"/>
            </p:cNvSpPr>
            <p:nvPr/>
          </p:nvSpPr>
          <p:spPr bwMode="auto">
            <a:xfrm>
              <a:off x="2560" y="3589"/>
              <a:ext cx="6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3" name="Line 1537"/>
            <p:cNvSpPr>
              <a:spLocks noChangeShapeType="1"/>
            </p:cNvSpPr>
            <p:nvPr/>
          </p:nvSpPr>
          <p:spPr bwMode="auto">
            <a:xfrm>
              <a:off x="2733" y="3589"/>
              <a:ext cx="31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4" name="Line 1538"/>
            <p:cNvSpPr>
              <a:spLocks noChangeShapeType="1"/>
            </p:cNvSpPr>
            <p:nvPr/>
          </p:nvSpPr>
          <p:spPr bwMode="auto">
            <a:xfrm flipH="1">
              <a:off x="2630" y="3701"/>
              <a:ext cx="99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5" name="Line 1539"/>
            <p:cNvSpPr>
              <a:spLocks noChangeShapeType="1"/>
            </p:cNvSpPr>
            <p:nvPr/>
          </p:nvSpPr>
          <p:spPr bwMode="auto">
            <a:xfrm>
              <a:off x="2415" y="3700"/>
              <a:ext cx="384" cy="0"/>
            </a:xfrm>
            <a:prstGeom prst="line">
              <a:avLst/>
            </a:prstGeom>
            <a:noFill/>
            <a:ln w="9525" cap="rnd">
              <a:solidFill>
                <a:srgbClr val="FF33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6" name="Line 1540"/>
            <p:cNvSpPr>
              <a:spLocks noChangeShapeType="1"/>
            </p:cNvSpPr>
            <p:nvPr/>
          </p:nvSpPr>
          <p:spPr bwMode="auto">
            <a:xfrm flipV="1">
              <a:off x="2565" y="3588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7" name="Line 1541"/>
            <p:cNvSpPr>
              <a:spLocks noChangeShapeType="1"/>
            </p:cNvSpPr>
            <p:nvPr/>
          </p:nvSpPr>
          <p:spPr bwMode="auto">
            <a:xfrm flipV="1">
              <a:off x="2629" y="3588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598" name="Line 1542"/>
            <p:cNvSpPr>
              <a:spLocks noChangeShapeType="1"/>
            </p:cNvSpPr>
            <p:nvPr/>
          </p:nvSpPr>
          <p:spPr bwMode="auto">
            <a:xfrm flipV="1">
              <a:off x="2768" y="3588"/>
              <a:ext cx="0" cy="112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6600" name="Text Box 1544"/>
          <p:cNvSpPr txBox="1">
            <a:spLocks noChangeArrowheads="1"/>
          </p:cNvSpPr>
          <p:nvPr/>
        </p:nvSpPr>
        <p:spPr bwMode="auto">
          <a:xfrm>
            <a:off x="2667000" y="2819400"/>
            <a:ext cx="3973513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Efficient Spatial Localization</a:t>
            </a:r>
          </a:p>
        </p:txBody>
      </p:sp>
      <p:sp>
        <p:nvSpPr>
          <p:cNvPr id="46601" name="Text Box 1545"/>
          <p:cNvSpPr txBox="1">
            <a:spLocks noChangeArrowheads="1"/>
          </p:cNvSpPr>
          <p:nvPr/>
        </p:nvSpPr>
        <p:spPr bwMode="auto">
          <a:xfrm>
            <a:off x="3048000" y="-25400"/>
            <a:ext cx="31384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b="1"/>
              <a:t>Spectral Enhancement</a:t>
            </a:r>
          </a:p>
          <a:p>
            <a:pPr algn="ctr"/>
            <a:r>
              <a:rPr lang="en-US" altLang="en-US" b="1"/>
              <a:t>&amp;</a:t>
            </a:r>
          </a:p>
          <a:p>
            <a:pPr algn="ctr"/>
            <a:r>
              <a:rPr lang="en-US" altLang="en-US" b="1"/>
              <a:t>Masking</a:t>
            </a:r>
            <a:endParaRPr lang="en-US" altLang="en-US" sz="1800" b="1"/>
          </a:p>
        </p:txBody>
      </p:sp>
      <p:sp>
        <p:nvSpPr>
          <p:cNvPr id="46599" name="Line 1543"/>
          <p:cNvSpPr>
            <a:spLocks noChangeShapeType="1"/>
          </p:cNvSpPr>
          <p:nvPr/>
        </p:nvSpPr>
        <p:spPr bwMode="auto">
          <a:xfrm>
            <a:off x="0" y="2819400"/>
            <a:ext cx="91440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69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32" name="Text Box 20"/>
          <p:cNvSpPr txBox="1">
            <a:spLocks noChangeArrowheads="1"/>
          </p:cNvSpPr>
          <p:nvPr/>
        </p:nvSpPr>
        <p:spPr bwMode="auto">
          <a:xfrm>
            <a:off x="3429000" y="5487988"/>
            <a:ext cx="1647825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rgbClr val="FF3300"/>
                </a:solidFill>
              </a:rPr>
              <a:t>Distributed information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   (high redundancy)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Amplitude compression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   (phase coding)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Adaptive mechanisms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   (ongoing behavioral </a:t>
            </a:r>
          </a:p>
          <a:p>
            <a:r>
              <a:rPr lang="en-US" altLang="en-US" sz="1200">
                <a:solidFill>
                  <a:srgbClr val="FF3300"/>
                </a:solidFill>
              </a:rPr>
              <a:t>    context)</a:t>
            </a:r>
            <a:endParaRPr lang="en-US" altLang="en-US" sz="1600">
              <a:solidFill>
                <a:srgbClr val="FF3300"/>
              </a:solidFill>
            </a:endParaRPr>
          </a:p>
        </p:txBody>
      </p:sp>
      <p:sp>
        <p:nvSpPr>
          <p:cNvPr id="576533" name="Text Box 21"/>
          <p:cNvSpPr txBox="1">
            <a:spLocks noChangeArrowheads="1"/>
          </p:cNvSpPr>
          <p:nvPr/>
        </p:nvSpPr>
        <p:spPr bwMode="auto">
          <a:xfrm>
            <a:off x="7086600" y="5486400"/>
            <a:ext cx="121126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/>
              <a:t>Stochastic pulse </a:t>
            </a:r>
          </a:p>
          <a:p>
            <a:r>
              <a:rPr lang="en-US" altLang="en-US" sz="1200"/>
              <a:t>    coding </a:t>
            </a:r>
          </a:p>
          <a:p>
            <a:r>
              <a:rPr lang="en-US" altLang="en-US" sz="1200"/>
              <a:t>Continuous time</a:t>
            </a:r>
          </a:p>
        </p:txBody>
      </p:sp>
      <p:sp>
        <p:nvSpPr>
          <p:cNvPr id="576534" name="Text Box 22"/>
          <p:cNvSpPr txBox="1">
            <a:spLocks noChangeArrowheads="1"/>
          </p:cNvSpPr>
          <p:nvPr/>
        </p:nvSpPr>
        <p:spPr bwMode="auto">
          <a:xfrm>
            <a:off x="5486400" y="5487988"/>
            <a:ext cx="14827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accent1"/>
                </a:solidFill>
              </a:rPr>
              <a:t>Reduction via </a:t>
            </a:r>
            <a:r>
              <a:rPr lang="en-US" altLang="en-US" sz="1200" i="1">
                <a:solidFill>
                  <a:schemeClr val="accent1"/>
                </a:solidFill>
              </a:rPr>
              <a:t>Soft </a:t>
            </a:r>
          </a:p>
          <a:p>
            <a:r>
              <a:rPr lang="en-US" altLang="en-US" sz="1200" i="1">
                <a:solidFill>
                  <a:schemeClr val="accent1"/>
                </a:solidFill>
              </a:rPr>
              <a:t>   </a:t>
            </a:r>
            <a:r>
              <a:rPr lang="en-US" altLang="en-US" sz="1200">
                <a:solidFill>
                  <a:schemeClr val="accent1"/>
                </a:solidFill>
              </a:rPr>
              <a:t>categorization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   (many-to-one map)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Place coding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More abstract</a:t>
            </a:r>
          </a:p>
          <a:p>
            <a:r>
              <a:rPr lang="en-US" altLang="en-US" sz="1200">
                <a:solidFill>
                  <a:schemeClr val="accent1"/>
                </a:solidFill>
              </a:rPr>
              <a:t>    representations</a:t>
            </a:r>
            <a:endParaRPr lang="en-US" altLang="en-US" sz="1600">
              <a:solidFill>
                <a:schemeClr val="accent1"/>
              </a:solidFill>
            </a:endParaRPr>
          </a:p>
        </p:txBody>
      </p:sp>
      <p:sp>
        <p:nvSpPr>
          <p:cNvPr id="576535" name="Text Box 23"/>
          <p:cNvSpPr txBox="1">
            <a:spLocks noChangeArrowheads="1"/>
          </p:cNvSpPr>
          <p:nvPr/>
        </p:nvSpPr>
        <p:spPr bwMode="auto">
          <a:xfrm>
            <a:off x="1900238" y="5562600"/>
            <a:ext cx="1147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>
                <a:solidFill>
                  <a:schemeClr val="accent2"/>
                </a:solidFill>
              </a:rPr>
              <a:t>Transduction</a:t>
            </a:r>
          </a:p>
          <a:p>
            <a:r>
              <a:rPr lang="en-US" altLang="en-US" sz="1200">
                <a:solidFill>
                  <a:schemeClr val="accent2"/>
                </a:solidFill>
              </a:rPr>
              <a:t>Reconstruction </a:t>
            </a:r>
            <a:endParaRPr lang="en-US" altLang="en-US" sz="1600">
              <a:solidFill>
                <a:schemeClr val="accent2"/>
              </a:solidFill>
            </a:endParaRPr>
          </a:p>
        </p:txBody>
      </p:sp>
      <p:sp>
        <p:nvSpPr>
          <p:cNvPr id="576536" name="Text Box 24"/>
          <p:cNvSpPr txBox="1">
            <a:spLocks noChangeArrowheads="1"/>
          </p:cNvSpPr>
          <p:nvPr/>
        </p:nvSpPr>
        <p:spPr bwMode="auto">
          <a:xfrm>
            <a:off x="2133600" y="152400"/>
            <a:ext cx="4565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3200"/>
              <a:t>Summary and Conclusions</a:t>
            </a:r>
          </a:p>
        </p:txBody>
      </p:sp>
      <p:sp>
        <p:nvSpPr>
          <p:cNvPr id="576523" name="Text Box 11"/>
          <p:cNvSpPr txBox="1">
            <a:spLocks noChangeArrowheads="1"/>
          </p:cNvSpPr>
          <p:nvPr/>
        </p:nvSpPr>
        <p:spPr bwMode="auto">
          <a:xfrm>
            <a:off x="914400" y="4832350"/>
            <a:ext cx="9032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800"/>
              <a:t>Spikes</a:t>
            </a:r>
          </a:p>
        </p:txBody>
      </p:sp>
      <p:sp>
        <p:nvSpPr>
          <p:cNvPr id="576514" name="Text Box 2"/>
          <p:cNvSpPr txBox="1">
            <a:spLocks noChangeArrowheads="1"/>
          </p:cNvSpPr>
          <p:nvPr/>
        </p:nvSpPr>
        <p:spPr bwMode="auto">
          <a:xfrm>
            <a:off x="974725" y="3267075"/>
            <a:ext cx="7826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800" i="1"/>
              <a:t>Sound</a:t>
            </a:r>
            <a:endParaRPr lang="en-US" altLang="en-US" sz="1800"/>
          </a:p>
        </p:txBody>
      </p:sp>
      <p:sp>
        <p:nvSpPr>
          <p:cNvPr id="576515" name="Text Box 3"/>
          <p:cNvSpPr txBox="1">
            <a:spLocks noChangeArrowheads="1"/>
          </p:cNvSpPr>
          <p:nvPr/>
        </p:nvSpPr>
        <p:spPr bwMode="auto">
          <a:xfrm>
            <a:off x="1878013" y="3321050"/>
            <a:ext cx="815975" cy="3762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>
                <a:solidFill>
                  <a:schemeClr val="accent2"/>
                </a:solidFill>
              </a:rPr>
              <a:t>Sensor</a:t>
            </a:r>
          </a:p>
        </p:txBody>
      </p:sp>
      <p:sp>
        <p:nvSpPr>
          <p:cNvPr id="576516" name="Text Box 4"/>
          <p:cNvSpPr txBox="1">
            <a:spLocks noChangeArrowheads="1"/>
          </p:cNvSpPr>
          <p:nvPr/>
        </p:nvSpPr>
        <p:spPr bwMode="auto">
          <a:xfrm>
            <a:off x="3052763" y="3200400"/>
            <a:ext cx="2130425" cy="6508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800">
                <a:solidFill>
                  <a:srgbClr val="FF3300"/>
                </a:solidFill>
              </a:rPr>
              <a:t>Analog Conditioning</a:t>
            </a:r>
          </a:p>
          <a:p>
            <a:pPr algn="ctr"/>
            <a:r>
              <a:rPr lang="en-US" altLang="en-US" sz="1800">
                <a:solidFill>
                  <a:srgbClr val="FF3300"/>
                </a:solidFill>
              </a:rPr>
              <a:t>And Processing</a:t>
            </a:r>
          </a:p>
        </p:txBody>
      </p:sp>
      <p:sp>
        <p:nvSpPr>
          <p:cNvPr id="576517" name="Text Box 5"/>
          <p:cNvSpPr txBox="1">
            <a:spLocks noChangeArrowheads="1"/>
          </p:cNvSpPr>
          <p:nvPr/>
        </p:nvSpPr>
        <p:spPr bwMode="auto">
          <a:xfrm>
            <a:off x="5441950" y="3200400"/>
            <a:ext cx="1368425" cy="650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800">
                <a:solidFill>
                  <a:schemeClr val="accent1"/>
                </a:solidFill>
              </a:rPr>
              <a:t>New Feature</a:t>
            </a:r>
          </a:p>
          <a:p>
            <a:pPr algn="ctr"/>
            <a:r>
              <a:rPr lang="en-US" altLang="en-US" sz="1800">
                <a:solidFill>
                  <a:schemeClr val="accent1"/>
                </a:solidFill>
              </a:rPr>
              <a:t>Map</a:t>
            </a:r>
          </a:p>
        </p:txBody>
      </p:sp>
      <p:sp>
        <p:nvSpPr>
          <p:cNvPr id="576518" name="Text Box 6"/>
          <p:cNvSpPr txBox="1">
            <a:spLocks noChangeArrowheads="1"/>
          </p:cNvSpPr>
          <p:nvPr/>
        </p:nvSpPr>
        <p:spPr bwMode="auto">
          <a:xfrm>
            <a:off x="7181850" y="3251200"/>
            <a:ext cx="793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/>
              <a:t>Spikes</a:t>
            </a:r>
          </a:p>
        </p:txBody>
      </p:sp>
      <p:sp>
        <p:nvSpPr>
          <p:cNvPr id="576519" name="Line 7"/>
          <p:cNvSpPr>
            <a:spLocks noChangeShapeType="1"/>
          </p:cNvSpPr>
          <p:nvPr/>
        </p:nvSpPr>
        <p:spPr bwMode="auto">
          <a:xfrm>
            <a:off x="1697038" y="3448050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0" name="Line 8"/>
          <p:cNvSpPr>
            <a:spLocks noChangeShapeType="1"/>
          </p:cNvSpPr>
          <p:nvPr/>
        </p:nvSpPr>
        <p:spPr bwMode="auto">
          <a:xfrm>
            <a:off x="2720975" y="3448050"/>
            <a:ext cx="301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1" name="Line 9"/>
          <p:cNvSpPr>
            <a:spLocks noChangeShapeType="1"/>
          </p:cNvSpPr>
          <p:nvPr/>
        </p:nvSpPr>
        <p:spPr bwMode="auto">
          <a:xfrm>
            <a:off x="5249863" y="3448050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2" name="Line 10"/>
          <p:cNvSpPr>
            <a:spLocks noChangeShapeType="1"/>
          </p:cNvSpPr>
          <p:nvPr/>
        </p:nvSpPr>
        <p:spPr bwMode="auto">
          <a:xfrm>
            <a:off x="6858000" y="3429000"/>
            <a:ext cx="381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4" name="Text Box 12"/>
          <p:cNvSpPr txBox="1">
            <a:spLocks noChangeArrowheads="1"/>
          </p:cNvSpPr>
          <p:nvPr/>
        </p:nvSpPr>
        <p:spPr bwMode="auto">
          <a:xfrm>
            <a:off x="1878013" y="4530725"/>
            <a:ext cx="963612" cy="92551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1800">
                <a:solidFill>
                  <a:schemeClr val="accent2"/>
                </a:solidFill>
              </a:rPr>
              <a:t>Post-synaptic</a:t>
            </a:r>
          </a:p>
          <a:p>
            <a:pPr algn="ctr"/>
            <a:r>
              <a:rPr lang="en-US" altLang="en-US" sz="1800">
                <a:solidFill>
                  <a:schemeClr val="accent2"/>
                </a:solidFill>
              </a:rPr>
              <a:t>cell</a:t>
            </a:r>
          </a:p>
        </p:txBody>
      </p:sp>
      <p:sp>
        <p:nvSpPr>
          <p:cNvPr id="576525" name="Text Box 13"/>
          <p:cNvSpPr txBox="1">
            <a:spLocks noChangeArrowheads="1"/>
          </p:cNvSpPr>
          <p:nvPr/>
        </p:nvSpPr>
        <p:spPr bwMode="auto">
          <a:xfrm>
            <a:off x="3113088" y="4765675"/>
            <a:ext cx="2130425" cy="6508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800">
                <a:solidFill>
                  <a:srgbClr val="FF3300"/>
                </a:solidFill>
              </a:rPr>
              <a:t>Analog Conditioning</a:t>
            </a:r>
          </a:p>
          <a:p>
            <a:pPr algn="ctr"/>
            <a:r>
              <a:rPr lang="en-US" altLang="en-US" sz="1800">
                <a:solidFill>
                  <a:srgbClr val="FF3300"/>
                </a:solidFill>
              </a:rPr>
              <a:t>And Processing</a:t>
            </a:r>
          </a:p>
        </p:txBody>
      </p:sp>
      <p:sp>
        <p:nvSpPr>
          <p:cNvPr id="576526" name="Text Box 14"/>
          <p:cNvSpPr txBox="1">
            <a:spLocks noChangeArrowheads="1"/>
          </p:cNvSpPr>
          <p:nvPr/>
        </p:nvSpPr>
        <p:spPr bwMode="auto">
          <a:xfrm>
            <a:off x="5502275" y="4765675"/>
            <a:ext cx="1368425" cy="650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1800">
                <a:solidFill>
                  <a:schemeClr val="accent1"/>
                </a:solidFill>
              </a:rPr>
              <a:t>New Feature</a:t>
            </a:r>
          </a:p>
          <a:p>
            <a:pPr algn="ctr"/>
            <a:r>
              <a:rPr lang="en-US" altLang="en-US" sz="1800">
                <a:solidFill>
                  <a:schemeClr val="accent1"/>
                </a:solidFill>
              </a:rPr>
              <a:t>Map</a:t>
            </a:r>
          </a:p>
        </p:txBody>
      </p:sp>
      <p:sp>
        <p:nvSpPr>
          <p:cNvPr id="576527" name="Text Box 15"/>
          <p:cNvSpPr txBox="1">
            <a:spLocks noChangeArrowheads="1"/>
          </p:cNvSpPr>
          <p:nvPr/>
        </p:nvSpPr>
        <p:spPr bwMode="auto">
          <a:xfrm>
            <a:off x="7116763" y="4810125"/>
            <a:ext cx="869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800" i="1"/>
              <a:t>Actions</a:t>
            </a:r>
            <a:endParaRPr lang="en-US" altLang="en-US" sz="1800"/>
          </a:p>
        </p:txBody>
      </p:sp>
      <p:sp>
        <p:nvSpPr>
          <p:cNvPr id="576528" name="Line 16"/>
          <p:cNvSpPr>
            <a:spLocks noChangeShapeType="1"/>
          </p:cNvSpPr>
          <p:nvPr/>
        </p:nvSpPr>
        <p:spPr bwMode="auto">
          <a:xfrm>
            <a:off x="1697038" y="5011738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29" name="Line 17"/>
          <p:cNvSpPr>
            <a:spLocks noChangeShapeType="1"/>
          </p:cNvSpPr>
          <p:nvPr/>
        </p:nvSpPr>
        <p:spPr bwMode="auto">
          <a:xfrm>
            <a:off x="2841625" y="5011738"/>
            <a:ext cx="239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30" name="Line 18"/>
          <p:cNvSpPr>
            <a:spLocks noChangeShapeType="1"/>
          </p:cNvSpPr>
          <p:nvPr/>
        </p:nvSpPr>
        <p:spPr bwMode="auto">
          <a:xfrm>
            <a:off x="5310188" y="5011738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31" name="Line 19"/>
          <p:cNvSpPr>
            <a:spLocks noChangeShapeType="1"/>
          </p:cNvSpPr>
          <p:nvPr/>
        </p:nvSpPr>
        <p:spPr bwMode="auto">
          <a:xfrm>
            <a:off x="6905625" y="5011738"/>
            <a:ext cx="280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37" name="Oval 25"/>
          <p:cNvSpPr>
            <a:spLocks noChangeArrowheads="1"/>
          </p:cNvSpPr>
          <p:nvPr/>
        </p:nvSpPr>
        <p:spPr bwMode="auto">
          <a:xfrm>
            <a:off x="4346575" y="4049713"/>
            <a:ext cx="60325" cy="603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38" name="Oval 26"/>
          <p:cNvSpPr>
            <a:spLocks noChangeArrowheads="1"/>
          </p:cNvSpPr>
          <p:nvPr/>
        </p:nvSpPr>
        <p:spPr bwMode="auto">
          <a:xfrm>
            <a:off x="4346575" y="4229100"/>
            <a:ext cx="60325" cy="603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39" name="Oval 27"/>
          <p:cNvSpPr>
            <a:spLocks noChangeArrowheads="1"/>
          </p:cNvSpPr>
          <p:nvPr/>
        </p:nvSpPr>
        <p:spPr bwMode="auto">
          <a:xfrm>
            <a:off x="4346575" y="4410075"/>
            <a:ext cx="60325" cy="603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0" name="Line 28"/>
          <p:cNvSpPr>
            <a:spLocks noChangeShapeType="1"/>
          </p:cNvSpPr>
          <p:nvPr/>
        </p:nvSpPr>
        <p:spPr bwMode="auto">
          <a:xfrm>
            <a:off x="4887913" y="4229100"/>
            <a:ext cx="2168525" cy="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1" name="Line 29"/>
          <p:cNvSpPr>
            <a:spLocks noChangeShapeType="1"/>
          </p:cNvSpPr>
          <p:nvPr/>
        </p:nvSpPr>
        <p:spPr bwMode="auto">
          <a:xfrm flipV="1">
            <a:off x="7056438" y="4229100"/>
            <a:ext cx="0" cy="782638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2" name="Line 30"/>
          <p:cNvSpPr>
            <a:spLocks noChangeShapeType="1"/>
          </p:cNvSpPr>
          <p:nvPr/>
        </p:nvSpPr>
        <p:spPr bwMode="auto">
          <a:xfrm>
            <a:off x="7056438" y="3448050"/>
            <a:ext cx="0" cy="78105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3" name="Line 31"/>
          <p:cNvSpPr>
            <a:spLocks noChangeShapeType="1"/>
          </p:cNvSpPr>
          <p:nvPr/>
        </p:nvSpPr>
        <p:spPr bwMode="auto">
          <a:xfrm flipV="1">
            <a:off x="4887913" y="3808413"/>
            <a:ext cx="0" cy="420687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4" name="Line 32"/>
          <p:cNvSpPr>
            <a:spLocks noChangeShapeType="1"/>
          </p:cNvSpPr>
          <p:nvPr/>
        </p:nvSpPr>
        <p:spPr bwMode="auto">
          <a:xfrm>
            <a:off x="4887913" y="4229100"/>
            <a:ext cx="0" cy="482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5" name="Text Box 33"/>
          <p:cNvSpPr txBox="1">
            <a:spLocks noChangeArrowheads="1"/>
          </p:cNvSpPr>
          <p:nvPr/>
        </p:nvSpPr>
        <p:spPr bwMode="auto">
          <a:xfrm>
            <a:off x="5129213" y="4006850"/>
            <a:ext cx="16716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i="1"/>
              <a:t>Adaptive   influences</a:t>
            </a:r>
          </a:p>
        </p:txBody>
      </p:sp>
      <p:sp>
        <p:nvSpPr>
          <p:cNvPr id="576546" name="Line 34"/>
          <p:cNvSpPr>
            <a:spLocks noChangeShapeType="1"/>
          </p:cNvSpPr>
          <p:nvPr/>
        </p:nvSpPr>
        <p:spPr bwMode="auto">
          <a:xfrm flipV="1">
            <a:off x="5911850" y="3808413"/>
            <a:ext cx="0" cy="420687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47" name="Line 35"/>
          <p:cNvSpPr>
            <a:spLocks noChangeShapeType="1"/>
          </p:cNvSpPr>
          <p:nvPr/>
        </p:nvSpPr>
        <p:spPr bwMode="auto">
          <a:xfrm>
            <a:off x="5911850" y="4229100"/>
            <a:ext cx="0" cy="482600"/>
          </a:xfrm>
          <a:prstGeom prst="line">
            <a:avLst/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6557" name="Text Box 45"/>
          <p:cNvSpPr txBox="1">
            <a:spLocks noChangeArrowheads="1"/>
          </p:cNvSpPr>
          <p:nvPr/>
        </p:nvSpPr>
        <p:spPr bwMode="auto">
          <a:xfrm>
            <a:off x="228600" y="762000"/>
            <a:ext cx="88582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Sensory Neural Processing</a:t>
            </a:r>
            <a:r>
              <a:rPr lang="en-US" altLang="en-US"/>
              <a:t> </a:t>
            </a:r>
            <a:r>
              <a:rPr lang="en-US" altLang="en-US" sz="2000"/>
              <a:t>is effectively a</a:t>
            </a:r>
            <a:endParaRPr lang="en-US" altLang="en-US"/>
          </a:p>
          <a:p>
            <a:r>
              <a:rPr lang="en-US" altLang="en-US" sz="2000" i="1"/>
              <a:t>1. multi-stage hierarchical system of </a:t>
            </a:r>
          </a:p>
          <a:p>
            <a:r>
              <a:rPr lang="en-US" altLang="en-US" sz="2000" i="1"/>
              <a:t>2. integrated sensing and processing modules with</a:t>
            </a:r>
          </a:p>
          <a:p>
            <a:r>
              <a:rPr lang="en-US" altLang="en-US" sz="2000" i="1"/>
              <a:t>3. increasingly complex adaptive (behaviorally-influenced) pattern quantizations and</a:t>
            </a:r>
          </a:p>
          <a:p>
            <a:r>
              <a:rPr lang="en-US" altLang="en-US" sz="2000" i="1"/>
              <a:t>4. stochastic pulse-coded communication links.</a:t>
            </a:r>
            <a:endParaRPr lang="en-US" altLang="en-US"/>
          </a:p>
        </p:txBody>
      </p:sp>
      <p:sp>
        <p:nvSpPr>
          <p:cNvPr id="576560" name="Text Box 48"/>
          <p:cNvSpPr txBox="1">
            <a:spLocks noChangeArrowheads="1"/>
          </p:cNvSpPr>
          <p:nvPr/>
        </p:nvSpPr>
        <p:spPr bwMode="auto">
          <a:xfrm>
            <a:off x="457200" y="2590800"/>
            <a:ext cx="8507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Sensing ----- Analog Processing ----- Quantization ----- Encoding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687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6304"/>
            <a:ext cx="8229600" cy="1143000"/>
          </a:xfrm>
        </p:spPr>
        <p:txBody>
          <a:bodyPr/>
          <a:lstStyle/>
          <a:p>
            <a:r>
              <a:rPr lang="en-US" dirty="0" smtClean="0"/>
              <a:t>Noise Suppression in the Cortex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82" y="1244601"/>
            <a:ext cx="8307917" cy="49818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2400" y="448733"/>
            <a:ext cx="2687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Spike Rates do not matter!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410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0" t="11851" r="9579" b="49877"/>
          <a:stretch/>
        </p:blipFill>
        <p:spPr>
          <a:xfrm>
            <a:off x="414866" y="451887"/>
            <a:ext cx="7154334" cy="434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005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4" t="13704" r="9738" b="46543"/>
          <a:stretch/>
        </p:blipFill>
        <p:spPr>
          <a:xfrm>
            <a:off x="714146" y="939800"/>
            <a:ext cx="6632711" cy="484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59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4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" t="12839" b="40988"/>
          <a:stretch/>
        </p:blipFill>
        <p:spPr>
          <a:xfrm>
            <a:off x="761999" y="795865"/>
            <a:ext cx="7573051" cy="480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21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5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2" t="15061" r="19484" b="36297"/>
          <a:stretch/>
        </p:blipFill>
        <p:spPr>
          <a:xfrm>
            <a:off x="1837267" y="1032932"/>
            <a:ext cx="4800600" cy="454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39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6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0" t="13457" r="8301" b="44074"/>
          <a:stretch/>
        </p:blipFill>
        <p:spPr>
          <a:xfrm>
            <a:off x="1396999" y="922867"/>
            <a:ext cx="6924453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82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Building Noise Suppression</a:t>
            </a:r>
            <a:br>
              <a:rPr lang="en-US" dirty="0" smtClean="0"/>
            </a:br>
            <a:r>
              <a:rPr lang="en-US" dirty="0" smtClean="0"/>
              <a:t>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94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199" y="1024465"/>
            <a:ext cx="7443539" cy="441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11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48" y="1236134"/>
            <a:ext cx="6824020" cy="307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11" y="1625600"/>
            <a:ext cx="7474117" cy="41063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967" y="5740399"/>
            <a:ext cx="3114602" cy="52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1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466" y="1185333"/>
            <a:ext cx="5667686" cy="481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398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457200" y="457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b="1">
                <a:solidFill>
                  <a:schemeClr val="tx2"/>
                </a:solidFill>
              </a:rPr>
              <a:t>Attending to different regions of the cortical map </a:t>
            </a:r>
            <a:r>
              <a:rPr lang="en-US" sz="2800">
                <a:solidFill>
                  <a:schemeClr val="tx2"/>
                </a:solidFill>
              </a:rPr>
              <a:t/>
            </a:r>
            <a:br>
              <a:rPr lang="en-US" sz="2800">
                <a:solidFill>
                  <a:schemeClr val="tx2"/>
                </a:solidFill>
              </a:rPr>
            </a:br>
            <a:endParaRPr lang="en-US" sz="4000">
              <a:solidFill>
                <a:schemeClr val="tx2"/>
              </a:solidFill>
            </a:endParaRP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 t="12531" r="45045" b="44508"/>
          <a:stretch>
            <a:fillRect/>
          </a:stretch>
        </p:blipFill>
        <p:spPr bwMode="auto">
          <a:xfrm>
            <a:off x="5257800" y="2743200"/>
            <a:ext cx="1676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22" b="23077"/>
          <a:stretch>
            <a:fillRect/>
          </a:stretch>
        </p:blipFill>
        <p:spPr bwMode="auto">
          <a:xfrm>
            <a:off x="6858000" y="24384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3" t="11456" r="45045" b="44508"/>
          <a:stretch>
            <a:fillRect/>
          </a:stretch>
        </p:blipFill>
        <p:spPr bwMode="auto">
          <a:xfrm>
            <a:off x="2514600" y="2667000"/>
            <a:ext cx="1676400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27" b="23077"/>
          <a:stretch>
            <a:fillRect/>
          </a:stretch>
        </p:blipFill>
        <p:spPr bwMode="auto">
          <a:xfrm>
            <a:off x="304800" y="2362200"/>
            <a:ext cx="2286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AutoShape 7"/>
          <p:cNvSpPr>
            <a:spLocks noChangeArrowheads="1"/>
          </p:cNvSpPr>
          <p:nvPr/>
        </p:nvSpPr>
        <p:spPr bwMode="auto">
          <a:xfrm>
            <a:off x="4191000" y="1981200"/>
            <a:ext cx="838200" cy="2514600"/>
          </a:xfrm>
          <a:prstGeom prst="cube">
            <a:avLst>
              <a:gd name="adj" fmla="val 61366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5546725" y="2482850"/>
            <a:ext cx="836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inverse</a:t>
            </a:r>
          </a:p>
        </p:txBody>
      </p:sp>
      <p:sp>
        <p:nvSpPr>
          <p:cNvPr id="45065" name="Text Box 9"/>
          <p:cNvSpPr txBox="1">
            <a:spLocks noChangeArrowheads="1"/>
          </p:cNvSpPr>
          <p:nvPr/>
        </p:nvSpPr>
        <p:spPr bwMode="auto">
          <a:xfrm>
            <a:off x="2743200" y="2438400"/>
            <a:ext cx="920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forward</a:t>
            </a: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3657600" y="1614488"/>
            <a:ext cx="2451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800" b="1">
                <a:latin typeface="Palatino" charset="0"/>
              </a:rPr>
              <a:t>Scalar or tapped filter</a:t>
            </a:r>
          </a:p>
        </p:txBody>
      </p:sp>
      <p:pic>
        <p:nvPicPr>
          <p:cNvPr id="4506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45" r="43298" b="10846"/>
          <a:stretch>
            <a:fillRect/>
          </a:stretch>
        </p:blipFill>
        <p:spPr bwMode="auto">
          <a:xfrm>
            <a:off x="533400" y="2667000"/>
            <a:ext cx="16764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8" name="Text Box 12"/>
          <p:cNvSpPr txBox="1">
            <a:spLocks noChangeArrowheads="1"/>
          </p:cNvSpPr>
          <p:nvPr/>
        </p:nvSpPr>
        <p:spPr bwMode="auto">
          <a:xfrm rot="-5400000">
            <a:off x="4042569" y="3258344"/>
            <a:ext cx="6175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scale</a:t>
            </a:r>
          </a:p>
        </p:txBody>
      </p:sp>
      <p:sp>
        <p:nvSpPr>
          <p:cNvPr id="45069" name="Text Box 13"/>
          <p:cNvSpPr txBox="1">
            <a:spLocks noChangeArrowheads="1"/>
          </p:cNvSpPr>
          <p:nvPr/>
        </p:nvSpPr>
        <p:spPr bwMode="auto">
          <a:xfrm rot="-2985860">
            <a:off x="4291012" y="2078038"/>
            <a:ext cx="530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Palatino" charset="0"/>
              </a:rPr>
              <a:t>rate</a:t>
            </a:r>
          </a:p>
        </p:txBody>
      </p:sp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609600" y="1981200"/>
            <a:ext cx="1579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latin typeface="Palatino" charset="0"/>
              </a:rPr>
              <a:t>Noisy Samples</a:t>
            </a: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7086600" y="2057400"/>
            <a:ext cx="1601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latin typeface="Palatino" charset="0"/>
              </a:rPr>
              <a:t>Clean Versions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 rot="-5424049">
            <a:off x="3994944" y="3051969"/>
            <a:ext cx="15017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200">
                <a:solidFill>
                  <a:schemeClr val="bg1"/>
                </a:solidFill>
                <a:latin typeface="Palatino" charset="0"/>
              </a:rPr>
              <a:t>Trained weights</a:t>
            </a:r>
            <a:r>
              <a:rPr lang="en-US" sz="1200">
                <a:latin typeface="Palatino" charset="0"/>
              </a:rPr>
              <a:t> </a:t>
            </a:r>
          </a:p>
        </p:txBody>
      </p:sp>
      <p:sp>
        <p:nvSpPr>
          <p:cNvPr id="45073" name="Rectangle 17"/>
          <p:cNvSpPr>
            <a:spLocks noChangeArrowheads="1"/>
          </p:cNvSpPr>
          <p:nvPr/>
        </p:nvSpPr>
        <p:spPr bwMode="auto">
          <a:xfrm>
            <a:off x="2362200" y="4495800"/>
            <a:ext cx="45593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This mimics our ability </a:t>
            </a:r>
            <a:r>
              <a:rPr lang="en-US" b="1">
                <a:solidFill>
                  <a:srgbClr val="FF0000"/>
                </a:solidFill>
              </a:rPr>
              <a:t>to attend and adapt the STRFs</a:t>
            </a:r>
            <a:r>
              <a:rPr lang="en-US" b="1"/>
              <a:t> in </a:t>
            </a:r>
          </a:p>
          <a:p>
            <a:r>
              <a:rPr lang="en-US" b="1"/>
              <a:t>different regions of the cortical map to achieve a goal</a:t>
            </a:r>
          </a:p>
        </p:txBody>
      </p:sp>
      <p:grpSp>
        <p:nvGrpSpPr>
          <p:cNvPr id="45074" name="Group 18"/>
          <p:cNvGrpSpPr>
            <a:grpSpLocks/>
          </p:cNvGrpSpPr>
          <p:nvPr/>
        </p:nvGrpSpPr>
        <p:grpSpPr bwMode="auto">
          <a:xfrm>
            <a:off x="6934200" y="2438400"/>
            <a:ext cx="1898650" cy="1676400"/>
            <a:chOff x="4368" y="1536"/>
            <a:chExt cx="1196" cy="1056"/>
          </a:xfrm>
        </p:grpSpPr>
        <p:pic>
          <p:nvPicPr>
            <p:cNvPr id="45078" name="Picture 1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237" b="65913"/>
            <a:stretch>
              <a:fillRect/>
            </a:stretch>
          </p:blipFill>
          <p:spPr bwMode="auto">
            <a:xfrm>
              <a:off x="4464" y="1728"/>
              <a:ext cx="105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79" name="Rectangle 20"/>
            <p:cNvSpPr>
              <a:spLocks noChangeArrowheads="1"/>
            </p:cNvSpPr>
            <p:nvPr/>
          </p:nvSpPr>
          <p:spPr bwMode="auto">
            <a:xfrm>
              <a:off x="4368" y="1536"/>
              <a:ext cx="1196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Auditory Spectrogram</a:t>
              </a:r>
            </a:p>
          </p:txBody>
        </p:sp>
      </p:grpSp>
      <p:sp>
        <p:nvSpPr>
          <p:cNvPr id="45075" name="Rectangle 27"/>
          <p:cNvSpPr>
            <a:spLocks noChangeArrowheads="1"/>
          </p:cNvSpPr>
          <p:nvPr/>
        </p:nvSpPr>
        <p:spPr bwMode="auto">
          <a:xfrm>
            <a:off x="4038600" y="5257800"/>
            <a:ext cx="1416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b="1"/>
              <a:t>Nonlinear Noise</a:t>
            </a:r>
          </a:p>
        </p:txBody>
      </p:sp>
      <p:pic>
        <p:nvPicPr>
          <p:cNvPr id="30" name="S2116MT1.wav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638800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S2116MT1_clean.wav">
            <a:hlinkClick r:id="" action="ppaction://media"/>
          </p:cNvPr>
          <p:cNvPicPr>
            <a:picLocks noRot="1"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638800"/>
            <a:ext cx="33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39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01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33" y="1464733"/>
            <a:ext cx="3322355" cy="50109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98" y="0"/>
            <a:ext cx="7602621" cy="1193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32" y="1900766"/>
            <a:ext cx="3884127" cy="3746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98267" y="772067"/>
            <a:ext cx="1351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ICASSP 2010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813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224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Implications </a:t>
            </a:r>
            <a:r>
              <a:rPr lang="en-US" dirty="0" smtClean="0"/>
              <a:t>for</a:t>
            </a:r>
            <a:r>
              <a:rPr lang="en-US" dirty="0" smtClean="0"/>
              <a:t> Hearing impairments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9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5138"/>
            <a:ext cx="8229600" cy="60753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300" dirty="0" smtClean="0"/>
              <a:t>Joshua G.W. Bernstein,  </a:t>
            </a:r>
            <a:r>
              <a:rPr lang="en-US" sz="3300" dirty="0" err="1" smtClean="0"/>
              <a:t>Golbarg</a:t>
            </a:r>
            <a:r>
              <a:rPr lang="en-US" sz="3300" dirty="0" smtClean="0"/>
              <a:t> </a:t>
            </a:r>
            <a:r>
              <a:rPr lang="en-US" sz="3300" dirty="0" err="1" smtClean="0"/>
              <a:t>Mehraei</a:t>
            </a:r>
            <a:r>
              <a:rPr lang="en-US" sz="3300" dirty="0" smtClean="0"/>
              <a:t>, Shihab Shamma, Frederick J. </a:t>
            </a:r>
            <a:r>
              <a:rPr lang="en-US" sz="3300" dirty="0" err="1" smtClean="0"/>
              <a:t>Gallun</a:t>
            </a:r>
            <a:r>
              <a:rPr lang="en-US" sz="3300" dirty="0" smtClean="0"/>
              <a:t>, Sarah M. </a:t>
            </a:r>
            <a:r>
              <a:rPr lang="en-US" sz="3300" dirty="0" err="1" smtClean="0"/>
              <a:t>Theodoroff</a:t>
            </a:r>
            <a:r>
              <a:rPr lang="en-US" sz="3300" dirty="0" smtClean="0"/>
              <a:t>,  Marjorie R. Leek,  J Am </a:t>
            </a:r>
            <a:r>
              <a:rPr lang="en-US" sz="3300" dirty="0" err="1" smtClean="0"/>
              <a:t>Acad</a:t>
            </a:r>
            <a:r>
              <a:rPr lang="en-US" sz="3300" dirty="0" smtClean="0"/>
              <a:t> </a:t>
            </a:r>
            <a:r>
              <a:rPr lang="en-US" sz="3300" dirty="0" err="1" smtClean="0"/>
              <a:t>Audiol</a:t>
            </a:r>
            <a:r>
              <a:rPr lang="en-US" sz="3300" dirty="0" smtClean="0"/>
              <a:t> 24:293–306 (2013)</a:t>
            </a:r>
          </a:p>
          <a:p>
            <a:pPr marL="0" indent="0">
              <a:buNone/>
            </a:pPr>
            <a:endParaRPr lang="en-US" sz="2300" dirty="0" smtClean="0"/>
          </a:p>
          <a:p>
            <a:pPr marL="0" indent="0">
              <a:buNone/>
            </a:pPr>
            <a:r>
              <a:rPr lang="en-US" sz="5100" b="1" dirty="0" err="1" smtClean="0"/>
              <a:t>Spectrotemporal</a:t>
            </a:r>
            <a:r>
              <a:rPr lang="en-US" sz="5100" b="1" dirty="0" smtClean="0"/>
              <a:t> </a:t>
            </a:r>
            <a:r>
              <a:rPr lang="en-US" sz="5100" b="1" dirty="0"/>
              <a:t>Modulation Sensitivity </a:t>
            </a:r>
            <a:r>
              <a:rPr lang="en-US" sz="5100" b="1" dirty="0" smtClean="0"/>
              <a:t>as </a:t>
            </a:r>
            <a:r>
              <a:rPr lang="en-US" sz="5100" b="1" dirty="0"/>
              <a:t>a Predictor of Speech Intelligibility </a:t>
            </a:r>
            <a:r>
              <a:rPr lang="en-US" sz="5100" b="1" dirty="0" smtClean="0"/>
              <a:t>for </a:t>
            </a:r>
            <a:r>
              <a:rPr lang="en-US" sz="5100" b="1" dirty="0"/>
              <a:t>Hearing-Impaired Listeners </a:t>
            </a:r>
            <a:endParaRPr lang="en-US" sz="5100" b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800" dirty="0"/>
              <a:t>A model that can accurately predict speech intelligibility for a given hearing-impaired (HI) listener </a:t>
            </a:r>
            <a:endParaRPr lang="en-US" sz="3800" dirty="0" smtClean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 smtClean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endParaRPr lang="en-US" sz="2100" dirty="0"/>
          </a:p>
          <a:p>
            <a:pPr marL="0" indent="0">
              <a:buNone/>
            </a:pPr>
            <a:r>
              <a:rPr lang="en-US" sz="3300" dirty="0" err="1"/>
              <a:t>Elhilali</a:t>
            </a:r>
            <a:r>
              <a:rPr lang="en-US" sz="3300" dirty="0"/>
              <a:t>, M., Chi, T., &amp; Shamma, S. A. (2003</a:t>
            </a:r>
            <a:r>
              <a:rPr lang="en-US" sz="3300" dirty="0" smtClean="0"/>
              <a:t>). </a:t>
            </a:r>
            <a:r>
              <a:rPr lang="en-US" sz="3300" i="1" dirty="0"/>
              <a:t>Speech communication</a:t>
            </a:r>
            <a:r>
              <a:rPr lang="en-US" sz="3300" dirty="0"/>
              <a:t>, </a:t>
            </a:r>
            <a:r>
              <a:rPr lang="en-US" sz="3300" i="1" dirty="0"/>
              <a:t>41</a:t>
            </a:r>
            <a:r>
              <a:rPr lang="en-US" sz="3300" dirty="0"/>
              <a:t>(2), 331-348</a:t>
            </a:r>
            <a:r>
              <a:rPr lang="en-US" sz="3300" dirty="0" smtClean="0"/>
              <a:t>.</a:t>
            </a:r>
          </a:p>
          <a:p>
            <a:pPr marL="0" indent="0">
              <a:buNone/>
            </a:pPr>
            <a:endParaRPr lang="en-US" sz="2900" dirty="0"/>
          </a:p>
          <a:p>
            <a:pPr marL="0" indent="0">
              <a:buNone/>
            </a:pPr>
            <a:r>
              <a:rPr lang="en-US" sz="4500" b="1" dirty="0" smtClean="0"/>
              <a:t>A </a:t>
            </a:r>
            <a:r>
              <a:rPr lang="en-US" sz="4500" b="1" dirty="0" err="1" smtClean="0"/>
              <a:t>spectrotemporal</a:t>
            </a:r>
            <a:r>
              <a:rPr lang="en-US" sz="4500" b="1" dirty="0" smtClean="0"/>
              <a:t> modulation index (STMI) for assessment of speech intelligibility</a:t>
            </a:r>
          </a:p>
          <a:p>
            <a:pPr marL="0" indent="0">
              <a:buNone/>
            </a:pPr>
            <a:endParaRPr lang="en-US" sz="2900" b="1" dirty="0"/>
          </a:p>
          <a:p>
            <a:pPr marL="0" indent="0">
              <a:buNone/>
            </a:pPr>
            <a:r>
              <a:rPr lang="en-US" sz="3300" dirty="0" smtClean="0"/>
              <a:t>A </a:t>
            </a:r>
            <a:r>
              <a:rPr lang="en-US" sz="3300" dirty="0"/>
              <a:t>biologically motivated method for assessing the intelligibility of speech recorded or transmitted under various types of distortions.</a:t>
            </a:r>
            <a:endParaRPr lang="en-US" sz="33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1600" y="3308277"/>
            <a:ext cx="8947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----------------------------------------------------------------------------------------------------------------------------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487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749" y="698500"/>
            <a:ext cx="881335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Bharadwaj</a:t>
            </a:r>
            <a:r>
              <a:rPr lang="en-US" dirty="0" smtClean="0"/>
              <a:t>, H. M., </a:t>
            </a:r>
            <a:r>
              <a:rPr lang="en-US" dirty="0" err="1" smtClean="0"/>
              <a:t>Verhulst</a:t>
            </a:r>
            <a:r>
              <a:rPr lang="en-US" dirty="0" smtClean="0"/>
              <a:t>, S., </a:t>
            </a:r>
            <a:r>
              <a:rPr lang="en-US" dirty="0" err="1" smtClean="0"/>
              <a:t>Shaheen</a:t>
            </a:r>
            <a:r>
              <a:rPr lang="en-US" dirty="0" smtClean="0"/>
              <a:t>, L., </a:t>
            </a:r>
            <a:r>
              <a:rPr lang="en-US" dirty="0" err="1" smtClean="0"/>
              <a:t>Liberman</a:t>
            </a:r>
            <a:r>
              <a:rPr lang="en-US" dirty="0" smtClean="0"/>
              <a:t>, M. C., &amp; Shinn-Cunningham, B. G. (2014). </a:t>
            </a:r>
            <a:r>
              <a:rPr lang="en-US" i="1" dirty="0" smtClean="0"/>
              <a:t>Frontiers in systems neuroscience</a:t>
            </a:r>
            <a:r>
              <a:rPr lang="en-US" dirty="0" smtClean="0"/>
              <a:t>, </a:t>
            </a:r>
            <a:r>
              <a:rPr lang="en-US" i="1" dirty="0" smtClean="0"/>
              <a:t>8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sz="2800" b="1" dirty="0" smtClean="0"/>
              <a:t>Cochlear neuropathy and the coding of supra-threshold sound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4749" y="2654300"/>
            <a:ext cx="88133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Measures of auditory subcortical steady-state responses (SSSRs) in humans and animals support the idea that the temporal precision of the early auditory representation can be poor even when hearing thresholds are normal. </a:t>
            </a:r>
          </a:p>
          <a:p>
            <a:r>
              <a:rPr lang="en-US" i="1" dirty="0" smtClean="0">
                <a:solidFill>
                  <a:srgbClr val="000000"/>
                </a:solidFill>
              </a:rPr>
              <a:t>Neuropathy is the hypothesis</a:t>
            </a:r>
            <a:r>
              <a:rPr lang="en-US" dirty="0" smtClean="0">
                <a:solidFill>
                  <a:srgbClr val="000000"/>
                </a:solidFill>
              </a:rPr>
              <a:t>.  Furthermore, recent studies suggest that noise-induced neuropathy may be selective for higher-threshold, lower-spontaneous-rate nerve fibers.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03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838200" y="1192213"/>
            <a:ext cx="7620000" cy="3989387"/>
            <a:chOff x="528" y="223"/>
            <a:chExt cx="4800" cy="2513"/>
          </a:xfrm>
        </p:grpSpPr>
        <p:pic>
          <p:nvPicPr>
            <p:cNvPr id="19460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223"/>
              <a:ext cx="4800" cy="2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1" t="10739" r="32706" b="8501"/>
            <a:stretch>
              <a:fillRect/>
            </a:stretch>
          </p:blipFill>
          <p:spPr bwMode="auto">
            <a:xfrm>
              <a:off x="3605" y="1542"/>
              <a:ext cx="1568" cy="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59" name="Line 5"/>
          <p:cNvSpPr>
            <a:spLocks noChangeShapeType="1"/>
          </p:cNvSpPr>
          <p:nvPr/>
        </p:nvSpPr>
        <p:spPr bwMode="auto">
          <a:xfrm>
            <a:off x="1905000" y="1524000"/>
            <a:ext cx="5105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38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139700"/>
            <a:ext cx="642620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0489" t="5009"/>
          <a:stretch/>
        </p:blipFill>
        <p:spPr>
          <a:xfrm>
            <a:off x="1625600" y="3253561"/>
            <a:ext cx="6286500" cy="36044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13700" y="1422400"/>
            <a:ext cx="620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/</a:t>
            </a:r>
            <a:r>
              <a:rPr lang="en-US" b="1" dirty="0" err="1" smtClean="0"/>
              <a:t>ba</a:t>
            </a:r>
            <a:r>
              <a:rPr lang="en-US" b="1" dirty="0" smtClean="0"/>
              <a:t>/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924800" y="4914900"/>
            <a:ext cx="966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 kHz</a:t>
            </a:r>
          </a:p>
          <a:p>
            <a:r>
              <a:rPr lang="en-US" b="1" dirty="0" smtClean="0"/>
              <a:t>In Noise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4077" y="2654300"/>
            <a:ext cx="128292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 </a:t>
            </a:r>
            <a:r>
              <a:rPr lang="en-US" b="1" dirty="0" err="1" smtClean="0"/>
              <a:t>Spon</a:t>
            </a:r>
            <a:r>
              <a:rPr lang="en-US" b="1" dirty="0" smtClean="0"/>
              <a:t>/</a:t>
            </a:r>
          </a:p>
          <a:p>
            <a:r>
              <a:rPr lang="en-US" b="1" dirty="0" smtClean="0"/>
              <a:t>Hi Thresh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Hi </a:t>
            </a:r>
            <a:r>
              <a:rPr lang="en-US" b="1" dirty="0" err="1" smtClean="0"/>
              <a:t>Spon</a:t>
            </a:r>
            <a:r>
              <a:rPr lang="en-US" b="1" dirty="0" smtClean="0"/>
              <a:t>/</a:t>
            </a:r>
          </a:p>
          <a:p>
            <a:r>
              <a:rPr lang="en-US" b="1" dirty="0" smtClean="0"/>
              <a:t>Low Thresh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14077" y="189468"/>
            <a:ext cx="1244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Sachs &amp; Young</a:t>
            </a:r>
          </a:p>
          <a:p>
            <a:r>
              <a:rPr lang="en-US" b="1" dirty="0" smtClean="0"/>
              <a:t>1980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90815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82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Relation to Perception</a:t>
            </a:r>
            <a:br>
              <a:rPr lang="en-US" dirty="0" smtClean="0"/>
            </a:br>
            <a:r>
              <a:rPr lang="en-US" dirty="0" smtClean="0"/>
              <a:t>STMI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8287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7" name="Group 12"/>
          <p:cNvGrpSpPr>
            <a:grpSpLocks noChangeAspect="1"/>
          </p:cNvGrpSpPr>
          <p:nvPr/>
        </p:nvGrpSpPr>
        <p:grpSpPr bwMode="auto">
          <a:xfrm>
            <a:off x="1295400" y="1069975"/>
            <a:ext cx="1200150" cy="1381125"/>
            <a:chOff x="667" y="480"/>
            <a:chExt cx="885" cy="1018"/>
          </a:xfrm>
        </p:grpSpPr>
        <p:pic>
          <p:nvPicPr>
            <p:cNvPr id="4105" name="Picture 3" descr="Parmenide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" y="480"/>
              <a:ext cx="517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7" name="Text Box 5"/>
            <p:cNvSpPr txBox="1">
              <a:spLocks noChangeAspect="1" noChangeArrowheads="1"/>
            </p:cNvSpPr>
            <p:nvPr/>
          </p:nvSpPr>
          <p:spPr bwMode="auto">
            <a:xfrm>
              <a:off x="667" y="1152"/>
              <a:ext cx="88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entury Gothic" charset="0"/>
                  <a:cs typeface="+mn-cs"/>
                </a:rPr>
                <a:t>Parmenides</a:t>
              </a:r>
            </a:p>
            <a:p>
              <a:pPr>
                <a:defRPr/>
              </a:pPr>
              <a:r>
                <a:rPr lang="en-US" sz="1200">
                  <a:latin typeface="Century Gothic" charset="0"/>
                  <a:cs typeface="+mn-cs"/>
                </a:rPr>
                <a:t>(5</a:t>
              </a:r>
              <a:r>
                <a:rPr lang="en-US" sz="1200" baseline="30000">
                  <a:latin typeface="Century Gothic" charset="0"/>
                  <a:cs typeface="+mn-cs"/>
                </a:rPr>
                <a:t>th</a:t>
              </a:r>
              <a:r>
                <a:rPr lang="en-US" sz="1200">
                  <a:latin typeface="Century Gothic" charset="0"/>
                  <a:cs typeface="+mn-cs"/>
                </a:rPr>
                <a:t> cent. B.C)</a:t>
              </a:r>
            </a:p>
          </p:txBody>
        </p:sp>
      </p:grpSp>
      <p:grpSp>
        <p:nvGrpSpPr>
          <p:cNvPr id="4098" name="Group 11"/>
          <p:cNvGrpSpPr>
            <a:grpSpLocks noChangeAspect="1"/>
          </p:cNvGrpSpPr>
          <p:nvPr/>
        </p:nvGrpSpPr>
        <p:grpSpPr bwMode="auto">
          <a:xfrm>
            <a:off x="2438400" y="2057400"/>
            <a:ext cx="1200150" cy="1446213"/>
            <a:chOff x="4190" y="1152"/>
            <a:chExt cx="885" cy="1066"/>
          </a:xfrm>
        </p:grpSpPr>
        <p:pic>
          <p:nvPicPr>
            <p:cNvPr id="4103" name="Picture 4" descr="Heraclitus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1152"/>
              <a:ext cx="517" cy="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8" name="Text Box 6"/>
            <p:cNvSpPr txBox="1">
              <a:spLocks noChangeAspect="1" noChangeArrowheads="1"/>
            </p:cNvSpPr>
            <p:nvPr/>
          </p:nvSpPr>
          <p:spPr bwMode="auto">
            <a:xfrm>
              <a:off x="4190" y="1872"/>
              <a:ext cx="885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>
                  <a:latin typeface="Century Gothic" charset="0"/>
                  <a:cs typeface="+mn-cs"/>
                </a:rPr>
                <a:t>Heraclitus</a:t>
              </a:r>
            </a:p>
            <a:p>
              <a:pPr>
                <a:defRPr/>
              </a:pPr>
              <a:r>
                <a:rPr lang="en-US" sz="1200">
                  <a:latin typeface="Century Gothic" charset="0"/>
                  <a:cs typeface="+mn-cs"/>
                </a:rPr>
                <a:t>(6</a:t>
              </a:r>
              <a:r>
                <a:rPr lang="en-US" sz="1200" baseline="30000">
                  <a:latin typeface="Century Gothic" charset="0"/>
                  <a:cs typeface="+mn-cs"/>
                </a:rPr>
                <a:t>th</a:t>
              </a:r>
              <a:r>
                <a:rPr lang="en-US" sz="1200">
                  <a:latin typeface="Century Gothic" charset="0"/>
                  <a:cs typeface="+mn-cs"/>
                </a:rPr>
                <a:t> cent. B.C)</a:t>
              </a:r>
            </a:p>
          </p:txBody>
        </p:sp>
      </p:grpSp>
      <p:sp>
        <p:nvSpPr>
          <p:cNvPr id="44041" name="Text Box 9"/>
          <p:cNvSpPr txBox="1">
            <a:spLocks noChangeArrowheads="1"/>
          </p:cNvSpPr>
          <p:nvPr/>
        </p:nvSpPr>
        <p:spPr bwMode="auto">
          <a:xfrm>
            <a:off x="2363788" y="1524000"/>
            <a:ext cx="4843462" cy="37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6600"/>
                </a:solidFill>
                <a:latin typeface="Century Gothic" charset="0"/>
                <a:cs typeface="+mn-cs"/>
              </a:rPr>
              <a:t>Perception is a mirror of the external world</a:t>
            </a:r>
          </a:p>
        </p:txBody>
      </p:sp>
      <p:sp>
        <p:nvSpPr>
          <p:cNvPr id="44042" name="Text Box 10"/>
          <p:cNvSpPr txBox="1">
            <a:spLocks noChangeArrowheads="1"/>
          </p:cNvSpPr>
          <p:nvPr/>
        </p:nvSpPr>
        <p:spPr bwMode="auto">
          <a:xfrm>
            <a:off x="3641725" y="2728913"/>
            <a:ext cx="4086225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006600"/>
                </a:solidFill>
                <a:latin typeface="Century Gothic" charset="0"/>
                <a:cs typeface="+mn-cs"/>
              </a:rPr>
              <a:t>There is </a:t>
            </a:r>
            <a:r>
              <a:rPr lang="ja-JP" altLang="en-US" sz="1800">
                <a:solidFill>
                  <a:srgbClr val="006600"/>
                </a:solidFill>
                <a:latin typeface="Arial"/>
                <a:cs typeface="+mn-cs"/>
              </a:rPr>
              <a:t>‘</a:t>
            </a:r>
            <a:r>
              <a:rPr lang="en-US" sz="1800">
                <a:solidFill>
                  <a:srgbClr val="006600"/>
                </a:solidFill>
                <a:latin typeface="Century Gothic" charset="0"/>
                <a:cs typeface="+mn-cs"/>
              </a:rPr>
              <a:t>intelligence</a:t>
            </a:r>
            <a:r>
              <a:rPr lang="ja-JP" altLang="en-US" sz="1800">
                <a:solidFill>
                  <a:srgbClr val="006600"/>
                </a:solidFill>
                <a:latin typeface="Arial"/>
                <a:cs typeface="+mn-cs"/>
              </a:rPr>
              <a:t>’</a:t>
            </a:r>
            <a:r>
              <a:rPr lang="en-US" sz="1800">
                <a:solidFill>
                  <a:srgbClr val="006600"/>
                </a:solidFill>
                <a:latin typeface="Century Gothic" charset="0"/>
                <a:cs typeface="+mn-cs"/>
              </a:rPr>
              <a:t> to perception</a:t>
            </a:r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304800" y="3962400"/>
            <a:ext cx="8482013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800100" indent="-3429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257300" indent="-3429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714500" indent="-3429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171700" indent="-342900" algn="l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b="1" smtClean="0">
                <a:latin typeface="Century Gothic" charset="0"/>
                <a:cs typeface="+mn-cs"/>
              </a:rPr>
              <a:t> 			  	</a:t>
            </a:r>
            <a:r>
              <a:rPr lang="en-US" sz="2000" b="1" u="sng" smtClean="0">
                <a:latin typeface="Century Gothic" charset="0"/>
                <a:cs typeface="+mn-cs"/>
              </a:rPr>
              <a:t>Research Questions:</a:t>
            </a:r>
          </a:p>
          <a:p>
            <a:pPr>
              <a:defRPr/>
            </a:pPr>
            <a:endParaRPr lang="en-US" sz="2000" u="sng" smtClean="0">
              <a:latin typeface="Century Gothic" charset="0"/>
              <a:cs typeface="+mn-cs"/>
            </a:endParaRPr>
          </a:p>
          <a:p>
            <a:pPr>
              <a:defRPr/>
            </a:pPr>
            <a:endParaRPr lang="en-US" sz="2000" smtClean="0">
              <a:latin typeface="Century Gothic" charset="0"/>
              <a:cs typeface="+mn-cs"/>
            </a:endParaRPr>
          </a:p>
          <a:p>
            <a:pPr>
              <a:defRPr/>
            </a:pPr>
            <a:r>
              <a:rPr lang="en-US" sz="2000" b="1" smtClean="0">
                <a:latin typeface="Century Gothic" charset="0"/>
                <a:cs typeface="+mn-cs"/>
              </a:rPr>
              <a:t>(1) </a:t>
            </a:r>
            <a:r>
              <a:rPr lang="en-US" sz="2000" smtClean="0">
                <a:latin typeface="Century Gothic" charset="0"/>
                <a:cs typeface="+mn-cs"/>
              </a:rPr>
              <a:t>What is </a:t>
            </a:r>
            <a:r>
              <a:rPr lang="en-US" altLang="ja-JP" sz="2000" smtClean="0">
                <a:latin typeface="Century Gothic" charset="0"/>
              </a:rPr>
              <a:t>the nature of the representation in sensory cortex ?</a:t>
            </a:r>
          </a:p>
          <a:p>
            <a:pPr>
              <a:defRPr/>
            </a:pPr>
            <a:r>
              <a:rPr lang="en-US" altLang="ja-JP" sz="800" smtClean="0"/>
              <a:t>  </a:t>
            </a:r>
          </a:p>
          <a:p>
            <a:pPr>
              <a:defRPr/>
            </a:pPr>
            <a:r>
              <a:rPr lang="en-US" altLang="ja-JP" sz="2000" b="1" smtClean="0">
                <a:latin typeface="Century Gothic" charset="0"/>
              </a:rPr>
              <a:t>(2) </a:t>
            </a:r>
            <a:r>
              <a:rPr lang="en-US" altLang="ja-JP" sz="2000" smtClean="0">
                <a:latin typeface="Century Gothic" charset="0"/>
              </a:rPr>
              <a:t>How is perception of speech and complex sounds orchestrated </a:t>
            </a:r>
          </a:p>
          <a:p>
            <a:pPr>
              <a:defRPr/>
            </a:pPr>
            <a:r>
              <a:rPr lang="en-US" altLang="ja-JP" sz="2000" smtClean="0">
                <a:latin typeface="Century Gothic" charset="0"/>
              </a:rPr>
              <a:t>by the brain in a world constantly in flux ?</a:t>
            </a:r>
            <a:endParaRPr lang="en-US" sz="2000" smtClean="0">
              <a:latin typeface="Century Gothic" charset="0"/>
              <a:cs typeface="+mn-cs"/>
            </a:endParaRPr>
          </a:p>
        </p:txBody>
      </p:sp>
      <p:sp>
        <p:nvSpPr>
          <p:cNvPr id="44046" name="Text Box 14"/>
          <p:cNvSpPr txBox="1">
            <a:spLocks noChangeArrowheads="1"/>
          </p:cNvSpPr>
          <p:nvPr/>
        </p:nvSpPr>
        <p:spPr bwMode="auto">
          <a:xfrm>
            <a:off x="2514600" y="304800"/>
            <a:ext cx="47736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Perception in Sensory Cortex</a:t>
            </a:r>
          </a:p>
        </p:txBody>
      </p:sp>
    </p:spTree>
    <p:extLst>
      <p:ext uri="{BB962C8B-B14F-4D97-AF65-F5344CB8AC3E}">
        <p14:creationId xmlns:p14="http://schemas.microsoft.com/office/powerpoint/2010/main" val="123843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2"/>
          <p:cNvGrpSpPr>
            <a:grpSpLocks/>
          </p:cNvGrpSpPr>
          <p:nvPr/>
        </p:nvGrpSpPr>
        <p:grpSpPr bwMode="auto">
          <a:xfrm>
            <a:off x="3200400" y="1633538"/>
            <a:ext cx="4191000" cy="4843462"/>
            <a:chOff x="3200400" y="1633538"/>
            <a:chExt cx="4191000" cy="4843462"/>
          </a:xfrm>
        </p:grpSpPr>
        <p:pic>
          <p:nvPicPr>
            <p:cNvPr id="5126" name="Picture 44" descr="foo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6163" y="1633538"/>
              <a:ext cx="3805237" cy="2630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4806950" y="3724275"/>
              <a:ext cx="1588" cy="1874838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prstDash val="dashDot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grpSp>
          <p:nvGrpSpPr>
            <p:cNvPr id="5128" name="Group 135"/>
            <p:cNvGrpSpPr>
              <a:grpSpLocks/>
            </p:cNvGrpSpPr>
            <p:nvPr/>
          </p:nvGrpSpPr>
          <p:grpSpPr bwMode="auto">
            <a:xfrm>
              <a:off x="4778375" y="2743200"/>
              <a:ext cx="938213" cy="1036638"/>
              <a:chOff x="1416" y="1440"/>
              <a:chExt cx="544" cy="665"/>
            </a:xfrm>
          </p:grpSpPr>
          <p:grpSp>
            <p:nvGrpSpPr>
              <p:cNvPr id="5133" name="Group 13"/>
              <p:cNvGrpSpPr>
                <a:grpSpLocks/>
              </p:cNvGrpSpPr>
              <p:nvPr/>
            </p:nvGrpSpPr>
            <p:grpSpPr bwMode="auto">
              <a:xfrm>
                <a:off x="1416" y="1563"/>
                <a:ext cx="544" cy="542"/>
                <a:chOff x="3936" y="1672"/>
                <a:chExt cx="366" cy="425"/>
              </a:xfrm>
            </p:grpSpPr>
            <p:grpSp>
              <p:nvGrpSpPr>
                <p:cNvPr id="5135" name="Group 9"/>
                <p:cNvGrpSpPr>
                  <a:grpSpLocks/>
                </p:cNvGrpSpPr>
                <p:nvPr/>
              </p:nvGrpSpPr>
              <p:grpSpPr bwMode="auto">
                <a:xfrm>
                  <a:off x="3936" y="1728"/>
                  <a:ext cx="336" cy="369"/>
                  <a:chOff x="3936" y="1728"/>
                  <a:chExt cx="320" cy="369"/>
                </a:xfrm>
              </p:grpSpPr>
              <p:pic>
                <p:nvPicPr>
                  <p:cNvPr id="5138" name="Picture 7" descr="foo"/>
                  <p:cNvPicPr preferRelativeResize="0"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36" y="1728"/>
                    <a:ext cx="273" cy="3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5139" name="Picture 8" descr="foo"/>
                  <p:cNvPicPr preferRelativeResize="0"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4" y="1728"/>
                    <a:ext cx="32" cy="3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025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272" y="1672"/>
                  <a:ext cx="30" cy="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000">
                      <a:cs typeface="+mn-cs"/>
                    </a:rPr>
                    <a:t>+</a:t>
                  </a:r>
                </a:p>
              </p:txBody>
            </p:sp>
            <p:sp>
              <p:nvSpPr>
                <p:cNvPr id="1025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272" y="1998"/>
                  <a:ext cx="30" cy="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000">
                      <a:cs typeface="+mn-cs"/>
                    </a:rPr>
                    <a:t>_</a:t>
                  </a:r>
                </a:p>
              </p:txBody>
            </p:sp>
          </p:grpSp>
          <p:sp>
            <p:nvSpPr>
              <p:cNvPr id="10255" name="Text Box 15"/>
              <p:cNvSpPr txBox="1">
                <a:spLocks noChangeArrowheads="1"/>
              </p:cNvSpPr>
              <p:nvPr/>
            </p:nvSpPr>
            <p:spPr bwMode="auto">
              <a:xfrm>
                <a:off x="1440" y="1440"/>
                <a:ext cx="370" cy="1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defRPr/>
                </a:pPr>
                <a:r>
                  <a:rPr lang="en-US" sz="1400" b="1">
                    <a:latin typeface="Times New Roman" charset="0"/>
                    <a:cs typeface="+mn-cs"/>
                  </a:rPr>
                  <a:t>STRF</a:t>
                </a:r>
              </a:p>
            </p:txBody>
          </p:sp>
        </p:grpSp>
        <p:pic>
          <p:nvPicPr>
            <p:cNvPr id="5129" name="Picture 22" descr="foo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5127625"/>
              <a:ext cx="4183063" cy="134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130" name="Group 26"/>
            <p:cNvGrpSpPr>
              <a:grpSpLocks noChangeAspect="1"/>
            </p:cNvGrpSpPr>
            <p:nvPr/>
          </p:nvGrpSpPr>
          <p:grpSpPr bwMode="auto">
            <a:xfrm>
              <a:off x="3963988" y="4198938"/>
              <a:ext cx="3365500" cy="436562"/>
              <a:chOff x="3474" y="2486"/>
              <a:chExt cx="1741" cy="254"/>
            </a:xfrm>
          </p:grpSpPr>
          <p:sp>
            <p:nvSpPr>
              <p:cNvPr id="10257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3600" y="2496"/>
                <a:ext cx="1488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graphicFrame>
            <p:nvGraphicFramePr>
              <p:cNvPr id="5132" name="Object 10"/>
              <p:cNvGraphicFramePr>
                <a:graphicFrameLocks noChangeAspect="1"/>
              </p:cNvGraphicFramePr>
              <p:nvPr/>
            </p:nvGraphicFramePr>
            <p:xfrm>
              <a:off x="3474" y="2486"/>
              <a:ext cx="1741" cy="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9" name="Equation" r:id="rId7" imgW="1943100" imgH="279400" progId="Equation.3">
                      <p:embed/>
                    </p:oleObj>
                  </mc:Choice>
                  <mc:Fallback>
                    <p:oleObj name="Equation" r:id="rId7" imgW="1943100" imgH="279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4" y="2486"/>
                            <a:ext cx="1741" cy="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83" name="Text Box 43"/>
          <p:cNvSpPr txBox="1">
            <a:spLocks noChangeArrowheads="1"/>
          </p:cNvSpPr>
          <p:nvPr/>
        </p:nvSpPr>
        <p:spPr bwMode="auto">
          <a:xfrm>
            <a:off x="2514600" y="304800"/>
            <a:ext cx="41402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Cortical Receptive Fields</a:t>
            </a:r>
          </a:p>
        </p:txBody>
      </p:sp>
      <p:sp>
        <p:nvSpPr>
          <p:cNvPr id="10462" name="Text Box 222"/>
          <p:cNvSpPr txBox="1">
            <a:spLocks noChangeArrowheads="1"/>
          </p:cNvSpPr>
          <p:nvPr/>
        </p:nvSpPr>
        <p:spPr bwMode="auto">
          <a:xfrm>
            <a:off x="6097588" y="6507163"/>
            <a:ext cx="306705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Depireux </a:t>
            </a:r>
            <a:r>
              <a:rPr lang="en-US" sz="1200" i="1">
                <a:latin typeface="Century Gothic" charset="0"/>
                <a:cs typeface="+mn-cs"/>
              </a:rPr>
              <a:t>et al., 2001</a:t>
            </a:r>
            <a:r>
              <a:rPr lang="en-US" sz="1200">
                <a:latin typeface="Century Gothic" charset="0"/>
                <a:cs typeface="+mn-cs"/>
              </a:rPr>
              <a:t>; Elhilali </a:t>
            </a:r>
            <a:r>
              <a:rPr lang="en-US" sz="1200" i="1">
                <a:latin typeface="Century Gothic" charset="0"/>
                <a:cs typeface="+mn-cs"/>
              </a:rPr>
              <a:t>et al.</a:t>
            </a:r>
            <a:r>
              <a:rPr lang="en-US" sz="1200">
                <a:latin typeface="Century Gothic" charset="0"/>
                <a:cs typeface="+mn-cs"/>
              </a:rPr>
              <a:t>, 2003</a:t>
            </a:r>
          </a:p>
        </p:txBody>
      </p:sp>
      <p:pic>
        <p:nvPicPr>
          <p:cNvPr id="5124" name="Picture 223" descr="STRFslide1"/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38"/>
          <a:stretch>
            <a:fillRect/>
          </a:stretch>
        </p:blipFill>
        <p:spPr bwMode="auto">
          <a:xfrm>
            <a:off x="609600" y="3038475"/>
            <a:ext cx="25146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65" name="Rectangle 225"/>
          <p:cNvSpPr>
            <a:spLocks noChangeArrowheads="1"/>
          </p:cNvSpPr>
          <p:nvPr/>
        </p:nvSpPr>
        <p:spPr bwMode="auto">
          <a:xfrm>
            <a:off x="152400" y="1109663"/>
            <a:ext cx="8915400" cy="34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altLang="ja-JP" sz="1600">
                <a:latin typeface="Century Gothic" charset="0"/>
              </a:rPr>
              <a:t>An STRF is a quantitative description of a neuron’s selectivity to specific stimulus patterns </a:t>
            </a:r>
          </a:p>
        </p:txBody>
      </p:sp>
    </p:spTree>
    <p:extLst>
      <p:ext uri="{BB962C8B-B14F-4D97-AF65-F5344CB8AC3E}">
        <p14:creationId xmlns:p14="http://schemas.microsoft.com/office/powerpoint/2010/main" val="2586820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ferr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048000"/>
            <a:ext cx="3429000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23" descr="STRFslide1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2" r="61934" b="74438"/>
          <a:stretch>
            <a:fillRect/>
          </a:stretch>
        </p:blipFill>
        <p:spPr bwMode="auto">
          <a:xfrm>
            <a:off x="2743200" y="1676400"/>
            <a:ext cx="24257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Merge 4"/>
          <p:cNvSpPr>
            <a:spLocks noChangeArrowheads="1"/>
          </p:cNvSpPr>
          <p:nvPr/>
        </p:nvSpPr>
        <p:spPr bwMode="auto">
          <a:xfrm rot="-1260000">
            <a:off x="3551238" y="2019300"/>
            <a:ext cx="80962" cy="2570163"/>
          </a:xfrm>
          <a:prstGeom prst="flowChartMerg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6148" name="Group 11"/>
          <p:cNvGrpSpPr>
            <a:grpSpLocks/>
          </p:cNvGrpSpPr>
          <p:nvPr/>
        </p:nvGrpSpPr>
        <p:grpSpPr bwMode="auto">
          <a:xfrm>
            <a:off x="4953000" y="1524000"/>
            <a:ext cx="3048000" cy="3522663"/>
            <a:chOff x="3200400" y="1633538"/>
            <a:chExt cx="4191000" cy="4843462"/>
          </a:xfrm>
        </p:grpSpPr>
        <p:pic>
          <p:nvPicPr>
            <p:cNvPr id="6151" name="Picture 44" descr="foo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6163" y="1633538"/>
              <a:ext cx="3805237" cy="2630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4806950" y="3724586"/>
              <a:ext cx="2184" cy="1874959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prstDash val="dashDot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grpSp>
          <p:nvGrpSpPr>
            <p:cNvPr id="6153" name="Group 135"/>
            <p:cNvGrpSpPr>
              <a:grpSpLocks/>
            </p:cNvGrpSpPr>
            <p:nvPr/>
          </p:nvGrpSpPr>
          <p:grpSpPr bwMode="auto">
            <a:xfrm>
              <a:off x="4778375" y="2743200"/>
              <a:ext cx="938213" cy="1036638"/>
              <a:chOff x="1416" y="1440"/>
              <a:chExt cx="544" cy="665"/>
            </a:xfrm>
          </p:grpSpPr>
          <p:grpSp>
            <p:nvGrpSpPr>
              <p:cNvPr id="6158" name="Group 13"/>
              <p:cNvGrpSpPr>
                <a:grpSpLocks/>
              </p:cNvGrpSpPr>
              <p:nvPr/>
            </p:nvGrpSpPr>
            <p:grpSpPr bwMode="auto">
              <a:xfrm>
                <a:off x="1416" y="1563"/>
                <a:ext cx="544" cy="542"/>
                <a:chOff x="3936" y="1672"/>
                <a:chExt cx="366" cy="425"/>
              </a:xfrm>
            </p:grpSpPr>
            <p:grpSp>
              <p:nvGrpSpPr>
                <p:cNvPr id="6160" name="Group 9"/>
                <p:cNvGrpSpPr>
                  <a:grpSpLocks/>
                </p:cNvGrpSpPr>
                <p:nvPr/>
              </p:nvGrpSpPr>
              <p:grpSpPr bwMode="auto">
                <a:xfrm>
                  <a:off x="3936" y="1728"/>
                  <a:ext cx="336" cy="369"/>
                  <a:chOff x="3936" y="1728"/>
                  <a:chExt cx="320" cy="369"/>
                </a:xfrm>
              </p:grpSpPr>
              <p:pic>
                <p:nvPicPr>
                  <p:cNvPr id="6163" name="Picture 7" descr="foo"/>
                  <p:cNvPicPr preferRelativeResize="0"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36" y="1728"/>
                    <a:ext cx="273" cy="3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6164" name="Picture 8" descr="foo"/>
                  <p:cNvPicPr preferRelativeResize="0"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224" y="1728"/>
                    <a:ext cx="32" cy="36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2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272" y="1672"/>
                  <a:ext cx="30" cy="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000">
                      <a:cs typeface="+mn-cs"/>
                    </a:rPr>
                    <a:t>+</a:t>
                  </a:r>
                </a:p>
              </p:txBody>
            </p:sp>
            <p:sp>
              <p:nvSpPr>
                <p:cNvPr id="2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272" y="1998"/>
                  <a:ext cx="30" cy="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000">
                      <a:cs typeface="+mn-cs"/>
                    </a:rPr>
                    <a:t>_</a:t>
                  </a:r>
                </a:p>
              </p:txBody>
            </p:sp>
          </p:grpSp>
          <p:sp>
            <p:nvSpPr>
              <p:cNvPr id="21" name="Text Box 15"/>
              <p:cNvSpPr txBox="1">
                <a:spLocks noChangeArrowheads="1"/>
              </p:cNvSpPr>
              <p:nvPr/>
            </p:nvSpPr>
            <p:spPr bwMode="auto">
              <a:xfrm>
                <a:off x="1440" y="1439"/>
                <a:ext cx="370" cy="1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>
                  <a:defRPr/>
                </a:pPr>
                <a:r>
                  <a:rPr lang="en-US" sz="1400" b="1">
                    <a:latin typeface="Times New Roman" charset="0"/>
                    <a:cs typeface="+mn-cs"/>
                  </a:rPr>
                  <a:t>STRF</a:t>
                </a:r>
              </a:p>
            </p:txBody>
          </p:sp>
        </p:grpSp>
        <p:pic>
          <p:nvPicPr>
            <p:cNvPr id="6154" name="Picture 22" descr="foo"/>
            <p:cNvPicPr preferRelativeResize="0"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5127625"/>
              <a:ext cx="4183063" cy="134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155" name="Group 26"/>
            <p:cNvGrpSpPr>
              <a:grpSpLocks noChangeAspect="1"/>
            </p:cNvGrpSpPr>
            <p:nvPr/>
          </p:nvGrpSpPr>
          <p:grpSpPr bwMode="auto">
            <a:xfrm>
              <a:off x="3963988" y="4198938"/>
              <a:ext cx="3365500" cy="436562"/>
              <a:chOff x="3474" y="2486"/>
              <a:chExt cx="1741" cy="254"/>
            </a:xfrm>
          </p:grpSpPr>
          <p:sp>
            <p:nvSpPr>
              <p:cNvPr id="18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3601" y="2496"/>
                <a:ext cx="1488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graphicFrame>
            <p:nvGraphicFramePr>
              <p:cNvPr id="6157" name="Object 10"/>
              <p:cNvGraphicFramePr>
                <a:graphicFrameLocks noChangeAspect="1"/>
              </p:cNvGraphicFramePr>
              <p:nvPr/>
            </p:nvGraphicFramePr>
            <p:xfrm>
              <a:off x="3474" y="2486"/>
              <a:ext cx="1741" cy="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3" name="Equation" r:id="rId9" imgW="1943100" imgH="279400" progId="Equation.3">
                      <p:embed/>
                    </p:oleObj>
                  </mc:Choice>
                  <mc:Fallback>
                    <p:oleObj name="Equation" r:id="rId9" imgW="1943100" imgH="279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4" y="2486"/>
                            <a:ext cx="1741" cy="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pic>
        <p:nvPicPr>
          <p:cNvPr id="6149" name="Picture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1" t="57959" r="20708" b="5305"/>
          <a:stretch>
            <a:fillRect/>
          </a:stretch>
        </p:blipFill>
        <p:spPr bwMode="auto">
          <a:xfrm>
            <a:off x="1849438" y="4102100"/>
            <a:ext cx="2794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" t="2940" r="52846" b="51765"/>
          <a:stretch>
            <a:fillRect/>
          </a:stretch>
        </p:blipFill>
        <p:spPr bwMode="auto">
          <a:xfrm>
            <a:off x="2057400" y="3556000"/>
            <a:ext cx="49212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5499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9" name="Group 246"/>
          <p:cNvGrpSpPr>
            <a:grpSpLocks/>
          </p:cNvGrpSpPr>
          <p:nvPr/>
        </p:nvGrpSpPr>
        <p:grpSpPr bwMode="auto">
          <a:xfrm>
            <a:off x="3917950" y="1219200"/>
            <a:ext cx="4926013" cy="4632325"/>
            <a:chOff x="2112" y="624"/>
            <a:chExt cx="3103" cy="2918"/>
          </a:xfrm>
        </p:grpSpPr>
        <p:sp>
          <p:nvSpPr>
            <p:cNvPr id="11419" name="Text Box 155"/>
            <p:cNvSpPr txBox="1">
              <a:spLocks noChangeArrowheads="1"/>
            </p:cNvSpPr>
            <p:nvPr/>
          </p:nvSpPr>
          <p:spPr bwMode="auto">
            <a:xfrm>
              <a:off x="3456" y="3408"/>
              <a:ext cx="569" cy="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400">
                  <a:latin typeface="Times New Roman" charset="0"/>
                  <a:cs typeface="+mn-cs"/>
                </a:rPr>
                <a:t>Time (msec)</a:t>
              </a:r>
            </a:p>
          </p:txBody>
        </p:sp>
        <p:grpSp>
          <p:nvGrpSpPr>
            <p:cNvPr id="7188" name="Group 223"/>
            <p:cNvGrpSpPr>
              <a:grpSpLocks/>
            </p:cNvGrpSpPr>
            <p:nvPr/>
          </p:nvGrpSpPr>
          <p:grpSpPr bwMode="auto">
            <a:xfrm>
              <a:off x="2112" y="624"/>
              <a:ext cx="912" cy="1286"/>
              <a:chOff x="2256" y="720"/>
              <a:chExt cx="912" cy="1286"/>
            </a:xfrm>
          </p:grpSpPr>
          <p:pic>
            <p:nvPicPr>
              <p:cNvPr id="7260" name="Picture 13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795"/>
                <a:ext cx="617" cy="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04" name="Line 140"/>
              <p:cNvSpPr>
                <a:spLocks noChangeShapeType="1"/>
              </p:cNvSpPr>
              <p:nvPr/>
            </p:nvSpPr>
            <p:spPr bwMode="auto">
              <a:xfrm>
                <a:off x="2496" y="1872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05" name="Line 141"/>
              <p:cNvSpPr>
                <a:spLocks noChangeShapeType="1"/>
              </p:cNvSpPr>
              <p:nvPr/>
            </p:nvSpPr>
            <p:spPr bwMode="auto">
              <a:xfrm flipV="1">
                <a:off x="2496" y="720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06" name="Text Box 142"/>
              <p:cNvSpPr txBox="1">
                <a:spLocks noChangeArrowheads="1"/>
              </p:cNvSpPr>
              <p:nvPr/>
            </p:nvSpPr>
            <p:spPr bwMode="auto">
              <a:xfrm>
                <a:off x="2929" y="1872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07" name="Text Box 143"/>
              <p:cNvSpPr txBox="1">
                <a:spLocks noChangeArrowheads="1"/>
              </p:cNvSpPr>
              <p:nvPr/>
            </p:nvSpPr>
            <p:spPr bwMode="auto">
              <a:xfrm>
                <a:off x="2688" y="187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08" name="Line 144"/>
              <p:cNvSpPr>
                <a:spLocks noChangeShapeType="1"/>
              </p:cNvSpPr>
              <p:nvPr/>
            </p:nvSpPr>
            <p:spPr bwMode="auto">
              <a:xfrm flipV="1">
                <a:off x="2745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09" name="Line 145"/>
              <p:cNvSpPr>
                <a:spLocks noChangeShapeType="1"/>
              </p:cNvSpPr>
              <p:nvPr/>
            </p:nvSpPr>
            <p:spPr bwMode="auto">
              <a:xfrm flipV="1">
                <a:off x="3004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11" name="Line 147"/>
              <p:cNvSpPr>
                <a:spLocks noChangeShapeType="1"/>
              </p:cNvSpPr>
              <p:nvPr/>
            </p:nvSpPr>
            <p:spPr bwMode="auto">
              <a:xfrm>
                <a:off x="2496" y="101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13" name="Line 149"/>
              <p:cNvSpPr>
                <a:spLocks noChangeShapeType="1"/>
              </p:cNvSpPr>
              <p:nvPr/>
            </p:nvSpPr>
            <p:spPr bwMode="auto">
              <a:xfrm>
                <a:off x="2496" y="144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17" name="Text Box 153"/>
              <p:cNvSpPr txBox="1">
                <a:spLocks noChangeArrowheads="1"/>
              </p:cNvSpPr>
              <p:nvPr/>
            </p:nvSpPr>
            <p:spPr bwMode="auto">
              <a:xfrm>
                <a:off x="2440" y="92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2</a:t>
                </a:r>
              </a:p>
            </p:txBody>
          </p:sp>
          <p:sp>
            <p:nvSpPr>
              <p:cNvPr id="11418" name="Text Box 154"/>
              <p:cNvSpPr txBox="1">
                <a:spLocks noChangeArrowheads="1"/>
              </p:cNvSpPr>
              <p:nvPr/>
            </p:nvSpPr>
            <p:spPr bwMode="auto">
              <a:xfrm>
                <a:off x="2400" y="1354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.5</a:t>
                </a:r>
              </a:p>
            </p:txBody>
          </p:sp>
          <p:sp>
            <p:nvSpPr>
              <p:cNvPr id="11420" name="Text Box 156"/>
              <p:cNvSpPr txBox="1">
                <a:spLocks noChangeArrowheads="1"/>
              </p:cNvSpPr>
              <p:nvPr/>
            </p:nvSpPr>
            <p:spPr bwMode="auto">
              <a:xfrm rot="-5400000">
                <a:off x="2148" y="1211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89" name="Group 227"/>
            <p:cNvGrpSpPr>
              <a:grpSpLocks/>
            </p:cNvGrpSpPr>
            <p:nvPr/>
          </p:nvGrpSpPr>
          <p:grpSpPr bwMode="auto">
            <a:xfrm>
              <a:off x="3168" y="624"/>
              <a:ext cx="912" cy="1286"/>
              <a:chOff x="3168" y="720"/>
              <a:chExt cx="912" cy="1286"/>
            </a:xfrm>
          </p:grpSpPr>
          <p:pic>
            <p:nvPicPr>
              <p:cNvPr id="7248" name="Picture 13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8" y="795"/>
                <a:ext cx="617" cy="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22" name="Line 158"/>
              <p:cNvSpPr>
                <a:spLocks noChangeShapeType="1"/>
              </p:cNvSpPr>
              <p:nvPr/>
            </p:nvSpPr>
            <p:spPr bwMode="auto">
              <a:xfrm>
                <a:off x="3408" y="1872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23" name="Line 159"/>
              <p:cNvSpPr>
                <a:spLocks noChangeShapeType="1"/>
              </p:cNvSpPr>
              <p:nvPr/>
            </p:nvSpPr>
            <p:spPr bwMode="auto">
              <a:xfrm flipV="1">
                <a:off x="3408" y="720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24" name="Text Box 160"/>
              <p:cNvSpPr txBox="1">
                <a:spLocks noChangeArrowheads="1"/>
              </p:cNvSpPr>
              <p:nvPr/>
            </p:nvSpPr>
            <p:spPr bwMode="auto">
              <a:xfrm>
                <a:off x="3841" y="1872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25" name="Text Box 161"/>
              <p:cNvSpPr txBox="1">
                <a:spLocks noChangeArrowheads="1"/>
              </p:cNvSpPr>
              <p:nvPr/>
            </p:nvSpPr>
            <p:spPr bwMode="auto">
              <a:xfrm>
                <a:off x="3600" y="187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26" name="Line 162"/>
              <p:cNvSpPr>
                <a:spLocks noChangeShapeType="1"/>
              </p:cNvSpPr>
              <p:nvPr/>
            </p:nvSpPr>
            <p:spPr bwMode="auto">
              <a:xfrm flipV="1">
                <a:off x="3657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27" name="Line 163"/>
              <p:cNvSpPr>
                <a:spLocks noChangeShapeType="1"/>
              </p:cNvSpPr>
              <p:nvPr/>
            </p:nvSpPr>
            <p:spPr bwMode="auto">
              <a:xfrm flipV="1">
                <a:off x="3916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28" name="Line 164"/>
              <p:cNvSpPr>
                <a:spLocks noChangeShapeType="1"/>
              </p:cNvSpPr>
              <p:nvPr/>
            </p:nvSpPr>
            <p:spPr bwMode="auto">
              <a:xfrm>
                <a:off x="3408" y="101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29" name="Line 165"/>
              <p:cNvSpPr>
                <a:spLocks noChangeShapeType="1"/>
              </p:cNvSpPr>
              <p:nvPr/>
            </p:nvSpPr>
            <p:spPr bwMode="auto">
              <a:xfrm>
                <a:off x="3408" y="144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30" name="Text Box 166"/>
              <p:cNvSpPr txBox="1">
                <a:spLocks noChangeArrowheads="1"/>
              </p:cNvSpPr>
              <p:nvPr/>
            </p:nvSpPr>
            <p:spPr bwMode="auto">
              <a:xfrm>
                <a:off x="3352" y="92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4</a:t>
                </a:r>
              </a:p>
            </p:txBody>
          </p:sp>
          <p:sp>
            <p:nvSpPr>
              <p:cNvPr id="11431" name="Text Box 167"/>
              <p:cNvSpPr txBox="1">
                <a:spLocks noChangeArrowheads="1"/>
              </p:cNvSpPr>
              <p:nvPr/>
            </p:nvSpPr>
            <p:spPr bwMode="auto">
              <a:xfrm>
                <a:off x="3312" y="1354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1</a:t>
                </a:r>
              </a:p>
            </p:txBody>
          </p:sp>
          <p:sp>
            <p:nvSpPr>
              <p:cNvPr id="11432" name="Text Box 168"/>
              <p:cNvSpPr txBox="1">
                <a:spLocks noChangeArrowheads="1"/>
              </p:cNvSpPr>
              <p:nvPr/>
            </p:nvSpPr>
            <p:spPr bwMode="auto">
              <a:xfrm rot="-5400000">
                <a:off x="3059" y="1213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90" name="Group 226"/>
            <p:cNvGrpSpPr>
              <a:grpSpLocks/>
            </p:cNvGrpSpPr>
            <p:nvPr/>
          </p:nvGrpSpPr>
          <p:grpSpPr bwMode="auto">
            <a:xfrm>
              <a:off x="4176" y="624"/>
              <a:ext cx="912" cy="1286"/>
              <a:chOff x="4080" y="720"/>
              <a:chExt cx="912" cy="1286"/>
            </a:xfrm>
          </p:grpSpPr>
          <p:pic>
            <p:nvPicPr>
              <p:cNvPr id="7236" name="Picture 13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" y="795"/>
                <a:ext cx="625" cy="1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34" name="Line 170"/>
              <p:cNvSpPr>
                <a:spLocks noChangeShapeType="1"/>
              </p:cNvSpPr>
              <p:nvPr/>
            </p:nvSpPr>
            <p:spPr bwMode="auto">
              <a:xfrm>
                <a:off x="4320" y="1872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35" name="Line 171"/>
              <p:cNvSpPr>
                <a:spLocks noChangeShapeType="1"/>
              </p:cNvSpPr>
              <p:nvPr/>
            </p:nvSpPr>
            <p:spPr bwMode="auto">
              <a:xfrm flipV="1">
                <a:off x="4320" y="720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36" name="Text Box 172"/>
              <p:cNvSpPr txBox="1">
                <a:spLocks noChangeArrowheads="1"/>
              </p:cNvSpPr>
              <p:nvPr/>
            </p:nvSpPr>
            <p:spPr bwMode="auto">
              <a:xfrm>
                <a:off x="4753" y="1872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37" name="Text Box 173"/>
              <p:cNvSpPr txBox="1">
                <a:spLocks noChangeArrowheads="1"/>
              </p:cNvSpPr>
              <p:nvPr/>
            </p:nvSpPr>
            <p:spPr bwMode="auto">
              <a:xfrm>
                <a:off x="4512" y="1872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38" name="Line 174"/>
              <p:cNvSpPr>
                <a:spLocks noChangeShapeType="1"/>
              </p:cNvSpPr>
              <p:nvPr/>
            </p:nvSpPr>
            <p:spPr bwMode="auto">
              <a:xfrm flipV="1">
                <a:off x="4569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39" name="Line 175"/>
              <p:cNvSpPr>
                <a:spLocks noChangeShapeType="1"/>
              </p:cNvSpPr>
              <p:nvPr/>
            </p:nvSpPr>
            <p:spPr bwMode="auto">
              <a:xfrm flipV="1">
                <a:off x="4828" y="1838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40" name="Line 176"/>
              <p:cNvSpPr>
                <a:spLocks noChangeShapeType="1"/>
              </p:cNvSpPr>
              <p:nvPr/>
            </p:nvSpPr>
            <p:spPr bwMode="auto">
              <a:xfrm>
                <a:off x="4320" y="101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41" name="Line 177"/>
              <p:cNvSpPr>
                <a:spLocks noChangeShapeType="1"/>
              </p:cNvSpPr>
              <p:nvPr/>
            </p:nvSpPr>
            <p:spPr bwMode="auto">
              <a:xfrm>
                <a:off x="4320" y="1441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42" name="Text Box 178"/>
              <p:cNvSpPr txBox="1">
                <a:spLocks noChangeArrowheads="1"/>
              </p:cNvSpPr>
              <p:nvPr/>
            </p:nvSpPr>
            <p:spPr bwMode="auto">
              <a:xfrm>
                <a:off x="4264" y="922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8</a:t>
                </a:r>
              </a:p>
            </p:txBody>
          </p:sp>
          <p:sp>
            <p:nvSpPr>
              <p:cNvPr id="11443" name="Text Box 179"/>
              <p:cNvSpPr txBox="1">
                <a:spLocks noChangeArrowheads="1"/>
              </p:cNvSpPr>
              <p:nvPr/>
            </p:nvSpPr>
            <p:spPr bwMode="auto">
              <a:xfrm>
                <a:off x="4224" y="1354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2</a:t>
                </a:r>
              </a:p>
            </p:txBody>
          </p:sp>
          <p:sp>
            <p:nvSpPr>
              <p:cNvPr id="11444" name="Text Box 180"/>
              <p:cNvSpPr txBox="1">
                <a:spLocks noChangeArrowheads="1"/>
              </p:cNvSpPr>
              <p:nvPr/>
            </p:nvSpPr>
            <p:spPr bwMode="auto">
              <a:xfrm rot="-5400000">
                <a:off x="3971" y="1213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91" name="Group 224"/>
            <p:cNvGrpSpPr>
              <a:grpSpLocks/>
            </p:cNvGrpSpPr>
            <p:nvPr/>
          </p:nvGrpSpPr>
          <p:grpSpPr bwMode="auto">
            <a:xfrm>
              <a:off x="2112" y="2064"/>
              <a:ext cx="912" cy="1286"/>
              <a:chOff x="2256" y="2064"/>
              <a:chExt cx="912" cy="1286"/>
            </a:xfrm>
          </p:grpSpPr>
          <p:pic>
            <p:nvPicPr>
              <p:cNvPr id="7224" name="Picture 138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6" y="2139"/>
                <a:ext cx="616" cy="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46" name="Line 182"/>
              <p:cNvSpPr>
                <a:spLocks noChangeShapeType="1"/>
              </p:cNvSpPr>
              <p:nvPr/>
            </p:nvSpPr>
            <p:spPr bwMode="auto">
              <a:xfrm>
                <a:off x="2496" y="3216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47" name="Line 183"/>
              <p:cNvSpPr>
                <a:spLocks noChangeShapeType="1"/>
              </p:cNvSpPr>
              <p:nvPr/>
            </p:nvSpPr>
            <p:spPr bwMode="auto">
              <a:xfrm flipV="1">
                <a:off x="2496" y="2064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48" name="Text Box 184"/>
              <p:cNvSpPr txBox="1">
                <a:spLocks noChangeArrowheads="1"/>
              </p:cNvSpPr>
              <p:nvPr/>
            </p:nvSpPr>
            <p:spPr bwMode="auto">
              <a:xfrm>
                <a:off x="2929" y="3216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49" name="Text Box 185"/>
              <p:cNvSpPr txBox="1">
                <a:spLocks noChangeArrowheads="1"/>
              </p:cNvSpPr>
              <p:nvPr/>
            </p:nvSpPr>
            <p:spPr bwMode="auto">
              <a:xfrm>
                <a:off x="2688" y="321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50" name="Line 186"/>
              <p:cNvSpPr>
                <a:spLocks noChangeShapeType="1"/>
              </p:cNvSpPr>
              <p:nvPr/>
            </p:nvSpPr>
            <p:spPr bwMode="auto">
              <a:xfrm flipV="1">
                <a:off x="2745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51" name="Line 187"/>
              <p:cNvSpPr>
                <a:spLocks noChangeShapeType="1"/>
              </p:cNvSpPr>
              <p:nvPr/>
            </p:nvSpPr>
            <p:spPr bwMode="auto">
              <a:xfrm flipV="1">
                <a:off x="3004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52" name="Line 188"/>
              <p:cNvSpPr>
                <a:spLocks noChangeShapeType="1"/>
              </p:cNvSpPr>
              <p:nvPr/>
            </p:nvSpPr>
            <p:spPr bwMode="auto">
              <a:xfrm>
                <a:off x="2496" y="2355"/>
                <a:ext cx="23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53" name="Line 189"/>
              <p:cNvSpPr>
                <a:spLocks noChangeShapeType="1"/>
              </p:cNvSpPr>
              <p:nvPr/>
            </p:nvSpPr>
            <p:spPr bwMode="auto">
              <a:xfrm>
                <a:off x="2496" y="2785"/>
                <a:ext cx="23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54" name="Text Box 190"/>
              <p:cNvSpPr txBox="1">
                <a:spLocks noChangeArrowheads="1"/>
              </p:cNvSpPr>
              <p:nvPr/>
            </p:nvSpPr>
            <p:spPr bwMode="auto">
              <a:xfrm>
                <a:off x="2440" y="226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4</a:t>
                </a:r>
              </a:p>
            </p:txBody>
          </p:sp>
          <p:sp>
            <p:nvSpPr>
              <p:cNvPr id="11455" name="Text Box 191"/>
              <p:cNvSpPr txBox="1">
                <a:spLocks noChangeArrowheads="1"/>
              </p:cNvSpPr>
              <p:nvPr/>
            </p:nvSpPr>
            <p:spPr bwMode="auto">
              <a:xfrm>
                <a:off x="2400" y="2698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1</a:t>
                </a:r>
              </a:p>
            </p:txBody>
          </p:sp>
          <p:sp>
            <p:nvSpPr>
              <p:cNvPr id="11456" name="Text Box 192"/>
              <p:cNvSpPr txBox="1">
                <a:spLocks noChangeArrowheads="1"/>
              </p:cNvSpPr>
              <p:nvPr/>
            </p:nvSpPr>
            <p:spPr bwMode="auto">
              <a:xfrm rot="-5400000">
                <a:off x="2148" y="2555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92" name="Group 228"/>
            <p:cNvGrpSpPr>
              <a:grpSpLocks/>
            </p:cNvGrpSpPr>
            <p:nvPr/>
          </p:nvGrpSpPr>
          <p:grpSpPr bwMode="auto">
            <a:xfrm>
              <a:off x="3168" y="2064"/>
              <a:ext cx="912" cy="1286"/>
              <a:chOff x="3168" y="2064"/>
              <a:chExt cx="912" cy="1286"/>
            </a:xfrm>
          </p:grpSpPr>
          <p:pic>
            <p:nvPicPr>
              <p:cNvPr id="7212" name="Picture 13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8" y="2139"/>
                <a:ext cx="609" cy="1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58" name="Line 194"/>
              <p:cNvSpPr>
                <a:spLocks noChangeShapeType="1"/>
              </p:cNvSpPr>
              <p:nvPr/>
            </p:nvSpPr>
            <p:spPr bwMode="auto">
              <a:xfrm>
                <a:off x="3408" y="3216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59" name="Line 195"/>
              <p:cNvSpPr>
                <a:spLocks noChangeShapeType="1"/>
              </p:cNvSpPr>
              <p:nvPr/>
            </p:nvSpPr>
            <p:spPr bwMode="auto">
              <a:xfrm flipV="1">
                <a:off x="3408" y="2064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60" name="Text Box 196"/>
              <p:cNvSpPr txBox="1">
                <a:spLocks noChangeArrowheads="1"/>
              </p:cNvSpPr>
              <p:nvPr/>
            </p:nvSpPr>
            <p:spPr bwMode="auto">
              <a:xfrm>
                <a:off x="3841" y="3216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61" name="Text Box 197"/>
              <p:cNvSpPr txBox="1">
                <a:spLocks noChangeArrowheads="1"/>
              </p:cNvSpPr>
              <p:nvPr/>
            </p:nvSpPr>
            <p:spPr bwMode="auto">
              <a:xfrm>
                <a:off x="3600" y="321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62" name="Line 198"/>
              <p:cNvSpPr>
                <a:spLocks noChangeShapeType="1"/>
              </p:cNvSpPr>
              <p:nvPr/>
            </p:nvSpPr>
            <p:spPr bwMode="auto">
              <a:xfrm flipV="1">
                <a:off x="3657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63" name="Line 199"/>
              <p:cNvSpPr>
                <a:spLocks noChangeShapeType="1"/>
              </p:cNvSpPr>
              <p:nvPr/>
            </p:nvSpPr>
            <p:spPr bwMode="auto">
              <a:xfrm flipV="1">
                <a:off x="3916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64" name="Line 200"/>
              <p:cNvSpPr>
                <a:spLocks noChangeShapeType="1"/>
              </p:cNvSpPr>
              <p:nvPr/>
            </p:nvSpPr>
            <p:spPr bwMode="auto">
              <a:xfrm>
                <a:off x="3408" y="2355"/>
                <a:ext cx="23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65" name="Line 201"/>
              <p:cNvSpPr>
                <a:spLocks noChangeShapeType="1"/>
              </p:cNvSpPr>
              <p:nvPr/>
            </p:nvSpPr>
            <p:spPr bwMode="auto">
              <a:xfrm>
                <a:off x="3408" y="2785"/>
                <a:ext cx="23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66" name="Text Box 202"/>
              <p:cNvSpPr txBox="1">
                <a:spLocks noChangeArrowheads="1"/>
              </p:cNvSpPr>
              <p:nvPr/>
            </p:nvSpPr>
            <p:spPr bwMode="auto">
              <a:xfrm>
                <a:off x="3352" y="226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2</a:t>
                </a:r>
              </a:p>
            </p:txBody>
          </p:sp>
          <p:sp>
            <p:nvSpPr>
              <p:cNvPr id="11467" name="Text Box 203"/>
              <p:cNvSpPr txBox="1">
                <a:spLocks noChangeArrowheads="1"/>
              </p:cNvSpPr>
              <p:nvPr/>
            </p:nvSpPr>
            <p:spPr bwMode="auto">
              <a:xfrm>
                <a:off x="3312" y="2698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.5</a:t>
                </a:r>
              </a:p>
            </p:txBody>
          </p:sp>
          <p:sp>
            <p:nvSpPr>
              <p:cNvPr id="11468" name="Text Box 204"/>
              <p:cNvSpPr txBox="1">
                <a:spLocks noChangeArrowheads="1"/>
              </p:cNvSpPr>
              <p:nvPr/>
            </p:nvSpPr>
            <p:spPr bwMode="auto">
              <a:xfrm rot="-5400000">
                <a:off x="3059" y="2557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93" name="Group 225"/>
            <p:cNvGrpSpPr>
              <a:grpSpLocks/>
            </p:cNvGrpSpPr>
            <p:nvPr/>
          </p:nvGrpSpPr>
          <p:grpSpPr bwMode="auto">
            <a:xfrm>
              <a:off x="4176" y="2064"/>
              <a:ext cx="912" cy="1286"/>
              <a:chOff x="4080" y="2064"/>
              <a:chExt cx="912" cy="1286"/>
            </a:xfrm>
          </p:grpSpPr>
          <p:pic>
            <p:nvPicPr>
              <p:cNvPr id="7200" name="Picture 139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" y="2128"/>
                <a:ext cx="617" cy="10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470" name="Line 206"/>
              <p:cNvSpPr>
                <a:spLocks noChangeShapeType="1"/>
              </p:cNvSpPr>
              <p:nvPr/>
            </p:nvSpPr>
            <p:spPr bwMode="auto">
              <a:xfrm>
                <a:off x="4320" y="3216"/>
                <a:ext cx="672" cy="0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1" name="Line 207"/>
              <p:cNvSpPr>
                <a:spLocks noChangeShapeType="1"/>
              </p:cNvSpPr>
              <p:nvPr/>
            </p:nvSpPr>
            <p:spPr bwMode="auto">
              <a:xfrm flipV="1">
                <a:off x="4320" y="2064"/>
                <a:ext cx="0" cy="1152"/>
              </a:xfrm>
              <a:prstGeom prst="line">
                <a:avLst/>
              </a:prstGeom>
              <a:noFill/>
              <a:ln w="12700">
                <a:solidFill>
                  <a:srgbClr val="4D4D4D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2" name="Text Box 208"/>
              <p:cNvSpPr txBox="1">
                <a:spLocks noChangeArrowheads="1"/>
              </p:cNvSpPr>
              <p:nvPr/>
            </p:nvSpPr>
            <p:spPr bwMode="auto">
              <a:xfrm>
                <a:off x="4753" y="3216"/>
                <a:ext cx="168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100</a:t>
                </a:r>
              </a:p>
            </p:txBody>
          </p:sp>
          <p:sp>
            <p:nvSpPr>
              <p:cNvPr id="11473" name="Text Box 209"/>
              <p:cNvSpPr txBox="1">
                <a:spLocks noChangeArrowheads="1"/>
              </p:cNvSpPr>
              <p:nvPr/>
            </p:nvSpPr>
            <p:spPr bwMode="auto">
              <a:xfrm>
                <a:off x="4512" y="3216"/>
                <a:ext cx="112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50</a:t>
                </a:r>
              </a:p>
            </p:txBody>
          </p:sp>
          <p:sp>
            <p:nvSpPr>
              <p:cNvPr id="11474" name="Line 210"/>
              <p:cNvSpPr>
                <a:spLocks noChangeShapeType="1"/>
              </p:cNvSpPr>
              <p:nvPr/>
            </p:nvSpPr>
            <p:spPr bwMode="auto">
              <a:xfrm flipV="1">
                <a:off x="4569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5" name="Line 211"/>
              <p:cNvSpPr>
                <a:spLocks noChangeShapeType="1"/>
              </p:cNvSpPr>
              <p:nvPr/>
            </p:nvSpPr>
            <p:spPr bwMode="auto">
              <a:xfrm flipV="1">
                <a:off x="4828" y="3182"/>
                <a:ext cx="0" cy="29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6" name="Line 212"/>
              <p:cNvSpPr>
                <a:spLocks noChangeShapeType="1"/>
              </p:cNvSpPr>
              <p:nvPr/>
            </p:nvSpPr>
            <p:spPr bwMode="auto">
              <a:xfrm>
                <a:off x="4320" y="2355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7" name="Line 213"/>
              <p:cNvSpPr>
                <a:spLocks noChangeShapeType="1"/>
              </p:cNvSpPr>
              <p:nvPr/>
            </p:nvSpPr>
            <p:spPr bwMode="auto">
              <a:xfrm>
                <a:off x="4320" y="2785"/>
                <a:ext cx="23" cy="1"/>
              </a:xfrm>
              <a:prstGeom prst="line">
                <a:avLst/>
              </a:prstGeom>
              <a:noFill/>
              <a:ln w="9525">
                <a:solidFill>
                  <a:srgbClr val="4D4D4D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11478" name="Text Box 214"/>
              <p:cNvSpPr txBox="1">
                <a:spLocks noChangeArrowheads="1"/>
              </p:cNvSpPr>
              <p:nvPr/>
            </p:nvSpPr>
            <p:spPr bwMode="auto">
              <a:xfrm>
                <a:off x="4264" y="2266"/>
                <a:ext cx="56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2</a:t>
                </a:r>
              </a:p>
            </p:txBody>
          </p:sp>
          <p:sp>
            <p:nvSpPr>
              <p:cNvPr id="11479" name="Text Box 215"/>
              <p:cNvSpPr txBox="1">
                <a:spLocks noChangeArrowheads="1"/>
              </p:cNvSpPr>
              <p:nvPr/>
            </p:nvSpPr>
            <p:spPr bwMode="auto">
              <a:xfrm>
                <a:off x="4224" y="2698"/>
                <a:ext cx="84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.5</a:t>
                </a:r>
              </a:p>
            </p:txBody>
          </p:sp>
          <p:sp>
            <p:nvSpPr>
              <p:cNvPr id="11480" name="Text Box 216"/>
              <p:cNvSpPr txBox="1">
                <a:spLocks noChangeArrowheads="1"/>
              </p:cNvSpPr>
              <p:nvPr/>
            </p:nvSpPr>
            <p:spPr bwMode="auto">
              <a:xfrm rot="-5400000">
                <a:off x="3971" y="2557"/>
                <a:ext cx="351" cy="1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400" b="1" i="1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f</a:t>
                </a:r>
                <a:r>
                  <a:rPr lang="en-US" sz="1400">
                    <a:solidFill>
                      <a:srgbClr val="4D4D4D"/>
                    </a:solidFill>
                    <a:latin typeface="Times New Roman" charset="0"/>
                    <a:cs typeface="+mn-cs"/>
                  </a:rPr>
                  <a:t> (KHz)</a:t>
                </a:r>
              </a:p>
            </p:txBody>
          </p:sp>
        </p:grpSp>
        <p:grpSp>
          <p:nvGrpSpPr>
            <p:cNvPr id="7194" name="Group 245"/>
            <p:cNvGrpSpPr>
              <a:grpSpLocks/>
            </p:cNvGrpSpPr>
            <p:nvPr/>
          </p:nvGrpSpPr>
          <p:grpSpPr bwMode="auto">
            <a:xfrm>
              <a:off x="5088" y="653"/>
              <a:ext cx="127" cy="1143"/>
              <a:chOff x="5088" y="653"/>
              <a:chExt cx="127" cy="1143"/>
            </a:xfrm>
          </p:grpSpPr>
          <p:grpSp>
            <p:nvGrpSpPr>
              <p:cNvPr id="7195" name="Group 240"/>
              <p:cNvGrpSpPr>
                <a:grpSpLocks/>
              </p:cNvGrpSpPr>
              <p:nvPr/>
            </p:nvGrpSpPr>
            <p:grpSpPr bwMode="auto">
              <a:xfrm>
                <a:off x="5088" y="653"/>
                <a:ext cx="127" cy="1143"/>
                <a:chOff x="5088" y="653"/>
                <a:chExt cx="127" cy="1143"/>
              </a:xfrm>
            </p:grpSpPr>
            <p:pic>
              <p:nvPicPr>
                <p:cNvPr id="7197" name="Picture 237" descr="foo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5088" y="708"/>
                  <a:ext cx="46" cy="1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502" name="Text Box 238"/>
                <p:cNvSpPr txBox="1">
                  <a:spLocks noChangeArrowheads="1"/>
                </p:cNvSpPr>
                <p:nvPr/>
              </p:nvSpPr>
              <p:spPr bwMode="auto">
                <a:xfrm>
                  <a:off x="5136" y="653"/>
                  <a:ext cx="56" cy="1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200">
                      <a:cs typeface="+mn-cs"/>
                    </a:rPr>
                    <a:t>+</a:t>
                  </a:r>
                </a:p>
              </p:txBody>
            </p:sp>
            <p:sp>
              <p:nvSpPr>
                <p:cNvPr id="1150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5159" y="1661"/>
                  <a:ext cx="56" cy="1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200">
                      <a:cs typeface="+mn-cs"/>
                    </a:rPr>
                    <a:t>_</a:t>
                  </a:r>
                </a:p>
              </p:txBody>
            </p:sp>
          </p:grpSp>
          <p:sp>
            <p:nvSpPr>
              <p:cNvPr id="11507" name="Text Box 243"/>
              <p:cNvSpPr txBox="1">
                <a:spLocks noChangeArrowheads="1"/>
              </p:cNvSpPr>
              <p:nvPr/>
            </p:nvSpPr>
            <p:spPr bwMode="auto">
              <a:xfrm>
                <a:off x="5140" y="1216"/>
                <a:ext cx="48" cy="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000">
                    <a:cs typeface="+mn-cs"/>
                  </a:rPr>
                  <a:t>0</a:t>
                </a:r>
              </a:p>
            </p:txBody>
          </p:sp>
        </p:grpSp>
      </p:grpSp>
      <p:sp>
        <p:nvSpPr>
          <p:cNvPr id="11511" name="Text Box 247"/>
          <p:cNvSpPr txBox="1">
            <a:spLocks noChangeArrowheads="1"/>
          </p:cNvSpPr>
          <p:nvPr/>
        </p:nvSpPr>
        <p:spPr bwMode="auto">
          <a:xfrm>
            <a:off x="115888" y="5561013"/>
            <a:ext cx="4376737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Font typeface="Wingdings" charset="0"/>
              <a:buChar char="ü"/>
              <a:defRPr/>
            </a:pPr>
            <a:r>
              <a:rPr lang="en-US" sz="1800">
                <a:latin typeface="Century Gothic" charset="0"/>
                <a:cs typeface="+mn-cs"/>
              </a:rPr>
              <a:t> Loss of temporal dynamics</a:t>
            </a:r>
          </a:p>
          <a:p>
            <a:pPr algn="l">
              <a:buFont typeface="Wingdings" charset="0"/>
              <a:buNone/>
              <a:defRPr/>
            </a:pPr>
            <a:r>
              <a:rPr lang="en-US" sz="800">
                <a:latin typeface="Century Gothic" charset="0"/>
                <a:cs typeface="+mn-cs"/>
              </a:rPr>
              <a:t> </a:t>
            </a:r>
          </a:p>
          <a:p>
            <a:pPr algn="l">
              <a:buFont typeface="Wingdings" charset="0"/>
              <a:buChar char="ü"/>
              <a:defRPr/>
            </a:pPr>
            <a:r>
              <a:rPr lang="en-US" sz="1800">
                <a:latin typeface="Century Gothic" charset="0"/>
                <a:cs typeface="+mn-cs"/>
              </a:rPr>
              <a:t> Emergence of elaborate selectivity </a:t>
            </a:r>
          </a:p>
          <a:p>
            <a:pPr algn="l">
              <a:buFont typeface="Wingdings" charset="0"/>
              <a:buNone/>
              <a:defRPr/>
            </a:pPr>
            <a:r>
              <a:rPr lang="en-US" sz="1800">
                <a:latin typeface="Century Gothic" charset="0"/>
                <a:cs typeface="+mn-cs"/>
              </a:rPr>
              <a:t>to spectral and temporal features</a:t>
            </a:r>
          </a:p>
        </p:txBody>
      </p:sp>
      <p:sp>
        <p:nvSpPr>
          <p:cNvPr id="11512" name="Text Box 248"/>
          <p:cNvSpPr txBox="1">
            <a:spLocks noChangeArrowheads="1"/>
          </p:cNvSpPr>
          <p:nvPr/>
        </p:nvSpPr>
        <p:spPr bwMode="auto">
          <a:xfrm>
            <a:off x="6097588" y="6507163"/>
            <a:ext cx="306705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Depireux </a:t>
            </a:r>
            <a:r>
              <a:rPr lang="en-US" sz="1200" i="1">
                <a:latin typeface="Century Gothic" charset="0"/>
                <a:cs typeface="+mn-cs"/>
              </a:rPr>
              <a:t>et al., 2001</a:t>
            </a:r>
            <a:r>
              <a:rPr lang="en-US" sz="1200">
                <a:latin typeface="Century Gothic" charset="0"/>
                <a:cs typeface="+mn-cs"/>
              </a:rPr>
              <a:t>; Elhilali </a:t>
            </a:r>
            <a:r>
              <a:rPr lang="en-US" sz="1200" i="1">
                <a:latin typeface="Century Gothic" charset="0"/>
                <a:cs typeface="+mn-cs"/>
              </a:rPr>
              <a:t>et al.</a:t>
            </a:r>
            <a:r>
              <a:rPr lang="en-US" sz="1200">
                <a:latin typeface="Century Gothic" charset="0"/>
                <a:cs typeface="+mn-cs"/>
              </a:rPr>
              <a:t>, 2003</a:t>
            </a:r>
          </a:p>
        </p:txBody>
      </p:sp>
      <p:grpSp>
        <p:nvGrpSpPr>
          <p:cNvPr id="7172" name="Group 265"/>
          <p:cNvGrpSpPr>
            <a:grpSpLocks/>
          </p:cNvGrpSpPr>
          <p:nvPr/>
        </p:nvGrpSpPr>
        <p:grpSpPr bwMode="auto">
          <a:xfrm>
            <a:off x="533400" y="1676400"/>
            <a:ext cx="2438400" cy="3138488"/>
            <a:chOff x="336" y="864"/>
            <a:chExt cx="1699" cy="2169"/>
          </a:xfrm>
        </p:grpSpPr>
        <p:pic>
          <p:nvPicPr>
            <p:cNvPr id="7174" name="Picture 249" descr="foo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" y="864"/>
              <a:ext cx="1545" cy="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Picture 250" descr="foo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2428"/>
              <a:ext cx="1699" cy="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15" name="Line 251"/>
            <p:cNvSpPr>
              <a:spLocks noChangeAspect="1" noChangeShapeType="1"/>
            </p:cNvSpPr>
            <p:nvPr/>
          </p:nvSpPr>
          <p:spPr bwMode="auto">
            <a:xfrm>
              <a:off x="1026" y="1889"/>
              <a:ext cx="0" cy="841"/>
            </a:xfrm>
            <a:prstGeom prst="line">
              <a:avLst/>
            </a:prstGeom>
            <a:noFill/>
            <a:ln w="19050">
              <a:solidFill>
                <a:srgbClr val="5F5F5F"/>
              </a:solidFill>
              <a:prstDash val="dashDot"/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grpSp>
          <p:nvGrpSpPr>
            <p:cNvPr id="7177" name="Group 253"/>
            <p:cNvGrpSpPr>
              <a:grpSpLocks noChangeAspect="1"/>
            </p:cNvGrpSpPr>
            <p:nvPr/>
          </p:nvGrpSpPr>
          <p:grpSpPr bwMode="auto">
            <a:xfrm>
              <a:off x="1009" y="1504"/>
              <a:ext cx="403" cy="396"/>
              <a:chOff x="3936" y="1672"/>
              <a:chExt cx="387" cy="443"/>
            </a:xfrm>
          </p:grpSpPr>
          <p:grpSp>
            <p:nvGrpSpPr>
              <p:cNvPr id="7182" name="Group 254"/>
              <p:cNvGrpSpPr>
                <a:grpSpLocks noChangeAspect="1"/>
              </p:cNvGrpSpPr>
              <p:nvPr/>
            </p:nvGrpSpPr>
            <p:grpSpPr bwMode="auto">
              <a:xfrm>
                <a:off x="3936" y="1728"/>
                <a:ext cx="336" cy="369"/>
                <a:chOff x="3936" y="1728"/>
                <a:chExt cx="320" cy="369"/>
              </a:xfrm>
            </p:grpSpPr>
            <p:pic>
              <p:nvPicPr>
                <p:cNvPr id="7185" name="Picture 255" descr="foo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6" y="1728"/>
                  <a:ext cx="273" cy="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7186" name="Picture 256" descr="foo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24" y="1728"/>
                  <a:ext cx="32" cy="3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1521" name="Text Box 257"/>
              <p:cNvSpPr txBox="1">
                <a:spLocks noChangeAspect="1" noChangeArrowheads="1"/>
              </p:cNvSpPr>
              <p:nvPr/>
            </p:nvSpPr>
            <p:spPr bwMode="auto">
              <a:xfrm>
                <a:off x="4272" y="1672"/>
                <a:ext cx="51" cy="1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000">
                    <a:cs typeface="+mn-cs"/>
                  </a:rPr>
                  <a:t>+</a:t>
                </a:r>
              </a:p>
            </p:txBody>
          </p:sp>
          <p:sp>
            <p:nvSpPr>
              <p:cNvPr id="11522" name="Text Box 258"/>
              <p:cNvSpPr txBox="1">
                <a:spLocks noChangeAspect="1" noChangeArrowheads="1"/>
              </p:cNvSpPr>
              <p:nvPr/>
            </p:nvSpPr>
            <p:spPr bwMode="auto">
              <a:xfrm>
                <a:off x="4272" y="1996"/>
                <a:ext cx="51" cy="1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000">
                    <a:cs typeface="+mn-cs"/>
                  </a:rPr>
                  <a:t>_</a:t>
                </a:r>
              </a:p>
            </p:txBody>
          </p:sp>
        </p:grpSp>
        <p:sp>
          <p:nvSpPr>
            <p:cNvPr id="11523" name="Text Box 259"/>
            <p:cNvSpPr txBox="1">
              <a:spLocks noChangeAspect="1" noChangeArrowheads="1"/>
            </p:cNvSpPr>
            <p:nvPr/>
          </p:nvSpPr>
          <p:spPr bwMode="auto">
            <a:xfrm>
              <a:off x="942" y="1392"/>
              <a:ext cx="445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400" b="1">
                  <a:latin typeface="Times New Roman" charset="0"/>
                  <a:cs typeface="+mn-cs"/>
                </a:rPr>
                <a:t>STRF</a:t>
              </a:r>
            </a:p>
          </p:txBody>
        </p:sp>
        <p:grpSp>
          <p:nvGrpSpPr>
            <p:cNvPr id="7179" name="Group 260"/>
            <p:cNvGrpSpPr>
              <a:grpSpLocks noChangeAspect="1"/>
            </p:cNvGrpSpPr>
            <p:nvPr/>
          </p:nvGrpSpPr>
          <p:grpSpPr bwMode="auto">
            <a:xfrm>
              <a:off x="615" y="2029"/>
              <a:ext cx="1367" cy="197"/>
              <a:chOff x="3474" y="2486"/>
              <a:chExt cx="1741" cy="254"/>
            </a:xfrm>
          </p:grpSpPr>
          <p:sp>
            <p:nvSpPr>
              <p:cNvPr id="11525" name="Rectangle 261"/>
              <p:cNvSpPr>
                <a:spLocks noChangeAspect="1" noChangeArrowheads="1"/>
              </p:cNvSpPr>
              <p:nvPr/>
            </p:nvSpPr>
            <p:spPr bwMode="auto">
              <a:xfrm>
                <a:off x="3599" y="2496"/>
                <a:ext cx="1489" cy="23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graphicFrame>
            <p:nvGraphicFramePr>
              <p:cNvPr id="7181" name="Object 262"/>
              <p:cNvGraphicFramePr>
                <a:graphicFrameLocks noChangeAspect="1"/>
              </p:cNvGraphicFramePr>
              <p:nvPr/>
            </p:nvGraphicFramePr>
            <p:xfrm>
              <a:off x="3474" y="2486"/>
              <a:ext cx="1741" cy="2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7" name="Equation" r:id="rId13" imgW="1943100" imgH="279400" progId="Equation.3">
                      <p:embed/>
                    </p:oleObj>
                  </mc:Choice>
                  <mc:Fallback>
                    <p:oleObj name="Equation" r:id="rId13" imgW="1943100" imgH="279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474" y="2486"/>
                            <a:ext cx="1741" cy="2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1528" name="Text Box 264"/>
          <p:cNvSpPr txBox="1">
            <a:spLocks noChangeArrowheads="1"/>
          </p:cNvSpPr>
          <p:nvPr/>
        </p:nvSpPr>
        <p:spPr bwMode="auto">
          <a:xfrm>
            <a:off x="2514600" y="304800"/>
            <a:ext cx="41402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Cortical Receptive Fields</a:t>
            </a:r>
          </a:p>
        </p:txBody>
      </p:sp>
    </p:spTree>
    <p:extLst>
      <p:ext uri="{BB962C8B-B14F-4D97-AF65-F5344CB8AC3E}">
        <p14:creationId xmlns:p14="http://schemas.microsoft.com/office/powerpoint/2010/main" val="3705563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8" descr="f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665413"/>
            <a:ext cx="914400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4" name="Group 34"/>
          <p:cNvGrpSpPr>
            <a:grpSpLocks/>
          </p:cNvGrpSpPr>
          <p:nvPr/>
        </p:nvGrpSpPr>
        <p:grpSpPr bwMode="auto">
          <a:xfrm>
            <a:off x="153988" y="2362200"/>
            <a:ext cx="2436812" cy="1828800"/>
            <a:chOff x="145" y="1440"/>
            <a:chExt cx="1535" cy="1152"/>
          </a:xfrm>
        </p:grpSpPr>
        <p:grpSp>
          <p:nvGrpSpPr>
            <p:cNvPr id="8213" name="Group 33"/>
            <p:cNvGrpSpPr>
              <a:grpSpLocks/>
            </p:cNvGrpSpPr>
            <p:nvPr/>
          </p:nvGrpSpPr>
          <p:grpSpPr bwMode="auto">
            <a:xfrm>
              <a:off x="386" y="1440"/>
              <a:ext cx="1294" cy="942"/>
              <a:chOff x="386" y="1248"/>
              <a:chExt cx="1389" cy="1134"/>
            </a:xfrm>
          </p:grpSpPr>
          <p:pic>
            <p:nvPicPr>
              <p:cNvPr id="8221" name="Picture 19" descr="fo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" y="1313"/>
                <a:ext cx="1346" cy="10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8" name="Line 20"/>
              <p:cNvSpPr>
                <a:spLocks noChangeShapeType="1"/>
              </p:cNvSpPr>
              <p:nvPr/>
            </p:nvSpPr>
            <p:spPr bwMode="auto">
              <a:xfrm>
                <a:off x="386" y="2382"/>
                <a:ext cx="1389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 flipV="1">
                <a:off x="389" y="1248"/>
                <a:ext cx="0" cy="113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</p:grpSp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1536" y="2400"/>
              <a:ext cx="96" cy="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500</a:t>
              </a:r>
            </a:p>
          </p:txBody>
        </p:sp>
        <p:sp>
          <p:nvSpPr>
            <p:cNvPr id="2071" name="Text Box 23"/>
            <p:cNvSpPr txBox="1">
              <a:spLocks noChangeArrowheads="1"/>
            </p:cNvSpPr>
            <p:nvPr/>
          </p:nvSpPr>
          <p:spPr bwMode="auto">
            <a:xfrm>
              <a:off x="960" y="2400"/>
              <a:ext cx="96" cy="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250</a:t>
              </a:r>
            </a:p>
          </p:txBody>
        </p:sp>
        <p:sp>
          <p:nvSpPr>
            <p:cNvPr id="2072" name="Text Box 24"/>
            <p:cNvSpPr txBox="1">
              <a:spLocks noChangeArrowheads="1"/>
            </p:cNvSpPr>
            <p:nvPr/>
          </p:nvSpPr>
          <p:spPr bwMode="auto">
            <a:xfrm>
              <a:off x="864" y="2496"/>
              <a:ext cx="472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000">
                  <a:cs typeface="+mn-cs"/>
                </a:rPr>
                <a:t>Time (msec)</a:t>
              </a:r>
            </a:p>
          </p:txBody>
        </p:sp>
        <p:sp>
          <p:nvSpPr>
            <p:cNvPr id="2073" name="Text Box 25"/>
            <p:cNvSpPr txBox="1">
              <a:spLocks noChangeArrowheads="1"/>
            </p:cNvSpPr>
            <p:nvPr/>
          </p:nvSpPr>
          <p:spPr bwMode="auto">
            <a:xfrm>
              <a:off x="270" y="1856"/>
              <a:ext cx="96" cy="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500</a:t>
              </a:r>
            </a:p>
          </p:txBody>
        </p:sp>
        <p:sp>
          <p:nvSpPr>
            <p:cNvPr id="2074" name="Text Box 26"/>
            <p:cNvSpPr txBox="1">
              <a:spLocks noChangeArrowheads="1"/>
            </p:cNvSpPr>
            <p:nvPr/>
          </p:nvSpPr>
          <p:spPr bwMode="auto">
            <a:xfrm>
              <a:off x="240" y="1451"/>
              <a:ext cx="128" cy="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2000</a:t>
              </a:r>
            </a:p>
          </p:txBody>
        </p:sp>
        <p:sp>
          <p:nvSpPr>
            <p:cNvPr id="2077" name="Text Box 29"/>
            <p:cNvSpPr txBox="1">
              <a:spLocks noChangeArrowheads="1"/>
            </p:cNvSpPr>
            <p:nvPr/>
          </p:nvSpPr>
          <p:spPr bwMode="auto">
            <a:xfrm>
              <a:off x="270" y="2261"/>
              <a:ext cx="96" cy="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125</a:t>
              </a:r>
            </a:p>
          </p:txBody>
        </p:sp>
        <p:sp>
          <p:nvSpPr>
            <p:cNvPr id="2079" name="Text Box 31"/>
            <p:cNvSpPr txBox="1">
              <a:spLocks noChangeArrowheads="1"/>
            </p:cNvSpPr>
            <p:nvPr/>
          </p:nvSpPr>
          <p:spPr bwMode="auto">
            <a:xfrm rot="-5400000">
              <a:off x="-91" y="1897"/>
              <a:ext cx="568" cy="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000">
                  <a:cs typeface="+mn-cs"/>
                </a:rPr>
                <a:t>Frequency (Hz)</a:t>
              </a:r>
            </a:p>
          </p:txBody>
        </p:sp>
      </p:grp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1676400" y="2667000"/>
            <a:ext cx="457200" cy="533400"/>
          </a:xfrm>
          <a:prstGeom prst="rect">
            <a:avLst/>
          </a:prstGeom>
          <a:noFill/>
          <a:ln w="6350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2133600" y="2667000"/>
            <a:ext cx="1447800" cy="152400"/>
          </a:xfrm>
          <a:prstGeom prst="line">
            <a:avLst/>
          </a:prstGeom>
          <a:noFill/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085" name="Line 37"/>
          <p:cNvSpPr>
            <a:spLocks noChangeShapeType="1"/>
          </p:cNvSpPr>
          <p:nvPr/>
        </p:nvSpPr>
        <p:spPr bwMode="auto">
          <a:xfrm>
            <a:off x="1676400" y="2667000"/>
            <a:ext cx="2590800" cy="304800"/>
          </a:xfrm>
          <a:prstGeom prst="line">
            <a:avLst/>
          </a:prstGeom>
          <a:noFill/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086" name="Line 38"/>
          <p:cNvSpPr>
            <a:spLocks noChangeShapeType="1"/>
          </p:cNvSpPr>
          <p:nvPr/>
        </p:nvSpPr>
        <p:spPr bwMode="auto">
          <a:xfrm>
            <a:off x="2133600" y="3200400"/>
            <a:ext cx="1447800" cy="381000"/>
          </a:xfrm>
          <a:prstGeom prst="line">
            <a:avLst/>
          </a:prstGeom>
          <a:noFill/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>
            <a:off x="1676400" y="3200400"/>
            <a:ext cx="2590800" cy="457200"/>
          </a:xfrm>
          <a:prstGeom prst="line">
            <a:avLst/>
          </a:prstGeom>
          <a:noFill/>
          <a:ln w="635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1905000" y="349250"/>
            <a:ext cx="5565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Cortical Multi-resolution Encoding</a:t>
            </a:r>
          </a:p>
        </p:txBody>
      </p:sp>
      <p:sp>
        <p:nvSpPr>
          <p:cNvPr id="2110" name="AutoShape 62"/>
          <p:cNvSpPr>
            <a:spLocks noChangeArrowheads="1"/>
          </p:cNvSpPr>
          <p:nvPr/>
        </p:nvSpPr>
        <p:spPr bwMode="auto">
          <a:xfrm>
            <a:off x="4800600" y="3200400"/>
            <a:ext cx="381000" cy="1524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+mn-cs"/>
            </a:endParaRPr>
          </a:p>
        </p:txBody>
      </p:sp>
      <p:grpSp>
        <p:nvGrpSpPr>
          <p:cNvPr id="8202" name="Group 68"/>
          <p:cNvGrpSpPr>
            <a:grpSpLocks/>
          </p:cNvGrpSpPr>
          <p:nvPr/>
        </p:nvGrpSpPr>
        <p:grpSpPr bwMode="auto">
          <a:xfrm>
            <a:off x="4800600" y="2057400"/>
            <a:ext cx="3733800" cy="2054225"/>
            <a:chOff x="3148" y="1258"/>
            <a:chExt cx="2352" cy="1294"/>
          </a:xfrm>
        </p:grpSpPr>
        <p:sp>
          <p:nvSpPr>
            <p:cNvPr id="2104" name="Line 56"/>
            <p:cNvSpPr>
              <a:spLocks noChangeShapeType="1"/>
            </p:cNvSpPr>
            <p:nvPr/>
          </p:nvSpPr>
          <p:spPr bwMode="auto">
            <a:xfrm flipV="1">
              <a:off x="4517" y="1392"/>
              <a:ext cx="0" cy="6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105" name="Line 57"/>
            <p:cNvSpPr>
              <a:spLocks noChangeShapeType="1"/>
            </p:cNvSpPr>
            <p:nvPr/>
          </p:nvSpPr>
          <p:spPr bwMode="auto">
            <a:xfrm flipH="1">
              <a:off x="4032" y="2052"/>
              <a:ext cx="485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106" name="Line 58"/>
            <p:cNvSpPr>
              <a:spLocks noChangeShapeType="1"/>
            </p:cNvSpPr>
            <p:nvPr/>
          </p:nvSpPr>
          <p:spPr bwMode="auto">
            <a:xfrm>
              <a:off x="4517" y="2052"/>
              <a:ext cx="303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107" name="Line 59"/>
            <p:cNvSpPr>
              <a:spLocks noChangeShapeType="1"/>
            </p:cNvSpPr>
            <p:nvPr/>
          </p:nvSpPr>
          <p:spPr bwMode="auto">
            <a:xfrm>
              <a:off x="4517" y="2052"/>
              <a:ext cx="763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2111" name="Text Box 63"/>
            <p:cNvSpPr txBox="1">
              <a:spLocks noChangeArrowheads="1"/>
            </p:cNvSpPr>
            <p:nvPr/>
          </p:nvSpPr>
          <p:spPr bwMode="auto">
            <a:xfrm>
              <a:off x="3148" y="2112"/>
              <a:ext cx="1267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Spectral </a:t>
              </a:r>
            </a:p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Shape and symmetry</a:t>
              </a:r>
            </a:p>
          </p:txBody>
        </p:sp>
        <p:sp>
          <p:nvSpPr>
            <p:cNvPr id="2112" name="Text Box 64"/>
            <p:cNvSpPr txBox="1">
              <a:spLocks noChangeArrowheads="1"/>
            </p:cNvSpPr>
            <p:nvPr/>
          </p:nvSpPr>
          <p:spPr bwMode="auto">
            <a:xfrm>
              <a:off x="4691" y="2218"/>
              <a:ext cx="781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Temporal </a:t>
              </a:r>
            </a:p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Modulations</a:t>
              </a:r>
            </a:p>
          </p:txBody>
        </p:sp>
        <p:sp>
          <p:nvSpPr>
            <p:cNvPr id="2113" name="Text Box 65"/>
            <p:cNvSpPr txBox="1">
              <a:spLocks noChangeArrowheads="1"/>
            </p:cNvSpPr>
            <p:nvPr/>
          </p:nvSpPr>
          <p:spPr bwMode="auto">
            <a:xfrm>
              <a:off x="3866" y="1258"/>
              <a:ext cx="695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Tonotopic </a:t>
              </a:r>
            </a:p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Frequency</a:t>
              </a:r>
            </a:p>
          </p:txBody>
        </p:sp>
        <p:sp>
          <p:nvSpPr>
            <p:cNvPr id="2114" name="Text Box 66"/>
            <p:cNvSpPr txBox="1">
              <a:spLocks noChangeArrowheads="1"/>
            </p:cNvSpPr>
            <p:nvPr/>
          </p:nvSpPr>
          <p:spPr bwMode="auto">
            <a:xfrm>
              <a:off x="5136" y="1872"/>
              <a:ext cx="364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Time</a:t>
              </a:r>
            </a:p>
          </p:txBody>
        </p:sp>
      </p:grpSp>
      <p:sp>
        <p:nvSpPr>
          <p:cNvPr id="2118" name="Rectangle 70"/>
          <p:cNvSpPr>
            <a:spLocks noChangeArrowheads="1"/>
          </p:cNvSpPr>
          <p:nvPr/>
        </p:nvSpPr>
        <p:spPr bwMode="auto">
          <a:xfrm>
            <a:off x="914400" y="5175250"/>
            <a:ext cx="7467600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1600">
                <a:latin typeface="Century Gothic" charset="0"/>
                <a:cs typeface="+mn-cs"/>
              </a:rPr>
              <a:t>The cortical model is a multi-resolution representation which combines information about the temporal and spectral modulation content of sound and their distribution in time-frequency.</a:t>
            </a:r>
          </a:p>
        </p:txBody>
      </p:sp>
      <p:sp>
        <p:nvSpPr>
          <p:cNvPr id="2128" name="Text Box 80"/>
          <p:cNvSpPr txBox="1">
            <a:spLocks noChangeArrowheads="1"/>
          </p:cNvSpPr>
          <p:nvPr/>
        </p:nvSpPr>
        <p:spPr bwMode="auto">
          <a:xfrm>
            <a:off x="3479800" y="1905000"/>
            <a:ext cx="1017588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entury Gothic" charset="0"/>
                <a:cs typeface="+mn-cs"/>
              </a:rPr>
              <a:t>Bank of </a:t>
            </a:r>
          </a:p>
          <a:p>
            <a:pPr>
              <a:defRPr/>
            </a:pPr>
            <a:r>
              <a:rPr lang="en-US" sz="1400">
                <a:latin typeface="Century Gothic" charset="0"/>
                <a:cs typeface="+mn-cs"/>
              </a:rPr>
              <a:t>STRF filters</a:t>
            </a:r>
          </a:p>
        </p:txBody>
      </p:sp>
    </p:spTree>
    <p:extLst>
      <p:ext uri="{BB962C8B-B14F-4D97-AF65-F5344CB8AC3E}">
        <p14:creationId xmlns:p14="http://schemas.microsoft.com/office/powerpoint/2010/main" val="426935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76" name="Text Box 20"/>
          <p:cNvSpPr txBox="1">
            <a:spLocks noChangeArrowheads="1"/>
          </p:cNvSpPr>
          <p:nvPr/>
        </p:nvSpPr>
        <p:spPr bwMode="auto">
          <a:xfrm>
            <a:off x="1905000" y="349250"/>
            <a:ext cx="55657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Cortical Multi-resolution Encoding</a:t>
            </a:r>
          </a:p>
        </p:txBody>
      </p:sp>
      <p:grpSp>
        <p:nvGrpSpPr>
          <p:cNvPr id="45115" name="Group 59"/>
          <p:cNvGrpSpPr>
            <a:grpSpLocks/>
          </p:cNvGrpSpPr>
          <p:nvPr/>
        </p:nvGrpSpPr>
        <p:grpSpPr bwMode="auto">
          <a:xfrm>
            <a:off x="334963" y="1625600"/>
            <a:ext cx="3295650" cy="2606675"/>
            <a:chOff x="211" y="846"/>
            <a:chExt cx="2076" cy="1642"/>
          </a:xfrm>
        </p:grpSpPr>
        <p:graphicFrame>
          <p:nvGraphicFramePr>
            <p:cNvPr id="9248" name="Object 34"/>
            <p:cNvGraphicFramePr>
              <a:graphicFrameLocks noChangeAspect="1"/>
            </p:cNvGraphicFramePr>
            <p:nvPr/>
          </p:nvGraphicFramePr>
          <p:xfrm>
            <a:off x="532" y="1548"/>
            <a:ext cx="1755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5" name="Equation" r:id="rId3" imgW="1955800" imgH="254000" progId="Equation.DSMT4">
                    <p:embed/>
                  </p:oleObj>
                </mc:Choice>
                <mc:Fallback>
                  <p:oleObj name="Equation" r:id="rId3" imgW="19558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1548"/>
                          <a:ext cx="1755" cy="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9" name="Object 35"/>
            <p:cNvGraphicFramePr>
              <a:graphicFrameLocks noChangeAspect="1"/>
            </p:cNvGraphicFramePr>
            <p:nvPr/>
          </p:nvGraphicFramePr>
          <p:xfrm>
            <a:off x="532" y="2258"/>
            <a:ext cx="1493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6" name="Equation" r:id="rId5" imgW="1663700" imgH="254000" progId="Equation.DSMT4">
                    <p:embed/>
                  </p:oleObj>
                </mc:Choice>
                <mc:Fallback>
                  <p:oleObj name="Equation" r:id="rId5" imgW="16637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2258"/>
                          <a:ext cx="1493" cy="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0" name="Object 36"/>
            <p:cNvGraphicFramePr>
              <a:graphicFrameLocks noChangeAspect="1"/>
            </p:cNvGraphicFramePr>
            <p:nvPr/>
          </p:nvGraphicFramePr>
          <p:xfrm>
            <a:off x="532" y="1211"/>
            <a:ext cx="1357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7" name="Equation" r:id="rId7" imgW="1511300" imgH="254000" progId="Equation.DSMT4">
                    <p:embed/>
                  </p:oleObj>
                </mc:Choice>
                <mc:Fallback>
                  <p:oleObj name="Equation" r:id="rId7" imgW="15113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1211"/>
                          <a:ext cx="1357" cy="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1" name="Object 37"/>
            <p:cNvGraphicFramePr>
              <a:graphicFrameLocks noChangeAspect="1"/>
            </p:cNvGraphicFramePr>
            <p:nvPr/>
          </p:nvGraphicFramePr>
          <p:xfrm>
            <a:off x="532" y="1899"/>
            <a:ext cx="1721" cy="2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8" name="Equation" r:id="rId9" imgW="1917700" imgH="254000" progId="Equation.DSMT4">
                    <p:embed/>
                  </p:oleObj>
                </mc:Choice>
                <mc:Fallback>
                  <p:oleObj name="Equation" r:id="rId9" imgW="19177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1899"/>
                          <a:ext cx="1721" cy="2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94" name="Text Box 38"/>
            <p:cNvSpPr txBox="1">
              <a:spLocks noChangeAspect="1" noChangeArrowheads="1"/>
            </p:cNvSpPr>
            <p:nvPr/>
          </p:nvSpPr>
          <p:spPr bwMode="auto">
            <a:xfrm>
              <a:off x="211" y="846"/>
              <a:ext cx="1770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2000" b="1" u="sng">
                  <a:latin typeface="Century Gothic" charset="0"/>
                  <a:cs typeface="+mn-cs"/>
                </a:rPr>
                <a:t>Peripheral Processing</a:t>
              </a:r>
            </a:p>
          </p:txBody>
        </p:sp>
        <p:sp>
          <p:nvSpPr>
            <p:cNvPr id="45095" name="Text Box 39"/>
            <p:cNvSpPr txBox="1">
              <a:spLocks noChangeAspect="1" noChangeArrowheads="1"/>
            </p:cNvSpPr>
            <p:nvPr/>
          </p:nvSpPr>
          <p:spPr bwMode="auto">
            <a:xfrm>
              <a:off x="284" y="1090"/>
              <a:ext cx="1147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- Cochlear filtering:</a:t>
              </a:r>
            </a:p>
          </p:txBody>
        </p:sp>
        <p:sp>
          <p:nvSpPr>
            <p:cNvPr id="45096" name="Text Box 40"/>
            <p:cNvSpPr txBox="1">
              <a:spLocks noChangeAspect="1" noChangeArrowheads="1"/>
            </p:cNvSpPr>
            <p:nvPr/>
          </p:nvSpPr>
          <p:spPr bwMode="auto">
            <a:xfrm>
              <a:off x="279" y="1439"/>
              <a:ext cx="1362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- Hair-cell transduction:</a:t>
              </a:r>
            </a:p>
          </p:txBody>
        </p:sp>
        <p:sp>
          <p:nvSpPr>
            <p:cNvPr id="45097" name="Text Box 41"/>
            <p:cNvSpPr txBox="1">
              <a:spLocks noChangeAspect="1" noChangeArrowheads="1"/>
            </p:cNvSpPr>
            <p:nvPr/>
          </p:nvSpPr>
          <p:spPr bwMode="auto">
            <a:xfrm>
              <a:off x="266" y="1758"/>
              <a:ext cx="1830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- Cochlear-Nucleus sharpening:</a:t>
              </a:r>
            </a:p>
          </p:txBody>
        </p:sp>
        <p:sp>
          <p:nvSpPr>
            <p:cNvPr id="45098" name="Text Box 42"/>
            <p:cNvSpPr txBox="1">
              <a:spLocks noChangeAspect="1" noChangeArrowheads="1"/>
            </p:cNvSpPr>
            <p:nvPr/>
          </p:nvSpPr>
          <p:spPr bwMode="auto">
            <a:xfrm>
              <a:off x="265" y="2128"/>
              <a:ext cx="1889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- Midbrain short-term integration:</a:t>
              </a:r>
            </a:p>
          </p:txBody>
        </p:sp>
      </p:grpSp>
      <p:grpSp>
        <p:nvGrpSpPr>
          <p:cNvPr id="45116" name="Group 60"/>
          <p:cNvGrpSpPr>
            <a:grpSpLocks/>
          </p:cNvGrpSpPr>
          <p:nvPr/>
        </p:nvGrpSpPr>
        <p:grpSpPr bwMode="auto">
          <a:xfrm>
            <a:off x="334963" y="4289425"/>
            <a:ext cx="4694237" cy="1882775"/>
            <a:chOff x="211" y="2524"/>
            <a:chExt cx="2957" cy="1186"/>
          </a:xfrm>
        </p:grpSpPr>
        <p:sp>
          <p:nvSpPr>
            <p:cNvPr id="45099" name="Text Box 43"/>
            <p:cNvSpPr txBox="1">
              <a:spLocks noChangeAspect="1" noChangeArrowheads="1"/>
            </p:cNvSpPr>
            <p:nvPr/>
          </p:nvSpPr>
          <p:spPr bwMode="auto">
            <a:xfrm>
              <a:off x="211" y="2524"/>
              <a:ext cx="2618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2000" b="1" u="sng">
                  <a:latin typeface="Century Gothic" charset="0"/>
                  <a:cs typeface="+mn-cs"/>
                </a:rPr>
                <a:t>Cortical Wavelet Decomposition</a:t>
              </a:r>
            </a:p>
          </p:txBody>
        </p:sp>
        <p:graphicFrame>
          <p:nvGraphicFramePr>
            <p:cNvPr id="9244" name="Object 44"/>
            <p:cNvGraphicFramePr>
              <a:graphicFrameLocks noChangeAspect="1"/>
            </p:cNvGraphicFramePr>
            <p:nvPr/>
          </p:nvGraphicFramePr>
          <p:xfrm>
            <a:off x="532" y="3491"/>
            <a:ext cx="2571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69" name="Equation" r:id="rId11" imgW="2984500" imgH="254000" progId="Equation.DSMT4">
                    <p:embed/>
                  </p:oleObj>
                </mc:Choice>
                <mc:Fallback>
                  <p:oleObj name="Equation" r:id="rId11" imgW="2984500" imgH="254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3491"/>
                          <a:ext cx="2571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03" name="Text Box 47"/>
            <p:cNvSpPr txBox="1">
              <a:spLocks noChangeAspect="1" noChangeArrowheads="1"/>
            </p:cNvSpPr>
            <p:nvPr/>
          </p:nvSpPr>
          <p:spPr bwMode="auto">
            <a:xfrm>
              <a:off x="294" y="3309"/>
              <a:ext cx="1435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400">
                  <a:latin typeface="Century Gothic" charset="0"/>
                  <a:cs typeface="+mn-cs"/>
                </a:rPr>
                <a:t>- Multiresolution Analysis:</a:t>
              </a:r>
            </a:p>
          </p:txBody>
        </p:sp>
        <p:graphicFrame>
          <p:nvGraphicFramePr>
            <p:cNvPr id="9246" name="Object 48"/>
            <p:cNvGraphicFramePr>
              <a:graphicFrameLocks noChangeAspect="1"/>
            </p:cNvGraphicFramePr>
            <p:nvPr/>
          </p:nvGraphicFramePr>
          <p:xfrm>
            <a:off x="532" y="2899"/>
            <a:ext cx="2636" cy="4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70" name="Equation" r:id="rId13" imgW="3060700" imgH="533400" progId="Equation.3">
                    <p:embed/>
                  </p:oleObj>
                </mc:Choice>
                <mc:Fallback>
                  <p:oleObj name="Equation" r:id="rId13" imgW="3060700" imgH="533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" y="2899"/>
                          <a:ext cx="2636" cy="4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105" name="Text Box 49"/>
            <p:cNvSpPr txBox="1">
              <a:spLocks noChangeAspect="1" noChangeArrowheads="1"/>
            </p:cNvSpPr>
            <p:nvPr/>
          </p:nvSpPr>
          <p:spPr bwMode="auto">
            <a:xfrm>
              <a:off x="294" y="2762"/>
              <a:ext cx="1215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en-US" sz="1400">
                  <a:latin typeface="Century Gothic" charset="0"/>
                  <a:cs typeface="+mn-cs"/>
                </a:rPr>
                <a:t>- STRF seed function:</a:t>
              </a:r>
            </a:p>
          </p:txBody>
        </p:sp>
      </p:grpSp>
      <p:grpSp>
        <p:nvGrpSpPr>
          <p:cNvPr id="9220" name="Group 58"/>
          <p:cNvGrpSpPr>
            <a:grpSpLocks/>
          </p:cNvGrpSpPr>
          <p:nvPr/>
        </p:nvGrpSpPr>
        <p:grpSpPr bwMode="auto">
          <a:xfrm>
            <a:off x="4040188" y="2133600"/>
            <a:ext cx="4875212" cy="1674813"/>
            <a:chOff x="2499" y="1296"/>
            <a:chExt cx="3261" cy="1103"/>
          </a:xfrm>
        </p:grpSpPr>
        <p:pic>
          <p:nvPicPr>
            <p:cNvPr id="9221" name="Picture 2" descr="foo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0" y="1506"/>
              <a:ext cx="380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222" name="Group 4"/>
            <p:cNvGrpSpPr>
              <a:grpSpLocks noChangeAspect="1"/>
            </p:cNvGrpSpPr>
            <p:nvPr/>
          </p:nvGrpSpPr>
          <p:grpSpPr bwMode="auto">
            <a:xfrm>
              <a:off x="2759" y="1349"/>
              <a:ext cx="852" cy="763"/>
              <a:chOff x="386" y="1248"/>
              <a:chExt cx="1389" cy="1134"/>
            </a:xfrm>
          </p:grpSpPr>
          <p:pic>
            <p:nvPicPr>
              <p:cNvPr id="9240" name="Picture 5" descr="foo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" y="1313"/>
                <a:ext cx="1346" cy="10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062" name="Line 6"/>
              <p:cNvSpPr>
                <a:spLocks noChangeAspect="1" noChangeShapeType="1"/>
              </p:cNvSpPr>
              <p:nvPr/>
            </p:nvSpPr>
            <p:spPr bwMode="auto">
              <a:xfrm>
                <a:off x="386" y="2381"/>
                <a:ext cx="13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45063" name="Line 7"/>
              <p:cNvSpPr>
                <a:spLocks noChangeAspect="1" noChangeShapeType="1"/>
              </p:cNvSpPr>
              <p:nvPr/>
            </p:nvSpPr>
            <p:spPr bwMode="auto">
              <a:xfrm flipV="1">
                <a:off x="390" y="1248"/>
                <a:ext cx="0" cy="11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sm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</p:grpSp>
        <p:sp>
          <p:nvSpPr>
            <p:cNvPr id="45064" name="Text Box 8"/>
            <p:cNvSpPr txBox="1">
              <a:spLocks noChangeAspect="1" noChangeArrowheads="1"/>
            </p:cNvSpPr>
            <p:nvPr/>
          </p:nvSpPr>
          <p:spPr bwMode="auto">
            <a:xfrm>
              <a:off x="3516" y="2127"/>
              <a:ext cx="102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500</a:t>
              </a:r>
            </a:p>
          </p:txBody>
        </p:sp>
        <p:sp>
          <p:nvSpPr>
            <p:cNvPr id="45065" name="Text Box 9"/>
            <p:cNvSpPr txBox="1">
              <a:spLocks noChangeAspect="1" noChangeArrowheads="1"/>
            </p:cNvSpPr>
            <p:nvPr/>
          </p:nvSpPr>
          <p:spPr bwMode="auto">
            <a:xfrm>
              <a:off x="3137" y="2127"/>
              <a:ext cx="102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250</a:t>
              </a:r>
            </a:p>
          </p:txBody>
        </p:sp>
        <p:sp>
          <p:nvSpPr>
            <p:cNvPr id="45066" name="Text Box 10"/>
            <p:cNvSpPr txBox="1">
              <a:spLocks noChangeAspect="1" noChangeArrowheads="1"/>
            </p:cNvSpPr>
            <p:nvPr/>
          </p:nvSpPr>
          <p:spPr bwMode="auto">
            <a:xfrm>
              <a:off x="3073" y="2203"/>
              <a:ext cx="501" cy="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000">
                  <a:cs typeface="+mn-cs"/>
                </a:rPr>
                <a:t>Time (msec)</a:t>
              </a:r>
            </a:p>
          </p:txBody>
        </p:sp>
        <p:sp>
          <p:nvSpPr>
            <p:cNvPr id="45067" name="Text Box 11"/>
            <p:cNvSpPr txBox="1">
              <a:spLocks noChangeAspect="1" noChangeArrowheads="1"/>
            </p:cNvSpPr>
            <p:nvPr/>
          </p:nvSpPr>
          <p:spPr bwMode="auto">
            <a:xfrm>
              <a:off x="2620" y="1687"/>
              <a:ext cx="102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500</a:t>
              </a:r>
            </a:p>
          </p:txBody>
        </p:sp>
        <p:sp>
          <p:nvSpPr>
            <p:cNvPr id="45068" name="Text Box 12"/>
            <p:cNvSpPr txBox="1">
              <a:spLocks noChangeAspect="1" noChangeArrowheads="1"/>
            </p:cNvSpPr>
            <p:nvPr/>
          </p:nvSpPr>
          <p:spPr bwMode="auto">
            <a:xfrm>
              <a:off x="2600" y="1358"/>
              <a:ext cx="136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2000</a:t>
              </a:r>
            </a:p>
          </p:txBody>
        </p:sp>
        <p:sp>
          <p:nvSpPr>
            <p:cNvPr id="45069" name="Text Box 13"/>
            <p:cNvSpPr txBox="1">
              <a:spLocks noChangeAspect="1" noChangeArrowheads="1"/>
            </p:cNvSpPr>
            <p:nvPr/>
          </p:nvSpPr>
          <p:spPr bwMode="auto">
            <a:xfrm>
              <a:off x="2620" y="2015"/>
              <a:ext cx="102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800">
                  <a:cs typeface="+mn-cs"/>
                </a:rPr>
                <a:t>125</a:t>
              </a:r>
            </a:p>
          </p:txBody>
        </p:sp>
        <p:sp>
          <p:nvSpPr>
            <p:cNvPr id="45070" name="Text Box 14"/>
            <p:cNvSpPr txBox="1">
              <a:spLocks noChangeAspect="1" noChangeArrowheads="1"/>
            </p:cNvSpPr>
            <p:nvPr/>
          </p:nvSpPr>
          <p:spPr bwMode="auto">
            <a:xfrm rot="-5400000">
              <a:off x="2253" y="1638"/>
              <a:ext cx="594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000">
                  <a:cs typeface="+mn-cs"/>
                </a:rPr>
                <a:t>Frequency (Hz)</a:t>
              </a:r>
            </a:p>
          </p:txBody>
        </p:sp>
        <p:sp>
          <p:nvSpPr>
            <p:cNvPr id="45071" name="Rectangle 15"/>
            <p:cNvSpPr>
              <a:spLocks noChangeAspect="1" noChangeArrowheads="1"/>
            </p:cNvSpPr>
            <p:nvPr/>
          </p:nvSpPr>
          <p:spPr bwMode="auto">
            <a:xfrm>
              <a:off x="3232" y="1504"/>
              <a:ext cx="189" cy="273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072" name="Line 16"/>
            <p:cNvSpPr>
              <a:spLocks noChangeAspect="1" noChangeShapeType="1"/>
            </p:cNvSpPr>
            <p:nvPr/>
          </p:nvSpPr>
          <p:spPr bwMode="auto">
            <a:xfrm>
              <a:off x="3380" y="1504"/>
              <a:ext cx="469" cy="7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073" name="Line 17"/>
            <p:cNvSpPr>
              <a:spLocks noChangeAspect="1" noChangeShapeType="1"/>
            </p:cNvSpPr>
            <p:nvPr/>
          </p:nvSpPr>
          <p:spPr bwMode="auto">
            <a:xfrm>
              <a:off x="3232" y="1504"/>
              <a:ext cx="842" cy="1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074" name="Line 18"/>
            <p:cNvSpPr>
              <a:spLocks noChangeAspect="1" noChangeShapeType="1"/>
            </p:cNvSpPr>
            <p:nvPr/>
          </p:nvSpPr>
          <p:spPr bwMode="auto">
            <a:xfrm>
              <a:off x="3380" y="1777"/>
              <a:ext cx="469" cy="19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075" name="Line 19"/>
            <p:cNvSpPr>
              <a:spLocks noChangeAspect="1" noChangeShapeType="1"/>
            </p:cNvSpPr>
            <p:nvPr/>
          </p:nvSpPr>
          <p:spPr bwMode="auto">
            <a:xfrm>
              <a:off x="3232" y="1777"/>
              <a:ext cx="842" cy="23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077" name="AutoShape 21"/>
            <p:cNvSpPr>
              <a:spLocks noChangeAspect="1" noChangeArrowheads="1"/>
            </p:cNvSpPr>
            <p:nvPr/>
          </p:nvSpPr>
          <p:spPr bwMode="auto">
            <a:xfrm>
              <a:off x="4285" y="1765"/>
              <a:ext cx="158" cy="76"/>
            </a:xfrm>
            <a:prstGeom prst="rightArrow">
              <a:avLst>
                <a:gd name="adj1" fmla="val 50000"/>
                <a:gd name="adj2" fmla="val 51299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pic>
          <p:nvPicPr>
            <p:cNvPr id="9236" name="Picture 53" descr="foo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" y="1296"/>
              <a:ext cx="1264" cy="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10" name="Line 54"/>
            <p:cNvSpPr>
              <a:spLocks noChangeShapeType="1"/>
            </p:cNvSpPr>
            <p:nvPr/>
          </p:nvSpPr>
          <p:spPr bwMode="auto">
            <a:xfrm>
              <a:off x="4707" y="2334"/>
              <a:ext cx="8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111" name="Rectangle 55"/>
            <p:cNvSpPr>
              <a:spLocks noChangeArrowheads="1"/>
            </p:cNvSpPr>
            <p:nvPr/>
          </p:nvSpPr>
          <p:spPr bwMode="auto">
            <a:xfrm>
              <a:off x="4917" y="2269"/>
              <a:ext cx="370" cy="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5112" name="Text Box 56"/>
            <p:cNvSpPr txBox="1">
              <a:spLocks noChangeArrowheads="1"/>
            </p:cNvSpPr>
            <p:nvPr/>
          </p:nvSpPr>
          <p:spPr bwMode="auto">
            <a:xfrm>
              <a:off x="4917" y="2203"/>
              <a:ext cx="360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200">
                  <a:latin typeface="Century Gothic" charset="0"/>
                  <a:cs typeface="+mn-cs"/>
                </a:rPr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3672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Text Box 5"/>
          <p:cNvSpPr txBox="1">
            <a:spLocks noChangeAspect="1" noChangeArrowheads="1"/>
          </p:cNvSpPr>
          <p:nvPr/>
        </p:nvSpPr>
        <p:spPr bwMode="auto">
          <a:xfrm>
            <a:off x="685800" y="4419600"/>
            <a:ext cx="2638425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000" b="1">
                <a:latin typeface="Century Gothic" charset="0"/>
                <a:cs typeface="+mn-cs"/>
              </a:rPr>
              <a:t>Template Matching:</a:t>
            </a:r>
          </a:p>
        </p:txBody>
      </p:sp>
      <p:graphicFrame>
        <p:nvGraphicFramePr>
          <p:cNvPr id="10242" name="Object 6"/>
          <p:cNvGraphicFramePr>
            <a:graphicFrameLocks noChangeAspect="1"/>
          </p:cNvGraphicFramePr>
          <p:nvPr/>
        </p:nvGraphicFramePr>
        <p:xfrm>
          <a:off x="3733800" y="4343400"/>
          <a:ext cx="2525713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Equation" r:id="rId3" imgW="1308100" imgH="279400" progId="Equation.3">
                  <p:embed/>
                </p:oleObj>
              </mc:Choice>
              <mc:Fallback>
                <p:oleObj name="Equation" r:id="rId3" imgW="13081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4343400"/>
                        <a:ext cx="2525713" cy="547688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1271588" y="425450"/>
            <a:ext cx="65833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The Spectro-Temporal Modulation Index</a:t>
            </a:r>
          </a:p>
        </p:txBody>
      </p:sp>
      <p:pic>
        <p:nvPicPr>
          <p:cNvPr id="10244" name="Picture 8" descr="fo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1828800"/>
            <a:ext cx="3433762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9" descr="fo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1828800"/>
            <a:ext cx="3417887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1447800" y="1447800"/>
            <a:ext cx="2284413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entury Gothic" charset="0"/>
                <a:cs typeface="+mn-cs"/>
              </a:rPr>
              <a:t>Clean Speech Template</a:t>
            </a: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4819650" y="1447800"/>
            <a:ext cx="28829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>
                <a:latin typeface="Century Gothic" charset="0"/>
                <a:cs typeface="+mn-cs"/>
              </a:rPr>
              <a:t>Modulation Profile (noise: 10dB)</a:t>
            </a: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685800" y="5208588"/>
            <a:ext cx="7924800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800" b="1" u="sng">
                <a:latin typeface="Century Gothic" charset="0"/>
                <a:cs typeface="+mn-cs"/>
              </a:rPr>
              <a:t>Hypothesis:</a:t>
            </a:r>
          </a:p>
          <a:p>
            <a:pPr algn="l">
              <a:defRPr/>
            </a:pPr>
            <a:r>
              <a:rPr lang="en-US" altLang="ja-JP" sz="1600">
                <a:latin typeface="Century Gothic" charset="0"/>
              </a:rPr>
              <a:t>   - Any distortion from the ‘clean speech’ modulation map is a reflection of loss of intelligibility; </a:t>
            </a:r>
          </a:p>
          <a:p>
            <a:pPr algn="l">
              <a:defRPr/>
            </a:pPr>
            <a:r>
              <a:rPr lang="en-US" altLang="ja-JP" sz="1600">
                <a:latin typeface="Century Gothic" charset="0"/>
              </a:rPr>
              <a:t>  - Any manipulation of speech that does not significantly disrupt the integrity of this map would be harmless to intelligibility </a:t>
            </a:r>
            <a:endParaRPr lang="en-US" sz="1600">
              <a:latin typeface="Century 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563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1271588" y="425450"/>
            <a:ext cx="658336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The Spectro-Temporal Modulation Index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457200" y="1981200"/>
            <a:ext cx="769620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200" b="1" u="sng">
                <a:latin typeface="Century Gothic" charset="0"/>
                <a:cs typeface="+mn-cs"/>
              </a:rPr>
              <a:t>STMI benefits:</a:t>
            </a:r>
          </a:p>
          <a:p>
            <a:pPr algn="l">
              <a:defRPr/>
            </a:pPr>
            <a:endParaRPr lang="en-US" sz="2200" b="1" u="sng">
              <a:latin typeface="Century Gothic" charset="0"/>
              <a:cs typeface="+mn-cs"/>
            </a:endParaRPr>
          </a:p>
          <a:p>
            <a:pPr algn="l">
              <a:defRPr/>
            </a:pPr>
            <a:endParaRPr lang="en-US" sz="2000" b="1" u="sng">
              <a:latin typeface="Century Gothic" charset="0"/>
              <a:cs typeface="+mn-cs"/>
            </a:endParaRPr>
          </a:p>
          <a:p>
            <a:pPr algn="l">
              <a:defRPr/>
            </a:pPr>
            <a:r>
              <a:rPr lang="en-US" altLang="ja-JP" sz="1800">
                <a:latin typeface="Century Gothic" charset="0"/>
              </a:rPr>
              <a:t>         * STMI is sensitive to joint (non-separable) spectro-temporal   </a:t>
            </a:r>
          </a:p>
          <a:p>
            <a:pPr algn="l">
              <a:defRPr/>
            </a:pPr>
            <a:r>
              <a:rPr lang="en-US" altLang="ja-JP" sz="1800">
                <a:latin typeface="Century Gothic" charset="0"/>
              </a:rPr>
              <a:t>            modulations; </a:t>
            </a:r>
          </a:p>
          <a:p>
            <a:pPr algn="l">
              <a:defRPr/>
            </a:pPr>
            <a:endParaRPr lang="en-US" altLang="ja-JP" sz="1800">
              <a:latin typeface="Century Gothic" charset="0"/>
            </a:endParaRPr>
          </a:p>
          <a:p>
            <a:pPr algn="l">
              <a:defRPr/>
            </a:pPr>
            <a:r>
              <a:rPr lang="en-US" altLang="ja-JP" sz="1800">
                <a:latin typeface="Century Gothic" charset="0"/>
              </a:rPr>
              <a:t>         * This approach allows us to ascribe a biological interpretation </a:t>
            </a:r>
          </a:p>
          <a:p>
            <a:pPr algn="l">
              <a:defRPr/>
            </a:pPr>
            <a:r>
              <a:rPr lang="en-US" altLang="ja-JP" sz="1800">
                <a:latin typeface="Century Gothic" charset="0"/>
              </a:rPr>
              <a:t>            to the role of these spectro-temporal modulation maps in </a:t>
            </a:r>
          </a:p>
          <a:p>
            <a:pPr algn="l">
              <a:defRPr/>
            </a:pPr>
            <a:r>
              <a:rPr lang="en-US" altLang="ja-JP" sz="1800">
                <a:latin typeface="Century Gothic" charset="0"/>
              </a:rPr>
              <a:t>            speech intelligibility.</a:t>
            </a:r>
          </a:p>
          <a:p>
            <a:pPr algn="l">
              <a:defRPr/>
            </a:pPr>
            <a:endParaRPr lang="en-US" sz="1800" b="1">
              <a:latin typeface="Century Gothic" charset="0"/>
              <a:cs typeface="+mn-cs"/>
            </a:endParaRPr>
          </a:p>
          <a:p>
            <a:pPr algn="l">
              <a:defRPr/>
            </a:pPr>
            <a:endParaRPr lang="en-US" sz="1600" b="1">
              <a:latin typeface="Century 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270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5" descr="f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00250"/>
            <a:ext cx="5181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286000" y="349250"/>
            <a:ext cx="4738688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Additive Noise and Reverberation</a:t>
            </a:r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6780213" y="6400800"/>
            <a:ext cx="22415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Elhilali, Chi &amp; Shamma, 2003</a:t>
            </a:r>
          </a:p>
        </p:txBody>
      </p:sp>
    </p:spTree>
    <p:extLst>
      <p:ext uri="{BB962C8B-B14F-4D97-AF65-F5344CB8AC3E}">
        <p14:creationId xmlns:p14="http://schemas.microsoft.com/office/powerpoint/2010/main" val="1163040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2286000" y="349250"/>
            <a:ext cx="4738688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Additive Noise and Reverberation</a:t>
            </a:r>
          </a:p>
        </p:txBody>
      </p:sp>
      <p:pic>
        <p:nvPicPr>
          <p:cNvPr id="13314" name="Picture 6" descr="f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00250"/>
            <a:ext cx="51816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780213" y="6400800"/>
            <a:ext cx="22415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Elhilali, Chi &amp; Shamma, 2003</a:t>
            </a:r>
          </a:p>
        </p:txBody>
      </p:sp>
    </p:spTree>
    <p:extLst>
      <p:ext uri="{BB962C8B-B14F-4D97-AF65-F5344CB8AC3E}">
        <p14:creationId xmlns:p14="http://schemas.microsoft.com/office/powerpoint/2010/main" val="292360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286000" y="349250"/>
            <a:ext cx="4738688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Additive Noise and Reverberation</a:t>
            </a:r>
          </a:p>
        </p:txBody>
      </p:sp>
      <p:pic>
        <p:nvPicPr>
          <p:cNvPr id="14338" name="Picture 5" descr="f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3962400" cy="284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6" descr="f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09800"/>
            <a:ext cx="3429000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780213" y="6430963"/>
            <a:ext cx="224155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Elhilali, Chi &amp; Shamma, 2003</a:t>
            </a:r>
          </a:p>
        </p:txBody>
      </p:sp>
    </p:spTree>
    <p:extLst>
      <p:ext uri="{BB962C8B-B14F-4D97-AF65-F5344CB8AC3E}">
        <p14:creationId xmlns:p14="http://schemas.microsoft.com/office/powerpoint/2010/main" val="4076048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78" descr="fo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82825"/>
            <a:ext cx="3490912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180" descr="fo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38" y="2298700"/>
            <a:ext cx="3535362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25" name="Text Box 181"/>
          <p:cNvSpPr txBox="1">
            <a:spLocks noChangeArrowheads="1"/>
          </p:cNvSpPr>
          <p:nvPr/>
        </p:nvSpPr>
        <p:spPr bwMode="auto">
          <a:xfrm>
            <a:off x="2952750" y="349250"/>
            <a:ext cx="3524250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Nonlinear Distortions</a:t>
            </a:r>
          </a:p>
        </p:txBody>
      </p:sp>
      <p:sp>
        <p:nvSpPr>
          <p:cNvPr id="6326" name="Text Box 182"/>
          <p:cNvSpPr txBox="1">
            <a:spLocks noChangeArrowheads="1"/>
          </p:cNvSpPr>
          <p:nvPr/>
        </p:nvSpPr>
        <p:spPr bwMode="auto">
          <a:xfrm>
            <a:off x="1371600" y="1676400"/>
            <a:ext cx="226060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Phase Jitter Distortion</a:t>
            </a:r>
          </a:p>
        </p:txBody>
      </p:sp>
      <p:sp>
        <p:nvSpPr>
          <p:cNvPr id="6327" name="Text Box 183"/>
          <p:cNvSpPr txBox="1">
            <a:spLocks noChangeArrowheads="1"/>
          </p:cNvSpPr>
          <p:nvPr/>
        </p:nvSpPr>
        <p:spPr bwMode="auto">
          <a:xfrm>
            <a:off x="5375275" y="1676400"/>
            <a:ext cx="277971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Delay Scatter Interference</a:t>
            </a:r>
          </a:p>
        </p:txBody>
      </p:sp>
      <p:sp>
        <p:nvSpPr>
          <p:cNvPr id="6328" name="Text Box 184"/>
          <p:cNvSpPr txBox="1">
            <a:spLocks noChangeArrowheads="1"/>
          </p:cNvSpPr>
          <p:nvPr/>
        </p:nvSpPr>
        <p:spPr bwMode="auto">
          <a:xfrm>
            <a:off x="1198563" y="5897563"/>
            <a:ext cx="2546350" cy="28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Bellamy, </a:t>
            </a:r>
            <a:r>
              <a:rPr lang="en-US" sz="1200" i="1">
                <a:latin typeface="Century Gothic" charset="0"/>
                <a:cs typeface="+mn-cs"/>
              </a:rPr>
              <a:t>Digital telephony</a:t>
            </a:r>
            <a:r>
              <a:rPr lang="en-US" sz="1200">
                <a:latin typeface="Century Gothic" charset="0"/>
                <a:cs typeface="+mn-cs"/>
              </a:rPr>
              <a:t>, 2000</a:t>
            </a:r>
          </a:p>
        </p:txBody>
      </p:sp>
      <p:sp>
        <p:nvSpPr>
          <p:cNvPr id="6329" name="Text Box 185"/>
          <p:cNvSpPr txBox="1">
            <a:spLocks noChangeArrowheads="1"/>
          </p:cNvSpPr>
          <p:nvPr/>
        </p:nvSpPr>
        <p:spPr bwMode="auto">
          <a:xfrm>
            <a:off x="5794375" y="5867400"/>
            <a:ext cx="19367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Greenberg &amp; Arai, 1998</a:t>
            </a:r>
          </a:p>
        </p:txBody>
      </p:sp>
      <p:sp>
        <p:nvSpPr>
          <p:cNvPr id="6335" name="Text Box 191"/>
          <p:cNvSpPr txBox="1">
            <a:spLocks noChangeArrowheads="1"/>
          </p:cNvSpPr>
          <p:nvPr/>
        </p:nvSpPr>
        <p:spPr bwMode="auto">
          <a:xfrm>
            <a:off x="6780213" y="6400800"/>
            <a:ext cx="22415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Elhilali, Chi &amp; Shamma, 2003</a:t>
            </a:r>
          </a:p>
        </p:txBody>
      </p:sp>
    </p:spTree>
    <p:extLst>
      <p:ext uri="{BB962C8B-B14F-4D97-AF65-F5344CB8AC3E}">
        <p14:creationId xmlns:p14="http://schemas.microsoft.com/office/powerpoint/2010/main" val="263846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2846388" y="349250"/>
            <a:ext cx="3617912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III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Hearing-Impairment</a:t>
            </a:r>
          </a:p>
        </p:txBody>
      </p:sp>
      <p:grpSp>
        <p:nvGrpSpPr>
          <p:cNvPr id="16386" name="Group 14"/>
          <p:cNvGrpSpPr>
            <a:grpSpLocks noChangeAspect="1"/>
          </p:cNvGrpSpPr>
          <p:nvPr/>
        </p:nvGrpSpPr>
        <p:grpSpPr bwMode="auto">
          <a:xfrm>
            <a:off x="1236663" y="1681163"/>
            <a:ext cx="2954337" cy="2357437"/>
            <a:chOff x="432" y="1008"/>
            <a:chExt cx="1959" cy="1563"/>
          </a:xfrm>
        </p:grpSpPr>
        <p:pic>
          <p:nvPicPr>
            <p:cNvPr id="16408" name="Picture 3" descr="fo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008"/>
              <a:ext cx="1959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9" name="Picture 7" descr="fo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723"/>
            <a:stretch>
              <a:fillRect/>
            </a:stretch>
          </p:blipFill>
          <p:spPr bwMode="auto">
            <a:xfrm>
              <a:off x="768" y="1096"/>
              <a:ext cx="488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7" name="Group 15"/>
          <p:cNvGrpSpPr>
            <a:grpSpLocks noChangeAspect="1"/>
          </p:cNvGrpSpPr>
          <p:nvPr/>
        </p:nvGrpSpPr>
        <p:grpSpPr bwMode="auto">
          <a:xfrm>
            <a:off x="4419600" y="1647825"/>
            <a:ext cx="2973388" cy="2338388"/>
            <a:chOff x="2828" y="1008"/>
            <a:chExt cx="1972" cy="1550"/>
          </a:xfrm>
        </p:grpSpPr>
        <p:pic>
          <p:nvPicPr>
            <p:cNvPr id="16406" name="Picture 4" descr="fo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8" y="1008"/>
              <a:ext cx="1972" cy="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7" name="Picture 8" descr="fo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71" r="50754"/>
            <a:stretch>
              <a:fillRect/>
            </a:stretch>
          </p:blipFill>
          <p:spPr bwMode="auto">
            <a:xfrm>
              <a:off x="3164" y="1008"/>
              <a:ext cx="558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8" name="Group 13"/>
          <p:cNvGrpSpPr>
            <a:grpSpLocks noChangeAspect="1"/>
          </p:cNvGrpSpPr>
          <p:nvPr/>
        </p:nvGrpSpPr>
        <p:grpSpPr bwMode="auto">
          <a:xfrm>
            <a:off x="1236663" y="4424363"/>
            <a:ext cx="2954337" cy="2357437"/>
            <a:chOff x="576" y="2640"/>
            <a:chExt cx="1959" cy="1563"/>
          </a:xfrm>
        </p:grpSpPr>
        <p:pic>
          <p:nvPicPr>
            <p:cNvPr id="16404" name="Picture 5" descr="foo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2640"/>
              <a:ext cx="1959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5" name="Picture 9" descr="fo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142" r="24683"/>
            <a:stretch>
              <a:fillRect/>
            </a:stretch>
          </p:blipFill>
          <p:spPr bwMode="auto">
            <a:xfrm>
              <a:off x="864" y="2688"/>
              <a:ext cx="557" cy="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9" name="Group 12"/>
          <p:cNvGrpSpPr>
            <a:grpSpLocks noChangeAspect="1"/>
          </p:cNvGrpSpPr>
          <p:nvPr/>
        </p:nvGrpSpPr>
        <p:grpSpPr bwMode="auto">
          <a:xfrm>
            <a:off x="4419600" y="4424363"/>
            <a:ext cx="2973388" cy="2357437"/>
            <a:chOff x="2784" y="2544"/>
            <a:chExt cx="1972" cy="1563"/>
          </a:xfrm>
        </p:grpSpPr>
        <p:pic>
          <p:nvPicPr>
            <p:cNvPr id="16402" name="Picture 6" descr="foo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2544"/>
              <a:ext cx="1972" cy="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3" name="Picture 10" descr="fo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214"/>
            <a:stretch>
              <a:fillRect/>
            </a:stretch>
          </p:blipFill>
          <p:spPr bwMode="auto">
            <a:xfrm>
              <a:off x="3072" y="2592"/>
              <a:ext cx="524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7691438" y="6553200"/>
            <a:ext cx="14541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Grant </a:t>
            </a:r>
            <a:r>
              <a:rPr lang="en-US" sz="1200" i="1">
                <a:latin typeface="Century Gothic" charset="0"/>
                <a:cs typeface="+mn-cs"/>
              </a:rPr>
              <a:t>et al.</a:t>
            </a:r>
            <a:r>
              <a:rPr lang="en-US" sz="1200">
                <a:latin typeface="Century Gothic" charset="0"/>
                <a:cs typeface="+mn-cs"/>
              </a:rPr>
              <a:t>, 2005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2176463" y="1447800"/>
            <a:ext cx="130810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Front Signal</a:t>
            </a: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5487988" y="1447800"/>
            <a:ext cx="1311275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Back Signal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5522913" y="4114800"/>
            <a:ext cx="1397000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L-Side Signal</a:t>
            </a:r>
          </a:p>
        </p:txBody>
      </p:sp>
      <p:sp>
        <p:nvSpPr>
          <p:cNvPr id="46100" name="Text Box 20"/>
          <p:cNvSpPr txBox="1">
            <a:spLocks noChangeArrowheads="1"/>
          </p:cNvSpPr>
          <p:nvPr/>
        </p:nvSpPr>
        <p:spPr bwMode="auto">
          <a:xfrm>
            <a:off x="2209800" y="4191000"/>
            <a:ext cx="1427163" cy="34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>
                <a:latin typeface="Century Gothic" charset="0"/>
                <a:cs typeface="+mn-cs"/>
              </a:rPr>
              <a:t>R-Side Signal</a:t>
            </a:r>
          </a:p>
        </p:txBody>
      </p:sp>
      <p:grpSp>
        <p:nvGrpSpPr>
          <p:cNvPr id="16395" name="Group 29"/>
          <p:cNvGrpSpPr>
            <a:grpSpLocks/>
          </p:cNvGrpSpPr>
          <p:nvPr/>
        </p:nvGrpSpPr>
        <p:grpSpPr bwMode="auto">
          <a:xfrm>
            <a:off x="7666038" y="3819525"/>
            <a:ext cx="944562" cy="550863"/>
            <a:chOff x="4829" y="2406"/>
            <a:chExt cx="595" cy="347"/>
          </a:xfrm>
        </p:grpSpPr>
        <p:sp>
          <p:nvSpPr>
            <p:cNvPr id="46101" name="Text Box 21"/>
            <p:cNvSpPr txBox="1">
              <a:spLocks noChangeAspect="1" noChangeArrowheads="1"/>
            </p:cNvSpPr>
            <p:nvPr/>
          </p:nvSpPr>
          <p:spPr bwMode="auto">
            <a:xfrm>
              <a:off x="5014" y="2406"/>
              <a:ext cx="293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DIR</a:t>
              </a:r>
            </a:p>
          </p:txBody>
        </p:sp>
        <p:sp>
          <p:nvSpPr>
            <p:cNvPr id="46102" name="Text Box 22"/>
            <p:cNvSpPr txBox="1">
              <a:spLocks noChangeAspect="1" noChangeArrowheads="1"/>
            </p:cNvSpPr>
            <p:nvPr/>
          </p:nvSpPr>
          <p:spPr bwMode="auto">
            <a:xfrm>
              <a:off x="5000" y="2557"/>
              <a:ext cx="424" cy="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OMNI</a:t>
              </a:r>
            </a:p>
          </p:txBody>
        </p:sp>
        <p:sp>
          <p:nvSpPr>
            <p:cNvPr id="46103" name="Line 23"/>
            <p:cNvSpPr>
              <a:spLocks noChangeAspect="1" noChangeShapeType="1"/>
            </p:cNvSpPr>
            <p:nvPr/>
          </p:nvSpPr>
          <p:spPr bwMode="auto">
            <a:xfrm>
              <a:off x="4829" y="2638"/>
              <a:ext cx="19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6104" name="Oval 24"/>
            <p:cNvSpPr>
              <a:spLocks noChangeAspect="1" noChangeArrowheads="1"/>
            </p:cNvSpPr>
            <p:nvPr/>
          </p:nvSpPr>
          <p:spPr bwMode="auto">
            <a:xfrm>
              <a:off x="4907" y="2621"/>
              <a:ext cx="39" cy="39"/>
            </a:xfrm>
            <a:prstGeom prst="ellipse">
              <a:avLst/>
            </a:prstGeom>
            <a:solidFill>
              <a:schemeClr val="tx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6105" name="Line 25"/>
            <p:cNvSpPr>
              <a:spLocks noChangeAspect="1" noChangeShapeType="1"/>
            </p:cNvSpPr>
            <p:nvPr/>
          </p:nvSpPr>
          <p:spPr bwMode="auto">
            <a:xfrm>
              <a:off x="4829" y="2495"/>
              <a:ext cx="195" cy="0"/>
            </a:xfrm>
            <a:prstGeom prst="line">
              <a:avLst/>
            </a:prstGeom>
            <a:noFill/>
            <a:ln w="28575">
              <a:solidFill>
                <a:srgbClr val="DE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  <p:sp>
          <p:nvSpPr>
            <p:cNvPr id="46106" name="Oval 26"/>
            <p:cNvSpPr>
              <a:spLocks noChangeAspect="1" noChangeArrowheads="1"/>
            </p:cNvSpPr>
            <p:nvPr/>
          </p:nvSpPr>
          <p:spPr bwMode="auto">
            <a:xfrm>
              <a:off x="4907" y="2479"/>
              <a:ext cx="39" cy="39"/>
            </a:xfrm>
            <a:prstGeom prst="ellipse">
              <a:avLst/>
            </a:prstGeom>
            <a:solidFill>
              <a:srgbClr val="DE0000"/>
            </a:solidFill>
            <a:ln w="57150">
              <a:solidFill>
                <a:srgbClr val="DE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3527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2846388" y="349250"/>
            <a:ext cx="3617912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600" b="1">
                <a:latin typeface="Century Gothic" charset="0"/>
                <a:cs typeface="+mn-cs"/>
              </a:rPr>
              <a:t>Intelligibility Testing III</a:t>
            </a:r>
          </a:p>
          <a:p>
            <a:pPr>
              <a:defRPr/>
            </a:pPr>
            <a:r>
              <a:rPr lang="en-US" sz="2200" b="1" i="1">
                <a:latin typeface="Century Gothic" charset="0"/>
                <a:cs typeface="+mn-cs"/>
              </a:rPr>
              <a:t>Hearing-Impairment</a:t>
            </a:r>
          </a:p>
        </p:txBody>
      </p:sp>
      <p:sp>
        <p:nvSpPr>
          <p:cNvPr id="54289" name="Text Box 17"/>
          <p:cNvSpPr txBox="1">
            <a:spLocks noChangeArrowheads="1"/>
          </p:cNvSpPr>
          <p:nvPr/>
        </p:nvSpPr>
        <p:spPr bwMode="auto">
          <a:xfrm>
            <a:off x="7691438" y="6553200"/>
            <a:ext cx="145415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Century Gothic" charset="0"/>
                <a:cs typeface="+mn-cs"/>
              </a:rPr>
              <a:t>Grant </a:t>
            </a:r>
            <a:r>
              <a:rPr lang="en-US" sz="1200" i="1">
                <a:latin typeface="Century Gothic" charset="0"/>
                <a:cs typeface="+mn-cs"/>
              </a:rPr>
              <a:t>et al.</a:t>
            </a:r>
            <a:r>
              <a:rPr lang="en-US" sz="1200">
                <a:latin typeface="Century Gothic" charset="0"/>
                <a:cs typeface="+mn-cs"/>
              </a:rPr>
              <a:t>, 2005</a:t>
            </a:r>
          </a:p>
        </p:txBody>
      </p:sp>
      <p:grpSp>
        <p:nvGrpSpPr>
          <p:cNvPr id="17411" name="Group 30"/>
          <p:cNvGrpSpPr>
            <a:grpSpLocks/>
          </p:cNvGrpSpPr>
          <p:nvPr/>
        </p:nvGrpSpPr>
        <p:grpSpPr bwMode="auto">
          <a:xfrm>
            <a:off x="1447800" y="1398588"/>
            <a:ext cx="6591300" cy="3859212"/>
            <a:chOff x="779" y="935"/>
            <a:chExt cx="4672" cy="3337"/>
          </a:xfrm>
        </p:grpSpPr>
        <p:grpSp>
          <p:nvGrpSpPr>
            <p:cNvPr id="17413" name="Group 5"/>
            <p:cNvGrpSpPr>
              <a:grpSpLocks noChangeAspect="1"/>
            </p:cNvGrpSpPr>
            <p:nvPr/>
          </p:nvGrpSpPr>
          <p:grpSpPr bwMode="auto">
            <a:xfrm>
              <a:off x="779" y="1059"/>
              <a:ext cx="1861" cy="1485"/>
              <a:chOff x="432" y="1008"/>
              <a:chExt cx="1959" cy="1563"/>
            </a:xfrm>
          </p:grpSpPr>
          <p:pic>
            <p:nvPicPr>
              <p:cNvPr id="17434" name="Picture 6" descr="foo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" y="1008"/>
                <a:ext cx="1959" cy="1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5" name="Picture 7" descr="fo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9723"/>
              <a:stretch>
                <a:fillRect/>
              </a:stretch>
            </p:blipFill>
            <p:spPr bwMode="auto">
              <a:xfrm>
                <a:off x="768" y="1096"/>
                <a:ext cx="488" cy="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14" name="Group 8"/>
            <p:cNvGrpSpPr>
              <a:grpSpLocks noChangeAspect="1"/>
            </p:cNvGrpSpPr>
            <p:nvPr/>
          </p:nvGrpSpPr>
          <p:grpSpPr bwMode="auto">
            <a:xfrm>
              <a:off x="2784" y="1038"/>
              <a:ext cx="1873" cy="1473"/>
              <a:chOff x="2828" y="1008"/>
              <a:chExt cx="1972" cy="1550"/>
            </a:xfrm>
          </p:grpSpPr>
          <p:pic>
            <p:nvPicPr>
              <p:cNvPr id="17432" name="Picture 9" descr="foo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28" y="1008"/>
                <a:ext cx="1972" cy="1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3" name="Picture 10" descr="fo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071" r="50754"/>
              <a:stretch>
                <a:fillRect/>
              </a:stretch>
            </p:blipFill>
            <p:spPr bwMode="auto">
              <a:xfrm>
                <a:off x="3164" y="1008"/>
                <a:ext cx="558" cy="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15" name="Group 11"/>
            <p:cNvGrpSpPr>
              <a:grpSpLocks noChangeAspect="1"/>
            </p:cNvGrpSpPr>
            <p:nvPr/>
          </p:nvGrpSpPr>
          <p:grpSpPr bwMode="auto">
            <a:xfrm>
              <a:off x="779" y="2787"/>
              <a:ext cx="1861" cy="1485"/>
              <a:chOff x="576" y="2640"/>
              <a:chExt cx="1959" cy="1563"/>
            </a:xfrm>
          </p:grpSpPr>
          <p:pic>
            <p:nvPicPr>
              <p:cNvPr id="17430" name="Picture 12" descr="foo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" y="2640"/>
                <a:ext cx="1959" cy="1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1" name="Picture 13" descr="fo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42" r="24683"/>
              <a:stretch>
                <a:fillRect/>
              </a:stretch>
            </p:blipFill>
            <p:spPr bwMode="auto">
              <a:xfrm>
                <a:off x="864" y="2688"/>
                <a:ext cx="557" cy="5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7416" name="Group 14"/>
            <p:cNvGrpSpPr>
              <a:grpSpLocks noChangeAspect="1"/>
            </p:cNvGrpSpPr>
            <p:nvPr/>
          </p:nvGrpSpPr>
          <p:grpSpPr bwMode="auto">
            <a:xfrm>
              <a:off x="2784" y="2787"/>
              <a:ext cx="1873" cy="1485"/>
              <a:chOff x="2784" y="2544"/>
              <a:chExt cx="1972" cy="1563"/>
            </a:xfrm>
          </p:grpSpPr>
          <p:pic>
            <p:nvPicPr>
              <p:cNvPr id="17428" name="Picture 15" descr="foo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84" y="2544"/>
                <a:ext cx="1972" cy="1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9" name="Picture 16" descr="fo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214"/>
              <a:stretch>
                <a:fillRect/>
              </a:stretch>
            </p:blipFill>
            <p:spPr bwMode="auto">
              <a:xfrm>
                <a:off x="3072" y="2592"/>
                <a:ext cx="524" cy="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4290" name="Text Box 18"/>
            <p:cNvSpPr txBox="1">
              <a:spLocks noChangeArrowheads="1"/>
            </p:cNvSpPr>
            <p:nvPr/>
          </p:nvSpPr>
          <p:spPr bwMode="auto">
            <a:xfrm>
              <a:off x="1369" y="935"/>
              <a:ext cx="827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Front Signal</a:t>
              </a:r>
            </a:p>
          </p:txBody>
        </p:sp>
        <p:sp>
          <p:nvSpPr>
            <p:cNvPr id="54291" name="Text Box 19"/>
            <p:cNvSpPr txBox="1">
              <a:spLocks noChangeArrowheads="1"/>
            </p:cNvSpPr>
            <p:nvPr/>
          </p:nvSpPr>
          <p:spPr bwMode="auto">
            <a:xfrm>
              <a:off x="3455" y="935"/>
              <a:ext cx="829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Back Signal</a:t>
              </a:r>
            </a:p>
          </p:txBody>
        </p:sp>
        <p:sp>
          <p:nvSpPr>
            <p:cNvPr id="54292" name="Text Box 20"/>
            <p:cNvSpPr txBox="1">
              <a:spLocks noChangeArrowheads="1"/>
            </p:cNvSpPr>
            <p:nvPr/>
          </p:nvSpPr>
          <p:spPr bwMode="auto">
            <a:xfrm>
              <a:off x="3477" y="2615"/>
              <a:ext cx="88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L-Side Signal</a:t>
              </a:r>
            </a:p>
          </p:txBody>
        </p:sp>
        <p:sp>
          <p:nvSpPr>
            <p:cNvPr id="54293" name="Text Box 21"/>
            <p:cNvSpPr txBox="1">
              <a:spLocks noChangeArrowheads="1"/>
            </p:cNvSpPr>
            <p:nvPr/>
          </p:nvSpPr>
          <p:spPr bwMode="auto">
            <a:xfrm>
              <a:off x="1391" y="2663"/>
              <a:ext cx="901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400">
                  <a:latin typeface="Century Gothic" charset="0"/>
                  <a:cs typeface="+mn-cs"/>
                </a:rPr>
                <a:t>R-Side Signal</a:t>
              </a:r>
            </a:p>
          </p:txBody>
        </p:sp>
        <p:grpSp>
          <p:nvGrpSpPr>
            <p:cNvPr id="17421" name="Group 22"/>
            <p:cNvGrpSpPr>
              <a:grpSpLocks/>
            </p:cNvGrpSpPr>
            <p:nvPr/>
          </p:nvGrpSpPr>
          <p:grpSpPr bwMode="auto">
            <a:xfrm>
              <a:off x="4829" y="2407"/>
              <a:ext cx="622" cy="418"/>
              <a:chOff x="4829" y="2407"/>
              <a:chExt cx="622" cy="418"/>
            </a:xfrm>
          </p:grpSpPr>
          <p:sp>
            <p:nvSpPr>
              <p:cNvPr id="54295" name="Text Box 23"/>
              <p:cNvSpPr txBox="1">
                <a:spLocks noChangeAspect="1" noChangeArrowheads="1"/>
              </p:cNvSpPr>
              <p:nvPr/>
            </p:nvSpPr>
            <p:spPr bwMode="auto">
              <a:xfrm>
                <a:off x="4995" y="2407"/>
                <a:ext cx="330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>
                    <a:latin typeface="Century Gothic" charset="0"/>
                    <a:cs typeface="+mn-cs"/>
                  </a:rPr>
                  <a:t>DIR</a:t>
                </a:r>
              </a:p>
            </p:txBody>
          </p:sp>
          <p:sp>
            <p:nvSpPr>
              <p:cNvPr id="54296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4974" y="2556"/>
                <a:ext cx="477" cy="2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400">
                    <a:latin typeface="Century Gothic" charset="0"/>
                    <a:cs typeface="+mn-cs"/>
                  </a:rPr>
                  <a:t>OMNI</a:t>
                </a:r>
              </a:p>
            </p:txBody>
          </p:sp>
          <p:sp>
            <p:nvSpPr>
              <p:cNvPr id="54297" name="Line 25"/>
              <p:cNvSpPr>
                <a:spLocks noChangeAspect="1" noChangeShapeType="1"/>
              </p:cNvSpPr>
              <p:nvPr/>
            </p:nvSpPr>
            <p:spPr bwMode="auto">
              <a:xfrm>
                <a:off x="4829" y="2639"/>
                <a:ext cx="19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54298" name="Oval 26"/>
              <p:cNvSpPr>
                <a:spLocks noChangeAspect="1" noChangeArrowheads="1"/>
              </p:cNvSpPr>
              <p:nvPr/>
            </p:nvSpPr>
            <p:spPr bwMode="auto">
              <a:xfrm>
                <a:off x="4906" y="2621"/>
                <a:ext cx="39" cy="40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54299" name="Line 27"/>
              <p:cNvSpPr>
                <a:spLocks noChangeAspect="1" noChangeShapeType="1"/>
              </p:cNvSpPr>
              <p:nvPr/>
            </p:nvSpPr>
            <p:spPr bwMode="auto">
              <a:xfrm>
                <a:off x="4829" y="2494"/>
                <a:ext cx="195" cy="0"/>
              </a:xfrm>
              <a:prstGeom prst="line">
                <a:avLst/>
              </a:prstGeom>
              <a:noFill/>
              <a:ln w="28575">
                <a:solidFill>
                  <a:srgbClr val="DE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  <p:sp>
            <p:nvSpPr>
              <p:cNvPr id="54300" name="Oval 28"/>
              <p:cNvSpPr>
                <a:spLocks noChangeAspect="1" noChangeArrowheads="1"/>
              </p:cNvSpPr>
              <p:nvPr/>
            </p:nvSpPr>
            <p:spPr bwMode="auto">
              <a:xfrm>
                <a:off x="4906" y="2479"/>
                <a:ext cx="39" cy="38"/>
              </a:xfrm>
              <a:prstGeom prst="ellipse">
                <a:avLst/>
              </a:prstGeom>
              <a:solidFill>
                <a:srgbClr val="DE0000"/>
              </a:solidFill>
              <a:ln w="57150">
                <a:solidFill>
                  <a:srgbClr val="DE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cs typeface="+mn-cs"/>
                </a:endParaRPr>
              </a:p>
            </p:txBody>
          </p:sp>
        </p:grpSp>
      </p:grpSp>
      <p:sp>
        <p:nvSpPr>
          <p:cNvPr id="54303" name="Rectangle 31"/>
          <p:cNvSpPr>
            <a:spLocks noChangeArrowheads="1"/>
          </p:cNvSpPr>
          <p:nvPr/>
        </p:nvSpPr>
        <p:spPr bwMode="auto">
          <a:xfrm>
            <a:off x="685800" y="5651500"/>
            <a:ext cx="7772400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600">
                <a:latin typeface="Century Gothic" charset="0"/>
                <a:cs typeface="+mn-cs"/>
              </a:rPr>
              <a:t>For the tests conducted so far, the STMI appears capable of distinguishing between microphone modes, is sensitive to spatial orientation, and is consistent with behavioral data from hearing-impaired patients.</a:t>
            </a:r>
          </a:p>
        </p:txBody>
      </p:sp>
    </p:spTree>
    <p:extLst>
      <p:ext uri="{BB962C8B-B14F-4D97-AF65-F5344CB8AC3E}">
        <p14:creationId xmlns:p14="http://schemas.microsoft.com/office/powerpoint/2010/main" val="3640533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38200" y="4648200"/>
            <a:ext cx="7239000" cy="133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solidFill>
                  <a:schemeClr val="accent2"/>
                </a:solidFill>
                <a:latin typeface="Century Gothic" charset="0"/>
                <a:cs typeface="+mn-cs"/>
              </a:rPr>
              <a:t>How does the cortex maintain a stable and consistent representation of the acoustic scene while at the same time, be able to adapt to changing behavioral demands in life?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600200" y="381000"/>
            <a:ext cx="636428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600" b="1">
                <a:latin typeface="Century Gothic" charset="0"/>
                <a:cs typeface="+mn-cs"/>
              </a:rPr>
              <a:t>Cortical Mapping &amp; Sound Intelligibility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685800" y="1901825"/>
            <a:ext cx="7696200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1900" b="1">
                <a:latin typeface="Century Gothic" charset="0"/>
                <a:cs typeface="+mn-cs"/>
              </a:rPr>
              <a:t>* </a:t>
            </a:r>
            <a:r>
              <a:rPr lang="en-US" sz="1900">
                <a:latin typeface="Century Gothic" charset="0"/>
                <a:cs typeface="+mn-cs"/>
              </a:rPr>
              <a:t>The physiological data reveal elaborate cortical encoding of spectro-temporal modulation maps.</a:t>
            </a:r>
          </a:p>
          <a:p>
            <a:pPr algn="l">
              <a:defRPr/>
            </a:pPr>
            <a:endParaRPr lang="en-US" sz="1900">
              <a:latin typeface="Century Gothic" charset="0"/>
              <a:cs typeface="+mn-cs"/>
            </a:endParaRPr>
          </a:p>
          <a:p>
            <a:pPr algn="l">
              <a:defRPr/>
            </a:pPr>
            <a:r>
              <a:rPr lang="en-US" sz="1900" b="1">
                <a:latin typeface="Century Gothic" charset="0"/>
                <a:cs typeface="+mn-cs"/>
              </a:rPr>
              <a:t>* </a:t>
            </a:r>
            <a:r>
              <a:rPr lang="en-US" sz="1900">
                <a:latin typeface="Century Gothic" charset="0"/>
                <a:cs typeface="+mn-cs"/>
              </a:rPr>
              <a:t>Computationally, mimicking such receptive field selectivity is a good model of cortical mapping; relating the intelligibility of speech to the faithful representation of these spectro-temporal modulations. </a:t>
            </a:r>
          </a:p>
        </p:txBody>
      </p:sp>
    </p:spTree>
    <p:extLst>
      <p:ext uri="{BB962C8B-B14F-4D97-AF65-F5344CB8AC3E}">
        <p14:creationId xmlns:p14="http://schemas.microsoft.com/office/powerpoint/2010/main" val="17260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2133</Words>
  <Application>Microsoft Macintosh PowerPoint</Application>
  <PresentationFormat>On-screen Show (4:3)</PresentationFormat>
  <Paragraphs>858</Paragraphs>
  <Slides>53</Slides>
  <Notes>3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Office Theme</vt:lpstr>
      <vt:lpstr>Microsoft Equation</vt:lpstr>
      <vt:lpstr>MathType 5.0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Noise Suppression in the Cortex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Building Noise Suppression Algorithms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Implications for Hearing impairments</vt:lpstr>
      <vt:lpstr>PowerPoint Presentation</vt:lpstr>
      <vt:lpstr>PowerPoint Presentation</vt:lpstr>
      <vt:lpstr>PowerPoint Presentation</vt:lpstr>
      <vt:lpstr>PowerPoint Presentation</vt:lpstr>
      <vt:lpstr>Relation to Perception STMI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Office 2004 Test Drive User</cp:lastModifiedBy>
  <cp:revision>21</cp:revision>
  <dcterms:created xsi:type="dcterms:W3CDTF">2015-01-03T18:49:10Z</dcterms:created>
  <dcterms:modified xsi:type="dcterms:W3CDTF">2015-01-04T06:20:20Z</dcterms:modified>
</cp:coreProperties>
</file>