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0" r:id="rId5"/>
    <p:sldId id="257" r:id="rId6"/>
    <p:sldId id="269" r:id="rId7"/>
    <p:sldId id="259" r:id="rId8"/>
    <p:sldId id="263" r:id="rId9"/>
    <p:sldId id="264" r:id="rId10"/>
    <p:sldId id="265" r:id="rId11"/>
    <p:sldId id="258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7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56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97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0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2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96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3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78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2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5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24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70E3B-5ACD-4B1A-8672-7AC1E20DA44C}" type="datetimeFigureOut">
              <a:rPr lang="en-US" smtClean="0"/>
              <a:t>4/16/2014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C07EC-E822-433C-8195-5852F8C285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5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470025"/>
          </a:xfrm>
        </p:spPr>
        <p:txBody>
          <a:bodyPr/>
          <a:lstStyle/>
          <a:p>
            <a:r>
              <a:rPr lang="en-US" b="1" dirty="0" smtClean="0">
                <a:latin typeface="Agency FB" panose="020B0503020202020204" pitchFamily="34" charset="0"/>
              </a:rPr>
              <a:t>Chapter E –</a:t>
            </a:r>
            <a:r>
              <a:rPr lang="en-US" b="1" dirty="0" smtClean="0">
                <a:latin typeface="Agency FB" panose="020B0503020202020204" pitchFamily="34" charset="0"/>
              </a:rPr>
              <a:t>Transistors </a:t>
            </a:r>
            <a:r>
              <a:rPr lang="en-US" b="1" dirty="0" smtClean="0">
                <a:latin typeface="Agency FB" panose="020B0503020202020204" pitchFamily="34" charset="0"/>
              </a:rPr>
              <a:t>and H-Bridges</a:t>
            </a:r>
            <a:endParaRPr lang="en-US" dirty="0"/>
          </a:p>
        </p:txBody>
      </p:sp>
      <p:sp>
        <p:nvSpPr>
          <p:cNvPr id="4" name="AutoShape 2" descr="data:image/jpeg;base64,/9j/4AAQSkZJRgABAQAAAQABAAD/2wCEAAkGBhAQEBARDxIQExMUEhQVFBESFBAQFBEQFRAVFRMQFRIYGyYeFxkjGRUUIC8gJScpLCwtFx49NTAqNSYrLCkBCQoKDQwNDQwPDikYFBgpKSkpKSkpKSkpKSkpKSkpKSkpKSkpKSkpKSkpKSkpKSkpKSkpKSkpKSkpKSkpKSkpKf/AABEIAMIBBAMBIgACEQEDEQH/xAAcAAEAAgMBAQEAAAAAAAAAAAAABAUDBgcCAQj/xAA8EAACAQIEAwUGBQIEBwAAAAAAAQIDEQQSITEFQVETImFxgQYHMoKR8EJScrHBI6FDYqLxFDNzkrLR4f/EABUBAQEAAAAAAAAAAAAAAAAAAAAB/8QAFREBAQAAAAAAAAAAAAAAAAAAABH/2gAMAwEAAhEDEQA/AO4gAAAAAAAAAAAAAAAAAAAAAPNWoopyeyMdDFwn8L16bP6AZgAAAAAAAAAAAAAAAAAAAAAAAAAAAAAAAAAAAAAAAADzOaSbeyVwK7i+I2gvN/wvvwKw91quaTk939pHhkEvD8TnHfvLx3+pYYfiUJ88r6P/ANlBKrrlipSl+WKu7dfAShiEryw9S3WMoTdv0p3A2oGuYPiMkk4Suuj681bky0ocWi9JrK+u6/8AhRPB8jJNXTTXVan0AAAAAAAAAAAAAAAAAAAAAAAAAAAAAAAAAV3F69koLnq/Ll9+Bn4pxOlhqNSvXlkp04uU5auyXRLVvlbnc1PhftZhMe3PD1oze/Z/DUiuV6b19dgLAXDPjRFXnDsCqULfilrOXOUn/C2RLIuAxanFa95LVfz5EoqKniuCSfaRVm9J25/ll58vXwK5llxfEp2hHWzu/wCEVpBkpVpQfdbX305lpw3iEqjlFpd1J5l4t2XnoymlKybfLorvyS5svOFYZwprMrSl3pLo2tI+isvQCYACgAAAAAAAAAAAAAAAAAAAAAAAAAAABgx2NhQpVK1V5YU4SnOXSEYtt/RAcm9/ftTljR4fTesrVq1vyJtUoPzknL5I9Ti9Oq4yUotxkndOLcZJ9U1qjZqXElxLidbEYqOftO2qQottKcoUZOhhm1rbuxjpvbxLPi2FlHBYGNXsHCtCvi5U4UY0pU7UHJZZxfwvNFJW33vYo8ez/vaxuHtHEWxNNfn7tVLwqpa/Mn5nSPZ/3g4HGWjCr2dR/wCDWtTlfpGV8s/R38DhOFwE6kaso2tSp55tuyUc0YpLq3KSSXMw5CQfqBXT5p/SxleJm9HOT8Ls/P3APb7HYO0YVO0pr/CrXqRS6Rd80fR28Do3Avetg8RaNe+Gqf53mpN+FVLT5kvMDdUfWeaVSM4qUWpRa0kmpRkuqa0Z8nNJNvRJNt+C1bIqZwyClVS/LHN63tG/+p/KXpW8Bw7VLPJWlUedp7xj+CD8o2v4tlkVAAAAAAAAAAAAAAAAAAAAAAAAAAAAAAOV+/f2o7LDU8DTffrvPUtuqEJaL5ppekJHUa1aMIynNqMYpylJ6JRSu230SPyr7Ye0MuIY2viXfLOVqaf4aMdKcfDTV+LYELCcOk4xmpqEnnlTXeu1Si5SnmXwLutJ9Yva1z1V4rUkpKWVtxcXKzUrOcZS0TyptxV3a71vuTeEcQp5odtFJQp5ZTu3mpRk5dlGn1lJqMnfWLlpq251SpCvG85dtOzU6zT7TSUq1ScYvXvSnClC65S2vYqHs5WoKkqV4OpOblKNVLs51bqlhoO+jpw7SpWle3wpci0WHpRjVWGg4qs+1cLzSq4TP2OGwrSaku2qPNZS2yvVIqK/AYynCMWoKNKUq1TWUO1jOrmUIr/ptJLlG5iozxWFacZK+fZNVMlanTlFJpbTgqja5J+WgQ+I8BrUJZZKM1lcs9J9pDIqkqbnmWyzRktbEDIblgfaSnKHZy/pZ5RptqOeEMN2UaCefNdZKcq7tZpyqXexIrcGwtZqTUKcUpRcsM4ZIuLnWnJys1UVKgoRct5SqLUDVuDe0GLwcr4arOF3rBd6En4033X9LnZPY32ifE3GhOCU4ZZV5Rv2c4R3Ub6rNO0bdL+nF8HR1zdNv1vb6Wb9Ed991Hs7/wANglVkrVMRaflSS/pR+jcvmA3YAEUAAAAAAAAAAAAAAAAAAAAAAAAAAAAAc4993tR/w2CWFpu1TFNxdt1h427R/M3GPk5dDgUUdS96nBMRiMbUq1Kc8qShScb3VOK5JrW8nKWl9znVTh8otpd626WjXnH/AHKiPGJZYDhkqkc8ZRi1KSgnmvKUKfays0rRtGzu2t14tQYxNi4VxiEYwpyzKOVRacn2Ly1HVUpQSu3KShGT17ubwSDBRxdeg6SrQnlSjljKOV9mqiqNRuuclFu6fwpPTQkYKrDLljUcIqNRSlJqnUbnFSdeNpavNTpxypttJ/mdpVOnGdGqnO8IuHa1lrnqVZyq1XG9s0m6VKC6uN9FdqmrZZSbjHLHlG7dlyV3u/HrfbYDJOtTqRlKorVG3K6SWaUszd2uWaSe20VbmeMXhpUHZTlacHfSVNuDm1llB6pNwT13WV+X2hLK7uMZKzTjLZqUWn4p66Pk7HurUc5uo0ltZK9u6lGEddXolvyTAtfY32deLxdHD2eW7lVfSCs6n7Rh5+Z+i4QSSSSSSsktEktkjQfdB7P9lhpYqa79d2i3uqMXo/mld+kToBFAAAAAAAAAAAAAAAAAAAAAAAAAAAAAAAAYsVThKElUjGUbaqSTT9GaLxf2MwlenOMaNONSTeSfei41JvRuSu2k2tHfRaG4cUr2Siuer8v9/wBjBwzC5pZ3tF6LTWVtX6X+t+gHGeO+7XFYZd6PaRS+Pn/3/wAO3kahPD5ZSjqmnZ51l16JvR66H6mxVXLCT8Pq2anjfZKhjoqlUjljTbqLJGCSqSbtdW2u5uytqWo4OoNaP6GWMDffaH3WYiinKh/Vjyjvu7LxXnrbqalxThFbCyjHEQlBydoveMmld5ZLdfUCDkLDgXB5YvE0cNDTPJZn+WNryl6QTfqyKkt3qkr+fh6uy9TqHuc4A1Grjai1m3Tpv/KnepNecrL5WB0fDYaNOEKcFaMIqMUuUYqyX0RlAIoAAAAAAAAAAAAAAAAAAAAAAAAAAAAAHxs+mPEVskXL6efIClxFVzk2t27RX9oousPRUIxiuS36vm/V6lbwujmm5PaOi/U1/Cf+os6tRRTb5ICu4rX1UVrbl1k9l99SbgsKqcUub1k+srav75JFdgabqVcz/D3n+p/Cv3foi3lJJNvZAV/Fa20fV/wVcvZyhjE3XjmUbxg7/DJ/G0tn+Fap7GepKVSem8nZeHj6LX0LulTUYqK2SsvIDlvHvdDNa4OSd2u7J5bJvV2fRa6P0Ol8L4dDD0aVCmu7Tgorxst34t6vzJQAAAAAAAAAAAAAAAAAAAAAAAAAAAAAAAAAFXxWvdqK1ty6yey++pY1qijFyfJfaKvAUnOo5PaOr8Zvb6K7+gFjhKGSEY8+b6yerf1InFsRZKPq/LkWEpJJt7Ip6EXVq3eyeZ+Sfdj9f/FgWHD8Pkgk/iesvN8vRWXoYeK17JR66vyX3/YnN2KdLtquu17v9C5eui9WBl4RSu3U5bR8fzSXhsr+ZaAAAAAAAAAAAAAAAAAAAAAAAAAAAAAAAAAAADzUmopt7JAV/FsRtHpq/wCF9+BKwOHyQSe71l+p7r029CvwkHVq3eyeZ+d+6vqr/KW7YELile0VHrq/Jff9j1wuhlhme8tfJfhX0/u2Qf8AnVbcm7v9C5eui9WXQEPiVe0cq3l+3M88KoWhne89fkXw/wAv1Ilb+tVy8np5U1u/Xb5kXKQAAAAAAAAAAAAAAAAAAAAAAAAAAAAAAAAAAACv4tiLJR9X5L7/ALFgRa/DoTkpO97puz0lbZNPTkgHDsPkgr/FLvPwvsvRWR54lWtHKt5ftzJhS1p9tUSi7pu11yivif7+rQEvhNG0XN7y2/Qtvrq/VGXiFfLCy3lp6cyTFWVkU+Lm6tRRXN5U+i3lL6X/ALASeE0NHN/i0X6Vz9Xd+ViwPkIpJJaJKyXRLkfQAAAAAAAAAAAAAAAAAAAAAAAAAAAAAAAAAAAAAAY44eCk5qMVJqzlZXa6NmQAYcXKShLIm3bZWv56kPhOHes2mvwxTTi7fidnrq9Pl8SyAAAAAA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hAQEBARDxIQExMUEhQVFBESFBAQFBEQFRAVFRMQFRIYGyYeFxkjGRUUIC8gJScpLCwtFx49NTAqNSYrLCkBCQoKDQwNDQwPDikYFBgpKSkpKSkpKSkpKSkpKSkpKSkpKSkpKSkpKSkpKSkpKSkpKSkpKSkpKSkpKSkpKSkpKf/AABEIAMIBBAMBIgACEQEDEQH/xAAcAAEAAgMBAQEAAAAAAAAAAAAABAUDBgcCAQj/xAA8EAACAQIEAwUGBQIEBwAAAAAAAQIDEQQSITEFQVETImFxgQYHMoKR8EJScrHBI6FDYqLxFDNzkrLR4f/EABUBAQEAAAAAAAAAAAAAAAAAAAAB/8QAFREBAQAAAAAAAAAAAAAAAAAAABH/2gAMAwEAAhEDEQA/AO4gAAAAAAAAAAAAAAAAAAAAAPNWoopyeyMdDFwn8L16bP6AZgAAAAAAAAAAAAAAAAAAAAAAAAAAAAAAAAAAAAAAAADzOaSbeyVwK7i+I2gvN/wvvwKw91quaTk939pHhkEvD8TnHfvLx3+pYYfiUJ88r6P/ANlBKrrlipSl+WKu7dfAShiEryw9S3WMoTdv0p3A2oGuYPiMkk4Suuj681bky0ocWi9JrK+u6/8AhRPB8jJNXTTXVan0AAAAAAAAAAAAAAAAAAAAAAAAAAAAAAAAAV3F69koLnq/Ll9+Bn4pxOlhqNSvXlkp04uU5auyXRLVvlbnc1PhftZhMe3PD1oze/Z/DUiuV6b19dgLAXDPjRFXnDsCqULfilrOXOUn/C2RLIuAxanFa95LVfz5EoqKniuCSfaRVm9J25/ll58vXwK5llxfEp2hHWzu/wCEVpBkpVpQfdbX305lpw3iEqjlFpd1J5l4t2XnoymlKybfLorvyS5svOFYZwprMrSl3pLo2tI+isvQCYACgAAAAAAAAAAAAAAAAAAAAAAAAAAABgx2NhQpVK1V5YU4SnOXSEYtt/RAcm9/ftTljR4fTesrVq1vyJtUoPzknL5I9Ti9Oq4yUotxkndOLcZJ9U1qjZqXElxLidbEYqOftO2qQottKcoUZOhhm1rbuxjpvbxLPi2FlHBYGNXsHCtCvi5U4UY0pU7UHJZZxfwvNFJW33vYo8ez/vaxuHtHEWxNNfn7tVLwqpa/Mn5nSPZ/3g4HGWjCr2dR/wCDWtTlfpGV8s/R38DhOFwE6kaso2tSp55tuyUc0YpLq3KSSXMw5CQfqBXT5p/SxleJm9HOT8Ls/P3APb7HYO0YVO0pr/CrXqRS6Rd80fR28Do3Avetg8RaNe+Gqf53mpN+FVLT5kvMDdUfWeaVSM4qUWpRa0kmpRkuqa0Z8nNJNvRJNt+C1bIqZwyClVS/LHN63tG/+p/KXpW8Bw7VLPJWlUedp7xj+CD8o2v4tlkVAAAAAAAAAAAAAAAAAAAAAAAAAAAAAAOV+/f2o7LDU8DTffrvPUtuqEJaL5ppekJHUa1aMIynNqMYpylJ6JRSu230SPyr7Ye0MuIY2viXfLOVqaf4aMdKcfDTV+LYELCcOk4xmpqEnnlTXeu1Si5SnmXwLutJ9Yva1z1V4rUkpKWVtxcXKzUrOcZS0TyptxV3a71vuTeEcQp5odtFJQp5ZTu3mpRk5dlGn1lJqMnfWLlpq251SpCvG85dtOzU6zT7TSUq1ScYvXvSnClC65S2vYqHs5WoKkqV4OpOblKNVLs51bqlhoO+jpw7SpWle3wpci0WHpRjVWGg4qs+1cLzSq4TP2OGwrSaku2qPNZS2yvVIqK/AYynCMWoKNKUq1TWUO1jOrmUIr/ptJLlG5iozxWFacZK+fZNVMlanTlFJpbTgqja5J+WgQ+I8BrUJZZKM1lcs9J9pDIqkqbnmWyzRktbEDIblgfaSnKHZy/pZ5RptqOeEMN2UaCefNdZKcq7tZpyqXexIrcGwtZqTUKcUpRcsM4ZIuLnWnJys1UVKgoRct5SqLUDVuDe0GLwcr4arOF3rBd6En4033X9LnZPY32ifE3GhOCU4ZZV5Rv2c4R3Ub6rNO0bdL+nF8HR1zdNv1vb6Wb9Ed991Hs7/wANglVkrVMRaflSS/pR+jcvmA3YAEUAAAAAAAAAAAAAAAAAAAAAAAAAAAAAc4993tR/w2CWFpu1TFNxdt1h427R/M3GPk5dDgUUdS96nBMRiMbUq1Kc8qShScb3VOK5JrW8nKWl9znVTh8otpd626WjXnH/AHKiPGJZYDhkqkc8ZRi1KSgnmvKUKfays0rRtGzu2t14tQYxNi4VxiEYwpyzKOVRacn2Ly1HVUpQSu3KShGT17ubwSDBRxdeg6SrQnlSjljKOV9mqiqNRuuclFu6fwpPTQkYKrDLljUcIqNRSlJqnUbnFSdeNpavNTpxypttJ/mdpVOnGdGqnO8IuHa1lrnqVZyq1XG9s0m6VKC6uN9FdqmrZZSbjHLHlG7dlyV3u/HrfbYDJOtTqRlKorVG3K6SWaUszd2uWaSe20VbmeMXhpUHZTlacHfSVNuDm1llB6pNwT13WV+X2hLK7uMZKzTjLZqUWn4p66Pk7HurUc5uo0ltZK9u6lGEddXolvyTAtfY32deLxdHD2eW7lVfSCs6n7Rh5+Z+i4QSSSSSSsktEktkjQfdB7P9lhpYqa79d2i3uqMXo/mld+kToBFAAAAAAAAAAAAAAAAAAAAAAAAAAAAAAAAYsVThKElUjGUbaqSTT9GaLxf2MwlenOMaNONSTeSfei41JvRuSu2k2tHfRaG4cUr2Siuer8v9/wBjBwzC5pZ3tF6LTWVtX6X+t+gHGeO+7XFYZd6PaRS+Pn/3/wAO3kahPD5ZSjqmnZ51l16JvR66H6mxVXLCT8Pq2anjfZKhjoqlUjljTbqLJGCSqSbtdW2u5uytqWo4OoNaP6GWMDffaH3WYiinKh/Vjyjvu7LxXnrbqalxThFbCyjHEQlBydoveMmld5ZLdfUCDkLDgXB5YvE0cNDTPJZn+WNryl6QTfqyKkt3qkr+fh6uy9TqHuc4A1Grjai1m3Tpv/KnepNecrL5WB0fDYaNOEKcFaMIqMUuUYqyX0RlAIoAAAAAAAAAAAAAAAAAAAAAAAAAAAAAHxs+mPEVskXL6efIClxFVzk2t27RX9oousPRUIxiuS36vm/V6lbwujmm5PaOi/U1/Cf+os6tRRTb5ICu4rX1UVrbl1k9l99SbgsKqcUub1k+srav75JFdgabqVcz/D3n+p/Cv3foi3lJJNvZAV/Fa20fV/wVcvZyhjE3XjmUbxg7/DJ/G0tn+Fap7GepKVSem8nZeHj6LX0LulTUYqK2SsvIDlvHvdDNa4OSd2u7J5bJvV2fRa6P0Ol8L4dDD0aVCmu7Tgorxst34t6vzJQAAAAAAAAAAAAAAAAAAAAAAAAAAAAAAAAAFXxWvdqK1ty6yey++pY1qijFyfJfaKvAUnOo5PaOr8Zvb6K7+gFjhKGSEY8+b6yerf1InFsRZKPq/LkWEpJJt7Ip6EXVq3eyeZ+Sfdj9f/FgWHD8Pkgk/iesvN8vRWXoYeK17JR66vyX3/YnN2KdLtquu17v9C5eui9WBl4RSu3U5bR8fzSXhsr+ZaAAAAAAAAAAAAAAAAAAAAAAAAAAAAAAAAAAADzUmopt7JAV/FsRtHpq/wCF9+BKwOHyQSe71l+p7r029CvwkHVq3eyeZ+d+6vqr/KW7YELile0VHrq/Jff9j1wuhlhme8tfJfhX0/u2Qf8AnVbcm7v9C5eui9WXQEPiVe0cq3l+3M88KoWhne89fkXw/wAv1Ilb+tVy8np5U1u/Xb5kXKQAAAAAAAAAAAAAAAAAAAAAAAAAAAAAAAAAAACv4tiLJR9X5L7/ALFgRa/DoTkpO97puz0lbZNPTkgHDsPkgr/FLvPwvsvRWR54lWtHKt5ftzJhS1p9tUSi7pu11yivif7+rQEvhNG0XN7y2/Qtvrq/VGXiFfLCy3lp6cyTFWVkU+Lm6tRRXN5U+i3lL6X/ALASeE0NHN/i0X6Vz9Xd+ViwPkIpJJaJKyXRLkfQAAAAAAAAAAAAAAAAAAAAAAAAAAAAAAAAAAAAAAY44eCk5qMVJqzlZXa6NmQAYcXKShLIm3bZWv56kPhOHes2mvwxTTi7fidnrq9Pl8SyAAAAAA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hAQEBARDxIQExMUEhQVFBESFBAQFBEQFRAVFRMQFRIYGyYeFxkjGRUUIC8gJScpLCwtFx49NTAqNSYrLCkBCQoKDQwNDQwPDikYFBgpKSkpKSkpKSkpKSkpKSkpKSkpKSkpKSkpKSkpKSkpKSkpKSkpKSkpKSkpKSkpKSkpKf/AABEIAMIBBAMBIgACEQEDEQH/xAAcAAEAAgMBAQEAAAAAAAAAAAAABAUDBgcCAQj/xAA8EAACAQIEAwUGBQIEBwAAAAAAAQIDEQQSITEFQVETImFxgQYHMoKR8EJScrHBI6FDYqLxFDNzkrLR4f/EABUBAQEAAAAAAAAAAAAAAAAAAAAB/8QAFREBAQAAAAAAAAAAAAAAAAAAABH/2gAMAwEAAhEDEQA/AO4gAAAAAAAAAAAAAAAAAAAAAPNWoopyeyMdDFwn8L16bP6AZgAAAAAAAAAAAAAAAAAAAAAAAAAAAAAAAAAAAAAAAADzOaSbeyVwK7i+I2gvN/wvvwKw91quaTk939pHhkEvD8TnHfvLx3+pYYfiUJ88r6P/ANlBKrrlipSl+WKu7dfAShiEryw9S3WMoTdv0p3A2oGuYPiMkk4Suuj681bky0ocWi9JrK+u6/8AhRPB8jJNXTTXVan0AAAAAAAAAAAAAAAAAAAAAAAAAAAAAAAAAV3F69koLnq/Ll9+Bn4pxOlhqNSvXlkp04uU5auyXRLVvlbnc1PhftZhMe3PD1oze/Z/DUiuV6b19dgLAXDPjRFXnDsCqULfilrOXOUn/C2RLIuAxanFa95LVfz5EoqKniuCSfaRVm9J25/ll58vXwK5llxfEp2hHWzu/wCEVpBkpVpQfdbX305lpw3iEqjlFpd1J5l4t2XnoymlKybfLorvyS5svOFYZwprMrSl3pLo2tI+isvQCYACgAAAAAAAAAAAAAAAAAAAAAAAAAAABgx2NhQpVK1V5YU4SnOXSEYtt/RAcm9/ftTljR4fTesrVq1vyJtUoPzknL5I9Ti9Oq4yUotxkndOLcZJ9U1qjZqXElxLidbEYqOftO2qQottKcoUZOhhm1rbuxjpvbxLPi2FlHBYGNXsHCtCvi5U4UY0pU7UHJZZxfwvNFJW33vYo8ez/vaxuHtHEWxNNfn7tVLwqpa/Mn5nSPZ/3g4HGWjCr2dR/wCDWtTlfpGV8s/R38DhOFwE6kaso2tSp55tuyUc0YpLq3KSSXMw5CQfqBXT5p/SxleJm9HOT8Ls/P3APb7HYO0YVO0pr/CrXqRS6Rd80fR28Do3Avetg8RaNe+Gqf53mpN+FVLT5kvMDdUfWeaVSM4qUWpRa0kmpRkuqa0Z8nNJNvRJNt+C1bIqZwyClVS/LHN63tG/+p/KXpW8Bw7VLPJWlUedp7xj+CD8o2v4tlkVAAAAAAAAAAAAAAAAAAAAAAAAAAAAAAOV+/f2o7LDU8DTffrvPUtuqEJaL5ppekJHUa1aMIynNqMYpylJ6JRSu230SPyr7Ye0MuIY2viXfLOVqaf4aMdKcfDTV+LYELCcOk4xmpqEnnlTXeu1Si5SnmXwLutJ9Yva1z1V4rUkpKWVtxcXKzUrOcZS0TyptxV3a71vuTeEcQp5odtFJQp5ZTu3mpRk5dlGn1lJqMnfWLlpq251SpCvG85dtOzU6zT7TSUq1ScYvXvSnClC65S2vYqHs5WoKkqV4OpOblKNVLs51bqlhoO+jpw7SpWle3wpci0WHpRjVWGg4qs+1cLzSq4TP2OGwrSaku2qPNZS2yvVIqK/AYynCMWoKNKUq1TWUO1jOrmUIr/ptJLlG5iozxWFacZK+fZNVMlanTlFJpbTgqja5J+WgQ+I8BrUJZZKM1lcs9J9pDIqkqbnmWyzRktbEDIblgfaSnKHZy/pZ5RptqOeEMN2UaCefNdZKcq7tZpyqXexIrcGwtZqTUKcUpRcsM4ZIuLnWnJys1UVKgoRct5SqLUDVuDe0GLwcr4arOF3rBd6En4033X9LnZPY32ifE3GhOCU4ZZV5Rv2c4R3Ub6rNO0bdL+nF8HR1zdNv1vb6Wb9Ed991Hs7/wANglVkrVMRaflSS/pR+jcvmA3YAEUAAAAAAAAAAAAAAAAAAAAAAAAAAAAAc4993tR/w2CWFpu1TFNxdt1h427R/M3GPk5dDgUUdS96nBMRiMbUq1Kc8qShScb3VOK5JrW8nKWl9znVTh8otpd626WjXnH/AHKiPGJZYDhkqkc8ZRi1KSgnmvKUKfays0rRtGzu2t14tQYxNi4VxiEYwpyzKOVRacn2Ly1HVUpQSu3KShGT17ubwSDBRxdeg6SrQnlSjljKOV9mqiqNRuuclFu6fwpPTQkYKrDLljUcIqNRSlJqnUbnFSdeNpavNTpxypttJ/mdpVOnGdGqnO8IuHa1lrnqVZyq1XG9s0m6VKC6uN9FdqmrZZSbjHLHlG7dlyV3u/HrfbYDJOtTqRlKorVG3K6SWaUszd2uWaSe20VbmeMXhpUHZTlacHfSVNuDm1llB6pNwT13WV+X2hLK7uMZKzTjLZqUWn4p66Pk7HurUc5uo0ltZK9u6lGEddXolvyTAtfY32deLxdHD2eW7lVfSCs6n7Rh5+Z+i4QSSSSSSsktEktkjQfdB7P9lhpYqa79d2i3uqMXo/mld+kToBFAAAAAAAAAAAAAAAAAAAAAAAAAAAAAAAAYsVThKElUjGUbaqSTT9GaLxf2MwlenOMaNONSTeSfei41JvRuSu2k2tHfRaG4cUr2Siuer8v9/wBjBwzC5pZ3tF6LTWVtX6X+t+gHGeO+7XFYZd6PaRS+Pn/3/wAO3kahPD5ZSjqmnZ51l16JvR66H6mxVXLCT8Pq2anjfZKhjoqlUjljTbqLJGCSqSbtdW2u5uytqWo4OoNaP6GWMDffaH3WYiinKh/Vjyjvu7LxXnrbqalxThFbCyjHEQlBydoveMmld5ZLdfUCDkLDgXB5YvE0cNDTPJZn+WNryl6QTfqyKkt3qkr+fh6uy9TqHuc4A1Grjai1m3Tpv/KnepNecrL5WB0fDYaNOEKcFaMIqMUuUYqyX0RlAIoAAAAAAAAAAAAAAAAAAAAAAAAAAAAAHxs+mPEVskXL6efIClxFVzk2t27RX9oousPRUIxiuS36vm/V6lbwujmm5PaOi/U1/Cf+os6tRRTb5ICu4rX1UVrbl1k9l99SbgsKqcUub1k+srav75JFdgabqVcz/D3n+p/Cv3foi3lJJNvZAV/Fa20fV/wVcvZyhjE3XjmUbxg7/DJ/G0tn+Fap7GepKVSem8nZeHj6LX0LulTUYqK2SsvIDlvHvdDNa4OSd2u7J5bJvV2fRa6P0Ol8L4dDD0aVCmu7Tgorxst34t6vzJQAAAAAAAAAAAAAAAAAAAAAAAAAAAAAAAAAFXxWvdqK1ty6yey++pY1qijFyfJfaKvAUnOo5PaOr8Zvb6K7+gFjhKGSEY8+b6yerf1InFsRZKPq/LkWEpJJt7Ip6EXVq3eyeZ+Sfdj9f/FgWHD8Pkgk/iesvN8vRWXoYeK17JR66vyX3/YnN2KdLtquu17v9C5eui9WBl4RSu3U5bR8fzSXhsr+ZaAAAAAAAAAAAAAAAAAAAAAAAAAAAAAAAAAAADzUmopt7JAV/FsRtHpq/wCF9+BKwOHyQSe71l+p7r029CvwkHVq3eyeZ+d+6vqr/KW7YELile0VHrq/Jff9j1wuhlhme8tfJfhX0/u2Qf8AnVbcm7v9C5eui9WXQEPiVe0cq3l+3M88KoWhne89fkXw/wAv1Ilb+tVy8np5U1u/Xb5kXKQAAAAAAAAAAAAAAAAAAAAAAAAAAAAAAAAAAACv4tiLJR9X5L7/ALFgRa/DoTkpO97puz0lbZNPTkgHDsPkgr/FLvPwvsvRWR54lWtHKt5ftzJhS1p9tUSi7pu11yivif7+rQEvhNG0XN7y2/Qtvrq/VGXiFfLCy3lp6cyTFWVkU+Lm6tRRXN5U+i3lL6X/ALASeE0NHN/i0X6Vz9Xd+ViwPkIpJJaJKyXRLkfQAAAAAAAAAAAAAAAAAAAAAAAAAAAAAAAAAAAAAAY44eCk5qMVJqzlZXa6NmQAYcXKShLIm3bZWv56kPhOHes2mvwxTTi7fidnrq9Pl8SyAAAAAAAAAAAAAAAAAAAAAAAAAAAAAAAAAAAAAAAAAAAAAAAAAAAAAAAAAAAAAAAAAAAAAAAAAH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xQSEhQUExQUFBQUFBQUFBQVFBQUFBQVFBUWFxQUFBQYHCggGBolHBQVITEhJSkrLi4uFx8zODMsNygtLisBCgoKDQ0NGA8PFCwcFBwsLCwsLCwsNywsLCwsLCwsLCwsLCwrLCssLCssLCssLCw3NzcrLDcsNywrLCsrKywrLP/AABEIAMIBAwMBIgACEQEDEQH/xAAcAAACAgMBAQAAAAAAAAAAAAAAAQIEAwUGBwj/xABCEAACAQIDBAUJBQYFBQAAAAAAAQIDEQQSIQUGMVETQWFxkSIjMjNygaGxwQcUUoLRJGNzsuHwFkJDYsIlRFOS0v/EABcBAQEBAQAAAAAAAAAAAAAAAAABAgP/xAAcEQEBAAMBAQEBAAAAAAAAAAAAARExQSECQhL/2gAMAwEAAhEDEQA/AOgsCHYsUqMWo8c0s1npZZeZBWGW54W2bWyWWzuutpNvxKzj4ttWb4Wa1+Nu8CIA4/rx7L/ULAADcbf33/oxNAAAgAYgbIgSC4kAADGwAVwAGAxIVxgAmNiAAECYAJobQmyhANiAGIYgEyLZIQQrgJgBZM9OU7JRtwdnlWZXerTMBk6V2taLS5p30ba4SXMisnl3btrKzat+G1vitQVOXVBJ3XoxasuOt33eJj6d2StCy4K0uv8AMLpHyh4S/wDoCToy5Xt2J2tp/wAbe4n0LvwfVfTW/Dl2sxuq3xjDr6p9f5hZ3yh19Uuv8wEqlJpXaa15W0zO38zIDlO6taKvbgpX0d7ayfWIBILDEAgGgYCAAAA1FcYAgQh3AGDQ2IBBYAAVhgJooGKwxAIAbAgLCYxFCIjFYIEwAQFmwBcZFJIEMQAmMQ2A0IEMBIdxAAm7GHB4lVI5kratW/v3MeLl5E/Zl8mU9gyvTbfNLwhFL5Ez6LVfFKMoRa9L4cr97Ms5WTb4JN+Bqtoz8/DV8I++076+Bf2k/NVPYl8hnYlha6nFSXB+KMtyhsJ3pfmf0L5ZoO4CQygYCSBsAQMGDIEFwEAMSBoAGACZQCYA0EIjIkJgRuA0ICwMiNEUwYhgFhpCQwFcLjFcAsDJCYFXG+rqexL5Mr7E9CV/xfRFjH+rn7MvkYNiLzb739CfpeK+0PXw7o/zM2G0F5ufsv5FDaHr4fl/mNjjfVz9l/ITorbB9W/afyRsDX7CXm37X0RsGPnSUgBoGaEWzW4/aMIVI053vUjaFldXulr19a6jZSKM6FNzdSWjo05STfBJ6N99rkuhrGu8q43HKkruT7Em7sT2tRf+deDK1VYetOLnUjZJ6N2WvPwOcnqsFPeZ34y907vwZs8PtWU1eM2/p3pkZ7LwslZSh7pRNfhcB0NSSUlKDjpquf8AfiX6+cTwy262lV/F8I/obDY+OlUzZrXVuCtxv+hpGzYbuU1HpeN5STd+Wtl8/EnzfSt7cVyKJHRA0AyLKAiyQgiNwGMKyoYNjIAAGgATAYCQxJDAEJjOd2vvL0NV0+jzWS1zW4rlYDbbSmlTn3W97IbJl5L55nc5jEb1Z1Z0tLp+ly6uBlp71qLllpaNp2z8Le4YuTLd4youm7Fkv2a3+Rfxr83Pq8l/0OV/xPdVF0frHF+lwy+4z1t5HOLXR2v15u2/LsElMt9slWUk+Ka0as9YrqLrObxW+DlVlUdK2aMFbN+FJch4XenPOMejtmklfNe133CSlromJkiLKITOY3rxeSEoK66SKT5ZYttr5fE6Wozit8Zectyp/NsDmYvQTkJcCLYRLMLMIAJxqPm/E3e6mJl95gsztJSTV9H5La+Robmz3dlbE0vat4xaJR6UiRBMZVSbEmFxAJsVxiYQMAADOwQhsipICGpJAMAEAkSuArgM8+3hpueLnGKbblGKXW3ZKx3spnG0Vm2gu2svgWJWCe6WMTs8PO9k/wDK+PczLT3Pxr/7efw/U9Ugi7Qp9vxGR5NT3Kxt1ehJXdk24pXfBcS5/gfGr/Qk+1ONvi0eqYmmvN6v1sFxfaW023UipqDhKNrtuyyxd2r+Unqi5HjNfcrGx44eevLLL5M1zwFTD4iEKsXCalFtPjx7D3LGzl+0PNLzahKKvom43en0Zwu+dOKxOHeWMnKcYybV9G15K5WzPUZKysi1xfIyJXuuT+BF8Je76kFeqmnryv4nE74Pzr/hr5s7jErVezH5HDb4Pzr/AIa+pRy7kCZGU4ijUjzIJORKLIZ1zQ1Nc0BMubKnatSf7yPzKKl3FjDTtOD5Si/BoD1RE0zHEkgJDIjSACMhgwBIBABYEFwIoQMGhASuJCQagNsjKQ2yEmUQmzltja7Qj/FfwudPI1G7ex6v3yFWUH0eZyvpa2tgj0KlC74GxoQRRptX/oYNr7x0sJlU4zlKSulFK1u9mYOihRUrXUXbhdJ27UXnQi2pOMXJcG0rrufUcPH7SMOvRp1X35V9Te7vb108XJwjCcZJN6pWsu1GiN3LDQd7wi83peSvKtz5nk32iVMuKioNxSinZNxtK71S6n2nrsnzPMt/tiVKlaNSnFzi4u7XVrotRNlYYT0672494m3wCl6K7kJlEJy53OD34narbnCPzZ3jRyW9+ys8ozV+GXwf9QOQ2VgunrU6TkoKclHPK+WPa7dRd2xuzVw93PLaNnpK903bQlgcA4VYPXSS079Dt9/8HLI0+PRUradTszNuFw892dsGrXp1KtNJxpyjGSzLMnNNxaj1ryXqU8Xg5UnlmrNq/uO4+zjZ2apWg29aeZJJ6uKb4cjUb24GTqQf+z/kyZ9MNPX2HXp5c1OSzRjNaXvGSUou65pow4WLc4rrckvFo9OwtOUsFh5tyldKlrwXRWsl2WOE2TgJPEw006S/uTv9BKPTIokkJIZpDEMSABMbEAAAgMy4jEkNsipIiNMAE0CkArAK5GQ2RKMcjcbBq54aK1m14M1Mzo936UOijls/xWfX13JUbLD0uwvLBQnbPCMkvxJOwqMDivtN3hqUnHD0m43jnnJaNp3Sin7mSK7iGHwkXbLQT5NQubGjRhH0Ixjf8KSv4HzjSryvxPR/s329U6RUJtyhJPLd3ytJvTsN4Hphqts1lCEnlvZG1KG1pQ6OWe2W2t9CDzpcBWJpkWwiEipiqGZalxmNoDnNq4XJHMuKaNxtzE/eej0tlpU4vtcY6vxMe2aV6b9zM3RaxT/8cH8DP1uLxT3OqOhtGmlwkpRl3OLKm1sLncpdjsbXZFD/AKjh+12+DHUo6SXtIvTjJsau5bLUWvV4lxj3OGb5mrwOz1GaZs9g0/2Gsvw4mm/GEl9DLGBIU4khMDSJCAGFFxBYQDAVwAzgAkwHcGArkDQmERXKEyLGICE2bPcfCJdJNN2nK9upGqqLiU9hb5LCpwnRlKzeqdifSyXj1jDo5vf3dF4xRq0rdLBWs9FOPG1+pr6mqpfahRVvMT7dV+peo/afRf8AoVfdlYkP5rhKe6mKUsvQVL+y2vHgeh7j7pyw8umrWU7WjDjlvxb7Szh9/sPJawqx74L9RV9/8PH/AC1X+VL6mvTDrTm9+MB0tB6tNNPTg7dTNPU+02iuFKo/fE0m2vtBVZWhSkurV/RGaSVKD0Q2jDg5twi2rNq5mKhXItDuIDBjY3hLuZlxUdaVtb0Kb6+RDFehLuY6c8ypPlSivBszdwS2Uv23Cv8AeJDrU7TqLlOS+LDD1FDE4efKrH4uxmxcbVqy/ez/AJmXpxj2PT/ZMYuVWi/jJGNIs7F1pY+H+2lP/wBZa/MwRWiE2VEaQ8oWKhMiTEwpMVxoTALCFYAM7QwBMBoQyK4ANCGuCZFAIiyZBAQkcrtq2Z951Uus5bH4Zym32kqxrEzoN35qzuan7kyxhqUokhXWqordRq9s11ldioq0iriISkzWUwpZy7s2SzK5iWCZmo4VpoyrqoS4GTMYaHoruMiNIJEUO5EDHil5L7mZ40rUsNK/pU5LuyyZgxD8l9zMmH2jCrRoQXpUozUtNPKldambPYK20ZWdN8pxfxNvtenlr1U9PKv4pM0m2HaKfKSN7tnGQq1pTptSi4wV1zUVcXYrbvPz2Kh+LDT8Y5WjDB3Rl3bqxjjWpNJSo1Iu701j/QxUloJsMVhiNBCGJsIQMTQNgFhAAFgBRY2FCYLrI03oPMACbG0QAbZGRJhYCNirLCF1IAKP3QHgy9YVgKX3Ql90LiRJAU/uo1hiy2NARhoSYWCwCCxG/UTAxV15L7mavYK9I281oU9n4fLm7WSjFtteb96M2yPVxJ4+lmg0PA08sEh0azafro+75m5g9Cjj8PecWX0h0AAIoBAAQiMmNsSQCGDYBWYLgCQDsKKBsYBIUUNhYBBYBgAAh2AQ0gYAITYPsHFAImiKRIAAQAKwAwABWsNA2BF6hFDEApq47gxMB3EwYrhBcQWAKTQrjbIthDAVwAzoGABS6iSGBYlIYARQwQAQCGAADEwAoQ4gADYgAAEwABRGMAIkJgADJoYFERIAIEJgACYmABCZAAAiAAB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data:image/jpeg;base64,/9j/4AAQSkZJRgABAQAAAQABAAD/2wCEAAkGBxQSEhQUExQUFBQUFBQUFBQVFBQUFBQVFBUWFxQUFBQYHCggGBolHBQVITEhJSkrLi4uFx8zODMsNygtLisBCgoKDQ0NGA8PFCwcFBwsLCwsLCwsNywsLCwsLCwsLCwsLCwrLCssLCssLCssLCw3NzcrLDcsNywrLCsrKywrLP/AABEIAMIBAwMBIgACEQEDEQH/xAAcAAACAgMBAQAAAAAAAAAAAAAAAQIEAwUGBwj/xABCEAACAQIDBAUJBQYFBQAAAAAAAQIDEQQSIQUGMVETQWFxkSIjMjNygaGxwQcUUoLRJGNzsuHwFkJDYsIlRFOS0v/EABcBAQEBAQAAAAAAAAAAAAAAAAABAgP/xAAcEQEBAAMBAQEBAAAAAAAAAAAAARExQSECQhL/2gAMAwEAAhEDEQA/AOgsCHYsUqMWo8c0s1npZZeZBWGW54W2bWyWWzuutpNvxKzj4ttWb4Wa1+Nu8CIA4/rx7L/ULAADcbf33/oxNAAAgAYgbIgSC4kAADGwAVwAGAxIVxgAmNiAAECYAJobQmyhANiAGIYgEyLZIQQrgJgBZM9OU7JRtwdnlWZXerTMBk6V2taLS5p30ba4SXMisnl3btrKzat+G1vitQVOXVBJ3XoxasuOt33eJj6d2StCy4K0uv8AMLpHyh4S/wDoCToy5Xt2J2tp/wAbe4n0LvwfVfTW/Dl2sxuq3xjDr6p9f5hZ3yh19Uuv8wEqlJpXaa15W0zO38zIDlO6taKvbgpX0d7ayfWIBILDEAgGgYCAAAA1FcYAgQh3AGDQ2IBBYAAVhgJooGKwxAIAbAgLCYxFCIjFYIEwAQFmwBcZFJIEMQAmMQ2A0IEMBIdxAAm7GHB4lVI5kratW/v3MeLl5E/Zl8mU9gyvTbfNLwhFL5Ez6LVfFKMoRa9L4cr97Ms5WTb4JN+Bqtoz8/DV8I++076+Bf2k/NVPYl8hnYlha6nFSXB+KMtyhsJ3pfmf0L5ZoO4CQygYCSBsAQMGDIEFwEAMSBoAGACZQCYA0EIjIkJgRuA0ICwMiNEUwYhgFhpCQwFcLjFcAsDJCYFXG+rqexL5Mr7E9CV/xfRFjH+rn7MvkYNiLzb739CfpeK+0PXw7o/zM2G0F5ufsv5FDaHr4fl/mNjjfVz9l/ITorbB9W/afyRsDX7CXm37X0RsGPnSUgBoGaEWzW4/aMIVI053vUjaFldXulr19a6jZSKM6FNzdSWjo05STfBJ6N99rkuhrGu8q43HKkruT7Em7sT2tRf+deDK1VYetOLnUjZJ6N2WvPwOcnqsFPeZ34y907vwZs8PtWU1eM2/p3pkZ7LwslZSh7pRNfhcB0NSSUlKDjpquf8AfiX6+cTwy262lV/F8I/obDY+OlUzZrXVuCtxv+hpGzYbuU1HpeN5STd+Wtl8/EnzfSt7cVyKJHRA0AyLKAiyQgiNwGMKyoYNjIAAGgATAYCQxJDAEJjOd2vvL0NV0+jzWS1zW4rlYDbbSmlTn3W97IbJl5L55nc5jEb1Z1Z0tLp+ly6uBlp71qLllpaNp2z8Le4YuTLd4youm7Fkv2a3+Rfxr83Pq8l/0OV/xPdVF0frHF+lwy+4z1t5HOLXR2v15u2/LsElMt9slWUk+Ka0as9YrqLrObxW+DlVlUdK2aMFbN+FJch4XenPOMejtmklfNe133CSlromJkiLKITOY3rxeSEoK66SKT5ZYttr5fE6Wozit8Zectyp/NsDmYvQTkJcCLYRLMLMIAJxqPm/E3e6mJl95gsztJSTV9H5La+Robmz3dlbE0vat4xaJR6UiRBMZVSbEmFxAJsVxiYQMAADOwQhsipICGpJAMAEAkSuArgM8+3hpueLnGKbblGKXW3ZKx3spnG0Vm2gu2svgWJWCe6WMTs8PO9k/wDK+PczLT3Pxr/7efw/U9Ugi7Qp9vxGR5NT3Kxt1ehJXdk24pXfBcS5/gfGr/Qk+1ONvi0eqYmmvN6v1sFxfaW023UipqDhKNrtuyyxd2r+Unqi5HjNfcrGx44eevLLL5M1zwFTD4iEKsXCalFtPjx7D3LGzl+0PNLzahKKvom43en0Zwu+dOKxOHeWMnKcYybV9G15K5WzPUZKysi1xfIyJXuuT+BF8Je76kFeqmnryv4nE74Pzr/hr5s7jErVezH5HDb4Pzr/AIa+pRy7kCZGU4ijUjzIJORKLIZ1zQ1Nc0BMubKnatSf7yPzKKl3FjDTtOD5Si/BoD1RE0zHEkgJDIjSACMhgwBIBABYEFwIoQMGhASuJCQagNsjKQ2yEmUQmzltja7Qj/FfwudPI1G7ex6v3yFWUH0eZyvpa2tgj0KlC74GxoQRRptX/oYNr7x0sJlU4zlKSulFK1u9mYOihRUrXUXbhdJ27UXnQi2pOMXJcG0rrufUcPH7SMOvRp1X35V9Te7vb108XJwjCcZJN6pWsu1GiN3LDQd7wi83peSvKtz5nk32iVMuKioNxSinZNxtK71S6n2nrsnzPMt/tiVKlaNSnFzi4u7XVrotRNlYYT0672494m3wCl6K7kJlEJy53OD34narbnCPzZ3jRyW9+ys8ozV+GXwf9QOQ2VgunrU6TkoKclHPK+WPa7dRd2xuzVw93PLaNnpK903bQlgcA4VYPXSS079Dt9/8HLI0+PRUradTszNuFw892dsGrXp1KtNJxpyjGSzLMnNNxaj1ryXqU8Xg5UnlmrNq/uO4+zjZ2apWg29aeZJJ6uKb4cjUb24GTqQf+z/kyZ9MNPX2HXp5c1OSzRjNaXvGSUou65pow4WLc4rrckvFo9OwtOUsFh5tyldKlrwXRWsl2WOE2TgJPEw006S/uTv9BKPTIokkJIZpDEMSABMbEAAAgMy4jEkNsipIiNMAE0CkArAK5GQ2RKMcjcbBq54aK1m14M1Mzo936UOijls/xWfX13JUbLD0uwvLBQnbPCMkvxJOwqMDivtN3hqUnHD0m43jnnJaNp3Sin7mSK7iGHwkXbLQT5NQubGjRhH0Ixjf8KSv4HzjSryvxPR/s329U6RUJtyhJPLd3ytJvTsN4Hphqts1lCEnlvZG1KG1pQ6OWe2W2t9CDzpcBWJpkWwiEipiqGZalxmNoDnNq4XJHMuKaNxtzE/eej0tlpU4vtcY6vxMe2aV6b9zM3RaxT/8cH8DP1uLxT3OqOhtGmlwkpRl3OLKm1sLncpdjsbXZFD/AKjh+12+DHUo6SXtIvTjJsau5bLUWvV4lxj3OGb5mrwOz1GaZs9g0/2Gsvw4mm/GEl9DLGBIU4khMDSJCAGFFxBYQDAVwAzgAkwHcGArkDQmERXKEyLGICE2bPcfCJdJNN2nK9upGqqLiU9hb5LCpwnRlKzeqdifSyXj1jDo5vf3dF4xRq0rdLBWs9FOPG1+pr6mqpfahRVvMT7dV+peo/afRf8AoVfdlYkP5rhKe6mKUsvQVL+y2vHgeh7j7pyw8umrWU7WjDjlvxb7Szh9/sPJawqx74L9RV9/8PH/AC1X+VL6mvTDrTm9+MB0tB6tNNPTg7dTNPU+02iuFKo/fE0m2vtBVZWhSkurV/RGaSVKD0Q2jDg5twi2rNq5mKhXItDuIDBjY3hLuZlxUdaVtb0Kb6+RDFehLuY6c8ypPlSivBszdwS2Uv23Cv8AeJDrU7TqLlOS+LDD1FDE4efKrH4uxmxcbVqy/ez/AJmXpxj2PT/ZMYuVWi/jJGNIs7F1pY+H+2lP/wBZa/MwRWiE2VEaQ8oWKhMiTEwpMVxoTALCFYAM7QwBMBoQyK4ANCGuCZFAIiyZBAQkcrtq2Z951Uus5bH4Zym32kqxrEzoN35qzuan7kyxhqUokhXWqordRq9s11ldioq0iriISkzWUwpZy7s2SzK5iWCZmo4VpoyrqoS4GTMYaHoruMiNIJEUO5EDHil5L7mZ40rUsNK/pU5LuyyZgxD8l9zMmH2jCrRoQXpUozUtNPKldambPYK20ZWdN8pxfxNvtenlr1U9PKv4pM0m2HaKfKSN7tnGQq1pTptSi4wV1zUVcXYrbvPz2Kh+LDT8Y5WjDB3Rl3bqxjjWpNJSo1Iu701j/QxUloJsMVhiNBCGJsIQMTQNgFhAAFgBRY2FCYLrI03oPMACbG0QAbZGRJhYCNirLCF1IAKP3QHgy9YVgKX3Ql90LiRJAU/uo1hiy2NARhoSYWCwCCxG/UTAxV15L7mavYK9I281oU9n4fLm7WSjFtteb96M2yPVxJ4+lmg0PA08sEh0azafro+75m5g9Cjj8PecWX0h0AAIoBAAQiMmNsSQCGDYBWYLgCQDsKKBsYBIUUNhYBBYBgAAh2AQ0gYAITYPsHFAImiKRIAAQAKwAwABWsNA2BF6hFDEApq47gxMB3EwYrhBcQWAKTQrjbIthDAVwAzoGABS6iSGBYlIYARQwQAQCGAADEwAoQ4gADYgAAEwABRGMAIkJgADJoYFERIAIEJgACYmABCZAAAiAAB/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12" descr="data:image/jpeg;base64,/9j/4AAQSkZJRgABAQAAAQABAAD/2wCEAAkGBxQSEhQUExQUFBQUFBQUFBQVFBQUFBQVFBUWFxQUFBQYHCggGBolHBQVITEhJSkrLi4uFx8zODMsNygtLisBCgoKDQ0NGA8PFCwcFBwsLCwsLCwsNywsLCwsLCwsLCwsLCwrLCssLCssLCssLCw3NzcrLDcsNywrLCsrKywrLP/AABEIAMIBAwMBIgACEQEDEQH/xAAcAAACAgMBAQAAAAAAAAAAAAAAAQIEAwUGBwj/xABCEAACAQIDBAUJBQYFBQAAAAAAAQIDEQQSIQUGMVETQWFxkSIjMjNygaGxwQcUUoLRJGNzsuHwFkJDYsIlRFOS0v/EABcBAQEBAQAAAAAAAAAAAAAAAAABAgP/xAAcEQEBAAMBAQEBAAAAAAAAAAAAARExQSECQhL/2gAMAwEAAhEDEQA/AOgsCHYsUqMWo8c0s1npZZeZBWGW54W2bWyWWzuutpNvxKzj4ttWb4Wa1+Nu8CIA4/rx7L/ULAADcbf33/oxNAAAgAYgbIgSC4kAADGwAVwAGAxIVxgAmNiAAECYAJobQmyhANiAGIYgEyLZIQQrgJgBZM9OU7JRtwdnlWZXerTMBk6V2taLS5p30ba4SXMisnl3btrKzat+G1vitQVOXVBJ3XoxasuOt33eJj6d2StCy4K0uv8AMLpHyh4S/wDoCToy5Xt2J2tp/wAbe4n0LvwfVfTW/Dl2sxuq3xjDr6p9f5hZ3yh19Uuv8wEqlJpXaa15W0zO38zIDlO6taKvbgpX0d7ayfWIBILDEAgGgYCAAAA1FcYAgQh3AGDQ2IBBYAAVhgJooGKwxAIAbAgLCYxFCIjFYIEwAQFmwBcZFJIEMQAmMQ2A0IEMBIdxAAm7GHB4lVI5kratW/v3MeLl5E/Zl8mU9gyvTbfNLwhFL5Ez6LVfFKMoRa9L4cr97Ms5WTb4JN+Bqtoz8/DV8I++076+Bf2k/NVPYl8hnYlha6nFSXB+KMtyhsJ3pfmf0L5ZoO4CQygYCSBsAQMGDIEFwEAMSBoAGACZQCYA0EIjIkJgRuA0ICwMiNEUwYhgFhpCQwFcLjFcAsDJCYFXG+rqexL5Mr7E9CV/xfRFjH+rn7MvkYNiLzb739CfpeK+0PXw7o/zM2G0F5ufsv5FDaHr4fl/mNjjfVz9l/ITorbB9W/afyRsDX7CXm37X0RsGPnSUgBoGaEWzW4/aMIVI053vUjaFldXulr19a6jZSKM6FNzdSWjo05STfBJ6N99rkuhrGu8q43HKkruT7Em7sT2tRf+deDK1VYetOLnUjZJ6N2WvPwOcnqsFPeZ34y907vwZs8PtWU1eM2/p3pkZ7LwslZSh7pRNfhcB0NSSUlKDjpquf8AfiX6+cTwy262lV/F8I/obDY+OlUzZrXVuCtxv+hpGzYbuU1HpeN5STd+Wtl8/EnzfSt7cVyKJHRA0AyLKAiyQgiNwGMKyoYNjIAAGgATAYCQxJDAEJjOd2vvL0NV0+jzWS1zW4rlYDbbSmlTn3W97IbJl5L55nc5jEb1Z1Z0tLp+ly6uBlp71qLllpaNp2z8Le4YuTLd4youm7Fkv2a3+Rfxr83Pq8l/0OV/xPdVF0frHF+lwy+4z1t5HOLXR2v15u2/LsElMt9slWUk+Ka0as9YrqLrObxW+DlVlUdK2aMFbN+FJch4XenPOMejtmklfNe133CSlromJkiLKITOY3rxeSEoK66SKT5ZYttr5fE6Wozit8Zectyp/NsDmYvQTkJcCLYRLMLMIAJxqPm/E3e6mJl95gsztJSTV9H5La+Robmz3dlbE0vat4xaJR6UiRBMZVSbEmFxAJsVxiYQMAADOwQhsipICGpJAMAEAkSuArgM8+3hpueLnGKbblGKXW3ZKx3spnG0Vm2gu2svgWJWCe6WMTs8PO9k/wDK+PczLT3Pxr/7efw/U9Ugi7Qp9vxGR5NT3Kxt1ehJXdk24pXfBcS5/gfGr/Qk+1ONvi0eqYmmvN6v1sFxfaW023UipqDhKNrtuyyxd2r+Unqi5HjNfcrGx44eevLLL5M1zwFTD4iEKsXCalFtPjx7D3LGzl+0PNLzahKKvom43en0Zwu+dOKxOHeWMnKcYybV9G15K5WzPUZKysi1xfIyJXuuT+BF8Je76kFeqmnryv4nE74Pzr/hr5s7jErVezH5HDb4Pzr/AIa+pRy7kCZGU4ijUjzIJORKLIZ1zQ1Nc0BMubKnatSf7yPzKKl3FjDTtOD5Si/BoD1RE0zHEkgJDIjSACMhgwBIBABYEFwIoQMGhASuJCQagNsjKQ2yEmUQmzltja7Qj/FfwudPI1G7ex6v3yFWUH0eZyvpa2tgj0KlC74GxoQRRptX/oYNr7x0sJlU4zlKSulFK1u9mYOihRUrXUXbhdJ27UXnQi2pOMXJcG0rrufUcPH7SMOvRp1X35V9Te7vb108XJwjCcZJN6pWsu1GiN3LDQd7wi83peSvKtz5nk32iVMuKioNxSinZNxtK71S6n2nrsnzPMt/tiVKlaNSnFzi4u7XVrotRNlYYT0672494m3wCl6K7kJlEJy53OD34narbnCPzZ3jRyW9+ys8ozV+GXwf9QOQ2VgunrU6TkoKclHPK+WPa7dRd2xuzVw93PLaNnpK903bQlgcA4VYPXSS079Dt9/8HLI0+PRUradTszNuFw892dsGrXp1KtNJxpyjGSzLMnNNxaj1ryXqU8Xg5UnlmrNq/uO4+zjZ2apWg29aeZJJ6uKb4cjUb24GTqQf+z/kyZ9MNPX2HXp5c1OSzRjNaXvGSUou65pow4WLc4rrckvFo9OwtOUsFh5tyldKlrwXRWsl2WOE2TgJPEw006S/uTv9BKPTIokkJIZpDEMSABMbEAAAgMy4jEkNsipIiNMAE0CkArAK5GQ2RKMcjcbBq54aK1m14M1Mzo936UOijls/xWfX13JUbLD0uwvLBQnbPCMkvxJOwqMDivtN3hqUnHD0m43jnnJaNp3Sin7mSK7iGHwkXbLQT5NQubGjRhH0Ixjf8KSv4HzjSryvxPR/s329U6RUJtyhJPLd3ytJvTsN4Hphqts1lCEnlvZG1KG1pQ6OWe2W2t9CDzpcBWJpkWwiEipiqGZalxmNoDnNq4XJHMuKaNxtzE/eej0tlpU4vtcY6vxMe2aV6b9zM3RaxT/8cH8DP1uLxT3OqOhtGmlwkpRl3OLKm1sLncpdjsbXZFD/AKjh+12+DHUo6SXtIvTjJsau5bLUWvV4lxj3OGb5mrwOz1GaZs9g0/2Gsvw4mm/GEl9DLGBIU4khMDSJCAGFFxBYQDAVwAzgAkwHcGArkDQmERXKEyLGICE2bPcfCJdJNN2nK9upGqqLiU9hb5LCpwnRlKzeqdifSyXj1jDo5vf3dF4xRq0rdLBWs9FOPG1+pr6mqpfahRVvMT7dV+peo/afRf8AoVfdlYkP5rhKe6mKUsvQVL+y2vHgeh7j7pyw8umrWU7WjDjlvxb7Szh9/sPJawqx74L9RV9/8PH/AC1X+VL6mvTDrTm9+MB0tB6tNNPTg7dTNPU+02iuFKo/fE0m2vtBVZWhSkurV/RGaSVKD0Q2jDg5twi2rNq5mKhXItDuIDBjY3hLuZlxUdaVtb0Kb6+RDFehLuY6c8ypPlSivBszdwS2Uv23Cv8AeJDrU7TqLlOS+LDD1FDE4efKrH4uxmxcbVqy/ez/AJmXpxj2PT/ZMYuVWi/jJGNIs7F1pY+H+2lP/wBZa/MwRWiE2VEaQ8oWKhMiTEwpMVxoTALCFYAM7QwBMBoQyK4ANCGuCZFAIiyZBAQkcrtq2Z951Uus5bH4Zym32kqxrEzoN35qzuan7kyxhqUokhXWqordRq9s11ldioq0iriISkzWUwpZy7s2SzK5iWCZmo4VpoyrqoS4GTMYaHoruMiNIJEUO5EDHil5L7mZ40rUsNK/pU5LuyyZgxD8l9zMmH2jCrRoQXpUozUtNPKldambPYK20ZWdN8pxfxNvtenlr1U9PKv4pM0m2HaKfKSN7tnGQq1pTptSi4wV1zUVcXYrbvPz2Kh+LDT8Y5WjDB3Rl3bqxjjWpNJSo1Iu701j/QxUloJsMVhiNBCGJsIQMTQNgFhAAFgBRY2FCYLrI03oPMACbG0QAbZGRJhYCNirLCF1IAKP3QHgy9YVgKX3Ql90LiRJAU/uo1hiy2NARhoSYWCwCCxG/UTAxV15L7mavYK9I281oU9n4fLm7WSjFtteb96M2yPVxJ4+lmg0PA08sEh0azafro+75m5g9Cjj8PecWX0h0AAIoBAAQiMmNsSQCGDYBWYLgCQDsKKBsYBIUUNhYBBYBgAAh2AQ0gYAITYPsHFAImiKRIAAQAKwAwABWsNA2BF6hFDEApq47gxMB3EwYrhBcQWAKTQrjbIthDAVwAzoGABS6iSGBYlIYARQwQAQCGAADEwAoQ4gADYgAAEwABRGMAIkJgADJoYFERIAIEJgACYmABCZAAAiAAB/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4" descr="jpeg (259×194)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0" name="Picture 16" descr="C:\Users\Wes\class\2014\spring\ENEE148A\mosf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82880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miniimg5.rightinthebox.com/images/384x384/201403/ycgfgl13957155743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657" y="2362200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89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Semiconductors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Conductors – semiconductors – insulators</a:t>
            </a:r>
          </a:p>
          <a:p>
            <a:r>
              <a:rPr lang="en-US" dirty="0" smtClean="0"/>
              <a:t>Impurities</a:t>
            </a:r>
          </a:p>
          <a:p>
            <a:pPr lvl="1"/>
            <a:r>
              <a:rPr lang="en-US" dirty="0" smtClean="0"/>
              <a:t>P-type</a:t>
            </a:r>
          </a:p>
          <a:p>
            <a:pPr lvl="1"/>
            <a:r>
              <a:rPr lang="en-US" dirty="0" smtClean="0"/>
              <a:t>N-type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22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Diodes</a:t>
            </a:r>
            <a:endParaRPr lang="en-US" dirty="0"/>
          </a:p>
        </p:txBody>
      </p:sp>
      <p:sp>
        <p:nvSpPr>
          <p:cNvPr id="4" name="AutoShape 2" descr="data:image/jpeg;base64,/9j/4AAQSkZJRgABAQAAAQABAAD/2wCEAAkGBwgHEBMUBxQQFBQWFxQVFBUVFRQQFhgaFxUaGBYeExoYHyggGCYlHBYVITEhJSkrLi4uGB8/RDYtNyktOisBCgoKBQUFDgUFDisZExkrKysrKysrKysrKysrKysrKysrKysrKysrKysrKysrKysrKysrKysrKysrKysrKysrK//AABEIAOMA3gMBIgACEQEDEQH/xAAcAAEBAQADAQEBAAAAAAAAAAAABwYEBQgDAgH/xABHEAACAQIDBAEOCwcEAwAAAAAAAQIDBAUGEQcSITFBCBMVFyJRU1RhcYGSk7IUMjVCcnN0sbPR0jM0UoKRodMjQ2LhJERj/8QAFAEBAAAAAAAAAAAAAAAAAAAAAP/EABQRAQAAAAAAAAAAAAAAAAAAAAD/2gAMAwEAAhEDEQA/ALiAAAAAAAAAAAB8ra4o3Ud62lGUeK1i1JcOfID6gAAAAAAAAAAAAAAAAAAAAAAAAAAAAAAAAAAea8p1s4YXXurnLG9UpQr1HXo8JQkt6fFxfTpF8VxR6UJZsN1fZHXxh+/VA0GSdo2EZqfW3rQuUu6oVODf1b5T83PyGzMFnnZtY5gXXMMfwe4jq4Tg9xNt8ddOXnM3hWdsxZInGhnqE6tHlC4gnKpH6z+NadPPzgWEHFwzEbPFacauHVIVKcuUovVf9eY5QAAAQ7b5mDFsHu7eOGVqtJSpybUJOKbUunQo2y2+usSwi1q30nOpKM96T4t6VJJa+hIk3VI/vlr9VL3io7HfkSz+jP8AFmBswAAAAAAAAAAAAAAAAAAAAAAACW7DVwxH7Q/fqFSJdsN5Yj9pl79QConBxbCrLGKbp4hBSi9efRr3jnACM4tlDMGQqruMkzlKk3rUoab0ZdGkk/J0o2GSto+F5kapXX/j3S4SoTfNrwb6fNzNq0nzMFnbZph+YP8AUstaNZcVKHcavThxXIDfAjGDZ7x7JNRW2dYTq0l3MK8U5zSXDu3877yuYXidli1NVMOnGpB9MXr6H3n5GBBuqR/fLX6qXvFR2O/Iln9Gf4syXdUj++Wv1UveKjsd+RLP6M/xZgbMAAAAAAAAAAAABwezOFeHt/aw/MdmcK8Pb+1h+ZgO0zhXjV7647TOFeNXvrgb/szhXh7f2sPzHZnCvD2/tYfmYDtM4V41e+uO0zhXjV764G/7M4V4e39rD8x2Zwrw9v7WH5mA7TOFeNXvrjtM4V41e+uBv+zOFL/ft/aw/MdmcL8Pb+1h+ZgO0zhXjV7647TOFeNXvrgb/szhb5V7f2sPzJ5sMnGccR629V8Klo++t6bT/ufvtNYVH/2r31z5bBKEbajewg9VG4lFN83uuS1YFTAAAAAdfjGDWGM03DEIRkmtOPMkWJZQzHs/qO4ylOUqKac6KW8pLp3tS2mQzrn7B8sR3KutavLuY0KfdSbfJT05ff5AIPtXzfSzdUtpdbdKrSpyhVi2mt5tPh/cs+yXGMMt8GtI1q1NSUZppySafXJPR+hogu0GyxShcRq4vRhbyuE6saUdU4xb0Smnyfkb18xT9nezDB8cwy3r3Va+jKopScadWMILSco9ytx9C74FZ7P4R4el6yHZ7CV/v0vWRiu01gHjGJe3h/jHaawDxjEvbw/xgbXs9hPh6XrIdn8I8PS9ZGK7TWAeMYl7eH6B2msA8YxL28f0AbXs/hHh6XrIdnsI8PS4f8kYrtNYB4xiXt4f4x2msA8YxL28P8YG17PYT4el6yHZ7CfD0vWRiu01gHjGJe3h/jHaawDxjEvbw/QBtez+EeHpesj+rHsJfKtS9ZGJ7TWAeMYl7eH6B2m8A8YxL28P0AUcAAAAAAAAAAfmfJ+Zkz2HL/TxD7XU96RTJ8n5mTTYd+yv/tdT72BTQA+HMAcXEcQtMMpupfTjCCWrben9O+ZbOu0LC8tQag+u1nwjCPdcfLoY/DMpZl2gTjXzlOdC24OFCDcKk0385fMTXp49AH3xPPOOZ0qytcgwkocFO6fCMV06vo4dC1ZqMk7OsNy0+vXL+EXcuMq81yb59aj83z8zUYVhdjg9KNLDKcKdOPKMVovO++/KzmAefeqSm3d2qfJUp6emS/Ip+x35Es/oz/FmS7qkf3y1+ql7xUdjvyJZ/Rn+LMDZgAAAAAAAAAAAAAAAAAAAAAAA/M+T8zJrsP8A2V/9sq/eUqfJ+Znn3Jm0WzyjG+pVYylUlcVpw4NpveaSenmAvGKYpZYTTdTEJxpwjxbb0JFi+fceztU+C5JpzSb0nW4bqjyblJ8u+fLCsoZn2hTVxmmpK3tp92qUW1KUXxSSfxVy4ssGEYTYYNTVPDKcKcF0RWmvlk+lgZHJWzTD8BkrjFWrm7fF1ZLuYv8A+cXy+lz8xvAAAAA899Uj++Wv1UveKjsd+RLP6M/xZku6pH98tfqpe8VHY78iWf0Z/izA2YAAAAAAAAAAAAAAAAAAAAAAAP5JaowWU9l+E4JVnXxBQuK8qk5xk46RjvS3lpFt6td83wAAAAAAAAAnG0zZpXzvXpVaVxGiqcHDR03U11euvCS0NXkrAp5ZsKNrUmqjpKS30txPWcpctXp8bQ7wAAAAAAAAAAAAAAAAAAAAAAAAAAAAAAAAAAAAAAAAAAAAAAAAAAAAAAAAAAAAAAAAAAAAAAAAAAAAAAAAAAAAAAAAAAAAAAAAADJ52z/hOS5Uo4tGvJ1VNx63GMl3LSeusl/EjWEG6pf9tY/Qr+9ADUdvXKn8F57OH6ztsA2tZSxqpGnCrOlOXCKrR62m3yW8m4r0tEk2RbPsJzrSuZYnOvB0pQjHrcoR+NGTeu9F68kZ7aTk+WSrzrMZupTnBVKU2t17rbi1Lo1Ti+XfT4agesrqvG2hOc9dIRlJ6c9IrV6f0MDgO1/LuO3NK3s4XSnVkox3oQUU9Ne6am+8cfZFmKpjWCT7Jb1SVuqtGer0lOCp70NX9GW7rz7kxORcfyNdYjawwrDKlGs6iVOo7mpNQej4tN910gegQdNmnM2F5VoOtjE92OukYpb05y70F0v+yJXc9UDRjJ/BbGUodDnXUJelKEkv6gW0GGyNtPwTN8+tUlOjX0bVKpo95Javrclwlp3uD4Phojtc8Z0wvJlFVMS3pSm2qVKGm/NrnprwSWq1b5arm2kBo2TbDdtWWcRq0qVCF2p1Zwpx1hBJOclFatT77Okwrb7YV6qjilpUo029OuQqqu1q+co7keHTwbfkZGcn/KNl9pt/xYgeywdRmfMmF5XoOvjE92Gu7FJb0pyfKMF0vh6PIiU3XVA0YyatLGUo9DnXVOXpioSS/qBbQT7I+1nBc1VVQnGdvXl8SM2pQm+lQmunyNLXo1KCAAAAAAAAAAAAAAAAAIN1S/7ax+hX96BeSK9UJgmLYvVs3hVvcV1GFZSdKlUrKOsoab24npyYH66mn9he/WUfdkdH1SF5Rq3trSg05U6MpS8nXJ9yn3via+lGMwzCNoGEqSwqhjNBS0clSp3dJSa5b26lqc3Ctm2dcyVt68o14b7/ANStdOUGu+5Kfdy9CYG/2E0pLB8Rk+TnUivPG3TfvImWyv5ZsfrV9zPSmFZct8tYXK1w5Slu0qq101lUnKLcnoult8F0cF0EC2bZWzFZYtZ1LyzvacI1U5Tnb1oRitHxk3HRAdh1Q17cV8UhTqN7lKjDcXRrNtya8+iX8qKJstyVl2vg9CV7b0K068XOpOpCM5cZNJRk+MdEklppy15n42y7O7jNahcYNo7inHclBtR67DVtKLfBSTb01568+CJhg2NbR8q0JWllRu4Q1e6pW0pyg23vOjLd6W9eldK5gZWq55fxKXY2T1t7mSpyT4vrdVqPn1S/ubfqhrqtWxSnGeqjG3puK6O6lNyf3L+U5GzTZXjOIXVO4zHTnRoQkqjjV4Vask9UnF8YrXRty016NdeGw26ZFvswRpXeDQdSrSi4VKcVrOcNXKLgvnOLcu5XF73DlxD5bN9n2W8XwSnO/owlVrxqSlWfx4NTlGO4/m7u6uHJ8dSJ5P8AlGy+02/4sTVZUpbSJU3YYNG7pUajkpqdJ04QU/jt1Jx3qa5tqLTfHRNs4eX8m5jsMTt+uWl64U7qlrU+D1lDdhWWstXHRLRa694DR9Ude16mI0KUm9ynbqcV/wAqlSam151Tgv5T8bO831su2Kp2mDVbrfc3Urpy0q901p+xktIpbumrWqffZQNs+z+4zZTp18HUXc0U4uDaj1ym3qkm+GsW21rou6l5Cb5YzPtCyVRdrbWdRwUpOMa1tXk4Nvj1txa1TfHjqv6gZS6wrHPhMq+GWV5QXXXVpQVKrLrXd70FF7i13eGj0XI9dWdWVenCU1o5RjJrlo2k2iKZFW1XHbiMsQr3Ntb729UnVpUotrXVxpQqQ1466J6bq9CTuIAAAAAAAAAAAAAAAAAAAAAAAAAAAAAAAAAAAAAAAAAAAAAAAAAAAAAAAAAAAAAAAAAAAAAAAAAAAAAAAAAAAAAAAAAAAAAAAAAAAAAAAAAAAAAAAAAAAAAAAAAAAAAAAAAAAAAAAAAAAAAAAAAAAAAAAAAAAAA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4" name="Picture 6" descr="https://encrypted-tbn1.gstatic.com/images?q=tbn:ANd9GcTXCidGuALNsfUSkmj_lfJmzPT859XCNa4CmPqkQu8zvCyFq-Unz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9443"/>
            <a:ext cx="5141167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89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Bipolar Junction Transistors</a:t>
            </a:r>
            <a:endParaRPr lang="en-US" dirty="0"/>
          </a:p>
        </p:txBody>
      </p:sp>
      <p:sp>
        <p:nvSpPr>
          <p:cNvPr id="4" name="AutoShape 2" descr="data:image/jpeg;base64,/9j/4AAQSkZJRgABAQAAAQABAAD/2wCEAAkGBhEQDxQUDxAREA8QEhcQERAQEA8SEBIQFBIYFRMQEhMZGyYfGBkvGRcWIC8sIycpLCwtFR4xOzIqNigrLCoBCQoKBQUFDQUFDSkYEhgpKSkpKSkpKSkpKSkpKSkpKSkpKSkpKSkpKSkpKSkpKSkpKSkpKSkpKSkpKSkpKSkpKf/AABEIAPQAzwMBIgACEQEDEQH/xAAcAAEAAgIDAQAAAAAAAAAAAAAABgcEBQEDCAL/xABSEAABAwMABgQGDQYKCwAAAAABAAIDBAURBgcSITFBEyJRYRQycYGRsQgVFyMzNUJSc3WClLI0VWVyweIWJERjdJKhs9LTGENTVGJkg6LR8PH/xAAUAQEAAAAAAAAAAAAAAAAAAAAA/8QAFBEBAAAAAAAAAAAAAAAAAAAAAP/aAAwDAQACEQMRAD8AvFERAREQEREBERAREQEREBERAREQF8TTNY0ue4MYwFznOIDWtAyXOJ3AYUa040rloDRCJjH+F10VJJt7XVjkztFmCOtw45Hcor7IS+PgtjIYyWmrm2H45xRt23N87tjzZHNBg6Q+yLp4pCyipnVTWnHTPk6GN3exuyXEeXZ8i50c9kVTzShlbTOpWuOBMyTpYwe142QWjvG0trqS0Np6e2xVJiY6qqgZHSuaHOawuIZGwnxRsgE44k9wxsNYWqemu2w5rm0tQx3WnZEHOkjwcscA5uTnBBJOMHtQTiOQOALSC0jIIIIIO8EHmF9LV6MWPwGjhpulfOIGbDZJAA4tBOy3A3YAw0dzQtogIiICIiAiIgIiICIiAiIgIiICIiAiIgIiIK81veNafren9ZWn9kZanSUEEzQSKefD8DxWStwHHu2mtH2gtxre8a0/W9P6yp1cbdFUQvinYJIZWlj2O4OaeI7vNvCCGalb9HU2eBjXgy0oMErM9ZuHHYJHYWYOfKORWTrJ1kx2eOI7DZ5pX4EHSbDuiAO3LnBwM7IG7eT3FV9dNQNZTzmS0VwY052RJJLBMxp+R0kYO1/2rmy+x/qpqgS3esbI3ILmxSSyzS4+S6V4GyPJk+TigtvRLSIXCiiqWxPhbMCQyTZLsBxbnI4g4yO0YW4XVTUzImNZG0MjjaGMY0Ya1jRhrQOQAAC7UBERAREQEREBERAREQEREBERAREQEREBF1S1TGeO9rf1nAetdbLnC44bNET2CRh/aggut7xrT9b0/rKsNV3rdOXWnHD23p/WVYiAiIgIiICIiAiIgIiICIiAiIgIiICItDpdprS2yHpKp/WduihZh00rvmxs9G84AyN/BBvsqE37W1Q08nQ0/SXCrO4U9E3pXbXY546o78ZI7FpWWG633r3F77ZbXb20EJxUzM/5h5G4dxHLxRxU70f0WpKCPYo6eOFvMtGXv73vPWd5yghgqdJa/fHHS2eE7wZT4RVYPdgtz5WtK59yKWf4wvVxqc8WRyCCLybHWAHkwrHRBX8OoqzDx4JZTzc+pnye87Lgu12o+yH+Rkd4qav9sinaIKL1harqOhdQeBvqYTU3CGnJExcIw8n3yPIyHg4IOVLf4JX+k30V3ZWMG/objFvI7OmG04nztWDpvfY7ncaGjt4dVSUVdFV1UkQBghjjdhwdJwzvPDmMbzuVqoK4brTqaIht8tk1INw8Lp/f6Uk8yRnZ8mXHuU4s99p6yISUs8c8Z+VG4HB+a4cWnuOCs2SMOBDgC0jBBAIIPEEcwoFe9U8YkNTZ5nWutG/MP5NJz2ZIeAHkGP8AhKCfoq9sWsqSGdtHfYRRVZ3RVA/I6nltNfwYeHPGfmnqqwkBERAREQEREBERAREQERaHTXS6K10b55RtO8SGIHrSzOHUjHoyewA8eCDB0707bbmMjhjNTcKk7FLSMyXOcd3SPxvDAfTjA5kYGhurx0cvh11f4XdZOttOwYqUco4W8MjtHDlzLmrzQyWNzrhc/fLrV9Z20N1LER1YIx8k4wD2eLyJdO0BFgV19p4JoYZpWsmqnObAwh2ZHMAc4AgYG4jjjiFnoCIo3pnp7TWuMdKTJUSboKWLrTSuJwMDk3O7J82TuQbq53SGmidLUSMihjGXPecNA/aeQA3lVrLdK/SNxZRGS32bJbJVuBbUVbQcOZCOTTw9OSd7F32zQeru0zaq/nZiadumtTCRFGOTqj5zscRx7cDqKyoomtaGtAa1oDWtaAGhoGAABwGEGt0b0XpbdAIaSIRsG9x4vkdzfI7i53/wYG5bVEQEREGs0h0cpq+B0NXE2WN28Z3OY7k9juLXd49W5V/bbzU6PTspblI6otMrtijr3eNAeUFQeQA9AGRuBDLTWFeLPDWQPgqWCSGVuy5p/sIPJwOCCN4IBQZjXAgEEEHeCN4I7QuVWehlzmtNaLTXvL4JMutdU/5cf+6uPzhwA5HdwLFZiAiIgLXXDSKkp3hlRV08Dy3aDJp4o3FpJAcGucDjIPoK2K84+yM+Nov6FH/fzoL0/htbfzjRfe6b/GtnR18UzdqGWOVnDaje17c9mWkhVSPY40BG6rq8kfzH+BQGwQz2TSVlLTzGVpqYqeTZBDZYZtg4e3ONoB+e4tQem0REAlVfYGe3t3fWv61ttjzBQNPiS1IwX1PeBuI/6fzSt1rav0lPb+hp99XcJG0UABw7Mu57h9ndnkXtUh0WsEdBRQ00XiwsDS7htv4vkPeXFx86DaoiIK61hfHdi+nqfwQqxVWWtKvjgu1llme2OKOWpe97jhrWhkO8rolu1fpE4x0Jkt9myWy1jgW1FU0HDmQjk08PTk8WINnpLrHkknNDY4xWV3CSbjS0o4F8j+DiPRndvPVWdoZq4jo5DU1UhrbnLvkqpd+wSMFsIPijG7PHHYOqt7o1otS26AQ0kQjYN7jxfI758juLnergMDctsgIiICIiAiIgIiIIzrB0Pbc6J0bTsVMR6almBIdHO3e3rDeAeB8ueIC6tW+lpuFEDMNisp3Gmq4yMObOzcXFvLPHuO0OSlarS5N9qtIopm9WkvQ8HnHyW1rPgpMcMnIH25CgstERAXnH2RnxtF/Qo/7+dejl5x9kZ8bRf0KP+/nQbc6uNKcfGjzu4C41f+FRzROqNhvWLxS7UziP4w6QvdEJSQalhBLZAcnJ8YYdwOQZUPZLgD4sP3wf5KiNR4bpVdWPbAYogGQuczadHBTtcXOL5CAHO6zyOGSQMIPTyLhowPIuUFbzjw/SprTvhs9L0mMZb4VUYx59hzT5YlZCrnVD7++51nE1Vwexp/mYfg/7JCPMrGQEREFY61LdFUXayxTsEkUk1QHsdnDgGwnBxyyArLhiaxoaxoa1oDWtaAGtaBgNAHAYVe6wvjuxfT1P4IVYqAiIgIiICIiAiIgIiIChmt2yGqtE+x8LTAVkThxa+HrOI79jbHnUzXxPCHtc1wy14LXA8C0jBHoQa3RW9CtoaeoGMzwse4DgHkddvmdtDzLaqvdSErm26SmeetQVk9L34Dg/8T3ehWEgLrkga45c1rj2loJXYotpVoL4fK2T2wuFJsM6Po6So6OM9YnbLceNvxnsA7EEjFJH/s2f1WrtDQOG4Kvfcf8A0zePvn7qe4/+mbx98/dQWGuitn2Inv8AmMc/+q0n9igfuP8A6ZvH3z91Y9w1RbMMhF4u7iI3ENdV5a4hp6pGzwQZuo2DZsUDucj5nk9p6d7c+hoU+VJ6stXHhlpp5vbO5U+30g6GnqdiFhbO9vVbjdnGT3kqU+4/+mbx98/dQWGirz3H/wBM3j75+6nuP/pm8ffP3UHzrC+O7F9PU/ghViqmbrof7X3uz/x2sq+mnm/LJul2NhjPg9wxna3/AKoVzICIiAiIgIiICIiAiIgIURBXOrLqXS9x8hWtmA75ukcfUFYyrrV4c3q+EcOnp292WslBVioCIiAiIgLh7cgg8DuPkK5RBXeox5bbJIHeNR1k9O4cwQQ/1uKsRVxoV/FL/daQ5DagsuMPYQ/4Yj7bwPsKx0BERBXWsL47sX09T+CFWKq61hfHdi+nqfwQqxUBERAREQEREBERAREQERarSm8CjoaioJA6CF8jc83hp2G+d2B50EO1QYlkutSN4qLnKGntZHvafRIrGUN1Q2g01lpQ4YfM01LzzJmcXtJ79gsHmUyQEREBERAREQVvrMHgNwt90HwcMngVYd/5NNnZeccmkvPlLVY7TkZG8HmtdpJYo66jmppfEnjLM4yWu4seB2hwDh5FFtU9/kfTPoqvq11sd4NK08XxN3Qyt7RsjGeeyD8oIJ2iIgqrXG2pNxs/gRYKsSVJh6TGwXhsJ2XdxAI8/LipFoZrHjrJDTVcZornFukpZd22QN7oCfGGN+OOO0dZa3WF8d2L6ep/BCpDploHS3SMdMDHUR74KqLqzROByMO5tzvwfNg70EkXxLK1jS57g1o3lziAAO0k8FWtt03q7TK2lv8A1oXHYprqwExSDk2o+a7HE8e3I66hWvDWYKl3gNHIHU7CHVErHAtlkBy2JpG4sacE9rv1d4egkUW1aaU+2NrgmcczNb0M/b00eA4nyjZf9sKUoCIiAiIgIiICrnW5Oao0driPvlwna6bGMspITtvcR5RtD6IqwqmpbGxz5HBkcbS97nHDWsaMucT2AAlV1q3hfca2pvEzSGS5pLex3FlJG7Dn45EuHp6TkUFjQwtY0NaA1rQGtaOAaBgAeZfaIgIiICIiAiIgKudY1pmoqmO8ULNqWnb0ddC3d4RR/Kccc2gcd+AGn5GDYy4c3Iwd4O4hBhWS9Q1lPHPTv24ZW7TTz7C1w5OByCORBWcqprqaXRqqdPTsdLY6l+amBgJdRSu3dLGPmcB6GneGk2bbrjFURMlgkbLFI3aY9hy1wP8A75sIIvpfo3UVNztU8LWmGjlndO4vaC1r2M2SAd7t7SN3cpiiIKv16abxUtEaQNjlqatuNh7WvbFDnfMQflZGG9hBPyd/mxep9JNTNur53zzGpE0py97J88sAAPa4AAAAAbgAFGK32NlKfga6oj+kjil/DsII17HrSnoa2Ske73urbtx54CeME4HZlm1/UavRCoY+x+rqSRs9DWwyzQOE0QfG+Il7DtNHFw4jmcKx9DNY8dY801VGaK5xbpKSXdtEDJdCT4wxvxxx2jrEJkiIgIiICIoFp1pzK2UW+0gTXScYLhvjo4zxmlPAOwcgHhuJ5Bwa/Tu5SXWsbZ6J5EYIkudQzhFCCCIAfnk4yO3ZHDbxYtBQxwRMihaGRRMEbGDg1jRgD0LS6D6GRWum6NhMk8h6SpqHePNMeLiTvxvOB5eJJJkSAiIgIiICIiAiIgIiIPiaFr2lr2hzHAtc1wBa5pGC0g7iMKsazRmtsUrqiztdVW57tuotZLi+M85KY7zw5bzw3O3bNoog0Giem9Hc4tully9o98gfhs8R7Hs8vMZB7Vv1DdKdWFNWS+EQPfQXAb21dMdlxd2ytBAf6QT243LTN0qvNr6t0o/bGmb/AC6gAMoaPlSw7t+O5o7ygstFF7DrMtdbgQ1kTZD/AKqY9DLn5oa/G0f1cqTgoOVGtM9Aqa6MHSgxVEe+Cqi6s0Tgctwebc78HzYO9SVEFbWTTGtt1TFQ3tpkEzxDR3KJpMcznEBjJgOD94GePbkdc2Sq81u+Pafren9ZU1ul9pqVu1VVEMDeRlkYzPkyd/mQZy+Jp2saXPc1jGguc5xDWtaOJJO4BV9V64I5nmKzUlRc5+G0xjoqZhPN8jhkDygA9q6Y9Xtfc3CS/wBV7yCHNtlGSyAcwJXg5cfOT2OQfN109qrnK6k0fbtNB2ai6PBEEI5iLI6zuw+gHxhKdC9Bqe1xFsWZZ5TtVFVJvmmfxJceTck4HfzOSd1brbFTRNip42RRMGGsjaGtHmHP1rJQEREBERAREQEREBERAREQEREBERBH79oDbq7JqqOGR54yBvRynyyMw4+cqMnUxHDn2vuVxoexkdQXRD7G4nzlWMiCuhoNfI/gtIXOHLpqKJx85LnZXI0R0hPjX9gHa2gp8+oKxEQUXrB0KrInUHht3qawVFwhgADBCIi8n36PDnAPA4HHNTu16mLTC7bfA6qlzkyVcrpSf1m7mHztWLre8a0/W9P6yrDQdNLSRxMDImMjjbuayNrWMA7mjcF3IiAiIgIiICIiAiIgIiICIiAiIgIiICIiAiIgIiIK81veNafren9ZUh070vFqozUuiMwD2x7DXhh65xnJBUe1veNafren9ZXXr9+JXfTxesoI3/pLRfm6T7yz/LXP+ktF+bpPvLP8tYOqTTe0Udt6KvkibP0z3YfTTSnYOzs9ZsbhyPNTuh1i6PzyxxRSwOlme2KNvgU42nvcGtbkxADeRxQT0IiICIiAiIgIiICIiAiIgIiICIiAiIgIiICIiCvNb3jWn63p/WV16/fiV308XrKsCpoY5dnpY2SdG8Sx7bGu2JG+LIzI6rhk4I371Ftaui89ytroKXY6Uyxv98dst2Wk534KCu9UGrS23C2dNVwOkm6aRm0JpmdVuzgYa4DmVPqDU7aIJo5YqZzZYZGyxu8IqDh7HBzTgvwd4HFVpa9V2ktLH0dNViCLJdsRVj2t2jxOAOKy/wCAuln5xf8Af5P/AAgvZFj0Eb2wxiQ5kEbQ85zl4aA45578rIQEREBERAREQEREBERAREQEREBERAREQEREBERAREQEREBERARE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g4QEBIQEA8QFREQEBAQEA8QDxASEBEUExAXFRMREhYbHCcfFxojGxISIC8gJCcqLC4sFR49NTA2QSgrMTUBCQoKBQUFDQUFDSkYEhgpKSkpKSkpKSkpKSkpKSkpKSkpKSkpKSkpKSkpKSkpKSkpKSkpKSkpKSkpKSkpKSkpKf/AABEIALUBFwMBIgACEQEDEQH/xAAcAAEAAgMBAQEAAAAAAAAAAAAABQYBBAcDAgj/xABIEAABAwIEAgMKCwUHBQAAAAABAAIDBBEFBhIhEzEHFEEWIjVRVWF0dbTSMjNFU3GBlKWys9MVFySRlSM0QlJUc7UlYmOh8P/EABQBAQAAAAAAAAAAAAAAAAAAAAD/xAAUEQEAAAAAAAAAAAAAAAAAAAAA/9oADAMBAAIRAxEAPwDuKIiAiIgIiICIiAobOdbJBh1bNE4tkipKiSN4tdrmROc077cwFMqA6QPBOIeg1X5LkExQyl0Ubnc3RscfpLQSvdQ1Zi7aPDnVThdsFIJS29tWmIENv5zYfWpDDa5k8MU7CCyaKOVhF7Fr2BzSLgHkRzAQbKIiAiIgIiICIiAiIgIiICIiAiIgIiwUGUUBlHH5avrnEawdWxGrpGaA4XZCWhpdcm7u+NyLDzKfQEREBERAREQEREBERARFoY+KjqlR1b+8dXn4HwPjeE7h/C734Wnnt40Hy3MVEZzTCrpzUN5wCaPijlzZe/aP5rR6QPBOIeg1X5LlyfL7ss9SwsSh37Q6zBq6oHiu6xxd+Mfh6NVuW/LR2Lq+f/BOIeg1X5LkER0iYcJ8Ana572iOkbPZmjvzCwSMa7U097qa0m1j3vPmtiaFuEYG8QPmcKSle+Nz5IzLuS+2oxlu2qwuwgADZfec/ANV6uf+Qp2owyGppTTzt1RSwhkjNTm6mlouLtII+ooMHHIBKIC53EOm9o5XMaXC7WvkDdDHEWs0kE3FhuFIKKbgz21Dpo5y1khYZYuG1xeY2aGgPPwW2AuLX25hSqAiIgIiICIiAiIgIiICIiAiIgLDuSysO5IKd0bfKfrvEfxMVyVN6NvlP13iP4mKO6Wc6z4e6gZAJCZKtj5uG0uLoY+cNha5eTcC4vwiORKDoaLAOw86ygIiICIiAiIgIiIPmWVrWlznANaC5znEBoAFySTyFlG91OH/AOtpPtMPvLwzv4Mr/Qaz2d6iMq5Kwp9BSPfh1C576Smc5zqOnLnOdC0lziWXJJJ3QSDazBBMakSYaJ3CxnD6QTEbc331HkO3sWjnrMdC/C69jKumc51FUta1tRCXOJhdYAB258yk+4PCPJlB9ipvcTuDwjyZQfYqb3EGs/FMLqKLq01XSmOWnEUjRVRNNnR6XC4dsVIRZlw5rQ0VtLZoAF6mG+wt/mXh3B4R5MoPsVN7idweEeTKD7FTe4g3afMNFI4Mjq6dz3GzWMnic4nxAB1ypBUPMuWqCmqMKfT0dLC84pG0vhpoYnFvVKg6SWtBtcA28wV8QEREBERAREQEREBERAREQEREBYdyWtXYpTwBpnmijDzpaZZGRhx8TdRFz5lsnkgp3Rt8p+u8R/ExeuffjMJ9c0/s1QvLo2+U/XeI/iYtrO9LI+TDCxj3CPFqeR+lrnaGCnnBe63Jt3Dc7bhB95vqnMlwwN0/2mJxsdqYxxsaWc96XA6Tdo3Fjz33Kkcv4tJVRNmdDojlZHNA4Sh+qOVupoeLAskAtqaNTRqFnO3tJ2Wnh2DwU+rgs06rA9891mtvojZqJ0Rt1O0sbZrdRsBcoN1ERAREQEREBERBCZ38GV/oNZ7O9feTvB1F6FS/kMXxnfwZX+g1ns7195O8HUXoVL+QxBMKl5mz/PS1xoafDzUSChNdcVLYhpbI5rmuuw22YbEEklzRbmRdFzPNGWK2qx4uglqKZjsHMXXY4dcWo1Lg6FxI0kljybBwIIaezcLtlXMUWI0cNZE1zWTNJDX/AAmlr3Me0+OzmOF+1Syi8s5ehw+kho4dRjhaQC83c4ucXvcfpc5xsNhfZSiCq53+Own1tH7HUq1Kq53+Own1tH7HUq1ICIiAiIgIiICIiAiIgIiICLVw/E4ahrnRP1COWWF5s4WkieWSN3A5OBF+S2kHFqmnwqfFcY/br42uiETaTjTFjmU/DcbwNB3dYsdYAm7jtcldLyQ2mGG0opXzPpxCBC+dpbKWi9tQLR9AsLWAttZe+OZaw6qs+spqeThjZ8zGktAvtqPZuduW6g5OkKk1ClwyB9bIwW0UIYKaFvD1N1Tm0TR2WBO+3PZBno2+U/XeI/iYrkqzkTBammiqHVLWNlq66prDFG/iCITFpEeuw1EaeYHarMgIiICIiAiIgIiICpmZ+lWhw+pNJLFVPlEbZDwIWyN0u5f4wf8A0rmuF9JPFjx2SUSYnCw0UTBNhsRfI46r8Nx1NGna535gbIOg12aqXEsFr6imc7SKOtjex7dMkb2077se3sNiD9BCm8n+DqL0Kl/IYqBlKGVuX8UdJBIziNxORk07S2pq2uheRUVDS42kO4O9u928Z0sEyVQPpad7o5dT6ane61XWAXdC0mwEthuTsEHY7ouU9wuH/Ny/ba39VY7hcP8Am5fttb+qg6vdLrlPcLh/zcv22t/VTuFw/wCbl+21v6qC252+Own1tH7HUq1Lj/c3S01dhj4WPDjiDGkuqKiQWNPMeT3kcwN7XXYEBERAREQEREBERAREQUDNXSHXU+IGgpKCKdwpm1JdJWR09ml+g7vs02Ona99+Wymch5xdiUMrpIODNTVElNPGJGyRh7Dvw5Bs8bjfx8r7FUbpIyNW1WK9aZhbK2n6pHEGSVjaYNkEhJdtI1xIG3i77zK29FmX62io3x1TWxh1RLJBSNk4opYnOuIeJc697m9zz53ug8cqY5S0dJWTVU8cUbcUxU6pHWvasfs0c3HzAEr6Gdq2sLm4TQOewA2rq7iU1MXWcBw2FvElsQL2A7QbbFamQ8pUEj6qskp2PqBiWJsa+QveGjrjxdjHEsabAbgA+ddBQUqHo6dUO4mK1s9WdYf1UHg0DSNJaBC34Vi3/EbG+4J3Vuo6GGFuiGNkbB/hjY1reVr2HmA/kvdEBauJ4dHUROhk16H2DuHLLE4gG9tbHBwG3Yd1tIgqv7ssM/yVX9RxD9ZWpEQEREFWxTMGLxzPZBg/GiabMm/aNNFrFuehzbt7dj4lq90+O+QPvak91XNfE8ha1zmsLi1pIY0tDnEC4aC4gAnluQEFP7p8d8gfe1J7qd0+O+QPvak91RM+e8wCuZA3ASIncQAvqNn6GuOrrDWmOMEaNnA3NwDuLTHdHj3kOL+rw/ooPnunx3yB97Unup3T475A+9qT3VsUeP406RglwZjIy4B8jcUhkcxpO7gzhjVbxXCtaDnGasx4y6gq2yYJoY6kqWvk/adK/Q0wuDn6Q27rC5sOdljL39zpfRKb8hitud/Blf6DV+zvVSy8P4Ol9EpvyGIJBUbHjPLirqcVVTFEMLdOWQTOju9krrH/ALTcNuRuQLXsSrzZeLqGIv4hijMhYYzIY2l+gm5ZqtfT5uSCD6Pa+WfDaaWZ7nyObIHPebudpnkY3Ue02aNzubKxLypqSOJgjijYxjb6WRsaxguSTZoAA3JP1r1sgisU/veF+smeyzrpq5nin97wv1kz2WddMQEREBV7HsaxOGXRS4X1mPQDxevQQd8Sbt0PBO1hv51YUQUzunx3yB97Unup3T475A+9qT3Vc1GY/mCGhi404mMYJBMMEkxaA0uLnhgOloDTdx2QV/unx3yB97Unup3T475A+9qT3Vq5f6YaOsY+RlLXhrZOG0so5p72Y1xLjE1zWm7iNOomwB7VKfvEpf8ATYl/S679NBq90+O+QPvak91O6fHfIH3tSe6p3BMyw1ZcI46lhYASKikqILg/5TI0B3LsW3iuLQUsLp6iRscUenXI6+lupwa29vGXAfWgq/dPjvkD72pPdTunx3yB97Unurag6UcEe5rGYhAXPcGtaNdyXGwA28ZVpQVDoxke6kndJHw3uxLES+LW1/Dcat5czUNnWNxcbGyt6oGUs14fSQ1gqaynjc3FMTc5j5mCQA1j7HRfVv8AQrRgObKCv19UqY5eFo4mjV3uvVpvcDnod/JBLoiIC55nPFqumqpqaKWUHE6eFlG4PJ4FQJ2QzGIG+/DmbIQ3SAIT2uJXQ1rVOGwSvjkkhie+El0T3xsc+Mm13Rki7TsNx4kEccxUkAfGXS6aWN3ElMdRI0cGLW9plIOt4YL2JLj5ypDDsRbO0uayZgDtNpoZIXHYG4a8Akb81GVeVhJ1lnWJmxVbZhJE0R2D5YeE54cW32FiG3tcBbGXsBZRxujZw7OeX/2dPBAL6QN2xNaCe95kXQSqIiAiIgKGdmBjKyeCR7WMgpIal73gMY0PklaXOkL7W/suWkW8ZvYTKr+O5UE/W5Y3uE9VRspO+daNoje97HCw1A3ldvc8hYIJmjropmCSGRkkbr6ZI3tew2JBs5pIO4I+pe6iMt4TJTxv4pBfLKZXWe+UjvGMAdK8B0ptGO+cBYWHJoUughM7+DK/0Gs9neqzlno4opaKlkdLXan0tO8huIVTWguhaSGgPsBvyCs2d/Blf6DWezvX3k7wdRehUv5DEER+6+g+dxD+pVfvp+6+g+dxD+pVfvq3qAx3PeGUMhhqqpscgiE+hzJSSwv0At0tOo3B2G9gTawJQR/7r6D53EP6lV++n7r6D53EP6lV++rTR1kc0bJYntfHI0PY9hBa5pFwQV7IOcYzk2moqrC5In1TnOxNjCJqueZtjSzu2a9xAN2jf6fGujqq53+Own1tH7HUq1ICIiAiIgIiIIbMGJw4dSz1fDjAaRJJsWh7nOZHqeWMc4m2kXsTsFMNeDyI25qIzbl8V9HNSGQx8YNHEDdenTI1/wAG4v8ABtz7VD5PyzPTTyySMY0P49y0xd+ZJ9bXDhsaXAN7ZdbgT3pALrhcEREGP/uaXH81iSMOBa4AgggggEEHmCO0LmOTsLkOINonlxhwHrIjLjcvdVSfwjnX715bBr3aG6SbDbZBz/OvR06anqsUpmyOkjxPEm1UQ74cJlXJaZo5jTyIF9t9rG936PqfFsFoWskwzjwSNNS40bz1yN7mkls0MhGtwa2NtmWIsBYlWLotr3SQzBzNJlkOIDaRtm10kkoj0yNa5waWuHEA0O/wk2cBd0ELl7OFDXh3V5ml8ZtJA8GOeMiwIfG6zhubXta999lNLm2cMfypJO+OukjbVQv0mVkVSyojewtILZY2XuNDbG55LZwsYzBFHNRVMWJUT2CSJlVeCtMbmuLQyawa47s3e0X5d7zQdAWni1RURxOdTwNmlBbpifNwWuu4A3fpdawueXYtLK+Zo6+F0rI5Y3RSvgmimaGyRyxhuth3N7F1r+ZTKDmeFY1jIxOv04ZCXmGgMkBxMBkfezBr2u4NnFwG+wtoHPa3TF4xUUTXvkaxokl0cR4A1P0CzA49oAJt9J8a9kBERAREQEREBERBCZ38GV/oNZ7O9feTvB1F6FS/kMXxnfwZX+g1ns7195O8HUXoVL+QxBMLk+ces90LurUjKmQ4E9ghfJHHs+okZqa5/e3GoXBIu0u+g9YWt+zYON1jhR8fh8Lj6G8Xh6tXD1c9N97IITo7y7Lh+GU1JMWmWJshfoN2gyTPk0g9tuJa/bZWREQVXO/x2E+to/Y6lWpVXO/x2E+to/Y6lWpAREQEREBERAREQEREBLIqhnfFqmGamZFPwo3xVTpHaoo2lzHU4jBe+nmsbPl70AX332sgsWF4LTUrS2nhZG02uGNt8EWaPoA5DkLrcKyEQfnDFMTEOL4rfEaWl1VfKow7rhktq3aeE/Ra/mvfzLvGVJtdBTO4rJdVPGeNHFwWSXb8NsdhoB8VhbxL0oDRVbTNHHE9pklYXuhAJfHI6N4OpoOzmOF/MpBrA1tmgAAWAAsAPEAgqHRt8p+u8R/ExXJU3o2+U/XeI/iYpPNGcIMPdSMl3NZVMpmgHvmhwN5NIBLgDwwbfOBBPoiICIiAiIgIiICIiDWxPD2VEMsEl9E0UkL9Js7TIwtdY9hs4qs0eS6+GNkUeN1bWRMbGxvVqA6WsaGtFzFc7Ac1b1goKt3L4l5drPsmH/oqFzjSYrQ0b6lmNVTnMfTtDXUtAARLUxxE7RdgkJ+pc3xPBHVOL4r/ANLqq3RV2vT1nVxFfVs7vHar281tK6Rmun4eXGR8F8OgYa3gSScR8Vq6n7xz7DUR47IJruWxLy7V/ZcP/SWe5XEvLtX9lw/9JT2J4pDTRGaZ2ljXMaTYuOp8gYxoA3JLnNH1rbQVRuSql01PLUYpUztpZxUMifBSMaXhjmAksjB5SO7e1WtEQEREBERAREQEREBERAREQFHY1h087GtgrJaZwdcvijgkLha2kiRrgB27eJSKIKF0b4BWxRNkkrqnhtqa7VSSU9Oxj71UwDydAeNRIk2Nt9tlfHcllYdyQU7o2+U/XeI/iYtHpRy1SVM2GOmi1OfiMNK465W3ifDO9zO9cLd8xpuN9ua3ujb5T9d4j+Ji9c+/GYT65p/ZqhBKY9jBp30TADaprGUxtbYGCV+9x/4xy3W1hWO01UC6nkD2gNOoNeGkPBLSCQA4Gx3CziOERVDoHSB16adtRFZ1rPEb2C/jFpHbKNyflqWhi4T6jihscMbD/FCwjaW30yzyNbe42YGjblysFgREQEREBERAREQEREFIxfocwaqnkqJoZTLM8yPInlALjzsAdl89IOGRU2BmnhBEcLsPjjBJcQ1tfAACTzV5VR6VvBU3+9Q/8hAgjumnCJKnDQ1s/DY2ppuI0Mc4ycSdsLWk6wNIMuuxBuWN5Wup/MFfLQ4XLK55fLTUoLpGNZEXvYwAva0te1lyCbWcBdanSb4Nf6Th/wDyMCsGK4XFVQSU8zS6KZpZI0Oc0lp5i43CDyGOQcbq95DINOrTBO9jNTdQD5Gs0N233IUgq87KzuvGrbJHpcYyY3RTF40R6LNe2ZrfP30bu1WFAREQEREBERAREQEREBERAREQFh3JZQoKb0bfKfrvEfxMVlxLB4agwmUEmmnZUxWcRaRjXNaTbmLSO2Xng2BQ0gmEWr+IqZ6qQudcmSZ2p1uwAWAA8Q7TcmRQEREBERAREQEREBERAREQFUelbwVN/vUP/IQK3Kq9JtLJLhsrI2Oe901DpYxpc4/x8BNgPMD/ACQS2ZMDFbTmnLywGSCTUGhx/sahkoFrjnw7fWpRYCygIiICIiAiIgIiICIiAi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g4QEBIQEA8QFREQEBAQEA8QDxASEBEUExAXFRMREhYbHCcfFxojGxISIC8gJCcqLC4sFR49NTA2QSgrMTUBCQoKBQUFDQUFDSkYEhgpKSkpKSkpKSkpKSkpKSkpKSkpKSkpKSkpKSkpKSkpKSkpKSkpKSkpKSkpKSkpKSkpKf/AABEIALUBFwMBIgACEQEDEQH/xAAcAAEAAgMBAQEAAAAAAAAAAAAABQYBBAcDAgj/xABIEAABAwIEAgMKCwUHBQAAAAABAAIDBBEFBhIhEzEHFEEWIjVRVWF0dbTSMjNFU3GBlKWys9MVFySRlSM0QlJUc7UlYmOh8P/EABQBAQAAAAAAAAAAAAAAAAAAAAD/xAAUEQEAAAAAAAAAAAAAAAAAAAAA/9oADAMBAAIRAxEAPwDuKIiAiIgIiICIiAobOdbJBh1bNE4tkipKiSN4tdrmROc077cwFMqA6QPBOIeg1X5LkExQyl0Ubnc3RscfpLQSvdQ1Zi7aPDnVThdsFIJS29tWmIENv5zYfWpDDa5k8MU7CCyaKOVhF7Fr2BzSLgHkRzAQbKIiAiIgIiICIiAiIgIiICIiAiIgIiwUGUUBlHH5avrnEawdWxGrpGaA4XZCWhpdcm7u+NyLDzKfQEREBERAREQEREBERARFoY+KjqlR1b+8dXn4HwPjeE7h/C734Wnnt40Hy3MVEZzTCrpzUN5wCaPijlzZe/aP5rR6QPBOIeg1X5LlyfL7ss9SwsSh37Q6zBq6oHiu6xxd+Mfh6NVuW/LR2Lq+f/BOIeg1X5LkER0iYcJ8Ana572iOkbPZmjvzCwSMa7U097qa0m1j3vPmtiaFuEYG8QPmcKSle+Nz5IzLuS+2oxlu2qwuwgADZfec/ANV6uf+Qp2owyGppTTzt1RSwhkjNTm6mlouLtII+ooMHHIBKIC53EOm9o5XMaXC7WvkDdDHEWs0kE3FhuFIKKbgz21Dpo5y1khYZYuG1xeY2aGgPPwW2AuLX25hSqAiIgIiICIiAiIgIiICIiAiIgLDuSysO5IKd0bfKfrvEfxMVyVN6NvlP13iP4mKO6Wc6z4e6gZAJCZKtj5uG0uLoY+cNha5eTcC4vwiORKDoaLAOw86ygIiICIiAiIgIiIPmWVrWlznANaC5znEBoAFySTyFlG91OH/AOtpPtMPvLwzv4Mr/Qaz2d6iMq5Kwp9BSPfh1C576Smc5zqOnLnOdC0lziWXJJJ3QSDazBBMakSYaJ3CxnD6QTEbc331HkO3sWjnrMdC/C69jKumc51FUta1tRCXOJhdYAB258yk+4PCPJlB9ipvcTuDwjyZQfYqb3EGs/FMLqKLq01XSmOWnEUjRVRNNnR6XC4dsVIRZlw5rQ0VtLZoAF6mG+wt/mXh3B4R5MoPsVN7idweEeTKD7FTe4g3afMNFI4Mjq6dz3GzWMnic4nxAB1ypBUPMuWqCmqMKfT0dLC84pG0vhpoYnFvVKg6SWtBtcA28wV8QEREBERAREQEREBERAREQEREBYdyWtXYpTwBpnmijDzpaZZGRhx8TdRFz5lsnkgp3Rt8p+u8R/ExeuffjMJ9c0/s1QvLo2+U/XeI/iYtrO9LI+TDCxj3CPFqeR+lrnaGCnnBe63Jt3Dc7bhB95vqnMlwwN0/2mJxsdqYxxsaWc96XA6Tdo3Fjz33Kkcv4tJVRNmdDojlZHNA4Sh+qOVupoeLAskAtqaNTRqFnO3tJ2Wnh2DwU+rgs06rA9891mtvojZqJ0Rt1O0sbZrdRsBcoN1ERAREQEREBERBCZ38GV/oNZ7O9feTvB1F6FS/kMXxnfwZX+g1ns7195O8HUXoVL+QxBMKl5mz/PS1xoafDzUSChNdcVLYhpbI5rmuuw22YbEEklzRbmRdFzPNGWK2qx4uglqKZjsHMXXY4dcWo1Lg6FxI0kljybBwIIaezcLtlXMUWI0cNZE1zWTNJDX/AAmlr3Me0+OzmOF+1Syi8s5ehw+kho4dRjhaQC83c4ucXvcfpc5xsNhfZSiCq53+Own1tH7HUq1Kq53+Own1tH7HUq1ICIiAiIgIiICIiAiIgIiICLVw/E4ahrnRP1COWWF5s4WkieWSN3A5OBF+S2kHFqmnwqfFcY/br42uiETaTjTFjmU/DcbwNB3dYsdYAm7jtcldLyQ2mGG0opXzPpxCBC+dpbKWi9tQLR9AsLWAttZe+OZaw6qs+spqeThjZ8zGktAvtqPZuduW6g5OkKk1ClwyB9bIwW0UIYKaFvD1N1Tm0TR2WBO+3PZBno2+U/XeI/iYrkqzkTBammiqHVLWNlq66prDFG/iCITFpEeuw1EaeYHarMgIiICIiAiIgIiICpmZ+lWhw+pNJLFVPlEbZDwIWyN0u5f4wf8A0rmuF9JPFjx2SUSYnCw0UTBNhsRfI46r8Nx1NGna535gbIOg12aqXEsFr6imc7SKOtjex7dMkb2077se3sNiD9BCm8n+DqL0Kl/IYqBlKGVuX8UdJBIziNxORk07S2pq2uheRUVDS42kO4O9u928Z0sEyVQPpad7o5dT6ane61XWAXdC0mwEthuTsEHY7ouU9wuH/Ny/ba39VY7hcP8Am5fttb+qg6vdLrlPcLh/zcv22t/VTuFw/wCbl+21v6qC252+Own1tH7HUq1Lj/c3S01dhj4WPDjiDGkuqKiQWNPMeT3kcwN7XXYEBERAREQEREBERAREQUDNXSHXU+IGgpKCKdwpm1JdJWR09ml+g7vs02Ona99+Wymch5xdiUMrpIODNTVElNPGJGyRh7Dvw5Bs8bjfx8r7FUbpIyNW1WK9aZhbK2n6pHEGSVjaYNkEhJdtI1xIG3i77zK29FmX62io3x1TWxh1RLJBSNk4opYnOuIeJc697m9zz53ug8cqY5S0dJWTVU8cUbcUxU6pHWvasfs0c3HzAEr6Gdq2sLm4TQOewA2rq7iU1MXWcBw2FvElsQL2A7QbbFamQ8pUEj6qskp2PqBiWJsa+QveGjrjxdjHEsabAbgA+ddBQUqHo6dUO4mK1s9WdYf1UHg0DSNJaBC34Vi3/EbG+4J3Vuo6GGFuiGNkbB/hjY1reVr2HmA/kvdEBauJ4dHUROhk16H2DuHLLE4gG9tbHBwG3Yd1tIgqv7ssM/yVX9RxD9ZWpEQEREFWxTMGLxzPZBg/GiabMm/aNNFrFuehzbt7dj4lq90+O+QPvak91XNfE8ha1zmsLi1pIY0tDnEC4aC4gAnluQEFP7p8d8gfe1J7qd0+O+QPvak91RM+e8wCuZA3ASIncQAvqNn6GuOrrDWmOMEaNnA3NwDuLTHdHj3kOL+rw/ooPnunx3yB97Unup3T475A+9qT3VsUeP406RglwZjIy4B8jcUhkcxpO7gzhjVbxXCtaDnGasx4y6gq2yYJoY6kqWvk/adK/Q0wuDn6Q27rC5sOdljL39zpfRKb8hitud/Blf6DV+zvVSy8P4Ol9EpvyGIJBUbHjPLirqcVVTFEMLdOWQTOju9krrH/ALTcNuRuQLXsSrzZeLqGIv4hijMhYYzIY2l+gm5ZqtfT5uSCD6Pa+WfDaaWZ7nyObIHPebudpnkY3Ue02aNzubKxLypqSOJgjijYxjb6WRsaxguSTZoAA3JP1r1sgisU/veF+smeyzrpq5nin97wv1kz2WddMQEREBV7HsaxOGXRS4X1mPQDxevQQd8Sbt0PBO1hv51YUQUzunx3yB97Unup3T475A+9qT3Vc1GY/mCGhi404mMYJBMMEkxaA0uLnhgOloDTdx2QV/unx3yB97Unup3T475A+9qT3Vq5f6YaOsY+RlLXhrZOG0so5p72Y1xLjE1zWm7iNOomwB7VKfvEpf8ATYl/S679NBq90+O+QPvak91O6fHfIH3tSe6p3BMyw1ZcI46lhYASKikqILg/5TI0B3LsW3iuLQUsLp6iRscUenXI6+lupwa29vGXAfWgq/dPjvkD72pPdTunx3yB97Unurag6UcEe5rGYhAXPcGtaNdyXGwA28ZVpQVDoxke6kndJHw3uxLES+LW1/Dcat5czUNnWNxcbGyt6oGUs14fSQ1gqaynjc3FMTc5j5mCQA1j7HRfVv8AQrRgObKCv19UqY5eFo4mjV3uvVpvcDnod/JBLoiIC55nPFqumqpqaKWUHE6eFlG4PJ4FQJ2QzGIG+/DmbIQ3SAIT2uJXQ1rVOGwSvjkkhie+El0T3xsc+Mm13Rki7TsNx4kEccxUkAfGXS6aWN3ElMdRI0cGLW9plIOt4YL2JLj5ypDDsRbO0uayZgDtNpoZIXHYG4a8Akb81GVeVhJ1lnWJmxVbZhJE0R2D5YeE54cW32FiG3tcBbGXsBZRxujZw7OeX/2dPBAL6QN2xNaCe95kXQSqIiAiIgKGdmBjKyeCR7WMgpIal73gMY0PklaXOkL7W/suWkW8ZvYTKr+O5UE/W5Y3uE9VRspO+daNoje97HCw1A3ldvc8hYIJmjropmCSGRkkbr6ZI3tew2JBs5pIO4I+pe6iMt4TJTxv4pBfLKZXWe+UjvGMAdK8B0ptGO+cBYWHJoUughM7+DK/0Gs9neqzlno4opaKlkdLXan0tO8huIVTWguhaSGgPsBvyCs2d/Blf6DWezvX3k7wdRehUv5DEER+6+g+dxD+pVfvp+6+g+dxD+pVfvq3qAx3PeGUMhhqqpscgiE+hzJSSwv0At0tOo3B2G9gTawJQR/7r6D53EP6lV++n7r6D53EP6lV++rTR1kc0bJYntfHI0PY9hBa5pFwQV7IOcYzk2moqrC5In1TnOxNjCJqueZtjSzu2a9xAN2jf6fGujqq53+Own1tH7HUq1ICIiAiIgIiIIbMGJw4dSz1fDjAaRJJsWh7nOZHqeWMc4m2kXsTsFMNeDyI25qIzbl8V9HNSGQx8YNHEDdenTI1/wAG4v8ABtz7VD5PyzPTTyySMY0P49y0xd+ZJ9bXDhsaXAN7ZdbgT3pALrhcEREGP/uaXH81iSMOBa4AgggggEEHmCO0LmOTsLkOINonlxhwHrIjLjcvdVSfwjnX715bBr3aG6SbDbZBz/OvR06anqsUpmyOkjxPEm1UQ74cJlXJaZo5jTyIF9t9rG936PqfFsFoWskwzjwSNNS40bz1yN7mkls0MhGtwa2NtmWIsBYlWLotr3SQzBzNJlkOIDaRtm10kkoj0yNa5waWuHEA0O/wk2cBd0ELl7OFDXh3V5ml8ZtJA8GOeMiwIfG6zhubXta999lNLm2cMfypJO+OukjbVQv0mVkVSyojewtILZY2XuNDbG55LZwsYzBFHNRVMWJUT2CSJlVeCtMbmuLQyawa47s3e0X5d7zQdAWni1RURxOdTwNmlBbpifNwWuu4A3fpdawueXYtLK+Zo6+F0rI5Y3RSvgmimaGyRyxhuth3N7F1r+ZTKDmeFY1jIxOv04ZCXmGgMkBxMBkfezBr2u4NnFwG+wtoHPa3TF4xUUTXvkaxokl0cR4A1P0CzA49oAJt9J8a9kBERAREQEREBERBCZ38GV/oNZ7O9feTvB1F6FS/kMXxnfwZX+g1ns7195O8HUXoVL+QxBMLk+ces90LurUjKmQ4E9ghfJHHs+okZqa5/e3GoXBIu0u+g9YWt+zYON1jhR8fh8Lj6G8Xh6tXD1c9N97IITo7y7Lh+GU1JMWmWJshfoN2gyTPk0g9tuJa/bZWREQVXO/x2E+to/Y6lWpVXO/x2E+to/Y6lWpAREQEREBERAREQEREBLIqhnfFqmGamZFPwo3xVTpHaoo2lzHU4jBe+nmsbPl70AX332sgsWF4LTUrS2nhZG02uGNt8EWaPoA5DkLrcKyEQfnDFMTEOL4rfEaWl1VfKow7rhktq3aeE/Ra/mvfzLvGVJtdBTO4rJdVPGeNHFwWSXb8NsdhoB8VhbxL0oDRVbTNHHE9pklYXuhAJfHI6N4OpoOzmOF/MpBrA1tmgAAWAAsAPEAgqHRt8p+u8R/ExXJU3o2+U/XeI/iYpPNGcIMPdSMl3NZVMpmgHvmhwN5NIBLgDwwbfOBBPoiICIiAiIgIiICIiDWxPD2VEMsEl9E0UkL9Js7TIwtdY9hs4qs0eS6+GNkUeN1bWRMbGxvVqA6WsaGtFzFc7Ac1b1goKt3L4l5drPsmH/oqFzjSYrQ0b6lmNVTnMfTtDXUtAARLUxxE7RdgkJ+pc3xPBHVOL4r/ANLqq3RV2vT1nVxFfVs7vHar281tK6Rmun4eXGR8F8OgYa3gSScR8Vq6n7xz7DUR47IJruWxLy7V/ZcP/SWe5XEvLtX9lw/9JT2J4pDTRGaZ2ljXMaTYuOp8gYxoA3JLnNH1rbQVRuSql01PLUYpUztpZxUMifBSMaXhjmAksjB5SO7e1WtEQEREBERAREQEREBERAREQFHY1h087GtgrJaZwdcvijgkLha2kiRrgB27eJSKIKF0b4BWxRNkkrqnhtqa7VSSU9Oxj71UwDydAeNRIk2Nt9tlfHcllYdyQU7o2+U/XeI/iYtHpRy1SVM2GOmi1OfiMNK465W3ifDO9zO9cLd8xpuN9ua3ujb5T9d4j+Ji9c+/GYT65p/ZqhBKY9jBp30TADaprGUxtbYGCV+9x/4xy3W1hWO01UC6nkD2gNOoNeGkPBLSCQA4Gx3CziOERVDoHSB16adtRFZ1rPEb2C/jFpHbKNyflqWhi4T6jihscMbD/FCwjaW30yzyNbe42YGjblysFgREQEREBERAREQEREFIxfocwaqnkqJoZTLM8yPInlALjzsAdl89IOGRU2BmnhBEcLsPjjBJcQ1tfAACTzV5VR6VvBU3+9Q/8hAgjumnCJKnDQ1s/DY2ppuI0Mc4ycSdsLWk6wNIMuuxBuWN5Wup/MFfLQ4XLK55fLTUoLpGNZEXvYwAva0te1lyCbWcBdanSb4Nf6Th/wDyMCsGK4XFVQSU8zS6KZpZI0Oc0lp5i43CDyGOQcbq95DINOrTBO9jNTdQD5Gs0N233IUgq87KzuvGrbJHpcYyY3RTF40R6LNe2ZrfP30bu1WFAREQEREBERAREQEREBERAREQFh3JZQoKb0bfKfrvEfxMVlxLB4agwmUEmmnZUxWcRaRjXNaTbmLSO2Xng2BQ0gmEWr+IqZ6qQudcmSZ2p1uwAWAA8Q7TcmRQEREBERAREQEREBERAREQFUelbwVN/vUP/IQK3Kq9JtLJLhsrI2Oe901DpYxpc4/x8BNgPMD/ACQS2ZMDFbTmnLywGSCTUGhx/sahkoFrjnw7fWpRYCygIiICIiAiIgIiICIiAiIgIiICIiAiIgIiICIiAiIgIiICIiAiIgIiICIiAiIgIiICIiAiIgIiICIiAiIgIiICIiAiIgIiICIiAiIg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xQSEhIUEhQVFhQWFBYYFxUVGBggGRcfFxwYGBoaGB0YHSkgGRolGxoYITEoJyksLi4vGx81ODMsNygtLiwBCgoKDg0OGxAQGzQmICYwNDcvMTg0NDIvNC8vNzUsLywsOCw3NC8sLDQuLC4vLyw0LzQsLCwsLCwsLCw0LCwsLP/AABEIAM4A9QMBEQACEQEDEQH/xAAcAAEAAgMBAQEAAAAAAAAAAAAABQYCBAcDAQj/xABSEAACAQMCAwMHBwYHDgcBAAABAgMABBESIQUGMRNBUQcUIjI0YXFCUnOBkaGyFSMzkrHRNVNicoKTswgWJENUVXSiwcPS09ThZJS0wuLw8Rf/xAAbAQEAAwEBAQEAAAAAAAAAAAAAAwQFBgIBB//EAEMRAAIBAwAECQkGBQIHAAAAAAABAgMEEQUSITETMzRBUWFxgZEGFBUiUqGxwdEWMlOS4fBCYnKC0lTiFyMkQ2Oi8f/aAAwDAQACEQMRAD8A7jQCgFAKA0rS5ZpZ1PRCgX+koY/eaA3aAUAoBQCgFAKAUAoBQCgFAKAUAoBQCgFAKAUAoBQCgFAKAUAoCMHGU84eAghlTXk4ww92Dn7fCq6uI8K6b3pZKqu4cM6LWGlnuNnhl520ayaWQMMgNjOO47E9akpVOEgpYxkloVeFpqeMZKJxrnC5inljUppVyBld8fbWJcaRrU6sorcmc7daVuKdaUI4wn0EZFzjcqzsCmXILej80aRj6qh9KXHV4Ff0zddK8C08lcwzXUkiylcKgIwMd+K0NH3dSvJqfMaui76rcTkqnMi31qm0R/HbxoYS6Y1B4xv09KRFP3E0BIUAoBQCgFAKAUAoBQCgFAYRyBs4OcEg/EbEUBnQCgFAKAUAoBQCgFAKAUAoCk8W4bNKk86I4lM3oKQNWgoIjt8CTWRXoVJxlUivWzs7MYMK4tqtSE6sYvW1tnTjGqXK2iCIqjoqgfYMVqxjqxSRtwioxUVzHHuZ/a7j6Rq5S84+XacRf8pn2kZVYqFz8mP6ab6MftrX0P8Afl2G7oHjJ9h0Wt86ch+bPZm+kg/tY6AmKAUAoBQCgFAKAUAoBQCgNPhfST6aX8RoDcoBQCgFAKAUAoDT4jfCLssgntJVjGO4tnf4bUBuUAoBQCgIbjHHjBKkQgllZ0dxoMYGExqzrcYxkfbUcqmq8YLlC04Wm6jmkk0tuefduTNzg3EVuYI5kDBZF1ANjI+OK9QlrJNENxRdGpKnLejh3N17IL26AbAEzAbL+6sWvRg6km1znQW3kvoq4oxq1aOZSWW9aa290sER5/J8/wC5f3VFwFPoJvsfob8D/wBp/wCRfvI9dO9xcBjkCJT0HzvcKvWNOMZvVXMZuk9B2Gj6cZ21PVbeHtk9n9zZ0rjFvNJEy28wglJGJDGJAMHcaCQDkbda0zFOUeVLil9w63TteJJM8rrohFoiE9myuWLazgAhe7cke+gLRwS34jdQRXEPF4zHKoZf8BTPvB/O7EHIPvBoC+UAoBQCgFAKAUBqtxCMSiEt+cK6guG3HuOMffUfCw1+DztInXgqnBZ9bf8AvmMrO9SUMYzkKxUnBG67EDI3+Ir7TqRnnV5th9p1YVMuL3PHeVHjfOskE8kQiRghwCScnYH/AG1lXGk5Uqrgo7jFutLzo1pU1FPBGW/PkiBgIkOWZup+USah9MT9lFf09U9hE/yrzU93KyNGqgIWyCfEDv8AjVuzv5V5uLWNhe0fpKVzUcHHGwtVaZsCgFAfGYAEnYDqTQEF/fH2vscL3I6dqCqQA9f0j7uPfGr/ALaAzWe/IyYbUH5nbyH/AFuxH4aAguO8fkWS0jurcxMJllLROJYwkeQzHAWRVXUuWMYUahvQFztrhJEV42V0YAqykFWB6EEbEUB60AoBQFSuuFed38hmjmWGOAJGwZkDFmJfBRgSMadum1QOGvU2rZg1YXHm9olTktZyy1hPZzb12lotbdY0VEAVEUKqjoANgKmSSWEZs5yqScpPLe8/P3OHt139M9ZNXjGfoWjuSU+wiKjLp0HyMe03H0K/iq3Z/eZzvlHxMO35HWLiZUVnchVUFmY9ABuSfqrQOPPyN5ROam4leyT7iMehCh+Si9PrY5Y+847hQF//ALn7nHs5W4fM3oSktAT3PjLJ/SAyPePE0B36gFAKAUAoBQCgKXxqUvLPcREMbQRhcdM5Yyj7Dj6qybhuU5VYfwYx8zDupOdSdaG3g8Y9+t7ixcuRabaEHqUDH4t6R+81etY6tGK6vjtNKyjq28F1fHacy5x9tn/nD8IrnL/lEjlNJ8qn++YhqqFAtvk19pf6I/tWtTRPGvsNrQfHvsOl10R1QoBQFbWP8oOxfPmaOVVOguWQ4Z37zCGBUKdnwScrpyBKXV8Y57eEKMSiXJ+b2YBGPtoDy41xfsdEcS9rcy57KLOOmNTyHfREuRlsd4ABYgEDLgvCOx1u7drcS4MsxGNWM4VRvoiXJCrnbJJJYsxAj+I2xsma5gB7EktcwL0IO7Txr1Ei4yVX1xnYtigLDFIGUMpypAII6EHcEUBlQCgFAav5Rh/jY/11/fQETccK4dIzO8dqzMcljoyT4k1G6UG8tFuF/cwioxqNJdZp8M5dsZJbnFvbsqtGFwqkDKAnGPfTgafso9ekrv8AFl4k7w7gtvbkmCGOMkYJRQCR1wcV9jCMdyIq11WrLFSbfazedQQQQCDsQehr2Vys842EKWrMIYs9rbD1FHrTxL4e+gJ2PhsKkMsUYI6EIoI+BAoDaoD4x2O2fd40Pj3EVa8XeRVdLeQqwyDrh/46sSoxi2nJZ7/oUqd5OpFTjSbT64/U9fP5f8ll/Xh/5leeDh7a9/0PfnFX8J+Mf8jx4fxGRdCXShHYei2QVc+Bxsr47uh7vCvVSlF5dN5X79x4oXFRYhcLDe58z+j6ufmJeq5eFARvF+NJbGIOsjGViqCNC2SBnHxwCfqNeJTUcZLNC2lWUnFpKO/LPTg/FEuY+0j1Y1MpDAggqcEEfGvsZKSyjxXoToT1JdT8dpxvnniLLf3SgDAcePzVrEureEqsmy/Q8jrK9pq4qSlmW/GMdHQQX5UfwX7/AN9Qea0yX7BaP9ufivoXTyT3zPdyKQMdiTt/OWrthRjCo2ugrXXkxa6Mhw1GUm28bcfTqOt1rmcKAh+bLhktnCErJKUhRh1Vp2ESsM7ZBbP1UBJWVqsUaRxgKiKqqo6AKMAfYKArvNV1JHc2PYx9rK3nComcLkqvpO3yUHUkAnwBJAoCV4LwjsNbu3a3EuDLMRjVjOFUb6IlyQq52ySSWLMQJOgPhFAQXKY7NZ7butp2SPw7NgssSr/JRXEY+joCeoBQCgPLzZPmL9goCuXvOPDopHjkkUOjFWHYyHBHdkJg1C7imnhs0qeibupBTjDY921fUjrDnrh6S3DdthXZCuIpd8IAdgm24r55zS6fie/Qt97Hvj9Sw8E5ntbtmW3l1so1MNEi4BOPlqO+vcKsJvEWVrmwuLaKlVjhPrT+DJipCmQfOcRa1YD+Otj+rPEf9lATlAKAxlJwdIycHAPee6vqxnafJZxsKvY8ZMClGtrgvqZnIXI1MSW07kacnbFXp0FUeVNY+hiUb10I6kqU28tvZsy9rxt3dBs/30/+Fuf1P+9ePNP514k3pX/wz8DTvb5uIL2NuuE9Eyu49XfOkDvPft/3qSFNWz16m/mXzK9avLSMeBorEf4m+bq7f31lntINCKmpm0gDU3U/GqMpazbNqlDUgo5zjne89q8khVOORG4v7aIGZFiSWQyIrAB2AVQHxp9UvUE/WqJGrbSVG0nPY3JpYfRvezOd+CUseEvboI7eRVjGTh0Z2JYlmJbtBkliT0qWMVFYRQr151puc9/02HFeeQwv7rUQW1jJAwD6C9Bk4+2suvxjO70TyOn2fNkHURol58j3tsv+jn8S1ZtPv9xg+UPJV/UvgzslaRxZ43kLOjKkjRsRgSKFLL7wHBUn4g0BTeZuD3CJCW4hcuPOrYbxWno6pUUNtB3Eg77bb0BL/kG6/wA53X9VZ/8AT0BFXUD21/w83F5JMH84RO2WBQGZVwFMUa5Y9MHNAXagFAKAhOCnN1xAg7CSFD/OWFGP14dfuoCboBQFJ5rDSXsaRpPJptnZ0hmMe7MBGW/OKMAh+m/xqtUy54XR0m1ZasLZyk0sySTcc7t/M+osnLlrJFawJMxaVYwHJOTnv37/AAqammopPeZt3OE685U1iLezsOF84e3Xf0zVl1eMZ3ujuSU+wiKjLp0HyMe03H0K/iq3Z/eZzvlHxMO35HV7u2WVHjkAZHUqynoQwwR9laBx5+Qee+Wm4dey27ZKg6o2Py0b1T+0H3g0BffIByh207X0q/m4Dpiz8qQjc/BQftYeFAfoagFAKAUB42tskahY1CqO4f8A3c16lJyeWR06UKcdWCwj2rySCgI6bi6pcJbsCGdSyttpOO7rnO3hUEriMaqpPe9xWlcxjWVFra93Qe3Db7tlLBWVQzKC2PS0nBIwemQeteqVXhFlI90KyqxcksLPjjnOS852kZvbglASWGTl/mr4NisC9uJxrySKtbys0jZzdCk46sd3q56yFFjF/Fj9Z/8Aiqr51UIvtxpbpj+VFv8AJjaot05VdJ7EjOWPyl8Sa0tGVpTqNPoLFv5R32kpcFcNaq27EltOoVuF0UBpcasPOIJYs6S6EK3zG6qw8SrYP1UB58A4l5xCrMNMikpKnzJE2dfeM7g94IPfQGhzBapLdWkcihkdLlWU9CCi7UB9s7p7V1guGLROQsFw3XJ9WGU/P+a59fofS9YCfBoDW4lfJBFJLIcIiljgZJx3ADcsTsANySBQGny1ZvHDmUYlld5pBsdLSHVoyOoRdKA+CCgJWgFARlpwyJLmaZXYyuqq4L5AA3UBe4bn7ajSjrtp7SaV2501Q2Yjt6+8kIpQwypBHiDkfdXtNNZRBGSkspnCObOGu17dEFcGZjuT+6sKvc041JJ53m3R8stHW1ONCprZisPC/UifyW/in2n/AIai86pdfgS/bvRfRP8AKvqXzyQ2TJcXBbG8QGxPzveKvWFaM5vV6Cle+UVppOCp2+cxeXlY6uk6TxS7eKMvHC8zAj83GUDHJxkGRlXbr1rVM05L5XuHzcRt42HDrmKaFwEkd7bSRIVUo2mYnc6SNtj4AmgLby7eS2VtFbQ8Kuwka4Hp2m56sx/P9SxJ+ugLxQCgFAKAUAoBQFT4tYyzNcyojB4+yEGRuezLFivuOTWZWpTqOc0tqxq9xj3FCpVlUqRTysavdtfxJ7gdsY7eFCMEIuR78ZP35q7bw1KUY9RoWtPg6MYvmRy7nH22f+cPwiuav+USOR0nyqf75iGqoUS2+TX2l/oj+1a1NE8a+w2tB8e+w6XXRHVCgFAQvEuGyLL5zakdoVCyxMcJOq50jP8Ai5BnZ8HbYgjBUDCz4zbTyoH/ADV1GDiGb0ZF14DaQTiRTsNSFl22NAb/AB3h/nNvNBq0dpGya9IbTqGAdLbHHWgOZck3U3BJ5LC+fto5mMltJFl3Z29ZDGMupb1t/RznfcmgL7bWMtzKk10vZxxnVDbZBIYdJZmGxcDooyq5zljgqBPUAoBQFE4vctFPcXSD0QxgYDG+Y8hj/TxWLXm6dSdZf0+7f4nP3NSVKrO4ju+77t/iW/hFoIoYowMaUUHHjjf761aFNU6aiug2rekqVKMFzI5NzP7XcfSNXL3nHy7TjL/lM+0jKrFQufkx/TTfRj8Va+h/vy7Dd0Dxk+w6LW+dOQ/NnszfSQf2sdATFAKAUAoBQCgFAKAUAoCHvOWLWV2kki1OxyTrcZ7ugbFVKljQqScpR2vrZSq6Otqs3Occt9b+poWHKdowfMOcSOo9OToGIHyvCvPo629n3v6kfom09j3v6kpw3gFvbsXhj0sRgnU522PyiR3CpKVpRpPWgsPtZNQsaFCWtTjh9r+ZJ1ZLYoBQCgNe+sY5kKTRpIh6q6hh4dDQEYOUrMbCBAvzAWCfWgOk/Z40BqcT4VBbi0WCKOJTeRZEaKufXO+BvQFmoBQCgFAai8MhEZjESdmTkppGknY5x9QqLgaerqaqx0EKt6ShweqtXo5jbqUmKNxbkeSaaSQSoA7EgEHbNY1fRc6lRzUltOfuNDTq1ZTUltZGQcjSM8idqmYyoJwd9ShtvtqH0PP2kQ+gantosvKfLL2juzOrBlA2B23z31esrKVvJtvOTQ0do6VrNybzlFnrRNYjeYLVpYGRBli8RxkDZZEY9fcDQElQCgFAKAUAoBQCgFAKAUBpcL6SfTS/iNAbtAKAUAoBQCgFAYvGDjIBwcjI6Ed499AZUAoBQCgFAKAUBG8P/T3f86P+zWgJKgFAKAUAoBQCgFAKAUAoBQCgFAKAUAoBQCgFAKAUAoBQCgFAKAUAoBQGKoASQBk9T4423oDKgFAKAUAoBQCgFAKAUAoBQCgFAKAUAoBQCgFAKAUAoBQCgFAKAUAoBQHjHcqXdBnUgUn+lqx+E0B7UAoBQCgFAKAUAoBQCgFAKAUAoBQCgFAKAUAoBQCgFAKAUAoBQCgFAKAjbT2q4+jg/wB7QElQCgMZHCjLEAbbk7b7D76AyoBQCgFAKAUAoBQCgFAKAUAoBQCgFAKAUAoBQCgFAKAUBGcc4v5sIz2TymSQRhUKZyenrsPCvE56uNhZtrbhnL1ksLO3O7uTPvA+Li5V2CPGUkaNlfTkFcZ3UkHr40hPWR8ubd0ZJZTysrHQ+3acx535uvYL64ihnKRoU0rojOMopO5XPUmqNatOM2kzqtG6MtatrCc4Zb630vrK+vOd+GZxcnUwUE6I9wucfJ95qPzip0l30PZfh+9/Ut3k25nu7m8Mc8xdOydtOlBuCoB9EA95qe3qzlPDZlaZ0fb0LbXpww8rp6+lnUqvHKkPzZ7M30kH9rHQExQCgFAKAUAoBQCgFAKAUBoWFwzS3KschJECjbYGONj067knegN+gFAKAUAoBQCgNO8vxHJAhBJmdkBHydKPJk/q4+ugNygFAKAUBVuZbN7i7sojHL2CGR5JEJUBtBEY1KwYb56eI8agqRcpxWNhqWdWNG3qzUlrPCSe3Znbsaa/bJ7hnDY7dOziXSuSxyWJJY5JJYkkk+JqWMVFYRQrV51pa03l+G7s2HD/ACi/wldfGP8As0rMuOMZ3eiORU+x/FlcqE0i6+SP28/QSftSrNpxncYnlByT+5fM7JdMwRzGAzhTpUnAJxsCe4E1pHEHA+OeW2Z1eCSyRGWRQwMjZUxOGII0+K4oC1cheVa44ndpbpZoqYLSSdqT2ajvxp3JOAB7/jQHV6AUAoBQCgFAKAUAoCqcT8oFnBK8Uhk1o2lsISM/GoJXEIvDNWjoa5q01UjjD6yJsvKLZLJcMTLiSRWX82egjRTn61NefOqZL6Au+rxLDy9zhbXsjRwFyypqOpSNsgd/vNSU60ZvCKt3oyvawU6mMN4LBUpnigFAYTSqilmIVVBJYnAAG5JJ6CgIQcwPL7HbtMvdM7CKE/BmBdge5lRlPjQHp2l/17O0/m9rL+Ls/wD20BA8V5gZbm0W6h7HsS00kiOJYkRo5IgzMoDouph6Toq7E59E4AusUoZQykMrAEMDkEHcEEdRQGdAKAUBDcU4yYbiCMqCkmQW3ypyAPdgkgVUrXDp1YwxsZSr3bpVoQa2S5+j9s2uEXrTCRiFCCRlTGckISpJz7xUlCq6ib5s7O4lt60qqcnuy0u7Ycv54hXz6c6QTldyB81a5+/qSVxJJ/vBhX2lb2jcShTqySW5JvC2EF2C/NX7BVThZ9JU9N6R/Hl+Zlq8m0Ki8JCgHsn3A961o6LnKVba+Y0dGaSu7itqVqspLG5ttHUq6E3z8/8A90Dyf2Uq38S+hKQs2PkuBhW9wYDHxHi1AdC8jnJ/5Psg0i4uJ8PJnqo30J9QOT7yfCgL9QCgFAKAUAoBQFN53tRPc2UQgSdh2spR20gqqhcFtLYGplPTfTVestaUVjJsaOm6VCrNzcVsWVt27+lcy6SY5Q4S1rbLG+kNrkYqpyq62LBV2GwBAqSlBxjhlO/uI16znHdhLbveFjLOL87/AMIXf0p/YKzK3GM7jRvJKfYQlRl4vnkb9sm/0c/jSrVn999hz/lHyaP9XyZ2GtE40UB8JoCt2cHn7CeYZtVYNbxHpJpORcSD5QPVFOwADHcjSBKS8QIu47fAw8EspbvBjeFAPge0P2CgPHjHFGVhBbgPcuuQD6sSk47WXHyQei9XIwMAMygbHB+FrbqQCXkdtUsretIxABZu4dMADZQAAABQEReQfk9mni2tGYtcRd0WrdriP5oHV1GxBLDcHUBZQaA+0AoCv8R4NJO9yW0gNEqREEkgqxfUdhp9LT49Ko1baVWU2+dYXxyZ1a0nWlNy2ZSUe55z44JHgVkYYIo2xqVfSx0ySSfvJqxb03TpRg+Ys2tF0aMYPevjznMud/bZviv4Vrm9Icol++Y5PSnKp93wIOqZnlp8nHtZ+ib9q1p6K4/uNfQnKe5/I6DxnhMV1EYZ1LRsQSA7qfROR6SEMN/fXRnWlH5r8n/D4rYusD57W3Xe4uSMPNGh2MhHQmgJj/8AmnDf4mT/AMzdf82gLdQHxuhx1ofH1ERZ8SnlQOsEeDnYzHIIOCCOy2IIIqxOlTi8OT8P1KNK5uKsFONNbf5v9p7+cXP8RF/XH/lV51aXtPw/Uk4S5/DX5n/ia9reyQBFuiMEACYernf0X8Djoeh9xr3KnGpl0vD6fvYRU69SilG4/NzZ6H9dz6iZqsaAoCK8ztvO+0yPOuzx+kbOn+Zq0428KizT4Tf6xJ589TzbWWN+Nme3pN+3ukk1aGVtLFW0nOCOoPvr3GcZ/deSCFSE86rzg4jzlw0tfXTagMyk4x7h76wrm5jGrJNc5qUvLW0tIK3nTk3HZlYx8SG/JJ+ePs/71D53DoJP+IFl+FP3fUu/klsTHdTEkHMBHT+WlXtH11UqNLoK9z5T2+lYqjShKLW3bjs5u06tWuUhQEJzaS0KwjrcypBscHS5zLg+PZLJQEzGgUBVAAAAAHQAbACgKrzBcSrxC2W3UNK9ncqC3qRgy2uZH7yq49UbsSBtnIAneD8LW3UgEvI7apZW9aViACzdw6AADZQAAABQG/QGMkYYFWGQQQQehB2IoCG5RYiBoW620skG5JOlDmIknqTC0ZPvJoCboBQCgFAac5g1HX2Wrv1ac/Xn6qilwefWxkhk6OfWxnuIy2Nv5zPnsdOiHHqY/wAZnH3fdXn/AJPV7jz/ANP/AC+4lLYw5/N9lqx8jTnH1V7jwefVwe4cFn1MZ6sG3UhKQHPXsZ+ntP8A1ENAT9AKAxkzg6casHGeme7Pur6sZ2nyWcbN5V7O+uIFKCyZjqJZxIPTYnLNsnefs2q9OnSqPPCe73bzEpV7qgtRUG9u153vne49/wAvXP8AkL/1n/wrx5vR/E936kvn93/p34/oapupeIjs0HZQjHasdyW66F6Zxtv/APhk1I23rPa+b6kDq1dJLUgtWH8T35fQvr/8dntLZY0VFzpUYGSSftNUZycpOTNqlTjTgoR3LvPavJIU3js5M8txH6XmgjGAeuot2gP1EVk3E3wsqsf4Me/eYd3N8NKtD/t49+crwJbggmS3h0JG2pNbF5GU6nJY7CNvHxq9aRxRj4+O00rKOrQj1rPjtObczE+dT6gA2s5CkkDp0JAz9lc3e8fPtOR0hymfaRlVSmXDyZe0S/RH8S1raI42XYbeguOl2fNHSK6A6k17+3aRCqSvExxiRAhYfASKy/aKAp/MHA7gSWJPELlgLv1mjtPQLQzoGGm3AJJYL6WR6fTOCAJj8g3P+c7v+rsv+moCFP8AgnFbXzm8eTtbS5jjM4gX0zLbMEUxRoCSFJ3z6u1AXqgFAKAgeV1/OcRbua+JB8dMFvGf9ZGH1GgJ6gFAVrmDiLxXMJVz2aAGZe7S7BAce4kn6qz7mtKnVi09i397wZd5XnSrxafqr7y6m8ZN/lyZpI2lZmIkkcqCdlVWKqB4bDNT2snOLm3vbx2FiynKpB1G85bx2ZwjnXO/ts39H8K1z+kOUS/fMcvpXlU+74EFVIzy0+Tj2s/RN+1a09E8f3GxoTlPc/kdE4oZuzPm4jMmRgSlgmM75079K6M6w5x5TOY7yztA1ytmQ8sehEaXUxR1k2yMYGnc0BZrC/4lNHHLELBo5FVlYNNuGGQenhQFsoBQCgFAYRRKoCqAAOgA2FfW23lnmMYxWrFYRnXw9CgI7iHELa32meKLtM7OVGvHXr161G3CO/CySUbSdXPBwz04XxNmwu45UDwurp0DIQV22wMeFe4tNbD5UpTpS1JrD6DivOXE9N9croJxIRnI8BXPXVrrVpPPOffsPK8XnCrpa23GrnHvIb8r/wAg/rD91QeZv2h/w8n/AKhfk/3F38k9/wBpdSjTjEBPX+WlaGjaHB1G88x8l5LS0SuGdXWzsxq468730HVK2TwKAjuYLAzwOiECQaXjJ6CSNg8ZPu1qM+6gPTg3EVuIUlUYzkMp6oykq6N/KVgVPwoCsc68BS/uFtpNhJYXWlseowltSj+/DYOO+gNHyawXlgi2vE5SxkIFsSwZBpBzEHxq7TA1BTtp9XowAHQqA0eNcSW3heVhkjARBjMjsdKRrn5TMQo+NAYcv8PMECI2DIdTyEdDJIxkkI9xdmoCRoBQEZLwZXadnZm7ZAhBx6KjOAuB7875qu7eMnJyedZY7uoqytIyc3J51ljsXUbXDrMQxJGucIoAJ6nHeffUlKmqcFBcxNRpKlTUFuRynnidRfTgsoIK7Ej5q1zl/Tm7iWF0GDfaHvq9eVSlRk4vc0tjILzhPnp+sP31U4Gp7LKnoHSX4EvAtXk2mU3ZAZSeyfYEHvXwrR0XTlGvtXMaGjdF3ltW161KUVjGWuc6ixwMnYDvroTdPyj5V+b/AMpXrMh/weLMcI8R8p/6RGfhpoDoX9z3zhlW4dK241Pb57xuXT6vWHxbwoDttAKAUAoBQCgFAVLmR2mvrOCGSNZIxLOda6gMKEUFQyknDsevdUFTLnGKfWa1oo07WrVnFtPEejre3D6ETfL3CvNYRHq1tqd2fGNTOxYnGTgb4+qpKcNVYKV3ccPU18Y3JLqSwcP53/hC7+lP7BWXW4xnd6N5JT7CEqMvF88jftk3+jn8aVas/vvsOf8AKPk0f6vkzsNaJxooBQEFxDh8sMjXFoAzPgzW5IAnwMBkY7JMAAMnZgAGxgMoGVjxa1mnG+i6RGTspcpKquVJAVvWUsi+kuQdOxoCS4jYpPG0Uq6kYYIyQfEEEbqwOCCMEEAigK1DzOLWXzO4czzYJgaIBpJQDjRIq/o5V2yzaUYelkbgASPD+Hyyyrc3YCsuextwQVg1Agu7DZ5ipIJHoqCQuclmAnaAUAoCsc7XTJ5oiPMrST4Ig9ZlVSz4GN9gKhrNrCRpaOpxkqkpJNKPPuTzhG3ygs3ZOZzKczOYxNjWE6Lqx9u9eqWtjaRX/BcIlTxuWcbs85yDyi/wldfGP+zSs644xnZ6I5FT7H8WVyoTSLr5I/bz9BJ+1Ks2nGdxh+UHJP7l8zss8KurI4DKwIZT0IOxB92K0jiSm8y8lcPS3ZksrZTrhGREmd5UB7u8EigJqz5OsInWSKzt0dTlXWNQynxBA2oCcoBQCgFAKAUAoDy83TVr0rr6asDV9vWvmFnJ615aurnZ0HrX08lA435NBcXEs3nJXtGLaezBxsB11DPSqk7XWk3k6G2086NKNPg84XT+hD2vkvDvMnnJHZuq57Ib5RHz6+3rY+qvPmf8xP8AaV/he/8AQtHJ3I4sJnlE5k1R6MFNONw2fWPhUtG34N5yZ+kdLu8pqGpjDzvyW+rBjigFAKA1r/h8U6FJo0kQ/JkUMPsIoCL/ALzrHGnzWLTjGjT6Hh6vq9NulAeN7YRQTcOSGNI0E8mFjUKP0E3cBQFjoBQCgFARd1wYSXUNyZHzCrhYxp0emMMT6OrJ27+7414cMyUs7i1TunChOior1sZe3Ozdz46ebnJSvZVOQc7co3k99cSxQF43KaWDRjOEUHYsD1BrOrUZym2kdlo3SdrStYQnPDWeZ9L6ivryXfFmQW7alCkjXHsGzj5fuNR+b1Ogvel7L8T3P6Ft8m/LF3bXnaTwlE7J11FkO5KED0WJ7jU9vSnGeWjJ0zpC2r22pTnl5XT19J1KrxypHcwWrSwMiDLF4jjIGyyIx6+4GgJGgFAKAUAoBQCgFAKAUAoCM4X+nvPpU/sYqAk6AUAoBQCgFAKAxaMEgkAkHIJHTu28NqAyoBQCgFAKAUAoCNtParj6OD/e0BJUAoBQCgFAKAUAoBQCgFAKAUAoDWtrQI8r5J7RlYjwwipt+rn66A2aAUAoBQCgFAKAUAoBQCgFAKAUAoDWitdMskmfXVBjHTRq7+/Or7qA2aAUAoBQCgFAKAUAoBQCgFAKAUAoBQCgFAKAUAoBQCgFAKAUB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1" name="Picture 9" descr="C:\Users\Wes\class\2014\spring\ENEE148A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371600"/>
            <a:ext cx="26574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Wes\class\2014\spring\ENEE148A\download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1600"/>
            <a:ext cx="261937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C:\Users\Wes\class\2014\spring\ENEE148A\download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633" y="4114800"/>
            <a:ext cx="23336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066800" y="4648200"/>
            <a:ext cx="3733800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This is WRONG!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04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MOSFET OPERATION</a:t>
            </a:r>
            <a:endParaRPr lang="en-US" dirty="0"/>
          </a:p>
        </p:txBody>
      </p:sp>
      <p:pic>
        <p:nvPicPr>
          <p:cNvPr id="9218" name="Picture 2" descr="https://encrypted-tbn1.gstatic.com/images?q=tbn:ANd9GcSqxeEWNNfTJVzmV1IYzFT6o469Cgg_gz3Li46HbnbY5xh0gB24C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5029200" cy="319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241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MOSFET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Maximum Voltage V</a:t>
            </a:r>
            <a:r>
              <a:rPr lang="en-US" baseline="-25000" dirty="0" smtClean="0"/>
              <a:t>DS</a:t>
            </a:r>
          </a:p>
          <a:p>
            <a:r>
              <a:rPr lang="en-US" dirty="0" smtClean="0"/>
              <a:t>Maximum current I</a:t>
            </a:r>
            <a:r>
              <a:rPr lang="en-US" baseline="-25000" dirty="0" smtClean="0"/>
              <a:t>DS </a:t>
            </a:r>
          </a:p>
          <a:p>
            <a:r>
              <a:rPr lang="en-US" dirty="0" smtClean="0"/>
              <a:t>Turn-on voltage V</a:t>
            </a:r>
            <a:r>
              <a:rPr lang="en-US" baseline="-25000" dirty="0" smtClean="0"/>
              <a:t>GS</a:t>
            </a:r>
          </a:p>
          <a:p>
            <a:r>
              <a:rPr lang="en-US" dirty="0" smtClean="0"/>
              <a:t>On resistance R</a:t>
            </a:r>
            <a:r>
              <a:rPr lang="en-US" baseline="-25000" dirty="0" smtClean="0"/>
              <a:t>DS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300656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H-Bridge concept</a:t>
            </a:r>
            <a:endParaRPr lang="en-US" dirty="0"/>
          </a:p>
        </p:txBody>
      </p:sp>
      <p:sp>
        <p:nvSpPr>
          <p:cNvPr id="4" name="AutoShape 2" descr="data:image/jpeg;base64,/9j/4AAQSkZJRgABAQAAAQABAAD/2wCEAAkGBxQTERMUEhQWFRUWFx0XFxcYFxsYFRcZFyIaHhkYGxcfHCghGB0lHRUVITEiJSorLi8uHCAzODMtNyguLisBCgoKDQ0NFA8MFCwZFBkrKywsKys3LCssKzcrLCwrNywsLCssKysrKzcsNywsKysrKysrKyw3KysrKysrKys3K//AABEIAN4A4AMBIgACEQEDEQH/xAAcAAEAAwADAQEAAAAAAAAAAAAABAUGAQIDBwj/xABJEAACAgECAwQECQgHBwUAAAABAgADEQQSBSExBhNBUQciYXEUMjM1gZGxstEWF1NVcnOU0yMkQlJUYqI0Q3SSk7PSFSWDocH/xAAUAQEAAAAAAAAAAAAAAAAAAAAA/8QAFREBAQAAAAAAAAAAAAAAAAAAAEH/2gAMAwEAAhEDEQA/APuMREBERAREQERECPxDViqqy1vi1ozn3KCT9k+Q9neO61btKNQz40zj4Qcki06/5BR57enP+9PsrDIweYnBrHkPDw8ukD5dd2z1ep0Wpsqemo111XFqwzmvvGYNp3yRixdqkn2kYEseJ9t9RRbdWRS7UhlK4ZbG2Vd58I25IWrcdmMn3zfiscxgczk8up8zBrBJJAyRg8uo8vdAreB3ak0s2q7rcfWTut23YVBGd3PIJYfQJ8+7N6vU6XR16piiLqFqQG26yysM5Zjqbc47vkQuxepxkz6tKLtLxY0PpECKy6jUClt3gpVmyB5+qOsDG6v0l31BGbTqQa1tJXdjawdQR57rRWB7CZ729vdStmqV0oX4PU+UYkWNYiBsquclSSfDAGOZzPorVg9QD9HlzEGsHOQOYweXUeXugV/BLNSambUirfnKd1u2lSAQDu55yWH0CZjgnEdUvD9NfRSdTbqbBZdmzG3ewBAz0AHqjwG2bqROH8OroDipdody5AJxub4xA/s5PPA8SYFNoXZOJ21gnbbp1udCchLAxTI8tw8uXqTSSJpuHVpZbaq/0luN7EkkhRhRz6AZPIcuZ85LgIiICIiAiIgIiICIiAiIgIiICIlN2v478C0lmoFfebMepu253EDrg46+UC5iZH8rtT+qtb9dH82Pyu1P6p1v10fzYGuiZH8rtT+qdb9dH82Pyu1P6p1v10fzYGumR7d/LcL/AONX7lkfldqf1Trfro/myl7Q8V1eofSMvDNWvcagXNk0+sArLgYs6+t4+UD6REyP5Xan9U6366P5sfldqf1Trfro/mwNdEyP5Xan9U6366P5sfldqf1Trfro/mwNdEx9vbHUKpJ4VrOQJ5mnHL/5JedmOLfC9JRqNuzvUD7c7tufDdgZ+oQLSIiAiIgIiICIiAidBauM5GCcA55Z6Y+udlYHmOcDmJ0qtDKGUhlIyCDkEeYI6zncM4yM+XjA7ROjXKACWABxg5GDnpz9s7wEx/pZ+a7/AHp99ZsJj/Sz813+9PvrA2EREBERAREQEREBERAjcS+Rt/Yb7DKH0ZfNGh/cLL7iXyNv7DfYZQ+jL5o0P7hYGniIgInTvV3bcjdjO3PPHTOPLPjOK71Y4VlJ9hB6Ej7QR7wYHpE8xcpYoCNwAJXPMBs4JHkdp+ozm65UG52CgdSxAH1mB3idEtUnAIJwDgHJweh9xwYquVhlSCASORzzHIj3gwMXoNDqjTpd5XuxqFY1ClhYF3sQXcvyxyJ9UTrpOIapPgq2CyssaV2ioCo78m4ucciOgUEY688zcyI/DKmtFpXLjoSSceGQM4BwTzgZ3sLRqKUqquLlTpq2AZAq1uCwasYHXaU5Ek8jPGuorrS9VbuzO2/vdOQawARmvUYAK5C4XnnPhNTrdctZrBBLWOEUDqSeZPuABJ9044dxFLq0sU4D5Kg4BODjp9EDHP8ACGGmSxbwQdMRWlX9CQNhsLsF9Qht3LIxgcucs+xmq1Tmw6rvAxAPdtWQtbAncFsKgMDkYA3YC5ycyzHaCr+mLHbXU4rNjEbWYnBC888jy5j7JK03EFex6xkMgVufRkfOHU+IyrD3iBMmC7ZLfxC+3htDJUldaW3WupZiXJ7tEUEY+ISSZvZnePdlRfcNRVfbpbwuw2VbfXTqFdWBDYOcHqMmA7IccsuTUJqQi3aW01WsnybYUMHXPxQVYZB6HMm9muNrrKe+RGWsuyoWx/SKpwLB/lbGRMhxfhS1JXwrSO5s1bNZqrmbdaKuXe2M2Mb35IvQdfKb/S6da0WtAFRAFUDoAOQED1iIgIiICIiAiIgZjtlxS5W0+k0wTvtVvXfZkpWiAb22j4x9YACQOxDXaOwcMvKWCugWUWoCpZAdpV1JOGBxzHWX3aPs9Xq1Tcz12VNvqtrIFlbdCQSCCCORBHOZviOl/wDTKrLxbZq9fqdtFTWkbmY52IqqAFQZLHA8OcDS8N46t+p1NFakjT7Q9nLZvbJNY/zKME+8S3lR2V4Guj0yUg7m5tY562WNzdz7SSZbwM9r9Fe+uDUuKlGnCs5r35Jcnap3AA4GT16iVWgo1dVYUrYF21hmRV7zJsuNpUeZBr9wPKanUcRVLUqxlmVnJ5BURcDcxPTJIA+nynTVNTeAjBbUO4khgVBrxkHB6+t+MDH8PTVWf1pGtHqVYA2k2AXW+q5wd22s88YzuzmX3azTq5p3LflNxVq61uTcQBh6yCDyPI4GOfMScnFKEeqpSgQ1syMCorAQou0HOM5sGB7J01PaKlTeqsLHoAaytSC4XqSBnngZyIFKh1gTNiMg2UBxQo3KALO9FYGTyPd5AzgE4kDQJrEalcXpVuL52brHJscsLAOSkrs5kgDJ5E9N9XYGAZTkEZBHQg9DO0BERAqOL0t3+ltVSwRmVgOZAsGA+PYQPoJlDo+yNqW0Oxrs7tEHrEgVsjMSygLls7+mQMjnmbWIGW/JRPgt9IqqVrLWceqMY37kzy6hSfrMsNPpSdazhNlddAqXlgMWbcdo/uqFUe9j5S5iAkXinEK9PTZda21K1LMfYP8A9kqY/wBLPzXf70+8sD17CcPcrZrdQMajVkOVP+6qHyVQ9wOT5kmauIgIiICIiAiIgIiIAzFdnv6/rn1x50UbqNJ5Mf8AfXj3kBQfIGaziXyNv7DfYZQ+jH5o0P7hYGniIgZrtBwh7bbQoymo0xoLdRWyliCR12sLG6eIHnOvHuz6bd9YVFWtlKLWzBiz0tzRBkqRTtIA6GaeIGE0nZU6mt7LVVGddQqA1ldhuKbHCHmuFqHUZ555S9v4a1Z1VyItj21oqqoAJZQwOWPgSw+gS+iBE4TpO6opqJya61TPntAGf/qS4iAiIgIiICIiAmP9LPzXf70++s2Ex/pZ+a7/AHp99YGwiJwTA5iYselThf8AiP8AQ34R+dPhn+I/0N+EDaSt4j2g0unOL9TRUfKy1EP1E5mVr19/F2Yaax9NoF5G5Rtv1DeIrJHqIOm7GSfdL7hnY3RUDFenrz4s43ux82dslj7TAncN47ptR8hqKbf3diOR9AJxLCZ/ifYvRXj19OisPivWO7sU+auuCDKNuL38JcJrrG1GiblXqSubam8Eu2jDA+DADpz8IG8iYv8AOnwz/Ef6G/Cemm9JnDbHRE1GWdgqjY3MscAdPMwNPxL5G39hvsMofRl80aH9wsvuJfI2/sN9hlD6MvmjQ/uFgaeIiAiIgIiICIiAiIgIiICIiAmP9LPzXf70++s2Ex/paH/tWo9pQf6lgbCdbOh90yh7AUf4jW/xVn4zq/YCjB/rGt6f4qz8YH5i4dpmtsqqTG+xlrTJwNzkKuT4DJEmUcHdtWNIcCw3Cg4OQGLbSc+IHM/RLHsN2lOjvrYrUa3sqNpesOyIjesaz1U4Zjy8hLm7tgL+Lae1lqWmrV7lZKxWxR2A3WH+0QMHn7YK/RvDdClFVdVYwlahVHsEkxEBIPG+GJqdPbRYMpYpU+zPQj2g4MnThjgZPSB+NNVSa3dH+MjFD71JB+yTuyx/rul/f1/eWT6+1D06vVXUpS4usY/0tYsAG5iCuTyzukgdoLNdqNJValNa9+nOioVP6xAPrA/V7YH6e4l8jb+w32GUPoy+aND+4WQtd2CpFdh+Ea3kjHnqrMdD7ZP9GjZ4ToTy+QXpyEDSxEQEREBERAREQEREBERAREQEx/pZ+a7/AHp99ZsJj/Sz813+9PvLA2E6uMg+6dogfnRPQtxHA50f9Q/+M5PoW4j50f8AUP8A4z9FRAx3Yrj1i40OvxXrKlAGT6uoQdLK2Pxj4EdQZsZV8e4BRrECXpuxzVgSrof7yOOan3SjTs/xGkbdPxEWIOg1VIsYDy3oVJgbCYftvxqy/fw/h2LNS6kWuD6mnrPUuw+KzdAOvjPd+zfEL/V1XESqeK6WoVFh4jexYj6JoOB8Eo0lfd6esIvU+LMf7zMebH2mB8GHoX4j50f9Q/8AjJvBfRDr6tTRYxp2pajthznCsCcer7J99iBG4l8jb+w32GUPoy+aND+4WX3Evkbf2G+wyh9GXzRof3CwNPERAREQEREBERArtXr2XVaekAbbEtZj4ju+7xj/AJzI2r7TUVs6tvwmcuEOwsoBZA3iwBzj3+U9uLcFW96rO9tqasOoNbBcizbuByp/uL0wZ4P2YpJfJsIdWUqXJUF12s4B/tlfH8TAkcO47Te5SpixXfnlyHdtsbn+1nHngyEnHH+FGqwLUgYqodLN1uBnclmO7Pj6uSeRkzhHAadMztUCC4RWyc8qwQuPLqSfMkmdV4BXv3s9rgMWVGsJrRmzkgdf7RxknGeWIEC3tNlKe7BdnNIZxWRUvfFTg5OVO05xzxkZ6yw4Nx+rUs4q3HYAckeqQ2dpBz47ScHBxg4wZ4/kxSDXg2Kqd36gc7GNOBWzDxICge3HPM9+C8Cq0wxUXCYwqFsog64Vfq5nJ9sC0nzvtFp6dVxR9NxCwrp0oV6KjYaq7WYt3jEgjeVwvLPLM+iSDxXg9GpULqKa7QOYDqGx7swMl2J40tOl1r2XNZpNNc4oudtxepVUkB/95hiyhvHE0PZDUai3TLbqgFe0l1QDHd1tzRD5kLjJlBxShNZrK9BUoGl0m23UhRhWfrTRy5Y5FmHsE3MBMx6RLLfgTVaclbtQ601sCQVLnm2R0woYzTzgqD1HSB8e0HaPWMt95NlY1WnTuhtJelaHFd9oTn6wFhfp4CaHg+i09+parSXW3aXuM3ONRa699uHd7bd3J8CwsFPiMib/ALscuQ5dOXTPWK6wowoAHkBiB8w0dHdaDSO9t9a6h1TV3NdYSiJvPIsxFIZgqlgByPUciIXErCWA0q6jVaP4QorSu9w1jLVYbTXcXBKA7D8bGQcT64UBGCBjy8IVAAAAAB05dPdAo+w2qezQ0tY5d8EMSCHBBPqvkA7l6E4HMS+nAE5gYn0iXZt0NF1rU6S6xxe6sUyQB3dTWD4isS3iM4AkfsfXVp+I3aXRWF9ItCu6bzYlFu7AVXJO3cuSVz4Tb6zSV2oUtRXQ9VYAg/QZju1FSUpVw3h6JTbqyQe7UDuqVx3tpx44O0e0wLPspxm3WW6m4EfBAwr0/LnYUz3lu7xUnAHuzNLI3DdClFVdNS7UrUKo8gOkkwK6vWsdW9PLYtKP057nawdfLCCQh2rp3EEOq59VyAEdd2xnU5+KGIyTjqCMiStbwOuy3vS1qsVCkJYyKwUkqDggnBZvrni/ZbTMtqshK2DBBdiAN28qgz6gLcyBiB7cC47Xql3VBsbVb1hjG/PqkeDDHMeGRKde0li998IxSVR3Ss0vuwh+MLN2y7AKkhcYyJf6DhlVIsFa47x2sfmTlm6n2D2SGvZrT4IYO4KGsd5Y77UbGVXLernA9vIQIvEu0myxAFYVCxlstIGw92js6rz3ZBUc8eBEseB8YXUozKrKFbb62MHkDyYEhuvgeRyJ5X9m9O7l2VjksSpd+7y4Kse7ztyQT4SVwzhiUKVr34OB6zs+AvIAbicAeyBNiIgU/GXJ1GkqyQjOztg43Gpcqp9hJzj/ACzN8C7SWj4NSAm3YjWPa20sLWceoSRkjaBgBsk+HjtNXoks2bxzRg6kEghh4gj2EgjxBM7nTJlTsXK/FOBke7ygYgvql02svFlS2m/G7a7YWt9u3BbkOmMeZ85oNGzprmQtnvNOLHAztFiNt3KCTtDA9P8AJ75cLQoBAUYJyRjkSTkn6+c86dEi2PYB69mAzEknC52qM9AMk4HiTAkSo7W8a+B6O7UbdxRfVXzY8lHuyRLeY/0s/Nd/vT76wLPsbwM6TTBXO+6wm29/F7X5sfcOg9gEvYiAiIgIiICIiAiIgdLbAqlj0AJPuEyPYClr+84lb8fVY7pevdadc92o9p5s3tPsmo4l8jb+w32GUPoy+aND+4WBp4iIGW7Q65q77XABOn0htqU52s7MwYkDrgIo9m8+c68Q4lqKGXvRU7Cuxgyh1RQXoUbhuPIb2JPkvLHOaO7RI7pYy5dAQp8cNjcPaDgcj5CdtXp96FdzJkY3KQGHuJBgYTUcc1LWd9Uan7mnU5ba+x1qag+qgbqcMAcnz5y0sW223XrbcO5FSOgClTXuViGD7uoK56c+XSaLh3D0pr2LkjJJLHczFjliT7TO+s0aWoyOuVbkw6ZHkcdR7IHnwbUNZp6LH5M9SM3h6zKCeXvMmTgCcwEREBERAREQEx/pZ+a7/en31mwmP9LPzXf70++sDYREQEREBERAREQERECNxL5G39hvsMofRl80aH9wsvuJfI2/sN9hlD6MvmjQ/uFgaeIiAiIgIiICIiAiIgIiICIiAmS9KlTNwy8IrMcpyUFmOGXoBzM1sQMh+cTT/odZ/C2/hOPziaf9DrP4W38JsIgY/wDOJp/0Os/hbfwj84mn/Q6z+Ft/CbCIGP8Aziaf9DrP4W38J51ekvSMWC1aslThgNNYSp64IxyOCDNpMf2K/wBt4x/xa/8AargPziaf9DrP4W38I/OJp/0Os/hbfwmwiBj/AM4mn/Q6z+Ft/CPziaf9DrP4W38JsIgYrWekDTtW6inWZKkD+q2dSD7JY+jilk4VoldSrClQQRgg+RB6TSRAREQEREBERAREQEREBERAREQEREBERAREQEx/Yn/beMf8Wv8A2q5sJR9n+CtRfrrWYEam4WKBnKgIqYPt9WBeREQEREBERAREQEREBERAREQEREBERAREQEREDG8f9INOlfWoylm0tdbnB+ObCRtHkR6v1y+ftFpgwQ3IHKd5szl9uN2do59MnHWUmp7AUWagX2MzN3lrsOgcXKqhW8wgUYnPCOxPc2VMb2cIVsKlVBa1K+6D7uoGwfF6ZgTOH9tdHbQlxtWtWYoBZ6h3DqOfXlg5HLnLDSce01tzUV3I9q53IDlhtIDZ9xI+sSh1nYVXrqRbmXYltTHYrbqtQwZ1AIO0+qAGEvOCcFTTqwX1ibHcMQNwFhztz15ch9AgQeKdpWTUGmmtbO7Ctcz2CpU352qpYYdyAxxywB15iSR2q0e6xfhNWawS/rD1cHac/SQMe0So432Cq1N7u7/0dpDWIa0ZiQACEtI3Vhgqg48uWJKs7IJ8H7pW2sLzelmxSVY2d4F2nkVBwMewQLJO0WlIyL6yMIcg8sWkrX/zMCPokfT9r9E6O6amtlTG4gnluJCjGMkkqRgeIIlMewABGzUMAxra7KKe9aqw2hh/cyzNyHLpO9HYNaxT3VzI9NaKjbFOWrZ23sp5NkWuCPbnrAu+A8dTUadtR8WsPYAc5BStmG/p4hc4nrwDiR1GnruZO7Fg3IpOTsPxCfIlcHHhmR+FcAFWkfTNYbN/ebnICkm0sW5DkPjGROA8JWzTULqkR7NN/RBgTtJrwNwHLGdoOPCBY8M4t3l2ooddllJU4zkNXZnu3Hv2sCPAiWkoOB6Rjq9XqXwN+2lFBJwlBfmeQ5lrG5eQEv4CIiAiIgIiICIi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TERMUEhQWFRUWFx0XFxcYFxsYFRcZFyIaHhkYGxcfHCghGB0lHRUVITEiJSorLi8uHCAzODMtNyguLisBCgoKDQ0NFA8MFCwZFBkrKywsKys3LCssKzcrLCwrNywsLCssKysrKzcsNywsKysrKysrKyw3KysrKysrKys3K//AABEIAN4A4AMBIgACEQEDEQH/xAAcAAEAAwADAQEAAAAAAAAAAAAABAUGAQIDBwj/xABJEAACAgECAwQECQgHBwUAAAABAgADEQQSBSExBhNBUQciYXEUMjM1gZGxstEWF1NVcnOU0yMkQlJUYqI0Q3SSk7PSFSWDocH/xAAUAQEAAAAAAAAAAAAAAAAAAAAA/8QAFREBAQAAAAAAAAAAAAAAAAAAAEH/2gAMAwEAAhEDEQA/APuMREBERAREQERECPxDViqqy1vi1ozn3KCT9k+Q9neO61btKNQz40zj4Qcki06/5BR57enP+9PsrDIweYnBrHkPDw8ukD5dd2z1ep0Wpsqemo111XFqwzmvvGYNp3yRixdqkn2kYEseJ9t9RRbdWRS7UhlK4ZbG2Vd58I25IWrcdmMn3zfiscxgczk8up8zBrBJJAyRg8uo8vdAreB3ak0s2q7rcfWTut23YVBGd3PIJYfQJ8+7N6vU6XR16piiLqFqQG26yysM5Zjqbc47vkQuxepxkz6tKLtLxY0PpECKy6jUClt3gpVmyB5+qOsDG6v0l31BGbTqQa1tJXdjawdQR57rRWB7CZ729vdStmqV0oX4PU+UYkWNYiBsquclSSfDAGOZzPorVg9QD9HlzEGsHOQOYweXUeXugV/BLNSambUirfnKd1u2lSAQDu55yWH0CZjgnEdUvD9NfRSdTbqbBZdmzG3ewBAz0AHqjwG2bqROH8OroDipdody5AJxub4xA/s5PPA8SYFNoXZOJ21gnbbp1udCchLAxTI8tw8uXqTSSJpuHVpZbaq/0luN7EkkhRhRz6AZPIcuZ85LgIiICIiAiIgIiICIiAiIgIiICIlN2v478C0lmoFfebMepu253EDrg46+UC5iZH8rtT+qtb9dH82Pyu1P6p1v10fzYGuiZH8rtT+qdb9dH82Pyu1P6p1v10fzYGumR7d/LcL/AONX7lkfldqf1Trfro/myl7Q8V1eofSMvDNWvcagXNk0+sArLgYs6+t4+UD6REyP5Xan9U6366P5sfldqf1Trfro/mwNdEyP5Xan9U6366P5sfldqf1Trfro/mwNdEx9vbHUKpJ4VrOQJ5mnHL/5JedmOLfC9JRqNuzvUD7c7tufDdgZ+oQLSIiAiIgIiICIiAidBauM5GCcA55Z6Y+udlYHmOcDmJ0qtDKGUhlIyCDkEeYI6zncM4yM+XjA7ROjXKACWABxg5GDnpz9s7wEx/pZ+a7/AHp99ZsJj/Sz813+9PvrA2EREBERAREQEREBERAjcS+Rt/Yb7DKH0ZfNGh/cLL7iXyNv7DfYZQ+jL5o0P7hYGniIgInTvV3bcjdjO3PPHTOPLPjOK71Y4VlJ9hB6Ej7QR7wYHpE8xcpYoCNwAJXPMBs4JHkdp+ozm65UG52CgdSxAH1mB3idEtUnAIJwDgHJweh9xwYquVhlSCASORzzHIj3gwMXoNDqjTpd5XuxqFY1ClhYF3sQXcvyxyJ9UTrpOIapPgq2CyssaV2ioCo78m4ucciOgUEY688zcyI/DKmtFpXLjoSSceGQM4BwTzgZ3sLRqKUqquLlTpq2AZAq1uCwasYHXaU5Ek8jPGuorrS9VbuzO2/vdOQawARmvUYAK5C4XnnPhNTrdctZrBBLWOEUDqSeZPuABJ9044dxFLq0sU4D5Kg4BODjp9EDHP8ACGGmSxbwQdMRWlX9CQNhsLsF9Qht3LIxgcucs+xmq1Tmw6rvAxAPdtWQtbAncFsKgMDkYA3YC5ycyzHaCr+mLHbXU4rNjEbWYnBC888jy5j7JK03EFex6xkMgVufRkfOHU+IyrD3iBMmC7ZLfxC+3htDJUldaW3WupZiXJ7tEUEY+ISSZvZnePdlRfcNRVfbpbwuw2VbfXTqFdWBDYOcHqMmA7IccsuTUJqQi3aW01WsnybYUMHXPxQVYZB6HMm9muNrrKe+RGWsuyoWx/SKpwLB/lbGRMhxfhS1JXwrSO5s1bNZqrmbdaKuXe2M2Mb35IvQdfKb/S6da0WtAFRAFUDoAOQED1iIgIiICIiAiIgZjtlxS5W0+k0wTvtVvXfZkpWiAb22j4x9YACQOxDXaOwcMvKWCugWUWoCpZAdpV1JOGBxzHWX3aPs9Xq1Tcz12VNvqtrIFlbdCQSCCCORBHOZviOl/wDTKrLxbZq9fqdtFTWkbmY52IqqAFQZLHA8OcDS8N46t+p1NFakjT7Q9nLZvbJNY/zKME+8S3lR2V4Guj0yUg7m5tY562WNzdz7SSZbwM9r9Fe+uDUuKlGnCs5r35Jcnap3AA4GT16iVWgo1dVYUrYF21hmRV7zJsuNpUeZBr9wPKanUcRVLUqxlmVnJ5BURcDcxPTJIA+nynTVNTeAjBbUO4khgVBrxkHB6+t+MDH8PTVWf1pGtHqVYA2k2AXW+q5wd22s88YzuzmX3azTq5p3LflNxVq61uTcQBh6yCDyPI4GOfMScnFKEeqpSgQ1syMCorAQou0HOM5sGB7J01PaKlTeqsLHoAaytSC4XqSBnngZyIFKh1gTNiMg2UBxQo3KALO9FYGTyPd5AzgE4kDQJrEalcXpVuL52brHJscsLAOSkrs5kgDJ5E9N9XYGAZTkEZBHQg9DO0BERAqOL0t3+ltVSwRmVgOZAsGA+PYQPoJlDo+yNqW0Oxrs7tEHrEgVsjMSygLls7+mQMjnmbWIGW/JRPgt9IqqVrLWceqMY37kzy6hSfrMsNPpSdazhNlddAqXlgMWbcdo/uqFUe9j5S5iAkXinEK9PTZda21K1LMfYP8A9kqY/wBLPzXf70+8sD17CcPcrZrdQMajVkOVP+6qHyVQ9wOT5kmauIgIiICIiAiIgIiIAzFdnv6/rn1x50UbqNJ5Mf8AfXj3kBQfIGaziXyNv7DfYZQ+jH5o0P7hYGniIgZrtBwh7bbQoymo0xoLdRWyliCR12sLG6eIHnOvHuz6bd9YVFWtlKLWzBiz0tzRBkqRTtIA6GaeIGE0nZU6mt7LVVGddQqA1ldhuKbHCHmuFqHUZ555S9v4a1Z1VyItj21oqqoAJZQwOWPgSw+gS+iBE4TpO6opqJya61TPntAGf/qS4iAiIgIiICIiAmP9LPzXf70++s2Ex/pZ+a7/AHp99YGwiJwTA5iYselThf8AiP8AQ34R+dPhn+I/0N+EDaSt4j2g0unOL9TRUfKy1EP1E5mVr19/F2Yaax9NoF5G5Rtv1DeIrJHqIOm7GSfdL7hnY3RUDFenrz4s43ux82dslj7TAncN47ptR8hqKbf3diOR9AJxLCZ/ifYvRXj19OisPivWO7sU+auuCDKNuL38JcJrrG1GiblXqSubam8Eu2jDA+DADpz8IG8iYv8AOnwz/Ef6G/Cemm9JnDbHRE1GWdgqjY3MscAdPMwNPxL5G39hvsMofRl80aH9wsvuJfI2/sN9hlD6MvmjQ/uFgaeIiAiIgIiICIiAiIgIiICIiAmP9LPzXf70++s2Ex/paH/tWo9pQf6lgbCdbOh90yh7AUf4jW/xVn4zq/YCjB/rGt6f4qz8YH5i4dpmtsqqTG+xlrTJwNzkKuT4DJEmUcHdtWNIcCw3Cg4OQGLbSc+IHM/RLHsN2lOjvrYrUa3sqNpesOyIjesaz1U4Zjy8hLm7tgL+Lae1lqWmrV7lZKxWxR2A3WH+0QMHn7YK/RvDdClFVdVYwlahVHsEkxEBIPG+GJqdPbRYMpYpU+zPQj2g4MnThjgZPSB+NNVSa3dH+MjFD71JB+yTuyx/rul/f1/eWT6+1D06vVXUpS4usY/0tYsAG5iCuTyzukgdoLNdqNJValNa9+nOioVP6xAPrA/V7YH6e4l8jb+w32GUPoy+aND+4WQtd2CpFdh+Ea3kjHnqrMdD7ZP9GjZ4ToTy+QXpyEDSxEQEREBERAREQEREBERAREQEx/pZ+a7/AHp99ZsJj/Sz813+9PvLA2E6uMg+6dogfnRPQtxHA50f9Q/+M5PoW4j50f8AUP8A4z9FRAx3Yrj1i40OvxXrKlAGT6uoQdLK2Pxj4EdQZsZV8e4BRrECXpuxzVgSrof7yOOan3SjTs/xGkbdPxEWIOg1VIsYDy3oVJgbCYftvxqy/fw/h2LNS6kWuD6mnrPUuw+KzdAOvjPd+zfEL/V1XESqeK6WoVFh4jexYj6JoOB8Eo0lfd6esIvU+LMf7zMebH2mB8GHoX4j50f9Q/8AjJvBfRDr6tTRYxp2pajthznCsCcer7J99iBG4l8jb+w32GUPoy+aND+4WX3Evkbf2G+wyh9GXzRof3CwNPERAREQEREBERArtXr2XVaekAbbEtZj4ju+7xj/AJzI2r7TUVs6tvwmcuEOwsoBZA3iwBzj3+U9uLcFW96rO9tqasOoNbBcizbuByp/uL0wZ4P2YpJfJsIdWUqXJUF12s4B/tlfH8TAkcO47Te5SpixXfnlyHdtsbn+1nHngyEnHH+FGqwLUgYqodLN1uBnclmO7Pj6uSeRkzhHAadMztUCC4RWyc8qwQuPLqSfMkmdV4BXv3s9rgMWVGsJrRmzkgdf7RxknGeWIEC3tNlKe7BdnNIZxWRUvfFTg5OVO05xzxkZ6yw4Nx+rUs4q3HYAckeqQ2dpBz47ScHBxg4wZ4/kxSDXg2Kqd36gc7GNOBWzDxICge3HPM9+C8Cq0wxUXCYwqFsog64Vfq5nJ9sC0nzvtFp6dVxR9NxCwrp0oV6KjYaq7WYt3jEgjeVwvLPLM+iSDxXg9GpULqKa7QOYDqGx7swMl2J40tOl1r2XNZpNNc4oudtxepVUkB/95hiyhvHE0PZDUai3TLbqgFe0l1QDHd1tzRD5kLjJlBxShNZrK9BUoGl0m23UhRhWfrTRy5Y5FmHsE3MBMx6RLLfgTVaclbtQ601sCQVLnm2R0woYzTzgqD1HSB8e0HaPWMt95NlY1WnTuhtJelaHFd9oTn6wFhfp4CaHg+i09+parSXW3aXuM3ONRa699uHd7bd3J8CwsFPiMib/ALscuQ5dOXTPWK6wowoAHkBiB8w0dHdaDSO9t9a6h1TV3NdYSiJvPIsxFIZgqlgByPUciIXErCWA0q6jVaP4QorSu9w1jLVYbTXcXBKA7D8bGQcT64UBGCBjy8IVAAAAAB05dPdAo+w2qezQ0tY5d8EMSCHBBPqvkA7l6E4HMS+nAE5gYn0iXZt0NF1rU6S6xxe6sUyQB3dTWD4isS3iM4AkfsfXVp+I3aXRWF9ItCu6bzYlFu7AVXJO3cuSVz4Tb6zSV2oUtRXQ9VYAg/QZju1FSUpVw3h6JTbqyQe7UDuqVx3tpx44O0e0wLPspxm3WW6m4EfBAwr0/LnYUz3lu7xUnAHuzNLI3DdClFVdNS7UrUKo8gOkkwK6vWsdW9PLYtKP057nawdfLCCQh2rp3EEOq59VyAEdd2xnU5+KGIyTjqCMiStbwOuy3vS1qsVCkJYyKwUkqDggnBZvrni/ZbTMtqshK2DBBdiAN28qgz6gLcyBiB7cC47Xql3VBsbVb1hjG/PqkeDDHMeGRKde0li998IxSVR3Ss0vuwh+MLN2y7AKkhcYyJf6DhlVIsFa47x2sfmTlm6n2D2SGvZrT4IYO4KGsd5Y77UbGVXLernA9vIQIvEu0myxAFYVCxlstIGw92js6rz3ZBUc8eBEseB8YXUozKrKFbb62MHkDyYEhuvgeRyJ5X9m9O7l2VjksSpd+7y4Kse7ztyQT4SVwzhiUKVr34OB6zs+AvIAbicAeyBNiIgU/GXJ1GkqyQjOztg43Gpcqp9hJzj/ACzN8C7SWj4NSAm3YjWPa20sLWceoSRkjaBgBsk+HjtNXoks2bxzRg6kEghh4gj2EgjxBM7nTJlTsXK/FOBke7ygYgvql02svFlS2m/G7a7YWt9u3BbkOmMeZ85oNGzprmQtnvNOLHAztFiNt3KCTtDA9P8AJ75cLQoBAUYJyRjkSTkn6+c86dEi2PYB69mAzEknC52qM9AMk4HiTAkSo7W8a+B6O7UbdxRfVXzY8lHuyRLeY/0s/Nd/vT76wLPsbwM6TTBXO+6wm29/F7X5sfcOg9gEvYiAiIgIiICIiAiIgdLbAqlj0AJPuEyPYClr+84lb8fVY7pevdadc92o9p5s3tPsmo4l8jb+w32GUPoy+aND+4WBp4iIGW7Q65q77XABOn0htqU52s7MwYkDrgIo9m8+c68Q4lqKGXvRU7Cuxgyh1RQXoUbhuPIb2JPkvLHOaO7RI7pYy5dAQp8cNjcPaDgcj5CdtXp96FdzJkY3KQGHuJBgYTUcc1LWd9Uan7mnU5ba+x1qag+qgbqcMAcnz5y0sW223XrbcO5FSOgClTXuViGD7uoK56c+XSaLh3D0pr2LkjJJLHczFjliT7TO+s0aWoyOuVbkw6ZHkcdR7IHnwbUNZp6LH5M9SM3h6zKCeXvMmTgCcwEREBERAREQEx/pZ+a7/en31mwmP9LPzXf70++sDYREQEREBERAREQERECNxL5G39hvsMofRl80aH9wsvuJfI2/sN9hlD6MvmjQ/uFgaeIiAiIgIiICIiAiIgIiICIiAmS9KlTNwy8IrMcpyUFmOGXoBzM1sQMh+cTT/odZ/C2/hOPziaf9DrP4W38JsIgY/wDOJp/0Os/hbfwj84mn/Q6z+Ft/CbCIGP8Aziaf9DrP4W38J51ekvSMWC1aslThgNNYSp64IxyOCDNpMf2K/wBt4x/xa/8AargPziaf9DrP4W38I/OJp/0Os/hbfwmwiBj/AM4mn/Q6z+Ft/CPziaf9DrP4W38JsIgYrWekDTtW6inWZKkD+q2dSD7JY+jilk4VoldSrClQQRgg+RB6TSRAREQEREBERAREQEREBERAREQEREBERAREQEx/Yn/beMf8Wv8A2q5sJR9n+CtRfrrWYEam4WKBnKgIqYPt9WBeREQEREBERAREQEREBERAREQEREBERAREQEREDG8f9INOlfWoylm0tdbnB+ObCRtHkR6v1y+ftFpgwQ3IHKd5szl9uN2do59MnHWUmp7AUWagX2MzN3lrsOgcXKqhW8wgUYnPCOxPc2VMb2cIVsKlVBa1K+6D7uoGwfF6ZgTOH9tdHbQlxtWtWYoBZ6h3DqOfXlg5HLnLDSce01tzUV3I9q53IDlhtIDZ9xI+sSh1nYVXrqRbmXYltTHYrbqtQwZ1AIO0+qAGEvOCcFTTqwX1ibHcMQNwFhztz15ch9AgQeKdpWTUGmmtbO7Ctcz2CpU352qpYYdyAxxywB15iSR2q0e6xfhNWawS/rD1cHac/SQMe0So432Cq1N7u7/0dpDWIa0ZiQACEtI3Vhgqg48uWJKs7IJ8H7pW2sLzelmxSVY2d4F2nkVBwMewQLJO0WlIyL6yMIcg8sWkrX/zMCPokfT9r9E6O6amtlTG4gnluJCjGMkkqRgeIIlMewABGzUMAxra7KKe9aqw2hh/cyzNyHLpO9HYNaxT3VzI9NaKjbFOWrZ23sp5NkWuCPbnrAu+A8dTUadtR8WsPYAc5BStmG/p4hc4nrwDiR1GnruZO7Fg3IpOTsPxCfIlcHHhmR+FcAFWkfTNYbN/ebnICkm0sW5DkPjGROA8JWzTULqkR7NN/RBgTtJrwNwHLGdoOPCBY8M4t3l2ooddllJU4zkNXZnu3Hv2sCPAiWkoOB6Rjq9XqXwN+2lFBJwlBfmeQ5lrG5eQEv4CIiAiIgIiICIiB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TERMUEhQWFRUWFx0XFxcYFxsYFRcZFyIaHhkYGxcfHCghGB0lHRUVITEiJSorLi8uHCAzODMtNyguLisBCgoKDQ0NFA8MFCwZFBkrKywsKys3LCssKzcrLCwrNywsLCssKysrKzcsNywsKysrKysrKyw3KysrKysrKys3K//AABEIAN4A4AMBIgACEQEDEQH/xAAcAAEAAwADAQEAAAAAAAAAAAAABAUGAQIDBwj/xABJEAACAgECAwQECQgHBwUAAAABAgADEQQSBSExBhNBUQciYXEUMjM1gZGxstEWF1NVcnOU0yMkQlJUYqI0Q3SSk7PSFSWDocH/xAAUAQEAAAAAAAAAAAAAAAAAAAAA/8QAFREBAQAAAAAAAAAAAAAAAAAAAEH/2gAMAwEAAhEDEQA/APuMREBERAREQERECPxDViqqy1vi1ozn3KCT9k+Q9neO61btKNQz40zj4Qcki06/5BR57enP+9PsrDIweYnBrHkPDw8ukD5dd2z1ep0Wpsqemo111XFqwzmvvGYNp3yRixdqkn2kYEseJ9t9RRbdWRS7UhlK4ZbG2Vd58I25IWrcdmMn3zfiscxgczk8up8zBrBJJAyRg8uo8vdAreB3ak0s2q7rcfWTut23YVBGd3PIJYfQJ8+7N6vU6XR16piiLqFqQG26yysM5Zjqbc47vkQuxepxkz6tKLtLxY0PpECKy6jUClt3gpVmyB5+qOsDG6v0l31BGbTqQa1tJXdjawdQR57rRWB7CZ729vdStmqV0oX4PU+UYkWNYiBsquclSSfDAGOZzPorVg9QD9HlzEGsHOQOYweXUeXugV/BLNSambUirfnKd1u2lSAQDu55yWH0CZjgnEdUvD9NfRSdTbqbBZdmzG3ewBAz0AHqjwG2bqROH8OroDipdody5AJxub4xA/s5PPA8SYFNoXZOJ21gnbbp1udCchLAxTI8tw8uXqTSSJpuHVpZbaq/0luN7EkkhRhRz6AZPIcuZ85LgIiICIiAiIgIiICIiAiIgIiICIlN2v478C0lmoFfebMepu253EDrg46+UC5iZH8rtT+qtb9dH82Pyu1P6p1v10fzYGuiZH8rtT+qdb9dH82Pyu1P6p1v10fzYGumR7d/LcL/AONX7lkfldqf1Trfro/myl7Q8V1eofSMvDNWvcagXNk0+sArLgYs6+t4+UD6REyP5Xan9U6366P5sfldqf1Trfro/mwNdEyP5Xan9U6366P5sfldqf1Trfro/mwNdEx9vbHUKpJ4VrOQJ5mnHL/5JedmOLfC9JRqNuzvUD7c7tufDdgZ+oQLSIiAiIgIiICIiAidBauM5GCcA55Z6Y+udlYHmOcDmJ0qtDKGUhlIyCDkEeYI6zncM4yM+XjA7ROjXKACWABxg5GDnpz9s7wEx/pZ+a7/AHp99ZsJj/Sz813+9PvrA2EREBERAREQEREBERAjcS+Rt/Yb7DKH0ZfNGh/cLL7iXyNv7DfYZQ+jL5o0P7hYGniIgInTvV3bcjdjO3PPHTOPLPjOK71Y4VlJ9hB6Ej7QR7wYHpE8xcpYoCNwAJXPMBs4JHkdp+ozm65UG52CgdSxAH1mB3idEtUnAIJwDgHJweh9xwYquVhlSCASORzzHIj3gwMXoNDqjTpd5XuxqFY1ClhYF3sQXcvyxyJ9UTrpOIapPgq2CyssaV2ioCo78m4ucciOgUEY688zcyI/DKmtFpXLjoSSceGQM4BwTzgZ3sLRqKUqquLlTpq2AZAq1uCwasYHXaU5Ek8jPGuorrS9VbuzO2/vdOQawARmvUYAK5C4XnnPhNTrdctZrBBLWOEUDqSeZPuABJ9044dxFLq0sU4D5Kg4BODjp9EDHP8ACGGmSxbwQdMRWlX9CQNhsLsF9Qht3LIxgcucs+xmq1Tmw6rvAxAPdtWQtbAncFsKgMDkYA3YC5ycyzHaCr+mLHbXU4rNjEbWYnBC888jy5j7JK03EFex6xkMgVufRkfOHU+IyrD3iBMmC7ZLfxC+3htDJUldaW3WupZiXJ7tEUEY+ISSZvZnePdlRfcNRVfbpbwuw2VbfXTqFdWBDYOcHqMmA7IccsuTUJqQi3aW01WsnybYUMHXPxQVYZB6HMm9muNrrKe+RGWsuyoWx/SKpwLB/lbGRMhxfhS1JXwrSO5s1bNZqrmbdaKuXe2M2Mb35IvQdfKb/S6da0WtAFRAFUDoAOQED1iIgIiICIiAiIgZjtlxS5W0+k0wTvtVvXfZkpWiAb22j4x9YACQOxDXaOwcMvKWCugWUWoCpZAdpV1JOGBxzHWX3aPs9Xq1Tcz12VNvqtrIFlbdCQSCCCORBHOZviOl/wDTKrLxbZq9fqdtFTWkbmY52IqqAFQZLHA8OcDS8N46t+p1NFakjT7Q9nLZvbJNY/zKME+8S3lR2V4Guj0yUg7m5tY562WNzdz7SSZbwM9r9Fe+uDUuKlGnCs5r35Jcnap3AA4GT16iVWgo1dVYUrYF21hmRV7zJsuNpUeZBr9wPKanUcRVLUqxlmVnJ5BURcDcxPTJIA+nynTVNTeAjBbUO4khgVBrxkHB6+t+MDH8PTVWf1pGtHqVYA2k2AXW+q5wd22s88YzuzmX3azTq5p3LflNxVq61uTcQBh6yCDyPI4GOfMScnFKEeqpSgQ1syMCorAQou0HOM5sGB7J01PaKlTeqsLHoAaytSC4XqSBnngZyIFKh1gTNiMg2UBxQo3KALO9FYGTyPd5AzgE4kDQJrEalcXpVuL52brHJscsLAOSkrs5kgDJ5E9N9XYGAZTkEZBHQg9DO0BERAqOL0t3+ltVSwRmVgOZAsGA+PYQPoJlDo+yNqW0Oxrs7tEHrEgVsjMSygLls7+mQMjnmbWIGW/JRPgt9IqqVrLWceqMY37kzy6hSfrMsNPpSdazhNlddAqXlgMWbcdo/uqFUe9j5S5iAkXinEK9PTZda21K1LMfYP8A9kqY/wBLPzXf70+8sD17CcPcrZrdQMajVkOVP+6qHyVQ9wOT5kmauIgIiICIiAiIgIiIAzFdnv6/rn1x50UbqNJ5Mf8AfXj3kBQfIGaziXyNv7DfYZQ+jH5o0P7hYGniIgZrtBwh7bbQoymo0xoLdRWyliCR12sLG6eIHnOvHuz6bd9YVFWtlKLWzBiz0tzRBkqRTtIA6GaeIGE0nZU6mt7LVVGddQqA1ldhuKbHCHmuFqHUZ555S9v4a1Z1VyItj21oqqoAJZQwOWPgSw+gS+iBE4TpO6opqJya61TPntAGf/qS4iAiIgIiICIiAmP9LPzXf70++s2Ex/pZ+a7/AHp99YGwiJwTA5iYselThf8AiP8AQ34R+dPhn+I/0N+EDaSt4j2g0unOL9TRUfKy1EP1E5mVr19/F2Yaax9NoF5G5Rtv1DeIrJHqIOm7GSfdL7hnY3RUDFenrz4s43ux82dslj7TAncN47ptR8hqKbf3diOR9AJxLCZ/ifYvRXj19OisPivWO7sU+auuCDKNuL38JcJrrG1GiblXqSubam8Eu2jDA+DADpz8IG8iYv8AOnwz/Ef6G/Cemm9JnDbHRE1GWdgqjY3MscAdPMwNPxL5G39hvsMofRl80aH9wsvuJfI2/sN9hlD6MvmjQ/uFgaeIiAiIgIiICIiAiIgIiICIiAmP9LPzXf70++s2Ex/paH/tWo9pQf6lgbCdbOh90yh7AUf4jW/xVn4zq/YCjB/rGt6f4qz8YH5i4dpmtsqqTG+xlrTJwNzkKuT4DJEmUcHdtWNIcCw3Cg4OQGLbSc+IHM/RLHsN2lOjvrYrUa3sqNpesOyIjesaz1U4Zjy8hLm7tgL+Lae1lqWmrV7lZKxWxR2A3WH+0QMHn7YK/RvDdClFVdVYwlahVHsEkxEBIPG+GJqdPbRYMpYpU+zPQj2g4MnThjgZPSB+NNVSa3dH+MjFD71JB+yTuyx/rul/f1/eWT6+1D06vVXUpS4usY/0tYsAG5iCuTyzukgdoLNdqNJValNa9+nOioVP6xAPrA/V7YH6e4l8jb+w32GUPoy+aND+4WQtd2CpFdh+Ea3kjHnqrMdD7ZP9GjZ4ToTy+QXpyEDSxEQEREBERAREQEREBERAREQEx/pZ+a7/AHp99ZsJj/Sz813+9PvLA2E6uMg+6dogfnRPQtxHA50f9Q/+M5PoW4j50f8AUP8A4z9FRAx3Yrj1i40OvxXrKlAGT6uoQdLK2Pxj4EdQZsZV8e4BRrECXpuxzVgSrof7yOOan3SjTs/xGkbdPxEWIOg1VIsYDy3oVJgbCYftvxqy/fw/h2LNS6kWuD6mnrPUuw+KzdAOvjPd+zfEL/V1XESqeK6WoVFh4jexYj6JoOB8Eo0lfd6esIvU+LMf7zMebH2mB8GHoX4j50f9Q/8AjJvBfRDr6tTRYxp2pajthznCsCcer7J99iBG4l8jb+w32GUPoy+aND+4WX3Evkbf2G+wyh9GXzRof3CwNPERAREQEREBERArtXr2XVaekAbbEtZj4ju+7xj/AJzI2r7TUVs6tvwmcuEOwsoBZA3iwBzj3+U9uLcFW96rO9tqasOoNbBcizbuByp/uL0wZ4P2YpJfJsIdWUqXJUF12s4B/tlfH8TAkcO47Te5SpixXfnlyHdtsbn+1nHngyEnHH+FGqwLUgYqodLN1uBnclmO7Pj6uSeRkzhHAadMztUCC4RWyc8qwQuPLqSfMkmdV4BXv3s9rgMWVGsJrRmzkgdf7RxknGeWIEC3tNlKe7BdnNIZxWRUvfFTg5OVO05xzxkZ6yw4Nx+rUs4q3HYAckeqQ2dpBz47ScHBxg4wZ4/kxSDXg2Kqd36gc7GNOBWzDxICge3HPM9+C8Cq0wxUXCYwqFsog64Vfq5nJ9sC0nzvtFp6dVxR9NxCwrp0oV6KjYaq7WYt3jEgjeVwvLPLM+iSDxXg9GpULqKa7QOYDqGx7swMl2J40tOl1r2XNZpNNc4oudtxepVUkB/95hiyhvHE0PZDUai3TLbqgFe0l1QDHd1tzRD5kLjJlBxShNZrK9BUoGl0m23UhRhWfrTRy5Y5FmHsE3MBMx6RLLfgTVaclbtQ601sCQVLnm2R0woYzTzgqD1HSB8e0HaPWMt95NlY1WnTuhtJelaHFd9oTn6wFhfp4CaHg+i09+parSXW3aXuM3ONRa699uHd7bd3J8CwsFPiMib/ALscuQ5dOXTPWK6wowoAHkBiB8w0dHdaDSO9t9a6h1TV3NdYSiJvPIsxFIZgqlgByPUciIXErCWA0q6jVaP4QorSu9w1jLVYbTXcXBKA7D8bGQcT64UBGCBjy8IVAAAAAB05dPdAo+w2qezQ0tY5d8EMSCHBBPqvkA7l6E4HMS+nAE5gYn0iXZt0NF1rU6S6xxe6sUyQB3dTWD4isS3iM4AkfsfXVp+I3aXRWF9ItCu6bzYlFu7AVXJO3cuSVz4Tb6zSV2oUtRXQ9VYAg/QZju1FSUpVw3h6JTbqyQe7UDuqVx3tpx44O0e0wLPspxm3WW6m4EfBAwr0/LnYUz3lu7xUnAHuzNLI3DdClFVdNS7UrUKo8gOkkwK6vWsdW9PLYtKP057nawdfLCCQh2rp3EEOq59VyAEdd2xnU5+KGIyTjqCMiStbwOuy3vS1qsVCkJYyKwUkqDggnBZvrni/ZbTMtqshK2DBBdiAN28qgz6gLcyBiB7cC47Xql3VBsbVb1hjG/PqkeDDHMeGRKde0li998IxSVR3Ss0vuwh+MLN2y7AKkhcYyJf6DhlVIsFa47x2sfmTlm6n2D2SGvZrT4IYO4KGsd5Y77UbGVXLernA9vIQIvEu0myxAFYVCxlstIGw92js6rz3ZBUc8eBEseB8YXUozKrKFbb62MHkDyYEhuvgeRyJ5X9m9O7l2VjksSpd+7y4Kse7ztyQT4SVwzhiUKVr34OB6zs+AvIAbicAeyBNiIgU/GXJ1GkqyQjOztg43Gpcqp9hJzj/ACzN8C7SWj4NSAm3YjWPa20sLWceoSRkjaBgBsk+HjtNXoks2bxzRg6kEghh4gj2EgjxBM7nTJlTsXK/FOBke7ygYgvql02svFlS2m/G7a7YWt9u3BbkOmMeZ85oNGzprmQtnvNOLHAztFiNt3KCTtDA9P8AJ75cLQoBAUYJyRjkSTkn6+c86dEi2PYB69mAzEknC52qM9AMk4HiTAkSo7W8a+B6O7UbdxRfVXzY8lHuyRLeY/0s/Nd/vT76wLPsbwM6TTBXO+6wm29/F7X5sfcOg9gEvYiAiIgIiICIiAiIgdLbAqlj0AJPuEyPYClr+84lb8fVY7pevdadc92o9p5s3tPsmo4l8jb+w32GUPoy+aND+4WBp4iIGW7Q65q77XABOn0htqU52s7MwYkDrgIo9m8+c68Q4lqKGXvRU7Cuxgyh1RQXoUbhuPIb2JPkvLHOaO7RI7pYy5dAQp8cNjcPaDgcj5CdtXp96FdzJkY3KQGHuJBgYTUcc1LWd9Uan7mnU5ba+x1qag+qgbqcMAcnz5y0sW223XrbcO5FSOgClTXuViGD7uoK56c+XSaLh3D0pr2LkjJJLHczFjliT7TO+s0aWoyOuVbkw6ZHkcdR7IHnwbUNZp6LH5M9SM3h6zKCeXvMmTgCcwEREBERAREQEx/pZ+a7/en31mwmP9LPzXf70++sDYREQEREBERAREQERECNxL5G39hvsMofRl80aH9wsvuJfI2/sN9hlD6MvmjQ/uFgaeIiAiIgIiICIiAiIgIiICIiAmS9KlTNwy8IrMcpyUFmOGXoBzM1sQMh+cTT/odZ/C2/hOPziaf9DrP4W38JsIgY/wDOJp/0Os/hbfwj84mn/Q6z+Ft/CbCIGP8Aziaf9DrP4W38J51ekvSMWC1aslThgNNYSp64IxyOCDNpMf2K/wBt4x/xa/8AargPziaf9DrP4W38I/OJp/0Os/hbfwmwiBj/AM4mn/Q6z+Ft/CPziaf9DrP4W38JsIgYrWekDTtW6inWZKkD+q2dSD7JY+jilk4VoldSrClQQRgg+RB6TSRAREQEREBERAREQEREBERAREQEREBERAREQEx/Yn/beMf8Wv8A2q5sJR9n+CtRfrrWYEam4WKBnKgIqYPt9WBeREQEREBERAREQEREBERAREQEREBERAREQEREDG8f9INOlfWoylm0tdbnB+ObCRtHkR6v1y+ftFpgwQ3IHKd5szl9uN2do59MnHWUmp7AUWagX2MzN3lrsOgcXKqhW8wgUYnPCOxPc2VMb2cIVsKlVBa1K+6D7uoGwfF6ZgTOH9tdHbQlxtWtWYoBZ6h3DqOfXlg5HLnLDSce01tzUV3I9q53IDlhtIDZ9xI+sSh1nYVXrqRbmXYltTHYrbqtQwZ1AIO0+qAGEvOCcFTTqwX1ibHcMQNwFhztz15ch9AgQeKdpWTUGmmtbO7Ctcz2CpU352qpYYdyAxxywB15iSR2q0e6xfhNWawS/rD1cHac/SQMe0So432Cq1N7u7/0dpDWIa0ZiQACEtI3Vhgqg48uWJKs7IJ8H7pW2sLzelmxSVY2d4F2nkVBwMewQLJO0WlIyL6yMIcg8sWkrX/zMCPokfT9r9E6O6amtlTG4gnluJCjGMkkqRgeIIlMewABGzUMAxra7KKe9aqw2hh/cyzNyHLpO9HYNaxT3VzI9NaKjbFOWrZ23sp5NkWuCPbnrAu+A8dTUadtR8WsPYAc5BStmG/p4hc4nrwDiR1GnruZO7Fg3IpOTsPxCfIlcHHhmR+FcAFWkfTNYbN/ebnICkm0sW5DkPjGROA8JWzTULqkR7NN/RBgTtJrwNwHLGdoOPCBY8M4t3l2ooddllJU4zkNXZnu3Hv2sCPAiWkoOB6Rjq9XqXwN+2lFBJwlBfmeQ5lrG5eQEv4CIiAiIgIiICIiB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9" name="Picture 7" descr="C:\Users\Wes\class\2014\spring\ENEE148A\mo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47800"/>
            <a:ext cx="4572000" cy="453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11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H-Bridge Implementation 1</a:t>
            </a:r>
            <a:endParaRPr lang="en-US" dirty="0"/>
          </a:p>
        </p:txBody>
      </p:sp>
      <p:pic>
        <p:nvPicPr>
          <p:cNvPr id="4098" name="Picture 2" descr="C:\Users\Wes\class\2014\spring\ENEE148A\hbrid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2298"/>
            <a:ext cx="5943600" cy="443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299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H-Bridge Implementation 2</a:t>
            </a:r>
            <a:endParaRPr lang="en-US" dirty="0"/>
          </a:p>
        </p:txBody>
      </p:sp>
      <p:pic>
        <p:nvPicPr>
          <p:cNvPr id="5122" name="Picture 2" descr="C:\Users\Wes\class\2014\spring\ENEE148A\hbrid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331240"/>
            <a:ext cx="5767077" cy="453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34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H-Bridge Implementation 3</a:t>
            </a:r>
            <a:endParaRPr lang="en-US" dirty="0"/>
          </a:p>
        </p:txBody>
      </p:sp>
      <p:pic>
        <p:nvPicPr>
          <p:cNvPr id="6146" name="Picture 2" descr="C:\Users\Wes\class\2014\spring\ENEE148A\MOSFET Bridg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34886"/>
            <a:ext cx="7086600" cy="456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97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H-Bridge Implementation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L9110 Dual-Channel H-Bridge Motor Driver Module</a:t>
            </a:r>
          </a:p>
          <a:p>
            <a:pPr marL="0" indent="0">
              <a:buNone/>
            </a:pPr>
            <a:r>
              <a:rPr lang="en-US" dirty="0" smtClean="0"/>
              <a:t>-</a:t>
            </a:r>
            <a:r>
              <a:rPr lang="en-US" dirty="0"/>
              <a:t> Dual L9110S chipset motor driver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- Input voltage: 2.5V~12V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- Current: 800mA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 descr="L9110 Dual-Channel H-Bridge Motor Driver Module for Arduino (Works with Official Arduino Board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87486"/>
            <a:ext cx="3570514" cy="35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666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Distance Sensor: GP2Y0A21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IR sensor</a:t>
            </a:r>
          </a:p>
          <a:p>
            <a:r>
              <a:rPr lang="en-US" dirty="0"/>
              <a:t>operating voltage: 4.5 V to 5.5 V</a:t>
            </a:r>
          </a:p>
          <a:p>
            <a:r>
              <a:rPr lang="en-US" dirty="0"/>
              <a:t>average current consumption: 30 mA (typical)</a:t>
            </a:r>
          </a:p>
          <a:p>
            <a:r>
              <a:rPr lang="en-US" dirty="0"/>
              <a:t>distance measuring range: 10 cm to 80 cm (4" to 32")</a:t>
            </a:r>
          </a:p>
          <a:p>
            <a:r>
              <a:rPr lang="en-US" dirty="0"/>
              <a:t>output type: analog voltage</a:t>
            </a:r>
          </a:p>
          <a:p>
            <a:r>
              <a:rPr lang="en-US" dirty="0"/>
              <a:t>output voltage differential over distance range: 1.9 V (typical)</a:t>
            </a:r>
          </a:p>
          <a:p>
            <a:r>
              <a:rPr lang="en-US" dirty="0"/>
              <a:t>response time: 38 ± 10 </a:t>
            </a:r>
            <a:r>
              <a:rPr lang="en-US" dirty="0" err="1"/>
              <a:t>ms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414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Distance Sensor: HC-SR04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Ultrasonic sensor</a:t>
            </a:r>
          </a:p>
          <a:p>
            <a:r>
              <a:rPr lang="en-US" dirty="0"/>
              <a:t>Working Voltage: DC 5V</a:t>
            </a:r>
          </a:p>
          <a:p>
            <a:r>
              <a:rPr lang="en-US" dirty="0"/>
              <a:t>Working Current: 15mA</a:t>
            </a:r>
          </a:p>
          <a:p>
            <a:r>
              <a:rPr lang="en-US" dirty="0"/>
              <a:t>Working Frequency: 40Hz</a:t>
            </a:r>
          </a:p>
          <a:p>
            <a:r>
              <a:rPr lang="en-US" dirty="0"/>
              <a:t>Max Range: 4m</a:t>
            </a:r>
          </a:p>
          <a:p>
            <a:r>
              <a:rPr lang="en-US" dirty="0"/>
              <a:t>Min Range: 2cm</a:t>
            </a:r>
          </a:p>
          <a:p>
            <a:r>
              <a:rPr lang="en-US" dirty="0"/>
              <a:t>Measuring Angle: 15 degree</a:t>
            </a:r>
          </a:p>
          <a:p>
            <a:r>
              <a:rPr lang="en-US" dirty="0"/>
              <a:t>Trigger Input Signal: 10µS TTL pulse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3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Emit 10 microsecond pulse.</a:t>
            </a:r>
          </a:p>
          <a:p>
            <a:r>
              <a:rPr lang="en-US" dirty="0" smtClean="0"/>
              <a:t>Measure delay for return signal.</a:t>
            </a:r>
          </a:p>
          <a:p>
            <a:r>
              <a:rPr lang="en-US" dirty="0" smtClean="0"/>
              <a:t>Twice distance is speed of sound x delay</a:t>
            </a:r>
          </a:p>
          <a:p>
            <a:r>
              <a:rPr lang="en-US" dirty="0" smtClean="0"/>
              <a:t>Speed of sound 	= 34 cm /millisecond</a:t>
            </a:r>
          </a:p>
          <a:p>
            <a:pPr marL="2743200" lvl="6" indent="0">
              <a:buNone/>
            </a:pPr>
            <a:r>
              <a:rPr lang="en-US" sz="3200" dirty="0" smtClean="0"/>
              <a:t>	= 13.4 inches / </a:t>
            </a:r>
            <a:r>
              <a:rPr lang="en-US" sz="3200" dirty="0" err="1" smtClean="0"/>
              <a:t>ms</a:t>
            </a:r>
            <a:endParaRPr lang="en-US" sz="3200" dirty="0" smtClean="0"/>
          </a:p>
          <a:p>
            <a:r>
              <a:rPr lang="en-US" dirty="0" smtClean="0"/>
              <a:t>So distance (in) = delay (</a:t>
            </a:r>
            <a:r>
              <a:rPr lang="en-US" dirty="0" err="1" smtClean="0"/>
              <a:t>ms</a:t>
            </a:r>
            <a:r>
              <a:rPr lang="en-US" dirty="0" smtClean="0"/>
              <a:t>) *6.7</a:t>
            </a:r>
          </a:p>
        </p:txBody>
      </p:sp>
    </p:spTree>
    <p:extLst>
      <p:ext uri="{BB962C8B-B14F-4D97-AF65-F5344CB8AC3E}">
        <p14:creationId xmlns:p14="http://schemas.microsoft.com/office/powerpoint/2010/main" val="547016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187</Words>
  <Application>Microsoft Office PowerPoint</Application>
  <PresentationFormat>On-screen Show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Chapter E –Transistors and H-Bridges</vt:lpstr>
      <vt:lpstr>Semiconductors</vt:lpstr>
      <vt:lpstr>Diodes</vt:lpstr>
      <vt:lpstr>Bipolar Junction Transistors</vt:lpstr>
      <vt:lpstr>MOSFET OPERATION</vt:lpstr>
      <vt:lpstr>Important MOSFET parameters</vt:lpstr>
      <vt:lpstr>H-Bridge concept</vt:lpstr>
      <vt:lpstr>H-Bridge Implementation 1</vt:lpstr>
      <vt:lpstr>H-Bridge Implementation 2</vt:lpstr>
      <vt:lpstr>H-Bridge Implementation 3</vt:lpstr>
      <vt:lpstr>H-Bridge Implementation 4</vt:lpstr>
      <vt:lpstr>Distance Sensor: GP2Y0A21</vt:lpstr>
      <vt:lpstr>Distance Sensor: HC-SR04</vt:lpstr>
      <vt:lpstr>Distance measurement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E –MOSFETS and H-Bridges</dc:title>
  <dc:creator>Wes</dc:creator>
  <cp:lastModifiedBy>Wes</cp:lastModifiedBy>
  <cp:revision>11</cp:revision>
  <dcterms:created xsi:type="dcterms:W3CDTF">2014-04-16T13:39:42Z</dcterms:created>
  <dcterms:modified xsi:type="dcterms:W3CDTF">2014-04-16T15:13:29Z</dcterms:modified>
</cp:coreProperties>
</file>