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8" r:id="rId4"/>
    <p:sldId id="259" r:id="rId5"/>
    <p:sldId id="272" r:id="rId6"/>
    <p:sldId id="288" r:id="rId7"/>
    <p:sldId id="271" r:id="rId8"/>
    <p:sldId id="287" r:id="rId9"/>
    <p:sldId id="273" r:id="rId10"/>
    <p:sldId id="299" r:id="rId11"/>
    <p:sldId id="279" r:id="rId12"/>
    <p:sldId id="289" r:id="rId13"/>
    <p:sldId id="280" r:id="rId14"/>
    <p:sldId id="290" r:id="rId15"/>
    <p:sldId id="281" r:id="rId16"/>
    <p:sldId id="294" r:id="rId17"/>
    <p:sldId id="295" r:id="rId18"/>
    <p:sldId id="296" r:id="rId19"/>
    <p:sldId id="292" r:id="rId20"/>
    <p:sldId id="293" r:id="rId21"/>
    <p:sldId id="298" r:id="rId22"/>
    <p:sldId id="291" r:id="rId23"/>
    <p:sldId id="297" r:id="rId24"/>
    <p:sldId id="260" r:id="rId25"/>
    <p:sldId id="261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D0E6-0EE0-444F-85FC-7E678F19CAE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6F6B-9731-412F-8A8B-8C051DA83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5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D0E6-0EE0-444F-85FC-7E678F19CAE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6F6B-9731-412F-8A8B-8C051DA83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D0E6-0EE0-444F-85FC-7E678F19CAE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6F6B-9731-412F-8A8B-8C051DA83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D0E6-0EE0-444F-85FC-7E678F19CAE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6F6B-9731-412F-8A8B-8C051DA83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9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D0E6-0EE0-444F-85FC-7E678F19CAE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6F6B-9731-412F-8A8B-8C051DA83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D0E6-0EE0-444F-85FC-7E678F19CAE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6F6B-9731-412F-8A8B-8C051DA83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3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D0E6-0EE0-444F-85FC-7E678F19CAE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6F6B-9731-412F-8A8B-8C051DA83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D0E6-0EE0-444F-85FC-7E678F19CAE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6F6B-9731-412F-8A8B-8C051DA83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8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D0E6-0EE0-444F-85FC-7E678F19CAE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6F6B-9731-412F-8A8B-8C051DA83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3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D0E6-0EE0-444F-85FC-7E678F19CAE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6F6B-9731-412F-8A8B-8C051DA83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7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D0E6-0EE0-444F-85FC-7E678F19CAE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6F6B-9731-412F-8A8B-8C051DA83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D0E6-0EE0-444F-85FC-7E678F19CAEF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6F6B-9731-412F-8A8B-8C051DA83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2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gi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trossenrobotics.com/shared/images/PImages/S-10-GP2D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17" y="1202893"/>
            <a:ext cx="2680929" cy="26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https://cdn.sparkfun.com/assets/parts/5/0/9/4/10530-0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2" y="1200149"/>
            <a:ext cx="2616071" cy="261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5083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Chapter B – Sensors</a:t>
            </a:r>
            <a:endPara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050" name="Picture 2" descr="http://i01.i.aliimg.com/photo/v0/502337763/sensitive_cheap_20mm_font_b_CdS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00148"/>
            <a:ext cx="2968625" cy="29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3.gstatic.com/images?q=tbn:ANd9GcRHYAdL2ks4d7R4a-Q-j4bww5poG2nrQk-q9tjwC5wuSuO0MWf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5322"/>
            <a:ext cx="2683350" cy="25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hEQERUQEhQVExESFRgVExMSFRQUEhQTExIVFBQWFxMYGyYfFxojGhQVHy8gIycpLCwsFR4xNTAqNSYrLCkBCQoKDgwMFA8PFCkcHxwpKSkpKSwpKSkpKSkpKSksKSkpKSwsKSwpLCkpNSkpKSkpKSksLCwsLCkpKSkpLCkpKf/AABEIALcBEwMBIgACEQEDEQH/xAAcAAEAAQUBAQAAAAAAAAAAAAAABAECAwUHBgj/xAA6EAACAQIEBAQDBwMCBwAAAAAAAQIDEQQhMUEFElFhBiJx0QcygRNCkaGxweEUUvBiwhUkM3KCktL/xAAWAQEBAQAAAAAAAAAAAAAAAAAAAQL/xAAYEQEBAQEBAAAAAAAAAAAAAAAAMRFxAf/aAAwDAQACEQMRAD8A7iAAAAAAAAAAAAAAAAAAAAAAAAAAAAAGDGY2nRg6lSShBatmv8R+J6GBp/aVZZ/dgvmk+y2Xc4d4r8fVsZPmk7QT8kFflj7vuB3zhnFqWJjz0pKS3W69UTD5q4B4yq4Wopwk122fqtztvhLx5Qx0VFtQrbxej/7fYmj1AAKAAAAAAAAAAAAAAAAAAAAAAAAAAAAAAAAAAAAFs6iim20ks23kkgLjx3jT4iUcCnTg1Ur9Puw7y9jzvjz4rKClQwjz0lVX6R9zkNWq6zlKU89d25Mgm8b4/WxdSVSpJybzfZdl0IMJN2vZ0lqk9nq+rZgnWccmvK7ebS6zt7X7GKok/laS7c1nf6ZWeV31KyYtxUrw5uRvLm9yRgOLypSUotprRow0sSprkb5YXygret5StnmYMThHHR3yu0r3jno+4HcfA3xbhUUaOLdpaRq//XudQp1FJKUWmnmms00fHWHxLTOi+BfidWwbVOd6lB6xbzj3i9jMa3X0ECDwfjVHF01VoyUovXrF9GtmTjQAAAAAAAAAAAAAAAAAAAAAAAAAAAAAAAAHLPi1xuvz/wBNTlywUE5JZc0nfV9LWOpnGPia5xxs3JeVqNmtlyIno5NiMTKM7Sv3uUnNT0ysm1otFnd/oja8ZpwqeW2a+909zzFSMqb6rqtCs4nSxfNfnybt2TS27LexZKo4rJ2jo4vJvrbt2MMKkZJNu73i1+eubFSeS5nzJKy1vHPJX3CLsTjFkorlUdH5nK/1eX0Kf8Rmrb2zzW/X1I2JxDk/RWXoYoq5VSYVr5m24bh5TzWS6+xh4bwlvzSyXTdnpcDg3JqMV6JEXx0r4M4jllWo/wB0Yy/9Xb/cdTPCfDXwvLDqVeas5x5Y+jabt+B7snjQACoAAAAAAAAAAAAAAAAAAAAAAAAAAAAWVaqirvJIC88v4m4fSlL+qnaH2UbKbs3e907P1ffPY3P9be1k29l26+ncpV4TGrf7bzpqyhnyxVv1z1JR8++NMSsbiHOnSVKEUk3Hyus95OOkf4zzNNNUuX7O3Zx6ep1ul8Lv+Yn9pK2Gi7xcX55p5pf6baN/geT8bYnCwhLh+Ep05uMruul5qbec06i+d3ys9PoBy7HcN5JeR3Wtt0WYfEqOck3JLy55fVHo8FhI0spfM/vPf09jX8U4dBvmg7N7db/oVGlUXKXVt7dTecO4Qo+aWuy2X8mfh3DFTV3nLr7HqfD/AIZq4qaUU7X/AMsVUHhfC51pKEFf9jsXg7wBDDpVKqvLXlf7+xtfC/g6lg4p2Tqddl6d+56IgokVAAAAAAAAAAAAAAAAAAAAAAAAAAAAAARcXjVDyrOT0AyYnFRgs9Xkks7sh8rqvPNr7ufKvXqVw+GlJ80nnu/2RPjFRXRGaq2lQUfUsniFe17dWYquI58o6bv2K08En8y+nv1Y4MGIw066aT5INNJ580v/AB/t/U5LV+HWKWJdBQVn5vtF/wBPlb+a/wC2p2itWUV+hD/qnUfLCze8l8sfdlHgcbwjDcNotypxr2i1Pnim6jktE38j6W2OQz4e3NzkrJu8YrNRzyV9/U7X428F4uvJSpSjOmllTvyyvu3d2k+9zQcD+HGJqVUq0HSpp3lKVrtLZLd/kBqPCXgepipJtWhrnll1fQ7NwXgVLCwUYJXtnK2b9kSsFgoUYqEFZL8X3ZnKgAAAAAAAAAAAAAAAAAAAAAAAAAAAAAAtnNJXeSI1S9RbqN9tZZEFatdyyg1yr5pfsu5Shg0v8zfqZ6dKy0Stoloi6pUUVdjFJSSV3kkQ6k3Vyz5Nray+uyLmnUfb+392SoQsKiyjQ5V/mRZicYoZay6dO7eyLMXjErpa7vZfyR8Lw/mfPNZPOz1lbRy9hwWUMPKs+aTag99HJdF0j+ps6VGMVaKsu34F4GAACgAAAAAAAAAAAAAAAAAAAAAAAAAAAAAGKviFBXf0W7bLMRi1HJZy6Iw4XDtvmnnN/hDsu/cmi/7Fzd5/SOy9STGJWMbGKviFHu+gF1asorvsurMMaUp5y16bR92W0KTk+dsl6CikIJKyIeLxu0X6ve/RdyzE4tyyj8t7NrWT3UfczYTB2zlrsto/z3Ax4LBP5pq28YbLvJ7sngFAAAAAAAAAAAAAAAAAAAAAAAAAAAAAAAKSkkrvJAVItXEtvlha+8tkjFOrKq7R8tP+5bvoiVSpW2t29+rIMeGw7Wv47v8Agkgg4vHP5YZvRy2Qgy4nGKL5VnJ/kt2yzD4a6u7u/XV+yGFwKWb9Xfd63fsSpzUVd5JCqZJdEjXYvEuflV7PRLWXsu5bUxf2rsk7P5Y6c3+p9Ik3C4NQz1k9X+yWyFDC4TlzectMtIrokSACoAAAAAAAAAAAAAAAAAAAAAAAAAAAAAABgxOK5clnJ6IC+vXjBczIsYyqO8vl+7H92VpYZyfNJ3l+MY+nVkuEEiUUhTt/n6FzdsxKSSuyDiL1LLNRvklrL+BBWviHJeXKPXd9kjPh8Okk7d0un8lcPh1FJdNOiXRFcRiIwV39Fux0XVqyguZuyRrKtSVV2tfdQeiX90vYxy560/TO33YLq+r7G1oYdQVl9W9W+rZKLcNhFDvJ6yer9l2M4BoAAAAAAAAAAAAAAAAAAAAAAAAAAAAAAAAYMdOapycFeSWX45/kYeH0U4qerks29fQmlEiYCRbVqqKu/p3MeJxcYa6vRbsi0cPOb559clsv5AyKLqO702W3qyVTpJer3KwgkrIwYzGKmusnogL8TilBdW9FuzWRozqyu3no3tBdEt5F+Hw0qknJv1l/tj7m0p01FWSslsKLaNFQXKtPzfdmQAoAAAAAAAAAAAAAAAAAAAAAAAAAAAAAAAAAAAAAIWM4bzzhUUmnDVbON81+pMirZIqUaAjYrGqPlWcumy7siYXBOpeUr2er3l2XSP6lvDeG1E5KrmlK6le/PfrukuhtzNVSMUlZZJaIqAaQ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data:image/jpeg;base64,/9j/4AAQSkZJRgABAQAAAQABAAD/2wCEAAkGBhEQERUQEhQVExESFRgVExMSFRQUEhQTExIVFBQWFxMYGyYfFxojGhQVHy8gIycpLCwsFR4xNTAqNSYrLCkBCQoKDgwMFA8PFCkcHxwpKSkpKSwpKSkpKSkpKSksKSkpKSwsKSwpLCkpNSkpKSkpKSksLCwsLCkpKSkpLCkpKf/AABEIALcBEwMBIgACEQEDEQH/xAAcAAEAAQUBAQAAAAAAAAAAAAAABAECAwUHBgj/xAA6EAACAQIEBAQDBwMCBwAAAAAAAQIDEQQhMUEFElFhBiJx0QcygRNCkaGxweEUUvBiwhUkM3KCktL/xAAWAQEBAQAAAAAAAAAAAAAAAAAAAQL/xAAYEQEBAQEBAAAAAAAAAAAAAAAAMRFxAf/aAAwDAQACEQMRAD8A7iAAAAAAAAAAAAAAAAAAAAAAAAAAAAAGDGY2nRg6lSShBatmv8R+J6GBp/aVZZ/dgvmk+y2Xc4d4r8fVsZPmk7QT8kFflj7vuB3zhnFqWJjz0pKS3W69UTD5q4B4yq4Wopwk122fqtztvhLx5Qx0VFtQrbxej/7fYmj1AAKAAAAAAAAAAAAAAAAAAAAAAAAAAAAAAAAAAAAFs6iim20ks23kkgLjx3jT4iUcCnTg1Ur9Puw7y9jzvjz4rKClQwjz0lVX6R9zkNWq6zlKU89d25Mgm8b4/WxdSVSpJybzfZdl0IMJN2vZ0lqk9nq+rZgnWccmvK7ebS6zt7X7GKok/laS7c1nf6ZWeV31KyYtxUrw5uRvLm9yRgOLypSUotprRow0sSprkb5YXygret5StnmYMThHHR3yu0r3jno+4HcfA3xbhUUaOLdpaRq//XudQp1FJKUWmnmms00fHWHxLTOi+BfidWwbVOd6lB6xbzj3i9jMa3X0ECDwfjVHF01VoyUovXrF9GtmTjQAAAAAAAAAAAAAAAAAAAAAAAAAAAAAAAAHLPi1xuvz/wBNTlywUE5JZc0nfV9LWOpnGPia5xxs3JeVqNmtlyIno5NiMTKM7Sv3uUnNT0ysm1otFnd/oja8ZpwqeW2a+909zzFSMqb6rqtCs4nSxfNfnybt2TS27LexZKo4rJ2jo4vJvrbt2MMKkZJNu73i1+eubFSeS5nzJKy1vHPJX3CLsTjFkorlUdH5nK/1eX0Kf8Rmrb2zzW/X1I2JxDk/RWXoYoq5VSYVr5m24bh5TzWS6+xh4bwlvzSyXTdnpcDg3JqMV6JEXx0r4M4jllWo/wB0Yy/9Xb/cdTPCfDXwvLDqVeas5x5Y+jabt+B7snjQACoAAAAAAAAAAAAAAAAAAAAAAAAAAAAWVaqirvJIC88v4m4fSlL+qnaH2UbKbs3e907P1ffPY3P9be1k29l26+ncpV4TGrf7bzpqyhnyxVv1z1JR8++NMSsbiHOnSVKEUk3Hyus95OOkf4zzNNNUuX7O3Zx6ep1ul8Lv+Yn9pK2Gi7xcX55p5pf6baN/geT8bYnCwhLh+Ep05uMruul5qbec06i+d3ys9PoBy7HcN5JeR3Wtt0WYfEqOck3JLy55fVHo8FhI0spfM/vPf09jX8U4dBvmg7N7db/oVGlUXKXVt7dTecO4Qo+aWuy2X8mfh3DFTV3nLr7HqfD/AIZq4qaUU7X/AMsVUHhfC51pKEFf9jsXg7wBDDpVKqvLXlf7+xtfC/g6lg4p2Tqddl6d+56IgokVAAAAAAAAAAAAAAAAAAAAAAAAAAAAAARcXjVDyrOT0AyYnFRgs9Xkks7sh8rqvPNr7ufKvXqVw+GlJ80nnu/2RPjFRXRGaq2lQUfUsniFe17dWYquI58o6bv2K08En8y+nv1Y4MGIw066aT5INNJ580v/AB/t/U5LV+HWKWJdBQVn5vtF/wBPlb+a/wC2p2itWUV+hD/qnUfLCze8l8sfdlHgcbwjDcNotypxr2i1Pnim6jktE38j6W2OQz4e3NzkrJu8YrNRzyV9/U7X428F4uvJSpSjOmllTvyyvu3d2k+9zQcD+HGJqVUq0HSpp3lKVrtLZLd/kBqPCXgepipJtWhrnll1fQ7NwXgVLCwUYJXtnK2b9kSsFgoUYqEFZL8X3ZnKgAAAAAAAAAAAAAAAAAAAAAAAAAAAAAAtnNJXeSI1S9RbqN9tZZEFatdyyg1yr5pfsu5Shg0v8zfqZ6dKy0Stoloi6pUUVdjFJSSV3kkQ6k3Vyz5Nray+uyLmnUfb+392SoQsKiyjQ5V/mRZicYoZay6dO7eyLMXjErpa7vZfyR8Lw/mfPNZPOz1lbRy9hwWUMPKs+aTag99HJdF0j+ps6VGMVaKsu34F4GAACgAAAAAAAAAAAAAAAAAAAAAAAAAAAAAGKviFBXf0W7bLMRi1HJZy6Iw4XDtvmnnN/hDsu/cmi/7Fzd5/SOy9STGJWMbGKviFHu+gF1asorvsurMMaUp5y16bR92W0KTk+dsl6CikIJKyIeLxu0X6ve/RdyzE4tyyj8t7NrWT3UfczYTB2zlrsto/z3Ax4LBP5pq28YbLvJ7sngFAAAAAAAAAAAAAAAAAAAAAAAAAAAAAAAKSkkrvJAVItXEtvlha+8tkjFOrKq7R8tP+5bvoiVSpW2t29+rIMeGw7Wv47v8Agkgg4vHP5YZvRy2Qgy4nGKL5VnJ/kt2yzD4a6u7u/XV+yGFwKWb9Xfd63fsSpzUVd5JCqZJdEjXYvEuflV7PRLWXsu5bUxf2rsk7P5Y6c3+p9Ik3C4NQz1k9X+yWyFDC4TlzectMtIrokSACoAAAAAAAAAAAAAAAAAAAAAAAAAAAAAABgxOK5clnJ6IC+vXjBczIsYyqO8vl+7H92VpYZyfNJ3l+MY+nVkuEEiUUhTt/n6FzdsxKSSuyDiL1LLNRvklrL+BBWviHJeXKPXd9kjPh8Okk7d0un8lcPh1FJdNOiXRFcRiIwV39Fux0XVqyguZuyRrKtSVV2tfdQeiX90vYxy560/TO33YLq+r7G1oYdQVl9W9W+rZKLcNhFDvJ6yer9l2M4BoAAAAAAAAAAAAAAAAAAAAAAAAAAAAAAAAYMdOapycFeSWX45/kYeH0U4qerks29fQmlEiYCRbVqqKu/p3MeJxcYa6vRbsi0cPOb559clsv5AyKLqO702W3qyVTpJer3KwgkrIwYzGKmusnogL8TilBdW9FuzWRozqyu3no3tBdEt5F+Hw0qknJv1l/tj7m0p01FWSslsKLaNFQXKtPzfdmQAoAAAAAAAAAAAAAAAAAAAAAAAAAAAAAAAAAAAAAIWM4bzzhUUmnDVbON81+pMirZIqUaAjYrGqPlWcumy7siYXBOpeUr2er3l2XSP6lvDeG1E5KrmlK6le/PfrukuhtzNVSMUlZZJaIqAaQ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data:image/jpeg;base64,/9j/4AAQSkZJRgABAQAAAQABAAD/2wCEAAkGBhEQERUQEhQVExESFRgVExMSFRQUEhQTExIVFBQWFxMYGyYfFxojGhQVHy8gIycpLCwsFR4xNTAqNSYrLCkBCQoKDgwMFA8PFCkcHxwpKSkpKSwpKSkpKSkpKSksKSkpKSwsKSwpLCkpNSkpKSkpKSksLCwsLCkpKSkpLCkpKf/AABEIALcBEwMBIgACEQEDEQH/xAAcAAEAAQUBAQAAAAAAAAAAAAAABAECAwUHBgj/xAA6EAACAQIEBAQDBwMCBwAAAAAAAQIDEQQhMUEFElFhBiJx0QcygRNCkaGxweEUUvBiwhUkM3KCktL/xAAWAQEBAQAAAAAAAAAAAAAAAAAAAQL/xAAYEQEBAQEBAAAAAAAAAAAAAAAAMRFxAf/aAAwDAQACEQMRAD8A7iAAAAAAAAAAAAAAAAAAAAAAAAAAAAAGDGY2nRg6lSShBatmv8R+J6GBp/aVZZ/dgvmk+y2Xc4d4r8fVsZPmk7QT8kFflj7vuB3zhnFqWJjz0pKS3W69UTD5q4B4yq4Wopwk122fqtztvhLx5Qx0VFtQrbxej/7fYmj1AAKAAAAAAAAAAAAAAAAAAAAAAAAAAAAAAAAAAAAFs6iim20ks23kkgLjx3jT4iUcCnTg1Ur9Puw7y9jzvjz4rKClQwjz0lVX6R9zkNWq6zlKU89d25Mgm8b4/WxdSVSpJybzfZdl0IMJN2vZ0lqk9nq+rZgnWccmvK7ebS6zt7X7GKok/laS7c1nf6ZWeV31KyYtxUrw5uRvLm9yRgOLypSUotprRow0sSprkb5YXygret5StnmYMThHHR3yu0r3jno+4HcfA3xbhUUaOLdpaRq//XudQp1FJKUWmnmms00fHWHxLTOi+BfidWwbVOd6lB6xbzj3i9jMa3X0ECDwfjVHF01VoyUovXrF9GtmTjQAAAAAAAAAAAAAAAAAAAAAAAAAAAAAAAAHLPi1xuvz/wBNTlywUE5JZc0nfV9LWOpnGPia5xxs3JeVqNmtlyIno5NiMTKM7Sv3uUnNT0ysm1otFnd/oja8ZpwqeW2a+909zzFSMqb6rqtCs4nSxfNfnybt2TS27LexZKo4rJ2jo4vJvrbt2MMKkZJNu73i1+eubFSeS5nzJKy1vHPJX3CLsTjFkorlUdH5nK/1eX0Kf8Rmrb2zzW/X1I2JxDk/RWXoYoq5VSYVr5m24bh5TzWS6+xh4bwlvzSyXTdnpcDg3JqMV6JEXx0r4M4jllWo/wB0Yy/9Xb/cdTPCfDXwvLDqVeas5x5Y+jabt+B7snjQACoAAAAAAAAAAAAAAAAAAAAAAAAAAAAWVaqirvJIC88v4m4fSlL+qnaH2UbKbs3e907P1ffPY3P9be1k29l26+ncpV4TGrf7bzpqyhnyxVv1z1JR8++NMSsbiHOnSVKEUk3Hyus95OOkf4zzNNNUuX7O3Zx6ep1ul8Lv+Yn9pK2Gi7xcX55p5pf6baN/geT8bYnCwhLh+Ep05uMruul5qbec06i+d3ys9PoBy7HcN5JeR3Wtt0WYfEqOck3JLy55fVHo8FhI0spfM/vPf09jX8U4dBvmg7N7db/oVGlUXKXVt7dTecO4Qo+aWuy2X8mfh3DFTV3nLr7HqfD/AIZq4qaUU7X/AMsVUHhfC51pKEFf9jsXg7wBDDpVKqvLXlf7+xtfC/g6lg4p2Tqddl6d+56IgokVAAAAAAAAAAAAAAAAAAAAAAAAAAAAAARcXjVDyrOT0AyYnFRgs9Xkks7sh8rqvPNr7ufKvXqVw+GlJ80nnu/2RPjFRXRGaq2lQUfUsniFe17dWYquI58o6bv2K08En8y+nv1Y4MGIw066aT5INNJ580v/AB/t/U5LV+HWKWJdBQVn5vtF/wBPlb+a/wC2p2itWUV+hD/qnUfLCze8l8sfdlHgcbwjDcNotypxr2i1Pnim6jktE38j6W2OQz4e3NzkrJu8YrNRzyV9/U7X428F4uvJSpSjOmllTvyyvu3d2k+9zQcD+HGJqVUq0HSpp3lKVrtLZLd/kBqPCXgepipJtWhrnll1fQ7NwXgVLCwUYJXtnK2b9kSsFgoUYqEFZL8X3ZnKgAAAAAAAAAAAAAAAAAAAAAAAAAAAAAAtnNJXeSI1S9RbqN9tZZEFatdyyg1yr5pfsu5Shg0v8zfqZ6dKy0Stoloi6pUUVdjFJSSV3kkQ6k3Vyz5Nray+uyLmnUfb+392SoQsKiyjQ5V/mRZicYoZay6dO7eyLMXjErpa7vZfyR8Lw/mfPNZPOz1lbRy9hwWUMPKs+aTag99HJdF0j+ps6VGMVaKsu34F4GAACgAAAAAAAAAAAAAAAAAAAAAAAAAAAAAGKviFBXf0W7bLMRi1HJZy6Iw4XDtvmnnN/hDsu/cmi/7Fzd5/SOy9STGJWMbGKviFHu+gF1asorvsurMMaUp5y16bR92W0KTk+dsl6CikIJKyIeLxu0X6ve/RdyzE4tyyj8t7NrWT3UfczYTB2zlrsto/z3Ax4LBP5pq28YbLvJ7sngFAAAAAAAAAAAAAAAAAAAAAAAAAAAAAAAKSkkrvJAVItXEtvlha+8tkjFOrKq7R8tP+5bvoiVSpW2t29+rIMeGw7Wv47v8Agkgg4vHP5YZvRy2Qgy4nGKL5VnJ/kt2yzD4a6u7u/XV+yGFwKWb9Xfd63fsSpzUVd5JCqZJdEjXYvEuflV7PRLWXsu5bUxf2rsk7P5Y6c3+p9Ik3C4NQz1k9X+yWyFDC4TlzectMtIrokSACoAAAAAAAAAAAAAAAAAAAAAAAAAAAAAABgxOK5clnJ6IC+vXjBczIsYyqO8vl+7H92VpYZyfNJ3l+MY+nVkuEEiUUhTt/n6FzdsxKSSuyDiL1LLNRvklrL+BBWviHJeXKPXd9kjPh8Okk7d0un8lcPh1FJdNOiXRFcRiIwV39Fux0XVqyguZuyRrKtSVV2tfdQeiX90vYxy560/TO33YLq+r7G1oYdQVl9W9W+rZKLcNhFDvJ6yer9l2M4BoAAAAAAAAAAAAAAAAAAAAAAAAAAAAAAAAYMdOapycFeSWX45/kYeH0U4qerks29fQmlEiYCRbVqqKu/p3MeJxcYa6vRbsi0cPOb559clsv5AyKLqO702W3qyVTpJer3KwgkrIwYzGKmusnogL8TilBdW9FuzWRozqyu3no3tBdEt5F+Hw0qknJv1l/tj7m0p01FWSslsKLaNFQXKtPzfdmQAoAAAAAAAAAAAAAAAAAAAAAAAAAAAAAAAAAAAAAIWM4bzzhUUmnDVbON81+pMirZIqUaAjYrGqPlWcumy7siYXBOpeUr2er3l2XSP6lvDeG1E5KrmlK6le/PfrukuhtzNVSMUlZZJaIqAaQ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data:image/jpeg;base64,/9j/4AAQSkZJRgABAQAAAQABAAD/2wCEAAkGBhEQERUQEhQVExESFRgVExMSFRQUEhQTExIVFBQWFxMYGyYfFxojGhQVHy8gIycpLCwsFR4xNTAqNSYrLCkBCQoKDgwMFA8PFCkcHxwpKSkpKSwpKSkpKSkpKSksKSkpKSwsKSwpLCkpNSkpKSkpKSksLCwsLCkpKSkpLCkpKf/AABEIALcBEwMBIgACEQEDEQH/xAAcAAEAAQUBAQAAAAAAAAAAAAAABAECAwUHBgj/xAA6EAACAQIEBAQDBwMCBwAAAAAAAQIDEQQhMUEFElFhBiJx0QcygRNCkaGxweEUUvBiwhUkM3KCktL/xAAWAQEBAQAAAAAAAAAAAAAAAAAAAQL/xAAYEQEBAQEBAAAAAAAAAAAAAAAAMRFxAf/aAAwDAQACEQMRAD8A7iAAAAAAAAAAAAAAAAAAAAAAAAAAAAAGDGY2nRg6lSShBatmv8R+J6GBp/aVZZ/dgvmk+y2Xc4d4r8fVsZPmk7QT8kFflj7vuB3zhnFqWJjz0pKS3W69UTD5q4B4yq4Wopwk122fqtztvhLx5Qx0VFtQrbxej/7fYmj1AAKAAAAAAAAAAAAAAAAAAAAAAAAAAAAAAAAAAAAFs6iim20ks23kkgLjx3jT4iUcCnTg1Ur9Puw7y9jzvjz4rKClQwjz0lVX6R9zkNWq6zlKU89d25Mgm8b4/WxdSVSpJybzfZdl0IMJN2vZ0lqk9nq+rZgnWccmvK7ebS6zt7X7GKok/laS7c1nf6ZWeV31KyYtxUrw5uRvLm9yRgOLypSUotprRow0sSprkb5YXygret5StnmYMThHHR3yu0r3jno+4HcfA3xbhUUaOLdpaRq//XudQp1FJKUWmnmms00fHWHxLTOi+BfidWwbVOd6lB6xbzj3i9jMa3X0ECDwfjVHF01VoyUovXrF9GtmTjQAAAAAAAAAAAAAAAAAAAAAAAAAAAAAAAAHLPi1xuvz/wBNTlywUE5JZc0nfV9LWOpnGPia5xxs3JeVqNmtlyIno5NiMTKM7Sv3uUnNT0ysm1otFnd/oja8ZpwqeW2a+909zzFSMqb6rqtCs4nSxfNfnybt2TS27LexZKo4rJ2jo4vJvrbt2MMKkZJNu73i1+eubFSeS5nzJKy1vHPJX3CLsTjFkorlUdH5nK/1eX0Kf8Rmrb2zzW/X1I2JxDk/RWXoYoq5VSYVr5m24bh5TzWS6+xh4bwlvzSyXTdnpcDg3JqMV6JEXx0r4M4jllWo/wB0Yy/9Xb/cdTPCfDXwvLDqVeas5x5Y+jabt+B7snjQACoAAAAAAAAAAAAAAAAAAAAAAAAAAAAWVaqirvJIC88v4m4fSlL+qnaH2UbKbs3e907P1ffPY3P9be1k29l26+ncpV4TGrf7bzpqyhnyxVv1z1JR8++NMSsbiHOnSVKEUk3Hyus95OOkf4zzNNNUuX7O3Zx6ep1ul8Lv+Yn9pK2Gi7xcX55p5pf6baN/geT8bYnCwhLh+Ep05uMruul5qbec06i+d3ys9PoBy7HcN5JeR3Wtt0WYfEqOck3JLy55fVHo8FhI0spfM/vPf09jX8U4dBvmg7N7db/oVGlUXKXVt7dTecO4Qo+aWuy2X8mfh3DFTV3nLr7HqfD/AIZq4qaUU7X/AMsVUHhfC51pKEFf9jsXg7wBDDpVKqvLXlf7+xtfC/g6lg4p2Tqddl6d+56IgokVAAAAAAAAAAAAAAAAAAAAAAAAAAAAAARcXjVDyrOT0AyYnFRgs9Xkks7sh8rqvPNr7ufKvXqVw+GlJ80nnu/2RPjFRXRGaq2lQUfUsniFe17dWYquI58o6bv2K08En8y+nv1Y4MGIw066aT5INNJ580v/AB/t/U5LV+HWKWJdBQVn5vtF/wBPlb+a/wC2p2itWUV+hD/qnUfLCze8l8sfdlHgcbwjDcNotypxr2i1Pnim6jktE38j6W2OQz4e3NzkrJu8YrNRzyV9/U7X428F4uvJSpSjOmllTvyyvu3d2k+9zQcD+HGJqVUq0HSpp3lKVrtLZLd/kBqPCXgepipJtWhrnll1fQ7NwXgVLCwUYJXtnK2b9kSsFgoUYqEFZL8X3ZnKgAAAAAAAAAAAAAAAAAAAAAAAAAAAAAAtnNJXeSI1S9RbqN9tZZEFatdyyg1yr5pfsu5Shg0v8zfqZ6dKy0Stoloi6pUUVdjFJSSV3kkQ6k3Vyz5Nray+uyLmnUfb+392SoQsKiyjQ5V/mRZicYoZay6dO7eyLMXjErpa7vZfyR8Lw/mfPNZPOz1lbRy9hwWUMPKs+aTag99HJdF0j+ps6VGMVaKsu34F4GAACgAAAAAAAAAAAAAAAAAAAAAAAAAAAAAGKviFBXf0W7bLMRi1HJZy6Iw4XDtvmnnN/hDsu/cmi/7Fzd5/SOy9STGJWMbGKviFHu+gF1asorvsurMMaUp5y16bR92W0KTk+dsl6CikIJKyIeLxu0X6ve/RdyzE4tyyj8t7NrWT3UfczYTB2zlrsto/z3Ax4LBP5pq28YbLvJ7sngFAAAAAAAAAAAAAAAAAAAAAAAAAAAAAAAKSkkrvJAVItXEtvlha+8tkjFOrKq7R8tP+5bvoiVSpW2t29+rIMeGw7Wv47v8Agkgg4vHP5YZvRy2Qgy4nGKL5VnJ/kt2yzD4a6u7u/XV+yGFwKWb9Xfd63fsSpzUVd5JCqZJdEjXYvEuflV7PRLWXsu5bUxf2rsk7P5Y6c3+p9Ik3C4NQz1k9X+yWyFDC4TlzectMtIrokSACoAAAAAAAAAAAAAAAAAAAAAAAAAAAAAABgxOK5clnJ6IC+vXjBczIsYyqO8vl+7H92VpYZyfNJ3l+MY+nVkuEEiUUhTt/n6FzdsxKSSuyDiL1LLNRvklrL+BBWviHJeXKPXd9kjPh8Okk7d0un8lcPh1FJdNOiXRFcRiIwV39Fux0XVqyguZuyRrKtSVV2tfdQeiX90vYxy560/TO33YLq+r7G1oYdQVl9W9W+rZKLcNhFDvJ6yer9l2M4BoAAAAAAAAAAAAAAAAAAAAAAAAAAAAAAAAYMdOapycFeSWX45/kYeH0U4qerks29fQmlEiYCRbVqqKu/p3MeJxcYa6vRbsi0cPOb559clsv5AyKLqO702W3qyVTpJer3KwgkrIwYzGKmusnogL8TilBdW9FuzWRozqyu3no3tBdEt5F+Hw0qknJv1l/tj7m0p01FWSslsKLaNFQXKtPzfdmQAoAAAAAAAAAAAAAAAAAAAAAAAAAAAAAAAAAAAAAIWM4bzzhUUmnDVbON81+pMirZIqUaAjYrGqPlWcumy7siYXBOpeUr2er3l2XSP6lvDeG1E5KrmlK6le/PfrukuhtzNVSMUlZZJaIqAaQ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data:image/jpeg;base64,/9j/4AAQSkZJRgABAQAAAQABAAD/2wCEAAkGBhEQERUQEhQVExESFRgVExMSFRQUEhQTExIVFBQWFxMYGyYfFxojGhQVHy8gIycpLCwsFR4xNTAqNSYrLCkBCQoKDgwMFA8PFCkcHxwpKSkpKSwpKSkpKSkpKSksKSkpKSwsKSwpLCkpNSkpKSkpKSksLCwsLCkpKSkpLCkpKf/AABEIALcBEwMBIgACEQEDEQH/xAAcAAEAAQUBAQAAAAAAAAAAAAAABAECAwUHBgj/xAA6EAACAQIEBAQDBwMCBwAAAAAAAQIDEQQhMUEFElFhBiJx0QcygRNCkaGxweEUUvBiwhUkM3KCktL/xAAWAQEBAQAAAAAAAAAAAAAAAAAAAQL/xAAYEQEBAQEBAAAAAAAAAAAAAAAAMRFxAf/aAAwDAQACEQMRAD8A7iAAAAAAAAAAAAAAAAAAAAAAAAAAAAAGDGY2nRg6lSShBatmv8R+J6GBp/aVZZ/dgvmk+y2Xc4d4r8fVsZPmk7QT8kFflj7vuB3zhnFqWJjz0pKS3W69UTD5q4B4yq4Wopwk122fqtztvhLx5Qx0VFtQrbxej/7fYmj1AAKAAAAAAAAAAAAAAAAAAAAAAAAAAAAAAAAAAAAFs6iim20ks23kkgLjx3jT4iUcCnTg1Ur9Puw7y9jzvjz4rKClQwjz0lVX6R9zkNWq6zlKU89d25Mgm8b4/WxdSVSpJybzfZdl0IMJN2vZ0lqk9nq+rZgnWccmvK7ebS6zt7X7GKok/laS7c1nf6ZWeV31KyYtxUrw5uRvLm9yRgOLypSUotprRow0sSprkb5YXygret5StnmYMThHHR3yu0r3jno+4HcfA3xbhUUaOLdpaRq//XudQp1FJKUWmnmms00fHWHxLTOi+BfidWwbVOd6lB6xbzj3i9jMa3X0ECDwfjVHF01VoyUovXrF9GtmTjQAAAAAAAAAAAAAAAAAAAAAAAAAAAAAAAAHLPi1xuvz/wBNTlywUE5JZc0nfV9LWOpnGPia5xxs3JeVqNmtlyIno5NiMTKM7Sv3uUnNT0ysm1otFnd/oja8ZpwqeW2a+909zzFSMqb6rqtCs4nSxfNfnybt2TS27LexZKo4rJ2jo4vJvrbt2MMKkZJNu73i1+eubFSeS5nzJKy1vHPJX3CLsTjFkorlUdH5nK/1eX0Kf8Rmrb2zzW/X1I2JxDk/RWXoYoq5VSYVr5m24bh5TzWS6+xh4bwlvzSyXTdnpcDg3JqMV6JEXx0r4M4jllWo/wB0Yy/9Xb/cdTPCfDXwvLDqVeas5x5Y+jabt+B7snjQACoAAAAAAAAAAAAAAAAAAAAAAAAAAAAWVaqirvJIC88v4m4fSlL+qnaH2UbKbs3e907P1ffPY3P9be1k29l26+ncpV4TGrf7bzpqyhnyxVv1z1JR8++NMSsbiHOnSVKEUk3Hyus95OOkf4zzNNNUuX7O3Zx6ep1ul8Lv+Yn9pK2Gi7xcX55p5pf6baN/geT8bYnCwhLh+Ep05uMruul5qbec06i+d3ys9PoBy7HcN5JeR3Wtt0WYfEqOck3JLy55fVHo8FhI0spfM/vPf09jX8U4dBvmg7N7db/oVGlUXKXVt7dTecO4Qo+aWuy2X8mfh3DFTV3nLr7HqfD/AIZq4qaUU7X/AMsVUHhfC51pKEFf9jsXg7wBDDpVKqvLXlf7+xtfC/g6lg4p2Tqddl6d+56IgokVAAAAAAAAAAAAAAAAAAAAAAAAAAAAAARcXjVDyrOT0AyYnFRgs9Xkks7sh8rqvPNr7ufKvXqVw+GlJ80nnu/2RPjFRXRGaq2lQUfUsniFe17dWYquI58o6bv2K08En8y+nv1Y4MGIw066aT5INNJ580v/AB/t/U5LV+HWKWJdBQVn5vtF/wBPlb+a/wC2p2itWUV+hD/qnUfLCze8l8sfdlHgcbwjDcNotypxr2i1Pnim6jktE38j6W2OQz4e3NzkrJu8YrNRzyV9/U7X428F4uvJSpSjOmllTvyyvu3d2k+9zQcD+HGJqVUq0HSpp3lKVrtLZLd/kBqPCXgepipJtWhrnll1fQ7NwXgVLCwUYJXtnK2b9kSsFgoUYqEFZL8X3ZnKgAAAAAAAAAAAAAAAAAAAAAAAAAAAAAAtnNJXeSI1S9RbqN9tZZEFatdyyg1yr5pfsu5Shg0v8zfqZ6dKy0Stoloi6pUUVdjFJSSV3kkQ6k3Vyz5Nray+uyLmnUfb+392SoQsKiyjQ5V/mRZicYoZay6dO7eyLMXjErpa7vZfyR8Lw/mfPNZPOz1lbRy9hwWUMPKs+aTag99HJdF0j+ps6VGMVaKsu34F4GAACgAAAAAAAAAAAAAAAAAAAAAAAAAAAAAGKviFBXf0W7bLMRi1HJZy6Iw4XDtvmnnN/hDsu/cmi/7Fzd5/SOy9STGJWMbGKviFHu+gF1asorvsurMMaUp5y16bR92W0KTk+dsl6CikIJKyIeLxu0X6ve/RdyzE4tyyj8t7NrWT3UfczYTB2zlrsto/z3Ax4LBP5pq28YbLvJ7sngFAAAAAAAAAAAAAAAAAAAAAAAAAAAAAAAKSkkrvJAVItXEtvlha+8tkjFOrKq7R8tP+5bvoiVSpW2t29+rIMeGw7Wv47v8Agkgg4vHP5YZvRy2Qgy4nGKL5VnJ/kt2yzD4a6u7u/XV+yGFwKWb9Xfd63fsSpzUVd5JCqZJdEjXYvEuflV7PRLWXsu5bUxf2rsk7P5Y6c3+p9Ik3C4NQz1k9X+yWyFDC4TlzectMtIrokSACoAAAAAAAAAAAAAAAAAAAAAAAAAAAAAABgxOK5clnJ6IC+vXjBczIsYyqO8vl+7H92VpYZyfNJ3l+MY+nVkuEEiUUhTt/n6FzdsxKSSuyDiL1LLNRvklrL+BBWviHJeXKPXd9kjPh8Okk7d0un8lcPh1FJdNOiXRFcRiIwV39Fux0XVqyguZuyRrKtSVV2tfdQeiX90vYxy560/TO33YLq+r7G1oYdQVl9W9W+rZKLcNhFDvJ6yer9l2M4BoAAAAAAAAAAAAAAAAAAAAAAAAAAAAAAAAYMdOapycFeSWX45/kYeH0U4qerks29fQmlEiYCRbVqqKu/p3MeJxcYa6vRbsi0cPOb559clsv5AyKLqO702W3qyVTpJer3KwgkrIwYzGKmusnogL8TilBdW9FuzWRozqyu3no3tBdEt5F+Hw0qknJv1l/tj7m0p01FWSslsKLaNFQXKtPzfdmQAoAAAAAAAAAAAAAAAAAAAAAAAAAAAAAAAAAAAAAIWM4bzzhUUmnDVbON81+pMirZIqUaAjYrGqPlWcumy7siYXBOpeUr2er3l2XSP6lvDeG1E5KrmlK6le/PfrukuhtzNVSMUlZZJaIqAaQ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 descr="http://www.extremeelectronics.co.in/avrtutorials/images/lm3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1218750" cy="247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2" descr="data:image/jpeg;base64,/9j/4AAQSkZJRgABAQAAAQABAAD/2wCEAAkGBhQSDxQUEhQVFRQWFRwUFxQVFxUUFBUUFxQXFRwYFBwdHCYfHBkkHBwUHy8gIycpLCwsFx4xNTAqNSYrLCkBCQoKDgwOGg8PGCwgHCQpLSkqNCwpLCwsNTI1KSwtKSosLSkpLCwsLCwyLC8tNSksLS0sKSksKSkpKSwtLCkuKf/AABEIAIwAyAMBIgACEQEDEQH/xAAcAAACAgMBAQAAAAAAAAAAAAACAwQFAAEGBwj/xAA5EAACAQIEAwUFBgcBAQEAAAABAgADEQQSITEFQVEGYXGBkQcTIjLBI0JSYqGxFDNy0eHw8YJzQ//EABoBAQADAQEBAAAAAAAAAAAAAAABAgQDBQb/xAAwEQACAgECAwQJBQEAAAAAAAAAAQIRAxIhBDFRE0Fh8CIyQnGRobHB0QUUcoHhUv/aAAwDAQACEQMRAD8At0SOVZirHKsFjSrGKs2qRqrBBpUjAs2qxqpBAASGEhqkYFgCwkMJDAhZYAsLN5YzLMc5QSZFk0RcRicugFz0hYWuHW9rciOk1g6FyXbc7RPDRapUTz9Db+05qTtdGd3GOl1zRMyzMsdlmsk6mcTkglI8pByQBBSAVkkiCVgEUpAKySUgMsAiskWyySyRbLAIrLNxrJMgkQixyrNIscqwDFWMVZtViqnEqSEhqiqRe9za1hc38resEElUjVSapEMAQbgi4I2I6iNAgGgsMLCVYQWADlhBYWSGFkAWU0kequdgo23Ml1TYTWGo2F+ZlWrdHSOysxacrCMuLH5h+4/xLnJKni65atNu8X8jr+hkZNkmXw7trqmWOSayQ3YCB79cpbYKLm/KFkg3pvc40yPisWlMXdgt9r8/CDhsbTqfI6t4HXzG8pOGYX+LxDVqg+zU2VTsTuB4DfxPjGcW7J6+8wpNOoNQoNgf6TyPdtOayTa1JbfM2vBii+zlKpfL3f6XpWAUlJwLtNnf3NcZK17DkHI5dz93PlOgZZ1jNSVozZcM8UtMkRyIBEF3LtlXYbnoP7zVfD21B1E8qX6lOnlhjvEubvfxaVbpe8ns1yb3NMsWyx1J8y39R3zTLPWhOM4qUXaZyarYissyNZZksQIRY1VgO4VSzEBQLkk2AA1JJ5Cclxj2rYSjcUyazDkny+bHT0vAO2VZB4jisLRBeuaS3N7vlJJsBpfU6Bdug6Tx/i3tVxle4plaCHkmr272P0AkDhXA8RjM1W4KqQKlevVVKak6gM7ne3IXMA9UHtFoO3u8MubKjkE/Ag93TZhYb20A0tpOT4n2yxNXL9rlN7laXwgbW13Ot+f6QuC9naCCtkqviaq4ao96SGnh1XIVLe8ezProMq2voTOdoLM8VeR78kvuWfI9s7KcbGKw6t98fC46MPodxLwLPH+x3Gjhq4JP2baOO7k3l/eevPjaagXYfFsBqzf0qLk+QmiyEm+QjH8SSit2zG5ygKMxuFLWsO4GLwvHEd1UJUBJI1Q2Ug21Pf1hUMScj/CUNzlzZQxJJ+7e46ay2Cyqdlpw0iGoXOuwh0l0jgsUrAE3NpFborewWWVfaGl9kD0P0/5LZKgI0N5B4hSNRH6AX8xKZntp72dMLqaYeBS6BzqWF/C/KUfaypkXKu9TQjqL/wB5b9nq2agBzUlfqP3lM9P+Jxjt9ykNOl9h+tz6zNmUViVLzW5qwR05ZSlyj5Rd8M4eKNFU6DU9WOpPrJJSUeP7Te7VKdNM9Y6Zd9dthqTt9YuvX4giZylJuZQC7DxsdfIz08WFyhGSpJra2eNl42KnJU5Nc6V0D2o7LDELnTSsBods1tgTyPQyq4F2pZwcPWBFZfhUnQ1LaWP5xses6HgvaWniARbJUUXKHp1U8x+s57tN2favnxFG4qIbnLu1tbr+YaeM8nj4aZdhupSTuunX7eJ7XA8Rj4nGoSdx9l9H0930+nUYfDZVtz3J6mGyym7JdpRiqeV7Csg+IfiH41+o5GXzLNuOMOzUYr0aoyZsc8U3GfNFWgy1COTfv/v0jysHH0ja43EOm+ZQRznm/pz7KU+Fl7LuP8Xy+BOTepdRLLMjWEyeucSs4lgfe0Hp3tmUr6i0+dOM8LbD13psLEG0+m0Webe1nsrmQYhBqNG+h+npAPJ6Kzv+xjYNcI1TEYg0a9KvnoqKQxAfNTQHNSYZWFwLG4t1nC0Fk6gsA9Jp9tzXatWrZS5wD0LIMgP2pCki5ANmBIFxORpLp/vhG4LglVgNMt8oUHQuzhioXvOVt7bDrLuhwyhTAL1FZtGt8wCkKCCoO4PvNNb5V2vKRjTb6hldRSel+zziqlDSIAcahrAF121O5I0HhacXi3V0XJSsqWUVNRe5Jsb/ADCxFibH1jOHYpqVRXX5lN/7g928uD2M4ZSb218/1G147LIvCcetakrrzHoeYPhJoWCbE1XsIlKPxAtrflykoYf4rnXoIVSjcSJNpbFUre5V41fdtmXY7iWFGkMotqCPW81WweYG+5GndI3Bq+hpndTp4f4MlLUtTW/2KXplp7mULV2wz1kAJDD4T38iPI8udpIoD+EwZZhapU1seRI0B8BrOnKDf9ZzFRP4zF2//Knv0Ou3/oj0EjBgWq5ckdeL4qTx6IKpS83/AEI7K4HLUL1B9o63UncLv6nedRlkHitAqy1F3Bjm4inu8wI8Oh75l/d+lPtnTT+XdRXHhWOKjDyzku13B7VBWoXFQfEwXqNcwHhvLbstxdK9EAfC6aOvf+Idx/TaWWAwpuaj/MdgdwD9TOT7RcMfBYhcVQ+Qn4l5AndT+Vv0PlNnBuXEwvMqn7PWu6L+pgzx/aT7TH6j9ZeP/S+5C7X8EfC1xjMNoM12A2Vj1/I2x7/GdTwPjCYqgKiaHZ15o3MfUd0mYTE08VhwwGZHUhlPLkVbvnIcH7PYnCcRIpAth2+ZidMmtr/nU6f9mdxlinstnz8GfRRyw4vB6TWuKtPqunv89Tr6lO4tINDDsrEfdOvn3S0ZYpllMnCwnljm3Uo9O9dH4HnqTSojMsyMYTJqKkdRBxuBWrTZGF1YEEdQY5BGqsA+c+0fA2wuKemdgbg9QdQfMfWBwytke9gQQVZdsysLEX/UHqBPWfah2Y99Q98g+OmLm25Tn6b+s8moJAOnwRdqIb3gpUlzWVSxa9tjc8yo56WJtG0sTRQfZoWb8Tnx5W7+7XrKjDYZiNjbv0Ev+FdmK1W2RGI/F8q+pgizT8Qep8xsPwjRb+Hp6DoJtH1AAJPQc51vAvZ8KgzVHIAYqaY0KkG2Vj18AOvOdrwzs1QoD4Kag9bXbzO8lqmRF2rRz/s9w1ZRU94pRDYqDprrc23H3Z2oWYtMQvdyCxoLCyzXuTyYj9Zo035FT4j+0APJKXiuGanUFamL/iH6a9xlqXqD7gPg1v3EE44j5qVQeADfsZaMqZScNSop8dxY1kFOgrZn0Onyjx6d8seFcLFCmF3Y6s3Vj9OUYvF6I0Jy9xVl+kbT4hSbaoh/9C/pLOW1JUikcdS1Sds29O4sdREJgEBvbXfXW0m2glZnlihJqUoptHe2hJWR8XhFqIyOLqwsR3SYVgFZ1Toq0mqZ51wmu3D8a1CofsqhGp21+V/of8Tu2WVfans0MWi2IV1OjEEjKdxp5H/sssJhylJFLFiqhSx0LWFrzvmnGaU+/v8AyY+FxzwuWN+r7P4/oEiKZZJZYsiZzaRXWZGMsyARlEcggKI5FgGNRDKQdiLTgKPsttWexVaeYlTa7BTqBroLbX7p6KojVEAoOF9icPSscudvxNr/AInQ0qIGwtCAjFEAq8W3uKwq/cqkU6gHKpsj+fyH/wA9DJrY/KGLqRltooLn4jYaWh18EKmjgMhUqVPO+lv28LR9ChYknUk+gGw/eXbTXiclGSk65efPxIfCuMpXZgiuAqq2Zlyhg+caeGU38RLMLCAhBZQ6ghYWWFabgA5ZmWFMgANSB3APjrItbg9JvmpqfKTZkApW7LUfu50P5GK/tEtwCqv8vFVR/VZ/3nQQSsA5xsJjl+WrRqdzpY+ZFoluIY1Pmw1N/wD51Cv6EH950xWARAOXbtWV/m4WuneArL63E2vbPCnd2T+um4HradGyyPWwaN8yKfEAwCto8dw7/LXpHuzqD6EgyFR7UUWxJoXKuNFLWC1D0Q31+sceztCpmz0qejFRlBGgtvcnWVS9h1f+bogb4VX5gAdPi5aW2gHROs3MWmFAAvYC2pJOnUnczcAjII9BFoscogBqI0CCojFEAJRGqIKiNUQDaiMUTSiMAgGAQpyOP9qWBolgzucpKnJTdgCDY62kNPbBg2IyrWIJAuVCjW3U98A7qZFYXEipTV1+VgGHgReNgGTJBqO9RiKZyKNC9rknogOnmfSaODddVrMT0fKQfQAiAT5kThcRmHQjcR0AyD7wXtcX3tfW3hOX4p2nIxr4YFqRSnTcOyApU965p2Uno2QeJMsqfCmp16dQMWvdal9dGAN16fEFve+nS0EluRAIjJoiCBBEUwkgiLYQCOViyI8iKZYAhhMhsJkAioI5RFoI5RADAjVEBRGqIAaiNUQVEaogGwJHxGPCGxBkpRFYrCLUWzQDx/sPwWnVpO7rnK4hzldr0QxN75Bq7ak6mw5Ss9qiJSq0MmW+WpmKqFv/ACyu2nI+d5f472KVC9Q0sQlmdnAdGuuZi1rg620G3ISqxfsRxzqqmvQYKSQbupN+oyWMpp9K2y2raqPTfZ9iC/DMOzfhIHeodgD6S3qYofELgbjXwkfszwf+FwdGgWzGmgUsNATubd1yZKxXD1fca9ZcqUmC4mSotcLY7gqb3313FpMw7B21ax2traabhdRGzUihHNGuBfqDrY+VvCZUoYipYFKVMA/NcuR4AAfqZIG8NpkVqgzZgAOQFidbfufMSZWxWXS2vLpN4PCCmuUXPMk6lidyY5lvvIBScfcU0/iCoz0ttruCw+AE/eJtbvk7hfEDVBJTKBazXuGuNe8EHSQOPcBerk90+TK4Yg3tYb27zLHheFamhDkFixNx0J05DlaATJkyZABYRbCOIiyIAh1imEkMIlhAEMJkJhMgEVRHLFJHLAGII1RAWNUQBiiMAgKYYMAOZAL/AO+czPADmQM/++czPADmQA8zPADmQM8zP/vnADmQM8zPADmQM8zPADmQM03mgBQWEy82YAphFOI9op4BHcTITzIB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4" descr="data:image/jpeg;base64,/9j/4AAQSkZJRgABAQAAAQABAAD/2wCEAAkGBhQSDxQUEhQVFRQWFRwUFxQVFxUUFBUUFxQXFRwYFBwdHCYfHBkkHBwUHy8gIycpLCwsFx4xNTAqNSYrLCkBCQoKDgwOGg8PGCwgHCQpLSkqNCwpLCwsNTI1KSwtKSosLSkpLCwsLCwyLC8tNSksLS0sKSksKSkpKSwtLCkuKf/AABEIAIwAyAMBIgACEQEDEQH/xAAcAAACAgMBAQAAAAAAAAAAAAACAwQFAAEGBwj/xAA5EAACAQIEAwUFBgcBAQEAAAABAgADEQQSITEFQVEGYXGBkQcTIjLBI0JSYqGxFDNy0eHw8YJzQ//EABoBAQADAQEBAAAAAAAAAAAAAAABAgQDBQb/xAAwEQACAgECAwQJBQEAAAAAAAAAAQIRAxIhBDFRE0Fh8CIyQnGRobHB0QUUcoHhUv/aAAwDAQACEQMRAD8At0SOVZirHKsFjSrGKs2qRqrBBpUjAs2qxqpBAASGEhqkYFgCwkMJDAhZYAsLN5YzLMc5QSZFk0RcRicugFz0hYWuHW9rciOk1g6FyXbc7RPDRapUTz9Db+05qTtdGd3GOl1zRMyzMsdlmsk6mcTkglI8pByQBBSAVkkiCVgEUpAKySUgMsAiskWyySyRbLAIrLNxrJMgkQixyrNIscqwDFWMVZtViqnEqSEhqiqRe9za1hc38resEElUjVSapEMAQbgi4I2I6iNAgGgsMLCVYQWADlhBYWSGFkAWU0kequdgo23Ml1TYTWGo2F+ZlWrdHSOysxacrCMuLH5h+4/xLnJKni65atNu8X8jr+hkZNkmXw7trqmWOSayQ3YCB79cpbYKLm/KFkg3pvc40yPisWlMXdgt9r8/CDhsbTqfI6t4HXzG8pOGYX+LxDVqg+zU2VTsTuB4DfxPjGcW7J6+8wpNOoNQoNgf6TyPdtOayTa1JbfM2vBii+zlKpfL3f6XpWAUlJwLtNnf3NcZK17DkHI5dz93PlOgZZ1jNSVozZcM8UtMkRyIBEF3LtlXYbnoP7zVfD21B1E8qX6lOnlhjvEubvfxaVbpe8ns1yb3NMsWyx1J8y39R3zTLPWhOM4qUXaZyarYissyNZZksQIRY1VgO4VSzEBQLkk2AA1JJ5Cclxj2rYSjcUyazDkny+bHT0vAO2VZB4jisLRBeuaS3N7vlJJsBpfU6Bdug6Tx/i3tVxle4plaCHkmr272P0AkDhXA8RjM1W4KqQKlevVVKak6gM7ne3IXMA9UHtFoO3u8MubKjkE/Ag93TZhYb20A0tpOT4n2yxNXL9rlN7laXwgbW13Ot+f6QuC9naCCtkqviaq4ao96SGnh1XIVLe8ezProMq2voTOdoLM8VeR78kvuWfI9s7KcbGKw6t98fC46MPodxLwLPH+x3Gjhq4JP2baOO7k3l/eevPjaagXYfFsBqzf0qLk+QmiyEm+QjH8SSit2zG5ygKMxuFLWsO4GLwvHEd1UJUBJI1Q2Ug21Pf1hUMScj/CUNzlzZQxJJ+7e46ay2Cyqdlpw0iGoXOuwh0l0jgsUrAE3NpFborewWWVfaGl9kD0P0/5LZKgI0N5B4hSNRH6AX8xKZntp72dMLqaYeBS6BzqWF/C/KUfaypkXKu9TQjqL/wB5b9nq2agBzUlfqP3lM9P+Jxjt9ykNOl9h+tz6zNmUViVLzW5qwR05ZSlyj5Rd8M4eKNFU6DU9WOpPrJJSUeP7Te7VKdNM9Y6Zd9dthqTt9YuvX4giZylJuZQC7DxsdfIz08WFyhGSpJra2eNl42KnJU5Nc6V0D2o7LDELnTSsBods1tgTyPQyq4F2pZwcPWBFZfhUnQ1LaWP5xses6HgvaWniARbJUUXKHp1U8x+s57tN2favnxFG4qIbnLu1tbr+YaeM8nj4aZdhupSTuunX7eJ7XA8Rj4nGoSdx9l9H0930+nUYfDZVtz3J6mGyym7JdpRiqeV7Csg+IfiH41+o5GXzLNuOMOzUYr0aoyZsc8U3GfNFWgy1COTfv/v0jysHH0ja43EOm+ZQRznm/pz7KU+Fl7LuP8Xy+BOTepdRLLMjWEyeucSs4lgfe0Hp3tmUr6i0+dOM8LbD13psLEG0+m0Webe1nsrmQYhBqNG+h+npAPJ6Kzv+xjYNcI1TEYg0a9KvnoqKQxAfNTQHNSYZWFwLG4t1nC0Fk6gsA9Jp9tzXatWrZS5wD0LIMgP2pCki5ANmBIFxORpLp/vhG4LglVgNMt8oUHQuzhioXvOVt7bDrLuhwyhTAL1FZtGt8wCkKCCoO4PvNNb5V2vKRjTb6hldRSel+zziqlDSIAcahrAF121O5I0HhacXi3V0XJSsqWUVNRe5Jsb/ADCxFibH1jOHYpqVRXX5lN/7g928uD2M4ZSb218/1G147LIvCcetakrrzHoeYPhJoWCbE1XsIlKPxAtrflykoYf4rnXoIVSjcSJNpbFUre5V41fdtmXY7iWFGkMotqCPW81WweYG+5GndI3Bq+hpndTp4f4MlLUtTW/2KXplp7mULV2wz1kAJDD4T38iPI8udpIoD+EwZZhapU1seRI0B8BrOnKDf9ZzFRP4zF2//Knv0Ou3/oj0EjBgWq5ckdeL4qTx6IKpS83/AEI7K4HLUL1B9o63UncLv6nedRlkHitAqy1F3Bjm4inu8wI8Oh75l/d+lPtnTT+XdRXHhWOKjDyzku13B7VBWoXFQfEwXqNcwHhvLbstxdK9EAfC6aOvf+Idx/TaWWAwpuaj/MdgdwD9TOT7RcMfBYhcVQ+Qn4l5AndT+Vv0PlNnBuXEwvMqn7PWu6L+pgzx/aT7TH6j9ZeP/S+5C7X8EfC1xjMNoM12A2Vj1/I2x7/GdTwPjCYqgKiaHZ15o3MfUd0mYTE08VhwwGZHUhlPLkVbvnIcH7PYnCcRIpAth2+ZidMmtr/nU6f9mdxlinstnz8GfRRyw4vB6TWuKtPqunv89Tr6lO4tINDDsrEfdOvn3S0ZYpllMnCwnljm3Uo9O9dH4HnqTSojMsyMYTJqKkdRBxuBWrTZGF1YEEdQY5BGqsA+c+0fA2wuKemdgbg9QdQfMfWBwytke9gQQVZdsysLEX/UHqBPWfah2Y99Q98g+OmLm25Tn6b+s8moJAOnwRdqIb3gpUlzWVSxa9tjc8yo56WJtG0sTRQfZoWb8Tnx5W7+7XrKjDYZiNjbv0Ev+FdmK1W2RGI/F8q+pgizT8Qep8xsPwjRb+Hp6DoJtH1AAJPQc51vAvZ8KgzVHIAYqaY0KkG2Vj18AOvOdrwzs1QoD4Kag9bXbzO8lqmRF2rRz/s9w1ZRU94pRDYqDprrc23H3Z2oWYtMQvdyCxoLCyzXuTyYj9Zo035FT4j+0APJKXiuGanUFamL/iH6a9xlqXqD7gPg1v3EE44j5qVQeADfsZaMqZScNSop8dxY1kFOgrZn0Onyjx6d8seFcLFCmF3Y6s3Vj9OUYvF6I0Jy9xVl+kbT4hSbaoh/9C/pLOW1JUikcdS1Sds29O4sdREJgEBvbXfXW0m2glZnlihJqUoptHe2hJWR8XhFqIyOLqwsR3SYVgFZ1Toq0mqZ51wmu3D8a1CofsqhGp21+V/of8Tu2WVfans0MWi2IV1OjEEjKdxp5H/sssJhylJFLFiqhSx0LWFrzvmnGaU+/v8AyY+FxzwuWN+r7P4/oEiKZZJZYsiZzaRXWZGMsyARlEcggKI5FgGNRDKQdiLTgKPsttWexVaeYlTa7BTqBroLbX7p6KojVEAoOF9icPSscudvxNr/AInQ0qIGwtCAjFEAq8W3uKwq/cqkU6gHKpsj+fyH/wA9DJrY/KGLqRltooLn4jYaWh18EKmjgMhUqVPO+lv28LR9ChYknUk+gGw/eXbTXiclGSk65efPxIfCuMpXZgiuAqq2Zlyhg+caeGU38RLMLCAhBZQ6ghYWWFabgA5ZmWFMgANSB3APjrItbg9JvmpqfKTZkApW7LUfu50P5GK/tEtwCqv8vFVR/VZ/3nQQSsA5xsJjl+WrRqdzpY+ZFoluIY1Pmw1N/wD51Cv6EH950xWARAOXbtWV/m4WuneArL63E2vbPCnd2T+um4HradGyyPWwaN8yKfEAwCto8dw7/LXpHuzqD6EgyFR7UUWxJoXKuNFLWC1D0Q31+sceztCpmz0qejFRlBGgtvcnWVS9h1f+bogb4VX5gAdPi5aW2gHROs3MWmFAAvYC2pJOnUnczcAjII9BFoscogBqI0CCojFEAJRGqIKiNUQDaiMUTSiMAgGAQpyOP9qWBolgzucpKnJTdgCDY62kNPbBg2IyrWIJAuVCjW3U98A7qZFYXEipTV1+VgGHgReNgGTJBqO9RiKZyKNC9rknogOnmfSaODddVrMT0fKQfQAiAT5kThcRmHQjcR0AyD7wXtcX3tfW3hOX4p2nIxr4YFqRSnTcOyApU965p2Uno2QeJMsqfCmp16dQMWvdal9dGAN16fEFve+nS0EluRAIjJoiCBBEUwkgiLYQCOViyI8iKZYAhhMhsJkAioI5RFoI5RADAjVEBRGqIAaiNUQVEaogGwJHxGPCGxBkpRFYrCLUWzQDx/sPwWnVpO7rnK4hzldr0QxN75Bq7ak6mw5Ss9qiJSq0MmW+WpmKqFv/ACyu2nI+d5f472KVC9Q0sQlmdnAdGuuZi1rg620G3ISqxfsRxzqqmvQYKSQbupN+oyWMpp9K2y2raqPTfZ9iC/DMOzfhIHeodgD6S3qYofELgbjXwkfszwf+FwdGgWzGmgUsNATubd1yZKxXD1fca9ZcqUmC4mSotcLY7gqb3313FpMw7B21ax2traabhdRGzUihHNGuBfqDrY+VvCZUoYipYFKVMA/NcuR4AAfqZIG8NpkVqgzZgAOQFidbfufMSZWxWXS2vLpN4PCCmuUXPMk6lidyY5lvvIBScfcU0/iCoz0ttruCw+AE/eJtbvk7hfEDVBJTKBazXuGuNe8EHSQOPcBerk90+TK4Yg3tYb27zLHheFamhDkFixNx0J05DlaATJkyZABYRbCOIiyIAh1imEkMIlhAEMJkJhMgEVRHLFJHLAGII1RAWNUQBiiMAgKYYMAOZAL/AO+czPADmQM/++czPADmQA8zPADmQM8zP/vnADmQM8zPADmQM8zPADmQM03mgBQWEy82YAphFOI9op4BHcTITzIB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6" descr="data:image/jpeg;base64,/9j/4AAQSkZJRgABAQAAAQABAAD/2wCEAAkGBhQSDxQUEhQVFRQWFRwUFxQVFxUUFBUUFxQXFRwYFBwdHCYfHBkkHBwUHy8gIycpLCwsFx4xNTAqNSYrLCkBCQoKDgwOGg8PGCwgHCQpLSkqNCwpLCwsNTI1KSwtKSosLSkpLCwsLCwyLC8tNSksLS0sKSksKSkpKSwtLCkuKf/AABEIAIwAyAMBIgACEQEDEQH/xAAcAAACAgMBAQAAAAAAAAAAAAACAwQFAAEGBwj/xAA5EAACAQIEAwUFBgcBAQEAAAABAgADEQQSITEFQVEGYXGBkQcTIjLBI0JSYqGxFDNy0eHw8YJzQ//EABoBAQADAQEBAAAAAAAAAAAAAAABAgQDBQb/xAAwEQACAgECAwQJBQEAAAAAAAAAAQIRAxIhBDFRE0Fh8CIyQnGRobHB0QUUcoHhUv/aAAwDAQACEQMRAD8At0SOVZirHKsFjSrGKs2qRqrBBpUjAs2qxqpBAASGEhqkYFgCwkMJDAhZYAsLN5YzLMc5QSZFk0RcRicugFz0hYWuHW9rciOk1g6FyXbc7RPDRapUTz9Db+05qTtdGd3GOl1zRMyzMsdlmsk6mcTkglI8pByQBBSAVkkiCVgEUpAKySUgMsAiskWyySyRbLAIrLNxrJMgkQixyrNIscqwDFWMVZtViqnEqSEhqiqRe9za1hc38resEElUjVSapEMAQbgi4I2I6iNAgGgsMLCVYQWADlhBYWSGFkAWU0kequdgo23Ml1TYTWGo2F+ZlWrdHSOysxacrCMuLH5h+4/xLnJKni65atNu8X8jr+hkZNkmXw7trqmWOSayQ3YCB79cpbYKLm/KFkg3pvc40yPisWlMXdgt9r8/CDhsbTqfI6t4HXzG8pOGYX+LxDVqg+zU2VTsTuB4DfxPjGcW7J6+8wpNOoNQoNgf6TyPdtOayTa1JbfM2vBii+zlKpfL3f6XpWAUlJwLtNnf3NcZK17DkHI5dz93PlOgZZ1jNSVozZcM8UtMkRyIBEF3LtlXYbnoP7zVfD21B1E8qX6lOnlhjvEubvfxaVbpe8ns1yb3NMsWyx1J8y39R3zTLPWhOM4qUXaZyarYissyNZZksQIRY1VgO4VSzEBQLkk2AA1JJ5Cclxj2rYSjcUyazDkny+bHT0vAO2VZB4jisLRBeuaS3N7vlJJsBpfU6Bdug6Tx/i3tVxle4plaCHkmr272P0AkDhXA8RjM1W4KqQKlevVVKak6gM7ne3IXMA9UHtFoO3u8MubKjkE/Ag93TZhYb20A0tpOT4n2yxNXL9rlN7laXwgbW13Ot+f6QuC9naCCtkqviaq4ao96SGnh1XIVLe8ezProMq2voTOdoLM8VeR78kvuWfI9s7KcbGKw6t98fC46MPodxLwLPH+x3Gjhq4JP2baOO7k3l/eevPjaagXYfFsBqzf0qLk+QmiyEm+QjH8SSit2zG5ygKMxuFLWsO4GLwvHEd1UJUBJI1Q2Ug21Pf1hUMScj/CUNzlzZQxJJ+7e46ay2Cyqdlpw0iGoXOuwh0l0jgsUrAE3NpFborewWWVfaGl9kD0P0/5LZKgI0N5B4hSNRH6AX8xKZntp72dMLqaYeBS6BzqWF/C/KUfaypkXKu9TQjqL/wB5b9nq2agBzUlfqP3lM9P+Jxjt9ykNOl9h+tz6zNmUViVLzW5qwR05ZSlyj5Rd8M4eKNFU6DU9WOpPrJJSUeP7Te7VKdNM9Y6Zd9dthqTt9YuvX4giZylJuZQC7DxsdfIz08WFyhGSpJra2eNl42KnJU5Nc6V0D2o7LDELnTSsBods1tgTyPQyq4F2pZwcPWBFZfhUnQ1LaWP5xses6HgvaWniARbJUUXKHp1U8x+s57tN2favnxFG4qIbnLu1tbr+YaeM8nj4aZdhupSTuunX7eJ7XA8Rj4nGoSdx9l9H0930+nUYfDZVtz3J6mGyym7JdpRiqeV7Csg+IfiH41+o5GXzLNuOMOzUYr0aoyZsc8U3GfNFWgy1COTfv/v0jysHH0ja43EOm+ZQRznm/pz7KU+Fl7LuP8Xy+BOTepdRLLMjWEyeucSs4lgfe0Hp3tmUr6i0+dOM8LbD13psLEG0+m0Webe1nsrmQYhBqNG+h+npAPJ6Kzv+xjYNcI1TEYg0a9KvnoqKQxAfNTQHNSYZWFwLG4t1nC0Fk6gsA9Jp9tzXatWrZS5wD0LIMgP2pCki5ANmBIFxORpLp/vhG4LglVgNMt8oUHQuzhioXvOVt7bDrLuhwyhTAL1FZtGt8wCkKCCoO4PvNNb5V2vKRjTb6hldRSel+zziqlDSIAcahrAF121O5I0HhacXi3V0XJSsqWUVNRe5Jsb/ADCxFibH1jOHYpqVRXX5lN/7g928uD2M4ZSb218/1G147LIvCcetakrrzHoeYPhJoWCbE1XsIlKPxAtrflykoYf4rnXoIVSjcSJNpbFUre5V41fdtmXY7iWFGkMotqCPW81WweYG+5GndI3Bq+hpndTp4f4MlLUtTW/2KXplp7mULV2wz1kAJDD4T38iPI8udpIoD+EwZZhapU1seRI0B8BrOnKDf9ZzFRP4zF2//Knv0Ou3/oj0EjBgWq5ckdeL4qTx6IKpS83/AEI7K4HLUL1B9o63UncLv6nedRlkHitAqy1F3Bjm4inu8wI8Oh75l/d+lPtnTT+XdRXHhWOKjDyzku13B7VBWoXFQfEwXqNcwHhvLbstxdK9EAfC6aOvf+Idx/TaWWAwpuaj/MdgdwD9TOT7RcMfBYhcVQ+Qn4l5AndT+Vv0PlNnBuXEwvMqn7PWu6L+pgzx/aT7TH6j9ZeP/S+5C7X8EfC1xjMNoM12A2Vj1/I2x7/GdTwPjCYqgKiaHZ15o3MfUd0mYTE08VhwwGZHUhlPLkVbvnIcH7PYnCcRIpAth2+ZidMmtr/nU6f9mdxlinstnz8GfRRyw4vB6TWuKtPqunv89Tr6lO4tINDDsrEfdOvn3S0ZYpllMnCwnljm3Uo9O9dH4HnqTSojMsyMYTJqKkdRBxuBWrTZGF1YEEdQY5BGqsA+c+0fA2wuKemdgbg9QdQfMfWBwytke9gQQVZdsysLEX/UHqBPWfah2Y99Q98g+OmLm25Tn6b+s8moJAOnwRdqIb3gpUlzWVSxa9tjc8yo56WJtG0sTRQfZoWb8Tnx5W7+7XrKjDYZiNjbv0Ev+FdmK1W2RGI/F8q+pgizT8Qep8xsPwjRb+Hp6DoJtH1AAJPQc51vAvZ8KgzVHIAYqaY0KkG2Vj18AOvOdrwzs1QoD4Kag9bXbzO8lqmRF2rRz/s9w1ZRU94pRDYqDprrc23H3Z2oWYtMQvdyCxoLCyzXuTyYj9Zo035FT4j+0APJKXiuGanUFamL/iH6a9xlqXqD7gPg1v3EE44j5qVQeADfsZaMqZScNSop8dxY1kFOgrZn0Onyjx6d8seFcLFCmF3Y6s3Vj9OUYvF6I0Jy9xVl+kbT4hSbaoh/9C/pLOW1JUikcdS1Sds29O4sdREJgEBvbXfXW0m2glZnlihJqUoptHe2hJWR8XhFqIyOLqwsR3SYVgFZ1Toq0mqZ51wmu3D8a1CofsqhGp21+V/of8Tu2WVfans0MWi2IV1OjEEjKdxp5H/sssJhylJFLFiqhSx0LWFrzvmnGaU+/v8AyY+FxzwuWN+r7P4/oEiKZZJZYsiZzaRXWZGMsyARlEcggKI5FgGNRDKQdiLTgKPsttWexVaeYlTa7BTqBroLbX7p6KojVEAoOF9icPSscudvxNr/AInQ0qIGwtCAjFEAq8W3uKwq/cqkU6gHKpsj+fyH/wA9DJrY/KGLqRltooLn4jYaWh18EKmjgMhUqVPO+lv28LR9ChYknUk+gGw/eXbTXiclGSk65efPxIfCuMpXZgiuAqq2Zlyhg+caeGU38RLMLCAhBZQ6ghYWWFabgA5ZmWFMgANSB3APjrItbg9JvmpqfKTZkApW7LUfu50P5GK/tEtwCqv8vFVR/VZ/3nQQSsA5xsJjl+WrRqdzpY+ZFoluIY1Pmw1N/wD51Cv6EH950xWARAOXbtWV/m4WuneArL63E2vbPCnd2T+um4HradGyyPWwaN8yKfEAwCto8dw7/LXpHuzqD6EgyFR7UUWxJoXKuNFLWC1D0Q31+sceztCpmz0qejFRlBGgtvcnWVS9h1f+bogb4VX5gAdPi5aW2gHROs3MWmFAAvYC2pJOnUnczcAjII9BFoscogBqI0CCojFEAJRGqIKiNUQDaiMUTSiMAgGAQpyOP9qWBolgzucpKnJTdgCDY62kNPbBg2IyrWIJAuVCjW3U98A7qZFYXEipTV1+VgGHgReNgGTJBqO9RiKZyKNC9rknogOnmfSaODddVrMT0fKQfQAiAT5kThcRmHQjcR0AyD7wXtcX3tfW3hOX4p2nIxr4YFqRSnTcOyApU965p2Uno2QeJMsqfCmp16dQMWvdal9dGAN16fEFve+nS0EluRAIjJoiCBBEUwkgiLYQCOViyI8iKZYAhhMhsJkAioI5RFoI5RADAjVEBRGqIAaiNUQVEaogGwJHxGPCGxBkpRFYrCLUWzQDx/sPwWnVpO7rnK4hzldr0QxN75Bq7ak6mw5Ss9qiJSq0MmW+WpmKqFv/ACyu2nI+d5f472KVC9Q0sQlmdnAdGuuZi1rg620G3ISqxfsRxzqqmvQYKSQbupN+oyWMpp9K2y2raqPTfZ9iC/DMOzfhIHeodgD6S3qYofELgbjXwkfszwf+FwdGgWzGmgUsNATubd1yZKxXD1fca9ZcqUmC4mSotcLY7gqb3313FpMw7B21ax2traabhdRGzUihHNGuBfqDrY+VvCZUoYipYFKVMA/NcuR4AAfqZIG8NpkVqgzZgAOQFidbfufMSZWxWXS2vLpN4PCCmuUXPMk6lidyY5lvvIBScfcU0/iCoz0ttruCw+AE/eJtbvk7hfEDVBJTKBazXuGuNe8EHSQOPcBerk90+TK4Yg3tYb27zLHheFamhDkFixNx0J05DlaATJkyZABYRbCOIiyIAh1imEkMIlhAEMJkJhMgEVRHLFJHLAGII1RAWNUQBiiMAgKYYMAOZAL/AO+czPADmQM/++czPADmQA8zPADmQM8zP/vnADmQM8zPADmQM8zPADmQM03mgBQWEy82YAphFOI9op4BHcTITzIB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6" name="Picture 28" descr="http://www.scaleflying.com/assets/images/dsc_15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57243"/>
            <a:ext cx="2444750" cy="193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MA7341LC 3-Axis Accelerometer ±3/9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6317" y="3898396"/>
            <a:ext cx="2854029" cy="2197604"/>
          </a:xfrm>
          <a:prstGeom prst="rect">
            <a:avLst/>
          </a:prstGeom>
          <a:noFill/>
        </p:spPr>
      </p:pic>
      <p:pic>
        <p:nvPicPr>
          <p:cNvPr id="2052" name="Picture 4" descr="https://encrypted-tbn2.gstatic.com/shopping?q=tbn:ANd9GcSnmrlqt2GaoSssxqpx2hchnLxH6JQR1FwFvAQsorTKfCCkpn1jFRsFn443&amp;usqp=CA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286000"/>
            <a:ext cx="1219200" cy="15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s://cdn.sparkfun.com/assets/parts/2/8/5/3/09312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60" y="1202893"/>
            <a:ext cx="11430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Agency FB" pitchFamily="34" charset="0"/>
              </a:rPr>
              <a:t>Using a </a:t>
            </a:r>
            <a:r>
              <a:rPr lang="en-US" b="1" dirty="0" err="1" smtClean="0">
                <a:latin typeface="Agency FB" panose="020B0503020202020204" pitchFamily="34" charset="0"/>
              </a:rPr>
              <a:t>CdS</a:t>
            </a:r>
            <a:r>
              <a:rPr lang="en-US" b="1" dirty="0" smtClean="0">
                <a:latin typeface="Agency FB" panose="020B0503020202020204" pitchFamily="34" charset="0"/>
              </a:rPr>
              <a:t> </a:t>
            </a:r>
            <a:r>
              <a:rPr lang="en-US" b="1" dirty="0" err="1" smtClean="0">
                <a:latin typeface="Agency FB" panose="020B0503020202020204" pitchFamily="34" charset="0"/>
              </a:rPr>
              <a:t>Photoresistor</a:t>
            </a:r>
            <a:r>
              <a:rPr lang="en-US" b="1" dirty="0" smtClean="0">
                <a:latin typeface="Agency FB" panose="020B0503020202020204" pitchFamily="34" charset="0"/>
              </a:rPr>
              <a:t> with an op-amp</a:t>
            </a:r>
            <a:endParaRPr lang="en-US" b="1" dirty="0">
              <a:latin typeface="Agency FB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876800"/>
            <a:ext cx="8763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 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djust the potentiometer so that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US" sz="2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V</a:t>
            </a:r>
            <a:r>
              <a:rPr lang="en-US" sz="2800" b="1" baseline="-25000" dirty="0" smtClean="0">
                <a:latin typeface="+mj-lt"/>
                <a:ea typeface="+mj-ea"/>
                <a:cs typeface="+mj-cs"/>
              </a:rPr>
              <a:t>CC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when light is off and </a:t>
            </a:r>
            <a:r>
              <a:rPr lang="en-US" sz="2800" b="1" dirty="0" err="1" smtClean="0"/>
              <a:t>V</a:t>
            </a:r>
            <a:r>
              <a:rPr lang="en-US" sz="2800" b="1" baseline="-25000" dirty="0" err="1" smtClean="0"/>
              <a:t>out</a:t>
            </a:r>
            <a:r>
              <a:rPr lang="en-US" sz="2800" b="1" dirty="0" smtClean="0"/>
              <a:t> = V</a:t>
            </a:r>
            <a:r>
              <a:rPr lang="en-US" sz="2800" b="1" baseline="-25000" dirty="0" smtClean="0"/>
              <a:t>DD</a:t>
            </a:r>
            <a:r>
              <a:rPr lang="en-US" sz="2800" b="1" dirty="0" smtClean="0"/>
              <a:t> </a:t>
            </a:r>
            <a:r>
              <a:rPr lang="en-US" sz="2800" b="1" dirty="0"/>
              <a:t>when light is </a:t>
            </a:r>
            <a:r>
              <a:rPr lang="en-US" sz="2800" b="1" dirty="0" smtClean="0"/>
              <a:t>on. R should be near the average of the </a:t>
            </a:r>
            <a:r>
              <a:rPr lang="en-US" sz="2800" b="1" dirty="0" err="1" smtClean="0"/>
              <a:t>photoresistor’s</a:t>
            </a:r>
            <a:r>
              <a:rPr lang="en-US" sz="2800" b="1" dirty="0" smtClean="0"/>
              <a:t> on and off resistances.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970594" cy="373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84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b="1" dirty="0" smtClean="0">
                <a:latin typeface="Agency FB" panose="020B0503020202020204" pitchFamily="34" charset="0"/>
              </a:rPr>
              <a:t>PIR Sensors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0104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Passive (or </a:t>
            </a:r>
            <a:r>
              <a:rPr lang="en-US" sz="2400" dirty="0" err="1" smtClean="0"/>
              <a:t>Pyroelectric</a:t>
            </a:r>
            <a:r>
              <a:rPr lang="en-US" sz="2400" dirty="0" smtClean="0"/>
              <a:t>) infrared sensors (PIR sensors) are electronic sensors that measure infrared (IR) light radiating from objects in their field of view. They are often used in PIR-based motion detectors.</a:t>
            </a:r>
            <a:endParaRPr lang="en-US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en-US" sz="2400" dirty="0" smtClean="0"/>
              <a:t>Example specifications: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Output:</a:t>
            </a:r>
            <a:r>
              <a:rPr lang="en-US" sz="2000" dirty="0" smtClean="0"/>
              <a:t> Digital pulse high (3V) when triggered (motion detected) digital low when idle (no motion detected).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 Pulse lengths </a:t>
            </a:r>
            <a:r>
              <a:rPr lang="en-US" sz="2000" dirty="0" smtClean="0"/>
              <a:t>are determined by resistors and capacitors on the PCB and differ from sensor to sensor.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Sensitivity range:</a:t>
            </a:r>
            <a:r>
              <a:rPr lang="en-US" sz="2000" dirty="0" smtClean="0"/>
              <a:t> up to 20 feet (6 meters) 110 degrees x 70 degrees detection range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Power supply:</a:t>
            </a:r>
            <a:r>
              <a:rPr lang="en-US" sz="2000" dirty="0" smtClean="0"/>
              <a:t> 3.3V - 5V input voltage,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5058" name="Picture 2" descr="http://miniimg8.rightinthebox.com/images/384x384/201311/ksvvsy138553812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40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b="1" dirty="0" smtClean="0">
                <a:latin typeface="Agency FB" pitchFamily="34" charset="0"/>
              </a:rPr>
              <a:t>More on IR sensors</a:t>
            </a:r>
            <a:endParaRPr lang="en-US" b="1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IR sensors are designed to work in pairs with transmitters.</a:t>
            </a:r>
          </a:p>
          <a:p>
            <a:r>
              <a:rPr lang="en-US" dirty="0" smtClean="0"/>
              <a:t>That can be designed to :</a:t>
            </a:r>
          </a:p>
          <a:p>
            <a:pPr lvl="1"/>
            <a:r>
              <a:rPr lang="en-US" dirty="0" smtClean="0"/>
              <a:t>detect presence (digital output) - TSSP4038</a:t>
            </a:r>
          </a:p>
          <a:p>
            <a:pPr lvl="1"/>
            <a:r>
              <a:rPr lang="en-US" dirty="0" smtClean="0"/>
              <a:t>determine relative proximity (analog output) – TSOP58P38 – pulse width is linearly proportional to distance</a:t>
            </a:r>
          </a:p>
          <a:p>
            <a:pPr lvl="1"/>
            <a:r>
              <a:rPr lang="en-US" dirty="0" smtClean="0"/>
              <a:t>Both operate at 38 kHz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gency FB" panose="020B0503020202020204" pitchFamily="34" charset="0"/>
              </a:rPr>
              <a:t>Distance / proximity sensor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629400" cy="48307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 be: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Infrared – with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Tx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/Rx in same package</a:t>
            </a:r>
          </a:p>
          <a:p>
            <a:pPr marL="800100" lvl="2" indent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Example: GP2Y0A21YK; Range: 5-80 cm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Ultrasonic</a:t>
            </a:r>
          </a:p>
          <a:p>
            <a:pPr marL="800100" lvl="2" indent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Example: HC-SR04; Range: 2-450cm ± 3mm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Capacitive (close range)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Inductive (close range)</a:t>
            </a:r>
          </a:p>
        </p:txBody>
      </p:sp>
      <p:pic>
        <p:nvPicPr>
          <p:cNvPr id="63490" name="Picture 2" descr="File:Sharp GP2Y0A21YK IR proximity sensor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905000"/>
            <a:ext cx="1752600" cy="867537"/>
          </a:xfrm>
          <a:prstGeom prst="rect">
            <a:avLst/>
          </a:prstGeom>
          <a:noFill/>
        </p:spPr>
      </p:pic>
      <p:pic>
        <p:nvPicPr>
          <p:cNvPr id="63492" name="Picture 4" descr="https://www.bananarobotics.com/shop/image/cache/data/sku/BR/0/1/0/0/2/BR010020-HC-SR04-Ultrasonic-Distance-Sensor-Module/HC-SR04-Ultrasonic-Distance-Sensor-Module-600x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514600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40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curve for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GP2Y0A21YK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8308" r="37500" b="8308"/>
          <a:stretch>
            <a:fillRect/>
          </a:stretch>
        </p:blipFill>
        <p:spPr bwMode="auto">
          <a:xfrm>
            <a:off x="1447800" y="1141329"/>
            <a:ext cx="6290862" cy="541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gency FB" panose="020B0503020202020204" pitchFamily="34" charset="0"/>
              </a:rPr>
              <a:t>Other sensor types: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629400" cy="48307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Touch sensors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Mechanical (pushbutton) or capacitive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Magnetic sensors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Often based on Hall effect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1, 2, or 3-axis models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May be digital (switches) or analog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Saturation level important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Vibration sensors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Motion detection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2466" name="Picture 2" descr="http://miniimg1.rightinthebox.com/images/384x384/201206/cctfjo1339666682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895600"/>
            <a:ext cx="2133600" cy="2133600"/>
          </a:xfrm>
          <a:prstGeom prst="rect">
            <a:avLst/>
          </a:prstGeom>
          <a:noFill/>
        </p:spPr>
      </p:pic>
      <p:pic>
        <p:nvPicPr>
          <p:cNvPr id="62468" name="Picture 4" descr="http://img.dxcdn.com/productimages/sku_23086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066800"/>
            <a:ext cx="1600200" cy="1600200"/>
          </a:xfrm>
          <a:prstGeom prst="rect">
            <a:avLst/>
          </a:prstGeom>
          <a:noFill/>
        </p:spPr>
      </p:pic>
      <p:pic>
        <p:nvPicPr>
          <p:cNvPr id="62470" name="Picture 6" descr="NEW SW-420 Motion Sensor Module Alarm Sensor Module Vibration Swi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953000"/>
            <a:ext cx="2143125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40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 Sensor: GP2Y0A21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IR sensor</a:t>
            </a:r>
          </a:p>
          <a:p>
            <a:r>
              <a:rPr lang="en-US" dirty="0"/>
              <a:t>operating voltage: 4.5 V to 5.5 V</a:t>
            </a:r>
          </a:p>
          <a:p>
            <a:r>
              <a:rPr lang="en-US" dirty="0"/>
              <a:t>average current consumption: 30 mA (typical)</a:t>
            </a:r>
          </a:p>
          <a:p>
            <a:r>
              <a:rPr lang="en-US" dirty="0"/>
              <a:t>distance measuring range: 10 cm to 80 cm (4" to 32")</a:t>
            </a:r>
          </a:p>
          <a:p>
            <a:r>
              <a:rPr lang="en-US" dirty="0"/>
              <a:t>output type: analog voltage</a:t>
            </a:r>
          </a:p>
          <a:p>
            <a:r>
              <a:rPr lang="en-US" dirty="0"/>
              <a:t>output voltage differential over distance range: 1.9 V (typical)</a:t>
            </a:r>
          </a:p>
          <a:p>
            <a:r>
              <a:rPr lang="en-US" dirty="0"/>
              <a:t>response time: 38 ± 10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69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 Sensor: HC-SR04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Ultrasonic sensor</a:t>
            </a:r>
          </a:p>
          <a:p>
            <a:r>
              <a:rPr lang="en-US" dirty="0"/>
              <a:t>Working Voltage: DC 5V</a:t>
            </a:r>
          </a:p>
          <a:p>
            <a:r>
              <a:rPr lang="en-US" dirty="0"/>
              <a:t>Working Current: 15mA</a:t>
            </a:r>
          </a:p>
          <a:p>
            <a:r>
              <a:rPr lang="en-US" dirty="0"/>
              <a:t>Working Frequency: </a:t>
            </a:r>
            <a:r>
              <a:rPr lang="en-US" dirty="0" smtClean="0"/>
              <a:t>40 kHz</a:t>
            </a:r>
            <a:endParaRPr lang="en-US" dirty="0"/>
          </a:p>
          <a:p>
            <a:r>
              <a:rPr lang="en-US" dirty="0"/>
              <a:t>Max Range: 4m</a:t>
            </a:r>
          </a:p>
          <a:p>
            <a:r>
              <a:rPr lang="en-US" dirty="0"/>
              <a:t>Min Range: </a:t>
            </a:r>
            <a:r>
              <a:rPr lang="en-US" dirty="0" smtClean="0"/>
              <a:t>2cm</a:t>
            </a:r>
          </a:p>
          <a:p>
            <a:r>
              <a:rPr lang="en-US" dirty="0" smtClean="0"/>
              <a:t>Resolution: 0.3 cm</a:t>
            </a:r>
            <a:endParaRPr lang="en-US" dirty="0"/>
          </a:p>
          <a:p>
            <a:r>
              <a:rPr lang="en-US" dirty="0"/>
              <a:t>Measuring Angle: 15 degree</a:t>
            </a:r>
          </a:p>
          <a:p>
            <a:r>
              <a:rPr lang="en-US" dirty="0"/>
              <a:t>Trigger Input Signal: 10µS TTL pulse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88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Emit 10 microsecond pulse.</a:t>
            </a:r>
          </a:p>
          <a:p>
            <a:r>
              <a:rPr lang="en-US" dirty="0" smtClean="0"/>
              <a:t>Measure delay for return signal.</a:t>
            </a:r>
          </a:p>
          <a:p>
            <a:r>
              <a:rPr lang="en-US" dirty="0" smtClean="0"/>
              <a:t>Twice distance is speed of sound x delay</a:t>
            </a:r>
          </a:p>
          <a:p>
            <a:r>
              <a:rPr lang="en-US" dirty="0" smtClean="0"/>
              <a:t>Speed of sound 	= 34 cm /millisecond</a:t>
            </a:r>
          </a:p>
          <a:p>
            <a:pPr marL="2743200" lvl="6" indent="0">
              <a:buNone/>
            </a:pPr>
            <a:r>
              <a:rPr lang="en-US" sz="3200" dirty="0" smtClean="0"/>
              <a:t>	= 13.4 inches / </a:t>
            </a:r>
            <a:r>
              <a:rPr lang="en-US" sz="3200" dirty="0" err="1" smtClean="0"/>
              <a:t>ms</a:t>
            </a:r>
            <a:endParaRPr lang="en-US" sz="3200" dirty="0" smtClean="0"/>
          </a:p>
          <a:p>
            <a:r>
              <a:rPr lang="en-US" dirty="0" smtClean="0"/>
              <a:t>So distance (in) = delay (</a:t>
            </a:r>
            <a:r>
              <a:rPr lang="en-US" dirty="0" err="1" smtClean="0"/>
              <a:t>ms</a:t>
            </a:r>
            <a:r>
              <a:rPr lang="en-US" dirty="0" smtClean="0"/>
              <a:t>) *6.7</a:t>
            </a:r>
          </a:p>
        </p:txBody>
      </p:sp>
    </p:spTree>
    <p:extLst>
      <p:ext uri="{BB962C8B-B14F-4D97-AF65-F5344CB8AC3E}">
        <p14:creationId xmlns:p14="http://schemas.microsoft.com/office/powerpoint/2010/main" val="1406664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Magnetic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are many types of sensors</a:t>
            </a:r>
          </a:p>
          <a:p>
            <a:pPr lvl="1"/>
            <a:r>
              <a:rPr lang="en-US" dirty="0" smtClean="0"/>
              <a:t>Hall Effect</a:t>
            </a:r>
          </a:p>
          <a:p>
            <a:pPr lvl="1"/>
            <a:r>
              <a:rPr lang="en-US" dirty="0" smtClean="0"/>
              <a:t>GMR (magneto-resistive)sensors</a:t>
            </a:r>
          </a:p>
          <a:p>
            <a:r>
              <a:rPr lang="en-US" dirty="0" smtClean="0"/>
              <a:t>Different number of axes (1-3)</a:t>
            </a:r>
          </a:p>
          <a:p>
            <a:r>
              <a:rPr lang="en-US" dirty="0" smtClean="0"/>
              <a:t>Analog or Digital outputs</a:t>
            </a:r>
          </a:p>
          <a:p>
            <a:r>
              <a:rPr lang="en-US" dirty="0" smtClean="0"/>
              <a:t>Different ranges of sensitivity, linearity, saturation</a:t>
            </a:r>
          </a:p>
          <a:p>
            <a:r>
              <a:rPr lang="en-US" dirty="0" smtClean="0"/>
              <a:t>Directional vs. total</a:t>
            </a:r>
          </a:p>
          <a:p>
            <a:r>
              <a:rPr lang="en-US" dirty="0" smtClean="0"/>
              <a:t>With or w/o </a:t>
            </a:r>
            <a:r>
              <a:rPr lang="en-US" dirty="0" err="1" smtClean="0"/>
              <a:t>hysterersis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Agency FB" panose="020B0503020202020204" pitchFamily="34" charset="0"/>
              </a:rPr>
              <a:t>Preliminaries: </a:t>
            </a:r>
            <a:br>
              <a:rPr lang="en-US" b="1" dirty="0" smtClean="0">
                <a:latin typeface="Agency FB" panose="020B0503020202020204" pitchFamily="34" charset="0"/>
              </a:rPr>
            </a:br>
            <a:r>
              <a:rPr lang="en-US" b="1" dirty="0" smtClean="0">
                <a:latin typeface="Agency FB" panose="020B0503020202020204" pitchFamily="34" charset="0"/>
              </a:rPr>
              <a:t>The voltage divider rule</a:t>
            </a:r>
            <a:endParaRPr lang="en-US" b="1" dirty="0">
              <a:latin typeface="Agency FB" panose="020B05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800600"/>
              </a:xfrm>
            </p:spPr>
            <p:txBody>
              <a:bodyPr/>
              <a:lstStyle/>
              <a:p>
                <a:r>
                  <a:rPr lang="en-US" dirty="0" smtClean="0"/>
                  <a:t>Comes from applying KVL and KCL</a:t>
                </a:r>
              </a:p>
              <a:p>
                <a:r>
                  <a:rPr lang="en-US" dirty="0" smtClean="0"/>
                  <a:t>For Resistors 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R</a:t>
                </a:r>
                <a:r>
                  <a:rPr lang="en-US" baseline="-25000" dirty="0"/>
                  <a:t>2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   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𝑜𝑟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800600"/>
              </a:xfrm>
              <a:blipFill rotWithShape="1">
                <a:blip r:embed="rId3" cstate="print"/>
                <a:stretch>
                  <a:fillRect l="-1585" t="-1652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461206"/>
              </p:ext>
            </p:extLst>
          </p:nvPr>
        </p:nvGraphicFramePr>
        <p:xfrm>
          <a:off x="4800600" y="2438400"/>
          <a:ext cx="4210050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Visio" r:id="rId4" imgW="2324160" imgH="2378195" progId="Visio.Drawing.11">
                  <p:embed/>
                </p:oleObj>
              </mc:Choice>
              <mc:Fallback>
                <p:oleObj name="Visio" r:id="rId4" imgW="2324160" imgH="2378195" progId="Visio.Drawing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4210050" cy="425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AutoShape 13" descr="data:image/jpeg;base64,/9j/4AAQSkZJRgABAQAAAQABAAD/2wCEAAkGBhQSEBMTExQWFRUVFR8aGBQVGRwfHRYfHBwbHhgdGx8XHSceHRsjHBogIC8hIycpLSwsGB4xNTAqNScrLCkBCQoKDgwOGg8PGjEkHyQ1LDUvMCozMC0sKi8uMSoxLSwpKio1NS00LSkwKTQsNC4qKSkqLCwpKSwvLDUvKTA1LP/AABEIAMYA/wMBIgACEQEDEQH/xAAcAAEAAgMBAQEAAAAAAAAAAAAABAUCAwYBBwj/xABDEAACAQMCBAUBBgQDBQcFAAABAgMABBEFEgYTITEUIjJBUXEHQlJhgbEjkaGyFTNiJENygsEWJUSSouHxNGNzo7P/xAAZAQEAAwEBAAAAAAAAAAAAAAAAAQIDBAX/xAAtEQEAAQMCBAUDBAMAAAAAAAAAAQIDERIxBBMh8FFhgaGxIkHBBRRx0TKR8f/aAAwDAQACEQMRAD8A+40pSgUpSgUpVPrOn75bc7pRmQq+ySRRt5chGQjADzBev0FRM4hpaoiurEzjf2XFKpdB1V5XkVgAE6dmBU7nXa5Ync21VbIx6vzBqsj1KZAWYlRERbl5AxXO4lpWAILAqIwDnu7de9U5kYy6Y4Ouappz1jHu62lcqLq5Yh1bl75YQyspYDdEpYAEjADN198j2x1wXiyXJ3BF6Bj5HYxf5uUYBhufyKOm3q479MxzY+6/7C5P+MxP478nW0rndH16aWfY6qi7fThtxO1W3A5PkOWHmC/dGScio91qrxzylSZyA+I1MgMe1CRuTG1lLLjd3JcYz0pzIxlWOCuaponfGe52dVSuZTiaQbQdhDEBHCuFk/iqp2gk9lb5PUZ7VnHq9wI4WkMKc0bg2xyF6AhCN+S7Z6Hp6W6ZxU8yETwVyN8d9/jd0dKpND1eWWWVZFCBScJg7lwxHmOSMEYIztJycDAzV3VqaoqjMOe7aqtVaailKVZkUpSgUpSgVpu71IkLyOqKO7McD+tV9/rR3mG3USzfez6Is+8jDt+SjqfyHWsYNFVCZ52M0qjO9h0jx35aDov6ZY/Jobsf8Wnm/wDp4dq+00+VB/NU9bD67a32mkuHDy3EkjD7owie/wB1e/f7xNTIb5Gbapydiv0B9LZ2nPbrtP8AKsF1KMsU3AMH2YPu20OQPnynP86jML8urwSqUrzNSo9pUC01yGXdsfcUzlcHdgEgkLjLDIxkA5qa8mPnqcdAT+3t+dRExOy9VuqicVRiWVK0i6UuyfeVQx6ezFgOvbuprdmpVmJjcpSlEFKUoFKUoFKUoFaLuzWRdr5I9wGYZ6YIO0jIwexrfSiYmaZzDxVwMDoB7VVy6hcKx/2XcuehWVckZ6HDAY6e2ferWlEKj/HmX/MtbhfzVVcf/qZj/StlvxHbudolCseyyZQn6BwCf0qzrXPbq42uqsPhgCP5GgzBr2qj/s6EObeR4D+EHdGfqjHA/wCXaaztdVYOIrhQjn0OpJSX/hJ6hv8AQevxmgtKUpQKUpQKpLy+eeRoLdtoU4mnHXZ/oTPQyfJ7L9cCvdWvXkk8LAcOQDLKP9yh+P8A7jfdHt1PsM2VjYpDGscY2qowB+5PySepNB5p+npCgSNcKP1JPuST1LH3J61IIr2tV1ciON5G9KKWP0Ayf6CiYiZnEOdfhJuSEDI5DnpIDtKBGjiHT3RSG/4s9uhEhuFwWVmKsyzFw7DLD+DyxjP3twV/qo9xWa61IjR89VAlXIVMlkJZFAYk4b/MAJGOte3PFCo5HKkKBJWLgDpym2sACcnr7/mvsSRhi3D1Zr4uqenXfrGPWPZR3fDUkcTKAjlkwqKjMC3LCbz2CvuGdzfjbr0q80jQGhnkkJVt5bzdd2GbcAfbp2ydx6DGB0renEUZyMOGUgFSvUEuEAPX5YH6Gt2k6kZ0ZjG0e2Rkw2Ou1iuRgn4/nnv3KmiiJ6IvcRxNVuYrjEbT6/8AO+ipbhyV15bsgVRLtZc7m5u71dBtADdgTkgHpipH/Zw81n5nTmhkGPQMl3Gf9UjFvoFHtV5Sr8ulyzxl2fv3PWe/TZyD8FORjMQGEBVVIEu1ZFLOepDnfnI6jB65wwu9K0NYneQhTI59ag5xtQbepJxlO2T+9WlKU26adk3eNvXYxVPfT+ilKVo4ylKUClKUClKxkkCjJOAPegypUfx8f4hTx8f4hQSKVH8fH+IU8fH+IUEilR/Hx/iFPHx/iFBIqPfWKTIUcZU/zBHYgjqCD1BHUGn+IR/jFef4jH+MUEbRrp/PDKcyRHBb8an0P+o6H/UrVZVR3N6i3kLBh543Rj/w7XX+Xm/8xq08fH+IUEiq/WtTMMY2jdK7BIk/Ex7Z+FAyxPwDUg6hH+MVSaVcpNM107DbgpAD7J95/q5HT/SB80Fro+mciPBO52O6SQ93c9z+Q9gPYACp1R/Hx/iFPHx/iFBIrxlBBBGQehB961xXKt6SDittBWx8OwKrLsJDAL5nc4AOQqlmJRQcHC47D4FY3WgRtC0a5UmORAxLMRzCC5OTkksAck5/OrSlV0U+Df8AcXc51T47q0cOweXynKnIO98k7g3mO7L+ZQfNntU6C3VAQowCxY/ViWY/zJrZSpimI2hSq7XXGKqpn+SlKVLMpSlApSlApSlApSlAqPfeg/Vf7hUio996D9V/uFBynEvGN1b6la2sVo0sM2zmThZCI98hRslVKjao3dT79elTuJ+IZ7aymnghNxIku1YgGJILgHogJ6A5/StPEH2jQWl/bWMkcrSXOzYy7No5khjG7cwPcZ6A9Kk67xTFYWk11IjFElwVjwWJZwufMQO5+aDdw5q8txDbSSxmJ5YWZ4iCCpDIMYbB9/cVQ8Ica3d2t34i0a25JTlkq45m5mDY3gdgo7firoND11LtLe4jVgs0LMu/G4DcgwcEj+vtVLw79osGppdCKORfDlA4k2jduZgMbGP4D8e1Bnr3F11DqltaR2jSQShC9wFciPczA9VG0YCg9T71I4s4luLWyaeCA3EgnKcsBj03sM+QE9ABXms/aHBbajb6e8cplnClWULsG9mUZywPdT2BrZxFxfFp1o1zKjsgnZNseCcl2GfOwHcZ7+9BgNSkmt7WSRDG8kIkeM58jEDK4br0yR1rGL1L9R+9Zyasl1FbTopAlhEi7vUA2Dg4OPj57VhF6l+o/egg6zr9wNbtLZbV2gAJNwA+1S6OCCQu3pge/vUvjDim5tLJZre3NzIZyhjUOcLmTzeQE9NoH61uvvtBgi1SLTWSQyygEOAuwZDHrlt33T7V5xLxtDplmtxLG7I05j2x7SckyHPnYDHkP86CDruuTyWKhYmE01mJnhAbKgRl5UxjdkttiHTOX+RWXBvFFxc2iPNbG1YXIiERDjyBVIIDgHHUj48tb9L10cq41GRHCm35qxnG9Yowx299u4lWPfHUdelecPcbw6nbpcRRuqi6EeJcA7gobPkY9PMPeg8seLrp9XlsmtGW3RSVudr4YhVOMkbO5I6H2qJxVxtdWlvZyQWrXRmB5mxXJTAUj0D3ye/xVlZ/aFBJqkmmhJBNGCS5C7DhVbpht3ZvioPEP2jW+l2to0sUhWZTtWLadu0KTne4/F+dBaQTXjTyLm3Uqq9MSMMHOOvlPsf6VLxfD3tj+WJB/XJ/apFsw8TMAMEImTk9c7sfl0/61YUFK2tTRf59uQvvJA3MA/MrgOB9AatLO8SVA8bB1PZlOR/8/lW6qHUrfwsnio+iFgLhB2IPTmgezqTkn3XPwKC+pQGlApSlApSlApSlApSlApSlAqPfeg/Vf7hUio996D9V/uFBSazxDYQ3kEFw0fipNvJDRlmO5yqYYIQvnz7ituq6nbW9tLLdFRAJTvLqXGSwA6BSfUfg1r1nh2wmvIJ7hYzcx7eSWkKsNrlkwocBvOT3Bz2rbquk209tLFd7WhaXLB2KDO4FfMGHvj3oN2k3sEywSW5BjeJjGVXapXcmfKQCOuP61V6PxBp90lwLNkPLKiblxlCMsdudyKD1Vvn37Zq10mwhiWBLfAiSJljCksNuU7MSScY+feqvRuG9Pt0uPB8tDIV5xSQv2Y7cgucd27Y/pQSNT4gsI76G3maPxbheUGjJYgswXDhCF8wPuKy1jVbS2tWkuyoh5zA8xC43F29gpPfOOleapw9YSX0NxMIzdxheUTIQwAZiuEDgHzFvY17rGjWlxatFebWhMzMd7lBu3sR1Vh2JPvQarm6iljgkgwY3iDR7RhdhwVwCAR7dOn0rTF6l+o/et1zZRRRwJBgRJFtjVTkbBjbgknI/PJzWmL1L9R+9BKu+ILFNQjtnaPxjAFAYyWxgkYfbgdA33hULjHUYIdPZpioRpCoaRQ2ws7BnACk5UFiMAntU274fsX1CO5kVPGIAEYyENjDYwm7B6E+3z8VVarpVrdu0V5ta3hz0dyimWR2bGVYZZUA6Zx5qC8ivrYQc4EeH8IHyQdvK2swJUjcfJnpj8sfMHSNZsrqCOSzKmIXIXMaFBvAB6hlHsR1x8danpptvyTD5fDeFWPbuO3lbWX1bs42dM5z75qBo+g2VtAkdlsSLxIc7HLgvgAjLMTnAHv8ApQb7biCxbUJLZDH4xQS45ZDYwpOX2YPQj71QtW4h060tbU3rIEdf4XNjLnoBn0ocHBHsKm23D9guoSXKBPGMCHIkJbGFBym/A6AfdqFq/DWn3Ntarfct1jX+GXkaPOQucbXGegHuaC+ttviZsZzsTOf+bGOn1qwqvtkHiZjnqUTI+Mbse/v/ANKsKBUXVEBglDDKmNgR8jacipVc7xXxdb2qtFKzcx4iQiIzHByAegwOox3qJmIjMpiM7N3BmpNPZRM67XUbGGQclPLnI+cZ/LNXlcDwHxhbBEti5EjSMFO1tjk9QFcDaT+vsa76kTE7ExMblKUqUFKUoFKUoFKUoFKUoFR770H6r/cKkVHvvQfqv9woOb4g+zuC7v7a+keVZLbZsVdu1uXIZBuypPc46EdKk69wtHf2c1rKzKkku4mPG4bXDD1Aj2+KreJvs58ZqdpfeIMfhtn8LZnfskL+reMZzjsamcT8LePsZ7UyGHmS7hIF3dA4YYAYZzjHegn6FoSWkdtAjEpDCyAuRuPmQ9cAD+g9qpeG/s4g01LowySMbgoWMu3C7WYjG1R+M5znsKtuHND8HFa2+8yCGBkL4xu8yYOMnHv7ntXP8I/ZudNW8InM5uChAKBdm1nOB5znO/8AL00FprP2ewXOpW9+7yiWAKFVduw7WZhnKk92PYj2rZxFwhHqFm1tMzqpnZ8x4z0diB5lI9+vSoOvfZ54nVbbUPEFOQEHJ2ZDbGdvVuGM7sdj2rfxXwedRsWtjKYczl94Xd0DsR03DuD80G2TSVtoreBCSkMIjUt6iF2gE4AHYe1YRepfqP3rxNHNrBawbi4hgEfMIxu24GcZOM4+T9a9i9S/UfvQeanwFA+px6m8kiyQqPKNuzChh1yu7sx96hXXBEOp6cqTNIglnNyTHt3ZbeFHmUjAVgO3tUDjfgHm6jDfC4ZWYpCIQmd27crHcXGPIzH0/dq14u4G/wARsVteaYNk5cMF3dAZABjcvs2e/tQWq8NJ4U2W5uV4IW+7pv27Wjz2xnH5Yz7VXcO8DxabbpBA7spuhKTKVzkqFIG1QOyj2+ampw3/ALGbLeceBW35uP8AQybtu7v13Yz+tVXCXAx0y1S3EpnzdiXcV2YBVVIxvPbbnv79qCbafZ7BHqkmpB5DLICCh27BlQpx5d3ZR7/NQuIfs3g1O1tEnkkXkKcGEr13BQc7kP4fyrZYfZ7y9Ym1Lnk8xSOTswBlUX1buvp/D71B4t+zU6naWaNObcwKc+TdncFGPWuMbfz70HY20eLqY5HVE9+oxu7/AM6sKrbRMXUxx0KJg/Tdn96sqBXyj7WYIWvIudGz/wAAYKMoI87ezqcj8xivq9fHftkb/bYRj/w/f/nesOI08udeceU4n/fX4d3ARTVfiKvP49VPwza2wvrQxxSB/EJ5pHTp17AKuSf1r70K/O/CLY1Cz6f79O/1r9ECs+E0aPozjznPviPhr+p0003Yinw/M+UFKUrreYUpSgUpSgUpSgUpSgVHvvQfqv8AcKkVHvvQfqv9woOU4m0PUpdStJra4Edohj58RcgviQtJ0CEHKYHcZ/LvUziSwu57KeOzl5VwZvJIzFcAOC3UKT1XI7VD4l1jUo9StYrW3V7R+Xz5SmSmZGEnXeMYTB7Hv79qmcS6ldxWU8lnGJrhZcIhGcjeA3QEdlye9BK4dtZ4o7WO5fmTLAwkcEkM25OuSBnp+Vc/wpoupW63hv7gThynJCuW2AM2/ui4yCvz2roOHb24kitmuU5czws0kYGArbk9snHQ/PvVDwlrepypd+PgEAjKckqu3cCzbu7tnAC/Hegla7omoyapbTQXASzQLzoS5BchnL+UIQcqVHcdq28U6beT2TpYyiGfxDHezFfKHfIyFY9Rj2rVr2sakmqW0NvAHs3Cc6YoSUJZw+DvAGFCnse9b+KtUvYrJpLGITT88qEI3DbvYHpuHYAe9B54eaOG1S4bfMsAEjgkhnG3cckDOT+QpF6l+o/evRczPBbNcLsmaANKgGNr9Nwxk9iSO5ryL1L9R+9Bo1TQL+TV4J0mTwUeC0RY7twVwSq7cddw9+2a3cTadeT2arZSCOUTsSxdkyoaUEZVGPcqcY9u/wA69R1jUV1eGGOBTYsoMkxQ5U4bPm3j3A+7717xdq1/FZK9hEJ5jcFSrLuwmZMnAZexCjv70Hq6Jecgp4p/EeFGPTs5mGGN/L37d2PN6sde9QNH0XUY4EF3dZlNwMBP4iBSBgkyKHzkHpnHb3q8S/uvBtJyx4vwKvytvTnbGO3Ge2/pjd+vvVXwpq9/Lao9/EIJvFhAoXbmPauDgs3diwzn27fIaotO1KC/e5lma4tsEciI/kuGWNuxBB8u5s57+1ROINP1C8s7P/DblYigImy5Uk4UAHCMcgg5zjv71a2Or6idXlhkgUWKqdk23qTtUjzb/wARI9PtVPxHe3drBDc2MYaSaMCXcuYywKCMkBlIdtxUNnrgA+xoOm0W/fxcsU4Cy7FwFztcLnLpnsDkZHcH+ddFVFeWAuJ5UZipjVGjdfVGx3eZf5YI7EdDW7TdVYPyLgBZvusOizgfeT4b5TuPzHWgt6+NfbKw8fD1/wDDj9f4j9q+y1R8a2iPp91vRW228pG4A4IRjkZ7HI/pWd23zKJpbWLvKuRXjOHxDhI/942Y9/EJ09+hyf0wK/RYrneCdPhW2Dxxxrukl8yKoyOdJjqB2wB+mK6KqWLXKp05yvxN/n16sYKUpW7mKUpQKUpQKUpQKUpQKj33oP1X+4VIqPfeg/Vf7hQclxN9ohs9TtLEWxkFzs/ih8BN8hT07DnGM9x3/Wp3FHFZsLKa6EPN2S7eWG25y4XOdp+c9qy1vj62tb2Czl5nNuNmzauV87lFyc9PMPit+scSQ2NrLcyhxGkpDbBk5Z9uQM/J+aD3hzXfFw2twY+XzoWfYTuKeZBjOB9ew9qoOD/tHOpLeA23J8MUGWfdv3M47FFxjZ+feul0fWorpYJ4g22WJmUsMHG5Acj5zj+VVOhcfWuopcrCJDyCok3rt9RYDHU+6Gg0699oRttWttP8OXFwqHnb8BNzOvp2HONufUO9b+LeMDp9i1zyecROU5Ybb3dhnIU/Hx71I1Xju2t7+Cxk5nOnClMLlfMzKMnPTqp9qz1vimCwtWuJg4jEzLhBuOS7dcdO5BoIyav4m3tZtmznQCTaTkruAO3OBnGfgdq8i9S/UfvW2fVI7iK3njB2yxB1LdDtbBAIz36/0rVF6l+o/eg0aj9oJi1iHTfDlhKoPP34C5DHG3Z19P4vesuMuNv8NshciDnbpzHsDbO5kO7O1vwfHvU2846t4tQj09uZz5ACuFyvUMRk5/0n2rzXuMLfTrUTzhxGZig2DcdxZz8jp5TQZJxIfBG95XXwIuOVnr6GfZu2/pnH54qs4Q46OpWqXBg5OLsRbGbf2VTuBKLj1Y7e3ertdfi5BvMNy/CCfOPNs2s/bPqx7VA0TjG31GBJ4A5QXIj842kMADnoe2GH9aCNY/aCZdYm03w5URqTz9/RsKrenZ09WPV7VB4w4mZLawtljBN+yxiTJAg6x+bao82N3TqvUD6Ve23HdtJqMmnrzOfGCWyvl6BT0Ofhh7VyXEf2iQRCK15bKENu7MWAAUPHL5QTlztH5dc4zVaqopjMpiJnZ2PDGpNOBI4UO0MbNsGASd2cZycdOmSatr/TkmTZIuRnI9ipHYqR1Vh8ivn/ANnPHEMsqWwQhzFgOCGDcvceuPScE9OvY9a+k0pqiqMwTEx0lRrey2vSfMsQ7XCjzL/+VV+PxqMfIFe6trVq9rLmRJEeNl2K4y+4bdo2nOTnHTr1q7qN/hkW/mcqPf8Aj2Lu/njNWQjcOab4e1hi91Qbv+I9X/8AUTVlSlApSlApSlBXahrQidUMcrbuxRMgnBYjv3wpOKnRzBs4IOO49x+R+DWq6tN7RNnHLfd27+R1x+Xrz+lV2l8Pcrm5cHmLtBVdpxl2yxydz5c+bp27VT6surFmbec4qj36/iEqz1hJFZgGVB2kcAK4zjKknt+ZxnvUoXaH769ge47Hsfoa5+04NA6u4bqnQK20iNg3VXdhuO0DpgDHQVnLwll3KuqKcFAI+qECMAE7sNGBEMLgd/yFViqvGzaq1ws1TEV9P4ny79F74pNwXcu49hkZOM56fof5GtcF+ju6KclACSMEebd06e/l6/UVTJwn5i7OvMZgSypjH8SV225JIzzfz9I71O0XRjAXJKHcFGETYBsBAyNxyTnvUxNUz1hnXbsU01aa8z9unn/S0qPfeg/Vf7hUio996D9V/uFaONzvEGq6ZHf20d0sJvH2cgvCWcZciPa4Qhf4mcdRg9fzqTrt3ZxWkz3oQ24l8/MTmLkuMeUKfvYx0OKx1nQdPlvIJrgReKj28ktIVbo5ZNq7xu8+fY9elbtV0y1mtpY7vY0DSksHbYAQ+VBYMPfHvQbNDuLd47d7UKIWhYxBF2rt3J2UqMdcfHv0ql4c1TS5kuhYLECpTn8mExkkltmdyLu6hvn3+avNJsYYlgS32iJImEYUlht3J2bJzjHz71V6NoGnwJc+C5SmTaZTHIX7FiuQXOO7fHv8UGesappiajBFcLEb1gvJLQlnALNs2ybCF8wb7wx1+a2cQ3tjFaM18ENvzmBEsZkG8u2PKEPvnHTp81lqmhWEl9DPMI/FoF5RaQhsBmK4XcAfMW9jWWsaTaT2rR3mxoTMzHmMUAbexAyGHUEkd+tBHkmheK3a3xyWhBi2rtXYcbcKQMdMYGBj4rCL1L9R+9bbi0ijjgSDaIli2xhTkbRjaQcnIxWqL1L9R+9Bnf6ppq6nFFKIvHkDlkwkvghsYk2YHQN94U4kv7CG0DagIzBziBzYzIN+ZOyhGwejYOOg9/nfd6HYNqEdxII/GKAEJkIfGGxhN2D0J+7WGt6NZz2ojvuW0POLDmOUG7dJjqGHUAkYz80G9bm18MZML4XwYbGzycjaxA2bc7dn3cdumKruHb/T5rdG08IIfFAEQxmMczaCcqyD229cfHXpVqunW/JMXk8N4UR7d3l5W1h6t3p2e+fzzUDR9FsoIESy5axeJDHluXBfABGS5wcAe/6UC01PTTqkkUaxePCnmEQkPjapOZNmD5SPvftXzXim7jW5YcqKQcuIqZC4YDlLgExsAfoR0/KvqFtodguoSXCCPxrA7yJCXxgA5TfgdAPu18g43XF4VByBFFg/P8Jevv8AvXNxWnl/VGY9Y+HpfpunnYq8J7+y44Au0bU7cLHFHgSf5e8lv4bdy7Hp9K+018J+zJv+9IP+GT/+bV92pwunl/TGI9Z+eqP1LTz/AKfCClKV0vOKUpQKUpQKUpQKUpQKUpQV95pJd96zzRtjsjAr/wCVwV/pWjwt4npmik/KSMqT/wA0bY/9P6Vb0oKg3t2vqt43/OOb/pIg/etN5rb7MPa3C9R1ARh3HbY5J/lV7Ue/9B+q/wBwoOG1/QrK7v7e+mN5HJbbNqiFgh5bmQbsxE92wcEdP51J4gFlfWk1rPOyJJJuygIYYcMB50IzkYIx+VbeJeDbm41K1uortooodm+AF8SbJC7ZCsF8ynb1Ht71M4l4fmu7KeCGY28jzZWUFsgBwT6CD1Ax3oI+h3lnaR28Ec+6OGJkBfO45ZSM4UD2PYfFU3DWhafp63Xh7l3NyULCX22FiMbIx+M98+1dXw7pMlvFbRSSGVo4WV5ST5zuQgncSfnv8VQ8JcGXVkt2ZrtrnnFOWCX/AIe1mzjex77h2/DQatY0exutRg1AyXJltwoVY4nKHazMM5iJPVz2Ydq28R6bHqNo1tJBebDM0m6NEQ9HYjrP07H4qXrvB9zNqltdx3bRwxBQ9uC+JNrMT0DBeoYDqPatvFPDc15ZNDDObaQzs3MBbOA7nHkIPXPzQQfCTQQ28McG1YYRGhmlUsQoABYRKevTrisY7edmG6VUGR0jTJ/RnJ/arEac8ENrFI5kaOAI0hz52GAT1JPXGeteRepfqP3oMD9msB1CG/aad5oh03MhDdGHXyZ+92BAFb+IOC4tQtVgmZgqzmUbMdSDIAG3A9MOcgYOR3FRtR4PuJNXhvVu2WBFAa2y+GwGGcBtvuD1HtTi/hee9slhhuGtpBcFy4LAlQZBt8jA4O4H9KD3TtOXkvps3k/2Tw6lf95GFZN6FgfMFIyDnB+RXvDvAsWm26W8Duym6EpMpXOcKpA2qB90d/z61vfhkvaLbu++WO0RFnJbPMVWXfkHf1PU+bJBPWqbhrTJbJVtJ5JJXa7EkcrsWDKVAKqzknKlSdp64ORnqaC4tPs+gi1OXUg8pmkUgoSuwZVV6AJu7KPevlfHWnSpdFmjfZyoVEgRijERovRgMerpjvn2r6ZY8H3CavLetds0DqQttl8LlVGcFtvcE9veqvjPS5Ba6fcGZo47SSJpoxu/iBpIVAIU4O09eoP5Vldtxcp0y2sXps16ocp9lmnStqMUojflojkyFSF8ylVwSMEknpj2BNfb65vg1Dy4yextLfB+kfX966Slq3FunTBfvTer1yUpStWJSlKBSlKBSlKBSlKBSlKBSlKBUe+9B+q/3CpFR770H6r/AHCg5TiXQdRl1K0mtrlY7SPZzoS7AybZCZMKEIOUwOpHb271L4k0+6nsp47OXkzmbyyFiuAHBbqqk9VyO3vUTiXVdTTUrWO1gV7N9nPkK5KZkIkwd4xiPB7H9e1TOJb67jsp3soxLcLNhEIyMbwG6Fh2XJ70Enh61niitY7mTmTLCwkkBJDNuj65IBPT8qoOFdC1G2S8N/cicOUMIV2bYAz7/Ui4yCvbPaug4durh4rZrpQk7wsZUAwAwZB2yewPz71Q8J6xqciXZ1CFYQhTklVxuBZt/wB9s4AX470EnXdD1CTVbaeC5VLNAolg3sC5DOX8oQqcqVHUjtW3irTby4snjsZuTPz2O8sV8od8jKqT1GPateu6pqSapbRW8CtZMF50pXJUlmD4O8YwoU9j3rdxTqF7HZM9hGJZxOVCEZG3ewPTcvYAe9AFvNHDaxzvzJVgAkfJIZxtDHJAzk9eoBpF6l+o/evfEzPBbG4XZK0AaVAMBX6bh3PYk+9eRepfqP3oNOoaHqD6vDcR3AWxVQHg3sCxwwPlC4PUj7w7U4t0q9ubIJYTiCYXDFnZmXyBpQRlVY9SVOMe1e6lqmpDV4YY4A1gyjmS7eoOGz13j3x933pxdqd/FZK+nxCabnlSpXOEBkycbl7EKKCcljc+DMHN/wBq8Cqc3ccc7Yyl923Pr65xn8qpdA4eu47JYdSmFzI92DuDs2EKqAMlVIIYE9O2c5q6W9uvBs+weL8CH5WOnO2MduN3bf0xu/WqzhPVtQktUbUIxDMbsKEUbcx7VIPqb724e3ag1W2jX9tqDTtNNcWmCohD7mAwu1ipC9QQegLE9+5Iqm4lS4vobGCzkYEA+IRldQ3lUoXJQrtDDJOc9egJro7HVNSOryxSQqLAKdk23qTtXHXf+In7vtUHivWtUjtbNtOhE7Op5u5d2Oi7T1dcZJb5oOqsE23MygYURxhQBgADd0HsPboKtKrrWQm6mHsETH67s/tVjQKUpQKUpQKUpQKUpQKUpQKUpQKUpQKj33oP1X+4VIqPfeg/Vf7hQcnxP9obWmpWliLYyC52fxg5Aj3yFPTyznGM+od/bvU3ifik2FlPdCHmlJdvLU7d2XC5yFbtnPavdb4+trS9t7KQSc2427Cq5XzuUXcdwx5h8HpW/WOJobG1muZQ3LSXBCDLZZgucEj3NBlw5rhu4rW4MfLM0LPsJyU8yDGcD5+B2FUHCP2itqK3gNqYPDlANz7xJuZx2KLjGz8+9dJo+tR3S288YbZLCzJuGCBuQHIyfy/lVRoXH9tqKXIhEn+z7RIJFC53M2MYJ/AaDDXvtBa21W208WxcThDzw5ATczr6dhzjbn1DvW7izi86fYtciHnETlOWrbc5dhnIVvjPbrmt+q8eW9vfwWDiTnThShVcr5mZRk56dVPtWWucVw6fatcTB+WJmUhBuOS7D3I9wTQR11c3MFrOY+WZoBJsPUpuwdu7AJHX4GcdqRepfqP3rZPq0dzHbzRg7ZoeYpPfadpwRkgHqK1xepfqP3oNOo8ftFrEOneGLCVQefvIC5DHG3Yc+n8Q717xjxqdNsluFt+eTOY+WrbcZMh3ZCN+D496mXvHdvFqMentzOfKAVIUbMEMepz8Kfasdf4xg061E8wflmZo8RjcdxaQ+5HTyk/yoNicRHwZveV18Ctxys9eqM/L3bc+2M7fzx7VWcJcbnUrVJ2t+Ri7EWxm39lU7gSi/ix29u9dBp2qpMqTqG2yW6SgkddrZYAj2OD/APNU/DvG9tqcTSQLJiKaMHmLt8zEYxhj2zQarH7QGk1iXTfDFRGpPiN/RsKrenZ09WPUe1QuLvtGbTLWzdbXn85T5VfYE2hT7Rt0O78u1XT8e241NdNIk57DIO0bP8syd8/hHx3rDXeMrfTbOKaZXEZflKIxuIOGI7kdMIfeguLZ83UwwOiJ19znd3/lVhVZplykj81ARzYY369yG3bcjPQgfvVnQKUpQKUpQKUpQKUpQKUpQKUpQKUpQKjai2IyfjB/qKUoOevuVLMkzW0EkkeNkskYLpg5G1jkjDdRjsTSWRZInjmiimV3LMkibk7gjo2ckEUpQZ2l1yygRI4440ZFjjXCjcVPQAgADb2A96iw28cSyLBb28HMxvaKMKWwcjO3GSMnGfk0pQSLsxSTLObaB5UxsleMGRcEkYbuMEk9D7msJ9ksJiniimBkZykiBlyWLDo3uM96UoPGPVAFSOONNiJGuAB0wAM4AAGMCslYAg9en5f+9eUoM5zG04uPDQGVfTM0YMijrjD4yOh9j7msLgJLCIp4YZwHL7ZUDKCWYggNnqA2M/WvKUG+2vNh6JGqiMRpGi4UAZwMZwFAwAAPao1nFHCuyCCCBS6swijC7tpBGQuMnpjJpSg2ycs3HiBbW/OHaYxjmAY2+vG709O/asLlY5YUimhhnCndtmjDKG83VQ2eoDEZ79/mlKCx0aYmUjaqry1VVQYChCf0xhsAD4q8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 descr="http://www.facstaff.bucknell.edu/mastascu/elessonshtml/Resist/Resist3A1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0"/>
            <a:ext cx="2895600" cy="2252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447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3-Axis Digital Compass IC </a:t>
            </a:r>
            <a:r>
              <a:rPr lang="en-US" b="1" dirty="0" smtClean="0">
                <a:latin typeface="Agency FB" panose="020B0503020202020204" pitchFamily="34" charset="0"/>
              </a:rPr>
              <a:t>HMC5883L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dirty="0" smtClean="0"/>
              <a:t>Based on </a:t>
            </a:r>
            <a:r>
              <a:rPr lang="en-US" dirty="0"/>
              <a:t>Honeywell’s GMR HMC118X </a:t>
            </a:r>
            <a:r>
              <a:rPr lang="en-US" dirty="0" smtClean="0"/>
              <a:t>sensor</a:t>
            </a:r>
          </a:p>
          <a:p>
            <a:r>
              <a:rPr lang="en-US" dirty="0" smtClean="0"/>
              <a:t>Supply voltage 2.2 – 2.6V</a:t>
            </a:r>
          </a:p>
          <a:p>
            <a:r>
              <a:rPr lang="en-US" dirty="0" smtClean="0"/>
              <a:t>Field range +/- 8 Gauss</a:t>
            </a:r>
          </a:p>
          <a:p>
            <a:r>
              <a:rPr lang="en-US" dirty="0" smtClean="0"/>
              <a:t>Auto Degaussing</a:t>
            </a:r>
          </a:p>
          <a:p>
            <a:r>
              <a:rPr lang="en-US" dirty="0" smtClean="0"/>
              <a:t>12 Bit A/D converter</a:t>
            </a:r>
          </a:p>
          <a:p>
            <a:r>
              <a:rPr lang="en-US" dirty="0" smtClean="0"/>
              <a:t>I2C serial communication</a:t>
            </a:r>
          </a:p>
          <a:p>
            <a:endParaRPr lang="en-US" dirty="0" smtClean="0"/>
          </a:p>
        </p:txBody>
      </p:sp>
      <p:pic>
        <p:nvPicPr>
          <p:cNvPr id="4" name="Picture 2" descr="https://cdn.sparkfun.com/assets/parts/5/0/9/4/10530-0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07076"/>
            <a:ext cx="2616071" cy="261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3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ADXL345 3-axis 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or SPI output</a:t>
            </a:r>
          </a:p>
          <a:p>
            <a:r>
              <a:rPr lang="en-US" dirty="0" smtClean="0"/>
              <a:t>Programmable from +/- 2 g to +/- 16 g</a:t>
            </a:r>
          </a:p>
          <a:p>
            <a:r>
              <a:rPr lang="en-US" dirty="0" smtClean="0"/>
              <a:t>Can store offset values</a:t>
            </a:r>
          </a:p>
          <a:p>
            <a:r>
              <a:rPr lang="en-US" dirty="0" smtClean="0"/>
              <a:t>13 bit resolution (+/- 4096)</a:t>
            </a:r>
          </a:p>
          <a:p>
            <a:r>
              <a:rPr lang="en-US" dirty="0" smtClean="0"/>
              <a:t>Senses free-fall</a:t>
            </a:r>
          </a:p>
          <a:p>
            <a:r>
              <a:rPr lang="en-US" dirty="0" smtClean="0"/>
              <a:t>Senses lack of motion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82" y="397625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145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gency FB" panose="020B0503020202020204" pitchFamily="34" charset="0"/>
              </a:rPr>
              <a:t>Other sensor types: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7239000" cy="4830763"/>
          </a:xfrm>
        </p:spPr>
        <p:txBody>
          <a:bodyPr>
            <a:normAutofit fontScale="92500"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Accelerometers (MEMS)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Up to 3-axis – detect gravitational effects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Range of sensitivities ±3G, ±9G, etc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May have digital or analog outputs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Gyros (MEMS)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Need to integrate data to get angular position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IMU (Inertial Measurement Unit) sensor 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measurement unit designed to contain accelerometers and gyros, and sometimes magnetic sensors and altimeters</a:t>
            </a:r>
          </a:p>
        </p:txBody>
      </p:sp>
      <p:pic>
        <p:nvPicPr>
          <p:cNvPr id="68610" name="Picture 2" descr="http://forums.parallax.com/attachment.php?attachmentid=69729&amp;d=1272165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258" y="0"/>
            <a:ext cx="1751742" cy="1602985"/>
          </a:xfrm>
          <a:prstGeom prst="rect">
            <a:avLst/>
          </a:prstGeom>
          <a:noFill/>
        </p:spPr>
      </p:pic>
      <p:pic>
        <p:nvPicPr>
          <p:cNvPr id="68612" name="Picture 4" descr="https://cdn.sparkfun.com/assets/parts/4/8/1/00692-03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219200"/>
            <a:ext cx="1752600" cy="1752600"/>
          </a:xfrm>
          <a:prstGeom prst="rect">
            <a:avLst/>
          </a:prstGeom>
          <a:noFill/>
        </p:spPr>
      </p:pic>
      <p:pic>
        <p:nvPicPr>
          <p:cNvPr id="68614" name="Picture 6" descr="http://www.trossenrobotics.com/shared/images/PImages/SEEED-SEN11763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971800"/>
            <a:ext cx="1752600" cy="1752600"/>
          </a:xfrm>
          <a:prstGeom prst="rect">
            <a:avLst/>
          </a:prstGeom>
          <a:noFill/>
        </p:spPr>
      </p:pic>
      <p:pic>
        <p:nvPicPr>
          <p:cNvPr id="68616" name="Picture 8" descr="AltIMU-10 Gyro, Accelerometer, Compass, and Altime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7938" y="4724400"/>
            <a:ext cx="2546062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40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degree-of-freedom IMU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sensor</a:t>
            </a:r>
          </a:p>
          <a:p>
            <a:pPr lvl="1"/>
            <a:r>
              <a:rPr lang="en-US" dirty="0" smtClean="0"/>
              <a:t>BMP085</a:t>
            </a:r>
            <a:endParaRPr lang="en-US" dirty="0"/>
          </a:p>
          <a:p>
            <a:r>
              <a:rPr lang="en-US" dirty="0" smtClean="0"/>
              <a:t>MEMS gyroscope</a:t>
            </a:r>
          </a:p>
          <a:p>
            <a:pPr lvl="1"/>
            <a:r>
              <a:rPr lang="en-US" dirty="0" smtClean="0"/>
              <a:t>L3G4200D</a:t>
            </a:r>
          </a:p>
          <a:p>
            <a:r>
              <a:rPr lang="en-US" dirty="0" smtClean="0"/>
              <a:t>Accelerometer</a:t>
            </a:r>
          </a:p>
          <a:p>
            <a:pPr lvl="1"/>
            <a:r>
              <a:rPr lang="en-US" dirty="0" smtClean="0"/>
              <a:t>ADXL345 (+/- 2g -</a:t>
            </a:r>
            <a:r>
              <a:rPr lang="en-US" dirty="0" smtClean="0">
                <a:sym typeface="Wingdings" panose="05000000000000000000" pitchFamily="2" charset="2"/>
              </a:rPr>
              <a:t> +/- 16g)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Digital Compass</a:t>
            </a:r>
          </a:p>
          <a:p>
            <a:pPr lvl="1"/>
            <a:r>
              <a:rPr lang="en-US" dirty="0"/>
              <a:t>HMC5883L</a:t>
            </a:r>
          </a:p>
        </p:txBody>
      </p:sp>
      <p:pic>
        <p:nvPicPr>
          <p:cNvPr id="50178" name="Picture 2" descr="https://encrypted-tbn1.gstatic.com/images?q=tbn:ANd9GcS4-na-KjYpTpQNZM-JSSkeB_r69exP4tcouL-FI52vUWj66hj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00" r="64800"/>
          <a:stretch/>
        </p:blipFill>
        <p:spPr bwMode="auto">
          <a:xfrm>
            <a:off x="3657600" y="1676400"/>
            <a:ext cx="508031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www.goodluckbuy.com/images/detailed_images/sku_8020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72" y="1676399"/>
            <a:ext cx="2712027" cy="271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72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305800" cy="11049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gency FB" panose="020B0503020202020204" pitchFamily="34" charset="0"/>
              </a:rPr>
              <a:t>Sample code for light detection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// </a:t>
            </a:r>
            <a:r>
              <a:rPr lang="en-US" sz="1800" dirty="0" err="1" smtClean="0"/>
              <a:t>Light_detect.c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//</a:t>
            </a:r>
          </a:p>
          <a:p>
            <a:pPr marL="0" indent="0">
              <a:buNone/>
            </a:pPr>
            <a:r>
              <a:rPr lang="en-US" sz="1800" dirty="0" smtClean="0"/>
              <a:t>// Turns an LED on when the lights go off, and</a:t>
            </a:r>
          </a:p>
          <a:p>
            <a:pPr marL="0" indent="0">
              <a:buNone/>
            </a:pPr>
            <a:r>
              <a:rPr lang="en-US" sz="1800" dirty="0" smtClean="0"/>
              <a:t>// Turns an LED off when the lights go on</a:t>
            </a:r>
          </a:p>
          <a:p>
            <a:pPr marL="0" indent="0">
              <a:buNone/>
            </a:pPr>
            <a:r>
              <a:rPr lang="en-US" sz="1800" dirty="0" smtClean="0"/>
              <a:t>//</a:t>
            </a:r>
          </a:p>
          <a:p>
            <a:pPr marL="0" indent="0">
              <a:buNone/>
            </a:pPr>
            <a:r>
              <a:rPr lang="pl-PL" sz="1800" dirty="0" smtClean="0"/>
              <a:t>// gcc -o </a:t>
            </a:r>
            <a:r>
              <a:rPr lang="en-US" sz="1800" dirty="0" err="1" smtClean="0"/>
              <a:t>Light_detect</a:t>
            </a:r>
            <a:r>
              <a:rPr lang="pl-PL" sz="1800" dirty="0" smtClean="0"/>
              <a:t> </a:t>
            </a:r>
            <a:r>
              <a:rPr lang="en-US" sz="1800" dirty="0" err="1"/>
              <a:t>Light_detect</a:t>
            </a:r>
            <a:r>
              <a:rPr lang="pl-PL" sz="1800" dirty="0" smtClean="0"/>
              <a:t>.c -l bcm2835</a:t>
            </a:r>
          </a:p>
          <a:p>
            <a:pPr marL="0" indent="0">
              <a:buNone/>
            </a:pPr>
            <a:r>
              <a:rPr lang="en-US" sz="1800" dirty="0" smtClean="0"/>
              <a:t>// </a:t>
            </a:r>
            <a:r>
              <a:rPr lang="en-US" sz="1800" dirty="0" err="1" smtClean="0"/>
              <a:t>sudo</a:t>
            </a:r>
            <a:r>
              <a:rPr lang="en-US" sz="1800" dirty="0" smtClean="0"/>
              <a:t> </a:t>
            </a:r>
            <a:r>
              <a:rPr lang="en-US" sz="1800" dirty="0"/>
              <a:t>./</a:t>
            </a:r>
            <a:r>
              <a:rPr lang="en-US" sz="1800" dirty="0" err="1" smtClean="0"/>
              <a:t>Light_detect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//</a:t>
            </a:r>
          </a:p>
          <a:p>
            <a:pPr marL="0" indent="0">
              <a:buNone/>
            </a:pPr>
            <a:r>
              <a:rPr lang="en-US" sz="1800" dirty="0" smtClean="0"/>
              <a:t>#include &lt;bcm2835.h&gt;</a:t>
            </a:r>
          </a:p>
          <a:p>
            <a:pPr marL="0" indent="0">
              <a:buNone/>
            </a:pPr>
            <a:r>
              <a:rPr lang="en-US" sz="1800" dirty="0" smtClean="0"/>
              <a:t>#include &lt;</a:t>
            </a:r>
            <a:r>
              <a:rPr lang="en-US" sz="1800" dirty="0" err="1" smtClean="0"/>
              <a:t>stdio.h</a:t>
            </a:r>
            <a:r>
              <a:rPr lang="en-US" sz="1800" dirty="0" smtClean="0"/>
              <a:t>&gt;</a:t>
            </a:r>
          </a:p>
          <a:p>
            <a:pPr marL="0" indent="0">
              <a:buNone/>
            </a:pPr>
            <a:r>
              <a:rPr lang="en-US" sz="1800" dirty="0" smtClean="0"/>
              <a:t>// LED on </a:t>
            </a:r>
            <a:r>
              <a:rPr lang="en-US" sz="1800" dirty="0" err="1" smtClean="0"/>
              <a:t>RPi</a:t>
            </a:r>
            <a:r>
              <a:rPr lang="en-US" sz="1800" dirty="0" smtClean="0"/>
              <a:t> Plug P1 pin 12 (which is GPIO pin 18)</a:t>
            </a:r>
          </a:p>
          <a:p>
            <a:pPr marL="0" indent="0">
              <a:buNone/>
            </a:pPr>
            <a:r>
              <a:rPr lang="en-US" sz="1800" dirty="0" smtClean="0"/>
              <a:t>// Sensor on </a:t>
            </a:r>
            <a:r>
              <a:rPr lang="en-US" sz="1800" dirty="0" err="1" smtClean="0"/>
              <a:t>RPi</a:t>
            </a:r>
            <a:r>
              <a:rPr lang="en-US" sz="1800" dirty="0" smtClean="0"/>
              <a:t> Plug P1 pin 15 (which is GPIO pin 22)</a:t>
            </a:r>
          </a:p>
          <a:p>
            <a:pPr marL="0" indent="0">
              <a:buNone/>
            </a:pPr>
            <a:r>
              <a:rPr lang="en-US" sz="1800" dirty="0" smtClean="0"/>
              <a:t>#define LED RPI_GPIO_P1_12</a:t>
            </a:r>
          </a:p>
          <a:p>
            <a:pPr marL="0" indent="0">
              <a:buNone/>
            </a:pPr>
            <a:r>
              <a:rPr lang="en-US" sz="1800" dirty="0" smtClean="0"/>
              <a:t>#define Sensor RPI_GPIO_P1_15</a:t>
            </a:r>
          </a:p>
          <a:p>
            <a:pPr marL="0" indent="0">
              <a:buNone/>
            </a:pPr>
            <a:r>
              <a:rPr lang="en-US" sz="1800" dirty="0" smtClean="0"/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9558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gency FB" panose="020B0503020202020204" pitchFamily="34" charset="0"/>
              </a:rPr>
              <a:t>The light detect program continued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int</a:t>
            </a:r>
            <a:r>
              <a:rPr lang="en-US" sz="2400" dirty="0" smtClean="0"/>
              <a:t> main(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argc</a:t>
            </a:r>
            <a:r>
              <a:rPr lang="en-US" sz="2400" dirty="0" smtClean="0"/>
              <a:t>, char **</a:t>
            </a:r>
            <a:r>
              <a:rPr lang="en-US" sz="2400" dirty="0" err="1" smtClean="0"/>
              <a:t>argv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{</a:t>
            </a:r>
          </a:p>
          <a:p>
            <a:pPr marL="0" indent="0">
              <a:buNone/>
            </a:pPr>
            <a:r>
              <a:rPr lang="en-US" sz="2400" dirty="0" smtClean="0"/>
              <a:t>    if (!bcm2835_init())</a:t>
            </a:r>
          </a:p>
          <a:p>
            <a:pPr marL="0" indent="0">
              <a:buNone/>
            </a:pPr>
            <a:r>
              <a:rPr lang="en-US" sz="2400" dirty="0" smtClean="0"/>
              <a:t>        return 1;</a:t>
            </a:r>
          </a:p>
          <a:p>
            <a:pPr marL="0" indent="0">
              <a:buNone/>
            </a:pPr>
            <a:r>
              <a:rPr lang="en-US" sz="2400" dirty="0" smtClean="0"/>
              <a:t>    // Set RPI pin P1-12 to be an output</a:t>
            </a:r>
          </a:p>
          <a:p>
            <a:pPr marL="0" indent="0">
              <a:buNone/>
            </a:pPr>
            <a:r>
              <a:rPr lang="en-US" sz="2400" dirty="0" smtClean="0"/>
              <a:t>    bcm2835_gpio_fsel(LED, BCM2835_GPIO_FSEL_OUTP);</a:t>
            </a:r>
          </a:p>
          <a:p>
            <a:pPr marL="0" indent="0">
              <a:buNone/>
            </a:pPr>
            <a:r>
              <a:rPr lang="en-US" sz="2400" dirty="0" smtClean="0"/>
              <a:t>    // Set RPI pin P1-15 to be an input</a:t>
            </a:r>
          </a:p>
          <a:p>
            <a:pPr marL="0" indent="0">
              <a:buNone/>
            </a:pPr>
            <a:r>
              <a:rPr lang="en-US" sz="2400" dirty="0" smtClean="0"/>
              <a:t>    bcm2835_gpio_fsel(Sensor, BCM2835_GPIO_FSEL_INPT);</a:t>
            </a:r>
          </a:p>
          <a:p>
            <a:pPr marL="0" indent="0">
              <a:buNone/>
            </a:pPr>
            <a:r>
              <a:rPr lang="en-US" sz="2400" dirty="0" smtClean="0"/>
              <a:t>    //  pull up the output to one when </a:t>
            </a:r>
            <a:r>
              <a:rPr lang="en-US" sz="2400" smtClean="0"/>
              <a:t>not connected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bcm2835_gpio_set_pud(Sensor, BCM2835_GPIO_PUD_UP);</a:t>
            </a:r>
          </a:p>
          <a:p>
            <a:pPr marL="0" indent="0">
              <a:buNone/>
            </a:pPr>
            <a:r>
              <a:rPr lang="en-US" sz="2400" dirty="0" smtClean="0"/>
              <a:t>    // And a low detect enable</a:t>
            </a:r>
          </a:p>
        </p:txBody>
      </p:sp>
    </p:spTree>
    <p:extLst>
      <p:ext uri="{BB962C8B-B14F-4D97-AF65-F5344CB8AC3E}">
        <p14:creationId xmlns:p14="http://schemas.microsoft.com/office/powerpoint/2010/main" val="27823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gency FB" panose="020B0503020202020204" pitchFamily="34" charset="0"/>
              </a:rPr>
              <a:t>The light detect program continued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 while (1)</a:t>
            </a:r>
          </a:p>
          <a:p>
            <a:pPr marL="0" indent="0">
              <a:buNone/>
            </a:pPr>
            <a:r>
              <a:rPr lang="en-US" sz="2400" dirty="0" smtClean="0"/>
              <a:t>    {</a:t>
            </a:r>
          </a:p>
          <a:p>
            <a:pPr marL="0" indent="0">
              <a:buNone/>
            </a:pPr>
            <a:r>
              <a:rPr lang="en-US" sz="2400" dirty="0" smtClean="0"/>
              <a:t>        // Read some data</a:t>
            </a:r>
          </a:p>
          <a:p>
            <a:pPr marL="0" indent="0">
              <a:buNone/>
            </a:pPr>
            <a:r>
              <a:rPr lang="en-US" sz="2400" dirty="0" smtClean="0"/>
              <a:t>        uint8_t value = bcm2835_gpio_lev(Sensor);</a:t>
            </a:r>
          </a:p>
          <a:p>
            <a:pPr marL="0" indent="0"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printf</a:t>
            </a:r>
            <a:r>
              <a:rPr lang="en-US" sz="2400" dirty="0" smtClean="0"/>
              <a:t>("read from pin 15: %d\n", value);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if (value)</a:t>
            </a:r>
          </a:p>
          <a:p>
            <a:pPr marL="0" indent="0">
              <a:buNone/>
            </a:pPr>
            <a:r>
              <a:rPr lang="en-US" sz="2400" dirty="0" smtClean="0"/>
              <a:t>        {</a:t>
            </a:r>
          </a:p>
          <a:p>
            <a:pPr marL="0" indent="0">
              <a:buNone/>
            </a:pPr>
            <a:r>
              <a:rPr lang="en-US" sz="2400" dirty="0" smtClean="0"/>
              <a:t>            // Turn on LED</a:t>
            </a:r>
          </a:p>
          <a:p>
            <a:pPr marL="0" indent="0">
              <a:buNone/>
            </a:pPr>
            <a:r>
              <a:rPr lang="en-US" sz="2400" dirty="0" smtClean="0"/>
              <a:t>           bcm2835_gpio_write(LED, HIGH);</a:t>
            </a:r>
          </a:p>
          <a:p>
            <a:pPr marL="0" indent="0">
              <a:buNone/>
            </a:pPr>
            <a:r>
              <a:rPr lang="en-US" sz="2400" dirty="0" smtClean="0"/>
              <a:t>        }</a:t>
            </a:r>
          </a:p>
          <a:p>
            <a:pPr marL="0" indent="0">
              <a:buNone/>
            </a:pPr>
            <a:r>
              <a:rPr lang="en-US" sz="2400" dirty="0" smtClean="0"/>
              <a:t>       else {</a:t>
            </a:r>
          </a:p>
          <a:p>
            <a:pPr marL="0" indent="0">
              <a:buNone/>
            </a:pPr>
            <a:r>
              <a:rPr lang="en-US" sz="2400" dirty="0" smtClean="0"/>
              <a:t>            // turn off LED</a:t>
            </a:r>
          </a:p>
          <a:p>
            <a:pPr marL="0" indent="0">
              <a:buNone/>
            </a:pPr>
            <a:r>
              <a:rPr lang="en-US" sz="2400" dirty="0" smtClean="0"/>
              <a:t>            bcm2835_gpio_write(LED, LOW);</a:t>
            </a:r>
          </a:p>
          <a:p>
            <a:pPr marL="0" indent="0">
              <a:buNone/>
            </a:pPr>
            <a:r>
              <a:rPr lang="en-US" sz="2400" dirty="0" smtClean="0"/>
              <a:t>       }</a:t>
            </a:r>
          </a:p>
          <a:p>
            <a:pPr marL="0" indent="0">
              <a:buNone/>
            </a:pPr>
            <a:r>
              <a:rPr lang="en-US" sz="2400" dirty="0" smtClean="0"/>
              <a:t>         bcm2835_delay(500);</a:t>
            </a:r>
          </a:p>
          <a:p>
            <a:pPr marL="0" indent="0">
              <a:buNone/>
            </a:pPr>
            <a:r>
              <a:rPr lang="en-US" sz="2400" dirty="0" smtClean="0"/>
              <a:t>    }</a:t>
            </a:r>
          </a:p>
          <a:p>
            <a:pPr marL="0" indent="0">
              <a:buNone/>
            </a:pPr>
            <a:r>
              <a:rPr lang="en-US" sz="2400" dirty="0" smtClean="0"/>
              <a:t>    bcm2835_close();</a:t>
            </a:r>
          </a:p>
          <a:p>
            <a:pPr marL="0" indent="0">
              <a:buNone/>
            </a:pPr>
            <a:r>
              <a:rPr lang="en-US" sz="2400" dirty="0" smtClean="0"/>
              <a:t>    return 0;</a:t>
            </a:r>
          </a:p>
          <a:p>
            <a:pPr marL="0" indent="0">
              <a:buNone/>
            </a:pPr>
            <a:r>
              <a:rPr lang="en-US" sz="2400" dirty="0" smtClean="0"/>
              <a:t>}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339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958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Agency FB" panose="020B0503020202020204" pitchFamily="34" charset="0"/>
              </a:rPr>
              <a:t>Preliminaries: </a:t>
            </a:r>
            <a:br>
              <a:rPr lang="en-US" b="1" dirty="0" smtClean="0">
                <a:latin typeface="Agency FB" panose="020B0503020202020204" pitchFamily="34" charset="0"/>
              </a:rPr>
            </a:br>
            <a:r>
              <a:rPr lang="en-US" b="1" dirty="0" smtClean="0">
                <a:latin typeface="Agency FB" panose="020B0503020202020204" pitchFamily="34" charset="0"/>
              </a:rPr>
              <a:t>The potentiometer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447800"/>
            <a:ext cx="4419600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Three terminal device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Fixed resistance between end terminals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Sliding resistance for middle terminal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 can be adjusted from 0 to V</a:t>
            </a:r>
            <a:r>
              <a:rPr lang="en-US" baseline="-25000" dirty="0" smtClean="0"/>
              <a:t>in </a:t>
            </a:r>
            <a:r>
              <a:rPr lang="en-US" dirty="0" smtClean="0"/>
              <a:t>by turning potentiometer knob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RMWFBUXFh0aFhcXGR0dGRwcHxwcGh4bHhwfHSggHBwlHBwcITEhJiorLi4uHR8zRDMsNygtLisBCgoKDg0OGxAQGywkICQ0LCwsLCw4NiwsLCwsLC8sLCwsLCwsLCwsNCwsLCwsLCwsLCwsLCwsLCwsLCwsLCwsLP/AABEIAQgAvwMBIgACEQEDEQH/xAAcAAABBQEBAQAAAAAAAAAAAAAFAAIDBAYHAQj/xABWEAACAQMCAwIFDwUMCAYDAAABAgMEERIAIQUTMSJBBhQyUWEHFyMzUlNUcYGRkpPR0tMVQmJ0sRY1ZXOUoqSys7TU4xgkNGNyoaPBCCVDRIPCgsPw/8QAGwEBAQEBAQEBAQAAAAAAAAAAAAECBAMFBgf/xAAzEQACAQIEAwUIAgIDAAAAAAAAAQIDEQQSIVETMUEFImGh0QYUMlJxgZHhFRZisSNTwf/aAAwDAQACEQMRAD8A7BPUsGIFtvR6AfPpnjbfo/Mft0yp8tvjH7BpmvwXaXbOMo4qcITsk9NEdUKcXFMm8bb9H5j9ul4236PzH7dQ6WuH+fx/z+S9DXCjsTeNt+j8x+3S8bb9H5j9uodVuIA8trM67dYwGf04gqbm23Q61Dt3Hzko8Tn4L0HCjsX/ABxv0fmP26Xjbfo/Mft1mvBWteQTiR2flzlU5ihZguKkCRQqgEkkrsLoVOq89VItZHEJpgshkDcyNVj8m6iJsBk4O9rsCqt5td6x3aPElT4usVfl4X2M5YWvY1vjbfo/Mft1Xp66VlVrxjJQ1sCbXANr8wX69bazPD+LyyCkiyAmLuKnbe0BwkIFtg8hjH/C5trQcP8Aaov4tP6o1avamPw9Juc9bpcly73h1sRQi2WvGZfdR/Vt+LoZ4Q+EL0sJlbFwGAsEIO5t3y6l4qshiblOI2t5RXKw77C4F7dL3A8x6ax3hRUtJwaCRzk7rAzHzkgEnbbrrWC7XxtSUZSmmm7NW15X2OjDYenOvCElo2v9knrqH3n+b/maXrqf7n+b/ma5nqCdiCtibk+Tta3eel9foY4qrJ2ufr63YOApRzOL/J1Oq9VKRGAFOjAqrAlip7ShrWs3S/n1D67EnwVPrD9zXPuLX7ON78uLpa9sFv126X1S5vQ3OzWYHqL/AP8AD59blWq30Zz0ezcAoJTp673e9tzp3rsSfBU+sP3NL12JPgqfWH7muawuTc917D5Nv231JryliaqdrnfS7D7PqRzKn5v1OjeuxJ8FT6w/c0vXYk+Cp9Yfua5zpanvdXc9P6/gPk836nRvXYk+Cp9YfuaXrsSfBU+sP3Nc50tPe6u4/r+A+TzfqdG9diT4Kn1h+5rYeA3hK1fFJI0Yjwl5dgxa/YR73sPd2t6NcJ11n1Fv9lqP1o/2MOunC15znaTPhdv9l4bC0IzpRs7267M1HEK2NJGDyIh2NmYA2sN7E9Nj8x1X/KkHv8X1i/bpnHPbT8Q/Zofr5uK9nKOIqyqym03r0Py8azSsE/ypB7/F9Yv26X5Ug9/i+sX7dAp+IIj4Nlly3kAVSxKoVDWABJN2FgASdQJxuK0pctFyVDSCQYkKbkN3gg2I2vuCNc39UofPLy9C8dmk/KkHv8X1i/bqKqrYHUr4yi9O0kqhhY363/5HY6C0vElcElZI7Ll7IhXs+e527twdx3gafwyvSeMSRElCWAJFvJYqdj6RrUfZajF3VSXl6DjvYt00VKmRFSMnkWR3M65MVAABN7YYgDEAC1/OdecqlMiyPUhyjFo1eZSqsQVJAvcmxIFybXNtDI+ORlHkAk5aoz54EKyp5RU9/ova/UXG+n03F0dxGQ6Oy5IHUjIDqVPQ22uL3F72tro/gE2/+aWv09DPF8AnSJSRzyzrNHnLjleVcdhbsi9lJsL262GrNDxKERRgzRA8tNi6+4X06D0nE0kkkjQnOK2VwQN7jY9GFwQbdCCNWKfyI/4qP+oupL2dpzg4yqSfLboml08S8Vp8ghWVkEiFfGUS/ekiA/8AO41kfDIQRcOEMU4dUeMIDIrMFXYDbuAGjlVUYC+Ltc2ARbn7APSbD5xrN+FVes1EXjJtzQpBBBDKxVgQehBBGlLsKGHV1Uk1HvW05pfQ6sDUbxVLxlFeaMBzB5x841HiuRbLc+kd2ptQzVAVlU3uxsLf99ekX8p/Sa8FZOo1o10fPkupc4kwuu9vYou/9BdU8EsRfyupvvq9xqXEqevscQAHnKKNUud5IIIyJA6ea/cdek276HHQhDIlJq/0fV23tqORlAABG3p17zB5x8402OUEsBfsmx+a/wD31JrybV9UfQpqWXuNW5cttNxvMHnHzjS5g84+cadpal1semWpuvx+xvMHnHzjS5g84+cadpaXWwy1N1+P2N5g84+ca616irXpai2/+tH+xh1yfXWPUV/2Wp/Wz/YQa7MFbO7bH5n2oU1hYttfEung/Fh3jntp+Ifs1Q1b8IEYzGzldhtYHu9OhvKb3w/RX7NfUPwhQrYnFUkyxl1SmmFlIuWLwsqC5G5CNv00K/J800MxeNlqZOW5yxEfsbB0hUhicRYgsRuWY7XsNJyn98P0V+zS5Te+H6K/ZoBlHVs5OULxbfnlLk94AVm6efVbwcpmjhKuMTzpmt6GmkdT8qkHVzlN74for9mlyn98P0V+zQGYloZSJlghlhienlzikZCvNYDDlgO2P597ELuNr6uziaRoXEDqKcNJZigZ35bIsagMRY5EkkgdPkNcpvfD9Ffs0uU/vh+iv2aAAcN4TUQvTOWSS2aTBExNpPZGckyENaUDoBsza0VP5Ef8VH/UXTBE/vh+iv2aZBE2Efsh9qj/ADR7hdALiJOFgsjXO/KYBh33uWG1wOh1kuJ0rxcOKOpX2clA1i+BcsMyNmfckm5J7yTc62HKb3w/RX7NZb1SpHjoHcPkQ6bFRbdrd1tZnHNFrdM6MJVjSr06kuUZJv7NMxOqM8D5KRiRnc7G4FiPPoF+6OXzJ8x+3Xv7oZvMnzH7dfNhhKsdj9pX9oMBWSUs+mui/ZseOrcrdc/Y4jb/APBfPoUkBCEgWOeSr5htt5t9/n1W49xuVWisFOVPCxuD1KD06GHwhm9ynzH7dbeGq9LHPHtrAtLNmvZrRLr48/8Aw0lKll32JJJ+Mm+ptZT90UvmT5j9ul+6KbzJ8x+3Xm8HVbvodlP2kwMIqKzaeH7NXpayn7opvcp8x+3Xv7opvMnzH7dZ9xqeBv8AtGC/y/H7NVpayv7opfMnzH7defujl8yfMft09xq+A/tGC/y/H7NXrrHqK/7LU/rZ/sINfPn7o5fMnzH7dd39QCpMlBO7WuatunTaGEf9tdOGw86cm5Hxe3O2MPjaEadK91K+q8Gt/E1PHPbT8Q/Zqhq3x+YCYizHYeSjMOnnCkaHeMj3Mn1Un3ddt0flh1Qew1uuJt82spIzNRUjLLN41JBEIQsj7vgrNI65WdRe7F77eki+oadSCCsljsfYpPu6FvwemJQhKhSkaxLgalLIvRewRf5eumZAbHE1RUVAeSVBCyJGscjILlFcyHEjMktazXXs9NzqbjOYkpSsjKpnCuotZgUc9ojr5PTpv8WnVVBBIwZ45csQpIWdSyjor42zXc7Ncbnz6szCNsMkkODBk9jkFmAKg7L5iRY7b6ZkCn4QwykIyCR41J5scUhjlbbYqwZb4m5xyF799rGnQyCrlIWaXkpBE8YR3jZuZkeY7KQzHs2sdr5XB7idfTRTW5izbXtgJ0Nja4JS1wbDY3G2op+G07YexSLguC8tZoyE9xdAt0/RNxpmW4PeFO3PqUZ2cIYgMj/uwSbdBc7mwGiUHkR/xcf9RdDBw6DmCRUnVuz5HjCKcLBQUWyMAABYg7bauwVAwj2f2qPpG5/MXzLpdAg43TvIiiPLy1LBZGjYqL3AdSCO7odY7w8nVuEzBVkUxzKjrK5kcMHF+2zMWG4I36EdOg2lYqSri6zWve6rMjA+hkAYfIdZfw+oAeHNBTQyXLqVURyXJyyYksNydySTc76JoHC9dKoODR+LU0EDUwqKmmaYrNT8x5D7J2RKykQhUSy4WOXUjbWO/cpW/BZvoHRimTi8cPJSKUIFZV9hUuqv5arIVzRW7wrAG51qzBZoKKOSbOVBKIOFrOsbXxdkjWwaxBKi+RAIuFPdfRHwepPGJqCaVaCWJ6kowhp+WVPLzMUicpI3VbjcB9/ziNCa/hVfHNBLTRTrJHBCMkU3VhGLj5jYjvBtp0k3GC0bCF1MTmRBHTxoocixcokYVmI2uQTpZgNR8Kgmk4fzUgnLJUytJTRiGKcRKWSHFUQ5hk7XYU2Ydeug3D5krKSpkmggRqeSBo3ihSLaSUI0TBFAdcbkZXbsnc76o0lDxSNESOKdFjl5sdksVcgKWDWyFwBcXsbdNScVp+K1CYSwSYZ5lI4EiUva2bLGihnttkbnSwL3iEf5Q4wnKTCKOsMa4jFCr2QqLWXHoLdO7WjouBU081AEhiEkEdM1RHgtpoZY0vIy2szLKbMT3Ovm1k638ryxtHJFKQwVXbkqJJAtsRJKFEkgFh5THoNMpY+LxzJURxzrLHGI1YRjZAuAUjHEjHbcHSzBZNYKekoClNTzc1p+askEbNJaXFV5mPMU2NhiwPTWe8MeHJT11TBEbpHM6r3kAE9km+5Hkk+jRyhbi8MaRxwuBGWMbGnjMiFjdikjRl0JO9ww0Gk8GK5iS1NMSTckqSST1JPedLAB6+iv/Dp+9s362/8AZQ64ePBSt+CzfQOu7+oDSPFQTpKhRxVtdWFiLwwkbfEQdLA1vFPbW+T+qNVbatcU9tf5P6o1W18yp8TMy5nltK2vdLWDJQr+JCN0jVGkke5VEtfFbZMSxACi47+pA1BPxcoIgYJA8shjVCUvcI0l8sscSqmxv8mvOJ0UnOSaJVcctopIyxUlWIYMrW6gg7G1weotuNHg/I/JEl0VaqSUhJnzWNopEVRICGvkwuAbWJG46+sVGyuUIUvhDG+F1ZMlmLZW9jMDKkitYncFuouNjvpQ8dB5TPDLHHMQI5GxtdvIyUMWTLuuPMDYm2q9Z4OqSkcYCQinqImsbkGXDtb7sSQxJJ6+e+vWoqiZIIpo41EbxvI6vcMYiGXBcQe0ygnK1hcb6JQYLg40njQpQGLYMxYWxBXAlDvfLF0a1ujDz6vUntcf8Un9RdAabgE0dTBIJg6IJsyUAYmRo28+9yp37rAfEfpPa4/4pP6i6TSUdAxtVKygFIzIb9AVHy3YgaEflHnxq4RktOyWJU3KB1JBUkEZAj5DopxQSGJxBbmlSEJ6BjsGPxXvb0ao1FIsMMMSeShCi/XZG3PnJ661QtmX1C5kWhc3G1V2XBiqSJG7jGwd8cRa+R8tdwO/0HRPWdrOEytM0gUczmIY5s7YRi11KW32zHffIbju+1K57MNcQrBESzAm8kSC3ncRIPkBbXpqxzRFY3KF791gQtv+eoON0jSKwjtkskMihtgSgiexIBIBxtextfVOppp3aSQKsbGHlRjK5uxuXO1hbawBN7HpsNZTYLNHxhJFlYKw5dzY27S2JDrY+S1jbTKfjJYheTIHaISopKdpbqDYhrAjIXBt11UTgkkbexyNIrQNCQ4jWwA9jtgi3AJYb38rU3CeEmCRWUdloFWS7EkOlrYk74kFrgbXANtydVNgt8L4iZgTymRQzLdip7SOUIsrE9QdMXijmUxch7hQxOUdsSSt/Kv3Hu0/g1K0cbK9rmWVtvM8ruP+TDXq07CoaS3ZMKqN97hnP7CNNbIENNxtJCgVWyYOXWwvHhswffrl2Ra9+vQX02i42HEJaJ41nAMbHEgkrkFOLEqSvS/xddVuH8KljkaY4lqgHxhQdlYX5eJ7woJQ+fZvONeUHD5jHSxSKqLAIy5yyLNGtgFAGwy3JJ9Ft9omyGg0Z9T7/wB7+tj+602gujXqff8Avf1sf3Wm1K3ISOa+rJ4Y1lJxExU03LTkoxGCNcm9zdlJ7h6NtYb1yuJ/Cv8ApRfh6N+r9++p/iI//trm+uTKtjJsY/VE4q3k1BPxQxH/APXpL6ofFSCRUEgdSIYrDv3PL0Z4W0qUlB4s9VFBIH58lGt5DU8xgFkIK9kR4WBNrG4B30a4JKKcvFLVzxn8tzJnHZFlYBBaYA2WNiN7KwFztbTJHYljFx+qLxRjZagsfMIYif7PXg9UfinUVNwOp5UVv7PRiveqipA1EkkErVtQKsU2QdHBXlxEp2ggUtYdCbnVzwggLx8QRUvUmmoZKmNB2uaPbjiveGZS1uhJ0yR2LZGdHqicV7qg9L+0xdPP7XrxfVG4oelSTvbaGLr5va+utLwCokpRSG2M0PCqyXBxuLyTyJkD3MLG3mPpGrvD6KNBQS020FRxZJol70ugDRHzFHDL8QU9+mSOxLGNl9UXiq+VUFT1sYYh+2PVzjfh/wAQilCR1GKiGGw5cR6wxk9Uv1J0+snqJOH1xr2lcLLF4o1QWLCQyEMsbPuRygxZQbCynWW8KPb/AP4YP7CPTLHYtgv65XE/hX/Si/D0X8EfDOtq6yGGoqC0ZLkgJGDcRuRuE1zvWm9Tf98YP/k/sn1qMY5loLHavFz74/8AM+5r3xc++P8AzPuaF8Zh/wBYpHyfeYrjkcbcmUnsjYnYbnzaH1litRKSedHUqqG5uvajCIN+jA7jvyOuts2aNoTk3sj/AJvufe0/R0uQffH/AJn3NUfCVrLe9gKimJPmGUF7+i2oq6rEdQ7sdo6VmYD/AIxb5TY2+LUTsggnyD74/wDM+5r3xdvfH/mfd1meHTsgmjfMGSBpe2rL7IAeYFy7t0It6dO4FTAyBJEEamlQ8sMWWXdfZOgsykAHa/bG/TS4NJ4u3vj/AMz7uvPFz74/8z7mhfgvTII2YKA3OnW/fiJnAF/MAB8w0LkU84tYIPHQvODm42U4FbeS57HW3a6Xtq30QNR4uffH/mfc0vFz74/8z7ms7E/+ucrJvF+aWU9xnxyMN/cjeS3ugRfs21AkQWl563WfxmQIwJu58ZdQhH5yldrHoN9ralwankH3x/5n3dHvU7Wwrbkn/WxubfBqbzAaEaM+p9/739bH91ptZq8iSOaerJ4H1lVxEy08PMTlIt80XcXuLMwPfrD+trxP4L/1Yvv6+kuLe2n5P2ap2182deUZNWPO5wOh8CeMw35EcsWXlcuoRb/HjIL6iPqfcWxx5DY5ZW50VsumVuZ5Vu/rr6B0Gj4tLIWangV4ldkyeXBnKMVflrgQQCCLsy3IPdvqKvN9ELs4/B4G8aR2dFmR38t1qUDN/wAREtz8uoafwB4vG4kjhdHFyHWeMNv17QkvvrsFXx+RHlvChhiljjd+aeZeQIQVj5eJAMg2zvsevTUr8cPkpFlI08kSKWsvsdyzs2JxWw7gxuQN9XjT2F2cbfwE4uWZzE5dwQ7GePJgRYhjzLkEbEHSj8BOMKFCxOoVs1AnjAVvdC0mzekb67bwziLPJJDLGI5YwrEK+aMr5BWVsVJ3VgQVFiPi00cVbxsU5hZVMbuJCw7WBjBxUXNvZBuSNwdiN9TjzvawucWrvAfjExBnjklIFgZKiNiB5gWkNhqXjfgDxCWQPHT5KYYbHmRjpDGp2L36g66+OJzrURQvDFaTMhkmZmVUFy5UwqLXKL5XVhq8spWBCqNIRElkW1ycF2uSAPjJ21XWkleyFzgfra8T+C/9WL7+jHgf4FV1NWwyzU5VAXFxJEdzG4GwfXWKXi7PSLOsBLsL8pXBsbkeW1hiLXJt8QJ2MlJWc6Kllxx5mL2ve2UTta9he1+thoq80+QuwVV8HWVg0tGHYdCyxEjr3lvSfnOnPwsGQSmkvIOjkRZC3TfK/edEuIcVaOeCLkkrK+HMyAUHCR7AbljaM32AFxuemm8Q4lJFIgaJTE8ixhxIeYGboeXhYrfqc72ubWGt+91NkXOyrNTuxdTCzA4gg4Ee1psQW31BDwkKpVKTFSQSAIgCRaxIy3tYfNotxDiAhDsVZ2aWNERbXZmSMAb7AdSSegBPdqvU8TnihlkmgjBRMlCTFlb9EsY1Km/6JHy6vvVRckhmZXmo2axanZiL2vyza4sfz+8bHXgomup8Xa6Aqp9juoNrgdvYbDb0DTpPCB0LpLCqyI8AISQshWeTlghjGpuCCSpUd2+9w+XjcpEskNOJIYmdWYyYuxTZ+WmBDWII7TLcg91jp71V2QzsZFTOossDKLk2HLG5JJPl9SSSfj0x6AkEGmJDMGYHl2LCxDHt7nYb+gaMtV3iEsamUMoZFW12uARbIgDY95FtCxx4+KxT8pQ0rBcGksisSR2pMNluLXx6kC2+osXVfRDOyH8nHEL4scQ2YHsdssssvL8rLe/n31HDwdVfNaMK9ycgsQa56m+V7nRng1cZoyzIFIdlOLZocTa6tiuS+mw3B1etqPGVE+SJnYD5UnvL/On39GfU+B/13IFT42Nja/8AstN5iRp+pPAzy679bX+6UutwxMqrsy5myxxb20/J+zVTUvG6cNKSS3QdHdR08ysBqj4mvnk+tk+9rkq2zMyyzrKV/gw7xSU9oHiZ3eNpFJkhMjF2xGJDEMzWN1IBtv11ovE188n1sn3tNanQEAs4J6DmyXP8/WYuz0BUg4InPlmkVHZpFeMkXK2jRO/obqSCPPqseCyKwkjdOYlRLIA18WSTYoxAup6HIA2IGxG2ifIjvjm2Xm5z3+bPXvi6WJyew6nmvYfH29tXM78yFbhtA4lknmK8yRUQKlyqImRAyIBYlnYk2HcLbXMc9FOayOYCLlpG8di7ZEO0bFrYWBGFrX3v1GryUqEXDOR5xLJ9/XniyXxye/m5sl/mz0vqUipKFhPLM5BLBUjAv2Y1F7b/AJxcsTbuC+bU8ZYQpywpblR2DEhfIXqQCRt6NRiOK9uYb3tbnPf5s9KlowY493vyo/8A1JPcL5m1emvgCjw2iqIqXlWhLi4U5tiQxJJJ5dwRfpY/GNO4TSPDDSxS45R4pdCSCFiZb7qCCbdP+Z1dMCWyzbHz817fPnrL+qVM0FA00EkiOrpi4kc2ucTa7EbgkfLqx7ztuA3xqinklgaIRYwycztuwJPLkjx2QgCz3vfutbTJaGc1QlYRPGlhCpdlKXFnfHlkNIQSAbiw2FrsTw5PCbihiaYVNQYlYIz5HEMQSFv57A7a9Xwj4oYTOKmo5IcRmTI45kZY389t9eyoyWxbHeOKcPM2WD4OkySRsRcBljTYi4upBKncHfQqXwbdxVEpTxNPCIyIr2LZMxkdsFJJLeYnbrvtyjjXhRXK8IjqZgXghYhWN2dkUXt3k7aZU8T41G6RyPXJJJ7WjLIGf/hUrdvk1eDLoy2O113A0MYSBUj9nilawtflyI5vbcmy2F/RqueE1CJNDC8QjlaRldss4+YSzgLbF+0zFSSLXFwbb8Wr+PcXgYJPLVxO3krIHVj3bBgCdPr+M8Ygx58lZFn5HMEi5f8ADkBf5NTgy3JY77HAYolSEKcFVUDEgWUAC5AJGw8x0Cj4JP4tFC/JPLkuyZMY5U7XYe6XABYG1mBxF+uuM/uk4pk6eMVWUeXMW7XTHZsha6499+nfpzeEHFg0aGarykAaNe3dwehQWuwPcRfRUJLqLHd+BcPaFGViti5ZUS+EakAYJffG4J6DdjsBonr58puKcakj5sb1zxC95FWQpt17QFtu/fQ0+GnEPhk/0zrLw7bvcZT6UOpPAzy679bX+6Uuvmb92lf8Mn+mddz9QOtkmoZ5JnaR2q2uzG5NoYQN/iAHya9KVHI73KlY13FfbT8n7NVNTcakYSmyFthvcDu9J1R57+9n6S/brmqJ5mZZY1gpKiJIal5kp5KlZpDMk1uYw5jcgJfcLhjjbbzb31tec/vZ+kv26YWJIJhuR0N0uPi31Id0GZl4Y89RVKqRACpiYzMTzUKRwvZFCdTa2WYtkdj3sYpzEE1uQa+fLLyOZvys77Wyva+2WPfbWrEre9Hfr2l+3XmZsRydj1F13+PfW8zFwRwMJ43Umnx5OEWWFsOd7Jna22WHLvb9HUExhmrYxFykNPKWlkGIZpGQryVtux7QZz02Ubm+J5JGAsIrAdACoH7dNtvfkC/W/Yv899ZvrcAuelSWtjVUQCnHOkYKATI11jUm29hm59PLOijRo0CCXZDFHldsRbFdiQRseh897d+nrI19ojv13X7dRQOxjjBiJBij6lbeQvdfR6xAD4DJD4hAL05sSEEpXANd9gO5sL7ea/drLeFFvyHKBbs1LAlDeMnnEkx/7u5sB3Wtva56OBsRyBY9R2LfNfQDw74XLV0ni0SBGd1xLMAoxu1trnoD0GvSMu99wcrpeJSS8HqI5ZOxHUUqxrYBVXGe5CgC5PUt1Nhc9NFONco8HmSCqikhjq4RCqiYGwSS9w8SjmOSXJ6d19lGqvrR13uqf6bfc0vWjrvdU/02+5rp4kNzVx3A5QKoBWCTPwsJTMWC2maIBbOSAjlclVrjdhvot4M8GaCXh7TJVwSmtIeCokurkRXadE5alQWJW/a6eUdVeL+pjWSsmLQjlwxRtdz5Sxre3Z6b6o+tHXe6p/pt9zR1I7i4W4DUxY8NeA8uBWqkQzOGaKreM4ZyYquB9jZbItjkTfroRS009JRVY4gskRknhMSTXzeVJMpJVU7kCO4Mg2OQFzr31o673UH02+5petHXe6p/pt9zTiQ3LcvVlBJFVcWqpVK080VTyJj7XLz3yi5bdJCwN7Le297WOj3Bp0nq6GnkIEkENLPTMdrjkoJod/OBzAPOjefWT9aOu91T/Tb7ml60dd7qn+m33NOJDclySPhlXJScMkolkDRtUezLcJEedfJ5PJQWv1PS+st4aTxSV9U9PblNO5S3kkFjuPMpNyPQR01pfWjrvdU/02+5petHXe6p/pt9zTiQ3LcwGvon/wAOn72zfrb/ANlDrmvrR13uqf6bfc11r1E+ESUlLU082JdKs3xNx2oIGFiQO4jVU4vkwabivtp+T9mqmrfFfbT8n7NVLa4KvxswzzWd/LrMDIHpooua8cfPcq0pRijENcBO0rACzbC+3TWjtrPVPg5IUlhjnCwSszMjRZMuZLOI3zUKCxJ7Sta57ttSFuoI67j0kckvtWEc0cQjNxK/MEZupytcZ9Md8e7rqc8akYiNEXmNPLEpN8VSPcuwvdj0Fha5I6DV+k4UqTTSmzNI4YHEZKAipbLqb4k93XVN+AtcPHLjIs8kqMUutpLho2XIFlI8zA3AO2tXhyBPw2vkM0sEwXONUcMl8WRywBsSSrBkYEXPcb72DKyvljnhQiNkmkKAKG5i2RnzJvYjs2IsLXG51LwzhjI8ksriSWQKpKpgiqmWKqpZiBdmJJYkk+YACvDwicVLTmaJwxsFaFskj2vGjCay3IuWxJJte4AAndzAk8flSpjicRssokK4ZB0CY7tckMDkBey2JHXVtXYQIY1DvykxUtiCcF6mxsO87H4jqhw3hE8c7yvNFJzG7V4WEgQXwjV+cVVV62w3Nz1N9EUV+SgjKq3KjxLKWUdheqhlJ+carStp4ADpxqQ0kMx5aO7hWJDMi9pgTYEMRt5xq9SVPMSF+ZHLeQ9uIEIbLILAFm3HQ79QenTUPDeGVEMAiWeIsp7LGBsbEkkMvOuTc9Qw7tjp9Fw4whAzZu87SO2OILMj3stzio2AFyfOSd9Xu62AuJcRkjnp0CKY5ZMC5btX5cj2VR/wbknv6d+qzcevUPEskEYjkWMiQku7EKxC2YBPKCgm9zfbz2OM8LmlkheOaOMRPmqtCzktg6bkTL2cXOwF7i9+7UNV4Pu7SATBYZpFkkj5d3yXG4R87KrYLe6k+VYi+yOXS4LXE68w5Ypm7yxxxqTYFmjTqbGwABY7E2GqNRxp0iqG5tLM8KE2jJ7LA2KumbEbjrcd4ttfRDiHDxNmuRRllR0dbXV1jjINjsR1BHeCdUKjweklE/OmRnlhEV0hKqFBZrlTIxYksfzgLd3nd2+oIZPCGRGkQ8qRklp1zjuE9mkCFSMjZ1Hatc7Mp79TtxWd0mmgSIxxNIqo2WcnLJVrMDaPtKwFw3QE2vq/xHhIkjWNLRhZY5Oyot2JFktYW642v6b76oycBlAljhqBHDKzsy8rKRDISX5cmYCgkkjJGsWPosTiAnHUGWFZICvbVWQuDazAG5ANzselx5rjroZTcYdoZWd4IjFMYjK5IhNrdoXYG+RwsW2YHc2tq/X0DmnMNPJyDiFV8csVFhYAMpvjte4t11BScPnjhEaSQKVIC2gfAL5ipnLE33yzHy73yrEJPB+vaeBZGABLMAVviwViqut98XADD0Hv66JaocE4ZyIyuWRZ2kYhcVyc3IVQTit+gufSSd9X7azLm7A81J4GeXXfra/3Sl0y2n+Bnl1362v90pde2G+Jmol/iVFG73eNGNgLsoJ+cjVb8lwe8xfQX7NEavytQ6/nnaeIqxxlVKT+J9Xud8IrKip+S4PeYvoL9ml+S4PeIvoL9mrelrh95rfO/wAs1lWxU/JcHvMX0F+zVesgpYlylSCNb2ydUUX81yNE9UeL1IjQHmLEcrB3QsoO/WxFri4uSOvpsfbD1atSoouctdm/3/ojSS5EdPS00iB444HRhdWVUKkecECx1WinoGDlTSsE8sjlnG5sL26b6qeCE4jp0VwQWlmxbFhze27mULbsB92A6b2Fxa9OFBUVbKzLURPSyRlkQoIlLL2GuTkzg9Lgjl9BfX1FQkp1FKc7R5O/S/481+dDF1ZaI0T0NOpVTFCCxIUFFuSAWIG2+wJ+TXlHw6ExRkwxk8pLkovuB6NBfBdpJpQ8wOVLF4uSQRlKT7K4B2IKpEQwv5TDR6OlSWnRJFyRokyU9CMV2Po9GufEOpQi4OpLnG7T3zctdrFVn0KSS0TRiVUieMsVDJEGFwSCOyp6EEX1WPikwRoEiYLMUYiMCzBHupuoNxobwmZ6fhk5iTF1mqBEuOwLVDqmw/N3B+LRtOHLTw08SdEaxJ6scHLMT3szEknvJOurDdzExWeT7+Va80ud190Zl8L06FaWGnVlVlhVnJCKQoLEC5sO/bfUUslIsgiY06yG1ozgHN+nZ672OhnhI8KVNIzYiQTXdrdoR8mcC57lya3xnQ7iJPPmtexqoWNNixaYrywJVcDsjZTYXX2I3Iu1v2cYt9WcRqjSxAyFo4wFK7lVsAI07z0Gq0NTROjOjUzIgu7DAqo63J6AenVfwmiLLfAyIlTC8qKCxZFRD5I3bFsXxF749D00M4vXtNHWKjJKgp7xusbCxLN7GWyORACmwsd7231ct+pWHYZaN1zQ07LkEyXAjJiAq385JAA9I0qiWjRxG5p1c2srYBt+mx337vPoTxrhjrlNIweSSekU4IVUJHOpGxZiT2mJJPS3m1Es8ccFZDOjNNJJOTHgS0wdjy8du2MCi36Lib2xNpbZshoqingjUtIkSKOrMqgD4ydNpY6aRM4hC6b9pQhXbY7jbbUT1fitIj1F3aONA2IuWewG3xt3nYdb2F9B6WF3gbl4zGecvVCJwAqkbxqWsDcKqE7XuzbXGok9dSB6kip5UDxLDIhvZkCspsbGxG3UW1N+T4veo/oL9mhXgVl4tZozHaaawa3TnOe47De3yea2j2syum1cFb8nxe9R/QX7NWvAeMK1cFAA8bXYCw/2Wm7tN1J4GeXXfra/3Sl17YdtyNRL/EZXDkIqkWG7OV3+IIdvTfVbnS+9x/WN+Fq5V+W3xj9g1k6PjEpM4lkCTIsxEBjx7Kk4SI5b2RccSSLi7fm2tr5tbsjCVaspyhq9Xq/U7Yu0UaDnS+9x/WN+Fpc6X3uP6xvwtZvwf43LM1o5Y6lTTBy4GKxzbWiZkyFmBJtYsuO98hr2l41UGluxjM7Vj0wYKQgtO0WeGROyqTa+5sL6x/B4P/rX5fqXMaPnS+9x/WN+Fpc6X3uP6xvwtUeEVUhlnhlYOYyhVwuJKuCQGFyMgysLi21ttBuD+E7Dxk1ZULHzpI2At7FFLJE4tc5MpRTfv5i6n8Jg+lPzfqW5p+dL73H9Y34WkZpfe4/rG/C1lqHjdUypHJy1qJKtor4krGohE7C1wXZRdAbi5sT3jVit4jVRNNCtpnWNJY2VDkEMmEgKA9tlALKBbLpba5v8Jg/k836jMjQ86X3uP6xvwtQ0UsvKisiH2NOsje4H+7OhNPxos1II5lmSaeSN2wxYBYZJMCt7q4ZBcEDba2iyZ8hOVjnykxzvj5I3NtzbrYWv0uOuq+x8GotZOq6vpfxIndk3Ol97j+sb8LWf8N+OvSU3jDwo4jdbqspucrp3xfpX+TUY45N4nTSu6KZJMZpivYjUZ9rG9hcqqC5sC4Jv35n1QeJmfg9Td1k5dSqCRBZXW6MrAXP5rAXBsSCRsRr0odj4SnUU4w1T3fqZm7xYK9elfgTfXD8PXnr0r8Cb64fh6y/gekEkLieljEEUchqqpixkyIbkrFuAj5YgKL5bk7dL44PT8lacwpduFGs5+/N5tmkHavbDEYY29PXfX1+DDY5LI0Vf6q4hYXpC3Mjjl9ttbKNdva97W66r+vQvwJvrh+HrLU/DI5pg02Rjg4ak7Ipsz4RqAmVjiCzC5sbC+r3B+Bx1E1E0lFBHDNPgTBVM6kFM+XIpmd45BsScl81tV0obCyDXr0L8Cb64fh699elfgTfXD8PQg+DFO8lEJIUhZ0nmmSllaSJoolLLhIzyDNijKQrtbYm3TQukpqarpp5EpVpnp5ISOW8rK8ckgjKsJHY5C4OSle/bTgw2Fkar16F+BN9cPw9e+vQvwJvrh+HrKjgsPjvFIuX7HTpVtCuTdkxvZN73aw897999H4PA6llkoTHHsBT+Ox5v2lmjVllByuoLlkIU2HY8+pwYbDKi169C/Am+uH4el69C/Aj9cPw9ZXGkp6Wikmo0n5xm5rcyZZLJJiMMZAgIXzoemgPhVwoUtZPThshFKyhu8gHYn02tf0304MNhlR0j16F+BH64fh66J6kXGhWQVVQE5edX5OWVsaenTrYX8m/Tv18va+if/Dp+9s362/8AZQ61GnGPJCxva+VQ7AsB06kDuGgD8KRmylqWkxWRUB5YC8wYk9lRc47C+tBXRgu1wD06j0DQeHi1M7Oqm+AYs3LfDsbPjJhgxU7EKSQQfNrml8TsdsfhVyzFisSxrKBigRWupIsLA2O1+/zaERcBjELxGqYhpjMrXjDJIZDLktlse2ehBFtumrtBxemlBwNsUzPMjeLse7AkRSU/SG3p17DxaleA1CuhhBIzCmxIbCwFrscthYG+1r31nVbl0Y/htMkRkYzcx5GBd2KgmwxUAKAAoHQW7ye/Q6Twdp2EQaU+xzvMO0oy5khlaNvPHnibd+C3vvcpw6shnBMW+LYsGRkdWsDZkdQymxB3HQjXnDq6CfmCEq5jcxydkjFx1G4F/jG2l2mXRlOfhELZHnFXNQZ0cMuSOUCbXBBUrcEEG+R17Hw5QZH8abnSBQZfY7hUJIQLjgF3a+1zfr0tLScYpZQDGysGlMKnEi8gBYgXXpiCcuhHfp1JxSnkywOygsWMbKhA6lZGUI4HeVJA01GhVpuCwrIkhmLyCdp2YlO07RGDcAABQhAAFvJHXe9+GQGCMLKEblJZhiSOyvcdvnGoKDi9NK4RD2iLrlG6BwPzoy6ASAdboSLWPTfUySRxwRu67CKPohZvJUABVBYn0AE6r5akVr6FTh3D+TCsSVbdk3ViIr23JXybEXN/PrJ+qlTRxcIlRJMyZUdmZgXZi4JY2sPkAAAAAAA1sk4tSmFps0WNTixdShVumLKwDK1yBiRc3G2+lO8ciQSR2KOwZTa11MbkGxFxqqTTuzM7ZXY+cKXwqZaVKVqanljRnZS6yZZP1Y4yKGYAAAkbAW8+mL4WTin5Fo/auTzcfZRCWyMWXub+i9ja9tfQ1ZxKCJ1SQ4liADy2wBOygyBcFJOwDEXuNKXiMKyiJjZ2NheNsCxFwvMxwyt+be+vTj+Bx3OBV3FZKaenlhIy8UiUhgGVlaPFkZTsysCQQdOTw3lRoTDBTwLDKZljjV8TIVxLNk5byQBYEDbX0BNLHHzXkKIilbs1gB7HH3/Ht8uqqcapyjvdlWNcmzhkRsfdBGQMw7rgHfbR1/AXPnzh/hRPCkKRlRyJWkici7LmoV032MbW3W3n17xLwmeSIwxwwU0bOHkWBWXNhfHIszGy3NlBCgm9r6+g4uMU7AnK1nRCHjdHBchUujIGAYnYkW9OlVcZpo2ZXYArs5CMUTYH2RwpSPYg9ojqNOO/lJc4HXeGU0qyjlQJJMuM86IRLKNicjkVGRALFVXLv6nXvDvDWohqUqYxHmkKw4kEoyKoUBhe5PZVrgjcA6+iKmRI1LsNh7lSx9FlUEsT5gNUvyxT8rmgkrnhYROXz9yYwmYb0Y6LEX6C5wOh8MHjiij8XppDCWMMkiMzoWbMkDPA9rpkp6DQGrqWkdpJGLO7FnY9SxNyT6STfX1NSSpIodVIB93GyNtturqGHyjU3KHmHzDWfeVsMx8na+iv/Dp+9s362/8AZQ60/LHmHzDUvgULPXW+Fr/dKbXpTrZ3axU7hOs8tvjH7BrERK6vLHTLUcho5zLHLE4VJCCRyXZQWzcnsqXXvGO19jxFX5hwZANvKQsb2HeHH7NV8Jfdx/Vt+Lrxk7SZ2wV4oEcJ4Xy0SeoZ5HWmEeHL8hLKzqEVSzMSoBG5OIAHnC0hZqZrQzkx8QaoKNDIjNGal5AVDoMyEOeIudgLXsNbHCX3cf1bfi6WEvu4/q2/F1M/UuQG8Du81RPg6JIY1QSIyM2CkF8GAZQScRkAezfpbWbioKmIFoI3D1MtRBIcSDGDUyvFUG/5qxvIQbb5J6NbbCX3cf1bfi6WEvu4/q2/F1FKzGXQy9Nwxo3jVImWNOIEqApsIhSlA3TyL2W/S9hqpJRyvHNT0iTmmanf2KpjaMJJkuMUbuoLI4zBF3VbCxA21s8Jfdx/Vt+LpYS+7j+rb8XVzjIA55zVT0nLhmjEMxlkaWJowo5UkYQFwA5LOPIyWyk36XI1VcYKRZFieVlijtHGrMzEqoAsoJtc7mxsLmx6athJfdx/Vt+LqGjWXlRWeO3KT/0yfzB38waXViJWYH4W6pTSu4meR3LynxadWMjAAYRmPMooCqDY7Dc3vr3gDf6lRKVdGjVEZZI3RgywsDs6g2v3jY+fR3CX3cf1bfi6q1sUpMQzj9s97b3D/wC80vcSi8pnfCGszlWneOcQjGSR0gmkDkNksSmNGA3UFiT02HUlVxGr5tUkUkcyxROj3EEzCWTqvbVCixoSGJJ3YdwU5aXxOX3xPqz+LpeJy++J9WfxdZVkcvBnsBOPU7sMkTmcqpikaPa7KqJcC+2QuHA86jQmvknmjrAnjDxNB7GJYMGEhZroi8pHYBceuXxk31rI6STKS0ieUv8A6Z97j/3mpfE5ffE+rP4uq3ZjgzfQzPGODsAZMnmleelyIUCyRzq1gqjZRd2JN+p3sNoUkeGGpp2p5ZJHedo8Y2McolZmW8tsEsGCtmRbE9Ra+s8Tl98j+rP4ul4nL74n1Z/F1L6WY4M9gU8rUtIvYed4o0TFFLM7ABb2UE2vuSAbC59GhdHHHyC0njJcz82R0gmR+ZbbBDHmUUAKCAdhub31qfE5ffE+rP4ul4nL74n1Z/F0Wg4M9gZ4PtKYiZcz7I3LMgCyGO/YzUAWNvOAbWvvfRPS8Tl98T6s/i6XicvvifVn8XWXG7uTgT2PNSeBnl1362v90pdM8Tl98T6s/i6f4GIQ9eGIJ8bXcCw/2Sl7rn9uvbDq0hw5R1YSrPLb4x+waCeEbTiNDBmQJBzeVjzeXY35Yfslssdutsrb21b4zxymhlZJ6mCJtjjJKitawsbMQbaFVnhBQSAf+YwIQbgx1ManoRv2rEb9CNSSee9jri1kSuC6vjAL06pU1JiennJaKLKUukkSAMghJUrk6kFVF+urctRViOheVxG7PCtRGqjtM3lAtvZfQvf3215RcQ4XE0bR1lMDGkiLepQ35jrI5Yl7szMoJJ9OncT4rw+cqW4jCuDBlCVMQGQ3Ddeo1dlYn3IOL8Rmxr5UlaMUZ7EYCFXxiSZs7qScssdiLAbb6L+EEk3LjMIfHMGYRBTLy8T5AfYnLG4645W30KqqvhcjMzV0Hbx5iiqQJJh0LqGsTsAbWyAANxtq7WeEFBJb/wAxgQg3ulTGO61j2rEfGNS3LQt+epXo681MscUNTJylg5rSBVEshLtEFOSWTEo2QxByxG24Nzh88grJYXkLqlNCwuFF2Z5gWNh1IRfRt0Ghi1HClEXLroI2iDBHSqTOznJwxLnPJu0cr9rfrpy1vDQ4kTiMSty1jJFWhLKhZlyLMSxu7bk330av0Ime+DXFJqiYxtJiIZZi2wylHPljQDbaJAoBI3LADa3aPpGWp4wHaP2NO0uNwAqk2yBHTa9tAoa7hamNlraYNHJJIrCpjveVi0ik5boxa+PTZT1AOn1vFKCWmWCesgQNFHmvPjVrYq1j2vJItcdCD5jqtXXIJ2Y7hNTJJTu7SzMnObkSIimWSLYA2wsVLZWYKLqFPffT/B2seWGFpHzYTyKSQA4CiUKsgAAEgXHIAWvqL8r0GOP5Tj2NwfGowRta2xsVt3EEdD3DXtBxKhUxx09XA7NMztadHdmKSFmPaJJv8g2GwA030C+pP4SSSIYzBM4leRFjhAQowyBkJBXLEJkS2QtYfEavFuMt41CsUoSJKhYpR2buzKzFd9wqALuOrNb806uT0lO0xmFSVkKBLrKtgoN7AG9gTubddvNqSspaORlZzCWVw4N0uWAI3PeN+msqysaabPONmYJIacOWEyZiPDmGPlx5BM+znbz91++2g9TxgHxbCpqTG6z5skWU2SMoCOghJUqSynsjoLnzm55InLgz4WkVgUlCn2pB57MNzsQR0PUAiOipaWIoUkW6cwgmUEkykM7MSbklhe//AG1r7GbXB1bVVa01JI8nLczQLMuC5NnMiWJuQvYO4UXueotbTuL1kzGuaOYxeKRgxgBcWbliYl8lJKm4XYiwDd/QjxaGnqAoeosFZWASVQMlYMpPpDAHUFbw+klLZzeWipKBNYSqt7BwDvsSCRa4NjttrKZbEnGuIPy6cRHltUSImdgcAyl2IB2LYqQL3FyNj01T468sBpkFROyy1OLFVQy48mVsRZNxkoPS4330U4j4tOmEkiEXDDGQKyspurKykFWB6EaqS0NM2JapYsknMVzOMg2Bj27gMWIsABvfrvomVpkQeSWcU6zzxKtOJS5VBKzO7ooOSWAQKTaw6rpkvFpW4T4xkEmNPlkoFg9rFlB2tfcDVqekp3xJqWDqrJzFmCuVY3KkjqL2sbXHcRc3nmjpWg8XzjWLARhVcCygAADfzDR/QWB/DuKytPDBI3siGVJxbZyqqySDbZWU5bd5I7tHfBT22v8A1tf7pS6oSQ0pqFqS6c1UKBg43U72IvY23sfSdXfA+QNJXlSGBq13BuP9kpdetL4jyq6ROHer9++p/iI//trm+uker9++p/iI/wD7a5vroOcMcH8HnnRpS8UMKnEyzPgmZFwg2LM1t7KDYbm2rdL4Iu5nvPTRrAYw0jS3jPMBKYsite4Hot377au8CrYZKSKF5oYZaed5Y/GELQSrIqKwbFW7SlLi62IPo0Vn8JKWFq40600gdqPCIw+wyGNCJiqFQFGdyDYHtXGgM2ngdUc2aOXlwiAgSySuBGpbdAGF8iw3AUHbfpptR4JTo7qTGQlOagOrXSSIELkjAb7m1jY7G9taTjHEKWqFVAKtV5tTHVQyzB8TeNlaFyqEqyBrDYjs202DjlMnLo+cDGtDNTmpxbDmyyGW9rZmINZb2v1NtAZnhHgzLUckxlLTTtAmTEWdVVzfbZbON/j15P4Mzp4wHCqaZ0SQE97sVUrtupte/mIOtPwHidNSSUMJqElEdVJPNKgflqHjRFUFlDMbJcnEAXA8+mr4SQS8MdZXxqwaeI7H2SKJyUe/TJVJQ33IVdABeL+Bc0AlIlgmaC/PSGTJ4wDiWZSqkqGIBIuBcXtqOtoDUVQXmRxDxaF2eQ2VVWmjYnvJPmUAknWk4txCmhqOI1S1UU5qknjhiiEhPsxsWkLIqqFU3sCbn4r6B01JTyV0S1koigFPAznfe1NGQgIBIyNhe2wudAMPgc/Mx50fKNP4ws4EhRoy4jFlCZ5ZnHHG40T9S+BY+NU6pIJAOb21DKD7BJfZwGFum402t4m7VTFeIxUwaEJEabncpEUjCAnAOoHXLFt+vXRjwV4lHUeENPJGcxy8GktiZXSlZXlII2yYE77/AC6zLkzUeaOycQ4wsJHMWQLdQZApKKWIUXPmuRuAQL7205+LLzTEqySMpUSFFuqFtwGa4F7EEgXIBB7xoXxwTSzLG1PK9MmLsYzH7K4OSocpFKxqQGO3aNh0ByoVXCpxNOY45c5KhJIplmtEi2jDh0zFyAjC2DXBXfzckYq2p1ts0VVXrDmzZHKVEVVF2ZmjjsoHz9dgAemmS8bCmMcqYvIHIQKMgEIDXBYDvFrXvfa+ouMQK6yK8DzqZV7MZCuto0IdSXSxBAsQbi+hNHwqqdqczPKmIqO2GjMqozLykc2YF8BYlb7jr3mtLqRN9AtJ4SwBYXyYidlWOyN1Zggy27AyNjlbfbUnEePxws4cSERqHlZVLLGpvYsfiBNhcgC9raG8foWSCCCmp5JFjmhfssmyxyo7XLuCWIB89z1OoOJ0s48dEdO0njca4MWQLG5i5JEgL3Ciwbs5Xu3f1iSK5M0fEOIpCnMkJxuALAsWZiAqqBuSSbADVObj6LgGjmDvJy1jw7RbBpNrtiRip3BI2t121Fxvh78unMQ5jU8qPhcKXCqyEAnYNixYXsLgbjrqlx6OWc0zimnVYqjJlV41lx5MiZAiQADJgLZXIvtokg5MKV/H44VjaUSIZHCKmN2uXCAtiSFXJl3JtuB1IGrfEq5YInlkviilmxFzYeYd50B8II5XpEjip52bmRMVZoy6iOeNzkzS7kqptYn020R8IoXmo5VRGzeM4ocQ1z3E3xv8tvTqNLQXepPT8Xjfk4knnqWjNu5QCb+Yi9ree+pvBT22v/W1/ulLoFFwmWOvRkW9MebJe4HLkcKGXHqVZhn6CW9Gjvgp7bX/AK2v90pdetG2bQ8qt3HUy3h/6lH5Sq/GfG+T2FTDk5+Tfe/MXz+bWb/0fv4R/o/+dpaWuk5xf6P38I/0f/O0v9H7+Ef6P/naWloBf6P/APCP9H/ztL/R+/hH+j/52lpaAX+j9/CP9H/ztL/R+/hH+j/52lpaAX+j9/CP9H/ztGKr1EKeUhpKmXIIinAKqnBFS4BBIuFva50tLQEPrDUnwmf+Z93RPwb9SCCiqY6mKolZ48rBwpXtKyG4AB6Me/XuloDbfk9/dp9A/f0vye/u0+gfv690tY4cNjfEluD5+D1ebGKpp1ViDZ6Z3IIVV8oVKj82/TTfyTXfCqT+SS/4vXmlpw4voFUluL8k13wqk/kkv+L0vyTXfCqT+SS/4vS0tOHDYcSW4vyTXfCqT+SS/wCL0vyTXfCqT+SS/wCL0tLThw2HEluL8k13wql/kkv+L0vyTXfCqT+SS/4vS0tOHDYcSW4vyTXfCqT+SS/4vV7we4VJBzjNKkrzSiQlIzGotFHEAFMjnpGDe/edeaWqopciOTfN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RMWFBUXFh0aFhcXGR0dGRwcHxwcGh4bHhwfHSggHBwlHBwcITEhJiorLi4uHR8zRDMsNygtLisBCgoKDg0OGxAQGywkICQ0LCwsLCw4NiwsLCwsLC8sLCwsLCwsLCwsNCwsLCwsLCwsLCwsLCwsLCwsLCwsLCwsLP/AABEIAQgAvwMBIgACEQEDEQH/xAAcAAABBQEBAQAAAAAAAAAAAAAFAAIDBAYHAQj/xABWEAACAQMCAwIFDwUMCAYDAAABAgMEERIAIQUTMSJBBhQyUWEHFyMzUlNUcYGRkpPR0tMVQmJ0sRY1ZXOUoqSys7TU4xgkNGNyoaPBCCVDRIPCgsPw/8QAGwEBAQEBAQEBAQAAAAAAAAAAAAECBAMFBgf/xAAzEQACAQIEAwUIAgIDAAAAAAAAAQIDEQQSIVETMUEFImGh0QYUMlJxgZHhFRZisSNTwf/aAAwDAQACEQMRAD8A7BPUsGIFtvR6AfPpnjbfo/Mft0yp8tvjH7BpmvwXaXbOMo4qcITsk9NEdUKcXFMm8bb9H5j9ul4236PzH7dQ6WuH+fx/z+S9DXCjsTeNt+j8x+3S8bb9H5j9uodVuIA8trM67dYwGf04gqbm23Q61Dt3Hzko8Tn4L0HCjsX/ABxv0fmP26Xjbfo/Mft1mvBWteQTiR2flzlU5ihZguKkCRQqgEkkrsLoVOq89VItZHEJpgshkDcyNVj8m6iJsBk4O9rsCqt5td6x3aPElT4usVfl4X2M5YWvY1vjbfo/Mft1Xp66VlVrxjJQ1sCbXANr8wX69bazPD+LyyCkiyAmLuKnbe0BwkIFtg8hjH/C5trQcP8Aaov4tP6o1avamPw9Juc9bpcly73h1sRQi2WvGZfdR/Vt+LoZ4Q+EL0sJlbFwGAsEIO5t3y6l4qshiblOI2t5RXKw77C4F7dL3A8x6ax3hRUtJwaCRzk7rAzHzkgEnbbrrWC7XxtSUZSmmm7NW15X2OjDYenOvCElo2v9knrqH3n+b/maXrqf7n+b/ma5nqCdiCtibk+Tta3eel9foY4qrJ2ufr63YOApRzOL/J1Oq9VKRGAFOjAqrAlip7ShrWs3S/n1D67EnwVPrD9zXPuLX7ON78uLpa9sFv126X1S5vQ3OzWYHqL/AP8AD59blWq30Zz0ezcAoJTp673e9tzp3rsSfBU+sP3NL12JPgqfWH7muawuTc917D5Nv231JryliaqdrnfS7D7PqRzKn5v1OjeuxJ8FT6w/c0vXYk+Cp9Yfua5zpanvdXc9P6/gPk836nRvXYk+Cp9YfuaXrsSfBU+sP3Nc50tPe6u4/r+A+TzfqdG9diT4Kn1h+5rYeA3hK1fFJI0Yjwl5dgxa/YR73sPd2t6NcJ11n1Fv9lqP1o/2MOunC15znaTPhdv9l4bC0IzpRs7267M1HEK2NJGDyIh2NmYA2sN7E9Nj8x1X/KkHv8X1i/bpnHPbT8Q/Zofr5uK9nKOIqyqym03r0Py8azSsE/ypB7/F9Yv26X5Ug9/i+sX7dAp+IIj4Nlly3kAVSxKoVDWABJN2FgASdQJxuK0pctFyVDSCQYkKbkN3gg2I2vuCNc39UofPLy9C8dmk/KkHv8X1i/bqKqrYHUr4yi9O0kqhhY363/5HY6C0vElcElZI7Ll7IhXs+e527twdx3gafwyvSeMSRElCWAJFvJYqdj6RrUfZajF3VSXl6DjvYt00VKmRFSMnkWR3M65MVAABN7YYgDEAC1/OdecqlMiyPUhyjFo1eZSqsQVJAvcmxIFybXNtDI+ORlHkAk5aoz54EKyp5RU9/ova/UXG+n03F0dxGQ6Oy5IHUjIDqVPQ22uL3F72tro/gE2/+aWv09DPF8AnSJSRzyzrNHnLjleVcdhbsi9lJsL262GrNDxKERRgzRA8tNi6+4X06D0nE0kkkjQnOK2VwQN7jY9GFwQbdCCNWKfyI/4qP+oupL2dpzg4yqSfLboml08S8Vp8ghWVkEiFfGUS/ekiA/8AO41kfDIQRcOEMU4dUeMIDIrMFXYDbuAGjlVUYC+Ltc2ARbn7APSbD5xrN+FVes1EXjJtzQpBBBDKxVgQehBBGlLsKGHV1Uk1HvW05pfQ6sDUbxVLxlFeaMBzB5x841HiuRbLc+kd2ptQzVAVlU3uxsLf99ekX8p/Sa8FZOo1o10fPkupc4kwuu9vYou/9BdU8EsRfyupvvq9xqXEqevscQAHnKKNUud5IIIyJA6ea/cdek276HHQhDIlJq/0fV23tqORlAABG3p17zB5x8402OUEsBfsmx+a/wD31JrybV9UfQpqWXuNW5cttNxvMHnHzjS5g84+cadpal1semWpuvx+xvMHnHzjS5g84+cadpaXWwy1N1+P2N5g84+ca616irXpai2/+tH+xh1yfXWPUV/2Wp/Wz/YQa7MFbO7bH5n2oU1hYttfEung/Fh3jntp+Ifs1Q1b8IEYzGzldhtYHu9OhvKb3w/RX7NfUPwhQrYnFUkyxl1SmmFlIuWLwsqC5G5CNv00K/J800MxeNlqZOW5yxEfsbB0hUhicRYgsRuWY7XsNJyn98P0V+zS5Te+H6K/ZoBlHVs5OULxbfnlLk94AVm6efVbwcpmjhKuMTzpmt6GmkdT8qkHVzlN74for9mlyn98P0V+zQGYloZSJlghlhienlzikZCvNYDDlgO2P597ELuNr6uziaRoXEDqKcNJZigZ35bIsagMRY5EkkgdPkNcpvfD9Ffs0uU/vh+iv2aAAcN4TUQvTOWSS2aTBExNpPZGckyENaUDoBsza0VP5Ef8VH/UXTBE/vh+iv2aZBE2Efsh9qj/ADR7hdALiJOFgsjXO/KYBh33uWG1wOh1kuJ0rxcOKOpX2clA1i+BcsMyNmfckm5J7yTc62HKb3w/RX7NZb1SpHjoHcPkQ6bFRbdrd1tZnHNFrdM6MJVjSr06kuUZJv7NMxOqM8D5KRiRnc7G4FiPPoF+6OXzJ8x+3Xv7oZvMnzH7dfNhhKsdj9pX9oMBWSUs+mui/ZseOrcrdc/Y4jb/APBfPoUkBCEgWOeSr5htt5t9/n1W49xuVWisFOVPCxuD1KD06GHwhm9ynzH7dbeGq9LHPHtrAtLNmvZrRLr48/8Aw0lKll32JJJ+Mm+ptZT90UvmT5j9ul+6KbzJ8x+3Xm8HVbvodlP2kwMIqKzaeH7NXpayn7opvcp8x+3Xv7opvMnzH7dZ9xqeBv8AtGC/y/H7NVpayv7opfMnzH7defujl8yfMft09xq+A/tGC/y/H7NXrrHqK/7LU/rZ/sINfPn7o5fMnzH7dd39QCpMlBO7WuatunTaGEf9tdOGw86cm5Hxe3O2MPjaEadK91K+q8Gt/E1PHPbT8Q/Zqhq3x+YCYizHYeSjMOnnCkaHeMj3Mn1Un3ddt0flh1Qew1uuJt82spIzNRUjLLN41JBEIQsj7vgrNI65WdRe7F77eki+oadSCCsljsfYpPu6FvwemJQhKhSkaxLgalLIvRewRf5eumZAbHE1RUVAeSVBCyJGscjILlFcyHEjMktazXXs9NzqbjOYkpSsjKpnCuotZgUc9ojr5PTpv8WnVVBBIwZ45csQpIWdSyjor42zXc7Ncbnz6szCNsMkkODBk9jkFmAKg7L5iRY7b6ZkCn4QwykIyCR41J5scUhjlbbYqwZb4m5xyF799rGnQyCrlIWaXkpBE8YR3jZuZkeY7KQzHs2sdr5XB7idfTRTW5izbXtgJ0Nja4JS1wbDY3G2op+G07YexSLguC8tZoyE9xdAt0/RNxpmW4PeFO3PqUZ2cIYgMj/uwSbdBc7mwGiUHkR/xcf9RdDBw6DmCRUnVuz5HjCKcLBQUWyMAABYg7bauwVAwj2f2qPpG5/MXzLpdAg43TvIiiPLy1LBZGjYqL3AdSCO7odY7w8nVuEzBVkUxzKjrK5kcMHF+2zMWG4I36EdOg2lYqSri6zWve6rMjA+hkAYfIdZfw+oAeHNBTQyXLqVURyXJyyYksNydySTc76JoHC9dKoODR+LU0EDUwqKmmaYrNT8x5D7J2RKykQhUSy4WOXUjbWO/cpW/BZvoHRimTi8cPJSKUIFZV9hUuqv5arIVzRW7wrAG51qzBZoKKOSbOVBKIOFrOsbXxdkjWwaxBKi+RAIuFPdfRHwepPGJqCaVaCWJ6kowhp+WVPLzMUicpI3VbjcB9/ziNCa/hVfHNBLTRTrJHBCMkU3VhGLj5jYjvBtp0k3GC0bCF1MTmRBHTxoocixcokYVmI2uQTpZgNR8Kgmk4fzUgnLJUytJTRiGKcRKWSHFUQ5hk7XYU2Ydeug3D5krKSpkmggRqeSBo3ihSLaSUI0TBFAdcbkZXbsnc76o0lDxSNESOKdFjl5sdksVcgKWDWyFwBcXsbdNScVp+K1CYSwSYZ5lI4EiUva2bLGihnttkbnSwL3iEf5Q4wnKTCKOsMa4jFCr2QqLWXHoLdO7WjouBU081AEhiEkEdM1RHgtpoZY0vIy2szLKbMT3Ovm1k638ryxtHJFKQwVXbkqJJAtsRJKFEkgFh5THoNMpY+LxzJURxzrLHGI1YRjZAuAUjHEjHbcHSzBZNYKekoClNTzc1p+askEbNJaXFV5mPMU2NhiwPTWe8MeHJT11TBEbpHM6r3kAE9km+5Hkk+jRyhbi8MaRxwuBGWMbGnjMiFjdikjRl0JO9ww0Gk8GK5iS1NMSTckqSST1JPedLAB6+iv/Dp+9s362/8AZQ64ePBSt+CzfQOu7+oDSPFQTpKhRxVtdWFiLwwkbfEQdLA1vFPbW+T+qNVbatcU9tf5P6o1W18yp8TMy5nltK2vdLWDJQr+JCN0jVGkke5VEtfFbZMSxACi47+pA1BPxcoIgYJA8shjVCUvcI0l8sscSqmxv8mvOJ0UnOSaJVcctopIyxUlWIYMrW6gg7G1weotuNHg/I/JEl0VaqSUhJnzWNopEVRICGvkwuAbWJG46+sVGyuUIUvhDG+F1ZMlmLZW9jMDKkitYncFuouNjvpQ8dB5TPDLHHMQI5GxtdvIyUMWTLuuPMDYm2q9Z4OqSkcYCQinqImsbkGXDtb7sSQxJJ6+e+vWoqiZIIpo41EbxvI6vcMYiGXBcQe0ygnK1hcb6JQYLg40njQpQGLYMxYWxBXAlDvfLF0a1ujDz6vUntcf8Un9RdAabgE0dTBIJg6IJsyUAYmRo28+9yp37rAfEfpPa4/4pP6i6TSUdAxtVKygFIzIb9AVHy3YgaEflHnxq4RktOyWJU3KB1JBUkEZAj5DopxQSGJxBbmlSEJ6BjsGPxXvb0ao1FIsMMMSeShCi/XZG3PnJ661QtmX1C5kWhc3G1V2XBiqSJG7jGwd8cRa+R8tdwO/0HRPWdrOEytM0gUczmIY5s7YRi11KW32zHffIbju+1K57MNcQrBESzAm8kSC3ncRIPkBbXpqxzRFY3KF791gQtv+eoON0jSKwjtkskMihtgSgiexIBIBxtextfVOppp3aSQKsbGHlRjK5uxuXO1hbawBN7HpsNZTYLNHxhJFlYKw5dzY27S2JDrY+S1jbTKfjJYheTIHaISopKdpbqDYhrAjIXBt11UTgkkbexyNIrQNCQ4jWwA9jtgi3AJYb38rU3CeEmCRWUdloFWS7EkOlrYk74kFrgbXANtydVNgt8L4iZgTymRQzLdip7SOUIsrE9QdMXijmUxch7hQxOUdsSSt/Kv3Hu0/g1K0cbK9rmWVtvM8ruP+TDXq07CoaS3ZMKqN97hnP7CNNbIENNxtJCgVWyYOXWwvHhswffrl2Ra9+vQX02i42HEJaJ41nAMbHEgkrkFOLEqSvS/xddVuH8KljkaY4lqgHxhQdlYX5eJ7woJQ+fZvONeUHD5jHSxSKqLAIy5yyLNGtgFAGwy3JJ9Ft9omyGg0Z9T7/wB7+tj+602gujXqff8Avf1sf3Wm1K3ISOa+rJ4Y1lJxExU03LTkoxGCNcm9zdlJ7h6NtYb1yuJ/Cv8ApRfh6N+r9++p/iI//trm+uTKtjJsY/VE4q3k1BPxQxH/APXpL6ofFSCRUEgdSIYrDv3PL0Z4W0qUlB4s9VFBIH58lGt5DU8xgFkIK9kR4WBNrG4B30a4JKKcvFLVzxn8tzJnHZFlYBBaYA2WNiN7KwFztbTJHYljFx+qLxRjZagsfMIYif7PXg9UfinUVNwOp5UVv7PRiveqipA1EkkErVtQKsU2QdHBXlxEp2ggUtYdCbnVzwggLx8QRUvUmmoZKmNB2uaPbjiveGZS1uhJ0yR2LZGdHqicV7qg9L+0xdPP7XrxfVG4oelSTvbaGLr5va+utLwCokpRSG2M0PCqyXBxuLyTyJkD3MLG3mPpGrvD6KNBQS020FRxZJol70ugDRHzFHDL8QU9+mSOxLGNl9UXiq+VUFT1sYYh+2PVzjfh/wAQilCR1GKiGGw5cR6wxk9Uv1J0+snqJOH1xr2lcLLF4o1QWLCQyEMsbPuRygxZQbCynWW8KPb/AP4YP7CPTLHYtgv65XE/hX/Si/D0X8EfDOtq6yGGoqC0ZLkgJGDcRuRuE1zvWm9Tf98YP/k/sn1qMY5loLHavFz74/8AM+5r3xc++P8AzPuaF8Zh/wBYpHyfeYrjkcbcmUnsjYnYbnzaH1litRKSedHUqqG5uvajCIN+jA7jvyOuts2aNoTk3sj/AJvufe0/R0uQffH/AJn3NUfCVrLe9gKimJPmGUF7+i2oq6rEdQ7sdo6VmYD/AIxb5TY2+LUTsggnyD74/wDM+5r3xdvfH/mfd1meHTsgmjfMGSBpe2rL7IAeYFy7t0It6dO4FTAyBJEEamlQ8sMWWXdfZOgsykAHa/bG/TS4NJ4u3vj/AMz7uvPFz74/8z7mhfgvTII2YKA3OnW/fiJnAF/MAB8w0LkU84tYIPHQvODm42U4FbeS57HW3a6Xtq30QNR4uffH/mfc0vFz74/8z7ms7E/+ucrJvF+aWU9xnxyMN/cjeS3ugRfs21AkQWl563WfxmQIwJu58ZdQhH5yldrHoN9ralwankH3x/5n3dHvU7Wwrbkn/WxubfBqbzAaEaM+p9/739bH91ptZq8iSOaerJ4H1lVxEy08PMTlIt80XcXuLMwPfrD+trxP4L/1Yvv6+kuLe2n5P2ap2182deUZNWPO5wOh8CeMw35EcsWXlcuoRb/HjIL6iPqfcWxx5DY5ZW50VsumVuZ5Vu/rr6B0Gj4tLIWangV4ldkyeXBnKMVflrgQQCCLsy3IPdvqKvN9ELs4/B4G8aR2dFmR38t1qUDN/wAREtz8uoafwB4vG4kjhdHFyHWeMNv17QkvvrsFXx+RHlvChhiljjd+aeZeQIQVj5eJAMg2zvsevTUr8cPkpFlI08kSKWsvsdyzs2JxWw7gxuQN9XjT2F2cbfwE4uWZzE5dwQ7GePJgRYhjzLkEbEHSj8BOMKFCxOoVs1AnjAVvdC0mzekb67bwziLPJJDLGI5YwrEK+aMr5BWVsVJ3VgQVFiPi00cVbxsU5hZVMbuJCw7WBjBxUXNvZBuSNwdiN9TjzvawucWrvAfjExBnjklIFgZKiNiB5gWkNhqXjfgDxCWQPHT5KYYbHmRjpDGp2L36g66+OJzrURQvDFaTMhkmZmVUFy5UwqLXKL5XVhq8spWBCqNIRElkW1ycF2uSAPjJ21XWkleyFzgfra8T+C/9WL7+jHgf4FV1NWwyzU5VAXFxJEdzG4GwfXWKXi7PSLOsBLsL8pXBsbkeW1hiLXJt8QJ2MlJWc6Kllxx5mL2ve2UTta9he1+thoq80+QuwVV8HWVg0tGHYdCyxEjr3lvSfnOnPwsGQSmkvIOjkRZC3TfK/edEuIcVaOeCLkkrK+HMyAUHCR7AbljaM32AFxuemm8Q4lJFIgaJTE8ixhxIeYGboeXhYrfqc72ubWGt+91NkXOyrNTuxdTCzA4gg4Ee1psQW31BDwkKpVKTFSQSAIgCRaxIy3tYfNotxDiAhDsVZ2aWNERbXZmSMAb7AdSSegBPdqvU8TnihlkmgjBRMlCTFlb9EsY1Km/6JHy6vvVRckhmZXmo2axanZiL2vyza4sfz+8bHXgomup8Xa6Aqp9juoNrgdvYbDb0DTpPCB0LpLCqyI8AISQshWeTlghjGpuCCSpUd2+9w+XjcpEskNOJIYmdWYyYuxTZ+WmBDWII7TLcg91jp71V2QzsZFTOossDKLk2HLG5JJPl9SSSfj0x6AkEGmJDMGYHl2LCxDHt7nYb+gaMtV3iEsamUMoZFW12uARbIgDY95FtCxx4+KxT8pQ0rBcGksisSR2pMNluLXx6kC2+osXVfRDOyH8nHEL4scQ2YHsdssssvL8rLe/n31HDwdVfNaMK9ycgsQa56m+V7nRng1cZoyzIFIdlOLZocTa6tiuS+mw3B1etqPGVE+SJnYD5UnvL/On39GfU+B/13IFT42Nja/8AstN5iRp+pPAzy679bX+6UutwxMqrsy5myxxb20/J+zVTUvG6cNKSS3QdHdR08ysBqj4mvnk+tk+9rkq2zMyyzrKV/gw7xSU9oHiZ3eNpFJkhMjF2xGJDEMzWN1IBtv11ovE188n1sn3tNanQEAs4J6DmyXP8/WYuz0BUg4InPlmkVHZpFeMkXK2jRO/obqSCPPqseCyKwkjdOYlRLIA18WSTYoxAup6HIA2IGxG2ifIjvjm2Xm5z3+bPXvi6WJyew6nmvYfH29tXM78yFbhtA4lknmK8yRUQKlyqImRAyIBYlnYk2HcLbXMc9FOayOYCLlpG8di7ZEO0bFrYWBGFrX3v1GryUqEXDOR5xLJ9/XniyXxye/m5sl/mz0vqUipKFhPLM5BLBUjAv2Y1F7b/AJxcsTbuC+bU8ZYQpywpblR2DEhfIXqQCRt6NRiOK9uYb3tbnPf5s9KlowY493vyo/8A1JPcL5m1emvgCjw2iqIqXlWhLi4U5tiQxJJJ5dwRfpY/GNO4TSPDDSxS45R4pdCSCFiZb7qCCbdP+Z1dMCWyzbHz817fPnrL+qVM0FA00EkiOrpi4kc2ucTa7EbgkfLqx7ztuA3xqinklgaIRYwycztuwJPLkjx2QgCz3vfutbTJaGc1QlYRPGlhCpdlKXFnfHlkNIQSAbiw2FrsTw5PCbihiaYVNQYlYIz5HEMQSFv57A7a9Xwj4oYTOKmo5IcRmTI45kZY389t9eyoyWxbHeOKcPM2WD4OkySRsRcBljTYi4upBKncHfQqXwbdxVEpTxNPCIyIr2LZMxkdsFJJLeYnbrvtyjjXhRXK8IjqZgXghYhWN2dkUXt3k7aZU8T41G6RyPXJJJ7WjLIGf/hUrdvk1eDLoy2O113A0MYSBUj9nilawtflyI5vbcmy2F/RqueE1CJNDC8QjlaRldss4+YSzgLbF+0zFSSLXFwbb8Wr+PcXgYJPLVxO3krIHVj3bBgCdPr+M8Ygx58lZFn5HMEi5f8ADkBf5NTgy3JY77HAYolSEKcFVUDEgWUAC5AJGw8x0Cj4JP4tFC/JPLkuyZMY5U7XYe6XABYG1mBxF+uuM/uk4pk6eMVWUeXMW7XTHZsha6499+nfpzeEHFg0aGarykAaNe3dwehQWuwPcRfRUJLqLHd+BcPaFGViti5ZUS+EakAYJffG4J6DdjsBonr58puKcakj5sb1zxC95FWQpt17QFtu/fQ0+GnEPhk/0zrLw7bvcZT6UOpPAzy679bX+6Uuvmb92lf8Mn+mddz9QOtkmoZ5JnaR2q2uzG5NoYQN/iAHya9KVHI73KlY13FfbT8n7NVNTcakYSmyFthvcDu9J1R57+9n6S/brmqJ5mZZY1gpKiJIal5kp5KlZpDMk1uYw5jcgJfcLhjjbbzb31tec/vZ+kv26YWJIJhuR0N0uPi31Id0GZl4Y89RVKqRACpiYzMTzUKRwvZFCdTa2WYtkdj3sYpzEE1uQa+fLLyOZvys77Wyva+2WPfbWrEre9Hfr2l+3XmZsRydj1F13+PfW8zFwRwMJ43Umnx5OEWWFsOd7Jna22WHLvb9HUExhmrYxFykNPKWlkGIZpGQryVtux7QZz02Ubm+J5JGAsIrAdACoH7dNtvfkC/W/Yv899ZvrcAuelSWtjVUQCnHOkYKATI11jUm29hm59PLOijRo0CCXZDFHldsRbFdiQRseh897d+nrI19ojv13X7dRQOxjjBiJBij6lbeQvdfR6xAD4DJD4hAL05sSEEpXANd9gO5sL7ea/drLeFFvyHKBbs1LAlDeMnnEkx/7u5sB3Wtva56OBsRyBY9R2LfNfQDw74XLV0ni0SBGd1xLMAoxu1trnoD0GvSMu99wcrpeJSS8HqI5ZOxHUUqxrYBVXGe5CgC5PUt1Nhc9NFONco8HmSCqikhjq4RCqiYGwSS9w8SjmOSXJ6d19lGqvrR13uqf6bfc0vWjrvdU/02+5rp4kNzVx3A5QKoBWCTPwsJTMWC2maIBbOSAjlclVrjdhvot4M8GaCXh7TJVwSmtIeCokurkRXadE5alQWJW/a6eUdVeL+pjWSsmLQjlwxRtdz5Sxre3Z6b6o+tHXe6p/pt9zR1I7i4W4DUxY8NeA8uBWqkQzOGaKreM4ZyYquB9jZbItjkTfroRS009JRVY4gskRknhMSTXzeVJMpJVU7kCO4Mg2OQFzr31o673UH02+5petHXe6p/pt9zTiQ3LcvVlBJFVcWqpVK080VTyJj7XLz3yi5bdJCwN7Le297WOj3Bp0nq6GnkIEkENLPTMdrjkoJod/OBzAPOjefWT9aOu91T/Tb7ml60dd7qn+m33NOJDclySPhlXJScMkolkDRtUezLcJEedfJ5PJQWv1PS+st4aTxSV9U9PblNO5S3kkFjuPMpNyPQR01pfWjrvdU/02+5petHXe6p/pt9zTiQ3LcwGvon/wAOn72zfrb/ANlDrmvrR13uqf6bfc11r1E+ESUlLU082JdKs3xNx2oIGFiQO4jVU4vkwabivtp+T9mqmrfFfbT8n7NVLa4KvxswzzWd/LrMDIHpooua8cfPcq0pRijENcBO0rACzbC+3TWjtrPVPg5IUlhjnCwSszMjRZMuZLOI3zUKCxJ7Sta57ttSFuoI67j0kckvtWEc0cQjNxK/MEZupytcZ9Md8e7rqc8akYiNEXmNPLEpN8VSPcuwvdj0Fha5I6DV+k4UqTTSmzNI4YHEZKAipbLqb4k93XVN+AtcPHLjIs8kqMUutpLho2XIFlI8zA3AO2tXhyBPw2vkM0sEwXONUcMl8WRywBsSSrBkYEXPcb72DKyvljnhQiNkmkKAKG5i2RnzJvYjs2IsLXG51LwzhjI8ksriSWQKpKpgiqmWKqpZiBdmJJYkk+YACvDwicVLTmaJwxsFaFskj2vGjCay3IuWxJJte4AAndzAk8flSpjicRssokK4ZB0CY7tckMDkBey2JHXVtXYQIY1DvykxUtiCcF6mxsO87H4jqhw3hE8c7yvNFJzG7V4WEgQXwjV+cVVV62w3Nz1N9EUV+SgjKq3KjxLKWUdheqhlJ+carStp4ADpxqQ0kMx5aO7hWJDMi9pgTYEMRt5xq9SVPMSF+ZHLeQ9uIEIbLILAFm3HQ79QenTUPDeGVEMAiWeIsp7LGBsbEkkMvOuTc9Qw7tjp9Fw4whAzZu87SO2OILMj3stzio2AFyfOSd9Xu62AuJcRkjnp0CKY5ZMC5btX5cj2VR/wbknv6d+qzcevUPEskEYjkWMiQku7EKxC2YBPKCgm9zfbz2OM8LmlkheOaOMRPmqtCzktg6bkTL2cXOwF7i9+7UNV4Pu7SATBYZpFkkj5d3yXG4R87KrYLe6k+VYi+yOXS4LXE68w5Ypm7yxxxqTYFmjTqbGwABY7E2GqNRxp0iqG5tLM8KE2jJ7LA2KumbEbjrcd4ttfRDiHDxNmuRRllR0dbXV1jjINjsR1BHeCdUKjweklE/OmRnlhEV0hKqFBZrlTIxYksfzgLd3nd2+oIZPCGRGkQ8qRklp1zjuE9mkCFSMjZ1Hatc7Mp79TtxWd0mmgSIxxNIqo2WcnLJVrMDaPtKwFw3QE2vq/xHhIkjWNLRhZY5Oyot2JFktYW642v6b76oycBlAljhqBHDKzsy8rKRDISX5cmYCgkkjJGsWPosTiAnHUGWFZICvbVWQuDazAG5ANzselx5rjroZTcYdoZWd4IjFMYjK5IhNrdoXYG+RwsW2YHc2tq/X0DmnMNPJyDiFV8csVFhYAMpvjte4t11BScPnjhEaSQKVIC2gfAL5ipnLE33yzHy73yrEJPB+vaeBZGABLMAVviwViqut98XADD0Hv66JaocE4ZyIyuWRZ2kYhcVyc3IVQTit+gufSSd9X7azLm7A81J4GeXXfra/3Sl0y2n+Bnl1362v90pde2G+Jmol/iVFG73eNGNgLsoJ+cjVb8lwe8xfQX7NEavytQ6/nnaeIqxxlVKT+J9Xud8IrKip+S4PeYvoL9ml+S4PeIvoL9mrelrh95rfO/wAs1lWxU/JcHvMX0F+zVesgpYlylSCNb2ydUUX81yNE9UeL1IjQHmLEcrB3QsoO/WxFri4uSOvpsfbD1atSoouctdm/3/ojSS5EdPS00iB444HRhdWVUKkecECx1WinoGDlTSsE8sjlnG5sL26b6qeCE4jp0VwQWlmxbFhze27mULbsB92A6b2Fxa9OFBUVbKzLURPSyRlkQoIlLL2GuTkzg9Lgjl9BfX1FQkp1FKc7R5O/S/481+dDF1ZaI0T0NOpVTFCCxIUFFuSAWIG2+wJ+TXlHw6ExRkwxk8pLkovuB6NBfBdpJpQ8wOVLF4uSQRlKT7K4B2IKpEQwv5TDR6OlSWnRJFyRokyU9CMV2Po9GufEOpQi4OpLnG7T3zctdrFVn0KSS0TRiVUieMsVDJEGFwSCOyp6EEX1WPikwRoEiYLMUYiMCzBHupuoNxobwmZ6fhk5iTF1mqBEuOwLVDqmw/N3B+LRtOHLTw08SdEaxJ6scHLMT3szEknvJOurDdzExWeT7+Va80ud190Zl8L06FaWGnVlVlhVnJCKQoLEC5sO/bfUUslIsgiY06yG1ozgHN+nZ672OhnhI8KVNIzYiQTXdrdoR8mcC57lya3xnQ7iJPPmtexqoWNNixaYrywJVcDsjZTYXX2I3Iu1v2cYt9WcRqjSxAyFo4wFK7lVsAI07z0Gq0NTROjOjUzIgu7DAqo63J6AenVfwmiLLfAyIlTC8qKCxZFRD5I3bFsXxF749D00M4vXtNHWKjJKgp7xusbCxLN7GWyORACmwsd7231ct+pWHYZaN1zQ07LkEyXAjJiAq385JAA9I0qiWjRxG5p1c2srYBt+mx337vPoTxrhjrlNIweSSekU4IVUJHOpGxZiT2mJJPS3m1Es8ccFZDOjNNJJOTHgS0wdjy8du2MCi36Lib2xNpbZshoqingjUtIkSKOrMqgD4ydNpY6aRM4hC6b9pQhXbY7jbbUT1fitIj1F3aONA2IuWewG3xt3nYdb2F9B6WF3gbl4zGecvVCJwAqkbxqWsDcKqE7XuzbXGok9dSB6kip5UDxLDIhvZkCspsbGxG3UW1N+T4veo/oL9mhXgVl4tZozHaaawa3TnOe47De3yea2j2syum1cFb8nxe9R/QX7NWvAeMK1cFAA8bXYCw/2Wm7tN1J4GeXXfra/3Sl17YdtyNRL/EZXDkIqkWG7OV3+IIdvTfVbnS+9x/WN+Fq5V+W3xj9g1k6PjEpM4lkCTIsxEBjx7Kk4SI5b2RccSSLi7fm2tr5tbsjCVaspyhq9Xq/U7Yu0UaDnS+9x/WN+Fpc6X3uP6xvwtZvwf43LM1o5Y6lTTBy4GKxzbWiZkyFmBJtYsuO98hr2l41UGluxjM7Vj0wYKQgtO0WeGROyqTa+5sL6x/B4P/rX5fqXMaPnS+9x/WN+Fpc6X3uP6xvwtUeEVUhlnhlYOYyhVwuJKuCQGFyMgysLi21ttBuD+E7Dxk1ZULHzpI2At7FFLJE4tc5MpRTfv5i6n8Jg+lPzfqW5p+dL73H9Y34WkZpfe4/rG/C1lqHjdUypHJy1qJKtor4krGohE7C1wXZRdAbi5sT3jVit4jVRNNCtpnWNJY2VDkEMmEgKA9tlALKBbLpba5v8Jg/k836jMjQ86X3uP6xvwtQ0UsvKisiH2NOsje4H+7OhNPxos1II5lmSaeSN2wxYBYZJMCt7q4ZBcEDba2iyZ8hOVjnykxzvj5I3NtzbrYWv0uOuq+x8GotZOq6vpfxIndk3Ol97j+sb8LWf8N+OvSU3jDwo4jdbqspucrp3xfpX+TUY45N4nTSu6KZJMZpivYjUZ9rG9hcqqC5sC4Jv35n1QeJmfg9Td1k5dSqCRBZXW6MrAXP5rAXBsSCRsRr0odj4SnUU4w1T3fqZm7xYK9elfgTfXD8PXnr0r8Cb64fh6y/gekEkLieljEEUchqqpixkyIbkrFuAj5YgKL5bk7dL44PT8lacwpduFGs5+/N5tmkHavbDEYY29PXfX1+DDY5LI0Vf6q4hYXpC3Mjjl9ttbKNdva97W66r+vQvwJvrh+HrLU/DI5pg02Rjg4ak7Ipsz4RqAmVjiCzC5sbC+r3B+Bx1E1E0lFBHDNPgTBVM6kFM+XIpmd45BsScl81tV0obCyDXr0L8Cb64fh699elfgTfXD8PQg+DFO8lEJIUhZ0nmmSllaSJoolLLhIzyDNijKQrtbYm3TQukpqarpp5EpVpnp5ISOW8rK8ckgjKsJHY5C4OSle/bTgw2Fkar16F+BN9cPw9e+vQvwJvrh+HrKjgsPjvFIuX7HTpVtCuTdkxvZN73aw897999H4PA6llkoTHHsBT+Ox5v2lmjVllByuoLlkIU2HY8+pwYbDKi169C/Am+uH4el69C/Aj9cPw9ZXGkp6Wikmo0n5xm5rcyZZLJJiMMZAgIXzoemgPhVwoUtZPThshFKyhu8gHYn02tf0304MNhlR0j16F+BH64fh66J6kXGhWQVVQE5edX5OWVsaenTrYX8m/Tv18va+if/Dp+9s362/8AZQ61GnGPJCxva+VQ7AsB06kDuGgD8KRmylqWkxWRUB5YC8wYk9lRc47C+tBXRgu1wD06j0DQeHi1M7Oqm+AYs3LfDsbPjJhgxU7EKSQQfNrml8TsdsfhVyzFisSxrKBigRWupIsLA2O1+/zaERcBjELxGqYhpjMrXjDJIZDLktlse2ehBFtumrtBxemlBwNsUzPMjeLse7AkRSU/SG3p17DxaleA1CuhhBIzCmxIbCwFrscthYG+1r31nVbl0Y/htMkRkYzcx5GBd2KgmwxUAKAAoHQW7ye/Q6Twdp2EQaU+xzvMO0oy5khlaNvPHnibd+C3vvcpw6shnBMW+LYsGRkdWsDZkdQymxB3HQjXnDq6CfmCEq5jcxydkjFx1G4F/jG2l2mXRlOfhELZHnFXNQZ0cMuSOUCbXBBUrcEEG+R17Hw5QZH8abnSBQZfY7hUJIQLjgF3a+1zfr0tLScYpZQDGysGlMKnEi8gBYgXXpiCcuhHfp1JxSnkywOygsWMbKhA6lZGUI4HeVJA01GhVpuCwrIkhmLyCdp2YlO07RGDcAABQhAAFvJHXe9+GQGCMLKEblJZhiSOyvcdvnGoKDi9NK4RD2iLrlG6BwPzoy6ASAdboSLWPTfUySRxwRu67CKPohZvJUABVBYn0AE6r5akVr6FTh3D+TCsSVbdk3ViIr23JXybEXN/PrJ+qlTRxcIlRJMyZUdmZgXZi4JY2sPkAAAAAAA1sk4tSmFps0WNTixdShVumLKwDK1yBiRc3G2+lO8ciQSR2KOwZTa11MbkGxFxqqTTuzM7ZXY+cKXwqZaVKVqanljRnZS6yZZP1Y4yKGYAAAkbAW8+mL4WTin5Fo/auTzcfZRCWyMWXub+i9ja9tfQ1ZxKCJ1SQ4liADy2wBOygyBcFJOwDEXuNKXiMKyiJjZ2NheNsCxFwvMxwyt+be+vTj+Bx3OBV3FZKaenlhIy8UiUhgGVlaPFkZTsysCQQdOTw3lRoTDBTwLDKZljjV8TIVxLNk5byQBYEDbX0BNLHHzXkKIilbs1gB7HH3/Ht8uqqcapyjvdlWNcmzhkRsfdBGQMw7rgHfbR1/AXPnzh/hRPCkKRlRyJWkici7LmoV032MbW3W3n17xLwmeSIwxwwU0bOHkWBWXNhfHIszGy3NlBCgm9r6+g4uMU7AnK1nRCHjdHBchUujIGAYnYkW9OlVcZpo2ZXYArs5CMUTYH2RwpSPYg9ojqNOO/lJc4HXeGU0qyjlQJJMuM86IRLKNicjkVGRALFVXLv6nXvDvDWohqUqYxHmkKw4kEoyKoUBhe5PZVrgjcA6+iKmRI1LsNh7lSx9FlUEsT5gNUvyxT8rmgkrnhYROXz9yYwmYb0Y6LEX6C5wOh8MHjiij8XppDCWMMkiMzoWbMkDPA9rpkp6DQGrqWkdpJGLO7FnY9SxNyT6STfX1NSSpIodVIB93GyNtturqGHyjU3KHmHzDWfeVsMx8na+iv/Dp+9s362/8AZQ60/LHmHzDUvgULPXW+Fr/dKbXpTrZ3axU7hOs8tvjH7BrERK6vLHTLUcho5zLHLE4VJCCRyXZQWzcnsqXXvGO19jxFX5hwZANvKQsb2HeHH7NV8Jfdx/Vt+Lrxk7SZ2wV4oEcJ4Xy0SeoZ5HWmEeHL8hLKzqEVSzMSoBG5OIAHnC0hZqZrQzkx8QaoKNDIjNGal5AVDoMyEOeIudgLXsNbHCX3cf1bfi6WEvu4/q2/F1M/UuQG8Du81RPg6JIY1QSIyM2CkF8GAZQScRkAezfpbWbioKmIFoI3D1MtRBIcSDGDUyvFUG/5qxvIQbb5J6NbbCX3cf1bfi6WEvu4/q2/F1FKzGXQy9Nwxo3jVImWNOIEqApsIhSlA3TyL2W/S9hqpJRyvHNT0iTmmanf2KpjaMJJkuMUbuoLI4zBF3VbCxA21s8Jfdx/Vt+LpYS+7j+rb8XVzjIA55zVT0nLhmjEMxlkaWJowo5UkYQFwA5LOPIyWyk36XI1VcYKRZFieVlijtHGrMzEqoAsoJtc7mxsLmx6athJfdx/Vt+LqGjWXlRWeO3KT/0yfzB38waXViJWYH4W6pTSu4meR3LynxadWMjAAYRmPMooCqDY7Dc3vr3gDf6lRKVdGjVEZZI3RgywsDs6g2v3jY+fR3CX3cf1bfi6q1sUpMQzj9s97b3D/wC80vcSi8pnfCGszlWneOcQjGSR0gmkDkNksSmNGA3UFiT02HUlVxGr5tUkUkcyxROj3EEzCWTqvbVCixoSGJJ3YdwU5aXxOX3xPqz+LpeJy++J9WfxdZVkcvBnsBOPU7sMkTmcqpikaPa7KqJcC+2QuHA86jQmvknmjrAnjDxNB7GJYMGEhZroi8pHYBceuXxk31rI6STKS0ieUv8A6Z97j/3mpfE5ffE+rP4uq3ZjgzfQzPGODsAZMnmleelyIUCyRzq1gqjZRd2JN+p3sNoUkeGGpp2p5ZJHedo8Y2McolZmW8tsEsGCtmRbE9Ra+s8Tl98j+rP4ul4nL74n1Z/F1L6WY4M9gU8rUtIvYed4o0TFFLM7ABb2UE2vuSAbC59GhdHHHyC0njJcz82R0gmR+ZbbBDHmUUAKCAdhub31qfE5ffE+rP4ul4nL74n1Z/F0Wg4M9gZ4PtKYiZcz7I3LMgCyGO/YzUAWNvOAbWvvfRPS8Tl98T6s/i6XicvvifVn8XWXG7uTgT2PNSeBnl1362v90pdM8Tl98T6s/i6f4GIQ9eGIJ8bXcCw/2Sl7rn9uvbDq0hw5R1YSrPLb4x+waCeEbTiNDBmQJBzeVjzeXY35Yfslssdutsrb21b4zxymhlZJ6mCJtjjJKitawsbMQbaFVnhBQSAf+YwIQbgx1ManoRv2rEb9CNSSee9jri1kSuC6vjAL06pU1JiennJaKLKUukkSAMghJUrk6kFVF+urctRViOheVxG7PCtRGqjtM3lAtvZfQvf3215RcQ4XE0bR1lMDGkiLepQ35jrI5Yl7szMoJJ9OncT4rw+cqW4jCuDBlCVMQGQ3Ddeo1dlYn3IOL8Rmxr5UlaMUZ7EYCFXxiSZs7qScssdiLAbb6L+EEk3LjMIfHMGYRBTLy8T5AfYnLG4645W30KqqvhcjMzV0Hbx5iiqQJJh0LqGsTsAbWyAANxtq7WeEFBJb/wAxgQg3ulTGO61j2rEfGNS3LQt+epXo681MscUNTJylg5rSBVEshLtEFOSWTEo2QxByxG24Nzh88grJYXkLqlNCwuFF2Z5gWNh1IRfRt0Ghi1HClEXLroI2iDBHSqTOznJwxLnPJu0cr9rfrpy1vDQ4kTiMSty1jJFWhLKhZlyLMSxu7bk330av0Ime+DXFJqiYxtJiIZZi2wylHPljQDbaJAoBI3LADa3aPpGWp4wHaP2NO0uNwAqk2yBHTa9tAoa7hamNlraYNHJJIrCpjveVi0ik5boxa+PTZT1AOn1vFKCWmWCesgQNFHmvPjVrYq1j2vJItcdCD5jqtXXIJ2Y7hNTJJTu7SzMnObkSIimWSLYA2wsVLZWYKLqFPffT/B2seWGFpHzYTyKSQA4CiUKsgAAEgXHIAWvqL8r0GOP5Tj2NwfGowRta2xsVt3EEdD3DXtBxKhUxx09XA7NMztadHdmKSFmPaJJv8g2GwA030C+pP4SSSIYzBM4leRFjhAQowyBkJBXLEJkS2QtYfEavFuMt41CsUoSJKhYpR2buzKzFd9wqALuOrNb806uT0lO0xmFSVkKBLrKtgoN7AG9gTubddvNqSspaORlZzCWVw4N0uWAI3PeN+msqysaabPONmYJIacOWEyZiPDmGPlx5BM+znbz91++2g9TxgHxbCpqTG6z5skWU2SMoCOghJUqSynsjoLnzm55InLgz4WkVgUlCn2pB57MNzsQR0PUAiOipaWIoUkW6cwgmUEkykM7MSbklhe//AG1r7GbXB1bVVa01JI8nLczQLMuC5NnMiWJuQvYO4UXueotbTuL1kzGuaOYxeKRgxgBcWbliYl8lJKm4XYiwDd/QjxaGnqAoeosFZWASVQMlYMpPpDAHUFbw+klLZzeWipKBNYSqt7BwDvsSCRa4NjttrKZbEnGuIPy6cRHltUSImdgcAyl2IB2LYqQL3FyNj01T468sBpkFROyy1OLFVQy48mVsRZNxkoPS4330U4j4tOmEkiEXDDGQKyspurKykFWB6EaqS0NM2JapYsknMVzOMg2Bj27gMWIsABvfrvomVpkQeSWcU6zzxKtOJS5VBKzO7ooOSWAQKTaw6rpkvFpW4T4xkEmNPlkoFg9rFlB2tfcDVqekp3xJqWDqrJzFmCuVY3KkjqL2sbXHcRc3nmjpWg8XzjWLARhVcCygAADfzDR/QWB/DuKytPDBI3siGVJxbZyqqySDbZWU5bd5I7tHfBT22v8A1tf7pS6oSQ0pqFqS6c1UKBg43U72IvY23sfSdXfA+QNJXlSGBq13BuP9kpdetL4jyq6ROHer9++p/iI//trm+uker9++p/iI/wD7a5vroOcMcH8HnnRpS8UMKnEyzPgmZFwg2LM1t7KDYbm2rdL4Iu5nvPTRrAYw0jS3jPMBKYsite4Hot377au8CrYZKSKF5oYZaed5Y/GELQSrIqKwbFW7SlLi62IPo0Vn8JKWFq40600gdqPCIw+wyGNCJiqFQFGdyDYHtXGgM2ngdUc2aOXlwiAgSySuBGpbdAGF8iw3AUHbfpptR4JTo7qTGQlOagOrXSSIELkjAb7m1jY7G9taTjHEKWqFVAKtV5tTHVQyzB8TeNlaFyqEqyBrDYjs202DjlMnLo+cDGtDNTmpxbDmyyGW9rZmINZb2v1NtAZnhHgzLUckxlLTTtAmTEWdVVzfbZbON/j15P4Mzp4wHCqaZ0SQE97sVUrtupte/mIOtPwHidNSSUMJqElEdVJPNKgflqHjRFUFlDMbJcnEAXA8+mr4SQS8MdZXxqwaeI7H2SKJyUe/TJVJQ33IVdABeL+Bc0AlIlgmaC/PSGTJ4wDiWZSqkqGIBIuBcXtqOtoDUVQXmRxDxaF2eQ2VVWmjYnvJPmUAknWk4txCmhqOI1S1UU5qknjhiiEhPsxsWkLIqqFU3sCbn4r6B01JTyV0S1koigFPAznfe1NGQgIBIyNhe2wudAMPgc/Mx50fKNP4ws4EhRoy4jFlCZ5ZnHHG40T9S+BY+NU6pIJAOb21DKD7BJfZwGFum402t4m7VTFeIxUwaEJEabncpEUjCAnAOoHXLFt+vXRjwV4lHUeENPJGcxy8GktiZXSlZXlII2yYE77/AC6zLkzUeaOycQ4wsJHMWQLdQZApKKWIUXPmuRuAQL7205+LLzTEqySMpUSFFuqFtwGa4F7EEgXIBB7xoXxwTSzLG1PK9MmLsYzH7K4OSocpFKxqQGO3aNh0ByoVXCpxNOY45c5KhJIplmtEi2jDh0zFyAjC2DXBXfzckYq2p1ts0VVXrDmzZHKVEVVF2ZmjjsoHz9dgAemmS8bCmMcqYvIHIQKMgEIDXBYDvFrXvfa+ouMQK6yK8DzqZV7MZCuto0IdSXSxBAsQbi+hNHwqqdqczPKmIqO2GjMqozLykc2YF8BYlb7jr3mtLqRN9AtJ4SwBYXyYidlWOyN1Zggy27AyNjlbfbUnEePxws4cSERqHlZVLLGpvYsfiBNhcgC9raG8foWSCCCmp5JFjmhfssmyxyo7XLuCWIB89z1OoOJ0s48dEdO0njca4MWQLG5i5JEgL3Ciwbs5Xu3f1iSK5M0fEOIpCnMkJxuALAsWZiAqqBuSSbADVObj6LgGjmDvJy1jw7RbBpNrtiRip3BI2t121Fxvh78unMQ5jU8qPhcKXCqyEAnYNixYXsLgbjrqlx6OWc0zimnVYqjJlV41lx5MiZAiQADJgLZXIvtokg5MKV/H44VjaUSIZHCKmN2uXCAtiSFXJl3JtuB1IGrfEq5YInlkviilmxFzYeYd50B8II5XpEjip52bmRMVZoy6iOeNzkzS7kqptYn020R8IoXmo5VRGzeM4ocQ1z3E3xv8tvTqNLQXepPT8Xjfk4knnqWjNu5QCb+Yi9ree+pvBT22v/W1/ulLoFFwmWOvRkW9MebJe4HLkcKGXHqVZhn6CW9Gjvgp7bX/AK2v90pdetG2bQ8qt3HUy3h/6lH5Sq/GfG+T2FTDk5+Tfe/MXz+bWb/0fv4R/o/+dpaWuk5xf6P38I/0f/O0v9H7+Ef6P/naWloBf6P/APCP9H/ztL/R+/hH+j/52lpaAX+j9/CP9H/ztL/R+/hH+j/52lpaAX+j9/CP9H/ztGKr1EKeUhpKmXIIinAKqnBFS4BBIuFva50tLQEPrDUnwmf+Z93RPwb9SCCiqY6mKolZ48rBwpXtKyG4AB6Me/XuloDbfk9/dp9A/f0vye/u0+gfv690tY4cNjfEluD5+D1ebGKpp1ViDZ6Z3IIVV8oVKj82/TTfyTXfCqT+SS/4vXmlpw4voFUluL8k13wqk/kkv+L0vyTXfCqT+SS/4vS0tOHDYcSW4vyTXfCqT+SS/wCL0vyTXfCqT+SS/wCL0tLThw2HEluL8k13wql/kkv+L0vyTXfCqT+SS/4vS0tOHDYcSW4vyTXfCqT+SS/4vV7we4VJBzjNKkrzSiQlIzGotFHEAFMjnpGDe/edeaWqopciOTfN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RMWFBUXFh0aFhcXGR0dGRwcHxwcGh4bHhwfHSggHBwlHBwcITEhJiorLi4uHR8zRDMsNygtLisBCgoKDg0OGxAQGywkICQ0LCwsLCw4NiwsLCwsLC8sLCwsLCwsLCwsNCwsLCwsLCwsLCwsLCwsLCwsLCwsLCwsLP/AABEIAQgAvwMBIgACEQEDEQH/xAAcAAABBQEBAQAAAAAAAAAAAAAFAAIDBAYHAQj/xABWEAACAQMCAwIFDwUMCAYDAAABAgMEERIAIQUTMSJBBhQyUWEHFyMzUlNUcYGRkpPR0tMVQmJ0sRY1ZXOUoqSys7TU4xgkNGNyoaPBCCVDRIPCgsPw/8QAGwEBAQEBAQEBAQAAAAAAAAAAAAECBAMFBgf/xAAzEQACAQIEAwUIAgIDAAAAAAAAAQIDEQQSIVETMUEFImGh0QYUMlJxgZHhFRZisSNTwf/aAAwDAQACEQMRAD8A7BPUsGIFtvR6AfPpnjbfo/Mft0yp8tvjH7BpmvwXaXbOMo4qcITsk9NEdUKcXFMm8bb9H5j9ul4236PzH7dQ6WuH+fx/z+S9DXCjsTeNt+j8x+3S8bb9H5j9uodVuIA8trM67dYwGf04gqbm23Q61Dt3Hzko8Tn4L0HCjsX/ABxv0fmP26Xjbfo/Mft1mvBWteQTiR2flzlU5ihZguKkCRQqgEkkrsLoVOq89VItZHEJpgshkDcyNVj8m6iJsBk4O9rsCqt5td6x3aPElT4usVfl4X2M5YWvY1vjbfo/Mft1Xp66VlVrxjJQ1sCbXANr8wX69bazPD+LyyCkiyAmLuKnbe0BwkIFtg8hjH/C5trQcP8Aaov4tP6o1avamPw9Juc9bpcly73h1sRQi2WvGZfdR/Vt+LoZ4Q+EL0sJlbFwGAsEIO5t3y6l4qshiblOI2t5RXKw77C4F7dL3A8x6ax3hRUtJwaCRzk7rAzHzkgEnbbrrWC7XxtSUZSmmm7NW15X2OjDYenOvCElo2v9knrqH3n+b/maXrqf7n+b/ma5nqCdiCtibk+Tta3eel9foY4qrJ2ufr63YOApRzOL/J1Oq9VKRGAFOjAqrAlip7ShrWs3S/n1D67EnwVPrD9zXPuLX7ON78uLpa9sFv126X1S5vQ3OzWYHqL/AP8AD59blWq30Zz0ezcAoJTp673e9tzp3rsSfBU+sP3NL12JPgqfWH7muawuTc917D5Nv231JryliaqdrnfS7D7PqRzKn5v1OjeuxJ8FT6w/c0vXYk+Cp9Yfua5zpanvdXc9P6/gPk836nRvXYk+Cp9YfuaXrsSfBU+sP3Nc50tPe6u4/r+A+TzfqdG9diT4Kn1h+5rYeA3hK1fFJI0Yjwl5dgxa/YR73sPd2t6NcJ11n1Fv9lqP1o/2MOunC15znaTPhdv9l4bC0IzpRs7267M1HEK2NJGDyIh2NmYA2sN7E9Nj8x1X/KkHv8X1i/bpnHPbT8Q/Zofr5uK9nKOIqyqym03r0Py8azSsE/ypB7/F9Yv26X5Ug9/i+sX7dAp+IIj4Nlly3kAVSxKoVDWABJN2FgASdQJxuK0pctFyVDSCQYkKbkN3gg2I2vuCNc39UofPLy9C8dmk/KkHv8X1i/bqKqrYHUr4yi9O0kqhhY363/5HY6C0vElcElZI7Ll7IhXs+e527twdx3gafwyvSeMSRElCWAJFvJYqdj6RrUfZajF3VSXl6DjvYt00VKmRFSMnkWR3M65MVAABN7YYgDEAC1/OdecqlMiyPUhyjFo1eZSqsQVJAvcmxIFybXNtDI+ORlHkAk5aoz54EKyp5RU9/ova/UXG+n03F0dxGQ6Oy5IHUjIDqVPQ22uL3F72tro/gE2/+aWv09DPF8AnSJSRzyzrNHnLjleVcdhbsi9lJsL262GrNDxKERRgzRA8tNi6+4X06D0nE0kkkjQnOK2VwQN7jY9GFwQbdCCNWKfyI/4qP+oupL2dpzg4yqSfLboml08S8Vp8ghWVkEiFfGUS/ekiA/8AO41kfDIQRcOEMU4dUeMIDIrMFXYDbuAGjlVUYC+Ltc2ARbn7APSbD5xrN+FVes1EXjJtzQpBBBDKxVgQehBBGlLsKGHV1Uk1HvW05pfQ6sDUbxVLxlFeaMBzB5x841HiuRbLc+kd2ptQzVAVlU3uxsLf99ekX8p/Sa8FZOo1o10fPkupc4kwuu9vYou/9BdU8EsRfyupvvq9xqXEqevscQAHnKKNUud5IIIyJA6ea/cdek276HHQhDIlJq/0fV23tqORlAABG3p17zB5x8402OUEsBfsmx+a/wD31JrybV9UfQpqWXuNW5cttNxvMHnHzjS5g84+cadpal1semWpuvx+xvMHnHzjS5g84+cadpaXWwy1N1+P2N5g84+ca616irXpai2/+tH+xh1yfXWPUV/2Wp/Wz/YQa7MFbO7bH5n2oU1hYttfEung/Fh3jntp+Ifs1Q1b8IEYzGzldhtYHu9OhvKb3w/RX7NfUPwhQrYnFUkyxl1SmmFlIuWLwsqC5G5CNv00K/J800MxeNlqZOW5yxEfsbB0hUhicRYgsRuWY7XsNJyn98P0V+zS5Te+H6K/ZoBlHVs5OULxbfnlLk94AVm6efVbwcpmjhKuMTzpmt6GmkdT8qkHVzlN74for9mlyn98P0V+zQGYloZSJlghlhienlzikZCvNYDDlgO2P597ELuNr6uziaRoXEDqKcNJZigZ35bIsagMRY5EkkgdPkNcpvfD9Ffs0uU/vh+iv2aAAcN4TUQvTOWSS2aTBExNpPZGckyENaUDoBsza0VP5Ef8VH/UXTBE/vh+iv2aZBE2Efsh9qj/ADR7hdALiJOFgsjXO/KYBh33uWG1wOh1kuJ0rxcOKOpX2clA1i+BcsMyNmfckm5J7yTc62HKb3w/RX7NZb1SpHjoHcPkQ6bFRbdrd1tZnHNFrdM6MJVjSr06kuUZJv7NMxOqM8D5KRiRnc7G4FiPPoF+6OXzJ8x+3Xv7oZvMnzH7dfNhhKsdj9pX9oMBWSUs+mui/ZseOrcrdc/Y4jb/APBfPoUkBCEgWOeSr5htt5t9/n1W49xuVWisFOVPCxuD1KD06GHwhm9ynzH7dbeGq9LHPHtrAtLNmvZrRLr48/8Aw0lKll32JJJ+Mm+ptZT90UvmT5j9ul+6KbzJ8x+3Xm8HVbvodlP2kwMIqKzaeH7NXpayn7opvcp8x+3Xv7opvMnzH7dZ9xqeBv8AtGC/y/H7NVpayv7opfMnzH7defujl8yfMft09xq+A/tGC/y/H7NXrrHqK/7LU/rZ/sINfPn7o5fMnzH7dd39QCpMlBO7WuatunTaGEf9tdOGw86cm5Hxe3O2MPjaEadK91K+q8Gt/E1PHPbT8Q/Zqhq3x+YCYizHYeSjMOnnCkaHeMj3Mn1Un3ddt0flh1Qew1uuJt82spIzNRUjLLN41JBEIQsj7vgrNI65WdRe7F77eki+oadSCCsljsfYpPu6FvwemJQhKhSkaxLgalLIvRewRf5eumZAbHE1RUVAeSVBCyJGscjILlFcyHEjMktazXXs9NzqbjOYkpSsjKpnCuotZgUc9ojr5PTpv8WnVVBBIwZ45csQpIWdSyjor42zXc7Ncbnz6szCNsMkkODBk9jkFmAKg7L5iRY7b6ZkCn4QwykIyCR41J5scUhjlbbYqwZb4m5xyF799rGnQyCrlIWaXkpBE8YR3jZuZkeY7KQzHs2sdr5XB7idfTRTW5izbXtgJ0Nja4JS1wbDY3G2op+G07YexSLguC8tZoyE9xdAt0/RNxpmW4PeFO3PqUZ2cIYgMj/uwSbdBc7mwGiUHkR/xcf9RdDBw6DmCRUnVuz5HjCKcLBQUWyMAABYg7bauwVAwj2f2qPpG5/MXzLpdAg43TvIiiPLy1LBZGjYqL3AdSCO7odY7w8nVuEzBVkUxzKjrK5kcMHF+2zMWG4I36EdOg2lYqSri6zWve6rMjA+hkAYfIdZfw+oAeHNBTQyXLqVURyXJyyYksNydySTc76JoHC9dKoODR+LU0EDUwqKmmaYrNT8x5D7J2RKykQhUSy4WOXUjbWO/cpW/BZvoHRimTi8cPJSKUIFZV9hUuqv5arIVzRW7wrAG51qzBZoKKOSbOVBKIOFrOsbXxdkjWwaxBKi+RAIuFPdfRHwepPGJqCaVaCWJ6kowhp+WVPLzMUicpI3VbjcB9/ziNCa/hVfHNBLTRTrJHBCMkU3VhGLj5jYjvBtp0k3GC0bCF1MTmRBHTxoocixcokYVmI2uQTpZgNR8Kgmk4fzUgnLJUytJTRiGKcRKWSHFUQ5hk7XYU2Ydeug3D5krKSpkmggRqeSBo3ihSLaSUI0TBFAdcbkZXbsnc76o0lDxSNESOKdFjl5sdksVcgKWDWyFwBcXsbdNScVp+K1CYSwSYZ5lI4EiUva2bLGihnttkbnSwL3iEf5Q4wnKTCKOsMa4jFCr2QqLWXHoLdO7WjouBU081AEhiEkEdM1RHgtpoZY0vIy2szLKbMT3Ovm1k638ryxtHJFKQwVXbkqJJAtsRJKFEkgFh5THoNMpY+LxzJURxzrLHGI1YRjZAuAUjHEjHbcHSzBZNYKekoClNTzc1p+askEbNJaXFV5mPMU2NhiwPTWe8MeHJT11TBEbpHM6r3kAE9km+5Hkk+jRyhbi8MaRxwuBGWMbGnjMiFjdikjRl0JO9ww0Gk8GK5iS1NMSTckqSST1JPedLAB6+iv/Dp+9s362/8AZQ64ePBSt+CzfQOu7+oDSPFQTpKhRxVtdWFiLwwkbfEQdLA1vFPbW+T+qNVbatcU9tf5P6o1W18yp8TMy5nltK2vdLWDJQr+JCN0jVGkke5VEtfFbZMSxACi47+pA1BPxcoIgYJA8shjVCUvcI0l8sscSqmxv8mvOJ0UnOSaJVcctopIyxUlWIYMrW6gg7G1weotuNHg/I/JEl0VaqSUhJnzWNopEVRICGvkwuAbWJG46+sVGyuUIUvhDG+F1ZMlmLZW9jMDKkitYncFuouNjvpQ8dB5TPDLHHMQI5GxtdvIyUMWTLuuPMDYm2q9Z4OqSkcYCQinqImsbkGXDtb7sSQxJJ6+e+vWoqiZIIpo41EbxvI6vcMYiGXBcQe0ygnK1hcb6JQYLg40njQpQGLYMxYWxBXAlDvfLF0a1ujDz6vUntcf8Un9RdAabgE0dTBIJg6IJsyUAYmRo28+9yp37rAfEfpPa4/4pP6i6TSUdAxtVKygFIzIb9AVHy3YgaEflHnxq4RktOyWJU3KB1JBUkEZAj5DopxQSGJxBbmlSEJ6BjsGPxXvb0ao1FIsMMMSeShCi/XZG3PnJ661QtmX1C5kWhc3G1V2XBiqSJG7jGwd8cRa+R8tdwO/0HRPWdrOEytM0gUczmIY5s7YRi11KW32zHffIbju+1K57MNcQrBESzAm8kSC3ncRIPkBbXpqxzRFY3KF791gQtv+eoON0jSKwjtkskMihtgSgiexIBIBxtextfVOppp3aSQKsbGHlRjK5uxuXO1hbawBN7HpsNZTYLNHxhJFlYKw5dzY27S2JDrY+S1jbTKfjJYheTIHaISopKdpbqDYhrAjIXBt11UTgkkbexyNIrQNCQ4jWwA9jtgi3AJYb38rU3CeEmCRWUdloFWS7EkOlrYk74kFrgbXANtydVNgt8L4iZgTymRQzLdip7SOUIsrE9QdMXijmUxch7hQxOUdsSSt/Kv3Hu0/g1K0cbK9rmWVtvM8ruP+TDXq07CoaS3ZMKqN97hnP7CNNbIENNxtJCgVWyYOXWwvHhswffrl2Ra9+vQX02i42HEJaJ41nAMbHEgkrkFOLEqSvS/xddVuH8KljkaY4lqgHxhQdlYX5eJ7woJQ+fZvONeUHD5jHSxSKqLAIy5yyLNGtgFAGwy3JJ9Ft9omyGg0Z9T7/wB7+tj+602gujXqff8Avf1sf3Wm1K3ISOa+rJ4Y1lJxExU03LTkoxGCNcm9zdlJ7h6NtYb1yuJ/Cv8ApRfh6N+r9++p/iI//trm+uTKtjJsY/VE4q3k1BPxQxH/APXpL6ofFSCRUEgdSIYrDv3PL0Z4W0qUlB4s9VFBIH58lGt5DU8xgFkIK9kR4WBNrG4B30a4JKKcvFLVzxn8tzJnHZFlYBBaYA2WNiN7KwFztbTJHYljFx+qLxRjZagsfMIYif7PXg9UfinUVNwOp5UVv7PRiveqipA1EkkErVtQKsU2QdHBXlxEp2ggUtYdCbnVzwggLx8QRUvUmmoZKmNB2uaPbjiveGZS1uhJ0yR2LZGdHqicV7qg9L+0xdPP7XrxfVG4oelSTvbaGLr5va+utLwCokpRSG2M0PCqyXBxuLyTyJkD3MLG3mPpGrvD6KNBQS020FRxZJol70ugDRHzFHDL8QU9+mSOxLGNl9UXiq+VUFT1sYYh+2PVzjfh/wAQilCR1GKiGGw5cR6wxk9Uv1J0+snqJOH1xr2lcLLF4o1QWLCQyEMsbPuRygxZQbCynWW8KPb/AP4YP7CPTLHYtgv65XE/hX/Si/D0X8EfDOtq6yGGoqC0ZLkgJGDcRuRuE1zvWm9Tf98YP/k/sn1qMY5loLHavFz74/8AM+5r3xc++P8AzPuaF8Zh/wBYpHyfeYrjkcbcmUnsjYnYbnzaH1litRKSedHUqqG5uvajCIN+jA7jvyOuts2aNoTk3sj/AJvufe0/R0uQffH/AJn3NUfCVrLe9gKimJPmGUF7+i2oq6rEdQ7sdo6VmYD/AIxb5TY2+LUTsggnyD74/wDM+5r3xdvfH/mfd1meHTsgmjfMGSBpe2rL7IAeYFy7t0It6dO4FTAyBJEEamlQ8sMWWXdfZOgsykAHa/bG/TS4NJ4u3vj/AMz7uvPFz74/8z7mhfgvTII2YKA3OnW/fiJnAF/MAB8w0LkU84tYIPHQvODm42U4FbeS57HW3a6Xtq30QNR4uffH/mfc0vFz74/8z7ms7E/+ucrJvF+aWU9xnxyMN/cjeS3ugRfs21AkQWl563WfxmQIwJu58ZdQhH5yldrHoN9ralwankH3x/5n3dHvU7Wwrbkn/WxubfBqbzAaEaM+p9/739bH91ptZq8iSOaerJ4H1lVxEy08PMTlIt80XcXuLMwPfrD+trxP4L/1Yvv6+kuLe2n5P2ap2182deUZNWPO5wOh8CeMw35EcsWXlcuoRb/HjIL6iPqfcWxx5DY5ZW50VsumVuZ5Vu/rr6B0Gj4tLIWangV4ldkyeXBnKMVflrgQQCCLsy3IPdvqKvN9ELs4/B4G8aR2dFmR38t1qUDN/wAREtz8uoafwB4vG4kjhdHFyHWeMNv17QkvvrsFXx+RHlvChhiljjd+aeZeQIQVj5eJAMg2zvsevTUr8cPkpFlI08kSKWsvsdyzs2JxWw7gxuQN9XjT2F2cbfwE4uWZzE5dwQ7GePJgRYhjzLkEbEHSj8BOMKFCxOoVs1AnjAVvdC0mzekb67bwziLPJJDLGI5YwrEK+aMr5BWVsVJ3VgQVFiPi00cVbxsU5hZVMbuJCw7WBjBxUXNvZBuSNwdiN9TjzvawucWrvAfjExBnjklIFgZKiNiB5gWkNhqXjfgDxCWQPHT5KYYbHmRjpDGp2L36g66+OJzrURQvDFaTMhkmZmVUFy5UwqLXKL5XVhq8spWBCqNIRElkW1ycF2uSAPjJ21XWkleyFzgfra8T+C/9WL7+jHgf4FV1NWwyzU5VAXFxJEdzG4GwfXWKXi7PSLOsBLsL8pXBsbkeW1hiLXJt8QJ2MlJWc6Kllxx5mL2ve2UTta9he1+thoq80+QuwVV8HWVg0tGHYdCyxEjr3lvSfnOnPwsGQSmkvIOjkRZC3TfK/edEuIcVaOeCLkkrK+HMyAUHCR7AbljaM32AFxuemm8Q4lJFIgaJTE8ixhxIeYGboeXhYrfqc72ubWGt+91NkXOyrNTuxdTCzA4gg4Ee1psQW31BDwkKpVKTFSQSAIgCRaxIy3tYfNotxDiAhDsVZ2aWNERbXZmSMAb7AdSSegBPdqvU8TnihlkmgjBRMlCTFlb9EsY1Km/6JHy6vvVRckhmZXmo2axanZiL2vyza4sfz+8bHXgomup8Xa6Aqp9juoNrgdvYbDb0DTpPCB0LpLCqyI8AISQshWeTlghjGpuCCSpUd2+9w+XjcpEskNOJIYmdWYyYuxTZ+WmBDWII7TLcg91jp71V2QzsZFTOossDKLk2HLG5JJPl9SSSfj0x6AkEGmJDMGYHl2LCxDHt7nYb+gaMtV3iEsamUMoZFW12uARbIgDY95FtCxx4+KxT8pQ0rBcGksisSR2pMNluLXx6kC2+osXVfRDOyH8nHEL4scQ2YHsdssssvL8rLe/n31HDwdVfNaMK9ycgsQa56m+V7nRng1cZoyzIFIdlOLZocTa6tiuS+mw3B1etqPGVE+SJnYD5UnvL/On39GfU+B/13IFT42Nja/8AstN5iRp+pPAzy679bX+6UutwxMqrsy5myxxb20/J+zVTUvG6cNKSS3QdHdR08ysBqj4mvnk+tk+9rkq2zMyyzrKV/gw7xSU9oHiZ3eNpFJkhMjF2xGJDEMzWN1IBtv11ovE188n1sn3tNanQEAs4J6DmyXP8/WYuz0BUg4InPlmkVHZpFeMkXK2jRO/obqSCPPqseCyKwkjdOYlRLIA18WSTYoxAup6HIA2IGxG2ifIjvjm2Xm5z3+bPXvi6WJyew6nmvYfH29tXM78yFbhtA4lknmK8yRUQKlyqImRAyIBYlnYk2HcLbXMc9FOayOYCLlpG8di7ZEO0bFrYWBGFrX3v1GryUqEXDOR5xLJ9/XniyXxye/m5sl/mz0vqUipKFhPLM5BLBUjAv2Y1F7b/AJxcsTbuC+bU8ZYQpywpblR2DEhfIXqQCRt6NRiOK9uYb3tbnPf5s9KlowY493vyo/8A1JPcL5m1emvgCjw2iqIqXlWhLi4U5tiQxJJJ5dwRfpY/GNO4TSPDDSxS45R4pdCSCFiZb7qCCbdP+Z1dMCWyzbHz817fPnrL+qVM0FA00EkiOrpi4kc2ucTa7EbgkfLqx7ztuA3xqinklgaIRYwycztuwJPLkjx2QgCz3vfutbTJaGc1QlYRPGlhCpdlKXFnfHlkNIQSAbiw2FrsTw5PCbihiaYVNQYlYIz5HEMQSFv57A7a9Xwj4oYTOKmo5IcRmTI45kZY389t9eyoyWxbHeOKcPM2WD4OkySRsRcBljTYi4upBKncHfQqXwbdxVEpTxNPCIyIr2LZMxkdsFJJLeYnbrvtyjjXhRXK8IjqZgXghYhWN2dkUXt3k7aZU8T41G6RyPXJJJ7WjLIGf/hUrdvk1eDLoy2O113A0MYSBUj9nilawtflyI5vbcmy2F/RqueE1CJNDC8QjlaRldss4+YSzgLbF+0zFSSLXFwbb8Wr+PcXgYJPLVxO3krIHVj3bBgCdPr+M8Ygx58lZFn5HMEi5f8ADkBf5NTgy3JY77HAYolSEKcFVUDEgWUAC5AJGw8x0Cj4JP4tFC/JPLkuyZMY5U7XYe6XABYG1mBxF+uuM/uk4pk6eMVWUeXMW7XTHZsha6499+nfpzeEHFg0aGarykAaNe3dwehQWuwPcRfRUJLqLHd+BcPaFGViti5ZUS+EakAYJffG4J6DdjsBonr58puKcakj5sb1zxC95FWQpt17QFtu/fQ0+GnEPhk/0zrLw7bvcZT6UOpPAzy679bX+6Uuvmb92lf8Mn+mddz9QOtkmoZ5JnaR2q2uzG5NoYQN/iAHya9KVHI73KlY13FfbT8n7NVNTcakYSmyFthvcDu9J1R57+9n6S/brmqJ5mZZY1gpKiJIal5kp5KlZpDMk1uYw5jcgJfcLhjjbbzb31tec/vZ+kv26YWJIJhuR0N0uPi31Id0GZl4Y89RVKqRACpiYzMTzUKRwvZFCdTa2WYtkdj3sYpzEE1uQa+fLLyOZvys77Wyva+2WPfbWrEre9Hfr2l+3XmZsRydj1F13+PfW8zFwRwMJ43Umnx5OEWWFsOd7Jna22WHLvb9HUExhmrYxFykNPKWlkGIZpGQryVtux7QZz02Ubm+J5JGAsIrAdACoH7dNtvfkC/W/Yv899ZvrcAuelSWtjVUQCnHOkYKATI11jUm29hm59PLOijRo0CCXZDFHldsRbFdiQRseh897d+nrI19ojv13X7dRQOxjjBiJBij6lbeQvdfR6xAD4DJD4hAL05sSEEpXANd9gO5sL7ea/drLeFFvyHKBbs1LAlDeMnnEkx/7u5sB3Wtva56OBsRyBY9R2LfNfQDw74XLV0ni0SBGd1xLMAoxu1trnoD0GvSMu99wcrpeJSS8HqI5ZOxHUUqxrYBVXGe5CgC5PUt1Nhc9NFONco8HmSCqikhjq4RCqiYGwSS9w8SjmOSXJ6d19lGqvrR13uqf6bfc0vWjrvdU/02+5rp4kNzVx3A5QKoBWCTPwsJTMWC2maIBbOSAjlclVrjdhvot4M8GaCXh7TJVwSmtIeCokurkRXadE5alQWJW/a6eUdVeL+pjWSsmLQjlwxRtdz5Sxre3Z6b6o+tHXe6p/pt9zR1I7i4W4DUxY8NeA8uBWqkQzOGaKreM4ZyYquB9jZbItjkTfroRS009JRVY4gskRknhMSTXzeVJMpJVU7kCO4Mg2OQFzr31o673UH02+5petHXe6p/pt9zTiQ3LcvVlBJFVcWqpVK080VTyJj7XLz3yi5bdJCwN7Le297WOj3Bp0nq6GnkIEkENLPTMdrjkoJod/OBzAPOjefWT9aOu91T/Tb7ml60dd7qn+m33NOJDclySPhlXJScMkolkDRtUezLcJEedfJ5PJQWv1PS+st4aTxSV9U9PblNO5S3kkFjuPMpNyPQR01pfWjrvdU/02+5petHXe6p/pt9zTiQ3LcwGvon/wAOn72zfrb/ANlDrmvrR13uqf6bfc11r1E+ESUlLU082JdKs3xNx2oIGFiQO4jVU4vkwabivtp+T9mqmrfFfbT8n7NVLa4KvxswzzWd/LrMDIHpooua8cfPcq0pRijENcBO0rACzbC+3TWjtrPVPg5IUlhjnCwSszMjRZMuZLOI3zUKCxJ7Sta57ttSFuoI67j0kckvtWEc0cQjNxK/MEZupytcZ9Md8e7rqc8akYiNEXmNPLEpN8VSPcuwvdj0Fha5I6DV+k4UqTTSmzNI4YHEZKAipbLqb4k93XVN+AtcPHLjIs8kqMUutpLho2XIFlI8zA3AO2tXhyBPw2vkM0sEwXONUcMl8WRywBsSSrBkYEXPcb72DKyvljnhQiNkmkKAKG5i2RnzJvYjs2IsLXG51LwzhjI8ksriSWQKpKpgiqmWKqpZiBdmJJYkk+YACvDwicVLTmaJwxsFaFskj2vGjCay3IuWxJJte4AAndzAk8flSpjicRssokK4ZB0CY7tckMDkBey2JHXVtXYQIY1DvykxUtiCcF6mxsO87H4jqhw3hE8c7yvNFJzG7V4WEgQXwjV+cVVV62w3Nz1N9EUV+SgjKq3KjxLKWUdheqhlJ+carStp4ADpxqQ0kMx5aO7hWJDMi9pgTYEMRt5xq9SVPMSF+ZHLeQ9uIEIbLILAFm3HQ79QenTUPDeGVEMAiWeIsp7LGBsbEkkMvOuTc9Qw7tjp9Fw4whAzZu87SO2OILMj3stzio2AFyfOSd9Xu62AuJcRkjnp0CKY5ZMC5btX5cj2VR/wbknv6d+qzcevUPEskEYjkWMiQku7EKxC2YBPKCgm9zfbz2OM8LmlkheOaOMRPmqtCzktg6bkTL2cXOwF7i9+7UNV4Pu7SATBYZpFkkj5d3yXG4R87KrYLe6k+VYi+yOXS4LXE68w5Ypm7yxxxqTYFmjTqbGwABY7E2GqNRxp0iqG5tLM8KE2jJ7LA2KumbEbjrcd4ttfRDiHDxNmuRRllR0dbXV1jjINjsR1BHeCdUKjweklE/OmRnlhEV0hKqFBZrlTIxYksfzgLd3nd2+oIZPCGRGkQ8qRklp1zjuE9mkCFSMjZ1Hatc7Mp79TtxWd0mmgSIxxNIqo2WcnLJVrMDaPtKwFw3QE2vq/xHhIkjWNLRhZY5Oyot2JFktYW642v6b76oycBlAljhqBHDKzsy8rKRDISX5cmYCgkkjJGsWPosTiAnHUGWFZICvbVWQuDazAG5ANzselx5rjroZTcYdoZWd4IjFMYjK5IhNrdoXYG+RwsW2YHc2tq/X0DmnMNPJyDiFV8csVFhYAMpvjte4t11BScPnjhEaSQKVIC2gfAL5ipnLE33yzHy73yrEJPB+vaeBZGABLMAVviwViqut98XADD0Hv66JaocE4ZyIyuWRZ2kYhcVyc3IVQTit+gufSSd9X7azLm7A81J4GeXXfra/3Sl0y2n+Bnl1362v90pde2G+Jmol/iVFG73eNGNgLsoJ+cjVb8lwe8xfQX7NEavytQ6/nnaeIqxxlVKT+J9Xud8IrKip+S4PeYvoL9ml+S4PeIvoL9mrelrh95rfO/wAs1lWxU/JcHvMX0F+zVesgpYlylSCNb2ydUUX81yNE9UeL1IjQHmLEcrB3QsoO/WxFri4uSOvpsfbD1atSoouctdm/3/ojSS5EdPS00iB444HRhdWVUKkecECx1WinoGDlTSsE8sjlnG5sL26b6qeCE4jp0VwQWlmxbFhze27mULbsB92A6b2Fxa9OFBUVbKzLURPSyRlkQoIlLL2GuTkzg9Lgjl9BfX1FQkp1FKc7R5O/S/481+dDF1ZaI0T0NOpVTFCCxIUFFuSAWIG2+wJ+TXlHw6ExRkwxk8pLkovuB6NBfBdpJpQ8wOVLF4uSQRlKT7K4B2IKpEQwv5TDR6OlSWnRJFyRokyU9CMV2Po9GufEOpQi4OpLnG7T3zctdrFVn0KSS0TRiVUieMsVDJEGFwSCOyp6EEX1WPikwRoEiYLMUYiMCzBHupuoNxobwmZ6fhk5iTF1mqBEuOwLVDqmw/N3B+LRtOHLTw08SdEaxJ6scHLMT3szEknvJOurDdzExWeT7+Va80ud190Zl8L06FaWGnVlVlhVnJCKQoLEC5sO/bfUUslIsgiY06yG1ozgHN+nZ672OhnhI8KVNIzYiQTXdrdoR8mcC57lya3xnQ7iJPPmtexqoWNNixaYrywJVcDsjZTYXX2I3Iu1v2cYt9WcRqjSxAyFo4wFK7lVsAI07z0Gq0NTROjOjUzIgu7DAqo63J6AenVfwmiLLfAyIlTC8qKCxZFRD5I3bFsXxF749D00M4vXtNHWKjJKgp7xusbCxLN7GWyORACmwsd7231ct+pWHYZaN1zQ07LkEyXAjJiAq385JAA9I0qiWjRxG5p1c2srYBt+mx337vPoTxrhjrlNIweSSekU4IVUJHOpGxZiT2mJJPS3m1Es8ccFZDOjNNJJOTHgS0wdjy8du2MCi36Lib2xNpbZshoqingjUtIkSKOrMqgD4ydNpY6aRM4hC6b9pQhXbY7jbbUT1fitIj1F3aONA2IuWewG3xt3nYdb2F9B6WF3gbl4zGecvVCJwAqkbxqWsDcKqE7XuzbXGok9dSB6kip5UDxLDIhvZkCspsbGxG3UW1N+T4veo/oL9mhXgVl4tZozHaaawa3TnOe47De3yea2j2syum1cFb8nxe9R/QX7NWvAeMK1cFAA8bXYCw/2Wm7tN1J4GeXXfra/3Sl17YdtyNRL/EZXDkIqkWG7OV3+IIdvTfVbnS+9x/WN+Fq5V+W3xj9g1k6PjEpM4lkCTIsxEBjx7Kk4SI5b2RccSSLi7fm2tr5tbsjCVaspyhq9Xq/U7Yu0UaDnS+9x/WN+Fpc6X3uP6xvwtZvwf43LM1o5Y6lTTBy4GKxzbWiZkyFmBJtYsuO98hr2l41UGluxjM7Vj0wYKQgtO0WeGROyqTa+5sL6x/B4P/rX5fqXMaPnS+9x/WN+Fpc6X3uP6xvwtUeEVUhlnhlYOYyhVwuJKuCQGFyMgysLi21ttBuD+E7Dxk1ZULHzpI2At7FFLJE4tc5MpRTfv5i6n8Jg+lPzfqW5p+dL73H9Y34WkZpfe4/rG/C1lqHjdUypHJy1qJKtor4krGohE7C1wXZRdAbi5sT3jVit4jVRNNCtpnWNJY2VDkEMmEgKA9tlALKBbLpba5v8Jg/k836jMjQ86X3uP6xvwtQ0UsvKisiH2NOsje4H+7OhNPxos1II5lmSaeSN2wxYBYZJMCt7q4ZBcEDba2iyZ8hOVjnykxzvj5I3NtzbrYWv0uOuq+x8GotZOq6vpfxIndk3Ol97j+sb8LWf8N+OvSU3jDwo4jdbqspucrp3xfpX+TUY45N4nTSu6KZJMZpivYjUZ9rG9hcqqC5sC4Jv35n1QeJmfg9Td1k5dSqCRBZXW6MrAXP5rAXBsSCRsRr0odj4SnUU4w1T3fqZm7xYK9elfgTfXD8PXnr0r8Cb64fh6y/gekEkLieljEEUchqqpixkyIbkrFuAj5YgKL5bk7dL44PT8lacwpduFGs5+/N5tmkHavbDEYY29PXfX1+DDY5LI0Vf6q4hYXpC3Mjjl9ttbKNdva97W66r+vQvwJvrh+HrLU/DI5pg02Rjg4ak7Ipsz4RqAmVjiCzC5sbC+r3B+Bx1E1E0lFBHDNPgTBVM6kFM+XIpmd45BsScl81tV0obCyDXr0L8Cb64fh699elfgTfXD8PQg+DFO8lEJIUhZ0nmmSllaSJoolLLhIzyDNijKQrtbYm3TQukpqarpp5EpVpnp5ISOW8rK8ckgjKsJHY5C4OSle/bTgw2Fkar16F+BN9cPw9e+vQvwJvrh+HrKjgsPjvFIuX7HTpVtCuTdkxvZN73aw897999H4PA6llkoTHHsBT+Ox5v2lmjVllByuoLlkIU2HY8+pwYbDKi169C/Am+uH4el69C/Aj9cPw9ZXGkp6Wikmo0n5xm5rcyZZLJJiMMZAgIXzoemgPhVwoUtZPThshFKyhu8gHYn02tf0304MNhlR0j16F+BH64fh66J6kXGhWQVVQE5edX5OWVsaenTrYX8m/Tv18va+if/Dp+9s362/8AZQ61GnGPJCxva+VQ7AsB06kDuGgD8KRmylqWkxWRUB5YC8wYk9lRc47C+tBXRgu1wD06j0DQeHi1M7Oqm+AYs3LfDsbPjJhgxU7EKSQQfNrml8TsdsfhVyzFisSxrKBigRWupIsLA2O1+/zaERcBjELxGqYhpjMrXjDJIZDLktlse2ehBFtumrtBxemlBwNsUzPMjeLse7AkRSU/SG3p17DxaleA1CuhhBIzCmxIbCwFrscthYG+1r31nVbl0Y/htMkRkYzcx5GBd2KgmwxUAKAAoHQW7ye/Q6Twdp2EQaU+xzvMO0oy5khlaNvPHnibd+C3vvcpw6shnBMW+LYsGRkdWsDZkdQymxB3HQjXnDq6CfmCEq5jcxydkjFx1G4F/jG2l2mXRlOfhELZHnFXNQZ0cMuSOUCbXBBUrcEEG+R17Hw5QZH8abnSBQZfY7hUJIQLjgF3a+1zfr0tLScYpZQDGysGlMKnEi8gBYgXXpiCcuhHfp1JxSnkywOygsWMbKhA6lZGUI4HeVJA01GhVpuCwrIkhmLyCdp2YlO07RGDcAABQhAAFvJHXe9+GQGCMLKEblJZhiSOyvcdvnGoKDi9NK4RD2iLrlG6BwPzoy6ASAdboSLWPTfUySRxwRu67CKPohZvJUABVBYn0AE6r5akVr6FTh3D+TCsSVbdk3ViIr23JXybEXN/PrJ+qlTRxcIlRJMyZUdmZgXZi4JY2sPkAAAAAAA1sk4tSmFps0WNTixdShVumLKwDK1yBiRc3G2+lO8ciQSR2KOwZTa11MbkGxFxqqTTuzM7ZXY+cKXwqZaVKVqanljRnZS6yZZP1Y4yKGYAAAkbAW8+mL4WTin5Fo/auTzcfZRCWyMWXub+i9ja9tfQ1ZxKCJ1SQ4liADy2wBOygyBcFJOwDEXuNKXiMKyiJjZ2NheNsCxFwvMxwyt+be+vTj+Bx3OBV3FZKaenlhIy8UiUhgGVlaPFkZTsysCQQdOTw3lRoTDBTwLDKZljjV8TIVxLNk5byQBYEDbX0BNLHHzXkKIilbs1gB7HH3/Ht8uqqcapyjvdlWNcmzhkRsfdBGQMw7rgHfbR1/AXPnzh/hRPCkKRlRyJWkici7LmoV032MbW3W3n17xLwmeSIwxwwU0bOHkWBWXNhfHIszGy3NlBCgm9r6+g4uMU7AnK1nRCHjdHBchUujIGAYnYkW9OlVcZpo2ZXYArs5CMUTYH2RwpSPYg9ojqNOO/lJc4HXeGU0qyjlQJJMuM86IRLKNicjkVGRALFVXLv6nXvDvDWohqUqYxHmkKw4kEoyKoUBhe5PZVrgjcA6+iKmRI1LsNh7lSx9FlUEsT5gNUvyxT8rmgkrnhYROXz9yYwmYb0Y6LEX6C5wOh8MHjiij8XppDCWMMkiMzoWbMkDPA9rpkp6DQGrqWkdpJGLO7FnY9SxNyT6STfX1NSSpIodVIB93GyNtturqGHyjU3KHmHzDWfeVsMx8na+iv/Dp+9s362/8AZQ60/LHmHzDUvgULPXW+Fr/dKbXpTrZ3axU7hOs8tvjH7BrERK6vLHTLUcho5zLHLE4VJCCRyXZQWzcnsqXXvGO19jxFX5hwZANvKQsb2HeHH7NV8Jfdx/Vt+Lrxk7SZ2wV4oEcJ4Xy0SeoZ5HWmEeHL8hLKzqEVSzMSoBG5OIAHnC0hZqZrQzkx8QaoKNDIjNGal5AVDoMyEOeIudgLXsNbHCX3cf1bfi6WEvu4/q2/F1M/UuQG8Du81RPg6JIY1QSIyM2CkF8GAZQScRkAezfpbWbioKmIFoI3D1MtRBIcSDGDUyvFUG/5qxvIQbb5J6NbbCX3cf1bfi6WEvu4/q2/F1FKzGXQy9Nwxo3jVImWNOIEqApsIhSlA3TyL2W/S9hqpJRyvHNT0iTmmanf2KpjaMJJkuMUbuoLI4zBF3VbCxA21s8Jfdx/Vt+LpYS+7j+rb8XVzjIA55zVT0nLhmjEMxlkaWJowo5UkYQFwA5LOPIyWyk36XI1VcYKRZFieVlijtHGrMzEqoAsoJtc7mxsLmx6athJfdx/Vt+LqGjWXlRWeO3KT/0yfzB38waXViJWYH4W6pTSu4meR3LynxadWMjAAYRmPMooCqDY7Dc3vr3gDf6lRKVdGjVEZZI3RgywsDs6g2v3jY+fR3CX3cf1bfi6q1sUpMQzj9s97b3D/wC80vcSi8pnfCGszlWneOcQjGSR0gmkDkNksSmNGA3UFiT02HUlVxGr5tUkUkcyxROj3EEzCWTqvbVCixoSGJJ3YdwU5aXxOX3xPqz+LpeJy++J9WfxdZVkcvBnsBOPU7sMkTmcqpikaPa7KqJcC+2QuHA86jQmvknmjrAnjDxNB7GJYMGEhZroi8pHYBceuXxk31rI6STKS0ieUv8A6Z97j/3mpfE5ffE+rP4uq3ZjgzfQzPGODsAZMnmleelyIUCyRzq1gqjZRd2JN+p3sNoUkeGGpp2p5ZJHedo8Y2McolZmW8tsEsGCtmRbE9Ra+s8Tl98j+rP4ul4nL74n1Z/F1L6WY4M9gU8rUtIvYed4o0TFFLM7ABb2UE2vuSAbC59GhdHHHyC0njJcz82R0gmR+ZbbBDHmUUAKCAdhub31qfE5ffE+rP4ul4nL74n1Z/F0Wg4M9gZ4PtKYiZcz7I3LMgCyGO/YzUAWNvOAbWvvfRPS8Tl98T6s/i6XicvvifVn8XWXG7uTgT2PNSeBnl1362v90pdM8Tl98T6s/i6f4GIQ9eGIJ8bXcCw/2Sl7rn9uvbDq0hw5R1YSrPLb4x+waCeEbTiNDBmQJBzeVjzeXY35Yfslssdutsrb21b4zxymhlZJ6mCJtjjJKitawsbMQbaFVnhBQSAf+YwIQbgx1ManoRv2rEb9CNSSee9jri1kSuC6vjAL06pU1JiennJaKLKUukkSAMghJUrk6kFVF+urctRViOheVxG7PCtRGqjtM3lAtvZfQvf3215RcQ4XE0bR1lMDGkiLepQ35jrI5Yl7szMoJJ9OncT4rw+cqW4jCuDBlCVMQGQ3Ddeo1dlYn3IOL8Rmxr5UlaMUZ7EYCFXxiSZs7qScssdiLAbb6L+EEk3LjMIfHMGYRBTLy8T5AfYnLG4645W30KqqvhcjMzV0Hbx5iiqQJJh0LqGsTsAbWyAANxtq7WeEFBJb/wAxgQg3ulTGO61j2rEfGNS3LQt+epXo681MscUNTJylg5rSBVEshLtEFOSWTEo2QxByxG24Nzh88grJYXkLqlNCwuFF2Z5gWNh1IRfRt0Ghi1HClEXLroI2iDBHSqTOznJwxLnPJu0cr9rfrpy1vDQ4kTiMSty1jJFWhLKhZlyLMSxu7bk330av0Ime+DXFJqiYxtJiIZZi2wylHPljQDbaJAoBI3LADa3aPpGWp4wHaP2NO0uNwAqk2yBHTa9tAoa7hamNlraYNHJJIrCpjveVi0ik5boxa+PTZT1AOn1vFKCWmWCesgQNFHmvPjVrYq1j2vJItcdCD5jqtXXIJ2Y7hNTJJTu7SzMnObkSIimWSLYA2wsVLZWYKLqFPffT/B2seWGFpHzYTyKSQA4CiUKsgAAEgXHIAWvqL8r0GOP5Tj2NwfGowRta2xsVt3EEdD3DXtBxKhUxx09XA7NMztadHdmKSFmPaJJv8g2GwA030C+pP4SSSIYzBM4leRFjhAQowyBkJBXLEJkS2QtYfEavFuMt41CsUoSJKhYpR2buzKzFd9wqALuOrNb806uT0lO0xmFSVkKBLrKtgoN7AG9gTubddvNqSspaORlZzCWVw4N0uWAI3PeN+msqysaabPONmYJIacOWEyZiPDmGPlx5BM+znbz91++2g9TxgHxbCpqTG6z5skWU2SMoCOghJUqSynsjoLnzm55InLgz4WkVgUlCn2pB57MNzsQR0PUAiOipaWIoUkW6cwgmUEkykM7MSbklhe//AG1r7GbXB1bVVa01JI8nLczQLMuC5NnMiWJuQvYO4UXueotbTuL1kzGuaOYxeKRgxgBcWbliYl8lJKm4XYiwDd/QjxaGnqAoeosFZWASVQMlYMpPpDAHUFbw+klLZzeWipKBNYSqt7BwDvsSCRa4NjttrKZbEnGuIPy6cRHltUSImdgcAyl2IB2LYqQL3FyNj01T468sBpkFROyy1OLFVQy48mVsRZNxkoPS4330U4j4tOmEkiEXDDGQKyspurKykFWB6EaqS0NM2JapYsknMVzOMg2Bj27gMWIsABvfrvomVpkQeSWcU6zzxKtOJS5VBKzO7ooOSWAQKTaw6rpkvFpW4T4xkEmNPlkoFg9rFlB2tfcDVqekp3xJqWDqrJzFmCuVY3KkjqL2sbXHcRc3nmjpWg8XzjWLARhVcCygAADfzDR/QWB/DuKytPDBI3siGVJxbZyqqySDbZWU5bd5I7tHfBT22v8A1tf7pS6oSQ0pqFqS6c1UKBg43U72IvY23sfSdXfA+QNJXlSGBq13BuP9kpdetL4jyq6ROHer9++p/iI//trm+uker9++p/iI/wD7a5vroOcMcH8HnnRpS8UMKnEyzPgmZFwg2LM1t7KDYbm2rdL4Iu5nvPTRrAYw0jS3jPMBKYsite4Hot377au8CrYZKSKF5oYZaed5Y/GELQSrIqKwbFW7SlLi62IPo0Vn8JKWFq40600gdqPCIw+wyGNCJiqFQFGdyDYHtXGgM2ngdUc2aOXlwiAgSySuBGpbdAGF8iw3AUHbfpptR4JTo7qTGQlOagOrXSSIELkjAb7m1jY7G9taTjHEKWqFVAKtV5tTHVQyzB8TeNlaFyqEqyBrDYjs202DjlMnLo+cDGtDNTmpxbDmyyGW9rZmINZb2v1NtAZnhHgzLUckxlLTTtAmTEWdVVzfbZbON/j15P4Mzp4wHCqaZ0SQE97sVUrtupte/mIOtPwHidNSSUMJqElEdVJPNKgflqHjRFUFlDMbJcnEAXA8+mr4SQS8MdZXxqwaeI7H2SKJyUe/TJVJQ33IVdABeL+Bc0AlIlgmaC/PSGTJ4wDiWZSqkqGIBIuBcXtqOtoDUVQXmRxDxaF2eQ2VVWmjYnvJPmUAknWk4txCmhqOI1S1UU5qknjhiiEhPsxsWkLIqqFU3sCbn4r6B01JTyV0S1koigFPAznfe1NGQgIBIyNhe2wudAMPgc/Mx50fKNP4ws4EhRoy4jFlCZ5ZnHHG40T9S+BY+NU6pIJAOb21DKD7BJfZwGFum402t4m7VTFeIxUwaEJEabncpEUjCAnAOoHXLFt+vXRjwV4lHUeENPJGcxy8GktiZXSlZXlII2yYE77/AC6zLkzUeaOycQ4wsJHMWQLdQZApKKWIUXPmuRuAQL7205+LLzTEqySMpUSFFuqFtwGa4F7EEgXIBB7xoXxwTSzLG1PK9MmLsYzH7K4OSocpFKxqQGO3aNh0ByoVXCpxNOY45c5KhJIplmtEi2jDh0zFyAjC2DXBXfzckYq2p1ts0VVXrDmzZHKVEVVF2ZmjjsoHz9dgAemmS8bCmMcqYvIHIQKMgEIDXBYDvFrXvfa+ouMQK6yK8DzqZV7MZCuto0IdSXSxBAsQbi+hNHwqqdqczPKmIqO2GjMqozLykc2YF8BYlb7jr3mtLqRN9AtJ4SwBYXyYidlWOyN1Zggy27AyNjlbfbUnEePxws4cSERqHlZVLLGpvYsfiBNhcgC9raG8foWSCCCmp5JFjmhfssmyxyo7XLuCWIB89z1OoOJ0s48dEdO0njca4MWQLG5i5JEgL3Ciwbs5Xu3f1iSK5M0fEOIpCnMkJxuALAsWZiAqqBuSSbADVObj6LgGjmDvJy1jw7RbBpNrtiRip3BI2t121Fxvh78unMQ5jU8qPhcKXCqyEAnYNixYXsLgbjrqlx6OWc0zimnVYqjJlV41lx5MiZAiQADJgLZXIvtokg5MKV/H44VjaUSIZHCKmN2uXCAtiSFXJl3JtuB1IGrfEq5YInlkviilmxFzYeYd50B8II5XpEjip52bmRMVZoy6iOeNzkzS7kqptYn020R8IoXmo5VRGzeM4ocQ1z3E3xv8tvTqNLQXepPT8Xjfk4knnqWjNu5QCb+Yi9ree+pvBT22v/W1/ulLoFFwmWOvRkW9MebJe4HLkcKGXHqVZhn6CW9Gjvgp7bX/AK2v90pdetG2bQ8qt3HUy3h/6lH5Sq/GfG+T2FTDk5+Tfe/MXz+bWb/0fv4R/o/+dpaWuk5xf6P38I/0f/O0v9H7+Ef6P/naWloBf6P/APCP9H/ztL/R+/hH+j/52lpaAX+j9/CP9H/ztL/R+/hH+j/52lpaAX+j9/CP9H/ztGKr1EKeUhpKmXIIinAKqnBFS4BBIuFva50tLQEPrDUnwmf+Z93RPwb9SCCiqY6mKolZ48rBwpXtKyG4AB6Me/XuloDbfk9/dp9A/f0vye/u0+gfv690tY4cNjfEluD5+D1ebGKpp1ViDZ6Z3IIVV8oVKj82/TTfyTXfCqT+SS/4vXmlpw4voFUluL8k13wqk/kkv+L0vyTXfCqT+SS/4vS0tOHDYcSW4vyTXfCqT+SS/wCL0vyTXfCqT+SS/wCL0tLThw2HEluL8k13wql/kkv+L0vyTXfCqT+SS/4vS0tOHDYcSW4vyTXfCqT+SS/4vV7we4VJBzjNKkrzSiQlIzGotFHEAFMjnpGDe/edeaWqopciOTfNn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UUERMWFBUXFh0aFhcXGR0dGRwcHxwcGh4bHhwfHSggHBwlHBwcITEhJiorLi4uHR8zRDMsNygtLisBCgoKDg0OGxAQGywkICQ0LCwsLCw4NiwsLCwsLC8sLCwsLCwsLCwsNCwsLCwsLCwsLCwsLCwsLCwsLCwsLCwsLP/AABEIAQgAvwMBIgACEQEDEQH/xAAcAAABBQEBAQAAAAAAAAAAAAAFAAIDBAYHAQj/xABWEAACAQMCAwIFDwUMCAYDAAABAgMEERIAIQUTMSJBBhQyUWEHFyMzUlNUcYGRkpPR0tMVQmJ0sRY1ZXOUoqSys7TU4xgkNGNyoaPBCCVDRIPCgsPw/8QAGwEBAQEBAQEBAQAAAAAAAAAAAAECBAMFBgf/xAAzEQACAQIEAwUIAgIDAAAAAAAAAQIDEQQSIVETMUEFImGh0QYUMlJxgZHhFRZisSNTwf/aAAwDAQACEQMRAD8A7BPUsGIFtvR6AfPpnjbfo/Mft0yp8tvjH7BpmvwXaXbOMo4qcITsk9NEdUKcXFMm8bb9H5j9ul4236PzH7dQ6WuH+fx/z+S9DXCjsTeNt+j8x+3S8bb9H5j9uodVuIA8trM67dYwGf04gqbm23Q61Dt3Hzko8Tn4L0HCjsX/ABxv0fmP26Xjbfo/Mft1mvBWteQTiR2flzlU5ihZguKkCRQqgEkkrsLoVOq89VItZHEJpgshkDcyNVj8m6iJsBk4O9rsCqt5td6x3aPElT4usVfl4X2M5YWvY1vjbfo/Mft1Xp66VlVrxjJQ1sCbXANr8wX69bazPD+LyyCkiyAmLuKnbe0BwkIFtg8hjH/C5trQcP8Aaov4tP6o1avamPw9Juc9bpcly73h1sRQi2WvGZfdR/Vt+LoZ4Q+EL0sJlbFwGAsEIO5t3y6l4qshiblOI2t5RXKw77C4F7dL3A8x6ax3hRUtJwaCRzk7rAzHzkgEnbbrrWC7XxtSUZSmmm7NW15X2OjDYenOvCElo2v9knrqH3n+b/maXrqf7n+b/ma5nqCdiCtibk+Tta3eel9foY4qrJ2ufr63YOApRzOL/J1Oq9VKRGAFOjAqrAlip7ShrWs3S/n1D67EnwVPrD9zXPuLX7ON78uLpa9sFv126X1S5vQ3OzWYHqL/AP8AD59blWq30Zz0ezcAoJTp673e9tzp3rsSfBU+sP3NL12JPgqfWH7muawuTc917D5Nv231JryliaqdrnfS7D7PqRzKn5v1OjeuxJ8FT6w/c0vXYk+Cp9Yfua5zpanvdXc9P6/gPk836nRvXYk+Cp9YfuaXrsSfBU+sP3Nc50tPe6u4/r+A+TzfqdG9diT4Kn1h+5rYeA3hK1fFJI0Yjwl5dgxa/YR73sPd2t6NcJ11n1Fv9lqP1o/2MOunC15znaTPhdv9l4bC0IzpRs7267M1HEK2NJGDyIh2NmYA2sN7E9Nj8x1X/KkHv8X1i/bpnHPbT8Q/Zofr5uK9nKOIqyqym03r0Py8azSsE/ypB7/F9Yv26X5Ug9/i+sX7dAp+IIj4Nlly3kAVSxKoVDWABJN2FgASdQJxuK0pctFyVDSCQYkKbkN3gg2I2vuCNc39UofPLy9C8dmk/KkHv8X1i/bqKqrYHUr4yi9O0kqhhY363/5HY6C0vElcElZI7Ll7IhXs+e527twdx3gafwyvSeMSRElCWAJFvJYqdj6RrUfZajF3VSXl6DjvYt00VKmRFSMnkWR3M65MVAABN7YYgDEAC1/OdecqlMiyPUhyjFo1eZSqsQVJAvcmxIFybXNtDI+ORlHkAk5aoz54EKyp5RU9/ova/UXG+n03F0dxGQ6Oy5IHUjIDqVPQ22uL3F72tro/gE2/+aWv09DPF8AnSJSRzyzrNHnLjleVcdhbsi9lJsL262GrNDxKERRgzRA8tNi6+4X06D0nE0kkkjQnOK2VwQN7jY9GFwQbdCCNWKfyI/4qP+oupL2dpzg4yqSfLboml08S8Vp8ghWVkEiFfGUS/ekiA/8AO41kfDIQRcOEMU4dUeMIDIrMFXYDbuAGjlVUYC+Ltc2ARbn7APSbD5xrN+FVes1EXjJtzQpBBBDKxVgQehBBGlLsKGHV1Uk1HvW05pfQ6sDUbxVLxlFeaMBzB5x841HiuRbLc+kd2ptQzVAVlU3uxsLf99ekX8p/Sa8FZOo1o10fPkupc4kwuu9vYou/9BdU8EsRfyupvvq9xqXEqevscQAHnKKNUud5IIIyJA6ea/cdek276HHQhDIlJq/0fV23tqORlAABG3p17zB5x8402OUEsBfsmx+a/wD31JrybV9UfQpqWXuNW5cttNxvMHnHzjS5g84+cadpal1semWpuvx+xvMHnHzjS5g84+cadpaXWwy1N1+P2N5g84+ca616irXpai2/+tH+xh1yfXWPUV/2Wp/Wz/YQa7MFbO7bH5n2oU1hYttfEung/Fh3jntp+Ifs1Q1b8IEYzGzldhtYHu9OhvKb3w/RX7NfUPwhQrYnFUkyxl1SmmFlIuWLwsqC5G5CNv00K/J800MxeNlqZOW5yxEfsbB0hUhicRYgsRuWY7XsNJyn98P0V+zS5Te+H6K/ZoBlHVs5OULxbfnlLk94AVm6efVbwcpmjhKuMTzpmt6GmkdT8qkHVzlN74for9mlyn98P0V+zQGYloZSJlghlhienlzikZCvNYDDlgO2P597ELuNr6uziaRoXEDqKcNJZigZ35bIsagMRY5EkkgdPkNcpvfD9Ffs0uU/vh+iv2aAAcN4TUQvTOWSS2aTBExNpPZGckyENaUDoBsza0VP5Ef8VH/UXTBE/vh+iv2aZBE2Efsh9qj/ADR7hdALiJOFgsjXO/KYBh33uWG1wOh1kuJ0rxcOKOpX2clA1i+BcsMyNmfckm5J7yTc62HKb3w/RX7NZb1SpHjoHcPkQ6bFRbdrd1tZnHNFrdM6MJVjSr06kuUZJv7NMxOqM8D5KRiRnc7G4FiPPoF+6OXzJ8x+3Xv7oZvMnzH7dfNhhKsdj9pX9oMBWSUs+mui/ZseOrcrdc/Y4jb/APBfPoUkBCEgWOeSr5htt5t9/n1W49xuVWisFOVPCxuD1KD06GHwhm9ynzH7dbeGq9LHPHtrAtLNmvZrRLr48/8Aw0lKll32JJJ+Mm+ptZT90UvmT5j9ul+6KbzJ8x+3Xm8HVbvodlP2kwMIqKzaeH7NXpayn7opvcp8x+3Xv7opvMnzH7dZ9xqeBv8AtGC/y/H7NVpayv7opfMnzH7defujl8yfMft09xq+A/tGC/y/H7NXrrHqK/7LU/rZ/sINfPn7o5fMnzH7dd39QCpMlBO7WuatunTaGEf9tdOGw86cm5Hxe3O2MPjaEadK91K+q8Gt/E1PHPbT8Q/Zqhq3x+YCYizHYeSjMOnnCkaHeMj3Mn1Un3ddt0flh1Qew1uuJt82spIzNRUjLLN41JBEIQsj7vgrNI65WdRe7F77eki+oadSCCsljsfYpPu6FvwemJQhKhSkaxLgalLIvRewRf5eumZAbHE1RUVAeSVBCyJGscjILlFcyHEjMktazXXs9NzqbjOYkpSsjKpnCuotZgUc9ojr5PTpv8WnVVBBIwZ45csQpIWdSyjor42zXc7Ncbnz6szCNsMkkODBk9jkFmAKg7L5iRY7b6ZkCn4QwykIyCR41J5scUhjlbbYqwZb4m5xyF799rGnQyCrlIWaXkpBE8YR3jZuZkeY7KQzHs2sdr5XB7idfTRTW5izbXtgJ0Nja4JS1wbDY3G2op+G07YexSLguC8tZoyE9xdAt0/RNxpmW4PeFO3PqUZ2cIYgMj/uwSbdBc7mwGiUHkR/xcf9RdDBw6DmCRUnVuz5HjCKcLBQUWyMAABYg7bauwVAwj2f2qPpG5/MXzLpdAg43TvIiiPLy1LBZGjYqL3AdSCO7odY7w8nVuEzBVkUxzKjrK5kcMHF+2zMWG4I36EdOg2lYqSri6zWve6rMjA+hkAYfIdZfw+oAeHNBTQyXLqVURyXJyyYksNydySTc76JoHC9dKoODR+LU0EDUwqKmmaYrNT8x5D7J2RKykQhUSy4WOXUjbWO/cpW/BZvoHRimTi8cPJSKUIFZV9hUuqv5arIVzRW7wrAG51qzBZoKKOSbOVBKIOFrOsbXxdkjWwaxBKi+RAIuFPdfRHwepPGJqCaVaCWJ6kowhp+WVPLzMUicpI3VbjcB9/ziNCa/hVfHNBLTRTrJHBCMkU3VhGLj5jYjvBtp0k3GC0bCF1MTmRBHTxoocixcokYVmI2uQTpZgNR8Kgmk4fzUgnLJUytJTRiGKcRKWSHFUQ5hk7XYU2Ydeug3D5krKSpkmggRqeSBo3ihSLaSUI0TBFAdcbkZXbsnc76o0lDxSNESOKdFjl5sdksVcgKWDWyFwBcXsbdNScVp+K1CYSwSYZ5lI4EiUva2bLGihnttkbnSwL3iEf5Q4wnKTCKOsMa4jFCr2QqLWXHoLdO7WjouBU081AEhiEkEdM1RHgtpoZY0vIy2szLKbMT3Ovm1k638ryxtHJFKQwVXbkqJJAtsRJKFEkgFh5THoNMpY+LxzJURxzrLHGI1YRjZAuAUjHEjHbcHSzBZNYKekoClNTzc1p+askEbNJaXFV5mPMU2NhiwPTWe8MeHJT11TBEbpHM6r3kAE9km+5Hkk+jRyhbi8MaRxwuBGWMbGnjMiFjdikjRl0JO9ww0Gk8GK5iS1NMSTckqSST1JPedLAB6+iv/Dp+9s362/8AZQ64ePBSt+CzfQOu7+oDSPFQTpKhRxVtdWFiLwwkbfEQdLA1vFPbW+T+qNVbatcU9tf5P6o1W18yp8TMy5nltK2vdLWDJQr+JCN0jVGkke5VEtfFbZMSxACi47+pA1BPxcoIgYJA8shjVCUvcI0l8sscSqmxv8mvOJ0UnOSaJVcctopIyxUlWIYMrW6gg7G1weotuNHg/I/JEl0VaqSUhJnzWNopEVRICGvkwuAbWJG46+sVGyuUIUvhDG+F1ZMlmLZW9jMDKkitYncFuouNjvpQ8dB5TPDLHHMQI5GxtdvIyUMWTLuuPMDYm2q9Z4OqSkcYCQinqImsbkGXDtb7sSQxJJ6+e+vWoqiZIIpo41EbxvI6vcMYiGXBcQe0ygnK1hcb6JQYLg40njQpQGLYMxYWxBXAlDvfLF0a1ujDz6vUntcf8Un9RdAabgE0dTBIJg6IJsyUAYmRo28+9yp37rAfEfpPa4/4pP6i6TSUdAxtVKygFIzIb9AVHy3YgaEflHnxq4RktOyWJU3KB1JBUkEZAj5DopxQSGJxBbmlSEJ6BjsGPxXvb0ao1FIsMMMSeShCi/XZG3PnJ661QtmX1C5kWhc3G1V2XBiqSJG7jGwd8cRa+R8tdwO/0HRPWdrOEytM0gUczmIY5s7YRi11KW32zHffIbju+1K57MNcQrBESzAm8kSC3ncRIPkBbXpqxzRFY3KF791gQtv+eoON0jSKwjtkskMihtgSgiexIBIBxtextfVOppp3aSQKsbGHlRjK5uxuXO1hbawBN7HpsNZTYLNHxhJFlYKw5dzY27S2JDrY+S1jbTKfjJYheTIHaISopKdpbqDYhrAjIXBt11UTgkkbexyNIrQNCQ4jWwA9jtgi3AJYb38rU3CeEmCRWUdloFWS7EkOlrYk74kFrgbXANtydVNgt8L4iZgTymRQzLdip7SOUIsrE9QdMXijmUxch7hQxOUdsSSt/Kv3Hu0/g1K0cbK9rmWVtvM8ruP+TDXq07CoaS3ZMKqN97hnP7CNNbIENNxtJCgVWyYOXWwvHhswffrl2Ra9+vQX02i42HEJaJ41nAMbHEgkrkFOLEqSvS/xddVuH8KljkaY4lqgHxhQdlYX5eJ7woJQ+fZvONeUHD5jHSxSKqLAIy5yyLNGtgFAGwy3JJ9Ft9omyGg0Z9T7/wB7+tj+602gujXqff8Avf1sf3Wm1K3ISOa+rJ4Y1lJxExU03LTkoxGCNcm9zdlJ7h6NtYb1yuJ/Cv8ApRfh6N+r9++p/iI//trm+uTKtjJsY/VE4q3k1BPxQxH/APXpL6ofFSCRUEgdSIYrDv3PL0Z4W0qUlB4s9VFBIH58lGt5DU8xgFkIK9kR4WBNrG4B30a4JKKcvFLVzxn8tzJnHZFlYBBaYA2WNiN7KwFztbTJHYljFx+qLxRjZagsfMIYif7PXg9UfinUVNwOp5UVv7PRiveqipA1EkkErVtQKsU2QdHBXlxEp2ggUtYdCbnVzwggLx8QRUvUmmoZKmNB2uaPbjiveGZS1uhJ0yR2LZGdHqicV7qg9L+0xdPP7XrxfVG4oelSTvbaGLr5va+utLwCokpRSG2M0PCqyXBxuLyTyJkD3MLG3mPpGrvD6KNBQS020FRxZJol70ugDRHzFHDL8QU9+mSOxLGNl9UXiq+VUFT1sYYh+2PVzjfh/wAQilCR1GKiGGw5cR6wxk9Uv1J0+snqJOH1xr2lcLLF4o1QWLCQyEMsbPuRygxZQbCynWW8KPb/AP4YP7CPTLHYtgv65XE/hX/Si/D0X8EfDOtq6yGGoqC0ZLkgJGDcRuRuE1zvWm9Tf98YP/k/sn1qMY5loLHavFz74/8AM+5r3xc++P8AzPuaF8Zh/wBYpHyfeYrjkcbcmUnsjYnYbnzaH1litRKSedHUqqG5uvajCIN+jA7jvyOuts2aNoTk3sj/AJvufe0/R0uQffH/AJn3NUfCVrLe9gKimJPmGUF7+i2oq6rEdQ7sdo6VmYD/AIxb5TY2+LUTsggnyD74/wDM+5r3xdvfH/mfd1meHTsgmjfMGSBpe2rL7IAeYFy7t0It6dO4FTAyBJEEamlQ8sMWWXdfZOgsykAHa/bG/TS4NJ4u3vj/AMz7uvPFz74/8z7mhfgvTII2YKA3OnW/fiJnAF/MAB8w0LkU84tYIPHQvODm42U4FbeS57HW3a6Xtq30QNR4uffH/mfc0vFz74/8z7ms7E/+ucrJvF+aWU9xnxyMN/cjeS3ugRfs21AkQWl563WfxmQIwJu58ZdQhH5yldrHoN9ralwankH3x/5n3dHvU7Wwrbkn/WxubfBqbzAaEaM+p9/739bH91ptZq8iSOaerJ4H1lVxEy08PMTlIt80XcXuLMwPfrD+trxP4L/1Yvv6+kuLe2n5P2ap2182deUZNWPO5wOh8CeMw35EcsWXlcuoRb/HjIL6iPqfcWxx5DY5ZW50VsumVuZ5Vu/rr6B0Gj4tLIWangV4ldkyeXBnKMVflrgQQCCLsy3IPdvqKvN9ELs4/B4G8aR2dFmR38t1qUDN/wAREtz8uoafwB4vG4kjhdHFyHWeMNv17QkvvrsFXx+RHlvChhiljjd+aeZeQIQVj5eJAMg2zvsevTUr8cPkpFlI08kSKWsvsdyzs2JxWw7gxuQN9XjT2F2cbfwE4uWZzE5dwQ7GePJgRYhjzLkEbEHSj8BOMKFCxOoVs1AnjAVvdC0mzekb67bwziLPJJDLGI5YwrEK+aMr5BWVsVJ3VgQVFiPi00cVbxsU5hZVMbuJCw7WBjBxUXNvZBuSNwdiN9TjzvawucWrvAfjExBnjklIFgZKiNiB5gWkNhqXjfgDxCWQPHT5KYYbHmRjpDGp2L36g66+OJzrURQvDFaTMhkmZmVUFy5UwqLXKL5XVhq8spWBCqNIRElkW1ycF2uSAPjJ21XWkleyFzgfra8T+C/9WL7+jHgf4FV1NWwyzU5VAXFxJEdzG4GwfXWKXi7PSLOsBLsL8pXBsbkeW1hiLXJt8QJ2MlJWc6Kllxx5mL2ve2UTta9he1+thoq80+QuwVV8HWVg0tGHYdCyxEjr3lvSfnOnPwsGQSmkvIOjkRZC3TfK/edEuIcVaOeCLkkrK+HMyAUHCR7AbljaM32AFxuemm8Q4lJFIgaJTE8ixhxIeYGboeXhYrfqc72ubWGt+91NkXOyrNTuxdTCzA4gg4Ee1psQW31BDwkKpVKTFSQSAIgCRaxIy3tYfNotxDiAhDsVZ2aWNERbXZmSMAb7AdSSegBPdqvU8TnihlkmgjBRMlCTFlb9EsY1Km/6JHy6vvVRckhmZXmo2axanZiL2vyza4sfz+8bHXgomup8Xa6Aqp9juoNrgdvYbDb0DTpPCB0LpLCqyI8AISQshWeTlghjGpuCCSpUd2+9w+XjcpEskNOJIYmdWYyYuxTZ+WmBDWII7TLcg91jp71V2QzsZFTOossDKLk2HLG5JJPl9SSSfj0x6AkEGmJDMGYHl2LCxDHt7nYb+gaMtV3iEsamUMoZFW12uARbIgDY95FtCxx4+KxT8pQ0rBcGksisSR2pMNluLXx6kC2+osXVfRDOyH8nHEL4scQ2YHsdssssvL8rLe/n31HDwdVfNaMK9ycgsQa56m+V7nRng1cZoyzIFIdlOLZocTa6tiuS+mw3B1etqPGVE+SJnYD5UnvL/On39GfU+B/13IFT42Nja/8AstN5iRp+pPAzy679bX+6UutwxMqrsy5myxxb20/J+zVTUvG6cNKSS3QdHdR08ysBqj4mvnk+tk+9rkq2zMyyzrKV/gw7xSU9oHiZ3eNpFJkhMjF2xGJDEMzWN1IBtv11ovE188n1sn3tNanQEAs4J6DmyXP8/WYuz0BUg4InPlmkVHZpFeMkXK2jRO/obqSCPPqseCyKwkjdOYlRLIA18WSTYoxAup6HIA2IGxG2ifIjvjm2Xm5z3+bPXvi6WJyew6nmvYfH29tXM78yFbhtA4lknmK8yRUQKlyqImRAyIBYlnYk2HcLbXMc9FOayOYCLlpG8di7ZEO0bFrYWBGFrX3v1GryUqEXDOR5xLJ9/XniyXxye/m5sl/mz0vqUipKFhPLM5BLBUjAv2Y1F7b/AJxcsTbuC+bU8ZYQpywpblR2DEhfIXqQCRt6NRiOK9uYb3tbnPf5s9KlowY493vyo/8A1JPcL5m1emvgCjw2iqIqXlWhLi4U5tiQxJJJ5dwRfpY/GNO4TSPDDSxS45R4pdCSCFiZb7qCCbdP+Z1dMCWyzbHz817fPnrL+qVM0FA00EkiOrpi4kc2ucTa7EbgkfLqx7ztuA3xqinklgaIRYwycztuwJPLkjx2QgCz3vfutbTJaGc1QlYRPGlhCpdlKXFnfHlkNIQSAbiw2FrsTw5PCbihiaYVNQYlYIz5HEMQSFv57A7a9Xwj4oYTOKmo5IcRmTI45kZY389t9eyoyWxbHeOKcPM2WD4OkySRsRcBljTYi4upBKncHfQqXwbdxVEpTxNPCIyIr2LZMxkdsFJJLeYnbrvtyjjXhRXK8IjqZgXghYhWN2dkUXt3k7aZU8T41G6RyPXJJJ7WjLIGf/hUrdvk1eDLoy2O113A0MYSBUj9nilawtflyI5vbcmy2F/RqueE1CJNDC8QjlaRldss4+YSzgLbF+0zFSSLXFwbb8Wr+PcXgYJPLVxO3krIHVj3bBgCdPr+M8Ygx58lZFn5HMEi5f8ADkBf5NTgy3JY77HAYolSEKcFVUDEgWUAC5AJGw8x0Cj4JP4tFC/JPLkuyZMY5U7XYe6XABYG1mBxF+uuM/uk4pk6eMVWUeXMW7XTHZsha6499+nfpzeEHFg0aGarykAaNe3dwehQWuwPcRfRUJLqLHd+BcPaFGViti5ZUS+EakAYJffG4J6DdjsBonr58puKcakj5sb1zxC95FWQpt17QFtu/fQ0+GnEPhk/0zrLw7bvcZT6UOpPAzy679bX+6Uuvmb92lf8Mn+mddz9QOtkmoZ5JnaR2q2uzG5NoYQN/iAHya9KVHI73KlY13FfbT8n7NVNTcakYSmyFthvcDu9J1R57+9n6S/brmqJ5mZZY1gpKiJIal5kp5KlZpDMk1uYw5jcgJfcLhjjbbzb31tec/vZ+kv26YWJIJhuR0N0uPi31Id0GZl4Y89RVKqRACpiYzMTzUKRwvZFCdTa2WYtkdj3sYpzEE1uQa+fLLyOZvys77Wyva+2WPfbWrEre9Hfr2l+3XmZsRydj1F13+PfW8zFwRwMJ43Umnx5OEWWFsOd7Jna22WHLvb9HUExhmrYxFykNPKWlkGIZpGQryVtux7QZz02Ubm+J5JGAsIrAdACoH7dNtvfkC/W/Yv899ZvrcAuelSWtjVUQCnHOkYKATI11jUm29hm59PLOijRo0CCXZDFHldsRbFdiQRseh897d+nrI19ojv13X7dRQOxjjBiJBij6lbeQvdfR6xAD4DJD4hAL05sSEEpXANd9gO5sL7ea/drLeFFvyHKBbs1LAlDeMnnEkx/7u5sB3Wtva56OBsRyBY9R2LfNfQDw74XLV0ni0SBGd1xLMAoxu1trnoD0GvSMu99wcrpeJSS8HqI5ZOxHUUqxrYBVXGe5CgC5PUt1Nhc9NFONco8HmSCqikhjq4RCqiYGwSS9w8SjmOSXJ6d19lGqvrR13uqf6bfc0vWjrvdU/02+5rp4kNzVx3A5QKoBWCTPwsJTMWC2maIBbOSAjlclVrjdhvot4M8GaCXh7TJVwSmtIeCokurkRXadE5alQWJW/a6eUdVeL+pjWSsmLQjlwxRtdz5Sxre3Z6b6o+tHXe6p/pt9zR1I7i4W4DUxY8NeA8uBWqkQzOGaKreM4ZyYquB9jZbItjkTfroRS009JRVY4gskRknhMSTXzeVJMpJVU7kCO4Mg2OQFzr31o673UH02+5petHXe6p/pt9zTiQ3LcvVlBJFVcWqpVK080VTyJj7XLz3yi5bdJCwN7Le297WOj3Bp0nq6GnkIEkENLPTMdrjkoJod/OBzAPOjefWT9aOu91T/Tb7ml60dd7qn+m33NOJDclySPhlXJScMkolkDRtUezLcJEedfJ5PJQWv1PS+st4aTxSV9U9PblNO5S3kkFjuPMpNyPQR01pfWjrvdU/02+5petHXe6p/pt9zTiQ3LcwGvon/wAOn72zfrb/ANlDrmvrR13uqf6bfc11r1E+ESUlLU082JdKs3xNx2oIGFiQO4jVU4vkwabivtp+T9mqmrfFfbT8n7NVLa4KvxswzzWd/LrMDIHpooua8cfPcq0pRijENcBO0rACzbC+3TWjtrPVPg5IUlhjnCwSszMjRZMuZLOI3zUKCxJ7Sta57ttSFuoI67j0kckvtWEc0cQjNxK/MEZupytcZ9Md8e7rqc8akYiNEXmNPLEpN8VSPcuwvdj0Fha5I6DV+k4UqTTSmzNI4YHEZKAipbLqb4k93XVN+AtcPHLjIs8kqMUutpLho2XIFlI8zA3AO2tXhyBPw2vkM0sEwXONUcMl8WRywBsSSrBkYEXPcb72DKyvljnhQiNkmkKAKG5i2RnzJvYjs2IsLXG51LwzhjI8ksriSWQKpKpgiqmWKqpZiBdmJJYkk+YACvDwicVLTmaJwxsFaFskj2vGjCay3IuWxJJte4AAndzAk8flSpjicRssokK4ZB0CY7tckMDkBey2JHXVtXYQIY1DvykxUtiCcF6mxsO87H4jqhw3hE8c7yvNFJzG7V4WEgQXwjV+cVVV62w3Nz1N9EUV+SgjKq3KjxLKWUdheqhlJ+carStp4ADpxqQ0kMx5aO7hWJDMi9pgTYEMRt5xq9SVPMSF+ZHLeQ9uIEIbLILAFm3HQ79QenTUPDeGVEMAiWeIsp7LGBsbEkkMvOuTc9Qw7tjp9Fw4whAzZu87SO2OILMj3stzio2AFyfOSd9Xu62AuJcRkjnp0CKY5ZMC5btX5cj2VR/wbknv6d+qzcevUPEskEYjkWMiQku7EKxC2YBPKCgm9zfbz2OM8LmlkheOaOMRPmqtCzktg6bkTL2cXOwF7i9+7UNV4Pu7SATBYZpFkkj5d3yXG4R87KrYLe6k+VYi+yOXS4LXE68w5Ypm7yxxxqTYFmjTqbGwABY7E2GqNRxp0iqG5tLM8KE2jJ7LA2KumbEbjrcd4ttfRDiHDxNmuRRllR0dbXV1jjINjsR1BHeCdUKjweklE/OmRnlhEV0hKqFBZrlTIxYksfzgLd3nd2+oIZPCGRGkQ8qRklp1zjuE9mkCFSMjZ1Hatc7Mp79TtxWd0mmgSIxxNIqo2WcnLJVrMDaPtKwFw3QE2vq/xHhIkjWNLRhZY5Oyot2JFktYW642v6b76oycBlAljhqBHDKzsy8rKRDISX5cmYCgkkjJGsWPosTiAnHUGWFZICvbVWQuDazAG5ANzselx5rjroZTcYdoZWd4IjFMYjK5IhNrdoXYG+RwsW2YHc2tq/X0DmnMNPJyDiFV8csVFhYAMpvjte4t11BScPnjhEaSQKVIC2gfAL5ipnLE33yzHy73yrEJPB+vaeBZGABLMAVviwViqut98XADD0Hv66JaocE4ZyIyuWRZ2kYhcVyc3IVQTit+gufSSd9X7azLm7A81J4GeXXfra/3Sl0y2n+Bnl1362v90pde2G+Jmol/iVFG73eNGNgLsoJ+cjVb8lwe8xfQX7NEavytQ6/nnaeIqxxlVKT+J9Xud8IrKip+S4PeYvoL9ml+S4PeIvoL9mrelrh95rfO/wAs1lWxU/JcHvMX0F+zVesgpYlylSCNb2ydUUX81yNE9UeL1IjQHmLEcrB3QsoO/WxFri4uSOvpsfbD1atSoouctdm/3/ojSS5EdPS00iB444HRhdWVUKkecECx1WinoGDlTSsE8sjlnG5sL26b6qeCE4jp0VwQWlmxbFhze27mULbsB92A6b2Fxa9OFBUVbKzLURPSyRlkQoIlLL2GuTkzg9Lgjl9BfX1FQkp1FKc7R5O/S/481+dDF1ZaI0T0NOpVTFCCxIUFFuSAWIG2+wJ+TXlHw6ExRkwxk8pLkovuB6NBfBdpJpQ8wOVLF4uSQRlKT7K4B2IKpEQwv5TDR6OlSWnRJFyRokyU9CMV2Po9GufEOpQi4OpLnG7T3zctdrFVn0KSS0TRiVUieMsVDJEGFwSCOyp6EEX1WPikwRoEiYLMUYiMCzBHupuoNxobwmZ6fhk5iTF1mqBEuOwLVDqmw/N3B+LRtOHLTw08SdEaxJ6scHLMT3szEknvJOurDdzExWeT7+Va80ud190Zl8L06FaWGnVlVlhVnJCKQoLEC5sO/bfUUslIsgiY06yG1ozgHN+nZ672OhnhI8KVNIzYiQTXdrdoR8mcC57lya3xnQ7iJPPmtexqoWNNixaYrywJVcDsjZTYXX2I3Iu1v2cYt9WcRqjSxAyFo4wFK7lVsAI07z0Gq0NTROjOjUzIgu7DAqo63J6AenVfwmiLLfAyIlTC8qKCxZFRD5I3bFsXxF749D00M4vXtNHWKjJKgp7xusbCxLN7GWyORACmwsd7231ct+pWHYZaN1zQ07LkEyXAjJiAq385JAA9I0qiWjRxG5p1c2srYBt+mx337vPoTxrhjrlNIweSSekU4IVUJHOpGxZiT2mJJPS3m1Es8ccFZDOjNNJJOTHgS0wdjy8du2MCi36Lib2xNpbZshoqingjUtIkSKOrMqgD4ydNpY6aRM4hC6b9pQhXbY7jbbUT1fitIj1F3aONA2IuWewG3xt3nYdb2F9B6WF3gbl4zGecvVCJwAqkbxqWsDcKqE7XuzbXGok9dSB6kip5UDxLDIhvZkCspsbGxG3UW1N+T4veo/oL9mhXgVl4tZozHaaawa3TnOe47De3yea2j2syum1cFb8nxe9R/QX7NWvAeMK1cFAA8bXYCw/2Wm7tN1J4GeXXfra/3Sl17YdtyNRL/EZXDkIqkWG7OV3+IIdvTfVbnS+9x/WN+Fq5V+W3xj9g1k6PjEpM4lkCTIsxEBjx7Kk4SI5b2RccSSLi7fm2tr5tbsjCVaspyhq9Xq/U7Yu0UaDnS+9x/WN+Fpc6X3uP6xvwtZvwf43LM1o5Y6lTTBy4GKxzbWiZkyFmBJtYsuO98hr2l41UGluxjM7Vj0wYKQgtO0WeGROyqTa+5sL6x/B4P/rX5fqXMaPnS+9x/WN+Fpc6X3uP6xvwtUeEVUhlnhlYOYyhVwuJKuCQGFyMgysLi21ttBuD+E7Dxk1ZULHzpI2At7FFLJE4tc5MpRTfv5i6n8Jg+lPzfqW5p+dL73H9Y34WkZpfe4/rG/C1lqHjdUypHJy1qJKtor4krGohE7C1wXZRdAbi5sT3jVit4jVRNNCtpnWNJY2VDkEMmEgKA9tlALKBbLpba5v8Jg/k836jMjQ86X3uP6xvwtQ0UsvKisiH2NOsje4H+7OhNPxos1II5lmSaeSN2wxYBYZJMCt7q4ZBcEDba2iyZ8hOVjnykxzvj5I3NtzbrYWv0uOuq+x8GotZOq6vpfxIndk3Ol97j+sb8LWf8N+OvSU3jDwo4jdbqspucrp3xfpX+TUY45N4nTSu6KZJMZpivYjUZ9rG9hcqqC5sC4Jv35n1QeJmfg9Td1k5dSqCRBZXW6MrAXP5rAXBsSCRsRr0odj4SnUU4w1T3fqZm7xYK9elfgTfXD8PXnr0r8Cb64fh6y/gekEkLieljEEUchqqpixkyIbkrFuAj5YgKL5bk7dL44PT8lacwpduFGs5+/N5tmkHavbDEYY29PXfX1+DDY5LI0Vf6q4hYXpC3Mjjl9ttbKNdva97W66r+vQvwJvrh+HrLU/DI5pg02Rjg4ak7Ipsz4RqAmVjiCzC5sbC+r3B+Bx1E1E0lFBHDNPgTBVM6kFM+XIpmd45BsScl81tV0obCyDXr0L8Cb64fh699elfgTfXD8PQg+DFO8lEJIUhZ0nmmSllaSJoolLLhIzyDNijKQrtbYm3TQukpqarpp5EpVpnp5ISOW8rK8ckgjKsJHY5C4OSle/bTgw2Fkar16F+BN9cPw9e+vQvwJvrh+HrKjgsPjvFIuX7HTpVtCuTdkxvZN73aw897999H4PA6llkoTHHsBT+Ox5v2lmjVllByuoLlkIU2HY8+pwYbDKi169C/Am+uH4el69C/Aj9cPw9ZXGkp6Wikmo0n5xm5rcyZZLJJiMMZAgIXzoemgPhVwoUtZPThshFKyhu8gHYn02tf0304MNhlR0j16F+BH64fh66J6kXGhWQVVQE5edX5OWVsaenTrYX8m/Tv18va+if/Dp+9s362/8AZQ61GnGPJCxva+VQ7AsB06kDuGgD8KRmylqWkxWRUB5YC8wYk9lRc47C+tBXRgu1wD06j0DQeHi1M7Oqm+AYs3LfDsbPjJhgxU7EKSQQfNrml8TsdsfhVyzFisSxrKBigRWupIsLA2O1+/zaERcBjELxGqYhpjMrXjDJIZDLktlse2ehBFtumrtBxemlBwNsUzPMjeLse7AkRSU/SG3p17DxaleA1CuhhBIzCmxIbCwFrscthYG+1r31nVbl0Y/htMkRkYzcx5GBd2KgmwxUAKAAoHQW7ye/Q6Twdp2EQaU+xzvMO0oy5khlaNvPHnibd+C3vvcpw6shnBMW+LYsGRkdWsDZkdQymxB3HQjXnDq6CfmCEq5jcxydkjFx1G4F/jG2l2mXRlOfhELZHnFXNQZ0cMuSOUCbXBBUrcEEG+R17Hw5QZH8abnSBQZfY7hUJIQLjgF3a+1zfr0tLScYpZQDGysGlMKnEi8gBYgXXpiCcuhHfp1JxSnkywOygsWMbKhA6lZGUI4HeVJA01GhVpuCwrIkhmLyCdp2YlO07RGDcAABQhAAFvJHXe9+GQGCMLKEblJZhiSOyvcdvnGoKDi9NK4RD2iLrlG6BwPzoy6ASAdboSLWPTfUySRxwRu67CKPohZvJUABVBYn0AE6r5akVr6FTh3D+TCsSVbdk3ViIr23JXybEXN/PrJ+qlTRxcIlRJMyZUdmZgXZi4JY2sPkAAAAAAA1sk4tSmFps0WNTixdShVumLKwDK1yBiRc3G2+lO8ciQSR2KOwZTa11MbkGxFxqqTTuzM7ZXY+cKXwqZaVKVqanljRnZS6yZZP1Y4yKGYAAAkbAW8+mL4WTin5Fo/auTzcfZRCWyMWXub+i9ja9tfQ1ZxKCJ1SQ4liADy2wBOygyBcFJOwDEXuNKXiMKyiJjZ2NheNsCxFwvMxwyt+be+vTj+Bx3OBV3FZKaenlhIy8UiUhgGVlaPFkZTsysCQQdOTw3lRoTDBTwLDKZljjV8TIVxLNk5byQBYEDbX0BNLHHzXkKIilbs1gB7HH3/Ht8uqqcapyjvdlWNcmzhkRsfdBGQMw7rgHfbR1/AXPnzh/hRPCkKRlRyJWkici7LmoV032MbW3W3n17xLwmeSIwxwwU0bOHkWBWXNhfHIszGy3NlBCgm9r6+g4uMU7AnK1nRCHjdHBchUujIGAYnYkW9OlVcZpo2ZXYArs5CMUTYH2RwpSPYg9ojqNOO/lJc4HXeGU0qyjlQJJMuM86IRLKNicjkVGRALFVXLv6nXvDvDWohqUqYxHmkKw4kEoyKoUBhe5PZVrgjcA6+iKmRI1LsNh7lSx9FlUEsT5gNUvyxT8rmgkrnhYROXz9yYwmYb0Y6LEX6C5wOh8MHjiij8XppDCWMMkiMzoWbMkDPA9rpkp6DQGrqWkdpJGLO7FnY9SxNyT6STfX1NSSpIodVIB93GyNtturqGHyjU3KHmHzDWfeVsMx8na+iv/Dp+9s362/8AZQ60/LHmHzDUvgULPXW+Fr/dKbXpTrZ3axU7hOs8tvjH7BrERK6vLHTLUcho5zLHLE4VJCCRyXZQWzcnsqXXvGO19jxFX5hwZANvKQsb2HeHH7NV8Jfdx/Vt+Lrxk7SZ2wV4oEcJ4Xy0SeoZ5HWmEeHL8hLKzqEVSzMSoBG5OIAHnC0hZqZrQzkx8QaoKNDIjNGal5AVDoMyEOeIudgLXsNbHCX3cf1bfi6WEvu4/q2/F1M/UuQG8Du81RPg6JIY1QSIyM2CkF8GAZQScRkAezfpbWbioKmIFoI3D1MtRBIcSDGDUyvFUG/5qxvIQbb5J6NbbCX3cf1bfi6WEvu4/q2/F1FKzGXQy9Nwxo3jVImWNOIEqApsIhSlA3TyL2W/S9hqpJRyvHNT0iTmmanf2KpjaMJJkuMUbuoLI4zBF3VbCxA21s8Jfdx/Vt+LpYS+7j+rb8XVzjIA55zVT0nLhmjEMxlkaWJowo5UkYQFwA5LOPIyWyk36XI1VcYKRZFieVlijtHGrMzEqoAsoJtc7mxsLmx6athJfdx/Vt+LqGjWXlRWeO3KT/0yfzB38waXViJWYH4W6pTSu4meR3LynxadWMjAAYRmPMooCqDY7Dc3vr3gDf6lRKVdGjVEZZI3RgywsDs6g2v3jY+fR3CX3cf1bfi6q1sUpMQzj9s97b3D/wC80vcSi8pnfCGszlWneOcQjGSR0gmkDkNksSmNGA3UFiT02HUlVxGr5tUkUkcyxROj3EEzCWTqvbVCixoSGJJ3YdwU5aXxOX3xPqz+LpeJy++J9WfxdZVkcvBnsBOPU7sMkTmcqpikaPa7KqJcC+2QuHA86jQmvknmjrAnjDxNB7GJYMGEhZroi8pHYBceuXxk31rI6STKS0ieUv8A6Z97j/3mpfE5ffE+rP4uq3ZjgzfQzPGODsAZMnmleelyIUCyRzq1gqjZRd2JN+p3sNoUkeGGpp2p5ZJHedo8Y2McolZmW8tsEsGCtmRbE9Ra+s8Tl98j+rP4ul4nL74n1Z/F1L6WY4M9gU8rUtIvYed4o0TFFLM7ABb2UE2vuSAbC59GhdHHHyC0njJcz82R0gmR+ZbbBDHmUUAKCAdhub31qfE5ffE+rP4ul4nL74n1Z/F0Wg4M9gZ4PtKYiZcz7I3LMgCyGO/YzUAWNvOAbWvvfRPS8Tl98T6s/i6XicvvifVn8XWXG7uTgT2PNSeBnl1362v90pdM8Tl98T6s/i6f4GIQ9eGIJ8bXcCw/2Sl7rn9uvbDq0hw5R1YSrPLb4x+waCeEbTiNDBmQJBzeVjzeXY35Yfslssdutsrb21b4zxymhlZJ6mCJtjjJKitawsbMQbaFVnhBQSAf+YwIQbgx1ManoRv2rEb9CNSSee9jri1kSuC6vjAL06pU1JiennJaKLKUukkSAMghJUrk6kFVF+urctRViOheVxG7PCtRGqjtM3lAtvZfQvf3215RcQ4XE0bR1lMDGkiLepQ35jrI5Yl7szMoJJ9OncT4rw+cqW4jCuDBlCVMQGQ3Ddeo1dlYn3IOL8Rmxr5UlaMUZ7EYCFXxiSZs7qScssdiLAbb6L+EEk3LjMIfHMGYRBTLy8T5AfYnLG4645W30KqqvhcjMzV0Hbx5iiqQJJh0LqGsTsAbWyAANxtq7WeEFBJb/wAxgQg3ulTGO61j2rEfGNS3LQt+epXo681MscUNTJylg5rSBVEshLtEFOSWTEo2QxByxG24Nzh88grJYXkLqlNCwuFF2Z5gWNh1IRfRt0Ghi1HClEXLroI2iDBHSqTOznJwxLnPJu0cr9rfrpy1vDQ4kTiMSty1jJFWhLKhZlyLMSxu7bk330av0Ime+DXFJqiYxtJiIZZi2wylHPljQDbaJAoBI3LADa3aPpGWp4wHaP2NO0uNwAqk2yBHTa9tAoa7hamNlraYNHJJIrCpjveVi0ik5boxa+PTZT1AOn1vFKCWmWCesgQNFHmvPjVrYq1j2vJItcdCD5jqtXXIJ2Y7hNTJJTu7SzMnObkSIimWSLYA2wsVLZWYKLqFPffT/B2seWGFpHzYTyKSQA4CiUKsgAAEgXHIAWvqL8r0GOP5Tj2NwfGowRta2xsVt3EEdD3DXtBxKhUxx09XA7NMztadHdmKSFmPaJJv8g2GwA030C+pP4SSSIYzBM4leRFjhAQowyBkJBXLEJkS2QtYfEavFuMt41CsUoSJKhYpR2buzKzFd9wqALuOrNb806uT0lO0xmFSVkKBLrKtgoN7AG9gTubddvNqSspaORlZzCWVw4N0uWAI3PeN+msqysaabPONmYJIacOWEyZiPDmGPlx5BM+znbz91++2g9TxgHxbCpqTG6z5skWU2SMoCOghJUqSynsjoLnzm55InLgz4WkVgUlCn2pB57MNzsQR0PUAiOipaWIoUkW6cwgmUEkykM7MSbklhe//AG1r7GbXB1bVVa01JI8nLczQLMuC5NnMiWJuQvYO4UXueotbTuL1kzGuaOYxeKRgxgBcWbliYl8lJKm4XYiwDd/QjxaGnqAoeosFZWASVQMlYMpPpDAHUFbw+klLZzeWipKBNYSqt7BwDvsSCRa4NjttrKZbEnGuIPy6cRHltUSImdgcAyl2IB2LYqQL3FyNj01T468sBpkFROyy1OLFVQy48mVsRZNxkoPS4330U4j4tOmEkiEXDDGQKyspurKykFWB6EaqS0NM2JapYsknMVzOMg2Bj27gMWIsABvfrvomVpkQeSWcU6zzxKtOJS5VBKzO7ooOSWAQKTaw6rpkvFpW4T4xkEmNPlkoFg9rFlB2tfcDVqekp3xJqWDqrJzFmCuVY3KkjqL2sbXHcRc3nmjpWg8XzjWLARhVcCygAADfzDR/QWB/DuKytPDBI3siGVJxbZyqqySDbZWU5bd5I7tHfBT22v8A1tf7pS6oSQ0pqFqS6c1UKBg43U72IvY23sfSdXfA+QNJXlSGBq13BuP9kpdetL4jyq6ROHer9++p/iI//trm+uker9++p/iI/wD7a5vroOcMcH8HnnRpS8UMKnEyzPgmZFwg2LM1t7KDYbm2rdL4Iu5nvPTRrAYw0jS3jPMBKYsite4Hot377au8CrYZKSKF5oYZaed5Y/GELQSrIqKwbFW7SlLi62IPo0Vn8JKWFq40600gdqPCIw+wyGNCJiqFQFGdyDYHtXGgM2ngdUc2aOXlwiAgSySuBGpbdAGF8iw3AUHbfpptR4JTo7qTGQlOagOrXSSIELkjAb7m1jY7G9taTjHEKWqFVAKtV5tTHVQyzB8TeNlaFyqEqyBrDYjs202DjlMnLo+cDGtDNTmpxbDmyyGW9rZmINZb2v1NtAZnhHgzLUckxlLTTtAmTEWdVVzfbZbON/j15P4Mzp4wHCqaZ0SQE97sVUrtupte/mIOtPwHidNSSUMJqElEdVJPNKgflqHjRFUFlDMbJcnEAXA8+mr4SQS8MdZXxqwaeI7H2SKJyUe/TJVJQ33IVdABeL+Bc0AlIlgmaC/PSGTJ4wDiWZSqkqGIBIuBcXtqOtoDUVQXmRxDxaF2eQ2VVWmjYnvJPmUAknWk4txCmhqOI1S1UU5qknjhiiEhPsxsWkLIqqFU3sCbn4r6B01JTyV0S1koigFPAznfe1NGQgIBIyNhe2wudAMPgc/Mx50fKNP4ws4EhRoy4jFlCZ5ZnHHG40T9S+BY+NU6pIJAOb21DKD7BJfZwGFum402t4m7VTFeIxUwaEJEabncpEUjCAnAOoHXLFt+vXRjwV4lHUeENPJGcxy8GktiZXSlZXlII2yYE77/AC6zLkzUeaOycQ4wsJHMWQLdQZApKKWIUXPmuRuAQL7205+LLzTEqySMpUSFFuqFtwGa4F7EEgXIBB7xoXxwTSzLG1PK9MmLsYzH7K4OSocpFKxqQGO3aNh0ByoVXCpxNOY45c5KhJIplmtEi2jDh0zFyAjC2DXBXfzckYq2p1ts0VVXrDmzZHKVEVVF2ZmjjsoHz9dgAemmS8bCmMcqYvIHIQKMgEIDXBYDvFrXvfa+ouMQK6yK8DzqZV7MZCuto0IdSXSxBAsQbi+hNHwqqdqczPKmIqO2GjMqozLykc2YF8BYlb7jr3mtLqRN9AtJ4SwBYXyYidlWOyN1Zggy27AyNjlbfbUnEePxws4cSERqHlZVLLGpvYsfiBNhcgC9raG8foWSCCCmp5JFjmhfssmyxyo7XLuCWIB89z1OoOJ0s48dEdO0njca4MWQLG5i5JEgL3Ciwbs5Xu3f1iSK5M0fEOIpCnMkJxuALAsWZiAqqBuSSbADVObj6LgGjmDvJy1jw7RbBpNrtiRip3BI2t121Fxvh78unMQ5jU8qPhcKXCqyEAnYNixYXsLgbjrqlx6OWc0zimnVYqjJlV41lx5MiZAiQADJgLZXIvtokg5MKV/H44VjaUSIZHCKmN2uXCAtiSFXJl3JtuB1IGrfEq5YInlkviilmxFzYeYd50B8II5XpEjip52bmRMVZoy6iOeNzkzS7kqptYn020R8IoXmo5VRGzeM4ocQ1z3E3xv8tvTqNLQXepPT8Xjfk4knnqWjNu5QCb+Yi9ree+pvBT22v/W1/ulLoFFwmWOvRkW9MebJe4HLkcKGXHqVZhn6CW9Gjvgp7bX/AK2v90pdetG2bQ8qt3HUy3h/6lH5Sq/GfG+T2FTDk5+Tfe/MXz+bWb/0fv4R/o/+dpaWuk5xf6P38I/0f/O0v9H7+Ef6P/naWloBf6P/APCP9H/ztL/R+/hH+j/52lpaAX+j9/CP9H/ztL/R+/hH+j/52lpaAX+j9/CP9H/ztGKr1EKeUhpKmXIIinAKqnBFS4BBIuFva50tLQEPrDUnwmf+Z93RPwb9SCCiqY6mKolZ48rBwpXtKyG4AB6Me/XuloDbfk9/dp9A/f0vye/u0+gfv690tY4cNjfEluD5+D1ebGKpp1ViDZ6Z3IIVV8oVKj82/TTfyTXfCqT+SS/4vXmlpw4voFUluL8k13wqk/kkv+L0vyTXfCqT+SS/4vS0tOHDYcSW4vyTXfCqT+SS/wCL0vyTXfCqT+SS/wCL0tLThw2HEluL8k13wql/kkv+L0vyTXfCqT+SS/4vS0tOHDYcSW4vyTXfCqT+SS/4vV7we4VJBzjNKkrzSiQlIzGotFHEAFMjnpGDe/edeaWqopciOTfNn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93275"/>
              </p:ext>
            </p:extLst>
          </p:nvPr>
        </p:nvGraphicFramePr>
        <p:xfrm>
          <a:off x="4999879" y="2667000"/>
          <a:ext cx="3993426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Visio" r:id="rId3" imgW="2323954" imgH="2378160" progId="Visio.Drawing.11">
                  <p:embed/>
                </p:oleObj>
              </mc:Choice>
              <mc:Fallback>
                <p:oleObj name="Visio" r:id="rId3" imgW="2323954" imgH="2378160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879" y="2667000"/>
                        <a:ext cx="3993426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 descr="http://2.bp.blogspot.com/_57WjJKbJtcc/S8b2670GrII/AAAAAAAACRM/O7E_NuJxSQc/s1600/Inside+a+Multiturn+Potentiometer+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0"/>
            <a:ext cx="25908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8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Agency FB" panose="020B0503020202020204" pitchFamily="34" charset="0"/>
              </a:rPr>
              <a:t>Preliminaries: </a:t>
            </a:r>
            <a:br>
              <a:rPr lang="en-US" b="1" dirty="0" smtClean="0">
                <a:latin typeface="Agency FB" panose="020B0503020202020204" pitchFamily="34" charset="0"/>
              </a:rPr>
            </a:br>
            <a:r>
              <a:rPr lang="en-US" b="1" dirty="0" smtClean="0">
                <a:latin typeface="Agency FB" panose="020B0503020202020204" pitchFamily="34" charset="0"/>
              </a:rPr>
              <a:t>The Operational Amplifier MCP6002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57912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Operational amplifier (op-amp):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two input pins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one output pin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Two pins for power -or-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one power &amp; one ground)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 is the “open-loop” gain and is very large (approaching infinity)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Input resistance is large (</a:t>
            </a:r>
            <a:r>
              <a:rPr lang="en-US" sz="2800" dirty="0" smtClean="0">
                <a:sym typeface="Wingdings" pitchFamily="2" charset="2"/>
              </a:rPr>
              <a:t>     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Multiple op-amps can come on a single chip that shares power pins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770" name="Picture 2" descr="IC OPAMP GP 1MHZ RRO 8DIP | MCP6002-I/P | MCP6002-I/P-ND | Digi-Key Corp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sp>
        <p:nvSpPr>
          <p:cNvPr id="32775" name="AutoShape 7" descr="data:image/jpeg;base64,/9j/4AAQSkZJRgABAQAAAQABAAD/2wCEAAkGBxQTEBUUEhMWFhQVFx4aGBcVFyMXHhwXGhwfIB4fIBcaHCggHBolHBgYITEiJSkrLi4uFx8zODMsNygtLiwBCgoKDg0OGxAQGywmICQwNCwsLC8sLCwtLC8sLCwsLCwsLCwsLCwsLCwsLCwsLCwsLCwsLywsLCwsLCwsLCwsLP/AABEIANEA8QMBEQACEQEDEQH/xAAbAAEAAgMBAQAAAAAAAAAAAAAABAUCAwYHAf/EAEwQAAIBAwIDAwYJCAgFBAMAAAECAwAEEQUSBiExE0FRBxQiYXGRFjJCUlSBlKHSFRcjU2KSsdEkMzVVdLLB0yVDcuHwNHOiwmOTs//EABgBAQEBAQEAAAAAAAAAAAAAAAACAQME/8QAMhEAAgIABQIFAgYCAgMAAAAAAAECEQMSITFBUWEicYGRoRPBI0Kx0fDxMlIzgmJy4f/aAAwDAQACEQMRAD8A9xoBQCgFAKAUAoBQCgFAKAUAoBQCgFAKAUAoBQCgFAKAUAoBQCgFAKAUAoBQCgFAKAUAoBQCgFAc7xpxdFp0PazI7rnGI8Z6gd5HjU5kpKPUpRtNke847t49OW/YP2TY9EY3ZbHLrjv8a3Ef02k+SYeKzZYccW0lib1iY4Qcen1zy8M+NVir6dXyMP8AE2KG08rtq0qI0M8aSNtWV1XYT3dGJ55HdWxjej0ZjfQteJ/KBBZypG8ckhkGV7MA5HPxI8K55vG4coqvCpcM+8MeUK1vJWiQPHIoztkGDgezPgfdXRRuLkuCHKnRBvPKpaJcdkEldQ21pVA2KfXk58Og76iDUle17dy5KnRO4r8oVtYlFcPI7jIWIZO3x5kcuRrHKpUEvDmJUHG1q1ibzfiIdcjmD4e2qxPBV87dyYeK+xC4Q8ottfyNGiyRuoztlABI8RgnlVONK+m4bp0QLnytWSSlNsrIG2mYAbAfXzz91RBqXYqcXF0d5BMHUMpyCMg1TTTpkppq0bKw0UAoBQCgFAKAUAoBQCgFAKAUAoBQCgFAKA8y8uVt2lrFH8+RF97qK4T/AOWPqdE6w5HnEJeWMaQwb9C0khY9CikFf8td5SWI87/KmvghLIq/2osb9NukWy8+yF2Q3htDJjNVNqWLguXMfmhBVDEXf7nrutvYLZxm5EZg9HbuHLqMffisn/yq970Jh/h2OB40nddWsmsI0kOz9Gp5KV2N/pUQzrHmn019y5ZfoLzJ2n8NX0l7JqF0qRssRVY0z4N+L7qSeTCmlz+5mspR7HE8Ipdx6ZLdCVTFHLloG+V8UeHr+6uk7h9O9b27GO5Slwzs9EuFl1mR2AG62UqD3ek3SphHK8ZEyd/TZxtz/ZVwB089/wDoKnD1WBf83PRL/kxPL9jt9YjX8u6eFAwYTux4Z7664KTeKn0PPKvpxfNkHiqaO4c6VpcKKCczuOSoCOvXPVhXPDj9ZqUv8Y/PkW2sNPqz1jS7QRQpGOijFdJyzSsiEcqolVBQoBQCgFAKAUAoBQCgFAKAUAoBQCgFAKAUBR8T8NJeiMSOy9m6uNuOZVgwzkdMipy+NT6G34XHqV0fAUAvXuwz9o8RjxywAQQSOWc8/uqlpGUV+bUzlPob7bgm3Wya0fMkbMW9PGcn2eBFZNZlFdFS9DYupN9SgtPJLAsqNJcTypGcrE5G0EdOgzywO+qg8u+r6ktXojpLvhKJ72G63MrQjCoMbcYI8M99ZHwylLroU9YKHQ6BlyCD0NY1Zh5/P5KbdpmdZpViZtzQLjYT7s9w7+6sw4qNJ61sVOWbUn8T+TyC7eORZJIJIxtDRYBK8+RyDy5mq1tvruTpVdCRb8B2y2Bs8EoerH4xb53hmmL+JXFbdhDw33I3Dfk9itZGk7aWWQrtVpMEqPVgCj1i49d2ZWqfQoY/ItAsjOt7dKz9SCvPJzj4tFoqNbt2ekabZiKJYwxYKMZbqaqcszsmKpUSakoUAoBQCgFAKAUAoBQCgFAKAUAoBQCgFAKAUAoBQCgFAKAUAoBQCgFAKAUAoBQCgFAKAUAoBQCgFAKAUAoDiOO7y686toLW4MHa53MFVj8YD5akd9ZBOWJV6U2bJpYd90iGLy+sruCOe685Sc7fSVVZT4gIgyK1TTbhWtN35GONRzd6NGhW+p3aPMuosg7WRVj7OPGEdlAz2eeg8aZZJIqbWaloTYuJ7jzS8STC3Nqpyy8wchipGR4AHpUylcIzXLr5MSqTi+hq1a/vJm0+KC6MLTws8jhVYkqqHoykDmxq3F/UlWyMi19O3vYh1C9sr2CC4ufOVn3fGCqy4x3IgGOf3Uw2pSyVxdmTTUc56FWGnmt3rNxc3s0K3ws+yOFUBCz8yM4dTy5d1ThJyg5d2qKxKjJR7WW8WuXNrZSvdgSOjBUdfl7iFUnAAGScnFbOWipU3oZGNyfTciw6bqskfbm97NyNwgVUKD1FjHurZL6fclPP2I+p8YTnTHlQ9ncRTLFJgAjcHQNjI6Hce6qVOcHxL9htmT3RY61q1zNcrZ2jCNhGHklIBKgkj0QQQTkd/jURTnKT2S09TbyxV6tmzS4dQt7lEll86gfrIyhWQ8+5EAxyHvq4NO0/QySqmjsKk0888onE9xaXdv2THscbplAByuSOpGRzxU4Uvxsstq9ipr8K1vZM8pvE8lrYB7cntZSFQgA4yCc4PLuqcRyUkl5vyEEnFt+nmV2tcUXAhtEEwhM49O4YD0eeOhBXP1d1dpx/HyLRVZEH+Fne90WvDpvY5wJLnzu3dc9oQqlW5csIoGOtZdJ5kHw0Q7a7vdRd2t7g2sCMVUqqszkHByHUgDIPSpjF5VNvfgqTSk4rg+x67dWxntrlw8qwPLFMAOYUDOQAADlh3VkpZsOTWjiIxqcU9Uyu06HU3tDdflI8gzbDHGFwvcT2ecVeJWEreulmQ8brudpwbqzXVmkrgBiWBx0yrEZ+vGavEiovTon7omLfJd1zKFAKAUAoBQCgFAKA888oemLc39lG5YKc52kqfjL3gg1OHFPFf/q/sbN1hf8AZfcu9I4GtbaTtVDNIAcF3Zsezcx8K2cqg6Mq2c7wZxjZ21s8c06LIs02ULDdzlYj0Sc1cpXFV0Nmqm77EaJXlttSu2Qok6+gGGCVRWGfr6/XXFpxwoRe+b7mpqU21tRlqOkpcyaVFIWCm3Y+iSp5JH3qQa7ON4smRGVYXqdLY8JWdiTc4YsgPpu7NgY5/GY1n1Mi8xlzM6WyulljWRDlXUMp8QRkVkrRqdnnOo6pYzzTRapEtu8bsEd27PegJ2kN6JOcZqY045k9eUVJNOnsVek6dJLZ3iWzPJbrKrwl8nOxwxCsScjaoxz76qbl9OMpbp/GgTX1GltXzqdVYeUS0FsDJII5lGDAxAff4bCc1WLq24a30Iw00kpaHK6payDSJppUKNcXayhTyIV5I8ZHceVILLLCjzz50a3mzSOgvb0WGpCeYEQTxBTJ8lWDFvSY8gMYqMNpOeG+Xa/QxpuMZLjQsF40E93FDZATpnMsqnKquD3jIJyBy5daqCbbb2Qk0kq3Z0thqUcxkCNkxttb1NgHHuIqU7Vo16OjleJbFZ9SWJhkPbEf/OuThnzrt9zpmywi/wDy+xxtlJLcQXAmU/0KBoznvkLBlP7jVeO1PCljbXovL+0MNZcSOHwnZeTaxHFDaxXdvutJIzumPRH3cgTjkMZOc91d8WpYrT06HHCT+nmRC0iG2XVIfyXKzxkETBHMkYXI6ncQG6e81EMzUovavkqVZVW9/BZcK6/Hp7S2l6RCQ7MjudquCSeRbGcbgKRknhrqt0JJ52+GRdQvfP7ie5iBNvBayoJO52baeRHIgbTXKUXHDnKSq9vYtNOcYrqZ8JeT+2mtEeQyHcTkdo4B59MBsV6JxUWl2X6HKLbt92ejWNmkMaxxrtRRgCocm3bNSokVhooBQCgFAKAUAoBQGDRKSCVBI6EjmProDOgIh0yEnJhjz47B/KgJHYrt27Rt8McvdTcHwQLkHaMryHLoPV4UBr1C0EsTRt8VwQfYaxqzU6PmnWawxJEnxY1Cj2AYqpO3ZKFxYRSHLxox8WUH+IrKNNsUKqMKoUeAGB7hQGhtMhLbjFGT4lBn+FFpsDfJCrDDKCPAjI91O4E1urjDqrDwYAj3GgMLezjj/q0Vc/NUD+FAR9M0pIWlZesz729uAP4AUWkVHoHq7JhjGd2Bnxxzx7aAxFunP0F9L43Ic/b404odxJbIy7WRSvgQCPdR67haGFtZRx/1caL/ANKgfwpYFzZRyfHjRv8AqUH+IoLM47ZFXaqKF8AAB7qPXcGaIAMAADwAxQGVAKAUAoBQCgFAKAUAoBQCgFAKAUBR8Q8Uw2bxxyLK7yhiiwxGUkJjPJefLIoCu+H0P0a++xyfhoB8Pofo199jk/DQD4fQ/Rr77HJ+GgMPziW+7b2F7uxnb5pJnHsxQGfw+h+jX32OT8NAPh9D9Gvvscn4aAwTyiW5JUW96SOoFpJkfdQGfw+h+jX32OT8NAPh9D9Gvvscn4aAfD6H6NffY5Pw0BfaHq0d1Ak8Odj9Nw2nkccwenSgJ9AKAUAoBQCgFAKAUAoDF3wCT0FY3SsEOw1aKWDtkb9Hz5kY6HB5e0Vs3kVs1K3RusLxZoxImdrdMjHQ46fVWyi4umSnZIrDRQCgFAee6ANTvI3mXUFiXt5kVPNkbCxyMg9I9eS0BYfkfUt238rJu8PNUz7s0BUrY3UWuWHnV0LjMVxtxEItuAmfi9c8vdQHpFAKAUBQ67+inin+SDtkP7OCB/8AIigLxGBAIOQehFAfJpQqlmIAHUmgKXhhS/aznOJXJTPL0MDHL25oC9oBQGMnQ+ygPMeBNKv2sI2i1FYoyXwht1faN5+UTk0Bc22n6hJns9ZjfHXbbRnHuNK0sH3TJr2DVIbe5uxcRywSycoVjw0bIBzXr8c0B2azKSVDAkdQDzHtFAFlUkgEEjqM8xn1UBnQCgFAKAUAoD4RQHm2qN2U0unLuHnbZi2g4SPaA3Mch6WfDrWYSzJQa0jv3W/3Km3F/UW7/X+jqDczdoLe2VVWJfSc8/S5ejt9ec5rc2bNLo6IrKkupnpOuvJIsboFcA7xnOCGwOfrHP661U6a2a/Q16X50Y6hqkwE5j2/oOeCM59HP1VMbcYvqbWtEPU+I5LeKNn2s74cjIXEQ+MfXjIqtM6j7synlbXkdRazh0Vx0YA+8UapmI5fyaf+hf8AxVz/AP3epexp80XTex1KU73cuoJLMTjryAJ5DnWYOinFdhibxfmQONbiVNX09oIhNJ2VxhC/Z5GEydxB6VQLL8tal/dqfah+CgH5a1L+7U+1D8FAa7jiDUURnbTU2qpY/wBKHQDJ+RQF3ot6t5ZxTMmFnjDbD6WNwzjOOdAQ10SeLlbXIRPmyJ2uPYSwwPVQGR0OSUjzqftFHyUXswT6xuOR6jQF4iAAAAADoBQGVAKAxk6H2UB59oEgXhxiWK4jk5ryI9JuhFRiJtZY7vY6YTqSZG4Sikj1GLtYVtw1u+FjYESEsmHbaB6QHjnrXoUlUoc6OuiS1+TjKLpS42s6DUv7ds/8Jcf54a5FGOszLZ3y3DELDKhWQnl+k9Hb9wapg8uaPXX249TZLMk+mnuQ9N1GSCBroxdpLczqgXdt9HcVQ5IPcQa6KMoqOEtdG/v8GWptyWxa/CWQb1kt9sqlQE35Dbunp7ceHvqLtab3r6m11/lEnTdbkaYQzwdizLuTD79wHxugGMZHvq0rTrjci9u5eVJQoBQCgFAaHs4zIJCil1GAxHMDwBotBxRWX+ky9qZbeYRlh6QZN4PrxkY6VKTV9zXrXYiHhyRAjQzBZwfTdk3BgTkjbnl3e6qXhpLZKvfUze78yTaaGwglSSTdJMCGcDA6YGFzy5VtpKMVsgv8sxrm4XSWTdMd4WPs1GMYUgbvbkjNTWku5ttVXBYaFpxt4RGX34JwcYwpJIH1DA+qrlLMTVPQ43h9tRs43hXTxKvbzOr+cIuVkkZxyPTk1SaShf6h2xl/JXpkY/8AVJjA9WKLS65+wetdiAL+5l1yw85tfN8RXG39KJN2Qmfi9McvfQHo9AKArOJrlY7OYscAxsB38yCAMe00BX+Ttv8AhdqvekKqwPIhgOYI8aA6OgFAKAUAoDGTofZQHlfCF5eNpiwrp3bQtvXd26puBc/JIyKxqzU6JmkWt7bydoumyOwBUGW9V9qnngZHIchVJ0Y9S002K9n1SG4uLQQRxQSx57VZMtIyEcl6fENYDpNf0OG8h7K4Xcmc46c//DWVqpdHZqk1dckPiDR2eCJIMDspI2APhGQcfdVKT+pm7P5MSSVESXRrhy8rsN5KlEA+Lt65OeeeVZSS03b19Dbvfo/klWGmytcLPOQOzUrGoHTdjdkg887RVJ1m7/YnhLoX9SaKAUAoBQCgFAKAUAoBQERtThBwZowR3Fx/OgH5Ug/XRfvr/OgOU1a6R9c07Y6tiG5ztYNjknhQHbUAoDnD/S7nxggPMdzSd4x37cAigEo80ut3/InOCO5ZOpb6+QoDo6AUAoBQCgMZOh9lAcd5NNQiXTIQ0sYIL5BcA/HbuJoDqPypB+ui/fX+dAZwXsbnCSIx8FYE+4GgJFAKAUAoBQCgFAKAUBTcQao9u0LAAxvIFcn5IIJz19Q99ZF+NRfO3mH/AIt9DG41lvPY7eMAgxmR2PcAQMe3mKqCtyfC09RLSK6v9C6DDxrANw8aA+0AoDzbgzhyxks5p7i1hkYXNyWd4wzELM/qycAVjdI1K3Rlp1np0kyo+kxRJJns5GRCHx4KPSHUdQOtatXle+9GS0142N1xodvba5YebwRxborjd2ahc4CYzjrjJ99Aeg0BT8RX7IqxRc5ZeSj9n5R9WAaAm6VYLDEsa88Dme9j3k+s0B91K0WWJkboR3+I5g+/FAV/Dl8SphkOZYuRPzlHIP8AWc+6gLqgMXcAZJAHieVAZUAoDGTofZQHm3BfDNm+lJM9jDPL6Z5ou5zvblubv9tTJtLRGoz0mysJbrzZ9HiifYWJZEYAAjrtzz9IV0isyb6EvSu5Mj0S3ttctRbwRxBrSfd2ahc4eLGcdcZPvqTTsodQjaR4lbLpjcuDyyMj2/VRaq0HpV8n2C+jeR41bLx43DB5Z5jn0otVYehJoBQCgFAKAUAoCu4g00XFtJCflrgHwNTJteKO62Ki0nrscda6fcxafdzXPo3Dry2n4qryGPaADVulFVu9X5m4euIr42NIvpYHmnLu0OEV1znZlAd+PAY9vOsxKUGnzt59DIq8rXF+uplrOoyOIxEZG7FTKdh6uCCin1EE8qqdKeZ7Kr8iIawrlnRQab50qzi6uE3qMrHJhQQMHAx4g1jhlYTtFxpdj2KbO0kk/albcffijdm8nMeT6cJp0rtzC3N0TjnyE8ndUSdKzUrdFTw5r8d7eCSZnTYSsMJjde/G5srt54UjnXTDjSveT+F0/czEf5eCZxpYdvq+nx9rJFmK4O+JtrcgnLODyNSCw4JvWSznM8rydjcTIHlbLFUYgAnxwKA0Rag65u+xMzSHCKrou2P5J9NhzIPP2Vl6pG1odXbXgZFZsISMlSwyD4cjiqap6EopeMpZzbnzSWBT8rtcn0fVtPWuWJfodI0c/pKXMdvDdSSQPIigYi5Fo+gDbjzxkmvTi1mfW/Q4wukd5ZXSyxrIhBVhkEeFcizn/KWudKuRkjKgZHUZYdPXQGqLg07R/wAQvug/5w/DQGXwMP8AeF9/+4fhoD4/Bpwf+IX3T9cPw0Bh5L/R0mHqcB+vU4dvvrJOlYRv4HtyY5LmQESzuS2evoEoPuUVeXJBQ9+5snc2+ODVqX9u2f8AhLj/ADw1Jhq4sulsrmO9blHtMcmBnJYggnHgFPvqYvK5RX5tfVbIpxzJNbr9OTRpc8kFr2gANxdS4UkctrMQhPfgAiumSmsGL4b+7IzKVzfkSbvW7q2YpP2TMyFkZAQPRHpZBOep5YqVT90vc13V9iZdatOWtUj2Bp4mYlgSAwCkdD0yxrZqpuK4Cr6eZ9vkprTX77zeWaVrfCSMnoo3ccZ69KiUqin1aKy+JrtZP4S4jlnmaORo3wisDGjJ8bOfj9endXSl4uxzvbudbUlCgFAKA1XNusiFHUMrDBB7xQ1OtUaRpsW117NdrjDDxAGOf1UfiVMJ1qj7a6dFGWMaBd+N2O/AwPuo3apmGy0tUiXbGoVck4HiTk/eTWtt7g3VgORg4HMe4Q313GjO77EZMBnYs2Moe8mgNnwQk/vK9/eT/boCkfSWg1yw3XM0+6K4x2xB24CdNqjrn7qAs+EbBJ7W5jkGVN7OceySgK3yj8PQx2OUXB7aEfUZFFAdT8Frf5tARtS4YgEMh29Eb+BoCp4D4cgk0u0ZlyWt0J+tRQHXaXpsdvEI4l2ovIDwFAc/xyXnjNpCAWcBpP2UBzn25XFAX2jXyzQq68uXMHqCPGgJ1AYydD7KA824A4ckl0+J1v7qMMX9CNlCj0z0yhNAdF8Epf7yvf3k/wBugN2l8JiK6W5e5nnkRGjXtipAVyCcbVHeooC6v7GOZNkqB18G6VlK0+mptkfVNJWWJUBKFCChXuK9Pqo7zZluYqqitfhoylnuJCz7CileiBhgkZHU4FatE66p+2xt+xs03QXSSN5ZN/YoUjHqIA9L1+iKrNdt7sl9FsfE4bAt5Ig59OQyZPcSc46dK5yjaS6Ozo53JvtRs0zQykqyyPuZV2qB0xjHvronTk/9t/Q5ZduxeVJQoBQHzNAM0B9oBQCgFAcnZ+USwYNvnWJkkdCkhwcoxXPLuOMigJHw9076ZF7/APtQFBNr1vda5YebzLLsiuN205xkJj+BoCz+AxV5Giv7uJZJGkKRsoUM5ycAr40BrueATKAs2oXkiBlbY7KQShBGfR8RQHaUBF1T+ol/9tv8poCm8nP9kWX+Gj/yigLjVL5YYmkboB99AQuHbFkQyS/1sp3P6s/JHq5UBFm/ot1v/wCTOcN+zJj4x9WFxQHRCgMZOh9lAedeT7jCyh0+KOW5jR1LgqTzHpmgOj+HunfTIvf/ANqAl6VxVZ3MnZwXEckmC21Tz2jqceHMUBc0AoBQCgFAKAUAoBQHMcUqYp7e5XorbJPARHJJ94FZDTF15VevU2WsH21NWl3QlvJ7l2xFAOzQ9xVgrE+/lVYaahf+z09NDJatJcb+ZfxatCxkCyKTFjf+zkZGfqIP11LdRzPY2ndHybV4U2bpFHasFTPymPQCqSbeXmr9DL0s53jHiea2kiSO2mcGVQWTbhgeqjLA5P8ApUwdzaa4Na8NnT6ddGWMO0bRk/IfGR7cEirkqdWSnZyvk7jzYS7Qpfzm6xuHLPbvjPqqHdaFKr1IVheyRanHbvcds0qs0kZA2x4xt24UHnk9SegqsJXF1rXPNiapZn6Iz4vv4bbWNPlmZY4xFcAsemSEx0rDC4+H2nfS4/v/AJUA+H2nfS4/v/lQD4fad9Lj+/8AlQEfUOO9PaGQC7jJKMAOfUg+qgJfk7GNJss8sW8ec/8ASKAhalqKSStLIf0Fq370nT61wwotZKPUHWowIyKAjanbJJE0cmNrDHOgK7hu/JDQSHMkXLPz1+cPVzxQGzW+JLW1IS4nSNnUlQ2ckDlnkPGgOZ4MvVh0FZ8KQiSPkjqNzGom2o6FwjmkkYcIamZLhc3PaLKhbs3AA5ED0MKDgevvNdsri3F//f6Obur7+n9lnqCAa7aYAH9EuOn/AFxVBpbQ6u3nrW7qACu+MjqyjG7PsLCkPEpPp9xLSu590bVjPLMAo7KMhVb5x57vcRSHigpdb+BLSWUt6AUAoBQCgFAKAh6xpyXEDwyfFkXBx4VE45lRUZZXZTvoi2umPbw5YKhAz1PPP+tdpTzSTJgqZzepaVKi3FxBGTLtVWX58ewZwPnZUCuM1WGlxK78739i4PxW+Nv2MLqwu7jnFEg83j9Htcg72wwK4znGMc66zai8711T70t16nKC8Kj1uzuNPQTwRNKnpLg4Pc68s+/NJaStfyxG6plnUlHmfB/FVnDZzQy3kUM3nFzyZwGXdM+Dg+0Gsd1oanT1IVtxNDLPEbu/sdkJJDRy+m3MbS2QBnlzx41sKUlN7pV77kztrLxdlrNr1rd63YebzRzBIrjdsIbGQmM+4+6hp6B2K/NHuoB2K/NHuoB2K/NHuoB2K/NHuoCl4uv3igCxKdznaCByA78+HLIoDieNrexaw9OByYVUKx8Nw/a9ZrIxSmpe5t6UdVot/a20XZwQuidcAZ5/W1XKTe5KSRo4intLyMJcQyMqncBjHPHqb11GVXZVlJa6nbpbQz2MMoCDkuObR8/R+Me/n9VU5NkpJF+7B9XjYjrYOcEf/lWsNOZ4V4k0/wDJAtZ7yGNyHVlZwCMse41M02tCoSyyTNejcSwGeNrq+sRHADs7KXLMc8twIA6Z6V0TVub3quxElplW12XMGvW11rlsbaeOYJaThjG27BLxYzj2GpNLPjyzuNiT2ab7iM4A/YPMjl6wKivH2ej7Xz6FqnGnxr7cGUFs1pZxKvos0yl/bI2WHP1k12xZW9OF+hGGm9yng4iuI0KTyDc8x7J/nIGOV6dwwKh/lXNq+6f81N6vivk1Xes3IZWD3OO1VThF7IKWwct16UW9Pq1r/PYyr9k/g6X8hTtkjUJ8McjCpgA9w9DpW7MXaLy2jKoqlixAwWPU+s45UbtmI21hooBQCgBFAfMUAAoABQH2gNBs4z1jT90fyoB5lH+rT90fyoDkdZhVdc07aoX9Dc9BjuTwoDtaAUAoBQHwqD1FAcx5SUH5LuOQ6L3ftrQHSJGMDkOnhQGM8Y2tyHQ93qoDgOBOL9Pi063jlu7dJFTDKzgEHJ5EGgJun61b3WsBraaOVVsnDGNgwBMq8jigJHkytUOmQkopOX5lQfltQHU+ZR/q0/dH8qA0jSYRMswjUSopRWAxhWIJHLlzKj3UBNoCNfWaygBugYMPapyKyjU6IN3w7DJGsbrkI/aL6mzn+NU3clLlGcNGl+F4ieZJTcG2d24HIPj1rKXPWxfTpReKuBgd1G7B9oBQCgFAKAE1jBA03Vo5kZ1yApIYNyIIJHMfVRtKGfgV4nHk+6PqaXEQkjztJI9IY6HH+lXKLjoxa4J1SBQHEaXxFqVyryQWtt2ayyRgvOysezcpkgRnGdvjQEg6rqm/Z5vZb+u3zls49nZ0Wt1wCoM122uWHncUMeIrjb2MhkzyTOdyjHdQHo1AKAUAoBQHM+Un+y7j2L/nWgOkToPZQGVARvyfF+qj/cH8qA0jSYVlMyxqsnZlNyjHok5xgesCgOB4EvNRXT4+xgtWiBfDSTMhxvPUBCB76xugWdnxNfyvsiTT3cDO1bticD1COqp1YJ2ma/eefx2t3BCnaxPIrRSs/wDVlQQQyD5491YDpo7pGdkVgWX4yg8xnpkd1FrqNj6lyhZkDAsuNyg8xnpkU4sG2gFAKAUAoBQCgFAKA854kLW1zNAgb/iPxSBkI4UL9XQmpw1n/Clstf8Arz8sqTy1iL+3x8Fvq+tNZdlBGsQymQZn7NS/LkDg5JJq8znJ9vciMVFI+atxZLF2QEcStIpOZpNi7hjADY55zSvE0uPc1VWp02m3DSRKzLtYjmBzH1HvFbJUzE7OV4BuOz02ZwpYrcXR2jmTieTlXObpaFLcp+HL3OpJJJ2plmVshlwFUfFGOgxux9VdcJJRnFdn+5zm7lGVdUXevf25p3/s3P8ABKgs7GgFAKAUAoCk4002S5sJoYdvaOBt3HAyGB5nu6UBVC/1n6FZ/aW/2qAflDWfoVn9pb/aoB+UNZ+hWf2lv9qgPj6hrOD/AEKz6fSW/wBqgK/hXd8HeTIjmOT0nbCq25ureHrqMSLksq5Lw2lJNknh95be6ht5OzcSRM4dcZGGUdw5rz6+yuuZOTjzV+xzytRUuLomal/btn/hLj/PDUmmHENytleJdOwWF0KSE/PJG0+4Gpg8rlHrr6rj1KazJNbrT0e7M+F5ezha4nzvuJcZHP0dxEf1bSK6OP04qHTX31JvPJyX8osbTii3kjZ1YkI+xhjmGyRzHhkGpeiT4eiHLXTUwbiqIMAUm2lgu/s/R3E4HpZ8aLV1/NB/Zz+tajqQ1GFYreAoQ+3MxG4cuZ9DkQOntpg282bsbOq0O6tyxRS4AbA3AHIB78GtdXoSrrU2VhooBQCgFAa5LdGILKpK9CQCR7D3UWjsFJr2kyyyBl7N12kbJFBwe5gxBwRWJbrrz0NvYrV4XmSNEDrMAGyJVBILNkEM2SNvQAVeI87fetelKvkmOhf8Paabe3WNnLkEnLc/jEnHMnkM4HsrcSeZ2ZFVucXwnr4tIJIZrW7LC4nb0LdmUq8zsCCOuQRUFFgeJ7btVl8yvN6ggEWrdDSOl1z9g9aIDa4tzrlhtinj2RXH9dEY85CdM9elAei0AoBQCgFAKAUAoBQGMnQ+ygPL+DOJIRpiQS211IPTViluzqQXPRhyNY1Zqdak3RtSs7Zy8dpqJbBGZIZJMA9w3E4HLoKpOlRj1JdlqJutYt5UguEjitplZpojGNztGQBnryU1gOr1rR4bqLsp03pnOD4/+GsrVPpqam1fcjazYEwxJEOSSR8vBVP8q2TbbfZiFI5q+4bmCI8AUMZsyp0DLu5HPiB6u+jSzrpp6UZ+V9SPd8PyMQBHJ2glVwe0YJhWz8UeiTWK07j1e/Rs1Vz0r1o9ASIeiWALAdcdPHB7qp7uiVsbaw0UAoBQCgFAKAUAoBQCgFAUfEPCsF48bzdoGiDBGjkMZAbGean1CgKz83Vr+suvtMn4qAfm6tf1l19pk/FQD83Vr+suvtMn4qAfm6tf1l19pk/FQD83Vr+suvtMn4qAfm6tf1l19pk/FQD83Vr+suvtMn4qAfm6tf1l19pk/FQD83Vr+suvtMn4qAHydWv6y6+0yfioC44U0QWdpHbhy4jyNxGM5JP+tAW9AKAUAoBQCgFAKAUAoBQCgFAKAUAoBQCgFAKAUAoBQCgFAKAUAoBQCgFAKAUAoBQCgFAKAUAoBQCgFAKAUAoBQCgFAKAUAoBQCgFAKAUAoBQCgFAKAUAoBQCgFAKAUAoBQCgFAKAUAoBQCgFAKAUAoBQCgFAKAUAoBQCgFAKAUAoBQCgFAKAUAoBQCg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7" name="Picture 9" descr="http://dm.risd.edu/pbadger/PhysComp/pmwiki/uploads/Devices/MCP6002Pino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1" y="4753489"/>
            <a:ext cx="2438400" cy="2104512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19800" y="1524000"/>
          <a:ext cx="3018829" cy="267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name="Visio" r:id="rId5" imgW="1701297" imgH="1519020" progId="Visio.Drawing.11">
                  <p:embed/>
                </p:oleObj>
              </mc:Choice>
              <mc:Fallback>
                <p:oleObj name="Visio" r:id="rId5" imgW="1701297" imgH="1519020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524000"/>
                        <a:ext cx="3018829" cy="267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105400" y="5105399"/>
          <a:ext cx="457200" cy="359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Equation" r:id="rId7" imgW="177480" imgH="139680" progId="Equation.3">
                  <p:embed/>
                </p:oleObj>
              </mc:Choice>
              <mc:Fallback>
                <p:oleObj name="Equation" r:id="rId7" imgW="177480" imgH="1396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105399"/>
                        <a:ext cx="457200" cy="3592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9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0292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Agency FB" panose="020B0503020202020204" pitchFamily="34" charset="0"/>
              </a:rPr>
              <a:t>Preliminaries: </a:t>
            </a:r>
            <a:br>
              <a:rPr lang="en-US" b="1" dirty="0" smtClean="0">
                <a:latin typeface="Agency FB" panose="020B0503020202020204" pitchFamily="34" charset="0"/>
              </a:rPr>
            </a:br>
            <a:r>
              <a:rPr lang="en-US" b="1" dirty="0" smtClean="0">
                <a:latin typeface="Agency FB" panose="020B0503020202020204" pitchFamily="34" charset="0"/>
              </a:rPr>
              <a:t>The Comparator circuit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Op-amp output will always be between the supply voltages </a:t>
            </a:r>
            <a:r>
              <a:rPr lang="en-US" dirty="0" smtClean="0"/>
              <a:t>V</a:t>
            </a:r>
            <a:r>
              <a:rPr lang="en-US" baseline="-25000" dirty="0" smtClean="0"/>
              <a:t>SS </a:t>
            </a:r>
            <a:r>
              <a:rPr lang="en-US" dirty="0" smtClean="0"/>
              <a:t>≤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(t) ≤ </a:t>
            </a:r>
            <a:r>
              <a:rPr lang="en-US" dirty="0" smtClean="0"/>
              <a:t>V</a:t>
            </a:r>
            <a:r>
              <a:rPr lang="en-US" baseline="-25000" dirty="0" smtClean="0"/>
              <a:t>DD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Because of the large open-loop game, most op-amp circuits have feedback.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 comparator has no feedback, so: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 = </a:t>
            </a:r>
            <a:r>
              <a:rPr lang="en-US" dirty="0" smtClean="0"/>
              <a:t>V</a:t>
            </a:r>
            <a:r>
              <a:rPr lang="en-US" baseline="-25000" dirty="0" smtClean="0"/>
              <a:t>DD</a:t>
            </a:r>
            <a:r>
              <a:rPr lang="en-US" dirty="0" smtClean="0"/>
              <a:t>   </a:t>
            </a:r>
            <a:r>
              <a:rPr lang="en-US" dirty="0" smtClean="0"/>
              <a:t>if v</a:t>
            </a:r>
            <a:r>
              <a:rPr lang="en-US" baseline="-25000" dirty="0" smtClean="0"/>
              <a:t>+</a:t>
            </a:r>
            <a:r>
              <a:rPr lang="en-US" dirty="0" smtClean="0"/>
              <a:t> &gt; v</a:t>
            </a:r>
            <a:r>
              <a:rPr lang="en-US" baseline="-25000" dirty="0" smtClean="0"/>
              <a:t>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 = </a:t>
            </a:r>
            <a:r>
              <a:rPr lang="en-US" dirty="0" smtClean="0"/>
              <a:t>V</a:t>
            </a:r>
            <a:r>
              <a:rPr lang="en-US" baseline="-25000" dirty="0" smtClean="0"/>
              <a:t>SS</a:t>
            </a:r>
            <a:r>
              <a:rPr lang="en-US" dirty="0" smtClean="0"/>
              <a:t>   </a:t>
            </a:r>
            <a:r>
              <a:rPr lang="en-US" dirty="0" smtClean="0"/>
              <a:t>if v</a:t>
            </a:r>
            <a:r>
              <a:rPr lang="en-US" baseline="-25000" dirty="0" smtClean="0"/>
              <a:t>+</a:t>
            </a:r>
            <a:r>
              <a:rPr lang="en-US" dirty="0" smtClean="0"/>
              <a:t> &lt; v</a:t>
            </a:r>
            <a:r>
              <a:rPr lang="en-US" baseline="-25000" dirty="0" smtClean="0"/>
              <a:t>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potentiometer</a:t>
            </a:r>
          </a:p>
          <a:p>
            <a:pPr>
              <a:buNone/>
            </a:pPr>
            <a:r>
              <a:rPr lang="en-US" dirty="0" smtClean="0"/>
              <a:t>	on one side to adjust</a:t>
            </a:r>
          </a:p>
          <a:p>
            <a:pPr>
              <a:buNone/>
            </a:pPr>
            <a:r>
              <a:rPr lang="en-US" dirty="0" smtClean="0"/>
              <a:t>	transition level</a:t>
            </a:r>
            <a:endParaRPr lang="en-US" dirty="0"/>
          </a:p>
        </p:txBody>
      </p:sp>
      <p:pic>
        <p:nvPicPr>
          <p:cNvPr id="4" name="Picture 4" descr="http://www.ibiblio.org/kuphaldt/electricCircuits/Semi/030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0"/>
            <a:ext cx="4648201" cy="2911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6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3429000" cy="1143000"/>
          </a:xfrm>
        </p:spPr>
        <p:txBody>
          <a:bodyPr/>
          <a:lstStyle/>
          <a:p>
            <a:r>
              <a:rPr lang="en-US" b="1" dirty="0" smtClean="0">
                <a:latin typeface="Agency FB" pitchFamily="34" charset="0"/>
              </a:rPr>
              <a:t>Sensors</a:t>
            </a:r>
            <a:endParaRPr lang="en-US" b="1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sensor is a device that (quantitatively) measures some physical property and maps the observation into a signal which can be understood by an observer.</a:t>
            </a:r>
          </a:p>
          <a:p>
            <a:r>
              <a:rPr lang="en-US" sz="2800" dirty="0" smtClean="0"/>
              <a:t>Electronic sensors generate a voltage or current that can be interpreted via circuitry and a calibration table or formula to give the quantitative state of the physical property to within some error or tolerance.</a:t>
            </a:r>
          </a:p>
          <a:p>
            <a:r>
              <a:rPr lang="en-US" sz="2800" dirty="0" smtClean="0"/>
              <a:t>The process of calibration and error estimation is critical to successful sensor operation.</a:t>
            </a:r>
          </a:p>
          <a:p>
            <a:r>
              <a:rPr lang="en-US" sz="2800" dirty="0" smtClean="0"/>
              <a:t>Most off-the-shelf sensors come with standard calibration data and error estimates</a:t>
            </a:r>
            <a:endParaRPr lang="en-US" sz="2800" dirty="0"/>
          </a:p>
        </p:txBody>
      </p:sp>
      <p:pic>
        <p:nvPicPr>
          <p:cNvPr id="50178" name="Picture 2" descr="http://earth911.com/content/uploads/2013/03/items-containing-mercu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6400" cy="1676400"/>
          </a:xfrm>
          <a:prstGeom prst="rect">
            <a:avLst/>
          </a:prstGeom>
          <a:noFill/>
        </p:spPr>
      </p:pic>
      <p:pic>
        <p:nvPicPr>
          <p:cNvPr id="50180" name="Picture 4" descr="http://upload.wikimedia.org/wikipedia/commons/2/27/Sharp_GP2Y0A21YK_IR_proximity_sensor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6369" y="0"/>
            <a:ext cx="2927631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Agency FB" panose="020B0503020202020204" pitchFamily="34" charset="0"/>
              </a:rPr>
              <a:t>Temperature sensors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648200" cy="44958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 will use the TMP 36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Low voltage operation (2.7 V to 5.5 V)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10 mV/°C scale factor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Temp (°C) = </a:t>
            </a:r>
            <a:r>
              <a:rPr lang="en-US" sz="3500" dirty="0" smtClean="0"/>
              <a:t>100*</a:t>
            </a:r>
            <a:r>
              <a:rPr lang="en-US" sz="3500" dirty="0" err="1" smtClean="0"/>
              <a:t>v</a:t>
            </a:r>
            <a:r>
              <a:rPr lang="en-US" sz="3500" baseline="-25000" dirty="0" err="1" smtClean="0"/>
              <a:t>out</a:t>
            </a:r>
            <a:r>
              <a:rPr lang="en-US" sz="3500" dirty="0" smtClean="0"/>
              <a:t> - 50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±2°C accuracy over temperature range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±0.5°C linearity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819400" y="6629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 descr="https://cdn.sparkfun.com/assets/parts/4/1/8/8/10988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1905000" cy="19050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29200" y="1981200"/>
            <a:ext cx="3810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/>
              <a:t>The TMP 36 is a silicon </a:t>
            </a:r>
            <a:r>
              <a:rPr lang="en-US" sz="2000" dirty="0" err="1" smtClean="0"/>
              <a:t>bandgap</a:t>
            </a:r>
            <a:r>
              <a:rPr lang="en-US" sz="2000" dirty="0" smtClean="0"/>
              <a:t> sensor that works because the forward voltage of a silicon diode is temperature-dependent. A BJT is often used, and so V</a:t>
            </a:r>
            <a:r>
              <a:rPr lang="en-US" sz="2000" baseline="-25000" dirty="0" smtClean="0"/>
              <a:t>BE</a:t>
            </a:r>
            <a:r>
              <a:rPr lang="en-US" sz="2000" dirty="0" smtClean="0"/>
              <a:t> depends ~linearly on the temperature.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8" name="Picture 4" descr="https://www.adafruit.com/images/tmp36grap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810000" cy="2865120"/>
          </a:xfrm>
          <a:prstGeom prst="rect">
            <a:avLst/>
          </a:prstGeom>
          <a:noFill/>
        </p:spPr>
      </p:pic>
      <p:pic>
        <p:nvPicPr>
          <p:cNvPr id="47110" name="Picture 6" descr="https://mbed.org/media/uploads/4180_1/_scaled_lm61pino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8819" y="1"/>
            <a:ext cx="2295181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1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Agency FB" pitchFamily="34" charset="0"/>
              </a:rPr>
              <a:t>Using the TMP36 with an op-amp</a:t>
            </a:r>
            <a:endParaRPr lang="en-US" b="1" dirty="0">
              <a:latin typeface="Agency FB" pitchFamily="34" charset="0"/>
            </a:endParaRPr>
          </a:p>
        </p:txBody>
      </p:sp>
      <p:graphicFrame>
        <p:nvGraphicFramePr>
          <p:cNvPr id="4915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662212"/>
              </p:ext>
            </p:extLst>
          </p:nvPr>
        </p:nvGraphicFramePr>
        <p:xfrm>
          <a:off x="992188" y="1371600"/>
          <a:ext cx="6878637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Visio" r:id="rId3" imgW="2631290" imgH="1405311" progId="Visio.Drawing.11">
                  <p:embed/>
                </p:oleObj>
              </mc:Choice>
              <mc:Fallback>
                <p:oleObj name="Visio" r:id="rId3" imgW="2631290" imgH="140531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371600"/>
                        <a:ext cx="6878637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4876800"/>
            <a:ext cx="8763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 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djust pot so that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US" sz="2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lang="en-US" sz="2800" b="1" baseline="-25000" dirty="0" smtClean="0">
                <a:latin typeface="+mj-lt"/>
                <a:ea typeface="+mj-ea"/>
                <a:cs typeface="+mj-cs"/>
              </a:rPr>
              <a:t>DD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all temperatures above some threshold and </a:t>
            </a:r>
            <a:r>
              <a:rPr lang="en-US" sz="2800" b="1" dirty="0" err="1" smtClean="0"/>
              <a:t>V</a:t>
            </a:r>
            <a:r>
              <a:rPr lang="en-US" sz="2800" b="1" baseline="-25000" dirty="0" err="1" smtClean="0"/>
              <a:t>out</a:t>
            </a:r>
            <a:r>
              <a:rPr lang="en-US" sz="2800" b="1" dirty="0" smtClean="0"/>
              <a:t> = </a:t>
            </a:r>
            <a:r>
              <a:rPr lang="en-US" sz="2800" b="1" dirty="0" smtClean="0"/>
              <a:t>V</a:t>
            </a:r>
            <a:r>
              <a:rPr lang="en-US" sz="2800" b="1" baseline="-25000" dirty="0" smtClean="0"/>
              <a:t>SS</a:t>
            </a:r>
            <a:r>
              <a:rPr lang="en-US" sz="2800" b="1" dirty="0" smtClean="0"/>
              <a:t> </a:t>
            </a:r>
            <a:r>
              <a:rPr lang="en-US" sz="2800" b="1" dirty="0" smtClean="0"/>
              <a:t>for all temperatures below that threshold.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gency FB" panose="020B0503020202020204" pitchFamily="34" charset="0"/>
              </a:rPr>
              <a:t>CdS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r>
              <a:rPr lang="en-US" b="1" dirty="0" err="1">
                <a:latin typeface="Agency FB" panose="020B0503020202020204" pitchFamily="34" charset="0"/>
              </a:rPr>
              <a:t>Photoresistor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458200" cy="167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 </a:t>
            </a:r>
            <a:r>
              <a:rPr lang="en-US" sz="2400" dirty="0" err="1" smtClean="0"/>
              <a:t>photoresistor</a:t>
            </a:r>
            <a:r>
              <a:rPr lang="en-US" sz="2400" dirty="0" smtClean="0"/>
              <a:t> is a light-controlled variable resistor. The resistance of a </a:t>
            </a:r>
            <a:r>
              <a:rPr lang="en-US" sz="2400" dirty="0" err="1" smtClean="0"/>
              <a:t>photoresistor</a:t>
            </a:r>
            <a:r>
              <a:rPr lang="en-US" sz="2400" dirty="0" smtClean="0"/>
              <a:t> decreases with increasing incident light intensity. </a:t>
            </a:r>
            <a:r>
              <a:rPr lang="en-US" sz="2400" dirty="0" err="1" smtClean="0"/>
              <a:t>CdS</a:t>
            </a:r>
            <a:r>
              <a:rPr lang="en-US" sz="2400" dirty="0" smtClean="0"/>
              <a:t> </a:t>
            </a:r>
            <a:r>
              <a:rPr lang="en-US" sz="2400" dirty="0" err="1" smtClean="0"/>
              <a:t>photoresistors</a:t>
            </a:r>
            <a:r>
              <a:rPr lang="en-US" sz="2400" dirty="0" smtClean="0"/>
              <a:t> are inexpensive and widely used (but are not </a:t>
            </a:r>
            <a:r>
              <a:rPr lang="en-US" sz="2400" dirty="0" err="1" smtClean="0"/>
              <a:t>RoHS</a:t>
            </a:r>
            <a:r>
              <a:rPr lang="en-US" sz="2400" dirty="0" smtClean="0"/>
              <a:t>-approved because of the Cadmium).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http://www.bristolwatch.com/ele/img/photo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3429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895600"/>
            <a:ext cx="5257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detect an on/off light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situation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i="1" baseline="0" dirty="0" smtClean="0"/>
              <a:t>Measure the on and off </a:t>
            </a:r>
            <a:r>
              <a:rPr lang="en-US" sz="2000" i="1" baseline="0" dirty="0" err="1" smtClean="0"/>
              <a:t>CdS</a:t>
            </a:r>
            <a:r>
              <a:rPr lang="en-US" sz="2000" i="1" baseline="0" dirty="0" smtClean="0"/>
              <a:t> resistances.</a:t>
            </a:r>
            <a:r>
              <a:rPr lang="en-US" sz="2000" i="1" dirty="0" smtClean="0"/>
              <a:t> Typically they are a few k</a:t>
            </a:r>
            <a:r>
              <a:rPr lang="en-US" sz="2000" i="1" dirty="0" smtClean="0">
                <a:latin typeface="Symbol" pitchFamily="18" charset="2"/>
              </a:rPr>
              <a:t>W</a:t>
            </a:r>
            <a:r>
              <a:rPr lang="en-US" sz="2000" i="1" dirty="0" smtClean="0"/>
              <a:t>.</a:t>
            </a:r>
            <a:endParaRPr lang="en-US" sz="2000" i="1" baseline="0" dirty="0" smtClean="0"/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Chose a fixed resistor whose resistance is about the average of the two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CdS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resistances.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i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Build a voltage divider with the fixed and </a:t>
            </a:r>
            <a:r>
              <a:rPr lang="en-US" sz="2000" i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photoresistor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as in figure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Connect the middle connection to a comparator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circuit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7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1111</Words>
  <Application>Microsoft Office PowerPoint</Application>
  <PresentationFormat>On-screen Show (4:3)</PresentationFormat>
  <Paragraphs>202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Visio</vt:lpstr>
      <vt:lpstr>Equation</vt:lpstr>
      <vt:lpstr>Microsoft Visio Drawing</vt:lpstr>
      <vt:lpstr>Chapter B – Sensors</vt:lpstr>
      <vt:lpstr>Preliminaries:  The voltage divider rule</vt:lpstr>
      <vt:lpstr>Preliminaries:  The potentiometer</vt:lpstr>
      <vt:lpstr>Preliminaries:  The Operational Amplifier MCP6002</vt:lpstr>
      <vt:lpstr>Preliminaries:  The Comparator circuit</vt:lpstr>
      <vt:lpstr>Sensors</vt:lpstr>
      <vt:lpstr>Temperature sensors</vt:lpstr>
      <vt:lpstr>Using the TMP36 with an op-amp</vt:lpstr>
      <vt:lpstr>CdS Photoresistor</vt:lpstr>
      <vt:lpstr>Using a CdS Photoresistor with an op-amp</vt:lpstr>
      <vt:lpstr>PIR Sensors</vt:lpstr>
      <vt:lpstr>More on IR sensors</vt:lpstr>
      <vt:lpstr>Distance / proximity sensor</vt:lpstr>
      <vt:lpstr>Calibration curve for GP2Y0A21YK </vt:lpstr>
      <vt:lpstr>Other sensor types:</vt:lpstr>
      <vt:lpstr>Distance Sensor: GP2Y0A21</vt:lpstr>
      <vt:lpstr>Distance Sensor: HC-SR04</vt:lpstr>
      <vt:lpstr>Distance measurement</vt:lpstr>
      <vt:lpstr>Magnetic Sensors</vt:lpstr>
      <vt:lpstr>3-Axis Digital Compass IC HMC5883L</vt:lpstr>
      <vt:lpstr>ADXL345 3-axis accelerometer</vt:lpstr>
      <vt:lpstr>Other sensor types:</vt:lpstr>
      <vt:lpstr>10 degree-of-freedom IMU</vt:lpstr>
      <vt:lpstr>Sample code for light detection</vt:lpstr>
      <vt:lpstr>The light detect program continued</vt:lpstr>
      <vt:lpstr>The light detect program continued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B – The Raspberrry Pi GPIO</dc:title>
  <dc:creator>Wes</dc:creator>
  <cp:lastModifiedBy>lawson</cp:lastModifiedBy>
  <cp:revision>140</cp:revision>
  <dcterms:created xsi:type="dcterms:W3CDTF">2014-03-05T02:20:26Z</dcterms:created>
  <dcterms:modified xsi:type="dcterms:W3CDTF">2015-09-24T13:37:21Z</dcterms:modified>
</cp:coreProperties>
</file>