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348DF-6B18-48C2-AAD0-4C508BE1CC2F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0602-8C57-4C31-94B5-0CBCA76F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867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6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970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072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2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8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0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4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3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9A60-0875-4D7D-91C3-BC98B994B10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EF49-CBEC-4563-8135-2C7C41BD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Chapter 7 - A closer look at Arrays</a:t>
            </a:r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one dimensional arrays (review)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copying arrays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arrays as function arguments</a:t>
            </a:r>
          </a:p>
          <a:p>
            <a:pPr lvl="1"/>
            <a:r>
              <a:rPr lang="en-US" altLang="en-US" dirty="0" smtClean="0"/>
              <a:t>sorting and searching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multi-dimensional arrays</a:t>
            </a:r>
          </a:p>
          <a:p>
            <a:pPr lvl="1"/>
            <a:r>
              <a:rPr lang="en-US" altLang="en-US" dirty="0" smtClean="0"/>
              <a:t>representation and realization</a:t>
            </a:r>
          </a:p>
          <a:p>
            <a:pPr lvl="1"/>
            <a:r>
              <a:rPr lang="en-US" altLang="en-US" dirty="0" smtClean="0"/>
              <a:t>initialization</a:t>
            </a:r>
          </a:p>
          <a:p>
            <a:pPr lvl="1"/>
            <a:r>
              <a:rPr lang="en-US" altLang="en-US" dirty="0" smtClean="0"/>
              <a:t>as function arguments</a:t>
            </a:r>
          </a:p>
        </p:txBody>
      </p:sp>
    </p:spTree>
    <p:extLst>
      <p:ext uri="{BB962C8B-B14F-4D97-AF65-F5344CB8AC3E}">
        <p14:creationId xmlns:p14="http://schemas.microsoft.com/office/powerpoint/2010/main" val="3708871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7.1 - main function (part </a:t>
            </a:r>
            <a:r>
              <a:rPr lang="en-US" altLang="en-US" b="1" dirty="0" smtClean="0">
                <a:latin typeface="Agency FB" panose="020B0503020202020204" pitchFamily="34" charset="0"/>
              </a:rPr>
              <a:t>3)</a:t>
            </a:r>
            <a:endParaRPr lang="en-US" altLang="en-US" b="1" dirty="0" smtClean="0">
              <a:latin typeface="Agency FB" panose="020B0503020202020204" pitchFamily="34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sz="2400" dirty="0" smtClean="0"/>
              <a:t>//</a:t>
            </a:r>
            <a:endParaRPr lang="en-US" altLang="en-US" sz="2400" dirty="0"/>
          </a:p>
          <a:p>
            <a:pPr>
              <a:buNone/>
            </a:pPr>
            <a:r>
              <a:rPr lang="en-US" altLang="en-US" sz="2400" dirty="0"/>
              <a:t>// finished sort high to low; print results</a:t>
            </a:r>
          </a:p>
          <a:p>
            <a:pPr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printf</a:t>
            </a:r>
            <a:r>
              <a:rPr lang="en-US" altLang="en-US" sz="2400" dirty="0"/>
              <a:t>("\n\</a:t>
            </a:r>
            <a:r>
              <a:rPr lang="en-US" altLang="en-US" sz="2400" dirty="0" err="1"/>
              <a:t>nThe</a:t>
            </a:r>
            <a:r>
              <a:rPr lang="en-US" altLang="en-US" sz="2400" dirty="0"/>
              <a:t> SORTED array is:\n");</a:t>
            </a:r>
          </a:p>
          <a:p>
            <a:pPr>
              <a:buNone/>
            </a:pPr>
            <a:r>
              <a:rPr lang="en-US" altLang="en-US" sz="2400" dirty="0"/>
              <a:t>		for(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=0;i&lt;</a:t>
            </a:r>
            <a:r>
              <a:rPr lang="en-US" altLang="en-US" sz="2400" dirty="0" err="1"/>
              <a:t>count;i</a:t>
            </a:r>
            <a:r>
              <a:rPr lang="en-US" altLang="en-US" sz="2400" dirty="0"/>
              <a:t>++)</a:t>
            </a:r>
          </a:p>
          <a:p>
            <a:pPr>
              <a:buNone/>
            </a:pPr>
            <a:r>
              <a:rPr lang="en-US" altLang="en-US" sz="2400" dirty="0"/>
              <a:t>			</a:t>
            </a:r>
            <a:r>
              <a:rPr lang="en-US" altLang="en-US" sz="2400" dirty="0" err="1"/>
              <a:t>printf</a:t>
            </a:r>
            <a:r>
              <a:rPr lang="en-US" altLang="en-US" sz="2400" dirty="0"/>
              <a:t>("%c %d",i%10?' ':'\n',</a:t>
            </a:r>
            <a:r>
              <a:rPr lang="en-US" altLang="en-US" sz="2400" dirty="0" err="1"/>
              <a:t>num</a:t>
            </a:r>
            <a:r>
              <a:rPr lang="en-US" altLang="en-US" sz="2400" dirty="0"/>
              <a:t>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]);</a:t>
            </a:r>
          </a:p>
          <a:p>
            <a:pPr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printf</a:t>
            </a:r>
            <a:r>
              <a:rPr lang="en-US" altLang="en-US" sz="2400" dirty="0"/>
              <a:t>("\n\n");</a:t>
            </a:r>
          </a:p>
          <a:p>
            <a:pPr>
              <a:buNone/>
            </a:pPr>
            <a:r>
              <a:rPr lang="en-US" altLang="en-US" sz="2400" dirty="0"/>
              <a:t>	return 0;</a:t>
            </a:r>
          </a:p>
          <a:p>
            <a:pPr>
              <a:buNone/>
            </a:pPr>
            <a:r>
              <a:rPr lang="en-US" altLang="en-US" sz="2400" dirty="0"/>
              <a:t>}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219212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array statistics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Read in an array of integers, find, and print the maximum, minimum, median, mean, and mode values.</a:t>
            </a:r>
          </a:p>
        </p:txBody>
      </p:sp>
    </p:spTree>
    <p:extLst>
      <p:ext uri="{BB962C8B-B14F-4D97-AF65-F5344CB8AC3E}">
        <p14:creationId xmlns:p14="http://schemas.microsoft.com/office/powerpoint/2010/main" val="40951514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specification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 lvl="1"/>
            <a:r>
              <a:rPr lang="en-US" altLang="en-US" dirty="0" smtClean="0"/>
              <a:t>start</a:t>
            </a:r>
          </a:p>
          <a:p>
            <a:pPr lvl="1"/>
            <a:r>
              <a:rPr lang="en-US" altLang="en-US" dirty="0" smtClean="0"/>
              <a:t>declare variables</a:t>
            </a:r>
          </a:p>
          <a:p>
            <a:pPr lvl="1"/>
            <a:r>
              <a:rPr lang="en-US" altLang="en-US" dirty="0" smtClean="0"/>
              <a:t>prompt for input</a:t>
            </a:r>
          </a:p>
          <a:p>
            <a:pPr lvl="1"/>
            <a:r>
              <a:rPr lang="en-US" altLang="en-US" dirty="0" smtClean="0"/>
              <a:t>read in an array of numbers, stop at EOF</a:t>
            </a:r>
          </a:p>
          <a:p>
            <a:pPr lvl="1"/>
            <a:r>
              <a:rPr lang="en-US" altLang="en-US" dirty="0" smtClean="0"/>
              <a:t>sort the numbers from high to low</a:t>
            </a:r>
          </a:p>
          <a:p>
            <a:pPr lvl="1"/>
            <a:r>
              <a:rPr lang="en-US" altLang="en-US" dirty="0" smtClean="0"/>
              <a:t>compute and print</a:t>
            </a:r>
          </a:p>
          <a:p>
            <a:pPr lvl="2"/>
            <a:r>
              <a:rPr lang="en-US" altLang="en-US" dirty="0" smtClean="0"/>
              <a:t>max, min, median, mean, mode</a:t>
            </a:r>
          </a:p>
          <a:p>
            <a:pPr lvl="1"/>
            <a:r>
              <a:rPr lang="en-US" altLang="en-US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8624183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part 1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2795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200" dirty="0" smtClean="0"/>
              <a:t>/* program to calculate array statistics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#include &lt;</a:t>
            </a:r>
            <a:r>
              <a:rPr lang="en-US" altLang="en-US" sz="2200" dirty="0" err="1" smtClean="0"/>
              <a:t>stdio.h</a:t>
            </a:r>
            <a:r>
              <a:rPr lang="en-US" altLang="en-US" sz="22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void </a:t>
            </a:r>
            <a:r>
              <a:rPr lang="en-US" altLang="en-US" sz="2200" dirty="0" err="1" smtClean="0"/>
              <a:t>bubble_sort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[],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num</a:t>
            </a:r>
            <a:r>
              <a:rPr lang="en-US" altLang="en-US" sz="2200" dirty="0" smtClean="0"/>
              <a:t>[100], </a:t>
            </a:r>
            <a:r>
              <a:rPr lang="en-US" altLang="en-US" sz="2200" dirty="0" smtClean="0"/>
              <a:t>count</a:t>
            </a:r>
            <a:r>
              <a:rPr lang="en-US" altLang="en-US" sz="2200" dirty="0" smtClean="0"/>
              <a:t>, mean(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[],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), mode(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[],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for(count=0;count&lt;100;count++) {</a:t>
            </a:r>
          </a:p>
          <a:p>
            <a:pPr>
              <a:buNone/>
            </a:pPr>
            <a:r>
              <a:rPr lang="en-US" altLang="en-US" sz="2200" dirty="0"/>
              <a:t>		</a:t>
            </a:r>
            <a:r>
              <a:rPr lang="en-US" altLang="en-US" sz="2200" dirty="0" err="1"/>
              <a:t>printf</a:t>
            </a:r>
            <a:r>
              <a:rPr lang="en-US" altLang="en-US" sz="2200" dirty="0"/>
              <a:t>("Enter a number (0 to exit): ");</a:t>
            </a:r>
          </a:p>
          <a:p>
            <a:pPr>
              <a:buNone/>
            </a:pPr>
            <a:r>
              <a:rPr lang="en-US" altLang="en-US" sz="2200" dirty="0" smtClean="0"/>
              <a:t>	</a:t>
            </a:r>
            <a:r>
              <a:rPr lang="en-US" altLang="en-US" sz="2200" dirty="0"/>
              <a:t>	if (</a:t>
            </a:r>
            <a:r>
              <a:rPr lang="en-US" altLang="en-US" sz="2200" dirty="0" err="1"/>
              <a:t>scanf</a:t>
            </a:r>
            <a:r>
              <a:rPr lang="en-US" altLang="en-US" sz="2200" dirty="0"/>
              <a:t>("%d",&amp;</a:t>
            </a:r>
            <a:r>
              <a:rPr lang="en-US" altLang="en-US" sz="2200" dirty="0" err="1"/>
              <a:t>num</a:t>
            </a:r>
            <a:r>
              <a:rPr lang="en-US" altLang="en-US" sz="2200" dirty="0"/>
              <a:t>[count])==EOF)</a:t>
            </a:r>
          </a:p>
          <a:p>
            <a:pPr>
              <a:buNone/>
            </a:pPr>
            <a:r>
              <a:rPr lang="en-US" altLang="en-US" sz="2200" dirty="0"/>
              <a:t>			break</a:t>
            </a:r>
            <a:r>
              <a:rPr lang="en-US" altLang="en-US" sz="2200" dirty="0" smtClean="0"/>
              <a:t>;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6292302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part 2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27950" cy="41148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/>
              <a:t>if </a:t>
            </a:r>
            <a:r>
              <a:rPr lang="en-US" altLang="en-US" sz="2000" dirty="0"/>
              <a:t>(</a:t>
            </a:r>
            <a:r>
              <a:rPr lang="en-US" altLang="en-US" sz="2000" dirty="0" err="1"/>
              <a:t>num</a:t>
            </a:r>
            <a:r>
              <a:rPr lang="en-US" altLang="en-US" sz="2000" dirty="0"/>
              <a:t>[count]&lt;=0)</a:t>
            </a:r>
          </a:p>
          <a:p>
            <a:pPr>
              <a:buNone/>
            </a:pPr>
            <a:r>
              <a:rPr lang="en-US" altLang="en-US" sz="2000" dirty="0"/>
              <a:t>		</a:t>
            </a:r>
            <a:r>
              <a:rPr lang="en-US" altLang="en-US" sz="2000" dirty="0" smtClean="0"/>
              <a:t>break</a:t>
            </a:r>
            <a:r>
              <a:rPr lang="en-US" altLang="en-US" sz="2000" dirty="0"/>
              <a:t>;</a:t>
            </a:r>
          </a:p>
          <a:p>
            <a:pPr>
              <a:buNone/>
            </a:pPr>
            <a:r>
              <a:rPr lang="en-US" altLang="en-US" sz="2000" dirty="0"/>
              <a:t>	}</a:t>
            </a:r>
          </a:p>
          <a:p>
            <a:pPr>
              <a:buFont typeface="Monotype Sorts" charset="0"/>
              <a:buNone/>
            </a:pPr>
            <a:r>
              <a:rPr lang="en-US" altLang="en-US" sz="2000" dirty="0" err="1" smtClean="0"/>
              <a:t>bubble_sort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num,count</a:t>
            </a:r>
            <a:r>
              <a:rPr lang="en-US" altLang="en-US" sz="20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("Array maximum = %d \n",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[0]);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("Array minimum = %d \n",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[count-1]);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("Array median = %d \n",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[count/2]);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("Array mean = %d \</a:t>
            </a:r>
            <a:r>
              <a:rPr lang="en-US" altLang="en-US" sz="2000" dirty="0" err="1" smtClean="0"/>
              <a:t>n",mean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num,count</a:t>
            </a:r>
            <a:r>
              <a:rPr lang="en-US" altLang="en-US" sz="2000" dirty="0" smtClean="0"/>
              <a:t>));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("Array mode = %d \</a:t>
            </a:r>
            <a:r>
              <a:rPr lang="en-US" altLang="en-US" sz="2000" dirty="0" err="1" smtClean="0"/>
              <a:t>n",mode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num,count</a:t>
            </a:r>
            <a:r>
              <a:rPr lang="en-US" altLang="en-US" sz="2000" dirty="0" smtClean="0"/>
              <a:t>));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return 0;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48032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part 3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27950" cy="50292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2000" dirty="0" err="1"/>
              <a:t>int</a:t>
            </a:r>
            <a:r>
              <a:rPr lang="en-US" altLang="en-US" sz="2000" dirty="0"/>
              <a:t> mean(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</a:t>
            </a:r>
            <a:r>
              <a:rPr lang="en-US" altLang="en-US" sz="2000" dirty="0"/>
              <a:t>[],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count)</a:t>
            </a:r>
          </a:p>
          <a:p>
            <a:pPr>
              <a:buNone/>
            </a:pPr>
            <a:r>
              <a:rPr lang="en-US" altLang="en-US" sz="2000" dirty="0"/>
              <a:t>{</a:t>
            </a: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avg</a:t>
            </a:r>
            <a:r>
              <a:rPr lang="en-US" altLang="en-US" sz="2000" dirty="0"/>
              <a:t>=0,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;</a:t>
            </a:r>
          </a:p>
          <a:p>
            <a:pPr>
              <a:buNone/>
            </a:pPr>
            <a:r>
              <a:rPr lang="en-US" altLang="en-US" sz="2000" dirty="0"/>
              <a:t>	for(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=0;i&lt;</a:t>
            </a:r>
            <a:r>
              <a:rPr lang="en-US" altLang="en-US" sz="2000" dirty="0" err="1"/>
              <a:t>count;avg</a:t>
            </a:r>
            <a:r>
              <a:rPr lang="en-US" altLang="en-US" sz="2000" dirty="0"/>
              <a:t>+=</a:t>
            </a:r>
            <a:r>
              <a:rPr lang="en-US" altLang="en-US" sz="2000" dirty="0" err="1"/>
              <a:t>num</a:t>
            </a:r>
            <a:r>
              <a:rPr lang="en-US" altLang="en-US" sz="2000" dirty="0"/>
              <a:t>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++]);</a:t>
            </a:r>
          </a:p>
          <a:p>
            <a:pPr>
              <a:buNone/>
            </a:pPr>
            <a:r>
              <a:rPr lang="en-US" altLang="en-US" sz="2000" dirty="0"/>
              <a:t>	return (</a:t>
            </a:r>
            <a:r>
              <a:rPr lang="en-US" altLang="en-US" sz="2000" dirty="0" err="1"/>
              <a:t>avg</a:t>
            </a:r>
            <a:r>
              <a:rPr lang="en-US" altLang="en-US" sz="2000" dirty="0"/>
              <a:t>/count);</a:t>
            </a:r>
          </a:p>
          <a:p>
            <a:pPr>
              <a:buNone/>
            </a:pPr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11441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7.2 - part 4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27950" cy="5029200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mode(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[],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count)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=0, </a:t>
            </a:r>
            <a:r>
              <a:rPr lang="en-US" altLang="en-US" sz="2000" dirty="0" err="1" smtClean="0"/>
              <a:t>omode</a:t>
            </a:r>
            <a:r>
              <a:rPr lang="en-US" altLang="en-US" sz="2000" dirty="0" smtClean="0"/>
              <a:t>=0, </a:t>
            </a:r>
            <a:r>
              <a:rPr lang="en-US" altLang="en-US" sz="2000" dirty="0" err="1" smtClean="0"/>
              <a:t>nmode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otemp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ntemp</a:t>
            </a:r>
            <a:r>
              <a:rPr lang="en-US" altLang="en-US" sz="20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while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&lt;count-1) 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</a:t>
            </a:r>
            <a:r>
              <a:rPr lang="en-US" altLang="en-US" sz="2000" dirty="0" err="1" smtClean="0"/>
              <a:t>ntemp</a:t>
            </a:r>
            <a:r>
              <a:rPr lang="en-US" altLang="en-US" sz="2000" dirty="0" smtClean="0"/>
              <a:t>=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for(</a:t>
            </a:r>
            <a:r>
              <a:rPr lang="en-US" altLang="en-US" sz="2000" dirty="0" err="1" smtClean="0"/>
              <a:t>nmode</a:t>
            </a:r>
            <a:r>
              <a:rPr lang="en-US" altLang="en-US" sz="2000" dirty="0" smtClean="0"/>
              <a:t>=1;i&lt;(count-1)&amp;&amp;</a:t>
            </a:r>
            <a:r>
              <a:rPr lang="en-US" altLang="en-US" sz="2000" dirty="0" err="1" smtClean="0"/>
              <a:t>ntemp</a:t>
            </a:r>
            <a:r>
              <a:rPr lang="en-US" altLang="en-US" sz="2000" dirty="0" smtClean="0"/>
              <a:t>==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[++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];</a:t>
            </a:r>
            <a:r>
              <a:rPr lang="en-US" altLang="en-US" sz="2000" dirty="0" err="1" smtClean="0"/>
              <a:t>nmode</a:t>
            </a:r>
            <a:r>
              <a:rPr lang="en-US" altLang="en-US" sz="2000" dirty="0" smtClean="0"/>
              <a:t>++);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if (</a:t>
            </a:r>
            <a:r>
              <a:rPr lang="en-US" altLang="en-US" sz="2000" dirty="0" err="1" smtClean="0"/>
              <a:t>nmode</a:t>
            </a:r>
            <a:r>
              <a:rPr lang="en-US" altLang="en-US" sz="2000" dirty="0" smtClean="0"/>
              <a:t>&gt;</a:t>
            </a:r>
            <a:r>
              <a:rPr lang="en-US" altLang="en-US" sz="2000" dirty="0" err="1" smtClean="0"/>
              <a:t>omode</a:t>
            </a:r>
            <a:r>
              <a:rPr lang="en-US" altLang="en-US" sz="2000" dirty="0" smtClean="0"/>
              <a:t>) 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	</a:t>
            </a:r>
            <a:r>
              <a:rPr lang="en-US" altLang="en-US" sz="2000" dirty="0" err="1" smtClean="0"/>
              <a:t>otemp</a:t>
            </a:r>
            <a:r>
              <a:rPr lang="en-US" altLang="en-US" sz="2000" dirty="0" smtClean="0"/>
              <a:t>=</a:t>
            </a:r>
            <a:r>
              <a:rPr lang="en-US" altLang="en-US" sz="2000" dirty="0" err="1" smtClean="0"/>
              <a:t>ntemp</a:t>
            </a:r>
            <a:r>
              <a:rPr lang="en-US" altLang="en-US" sz="20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	</a:t>
            </a:r>
            <a:r>
              <a:rPr lang="en-US" altLang="en-US" sz="2000" dirty="0" err="1" smtClean="0"/>
              <a:t>omode</a:t>
            </a:r>
            <a:r>
              <a:rPr lang="en-US" altLang="en-US" sz="2000" dirty="0" smtClean="0"/>
              <a:t>=</a:t>
            </a:r>
            <a:r>
              <a:rPr lang="en-US" altLang="en-US" sz="2000" dirty="0" err="1" smtClean="0"/>
              <a:t>nmode</a:t>
            </a:r>
            <a:r>
              <a:rPr lang="en-US" altLang="en-US" sz="20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}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}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(“frequency = %d \n”,</a:t>
            </a:r>
            <a:r>
              <a:rPr lang="en-US" altLang="en-US" sz="2000" dirty="0" err="1" smtClean="0"/>
              <a:t>omode</a:t>
            </a:r>
            <a:r>
              <a:rPr lang="en-US" altLang="en-US" sz="20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return </a:t>
            </a:r>
            <a:r>
              <a:rPr lang="en-US" altLang="en-US" sz="2000" dirty="0" err="1" smtClean="0"/>
              <a:t>otemp</a:t>
            </a:r>
            <a:r>
              <a:rPr lang="en-US" altLang="en-US" sz="20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63211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Array Searching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key</a:t>
            </a:r>
            <a:r>
              <a:rPr lang="en-US" altLang="en-US" dirty="0" smtClean="0"/>
              <a:t>: is value present in array?</a:t>
            </a:r>
          </a:p>
          <a:p>
            <a:pPr lvl="1"/>
            <a:r>
              <a:rPr lang="en-US" altLang="en-US" dirty="0" smtClean="0"/>
              <a:t>if yes, return array location</a:t>
            </a:r>
          </a:p>
          <a:p>
            <a:pPr lvl="1"/>
            <a:r>
              <a:rPr lang="en-US" altLang="en-US" dirty="0" smtClean="0"/>
              <a:t>if no, return “no match”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search types:</a:t>
            </a:r>
          </a:p>
          <a:p>
            <a:pPr lvl="1"/>
            <a:r>
              <a:rPr lang="en-US" altLang="en-US" dirty="0" smtClean="0"/>
              <a:t>linear search</a:t>
            </a:r>
          </a:p>
          <a:p>
            <a:pPr lvl="1"/>
            <a:r>
              <a:rPr lang="en-US" altLang="en-US" dirty="0" smtClean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41720776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Linear search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800600"/>
          </a:xfrm>
          <a:noFill/>
        </p:spPr>
        <p:txBody>
          <a:bodyPr/>
          <a:lstStyle/>
          <a:p>
            <a:pPr lvl="1"/>
            <a:r>
              <a:rPr lang="en-US" altLang="en-US" sz="2400" dirty="0" smtClean="0"/>
              <a:t>start at first value and move up through array until value is found.</a:t>
            </a:r>
          </a:p>
          <a:p>
            <a:pPr lvl="1"/>
            <a:r>
              <a:rPr lang="en-US" altLang="en-US" sz="2400" dirty="0" smtClean="0"/>
              <a:t>takes an average of n/2 comparisons (if key is present)</a:t>
            </a:r>
          </a:p>
          <a:p>
            <a:pPr lvl="1"/>
            <a:r>
              <a:rPr lang="en-US" altLang="en-US" sz="2400" dirty="0" smtClean="0"/>
              <a:t>good method for small or unsorted arrays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=0,j=-1;i&lt;</a:t>
            </a:r>
            <a:r>
              <a:rPr lang="en-US" altLang="en-US" sz="2400" dirty="0" err="1" smtClean="0"/>
              <a:t>max_num;i</a:t>
            </a:r>
            <a:r>
              <a:rPr lang="en-US" altLang="en-US" sz="2400" dirty="0" smtClean="0"/>
              <a:t>++)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   if (array[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]==key) {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      j=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; 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      break;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   }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return j;</a:t>
            </a:r>
          </a:p>
        </p:txBody>
      </p:sp>
    </p:spTree>
    <p:extLst>
      <p:ext uri="{BB962C8B-B14F-4D97-AF65-F5344CB8AC3E}">
        <p14:creationId xmlns:p14="http://schemas.microsoft.com/office/powerpoint/2010/main" val="65966201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Binary search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27950" cy="4114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must have an ordered array (low-to-high or high-to-low)</a:t>
            </a:r>
          </a:p>
          <a:p>
            <a:pPr lvl="1"/>
            <a:r>
              <a:rPr lang="en-US" altLang="en-US" dirty="0" smtClean="0"/>
              <a:t>must first perform a sort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compare key to middle value (high-to-low).</a:t>
            </a:r>
          </a:p>
          <a:p>
            <a:pPr lvl="1"/>
            <a:r>
              <a:rPr lang="en-US" altLang="en-US" dirty="0" smtClean="0"/>
              <a:t>if key is the same, return result</a:t>
            </a:r>
          </a:p>
          <a:p>
            <a:pPr lvl="1"/>
            <a:r>
              <a:rPr lang="en-US" altLang="en-US" dirty="0" smtClean="0"/>
              <a:t>if key is smaller, discard lower half of array</a:t>
            </a:r>
          </a:p>
          <a:p>
            <a:pPr lvl="1"/>
            <a:r>
              <a:rPr lang="en-US" altLang="en-US" dirty="0" smtClean="0"/>
              <a:t>if key is larger, discard upper half of array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if array down to one value, return no match</a:t>
            </a:r>
          </a:p>
        </p:txBody>
      </p:sp>
    </p:spTree>
    <p:extLst>
      <p:ext uri="{BB962C8B-B14F-4D97-AF65-F5344CB8AC3E}">
        <p14:creationId xmlns:p14="http://schemas.microsoft.com/office/powerpoint/2010/main" val="17014642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One dimensional Arrays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37550" cy="4495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Define with square brackets []</a:t>
            </a:r>
          </a:p>
          <a:p>
            <a:pPr lvl="1"/>
            <a:r>
              <a:rPr lang="en-US" altLang="en-US" dirty="0" smtClean="0"/>
              <a:t>type </a:t>
            </a:r>
            <a:r>
              <a:rPr lang="en-US" altLang="en-US" i="1" dirty="0" err="1" smtClean="0"/>
              <a:t>array_name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[</a:t>
            </a:r>
            <a:r>
              <a:rPr lang="en-US" altLang="en-US" i="1" dirty="0" err="1" smtClean="0"/>
              <a:t>num_elements</a:t>
            </a:r>
            <a:r>
              <a:rPr lang="en-US" altLang="en-US" dirty="0" smtClean="0"/>
              <a:t>]</a:t>
            </a:r>
          </a:p>
          <a:p>
            <a:pPr lvl="1"/>
            <a:r>
              <a:rPr lang="en-US" altLang="en-US" dirty="0" smtClean="0"/>
              <a:t>[] is an operator with the highest precedence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example: char name[20]</a:t>
            </a:r>
          </a:p>
          <a:p>
            <a:pPr lvl="1"/>
            <a:r>
              <a:rPr lang="en-US" altLang="en-US" dirty="0" smtClean="0"/>
              <a:t>char[0] is the first element, char[19] is the last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“</a:t>
            </a:r>
            <a:r>
              <a:rPr lang="en-US" altLang="en-US" dirty="0" err="1" smtClean="0"/>
              <a:t>sizeof</a:t>
            </a:r>
            <a:r>
              <a:rPr lang="en-US" altLang="en-US" dirty="0" smtClean="0"/>
              <a:t>” determines storage requirement of array (e.g. </a:t>
            </a:r>
            <a:r>
              <a:rPr lang="en-US" altLang="en-US" dirty="0" err="1" smtClean="0"/>
              <a:t>sizeof</a:t>
            </a:r>
            <a:r>
              <a:rPr lang="en-US" altLang="en-US" dirty="0" smtClean="0"/>
              <a:t> (name) = 20).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scope and privacy is the same as for scalars</a:t>
            </a:r>
          </a:p>
        </p:txBody>
      </p:sp>
    </p:spTree>
    <p:extLst>
      <p:ext uri="{BB962C8B-B14F-4D97-AF65-F5344CB8AC3E}">
        <p14:creationId xmlns:p14="http://schemas.microsoft.com/office/powerpoint/2010/main" val="180516472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1534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7.3 - Binary search function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27950" cy="5105400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binary_search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[],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count,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key)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low=0, high=count-1, middle;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while (low&lt;=high) 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middle=(</a:t>
            </a:r>
            <a:r>
              <a:rPr lang="en-US" altLang="en-US" sz="2000" dirty="0" err="1" smtClean="0"/>
              <a:t>low+high</a:t>
            </a:r>
            <a:r>
              <a:rPr lang="en-US" altLang="en-US" sz="2000" dirty="0" smtClean="0"/>
              <a:t>)/2;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if (key &gt; 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[middle])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   high=middle-1;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else if (key &lt; 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[middle])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   low=middle+1;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else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   return middle;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}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return -1;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8462431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7.3 - main (part 1)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200" dirty="0" smtClean="0"/>
              <a:t>/* new binary search program of an integer array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#include &lt;</a:t>
            </a:r>
            <a:r>
              <a:rPr lang="en-US" altLang="en-US" sz="2200" dirty="0" err="1" smtClean="0"/>
              <a:t>stdio.h</a:t>
            </a:r>
            <a:r>
              <a:rPr lang="en-US" altLang="en-US" sz="22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void </a:t>
            </a:r>
            <a:r>
              <a:rPr lang="en-US" altLang="en-US" sz="2200" dirty="0" err="1" smtClean="0"/>
              <a:t>bubble_sort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[],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binary_search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[],</a:t>
            </a:r>
            <a:r>
              <a:rPr lang="en-US" altLang="en-US" sz="2200" dirty="0" err="1" smtClean="0"/>
              <a:t>int,int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num</a:t>
            </a:r>
            <a:r>
              <a:rPr lang="en-US" altLang="en-US" sz="2200" dirty="0" smtClean="0"/>
              <a:t>[100],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, count, key, </a:t>
            </a:r>
            <a:r>
              <a:rPr lang="en-US" altLang="en-US" sz="2200" dirty="0" err="1" smtClean="0"/>
              <a:t>loc</a:t>
            </a:r>
            <a:r>
              <a:rPr lang="en-US" altLang="en-US" sz="2200" dirty="0" smtClean="0"/>
              <a:t>;</a:t>
            </a:r>
          </a:p>
          <a:p>
            <a:pPr>
              <a:buFont typeface="Monotype Sorts" charset="0"/>
              <a:buNone/>
            </a:pPr>
            <a:endParaRPr lang="en-US" altLang="en-US" sz="2200" dirty="0" smtClean="0"/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	for(count=0;count&lt;100;count++) {</a:t>
            </a:r>
          </a:p>
          <a:p>
            <a:pPr>
              <a:buNone/>
            </a:pPr>
            <a:r>
              <a:rPr lang="en-US" altLang="en-US" sz="2200" dirty="0" smtClean="0"/>
              <a:t>		</a:t>
            </a:r>
            <a:r>
              <a:rPr lang="en-US" altLang="en-US" sz="2200" dirty="0" err="1" smtClean="0"/>
              <a:t>printf</a:t>
            </a:r>
            <a:r>
              <a:rPr lang="en-US" altLang="en-US" sz="2200" dirty="0" smtClean="0"/>
              <a:t>("Enter a </a:t>
            </a:r>
            <a:r>
              <a:rPr lang="en-US" altLang="en-US" sz="2200" dirty="0" smtClean="0"/>
              <a:t>number (</a:t>
            </a:r>
            <a:r>
              <a:rPr lang="en-US" altLang="en-US" sz="2200" dirty="0"/>
              <a:t>0 to exit): </a:t>
            </a:r>
            <a:r>
              <a:rPr lang="en-US" altLang="en-US" sz="2200" dirty="0" smtClean="0"/>
              <a:t>");</a:t>
            </a:r>
          </a:p>
          <a:p>
            <a:pPr>
              <a:buNone/>
            </a:pPr>
            <a:r>
              <a:rPr lang="en-US" altLang="en-US" sz="2200" dirty="0" smtClean="0"/>
              <a:t>	</a:t>
            </a:r>
            <a:r>
              <a:rPr lang="en-US" altLang="en-US" sz="2200" dirty="0"/>
              <a:t>	if (</a:t>
            </a:r>
            <a:r>
              <a:rPr lang="en-US" altLang="en-US" sz="2200" dirty="0" err="1"/>
              <a:t>scanf</a:t>
            </a:r>
            <a:r>
              <a:rPr lang="en-US" altLang="en-US" sz="2200" dirty="0"/>
              <a:t>("%d",&amp;</a:t>
            </a:r>
            <a:r>
              <a:rPr lang="en-US" altLang="en-US" sz="2200" dirty="0" err="1"/>
              <a:t>num</a:t>
            </a:r>
            <a:r>
              <a:rPr lang="en-US" altLang="en-US" sz="2200" dirty="0"/>
              <a:t>[count])==EOF)</a:t>
            </a:r>
          </a:p>
          <a:p>
            <a:pPr>
              <a:buNone/>
            </a:pPr>
            <a:r>
              <a:rPr lang="en-US" altLang="en-US" sz="2200" dirty="0"/>
              <a:t>			break</a:t>
            </a:r>
            <a:r>
              <a:rPr lang="en-US" altLang="en-US" sz="2200" dirty="0" smtClean="0"/>
              <a:t>;</a:t>
            </a: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9118599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7.3 - main (part 2)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27950" cy="50292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1800" dirty="0" smtClean="0"/>
              <a:t>	</a:t>
            </a:r>
            <a:r>
              <a:rPr lang="en-US" altLang="en-US" sz="2000" dirty="0"/>
              <a:t>	if 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[count]&lt;=0)</a:t>
            </a:r>
            <a:endParaRPr lang="en-US" altLang="en-US" sz="2000" dirty="0"/>
          </a:p>
          <a:p>
            <a:pPr>
              <a:buNone/>
            </a:pPr>
            <a:r>
              <a:rPr lang="en-US" altLang="en-US" sz="2000" dirty="0"/>
              <a:t>			break</a:t>
            </a:r>
            <a:r>
              <a:rPr lang="en-US" altLang="en-US" sz="2000" dirty="0" smtClean="0"/>
              <a:t>;</a:t>
            </a: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}</a:t>
            </a: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=0;i&lt;</a:t>
            </a:r>
            <a:r>
              <a:rPr lang="en-US" altLang="en-US" sz="2000" dirty="0" err="1" smtClean="0"/>
              <a:t>count;i</a:t>
            </a:r>
            <a:r>
              <a:rPr lang="en-US" altLang="en-US" sz="2000" dirty="0" smtClean="0"/>
              <a:t>++)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("%c %d",i%10?' ':'\n',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bubble_sort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num,count</a:t>
            </a:r>
            <a:r>
              <a:rPr lang="en-US" altLang="en-US" sz="20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=0;i&lt;</a:t>
            </a:r>
            <a:r>
              <a:rPr lang="en-US" altLang="en-US" sz="2000" dirty="0" err="1" smtClean="0"/>
              <a:t>count;i</a:t>
            </a:r>
            <a:r>
              <a:rPr lang="en-US" altLang="en-US" sz="2000" dirty="0" smtClean="0"/>
              <a:t>++)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("%c %d",i%10?' ':'\n',</a:t>
            </a:r>
            <a:r>
              <a:rPr lang="en-US" altLang="en-US" sz="2000" dirty="0" err="1" smtClean="0"/>
              <a:t>num</a:t>
            </a:r>
            <a:r>
              <a:rPr lang="en-US" altLang="en-US" sz="2000" dirty="0" smtClean="0"/>
              <a:t>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("\n Enter a key: 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scanf</a:t>
            </a:r>
            <a:r>
              <a:rPr lang="en-US" altLang="en-US" sz="2000" dirty="0" smtClean="0"/>
              <a:t>("%</a:t>
            </a:r>
            <a:r>
              <a:rPr lang="en-US" altLang="en-US" sz="2000" dirty="0" err="1" smtClean="0"/>
              <a:t>d",&amp;key</a:t>
            </a:r>
            <a:r>
              <a:rPr lang="en-US" altLang="en-US" sz="20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loc</a:t>
            </a:r>
            <a:r>
              <a:rPr lang="en-US" altLang="en-US" sz="2000" dirty="0" smtClean="0"/>
              <a:t>=</a:t>
            </a:r>
            <a:r>
              <a:rPr lang="en-US" altLang="en-US" sz="2000" dirty="0" err="1" smtClean="0"/>
              <a:t>binary_search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num,count,key</a:t>
            </a:r>
            <a:r>
              <a:rPr lang="en-US" altLang="en-US" sz="2000" dirty="0" smtClean="0"/>
              <a:t>);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9573607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gency FB" panose="020B0503020202020204" pitchFamily="34" charset="0"/>
              </a:rPr>
              <a:t>Program 7.3 - main (part </a:t>
            </a:r>
            <a:r>
              <a:rPr lang="en-US" altLang="en-US" b="1" dirty="0" smtClean="0">
                <a:latin typeface="Agency FB" panose="020B0503020202020204" pitchFamily="34" charset="0"/>
              </a:rPr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	if (</a:t>
            </a:r>
            <a:r>
              <a:rPr lang="en-US" altLang="en-US" dirty="0" err="1"/>
              <a:t>loc</a:t>
            </a:r>
            <a:r>
              <a:rPr lang="en-US" altLang="en-US" dirty="0"/>
              <a:t>==-1)</a:t>
            </a:r>
          </a:p>
          <a:p>
            <a:pPr>
              <a:buNone/>
            </a:pPr>
            <a:r>
              <a:rPr lang="en-US" altLang="en-US" dirty="0"/>
              <a:t>	   </a:t>
            </a:r>
            <a:r>
              <a:rPr lang="en-US" altLang="en-US" dirty="0" err="1"/>
              <a:t>printf</a:t>
            </a:r>
            <a:r>
              <a:rPr lang="en-US" altLang="en-US" dirty="0"/>
              <a:t>("error: key was not </a:t>
            </a:r>
            <a:r>
              <a:rPr lang="en-US" altLang="en-US" dirty="0" smtClean="0"/>
              <a:t>found\n");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	else</a:t>
            </a:r>
          </a:p>
          <a:p>
            <a:pPr>
              <a:buNone/>
            </a:pPr>
            <a:r>
              <a:rPr lang="en-US" altLang="en-US" dirty="0"/>
              <a:t>	   </a:t>
            </a:r>
            <a:r>
              <a:rPr lang="en-US" altLang="en-US" dirty="0" err="1"/>
              <a:t>printf</a:t>
            </a:r>
            <a:r>
              <a:rPr lang="en-US" altLang="en-US" dirty="0"/>
              <a:t>("key found in position %</a:t>
            </a:r>
            <a:r>
              <a:rPr lang="en-US" altLang="en-US" dirty="0" smtClean="0"/>
              <a:t>d\n",</a:t>
            </a:r>
            <a:r>
              <a:rPr lang="en-US" altLang="en-US" dirty="0" err="1"/>
              <a:t>loc</a:t>
            </a:r>
            <a:r>
              <a:rPr lang="en-US" altLang="en-US" dirty="0"/>
              <a:t>);</a:t>
            </a:r>
          </a:p>
          <a:p>
            <a:pPr>
              <a:buNone/>
            </a:pPr>
            <a:r>
              <a:rPr lang="en-US" altLang="en-US" dirty="0"/>
              <a:t>	return 0;</a:t>
            </a:r>
          </a:p>
          <a:p>
            <a:pPr>
              <a:buNone/>
            </a:pPr>
            <a:r>
              <a:rPr lang="en-US" alt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09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Multi-dimensional arrays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Multi-dimensional arrays are natural for many situations:</a:t>
            </a:r>
          </a:p>
          <a:p>
            <a:pPr lvl="1"/>
            <a:r>
              <a:rPr lang="en-US" altLang="en-US" dirty="0" smtClean="0"/>
              <a:t>chess board (2-D)</a:t>
            </a:r>
          </a:p>
          <a:p>
            <a:pPr lvl="1"/>
            <a:r>
              <a:rPr lang="en-US" altLang="en-US" dirty="0" smtClean="0"/>
              <a:t>matrices (2-D)</a:t>
            </a:r>
          </a:p>
          <a:p>
            <a:pPr lvl="1"/>
            <a:r>
              <a:rPr lang="en-US" altLang="en-US" dirty="0" smtClean="0"/>
              <a:t>arrays of strings (2-D)</a:t>
            </a:r>
          </a:p>
          <a:p>
            <a:pPr lvl="1"/>
            <a:r>
              <a:rPr lang="en-US" altLang="en-US" dirty="0" smtClean="0"/>
              <a:t>scalar fields in space (3-D)</a:t>
            </a:r>
          </a:p>
          <a:p>
            <a:pPr lvl="1"/>
            <a:r>
              <a:rPr lang="en-US" altLang="en-US" dirty="0" smtClean="0"/>
              <a:t>vector fields in space (9-D)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We will only worry about 2-D arrays here</a:t>
            </a:r>
          </a:p>
        </p:txBody>
      </p:sp>
    </p:spTree>
    <p:extLst>
      <p:ext uri="{BB962C8B-B14F-4D97-AF65-F5344CB8AC3E}">
        <p14:creationId xmlns:p14="http://schemas.microsoft.com/office/powerpoint/2010/main" val="72108481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2-D Arrays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general definition: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type </a:t>
            </a:r>
            <a:r>
              <a:rPr lang="en-US" altLang="en-US" i="1" dirty="0" err="1" smtClean="0"/>
              <a:t>array_name</a:t>
            </a:r>
            <a:r>
              <a:rPr lang="en-US" altLang="en-US" dirty="0" smtClean="0"/>
              <a:t>[</a:t>
            </a:r>
            <a:r>
              <a:rPr lang="en-US" altLang="en-US" i="1" dirty="0" err="1" smtClean="0"/>
              <a:t>num_rows</a:t>
            </a:r>
            <a:r>
              <a:rPr lang="en-US" altLang="en-US" dirty="0" smtClean="0"/>
              <a:t>][</a:t>
            </a:r>
            <a:r>
              <a:rPr lang="en-US" altLang="en-US" i="1" dirty="0" err="1" smtClean="0"/>
              <a:t>num_columns</a:t>
            </a:r>
            <a:r>
              <a:rPr lang="en-US" altLang="en-US" dirty="0" smtClean="0"/>
              <a:t>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you can visualize it as a 2-D grid with </a:t>
            </a:r>
            <a:r>
              <a:rPr lang="en-US" altLang="en-US" i="1" dirty="0" err="1" smtClean="0"/>
              <a:t>num_rows</a:t>
            </a:r>
            <a:r>
              <a:rPr lang="en-US" altLang="en-US" dirty="0" smtClean="0"/>
              <a:t> rows by </a:t>
            </a:r>
            <a:r>
              <a:rPr lang="en-US" altLang="en-US" i="1" dirty="0" err="1" smtClean="0"/>
              <a:t>num_columns</a:t>
            </a:r>
            <a:r>
              <a:rPr lang="en-US" altLang="en-US" dirty="0" smtClean="0"/>
              <a:t> columns.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 memory, they are actually stored linearly, with the outermost subscript (the column) varying most rapidly.</a:t>
            </a:r>
          </a:p>
        </p:txBody>
      </p:sp>
    </p:spTree>
    <p:extLst>
      <p:ext uri="{BB962C8B-B14F-4D97-AF65-F5344CB8AC3E}">
        <p14:creationId xmlns:p14="http://schemas.microsoft.com/office/powerpoint/2010/main" val="10234585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2-D Array - example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Consider the array: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[3][4]. The numbers are stored in memory like so: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[0][0] (first)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[1][2]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[0][1] 	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[1][3]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[0][2] 	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[2][0]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[0][3] 	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[2][1]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[1][0] 	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[2][2]</a:t>
            </a:r>
          </a:p>
          <a:p>
            <a:pPr lvl="1">
              <a:buFontTx/>
              <a:buChar char="→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[1][1] 	 	</a:t>
            </a:r>
            <a:r>
              <a:rPr lang="en-US" altLang="en-US" dirty="0" smtClean="0">
                <a:latin typeface="Wingdings" pitchFamily="2" charset="2"/>
                <a:sym typeface="Wingdings"/>
              </a:rPr>
              <a:t>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[2][3] (last)</a:t>
            </a:r>
          </a:p>
        </p:txBody>
      </p:sp>
    </p:spTree>
    <p:extLst>
      <p:ext uri="{BB962C8B-B14F-4D97-AF65-F5344CB8AC3E}">
        <p14:creationId xmlns:p14="http://schemas.microsoft.com/office/powerpoint/2010/main" val="85589362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Accessing multi-dimensional arrays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given our example: 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[3][4], the usual way to reference the element in the second row and the third column is:</a:t>
            </a:r>
          </a:p>
          <a:p>
            <a:pPr lvl="1"/>
            <a:r>
              <a:rPr lang="en-US" altLang="en-US" dirty="0" err="1" smtClean="0"/>
              <a:t>num</a:t>
            </a:r>
            <a:r>
              <a:rPr lang="en-US" altLang="en-US" dirty="0" smtClean="0"/>
              <a:t>[1][2]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NB: </a:t>
            </a:r>
          </a:p>
          <a:p>
            <a:pPr lvl="1"/>
            <a:r>
              <a:rPr lang="en-US" altLang="en-US" dirty="0" err="1" smtClean="0"/>
              <a:t>num</a:t>
            </a:r>
            <a:r>
              <a:rPr lang="en-US" altLang="en-US" dirty="0" smtClean="0"/>
              <a:t>[1,2] and </a:t>
            </a:r>
            <a:r>
              <a:rPr lang="en-US" altLang="en-US" dirty="0" err="1" smtClean="0"/>
              <a:t>num</a:t>
            </a:r>
            <a:r>
              <a:rPr lang="en-US" altLang="en-US" dirty="0" smtClean="0"/>
              <a:t>(1,2) are common errors!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err="1" smtClean="0"/>
              <a:t>num</a:t>
            </a:r>
            <a:r>
              <a:rPr lang="en-US" altLang="en-US" dirty="0" smtClean="0"/>
              <a:t>[1]</a:t>
            </a:r>
            <a:r>
              <a:rPr lang="en-US" altLang="en-US" sz="2800" dirty="0" smtClean="0"/>
              <a:t> (without second subscript) </a:t>
            </a:r>
            <a:r>
              <a:rPr lang="en-US" altLang="en-US" dirty="0" smtClean="0"/>
              <a:t>references the entire second row </a:t>
            </a:r>
            <a:r>
              <a:rPr lang="en-US" altLang="en-US" sz="2800" dirty="0" smtClean="0"/>
              <a:t>(is a 1-D array)</a:t>
            </a:r>
          </a:p>
        </p:txBody>
      </p:sp>
    </p:spTree>
    <p:extLst>
      <p:ext uri="{BB962C8B-B14F-4D97-AF65-F5344CB8AC3E}">
        <p14:creationId xmlns:p14="http://schemas.microsoft.com/office/powerpoint/2010/main" val="232481758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2-D array initialization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958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Example:</a:t>
            </a:r>
          </a:p>
          <a:p>
            <a:pPr>
              <a:buFont typeface="Monotype Sorts" charset="0"/>
              <a:buNone/>
            </a:pP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[3][4]={{1,2,3,4},{5,6,7},{9,10,11,12}};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general rules:</a:t>
            </a:r>
          </a:p>
          <a:p>
            <a:pPr lvl="1"/>
            <a:r>
              <a:rPr lang="en-US" altLang="en-US" dirty="0" smtClean="0"/>
              <a:t>initial values are loaded by varying most rapidly the outer subscript and working inward</a:t>
            </a:r>
          </a:p>
          <a:p>
            <a:pPr lvl="1"/>
            <a:r>
              <a:rPr lang="en-US" altLang="en-US" dirty="0" smtClean="0"/>
              <a:t>braces enclose the entire initialization sequence</a:t>
            </a:r>
          </a:p>
          <a:p>
            <a:pPr lvl="1"/>
            <a:r>
              <a:rPr lang="en-US" altLang="en-US" dirty="0" smtClean="0"/>
              <a:t>braces enclose each row of values</a:t>
            </a:r>
          </a:p>
          <a:p>
            <a:pPr lvl="1"/>
            <a:r>
              <a:rPr lang="en-US" altLang="en-US" dirty="0" smtClean="0"/>
              <a:t>if any values are missing from row data, the later column values are set to zero</a:t>
            </a:r>
          </a:p>
        </p:txBody>
      </p:sp>
    </p:spTree>
    <p:extLst>
      <p:ext uri="{BB962C8B-B14F-4D97-AF65-F5344CB8AC3E}">
        <p14:creationId xmlns:p14="http://schemas.microsoft.com/office/powerpoint/2010/main" val="419033672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2-D array initialization - </a:t>
            </a:r>
            <a:r>
              <a:rPr lang="en-US" altLang="en-US" b="1" dirty="0" err="1" smtClean="0">
                <a:latin typeface="Agency FB" panose="020B0503020202020204" pitchFamily="34" charset="0"/>
              </a:rPr>
              <a:t>ctd</a:t>
            </a:r>
            <a:endParaRPr lang="en-US" altLang="en-US" b="1" dirty="0" smtClean="0">
              <a:latin typeface="Agency FB" panose="020B0503020202020204" pitchFamily="34" charset="0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altLang="en-US" smtClean="0"/>
              <a:t>if any rows are missing, the later rows are set to zero</a:t>
            </a:r>
          </a:p>
          <a:p>
            <a:pPr lvl="1"/>
            <a:r>
              <a:rPr lang="en-US" altLang="en-US" smtClean="0"/>
              <a:t>too many initial values is an error</a:t>
            </a:r>
          </a:p>
          <a:p>
            <a:pPr lvl="1"/>
            <a:r>
              <a:rPr lang="en-US" altLang="en-US" smtClean="0"/>
              <a:t>if the number of columns is not specified, the number of rows is determined from the initial conditions</a:t>
            </a:r>
          </a:p>
          <a:p>
            <a:pPr lvl="1"/>
            <a:r>
              <a:rPr lang="en-US" altLang="en-US" smtClean="0"/>
              <a:t>example: we get three rows below: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int num[][4]={{1,2,3,4},{5,6,7},{9,10,11,12}};</a:t>
            </a:r>
          </a:p>
        </p:txBody>
      </p:sp>
    </p:spTree>
    <p:extLst>
      <p:ext uri="{BB962C8B-B14F-4D97-AF65-F5344CB8AC3E}">
        <p14:creationId xmlns:p14="http://schemas.microsoft.com/office/powerpoint/2010/main" val="26496624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Array bounds checking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27950" cy="48006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 does not check that references to an array are valid, i.e. that the array subscript is between zero and </a:t>
            </a:r>
            <a:r>
              <a:rPr lang="en-US" altLang="en-US" sz="2800" i="1" dirty="0" smtClean="0"/>
              <a:t>num_elements</a:t>
            </a:r>
            <a:r>
              <a:rPr lang="en-US" altLang="en-US" sz="2800" dirty="0" smtClean="0"/>
              <a:t>-1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advantages: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faster program execution</a:t>
            </a:r>
          </a:p>
          <a:p>
            <a:pPr lvl="1"/>
            <a:r>
              <a:rPr lang="en-US" altLang="en-US" dirty="0" smtClean="0"/>
              <a:t>greater reusability with 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disadvantages: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easy to accidentally corrupt memory</a:t>
            </a:r>
          </a:p>
          <a:p>
            <a:pPr lvl="1"/>
            <a:r>
              <a:rPr lang="en-US" altLang="en-US" dirty="0" smtClean="0"/>
              <a:t>referring to array[</a:t>
            </a:r>
            <a:r>
              <a:rPr lang="en-US" altLang="en-US" dirty="0" err="1" smtClean="0"/>
              <a:t>num_elements</a:t>
            </a:r>
            <a:r>
              <a:rPr lang="en-US" altLang="en-US" dirty="0" smtClean="0"/>
              <a:t>] is a common programming error</a:t>
            </a:r>
          </a:p>
        </p:txBody>
      </p:sp>
    </p:spTree>
    <p:extLst>
      <p:ext uri="{BB962C8B-B14F-4D97-AF65-F5344CB8AC3E}">
        <p14:creationId xmlns:p14="http://schemas.microsoft.com/office/powerpoint/2010/main" val="199785246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1534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7.4 - simple 2-D array test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61350" cy="46482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400" dirty="0" smtClean="0"/>
              <a:t>/* 2-D integer array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#include &lt;</a:t>
            </a:r>
            <a:r>
              <a:rPr lang="en-US" altLang="en-US" sz="2400" dirty="0" err="1" smtClean="0"/>
              <a:t>stdio.h</a:t>
            </a:r>
            <a:r>
              <a:rPr lang="en-US" altLang="en-US" sz="24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num</a:t>
            </a:r>
            <a:r>
              <a:rPr lang="en-US" altLang="en-US" sz="2400" dirty="0" smtClean="0"/>
              <a:t>[4][4]={{1,2,3,4},{5,6,7},{9,10,11,12}},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j;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=0;i&lt;4;i++)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   for(j=0;j&lt;4;j++)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   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("array element [%d][%d]=%d\n",</a:t>
            </a:r>
            <a:r>
              <a:rPr lang="en-US" altLang="en-US" sz="2400" dirty="0" err="1" smtClean="0"/>
              <a:t>i,j,num</a:t>
            </a:r>
            <a:r>
              <a:rPr lang="en-US" altLang="en-US" sz="2400" dirty="0" smtClean="0"/>
              <a:t>[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][j]);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return 0;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}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7277367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1534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Multi-dimensional array arguments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altLang="en-US" smtClean="0"/>
              <a:t>should have the same number of dimensions in the </a:t>
            </a:r>
            <a:r>
              <a:rPr lang="en-US" altLang="en-US" i="1" smtClean="0"/>
              <a:t>calling</a:t>
            </a:r>
            <a:r>
              <a:rPr lang="en-US" altLang="en-US" smtClean="0"/>
              <a:t> and </a:t>
            </a:r>
            <a:r>
              <a:rPr lang="en-US" altLang="en-US" i="1" smtClean="0"/>
              <a:t>called</a:t>
            </a:r>
            <a:r>
              <a:rPr lang="en-US" altLang="en-US" smtClean="0"/>
              <a:t> functions</a:t>
            </a:r>
          </a:p>
          <a:p>
            <a:pPr lvl="1"/>
            <a:r>
              <a:rPr lang="en-US" altLang="en-US" smtClean="0"/>
              <a:t>the number of elements in the inner most dimension is optional; all others must be specified</a:t>
            </a:r>
            <a:endParaRPr lang="en-US" altLang="en-US" sz="3200" smtClean="0"/>
          </a:p>
          <a:p>
            <a:pPr lvl="1"/>
            <a:r>
              <a:rPr lang="en-US" altLang="en-US" smtClean="0"/>
              <a:t>last statement is true for both the function prototype and the function header.</a:t>
            </a:r>
          </a:p>
          <a:p>
            <a:pPr lvl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08493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Example 2-D arguments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800600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3000" dirty="0" smtClean="0"/>
              <a:t>in </a:t>
            </a:r>
            <a:r>
              <a:rPr lang="en-US" altLang="en-US" sz="3000" i="1" dirty="0" smtClean="0"/>
              <a:t>calling</a:t>
            </a:r>
            <a:r>
              <a:rPr lang="en-US" altLang="en-US" sz="3000" dirty="0" smtClean="0"/>
              <a:t> function:	in </a:t>
            </a:r>
            <a:r>
              <a:rPr lang="en-US" altLang="en-US" sz="3000" i="1" dirty="0" smtClean="0"/>
              <a:t>called</a:t>
            </a:r>
            <a:r>
              <a:rPr lang="en-US" altLang="en-US" sz="3000" dirty="0" smtClean="0"/>
              <a:t> function:</a:t>
            </a:r>
          </a:p>
          <a:p>
            <a:pPr>
              <a:buFont typeface="Monotype Sorts" charset="0"/>
              <a:buNone/>
            </a:pPr>
            <a:endParaRPr lang="en-US" altLang="en-US" sz="3000" dirty="0" smtClean="0"/>
          </a:p>
          <a:p>
            <a:pPr>
              <a:buFont typeface="Monotype Sorts" charset="0"/>
              <a:buNone/>
            </a:pP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main (void)		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test(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num</a:t>
            </a:r>
            <a:r>
              <a:rPr lang="en-US" altLang="en-US" sz="3000" dirty="0" smtClean="0"/>
              <a:t>[][4])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{					{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test(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[][4]), y;	   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x;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</a:t>
            </a: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num</a:t>
            </a:r>
            <a:r>
              <a:rPr lang="en-US" altLang="en-US" sz="3000" dirty="0" smtClean="0"/>
              <a:t>[3][4];		   ...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...				   return x;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y=test(</a:t>
            </a:r>
            <a:r>
              <a:rPr lang="en-US" altLang="en-US" sz="3000" dirty="0" err="1" smtClean="0"/>
              <a:t>num</a:t>
            </a:r>
            <a:r>
              <a:rPr lang="en-US" altLang="en-US" sz="3000" dirty="0" smtClean="0"/>
              <a:t>);		}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...</a:t>
            </a:r>
          </a:p>
        </p:txBody>
      </p:sp>
    </p:spTree>
    <p:extLst>
      <p:ext uri="{BB962C8B-B14F-4D97-AF65-F5344CB8AC3E}">
        <p14:creationId xmlns:p14="http://schemas.microsoft.com/office/powerpoint/2010/main" val="17521993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Initialization of Arrays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32750" cy="4114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Zero initialization rules same as for scalars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Generic form for explicit initialization: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type name[num+1]={val_0, val_1, ..., </a:t>
            </a:r>
            <a:r>
              <a:rPr lang="en-US" altLang="en-US" sz="3000" dirty="0" err="1" smtClean="0"/>
              <a:t>val_num</a:t>
            </a:r>
            <a:r>
              <a:rPr lang="en-US" altLang="en-US" sz="3000" dirty="0" smtClean="0"/>
              <a:t>}</a:t>
            </a:r>
          </a:p>
          <a:p>
            <a:pPr lvl="1"/>
            <a:r>
              <a:rPr lang="en-US" altLang="en-US" dirty="0" smtClean="0"/>
              <a:t>too many initial values generates error</a:t>
            </a:r>
          </a:p>
          <a:p>
            <a:pPr lvl="1"/>
            <a:r>
              <a:rPr lang="en-US" altLang="en-US" dirty="0" smtClean="0"/>
              <a:t>too few initial values results in the remainder of the array values set to zero, regardless of scope.</a:t>
            </a:r>
          </a:p>
          <a:p>
            <a:pPr lvl="1"/>
            <a:r>
              <a:rPr lang="en-US" altLang="en-US" dirty="0" smtClean="0"/>
              <a:t>if the array length is not specified, the number of initialization values determines the array length.</a:t>
            </a:r>
          </a:p>
        </p:txBody>
      </p:sp>
    </p:spTree>
    <p:extLst>
      <p:ext uri="{BB962C8B-B14F-4D97-AF65-F5344CB8AC3E}">
        <p14:creationId xmlns:p14="http://schemas.microsoft.com/office/powerpoint/2010/main" val="3681593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Copying arrays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95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you can not use the assignment operator (=) to copy an entire array. You must use a loop and element-by-element copying: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#define SIZE 10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...</a:t>
            </a:r>
          </a:p>
          <a:p>
            <a:pPr>
              <a:buFont typeface="Monotype Sorts" charset="0"/>
              <a:buNone/>
            </a:pPr>
            <a:r>
              <a:rPr lang="en-US" altLang="en-US" sz="3000" dirty="0" err="1" smtClean="0"/>
              <a:t>int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i</a:t>
            </a:r>
            <a:r>
              <a:rPr lang="en-US" altLang="en-US" sz="3000" dirty="0" smtClean="0"/>
              <a:t>, y[SIZE], x[SIZE]={1,4,6,3,2,9,7,4,0,12};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for (</a:t>
            </a:r>
            <a:r>
              <a:rPr lang="en-US" altLang="en-US" sz="3000" dirty="0" err="1" smtClean="0"/>
              <a:t>i</a:t>
            </a:r>
            <a:r>
              <a:rPr lang="en-US" altLang="en-US" sz="3000" dirty="0" smtClean="0"/>
              <a:t>=0;i&lt;</a:t>
            </a:r>
            <a:r>
              <a:rPr lang="en-US" altLang="en-US" sz="3000" dirty="0" err="1" smtClean="0"/>
              <a:t>SIZE;i</a:t>
            </a:r>
            <a:r>
              <a:rPr lang="en-US" altLang="en-US" sz="3000" dirty="0" smtClean="0"/>
              <a:t>++)</a:t>
            </a:r>
          </a:p>
          <a:p>
            <a:pPr>
              <a:buFont typeface="Monotype Sorts" charset="0"/>
              <a:buNone/>
            </a:pPr>
            <a:r>
              <a:rPr lang="en-US" altLang="en-US" sz="3000" dirty="0" smtClean="0"/>
              <a:t>   y[</a:t>
            </a:r>
            <a:r>
              <a:rPr lang="en-US" altLang="en-US" sz="3000" dirty="0" err="1" smtClean="0"/>
              <a:t>i</a:t>
            </a:r>
            <a:r>
              <a:rPr lang="en-US" altLang="en-US" sz="3000" dirty="0" smtClean="0"/>
              <a:t>]=x[</a:t>
            </a:r>
            <a:r>
              <a:rPr lang="en-US" altLang="en-US" sz="3000" dirty="0" err="1" smtClean="0"/>
              <a:t>i</a:t>
            </a:r>
            <a:r>
              <a:rPr lang="en-US" altLang="en-US" sz="3000" dirty="0" smtClean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14361907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Arrays as function arguments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5720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Arrays are passed (simulated) call by reference. This means that:</a:t>
            </a:r>
          </a:p>
          <a:p>
            <a:pPr lvl="1"/>
            <a:r>
              <a:rPr lang="en-US" altLang="en-US" dirty="0" smtClean="0"/>
              <a:t>actually the address of the FIRST element in the array is given to the </a:t>
            </a:r>
            <a:r>
              <a:rPr lang="en-US" altLang="en-US" i="1" dirty="0" smtClean="0"/>
              <a:t>called</a:t>
            </a:r>
            <a:r>
              <a:rPr lang="en-US" altLang="en-US" dirty="0" smtClean="0"/>
              <a:t> function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called</a:t>
            </a:r>
            <a:r>
              <a:rPr lang="en-US" altLang="en-US" dirty="0" smtClean="0"/>
              <a:t> function can modify the contents of the original array in the </a:t>
            </a:r>
            <a:r>
              <a:rPr lang="en-US" altLang="en-US" i="1" dirty="0" smtClean="0"/>
              <a:t>calling</a:t>
            </a:r>
            <a:r>
              <a:rPr lang="en-US" altLang="en-US" dirty="0" smtClean="0"/>
              <a:t> function.</a:t>
            </a:r>
          </a:p>
          <a:p>
            <a:pPr lvl="1"/>
            <a:r>
              <a:rPr lang="en-US" altLang="en-US" dirty="0" smtClean="0"/>
              <a:t>Since there is no bounds checking, the length of arrays need not be specified in the </a:t>
            </a:r>
            <a:r>
              <a:rPr lang="en-US" altLang="en-US" i="1" dirty="0" smtClean="0"/>
              <a:t>called</a:t>
            </a:r>
            <a:r>
              <a:rPr lang="en-US" altLang="en-US" dirty="0" smtClean="0"/>
              <a:t> function.</a:t>
            </a:r>
          </a:p>
        </p:txBody>
      </p:sp>
    </p:spTree>
    <p:extLst>
      <p:ext uri="{BB962C8B-B14F-4D97-AF65-F5344CB8AC3E}">
        <p14:creationId xmlns:p14="http://schemas.microsoft.com/office/powerpoint/2010/main" val="15149339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1534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7.1 -</a:t>
            </a:r>
            <a:r>
              <a:rPr lang="en-US" altLang="en-US" sz="4000" b="1" dirty="0" smtClean="0">
                <a:latin typeface="Agency FB" panose="020B0503020202020204" pitchFamily="34" charset="0"/>
              </a:rPr>
              <a:t> bubble sort function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572000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800" dirty="0" smtClean="0"/>
              <a:t>void </a:t>
            </a:r>
            <a:r>
              <a:rPr lang="en-US" altLang="en-US" sz="2800" dirty="0" err="1" smtClean="0"/>
              <a:t>bubble_sort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[], </a:t>
            </a: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count)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</a:t>
            </a: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temp,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, j;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for(j=0;j&lt;count-1;j++)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for(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=j+1;i&lt;</a:t>
            </a:r>
            <a:r>
              <a:rPr lang="en-US" altLang="en-US" sz="2800" dirty="0" err="1" smtClean="0"/>
              <a:t>count;i</a:t>
            </a:r>
            <a:r>
              <a:rPr lang="en-US" altLang="en-US" sz="2800" dirty="0" smtClean="0"/>
              <a:t>++)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   if(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]&gt;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[j]) 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      temp=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], 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]=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[j], </a:t>
            </a:r>
            <a:r>
              <a:rPr lang="en-US" altLang="en-US" sz="2800" dirty="0" err="1" smtClean="0"/>
              <a:t>num</a:t>
            </a:r>
            <a:r>
              <a:rPr lang="en-US" altLang="en-US" sz="2800" dirty="0" smtClean="0"/>
              <a:t>[j]=temp;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return;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36034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7.1 - main function (part 1)</a:t>
            </a: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27950" cy="49530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400" dirty="0" smtClean="0"/>
              <a:t>/* new bubble sort program of an integer array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#include &lt;</a:t>
            </a:r>
            <a:r>
              <a:rPr lang="en-US" altLang="en-US" sz="2400" dirty="0" err="1" smtClean="0"/>
              <a:t>stdio.h</a:t>
            </a:r>
            <a:r>
              <a:rPr lang="en-US" altLang="en-US" sz="24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void </a:t>
            </a:r>
            <a:r>
              <a:rPr lang="en-US" altLang="en-US" sz="2400" dirty="0" err="1" smtClean="0"/>
              <a:t>bubble_sort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[],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num</a:t>
            </a:r>
            <a:r>
              <a:rPr lang="en-US" altLang="en-US" sz="2400" dirty="0" smtClean="0"/>
              <a:t>[100],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count;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for(count=0;count&lt;100;count++) {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	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("Enter a number: ");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	if (</a:t>
            </a:r>
            <a:r>
              <a:rPr lang="en-US" altLang="en-US" sz="2400" dirty="0" err="1" smtClean="0"/>
              <a:t>scanf</a:t>
            </a:r>
            <a:r>
              <a:rPr lang="en-US" altLang="en-US" sz="2400" dirty="0" smtClean="0"/>
              <a:t>("%d",&amp;</a:t>
            </a:r>
            <a:r>
              <a:rPr lang="en-US" altLang="en-US" sz="2400" dirty="0" err="1" smtClean="0"/>
              <a:t>num</a:t>
            </a:r>
            <a:r>
              <a:rPr lang="en-US" altLang="en-US" sz="2400" dirty="0" smtClean="0"/>
              <a:t>[count])==EOF) 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   	break;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781970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7.1 - main function (part 2)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smtClean="0"/>
              <a:t>if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num</a:t>
            </a:r>
            <a:r>
              <a:rPr lang="en-US" altLang="en-US" sz="2400" dirty="0"/>
              <a:t>[count]&lt;=0)</a:t>
            </a:r>
          </a:p>
          <a:p>
            <a:pPr>
              <a:buNone/>
            </a:pPr>
            <a:r>
              <a:rPr lang="en-US" altLang="en-US" sz="2400" dirty="0"/>
              <a:t>      	break;</a:t>
            </a:r>
          </a:p>
          <a:p>
            <a:pPr>
              <a:buNone/>
            </a:pPr>
            <a:r>
              <a:rPr lang="en-US" altLang="en-US" sz="2400" dirty="0"/>
              <a:t>	}</a:t>
            </a:r>
          </a:p>
          <a:p>
            <a:pPr>
              <a:buNone/>
            </a:pPr>
            <a:r>
              <a:rPr lang="en-US" altLang="en-US" sz="2400" dirty="0"/>
              <a:t>// print array before we start to sort</a:t>
            </a:r>
          </a:p>
          <a:p>
            <a:pPr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printf</a:t>
            </a:r>
            <a:r>
              <a:rPr lang="en-US" altLang="en-US" sz="2400" dirty="0"/>
              <a:t>("\n\</a:t>
            </a:r>
            <a:r>
              <a:rPr lang="en-US" altLang="en-US" sz="2400" dirty="0" err="1"/>
              <a:t>nThe</a:t>
            </a:r>
            <a:r>
              <a:rPr lang="en-US" altLang="en-US" sz="2400" dirty="0"/>
              <a:t> unsorted array is:\n");</a:t>
            </a:r>
          </a:p>
          <a:p>
            <a:pPr>
              <a:buNone/>
            </a:pPr>
            <a:r>
              <a:rPr lang="en-US" altLang="en-US" sz="2400" dirty="0"/>
              <a:t>	for(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=0;i&lt;</a:t>
            </a:r>
            <a:r>
              <a:rPr lang="en-US" altLang="en-US" sz="2400" dirty="0" err="1"/>
              <a:t>count;i</a:t>
            </a:r>
            <a:r>
              <a:rPr lang="en-US" altLang="en-US" sz="2400" dirty="0"/>
              <a:t>++)</a:t>
            </a:r>
          </a:p>
          <a:p>
            <a:pPr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printf</a:t>
            </a:r>
            <a:r>
              <a:rPr lang="en-US" altLang="en-US" sz="2400" dirty="0"/>
              <a:t>("%c %d",i%10?' ':'\n',</a:t>
            </a:r>
            <a:r>
              <a:rPr lang="en-US" altLang="en-US" sz="2400" dirty="0" err="1"/>
              <a:t>num</a:t>
            </a:r>
            <a:r>
              <a:rPr lang="en-US" altLang="en-US" sz="2400" dirty="0"/>
              <a:t>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]);</a:t>
            </a:r>
          </a:p>
          <a:p>
            <a:pPr>
              <a:buNone/>
            </a:pPr>
            <a:r>
              <a:rPr lang="en-US" altLang="en-US" sz="2400" dirty="0"/>
              <a:t>//</a:t>
            </a:r>
          </a:p>
          <a:p>
            <a:pPr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bubble_sort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num,count</a:t>
            </a:r>
            <a:r>
              <a:rPr lang="en-US" altLang="en-US" sz="2400" dirty="0" smtClean="0"/>
              <a:t>);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82885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1222</Words>
  <Application>Microsoft Office PowerPoint</Application>
  <PresentationFormat>On-screen Show (4:3)</PresentationFormat>
  <Paragraphs>281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7 - A closer look at Arrays</vt:lpstr>
      <vt:lpstr>One dimensional Arrays</vt:lpstr>
      <vt:lpstr>Array bounds checking</vt:lpstr>
      <vt:lpstr>Initialization of Arrays</vt:lpstr>
      <vt:lpstr>Copying arrays</vt:lpstr>
      <vt:lpstr>Arrays as function arguments</vt:lpstr>
      <vt:lpstr>Program 7.1 - bubble sort function</vt:lpstr>
      <vt:lpstr>Program 7.1 - main function (part 1)</vt:lpstr>
      <vt:lpstr>Program 7.1 - main function (part 2)</vt:lpstr>
      <vt:lpstr>Program 7.1 - main function (part 3)</vt:lpstr>
      <vt:lpstr>Program 7.2 - array statistics</vt:lpstr>
      <vt:lpstr>Program 7.2 - specification</vt:lpstr>
      <vt:lpstr>Program 7.2 - part 1</vt:lpstr>
      <vt:lpstr>Program 7.2 - part 2</vt:lpstr>
      <vt:lpstr>Program 7.2 - part 3</vt:lpstr>
      <vt:lpstr>Program 7.2 - part 4</vt:lpstr>
      <vt:lpstr>Array Searching</vt:lpstr>
      <vt:lpstr>Linear search</vt:lpstr>
      <vt:lpstr>Binary search</vt:lpstr>
      <vt:lpstr>Program 7.3 - Binary search function</vt:lpstr>
      <vt:lpstr>Program 7.3 - main (part 1)</vt:lpstr>
      <vt:lpstr>Program 7.3 - main (part 2)</vt:lpstr>
      <vt:lpstr>Program 7.3 - main (part 3)</vt:lpstr>
      <vt:lpstr>Multi-dimensional arrays</vt:lpstr>
      <vt:lpstr>2-D Arrays</vt:lpstr>
      <vt:lpstr>2-D Array - example</vt:lpstr>
      <vt:lpstr>Accessing multi-dimensional arrays</vt:lpstr>
      <vt:lpstr>2-D array initialization</vt:lpstr>
      <vt:lpstr>2-D array initialization - ctd</vt:lpstr>
      <vt:lpstr>Program 7.4 - simple 2-D array test</vt:lpstr>
      <vt:lpstr>Multi-dimensional array arguments</vt:lpstr>
      <vt:lpstr>Example 2-D arguments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7 - A closer look at Arrays</dc:title>
  <dc:creator>Wes</dc:creator>
  <cp:lastModifiedBy>Wes</cp:lastModifiedBy>
  <cp:revision>1</cp:revision>
  <dcterms:created xsi:type="dcterms:W3CDTF">2014-03-17T14:24:45Z</dcterms:created>
  <dcterms:modified xsi:type="dcterms:W3CDTF">2014-03-17T14:25:46Z</dcterms:modified>
</cp:coreProperties>
</file>