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353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355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357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5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56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0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7F5E-071A-4E96-BA48-78543671D63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54EF-2385-4CB8-8A51-D633A6DB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7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7F5E-071A-4E96-BA48-78543671D63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54EF-2385-4CB8-8A51-D633A6DB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3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7F5E-071A-4E96-BA48-78543671D63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54EF-2385-4CB8-8A51-D633A6DB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6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7F5E-071A-4E96-BA48-78543671D63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54EF-2385-4CB8-8A51-D633A6DB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2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7F5E-071A-4E96-BA48-78543671D63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54EF-2385-4CB8-8A51-D633A6DB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2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7F5E-071A-4E96-BA48-78543671D63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54EF-2385-4CB8-8A51-D633A6DB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1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7F5E-071A-4E96-BA48-78543671D63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54EF-2385-4CB8-8A51-D633A6DB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5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7F5E-071A-4E96-BA48-78543671D63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54EF-2385-4CB8-8A51-D633A6DB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7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7F5E-071A-4E96-BA48-78543671D63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54EF-2385-4CB8-8A51-D633A6DB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38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7F5E-071A-4E96-BA48-78543671D63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54EF-2385-4CB8-8A51-D633A6DB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8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7F5E-071A-4E96-BA48-78543671D63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54EF-2385-4CB8-8A51-D633A6DB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4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97F5E-071A-4E96-BA48-78543671D63C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754EF-2385-4CB8-8A51-D633A6DB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2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3.doc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2.doc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Integrated_development_environment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-madeeasy.blogspot.com/2012/05/best-4-ides-for-coding-programs-in-c.html" TargetMode="Externa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Chapter 1 - Crash Course in C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Our Plan: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We are going to take a quick look at C through a sequence of short (but increasingly complex) programs. This way, you will get a flavor for what is possible and quickly be able to write and run your own programs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In the chapters that follow, we will take a more exhaustive look at the main features introduced in the first chapter</a:t>
            </a:r>
          </a:p>
        </p:txBody>
      </p:sp>
    </p:spTree>
    <p:extLst>
      <p:ext uri="{BB962C8B-B14F-4D97-AF65-F5344CB8AC3E}">
        <p14:creationId xmlns:p14="http://schemas.microsoft.com/office/powerpoint/2010/main" val="144742593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Comments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  <a:noFill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Comments can span several lines: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>
                <a:solidFill>
                  <a:srgbClr val="FF0000"/>
                </a:solidFill>
              </a:rPr>
              <a:t>/* </a:t>
            </a:r>
            <a:r>
              <a:rPr lang="en-US" altLang="en-US" sz="2800" dirty="0">
                <a:solidFill>
                  <a:srgbClr val="FF0000"/>
                </a:solidFill>
              </a:rPr>
              <a:t>Program #1: Demonstrates simple print </a:t>
            </a:r>
            <a:r>
              <a:rPr lang="en-US" altLang="en-US" sz="2800" dirty="0" smtClean="0">
                <a:solidFill>
                  <a:srgbClr val="FF0000"/>
                </a:solidFill>
              </a:rPr>
              <a:t>command</a:t>
            </a:r>
            <a:endParaRPr lang="en-US" altLang="en-US" sz="28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en-US" sz="2800" dirty="0" smtClean="0">
                <a:solidFill>
                  <a:srgbClr val="FF0000"/>
                </a:solidFill>
              </a:rPr>
              <a:t>Written </a:t>
            </a:r>
            <a:r>
              <a:rPr lang="en-US" altLang="en-US" sz="2800" dirty="0">
                <a:solidFill>
                  <a:srgbClr val="FF0000"/>
                </a:solidFill>
              </a:rPr>
              <a:t>by W. </a:t>
            </a:r>
            <a:r>
              <a:rPr lang="en-US" altLang="en-US" sz="2800" dirty="0" smtClean="0">
                <a:solidFill>
                  <a:srgbClr val="FF0000"/>
                </a:solidFill>
              </a:rPr>
              <a:t>Lawson</a:t>
            </a:r>
            <a:endParaRPr lang="en-US" altLang="en-US" sz="28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en-US" sz="2800" dirty="0" smtClean="0">
                <a:solidFill>
                  <a:srgbClr val="FF0000"/>
                </a:solidFill>
              </a:rPr>
              <a:t>First </a:t>
            </a:r>
            <a:r>
              <a:rPr lang="en-US" altLang="en-US" sz="2800" dirty="0">
                <a:solidFill>
                  <a:srgbClr val="FF0000"/>
                </a:solidFill>
              </a:rPr>
              <a:t>written Aug 15, 1997; last modified Sept 2, 2014 */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They can not be imbedded:</a:t>
            </a:r>
          </a:p>
          <a:p>
            <a:pPr marL="0" indent="0">
              <a:buNone/>
            </a:pPr>
            <a:r>
              <a:rPr lang="en-US" altLang="en-US" sz="2800" dirty="0" smtClean="0">
                <a:solidFill>
                  <a:srgbClr val="FF0000"/>
                </a:solidFill>
              </a:rPr>
              <a:t>	/* this will not /* work */ at all */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Forgetting the end */  and reversing the order are two common errors - beware!</a:t>
            </a:r>
          </a:p>
        </p:txBody>
      </p:sp>
    </p:spTree>
    <p:extLst>
      <p:ext uri="{BB962C8B-B14F-4D97-AF65-F5344CB8AC3E}">
        <p14:creationId xmlns:p14="http://schemas.microsoft.com/office/powerpoint/2010/main" val="2131363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# 6 - coding (part 4)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Monotype Sorts" charset="0"/>
              <a:buNone/>
            </a:pPr>
            <a:endParaRPr lang="en-US" altLang="en-US" sz="2000" smtClean="0"/>
          </a:p>
          <a:p>
            <a:pPr>
              <a:buFont typeface="Monotype Sorts" charset="0"/>
              <a:buNone/>
            </a:pPr>
            <a:endParaRPr lang="en-US" altLang="en-US" sz="2000" smtClean="0"/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685800" y="1744663"/>
            <a:ext cx="7781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endParaRPr lang="en-US" altLang="en-US" sz="2000"/>
          </a:p>
          <a:p>
            <a:pPr latinLnBrk="1"/>
            <a:endParaRPr lang="en-US" altLang="en-US" sz="2000"/>
          </a:p>
        </p:txBody>
      </p:sp>
      <p:graphicFrame>
        <p:nvGraphicFramePr>
          <p:cNvPr id="121861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1328668"/>
              </p:ext>
            </p:extLst>
          </p:nvPr>
        </p:nvGraphicFramePr>
        <p:xfrm>
          <a:off x="1524000" y="1753130"/>
          <a:ext cx="5934075" cy="364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Document" r:id="rId4" imgW="5946064" imgH="3645739" progId="Word.Document.8">
                  <p:embed/>
                </p:oleObj>
              </mc:Choice>
              <mc:Fallback>
                <p:oleObj name="Document" r:id="rId4" imgW="5946064" imgH="3645739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53130"/>
                        <a:ext cx="5934075" cy="364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2205505"/>
      </p:ext>
    </p:extLst>
  </p:cSld>
  <p:clrMapOvr>
    <a:masterClrMapping/>
  </p:clrMapOvr>
  <p:transition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077200" cy="1104900"/>
          </a:xfrm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6th Program - Integrated testing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Let’s use the </a:t>
            </a:r>
            <a:r>
              <a:rPr lang="en-US" altLang="en-US" dirty="0" err="1"/>
              <a:t>Pelles</a:t>
            </a:r>
            <a:r>
              <a:rPr lang="en-US" altLang="en-US" dirty="0"/>
              <a:t> IDE to test the program now</a:t>
            </a:r>
            <a:r>
              <a:rPr lang="en-US" altLang="en-US" dirty="0" smtClean="0"/>
              <a:t>...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3508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gency FB" panose="020B0503020202020204" pitchFamily="34" charset="0"/>
              </a:rPr>
              <a:t>Single line comments (C++)</a:t>
            </a:r>
            <a:endParaRPr lang="en-US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 double slash // can be used for a single line comment. Everything from the // to the end of the line (carriage return) is ignored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O.k. to use, but always could cause portability issue if you find a C (not C++) compiler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3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analysis - line 2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altLang="en-US" sz="3000" dirty="0" smtClean="0"/>
              <a:t>#include &lt;</a:t>
            </a:r>
            <a:r>
              <a:rPr lang="en-US" altLang="en-US" sz="3000" dirty="0" err="1" smtClean="0"/>
              <a:t>stdio.h</a:t>
            </a:r>
            <a:r>
              <a:rPr lang="en-US" altLang="en-US" sz="3000" dirty="0" smtClean="0"/>
              <a:t>&gt;     /* will explain this later */</a:t>
            </a:r>
            <a:endParaRPr lang="en-US" altLang="en-US" sz="2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Note that comments can go anywhere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The # sign indicates that this is a message for the C compiler and not a C “statement”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It is called a “pre-processor” directive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Because C handles input and output through standard “functions”, we must provide some info about what those functions look like. That info is stored in the “header file” </a:t>
            </a:r>
            <a:r>
              <a:rPr lang="en-US" altLang="en-US" sz="2400" dirty="0" err="1" smtClean="0"/>
              <a:t>stdio.h</a:t>
            </a:r>
            <a:r>
              <a:rPr lang="en-US" altLang="en-US" sz="2400" dirty="0" smtClean="0"/>
              <a:t> - standard input - output in a pre-defined directory. In LINUX the directory is often /</a:t>
            </a:r>
            <a:r>
              <a:rPr lang="en-US" altLang="en-US" sz="2400" dirty="0" err="1" smtClean="0"/>
              <a:t>usr</a:t>
            </a:r>
            <a:r>
              <a:rPr lang="en-US" altLang="en-US" sz="2400" dirty="0" smtClean="0"/>
              <a:t>/include</a:t>
            </a:r>
          </a:p>
        </p:txBody>
      </p:sp>
    </p:spTree>
    <p:extLst>
      <p:ext uri="{BB962C8B-B14F-4D97-AF65-F5344CB8AC3E}">
        <p14:creationId xmlns:p14="http://schemas.microsoft.com/office/powerpoint/2010/main" val="1537823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Include directive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 header file is inserted into the code at the point indicated before the code is compiled.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If you write your own header file and store it in your local directory, you would use “” instead of &lt;&gt;: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#include “</a:t>
            </a:r>
            <a:r>
              <a:rPr lang="en-US" altLang="en-US" dirty="0" err="1" smtClean="0"/>
              <a:t>myheader.h</a:t>
            </a:r>
            <a:r>
              <a:rPr lang="en-US" altLang="en-US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1948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analysis - line 3 (sort of)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4800600"/>
          </a:xfrm>
          <a:noFill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altLang="en-US" sz="2800" dirty="0" err="1" smtClean="0"/>
              <a:t>int</a:t>
            </a:r>
            <a:r>
              <a:rPr lang="en-US" altLang="en-US" sz="2800" dirty="0" smtClean="0"/>
              <a:t> main(void)    /* all programs must have a main */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{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}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ALL C programs are made up of functions. Functions can have arguments, that are variables whose values are determined before the function is “executed” presumably by some other function.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The arguments are enclosed in parenthesis after the function name and are separated by commas.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If there are no arguments, place “void” in parenthesis to emphasize this fact.</a:t>
            </a:r>
          </a:p>
        </p:txBody>
      </p:sp>
    </p:spTree>
    <p:extLst>
      <p:ext uri="{BB962C8B-B14F-4D97-AF65-F5344CB8AC3E}">
        <p14:creationId xmlns:p14="http://schemas.microsoft.com/office/powerpoint/2010/main" val="817407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Functions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32750" cy="4495800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All functions can generate a (single) value which can be used elsewhere in the program. If the value of the function is an integer, we place an “</a:t>
            </a:r>
            <a:r>
              <a:rPr lang="en-US" altLang="en-US" sz="2400" dirty="0" err="1" smtClean="0"/>
              <a:t>int</a:t>
            </a:r>
            <a:r>
              <a:rPr lang="en-US" altLang="en-US" sz="2400" dirty="0" smtClean="0"/>
              <a:t>” in front of the function name to indicate this.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E.g. consider the function y = f(x) = x</a:t>
            </a:r>
            <a:r>
              <a:rPr lang="en-US" altLang="en-US" sz="2400" baseline="30000" dirty="0" smtClean="0"/>
              <a:t>2</a:t>
            </a:r>
            <a:r>
              <a:rPr lang="en-US" altLang="en-US" sz="2400" dirty="0" smtClean="0"/>
              <a:t>. x is the argument, y is assigned the value of the function f.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Each program can have only one “main” function. The program begins execution at main, regardless of where main is located in the body of the code.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Note: C is case-sensitive; “Main” is not the same as “main.”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The code for each function is always enclosed in braces {…}.</a:t>
            </a:r>
          </a:p>
        </p:txBody>
      </p:sp>
    </p:spTree>
    <p:extLst>
      <p:ext uri="{BB962C8B-B14F-4D97-AF65-F5344CB8AC3E}">
        <p14:creationId xmlns:p14="http://schemas.microsoft.com/office/powerpoint/2010/main" val="3057096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analysis - lines 4 &amp; 5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08950" cy="4495800"/>
          </a:xfrm>
          <a:noFill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altLang="en-US" sz="2400" dirty="0" smtClean="0"/>
              <a:t>   </a:t>
            </a:r>
            <a:r>
              <a:rPr lang="en-US" altLang="en-US" sz="2400" dirty="0" err="1" smtClean="0"/>
              <a:t>printf</a:t>
            </a:r>
            <a:r>
              <a:rPr lang="en-US" altLang="en-US" sz="2400" dirty="0" smtClean="0"/>
              <a:t>("ENEE 148A is my favorite class");        /* 1st line */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   </a:t>
            </a:r>
            <a:r>
              <a:rPr lang="en-US" altLang="en-US" sz="2400" dirty="0" err="1" smtClean="0"/>
              <a:t>printf</a:t>
            </a:r>
            <a:r>
              <a:rPr lang="en-US" altLang="en-US" sz="2400" dirty="0" smtClean="0"/>
              <a:t>("Prof. Lawson is a … teacher"); /* 2nd line */</a:t>
            </a:r>
          </a:p>
          <a:p>
            <a:pPr>
              <a:spcBef>
                <a:spcPct val="100000"/>
              </a:spcBef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These two lines call the function “</a:t>
            </a:r>
            <a:r>
              <a:rPr lang="en-US" altLang="en-US" sz="2400" dirty="0" err="1" smtClean="0"/>
              <a:t>printf</a:t>
            </a:r>
            <a:r>
              <a:rPr lang="en-US" altLang="en-US" sz="2400" dirty="0" smtClean="0"/>
              <a:t>”, which is defined in &lt;</a:t>
            </a:r>
            <a:r>
              <a:rPr lang="en-US" altLang="en-US" sz="2400" dirty="0" err="1" smtClean="0"/>
              <a:t>stdio.h</a:t>
            </a:r>
            <a:r>
              <a:rPr lang="en-US" altLang="en-US" sz="2400" dirty="0" smtClean="0"/>
              <a:t>&gt;.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err="1" smtClean="0"/>
              <a:t>printf</a:t>
            </a:r>
            <a:r>
              <a:rPr lang="en-US" altLang="en-US" sz="2400" dirty="0" smtClean="0"/>
              <a:t> prints the text in parenthesis on the standard output, which in this case is the monitor.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Each line is an example of a C </a:t>
            </a:r>
            <a:r>
              <a:rPr lang="en-US" altLang="en-US" sz="2400" b="1" u="sng" dirty="0" smtClean="0"/>
              <a:t>statement</a:t>
            </a:r>
            <a:r>
              <a:rPr lang="en-US" altLang="en-US" sz="2400" dirty="0" smtClean="0"/>
              <a:t>, which commands the computer to perform some task.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C statements </a:t>
            </a:r>
            <a:r>
              <a:rPr lang="en-US" altLang="en-US" sz="2400" b="1" u="sng" dirty="0" smtClean="0"/>
              <a:t>always</a:t>
            </a:r>
            <a:r>
              <a:rPr lang="en-US" altLang="en-US" sz="2400" dirty="0" smtClean="0"/>
              <a:t> end with a semicolon (;)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Forgetting a quote or semicolon are typical errors - beware!</a:t>
            </a:r>
          </a:p>
        </p:txBody>
      </p:sp>
    </p:spTree>
    <p:extLst>
      <p:ext uri="{BB962C8B-B14F-4D97-AF65-F5344CB8AC3E}">
        <p14:creationId xmlns:p14="http://schemas.microsoft.com/office/powerpoint/2010/main" val="226755720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Warning: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solidFill>
                  <a:srgbClr val="FF0000"/>
                </a:solidFill>
              </a:rPr>
              <a:t>NOTE: pre-processor directives are not statements, so they don’t end in semicolons!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solidFill>
                  <a:srgbClr val="FF0000"/>
                </a:solidFill>
              </a:rPr>
              <a:t>Neither does the definition line for main (or any function)!</a:t>
            </a:r>
          </a:p>
        </p:txBody>
      </p:sp>
    </p:spTree>
    <p:extLst>
      <p:ext uri="{BB962C8B-B14F-4D97-AF65-F5344CB8AC3E}">
        <p14:creationId xmlns:p14="http://schemas.microsoft.com/office/powerpoint/2010/main" val="401119544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analysis – “final line”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4495800"/>
          </a:xfrm>
          <a:noFill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altLang="en-US" sz="2800" dirty="0" smtClean="0"/>
              <a:t>return 0;                                        /* end */</a:t>
            </a:r>
            <a:endParaRPr lang="en-US" altLang="en-US" sz="2200" dirty="0" smtClean="0"/>
          </a:p>
          <a:p>
            <a:pPr>
              <a:buNone/>
            </a:pPr>
            <a:r>
              <a:rPr lang="en-US" altLang="en-US" dirty="0" smtClean="0"/>
              <a:t>}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indicates the end of the function.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The value indicated after “return” is the value of the function.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In main, this value is customarily set to zero if the program worked as expected and to some nonzero value if there was an error.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Note: program will work without a return, but we will always include it (</a:t>
            </a:r>
            <a:r>
              <a:rPr lang="en-US" altLang="en-US" sz="2400" b="1" dirty="0" smtClean="0"/>
              <a:t>good programming practice!</a:t>
            </a:r>
            <a:r>
              <a:rPr lang="en-US" altLang="en-US" sz="24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6113794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Notes on formatting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The C compiler pretty much ignores “white space”, which are blanks, tabs, and new lines, so these can be used to help make the code more readable.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Put blank lines in between sections of code that are not closely related.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Indent blocks of code to indicate functional structure of code (each indentation should be about 3 spaces 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GOOD FORMATTING IS IMPORTANT FOR READABILITY!</a:t>
            </a:r>
          </a:p>
        </p:txBody>
      </p:sp>
    </p:spTree>
    <p:extLst>
      <p:ext uri="{BB962C8B-B14F-4D97-AF65-F5344CB8AC3E}">
        <p14:creationId xmlns:p14="http://schemas.microsoft.com/office/powerpoint/2010/main" val="161966142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First Program - Definition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</a:rPr>
              <a:t>As an engineer, you will need to communicate your ideas, data, conclusions in writing to others, so our first program will show you how to express ideas in writing.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Code objective: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write a program to tell the world: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 smtClean="0"/>
              <a:t>“ENEE 148A is my favorite class!” and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dirty="0" smtClean="0"/>
              <a:t>“Prof. Lawson is a … teacher”</a:t>
            </a:r>
          </a:p>
        </p:txBody>
      </p:sp>
    </p:spTree>
    <p:extLst>
      <p:ext uri="{BB962C8B-B14F-4D97-AF65-F5344CB8AC3E}">
        <p14:creationId xmlns:p14="http://schemas.microsoft.com/office/powerpoint/2010/main" val="50860288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gency FB" panose="020B0503020202020204" pitchFamily="34" charset="0"/>
              </a:rPr>
              <a:t>Integrated Testing</a:t>
            </a:r>
            <a:endParaRPr lang="en-US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What would be the output from this code?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609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077200" cy="1104900"/>
          </a:xfrm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First Program - Integrated testing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There are two types of “bugs”</a:t>
            </a:r>
          </a:p>
          <a:p>
            <a:pPr lvl="1"/>
            <a:r>
              <a:rPr lang="en-US" altLang="en-US" dirty="0" smtClean="0"/>
              <a:t>syntax error</a:t>
            </a:r>
          </a:p>
          <a:p>
            <a:pPr lvl="2"/>
            <a:r>
              <a:rPr lang="en-US" altLang="en-US" dirty="0" smtClean="0"/>
              <a:t>caught by compiler - can not run</a:t>
            </a:r>
          </a:p>
          <a:p>
            <a:pPr lvl="1"/>
            <a:r>
              <a:rPr lang="en-US" altLang="en-US" dirty="0" smtClean="0"/>
              <a:t>logic error</a:t>
            </a:r>
          </a:p>
          <a:p>
            <a:pPr lvl="2"/>
            <a:r>
              <a:rPr lang="en-US" altLang="en-US" dirty="0" smtClean="0"/>
              <a:t>program runs, but gives “wrong” answer</a:t>
            </a:r>
          </a:p>
          <a:p>
            <a:pPr lvl="2"/>
            <a:endParaRPr lang="en-US" altLang="en-US" dirty="0"/>
          </a:p>
          <a:p>
            <a:r>
              <a:rPr lang="en-US" altLang="en-US" dirty="0" smtClean="0"/>
              <a:t>What type of error did our first code have?</a:t>
            </a:r>
          </a:p>
        </p:txBody>
      </p:sp>
    </p:spTree>
    <p:extLst>
      <p:ext uri="{BB962C8B-B14F-4D97-AF65-F5344CB8AC3E}">
        <p14:creationId xmlns:p14="http://schemas.microsoft.com/office/powerpoint/2010/main" val="411579115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A few control sequences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new line		-	\n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tab			-	\t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double quote	-	\”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single quote	-	\’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backslash	-	\\</a:t>
            </a:r>
          </a:p>
        </p:txBody>
      </p:sp>
    </p:spTree>
    <p:extLst>
      <p:ext uri="{BB962C8B-B14F-4D97-AF65-F5344CB8AC3E}">
        <p14:creationId xmlns:p14="http://schemas.microsoft.com/office/powerpoint/2010/main" val="274750128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Comment on tabs \t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 space resulting from a tab can not be adjusted.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there are 10 tabs across an 80 character page, so that individual tabs generate up to 8 spaces.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We will learn advanced formatting techniques later in the course.</a:t>
            </a:r>
          </a:p>
        </p:txBody>
      </p:sp>
    </p:spTree>
    <p:extLst>
      <p:ext uri="{BB962C8B-B14F-4D97-AF65-F5344CB8AC3E}">
        <p14:creationId xmlns:p14="http://schemas.microsoft.com/office/powerpoint/2010/main" val="254640915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gency FB" panose="020B0503020202020204" pitchFamily="34" charset="0"/>
              </a:rPr>
              <a:t>Corrected first example…</a:t>
            </a:r>
            <a:endParaRPr lang="en-US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fix the first example with control characters…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2462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2nd Program - Definition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08950" cy="5105400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</a:rPr>
              <a:t>Programs can be written to perform difficult, repetitive computations in EE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Below is an example from the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</a:rPr>
              <a:t>Electrophysics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 area (you will see it in ENEE 380)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Write a program to calculate the “magnitude” of the electric field generated by a single electron a fixed distance away.</a:t>
            </a:r>
          </a:p>
        </p:txBody>
      </p:sp>
      <p:graphicFrame>
        <p:nvGraphicFramePr>
          <p:cNvPr id="50180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5926130"/>
              </p:ext>
            </p:extLst>
          </p:nvPr>
        </p:nvGraphicFramePr>
        <p:xfrm>
          <a:off x="3733800" y="5105400"/>
          <a:ext cx="1525588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3" imgW="1534702" imgH="837110" progId="Equation.2">
                  <p:embed/>
                </p:oleObj>
              </mc:Choice>
              <mc:Fallback>
                <p:oleObj name="Equation" r:id="rId3" imgW="1534702" imgH="837110" progId="Equation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105400"/>
                        <a:ext cx="1525588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148159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2nd Program - Specification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 program:</a:t>
            </a:r>
          </a:p>
          <a:p>
            <a:pPr lvl="1"/>
            <a:r>
              <a:rPr lang="en-US" altLang="en-US" dirty="0" smtClean="0"/>
              <a:t>start</a:t>
            </a:r>
          </a:p>
          <a:p>
            <a:pPr lvl="1"/>
            <a:r>
              <a:rPr lang="en-US" altLang="en-US" dirty="0" smtClean="0"/>
              <a:t>define constants</a:t>
            </a:r>
          </a:p>
          <a:p>
            <a:pPr lvl="1"/>
            <a:r>
              <a:rPr lang="en-US" altLang="en-US" dirty="0" smtClean="0"/>
              <a:t>define variables</a:t>
            </a:r>
          </a:p>
          <a:p>
            <a:pPr lvl="1"/>
            <a:r>
              <a:rPr lang="en-US" altLang="en-US" dirty="0" smtClean="0"/>
              <a:t>initialize radius</a:t>
            </a:r>
          </a:p>
          <a:p>
            <a:pPr lvl="1"/>
            <a:r>
              <a:rPr lang="en-US" altLang="en-US" dirty="0" smtClean="0"/>
              <a:t>calculate electric field</a:t>
            </a:r>
          </a:p>
          <a:p>
            <a:pPr lvl="1"/>
            <a:r>
              <a:rPr lang="en-US" altLang="en-US" dirty="0" smtClean="0"/>
              <a:t>print radius, electric field</a:t>
            </a:r>
          </a:p>
          <a:p>
            <a:pPr lvl="1"/>
            <a:r>
              <a:rPr lang="en-US" altLang="en-US" dirty="0" smtClean="0"/>
              <a:t>stop</a:t>
            </a:r>
          </a:p>
        </p:txBody>
      </p:sp>
    </p:spTree>
    <p:extLst>
      <p:ext uri="{BB962C8B-B14F-4D97-AF65-F5344CB8AC3E}">
        <p14:creationId xmlns:p14="http://schemas.microsoft.com/office/powerpoint/2010/main" val="2284107186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# 2 - coding</a:t>
            </a:r>
          </a:p>
        </p:txBody>
      </p:sp>
      <p:graphicFrame>
        <p:nvGraphicFramePr>
          <p:cNvPr id="52227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4599295"/>
              </p:ext>
            </p:extLst>
          </p:nvPr>
        </p:nvGraphicFramePr>
        <p:xfrm>
          <a:off x="457200" y="1447800"/>
          <a:ext cx="8370888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Document" r:id="rId4" imgW="4802261" imgH="2321380" progId="Word.Document.8">
                  <p:embed/>
                </p:oleObj>
              </mc:Choice>
              <mc:Fallback>
                <p:oleObj name="Document" r:id="rId4" imgW="4802261" imgH="232138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8370888" cy="452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919516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#2 - part 2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839200" cy="4114800"/>
          </a:xfrm>
          <a:noFill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altLang="en-US" sz="2600" dirty="0" err="1" smtClean="0"/>
              <a:t>int</a:t>
            </a:r>
            <a:r>
              <a:rPr lang="en-US" altLang="en-US" sz="2600" dirty="0" smtClean="0"/>
              <a:t> main(void) {</a:t>
            </a:r>
          </a:p>
          <a:p>
            <a:pPr>
              <a:buFont typeface="Monotype Sorts" charset="0"/>
              <a:buNone/>
            </a:pPr>
            <a:r>
              <a:rPr lang="en-US" altLang="en-US" sz="2600" dirty="0" smtClean="0"/>
              <a:t>   float </a:t>
            </a:r>
            <a:r>
              <a:rPr lang="en-US" altLang="en-US" sz="2600" dirty="0" err="1" smtClean="0"/>
              <a:t>e_field</a:t>
            </a:r>
            <a:r>
              <a:rPr lang="en-US" altLang="en-US" sz="2600" dirty="0" smtClean="0"/>
              <a:t>, radius=.0025;    /*new feature */</a:t>
            </a:r>
          </a:p>
          <a:p>
            <a:pPr>
              <a:buFont typeface="Monotype Sorts" charset="0"/>
              <a:buNone/>
            </a:pPr>
            <a:r>
              <a:rPr lang="en-US" altLang="en-US" sz="2600" dirty="0" smtClean="0"/>
              <a:t>   </a:t>
            </a:r>
            <a:r>
              <a:rPr lang="en-US" altLang="en-US" sz="2600" dirty="0" err="1" smtClean="0"/>
              <a:t>e_field</a:t>
            </a:r>
            <a:r>
              <a:rPr lang="en-US" altLang="en-US" sz="2600" dirty="0" smtClean="0"/>
              <a:t>=CHARGE/(4.0*PI*EPSILON_0*radius*radius);</a:t>
            </a:r>
          </a:p>
          <a:p>
            <a:pPr>
              <a:buFont typeface="Monotype Sorts" charset="0"/>
              <a:buNone/>
            </a:pPr>
            <a:r>
              <a:rPr lang="en-US" altLang="en-US" sz="2600" dirty="0" smtClean="0"/>
              <a:t>   </a:t>
            </a:r>
            <a:r>
              <a:rPr lang="en-US" altLang="en-US" sz="2600" dirty="0" err="1" smtClean="0"/>
              <a:t>printf</a:t>
            </a:r>
            <a:r>
              <a:rPr lang="en-US" altLang="en-US" sz="2600" dirty="0" smtClean="0"/>
              <a:t>("Electric field at a radius %f = %f\n",</a:t>
            </a:r>
            <a:r>
              <a:rPr lang="en-US" altLang="en-US" sz="2600" dirty="0" err="1" smtClean="0"/>
              <a:t>radius,e_field</a:t>
            </a:r>
            <a:r>
              <a:rPr lang="en-US" altLang="en-US" sz="2600" dirty="0" smtClean="0"/>
              <a:t>);</a:t>
            </a:r>
          </a:p>
          <a:p>
            <a:pPr>
              <a:buFont typeface="Monotype Sorts" charset="0"/>
              <a:buNone/>
            </a:pPr>
            <a:r>
              <a:rPr lang="en-US" altLang="en-US" sz="2600" dirty="0" smtClean="0"/>
              <a:t>   /* this </a:t>
            </a:r>
            <a:r>
              <a:rPr lang="en-US" altLang="en-US" sz="2600" dirty="0" err="1" smtClean="0"/>
              <a:t>printf</a:t>
            </a:r>
            <a:r>
              <a:rPr lang="en-US" altLang="en-US" sz="2600" dirty="0" smtClean="0"/>
              <a:t> has more than one argument */</a:t>
            </a:r>
          </a:p>
          <a:p>
            <a:pPr>
              <a:buFont typeface="Monotype Sorts" charset="0"/>
              <a:buNone/>
            </a:pPr>
            <a:endParaRPr lang="en-US" altLang="en-US" sz="2600" dirty="0" smtClean="0"/>
          </a:p>
          <a:p>
            <a:pPr>
              <a:buFont typeface="Monotype Sorts" charset="0"/>
              <a:buNone/>
            </a:pPr>
            <a:r>
              <a:rPr lang="en-US" altLang="en-US" sz="2600" dirty="0" smtClean="0"/>
              <a:t>   return 0;</a:t>
            </a:r>
          </a:p>
          <a:p>
            <a:pPr>
              <a:buFont typeface="Monotype Sorts" charset="0"/>
              <a:buNone/>
            </a:pPr>
            <a:r>
              <a:rPr lang="en-US" altLang="en-US" sz="2600" dirty="0" smtClean="0"/>
              <a:t>}</a:t>
            </a:r>
          </a:p>
          <a:p>
            <a:pPr>
              <a:buFont typeface="Monotype Sorts" charset="0"/>
              <a:buNone/>
            </a:pPr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8912050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analysis - new feature 1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4800600"/>
          </a:xfrm>
          <a:noFill/>
        </p:spPr>
        <p:txBody>
          <a:bodyPr>
            <a:normAutofit fontScale="92500"/>
          </a:bodyPr>
          <a:lstStyle/>
          <a:p>
            <a:pPr>
              <a:buFont typeface="Monotype Sorts" charset="0"/>
              <a:buNone/>
            </a:pPr>
            <a:r>
              <a:rPr lang="en-US" altLang="en-US" sz="2800" dirty="0" smtClean="0"/>
              <a:t>#define CHARGE -1.602e-19      /* new feature */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#define EPSILON_0 8.854e-12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#define PI 3.141592654</a:t>
            </a:r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Pre-processor directive “define” generates symbolic constants. Constants are replaced in code by numeric values before compilation.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No equal sign and no semicolon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Convention for constants: use all uppercase letters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Good programming practice: use symbolic constants often!</a:t>
            </a:r>
          </a:p>
        </p:txBody>
      </p:sp>
    </p:spTree>
    <p:extLst>
      <p:ext uri="{BB962C8B-B14F-4D97-AF65-F5344CB8AC3E}">
        <p14:creationId xmlns:p14="http://schemas.microsoft.com/office/powerpoint/2010/main" val="210705590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realization steps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7239000" cy="5105400"/>
          </a:xfrm>
          <a:noFill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Write program “ex01” (source file)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 smtClean="0"/>
              <a:t>Pseudo code or flowchart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 smtClean="0"/>
              <a:t>Develop/enter code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 smtClean="0"/>
              <a:t>Debug code in IDE (</a:t>
            </a:r>
            <a:r>
              <a:rPr lang="en-US" sz="2000" dirty="0" smtClean="0"/>
              <a:t>Integrated Development Environment</a:t>
            </a:r>
            <a:r>
              <a:rPr lang="en-US" sz="2000" dirty="0"/>
              <a:t>)</a:t>
            </a:r>
            <a:endParaRPr lang="en-US" altLang="en-US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compile program - produce ex01.o (object file)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/>
              <a:t>Debug </a:t>
            </a:r>
            <a:r>
              <a:rPr lang="en-US" altLang="en-US" sz="2000" dirty="0" smtClean="0"/>
              <a:t>code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link the program to get </a:t>
            </a:r>
            <a:r>
              <a:rPr lang="en-US" altLang="en-US" sz="2400" dirty="0" err="1" smtClean="0"/>
              <a:t>a.out</a:t>
            </a:r>
            <a:r>
              <a:rPr lang="en-US" altLang="en-US" sz="2400" dirty="0" smtClean="0"/>
              <a:t> or ex01.exe (linking combines your executable with library executables) – many IDEs combine last two steps with a BUILD command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US" altLang="en-US" sz="2000" dirty="0"/>
              <a:t>Debug code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Run the program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/>
              <a:t>Debug </a:t>
            </a:r>
            <a:r>
              <a:rPr lang="en-US" altLang="en-US" sz="2000" dirty="0" smtClean="0"/>
              <a:t>code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70385203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analysis - new feature 2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27950" cy="4800600"/>
          </a:xfrm>
          <a:noFill/>
        </p:spPr>
        <p:txBody>
          <a:bodyPr>
            <a:normAutofit fontScale="92500"/>
          </a:bodyPr>
          <a:lstStyle/>
          <a:p>
            <a:pPr>
              <a:buFont typeface="Monotype Sorts" charset="0"/>
              <a:buNone/>
            </a:pPr>
            <a:r>
              <a:rPr lang="en-US" altLang="en-US" dirty="0" smtClean="0"/>
              <a:t>float </a:t>
            </a:r>
            <a:r>
              <a:rPr lang="en-US" altLang="en-US" dirty="0" err="1" smtClean="0"/>
              <a:t>e_field</a:t>
            </a:r>
            <a:r>
              <a:rPr lang="en-US" altLang="en-US" dirty="0" smtClean="0"/>
              <a:t>, radius=.0025;    /*new feature */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this is called a variable definition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variable is declared and space is allocated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all variables must appear in one, where you define the variable’s “data type”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char	single text characters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err="1" smtClean="0"/>
              <a:t>int</a:t>
            </a:r>
            <a:r>
              <a:rPr lang="en-US" altLang="en-US" dirty="0" smtClean="0"/>
              <a:t>	integers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float	real numbers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more variations will be discussed later</a:t>
            </a:r>
          </a:p>
        </p:txBody>
      </p:sp>
    </p:spTree>
    <p:extLst>
      <p:ext uri="{BB962C8B-B14F-4D97-AF65-F5344CB8AC3E}">
        <p14:creationId xmlns:p14="http://schemas.microsoft.com/office/powerpoint/2010/main" val="201383615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new feature 2 - continued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85150" cy="5105400"/>
          </a:xfrm>
          <a:noFill/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Convention for variables: use all lowercase letters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Separate variables with commas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initialize with equal sign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end with semicolon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variable names (identifiers) </a:t>
            </a:r>
          </a:p>
          <a:p>
            <a:pPr lvl="1"/>
            <a:r>
              <a:rPr lang="en-US" altLang="en-US" sz="2400" dirty="0" smtClean="0"/>
              <a:t>are unique to 31 characters, </a:t>
            </a:r>
          </a:p>
          <a:p>
            <a:pPr lvl="1"/>
            <a:r>
              <a:rPr lang="en-US" altLang="en-US" sz="2400" dirty="0" smtClean="0"/>
              <a:t>contain characters, numbers, and underscores, </a:t>
            </a:r>
          </a:p>
          <a:p>
            <a:pPr lvl="1"/>
            <a:r>
              <a:rPr lang="en-US" altLang="en-US" sz="2400" dirty="0" smtClean="0"/>
              <a:t>must begin with a character</a:t>
            </a:r>
          </a:p>
          <a:p>
            <a:pPr lvl="1"/>
            <a:r>
              <a:rPr lang="en-US" altLang="en-US" sz="2400" dirty="0" smtClean="0"/>
              <a:t>can not be  a C “reserved” word (like </a:t>
            </a:r>
            <a:r>
              <a:rPr lang="en-US" altLang="en-US" sz="2400" dirty="0" smtClean="0">
                <a:solidFill>
                  <a:srgbClr val="FF0000"/>
                </a:solidFill>
              </a:rPr>
              <a:t>return, float</a:t>
            </a:r>
            <a:r>
              <a:rPr lang="en-US" altLang="en-US" sz="2400" dirty="0" smtClean="0"/>
              <a:t>)</a:t>
            </a:r>
          </a:p>
          <a:p>
            <a:pPr lvl="1"/>
            <a:r>
              <a:rPr lang="en-US" altLang="en-US" sz="2400" dirty="0" smtClean="0"/>
              <a:t>should be meaningful and follow a standard convention (we will discuss this further later)</a:t>
            </a:r>
          </a:p>
        </p:txBody>
      </p:sp>
    </p:spTree>
    <p:extLst>
      <p:ext uri="{BB962C8B-B14F-4D97-AF65-F5344CB8AC3E}">
        <p14:creationId xmlns:p14="http://schemas.microsoft.com/office/powerpoint/2010/main" val="1655259517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>
                <a:latin typeface="Agency FB" panose="020B0503020202020204" pitchFamily="34" charset="0"/>
              </a:rPr>
              <a:t>Reserved words (keywords)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there are over 30 reserved words, already we have seen:</a:t>
            </a:r>
          </a:p>
          <a:p>
            <a:pPr lvl="1"/>
            <a:r>
              <a:rPr lang="en-US" altLang="en-US" dirty="0" smtClean="0"/>
              <a:t>char</a:t>
            </a:r>
          </a:p>
          <a:p>
            <a:pPr lvl="1"/>
            <a:r>
              <a:rPr lang="en-US" altLang="en-US" dirty="0" err="1" smtClean="0"/>
              <a:t>int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float</a:t>
            </a:r>
          </a:p>
          <a:p>
            <a:pPr lvl="1"/>
            <a:r>
              <a:rPr lang="en-US" altLang="en-US" dirty="0" smtClean="0"/>
              <a:t>void</a:t>
            </a:r>
          </a:p>
          <a:p>
            <a:pPr lvl="1"/>
            <a:r>
              <a:rPr lang="en-US" altLang="en-US" dirty="0" smtClean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95115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analysis - new feature 3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altLang="en-US" sz="2400" dirty="0" err="1" smtClean="0"/>
              <a:t>printf</a:t>
            </a:r>
            <a:r>
              <a:rPr lang="en-US" altLang="en-US" sz="2400" dirty="0" smtClean="0"/>
              <a:t>("Electric field at a radius %f = %f \n", radius, </a:t>
            </a:r>
            <a:r>
              <a:rPr lang="en-US" altLang="en-US" sz="2400" dirty="0" err="1" smtClean="0"/>
              <a:t>e_field</a:t>
            </a:r>
            <a:r>
              <a:rPr lang="en-US" altLang="en-US" sz="2400" dirty="0" smtClean="0"/>
              <a:t>);</a:t>
            </a:r>
          </a:p>
          <a:p>
            <a:pPr>
              <a:buFont typeface="Monotype Sorts" charset="0"/>
              <a:buNone/>
            </a:pPr>
            <a:endParaRPr lang="en-US" alt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Now there are 3 arguments of this function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the first argument is the format for the print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The percent sign is a special character, the following “f” indicates that a float (real number) is inserted there. The second argument identifies the number to be inserted at that point (the first %f). The third argument is inserted at the second %f.</a:t>
            </a:r>
          </a:p>
        </p:txBody>
      </p:sp>
      <p:sp>
        <p:nvSpPr>
          <p:cNvPr id="20" name="Freeform 19"/>
          <p:cNvSpPr/>
          <p:nvPr/>
        </p:nvSpPr>
        <p:spPr>
          <a:xfrm>
            <a:off x="4733925" y="1276341"/>
            <a:ext cx="1371600" cy="385772"/>
          </a:xfrm>
          <a:custGeom>
            <a:avLst/>
            <a:gdLst>
              <a:gd name="connsiteX0" fmla="*/ 1371600 w 1371600"/>
              <a:gd name="connsiteY0" fmla="*/ 376247 h 385772"/>
              <a:gd name="connsiteX1" fmla="*/ 804863 w 1371600"/>
              <a:gd name="connsiteY1" fmla="*/ 9 h 385772"/>
              <a:gd name="connsiteX2" fmla="*/ 0 w 1371600"/>
              <a:gd name="connsiteY2" fmla="*/ 385772 h 38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385772">
                <a:moveTo>
                  <a:pt x="1371600" y="376247"/>
                </a:moveTo>
                <a:cubicBezTo>
                  <a:pt x="1202531" y="187334"/>
                  <a:pt x="1033463" y="-1578"/>
                  <a:pt x="804863" y="9"/>
                </a:cubicBezTo>
                <a:cubicBezTo>
                  <a:pt x="576263" y="1596"/>
                  <a:pt x="288131" y="193684"/>
                  <a:pt x="0" y="385772"/>
                </a:cubicBezTo>
              </a:path>
            </a:pathLst>
          </a:custGeom>
          <a:noFill/>
          <a:ln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200650" y="2024063"/>
            <a:ext cx="1804988" cy="462014"/>
          </a:xfrm>
          <a:custGeom>
            <a:avLst/>
            <a:gdLst>
              <a:gd name="connsiteX0" fmla="*/ 0 w 1804988"/>
              <a:gd name="connsiteY0" fmla="*/ 0 h 462014"/>
              <a:gd name="connsiteX1" fmla="*/ 814388 w 1804988"/>
              <a:gd name="connsiteY1" fmla="*/ 461962 h 462014"/>
              <a:gd name="connsiteX2" fmla="*/ 1804988 w 1804988"/>
              <a:gd name="connsiteY2" fmla="*/ 23812 h 46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4988" h="462014">
                <a:moveTo>
                  <a:pt x="0" y="0"/>
                </a:moveTo>
                <a:cubicBezTo>
                  <a:pt x="256778" y="228996"/>
                  <a:pt x="513557" y="457993"/>
                  <a:pt x="814388" y="461962"/>
                </a:cubicBezTo>
                <a:cubicBezTo>
                  <a:pt x="1115219" y="465931"/>
                  <a:pt x="1460103" y="244871"/>
                  <a:pt x="1804988" y="23812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61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2nd Program test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Let’s try out this program now...</a:t>
            </a:r>
          </a:p>
        </p:txBody>
      </p:sp>
    </p:spTree>
    <p:extLst>
      <p:ext uri="{BB962C8B-B14F-4D97-AF65-F5344CB8AC3E}">
        <p14:creationId xmlns:p14="http://schemas.microsoft.com/office/powerpoint/2010/main" val="121637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2nd Program conclusion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This program seems to work!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It’s not very useful, though, because we can’t vary the distance from the charge...</a:t>
            </a:r>
          </a:p>
        </p:txBody>
      </p:sp>
    </p:spTree>
    <p:extLst>
      <p:ext uri="{BB962C8B-B14F-4D97-AF65-F5344CB8AC3E}">
        <p14:creationId xmlns:p14="http://schemas.microsoft.com/office/powerpoint/2010/main" val="4263599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3rd Program - Definition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The next example comes from circuit theory (you will see it in ENEE 205)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Write a program to calculate the net resistance of two (variable) resistors in parallel</a:t>
            </a:r>
          </a:p>
        </p:txBody>
      </p:sp>
      <p:graphicFrame>
        <p:nvGraphicFramePr>
          <p:cNvPr id="60420" name="Object 4"/>
          <p:cNvGraphicFramePr>
            <a:graphicFrameLocks/>
          </p:cNvGraphicFramePr>
          <p:nvPr/>
        </p:nvGraphicFramePr>
        <p:xfrm>
          <a:off x="3805238" y="3916363"/>
          <a:ext cx="2435225" cy="132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3" imgW="2443689" imgH="1338475" progId="Equation.2">
                  <p:embed/>
                </p:oleObj>
              </mc:Choice>
              <mc:Fallback>
                <p:oleObj name="Equation" r:id="rId3" imgW="2443689" imgH="1338475" progId="Equation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5238" y="3916363"/>
                        <a:ext cx="2435225" cy="1328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0604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3rd Program - Specification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727950" cy="4876800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the program:</a:t>
            </a:r>
          </a:p>
          <a:p>
            <a:pPr lvl="1"/>
            <a:r>
              <a:rPr lang="en-US" altLang="en-US" sz="2400" dirty="0" smtClean="0"/>
              <a:t>start</a:t>
            </a:r>
          </a:p>
          <a:p>
            <a:pPr lvl="1"/>
            <a:r>
              <a:rPr lang="en-US" altLang="en-US" sz="2400" dirty="0" smtClean="0"/>
              <a:t>define variables</a:t>
            </a:r>
          </a:p>
          <a:p>
            <a:pPr lvl="1"/>
            <a:r>
              <a:rPr lang="en-US" altLang="en-US" sz="2400" dirty="0" smtClean="0"/>
              <a:t>prompt for input</a:t>
            </a:r>
          </a:p>
          <a:p>
            <a:pPr lvl="1"/>
            <a:r>
              <a:rPr lang="en-US" altLang="en-US" sz="2400" dirty="0" smtClean="0"/>
              <a:t>read R</a:t>
            </a:r>
            <a:r>
              <a:rPr lang="en-US" altLang="en-US" sz="2400" baseline="-25000" dirty="0" smtClean="0"/>
              <a:t>1</a:t>
            </a:r>
            <a:r>
              <a:rPr lang="en-US" altLang="en-US" sz="2400" dirty="0" smtClean="0"/>
              <a:t>, R</a:t>
            </a:r>
            <a:r>
              <a:rPr lang="en-US" altLang="en-US" sz="2400" baseline="-25000" dirty="0" smtClean="0"/>
              <a:t>2</a:t>
            </a:r>
            <a:endParaRPr lang="en-US" altLang="en-US" sz="2400" dirty="0" smtClean="0"/>
          </a:p>
          <a:p>
            <a:pPr lvl="1"/>
            <a:r>
              <a:rPr lang="en-US" altLang="en-US" sz="2400" dirty="0" smtClean="0"/>
              <a:t>check for valid input</a:t>
            </a:r>
          </a:p>
          <a:p>
            <a:pPr lvl="1"/>
            <a:r>
              <a:rPr lang="en-US" altLang="en-US" sz="2400" dirty="0" smtClean="0"/>
              <a:t>if valid</a:t>
            </a:r>
          </a:p>
          <a:p>
            <a:pPr lvl="2"/>
            <a:r>
              <a:rPr lang="en-US" altLang="en-US" dirty="0" smtClean="0"/>
              <a:t>calculate R</a:t>
            </a:r>
            <a:r>
              <a:rPr lang="en-US" altLang="en-US" baseline="-25000" dirty="0" smtClean="0"/>
              <a:t>3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print parallel resistance</a:t>
            </a:r>
          </a:p>
          <a:p>
            <a:pPr lvl="1"/>
            <a:r>
              <a:rPr lang="en-US" altLang="en-US" sz="2400" dirty="0" smtClean="0"/>
              <a:t>if not print error</a:t>
            </a:r>
          </a:p>
          <a:p>
            <a:pPr lvl="1"/>
            <a:r>
              <a:rPr lang="en-US" altLang="en-US" sz="2400" dirty="0" smtClean="0"/>
              <a:t>stop</a:t>
            </a:r>
          </a:p>
        </p:txBody>
      </p:sp>
    </p:spTree>
    <p:extLst>
      <p:ext uri="{BB962C8B-B14F-4D97-AF65-F5344CB8AC3E}">
        <p14:creationId xmlns:p14="http://schemas.microsoft.com/office/powerpoint/2010/main" val="1269850152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# 3 - coding</a:t>
            </a:r>
          </a:p>
        </p:txBody>
      </p:sp>
      <p:graphicFrame>
        <p:nvGraphicFramePr>
          <p:cNvPr id="62467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3921923"/>
              </p:ext>
            </p:extLst>
          </p:nvPr>
        </p:nvGraphicFramePr>
        <p:xfrm>
          <a:off x="304800" y="1295400"/>
          <a:ext cx="8724900" cy="474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Document" r:id="rId4" imgW="4288813" imgH="2512912" progId="Word.Document.8">
                  <p:embed/>
                </p:oleObj>
              </mc:Choice>
              <mc:Fallback>
                <p:oleObj name="Document" r:id="rId4" imgW="4288813" imgH="2512912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95400"/>
                        <a:ext cx="8724900" cy="474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8970452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#3 - part 2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37550" cy="5181600"/>
          </a:xfrm>
          <a:noFill/>
        </p:spPr>
        <p:txBody>
          <a:bodyPr>
            <a:normAutofit lnSpcReduction="10000"/>
          </a:bodyPr>
          <a:lstStyle/>
          <a:p>
            <a:pPr>
              <a:buFont typeface="Monotype Sorts" charset="0"/>
              <a:buNone/>
            </a:pPr>
            <a:r>
              <a:rPr lang="en-US" altLang="en-US" sz="2400" dirty="0" smtClean="0"/>
              <a:t>if (r1!=0) {       /* check to insure resistance r1 isn't zero */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</a:rPr>
              <a:t>      if (r2!=0) {    /* check to insure resistance r2 isn't zero */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</a:rPr>
              <a:t>	 	r3=1.0/(1.0/r1+1.0/r2);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</a:rPr>
              <a:t>	 	</a:t>
            </a:r>
            <a:r>
              <a:rPr lang="en-US" alt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printf</a:t>
            </a: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</a:rPr>
              <a:t>("total Resistance </a:t>
            </a:r>
            <a:r>
              <a:rPr lang="en-US" alt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Rtot</a:t>
            </a: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</a:rPr>
              <a:t> = %f ohms\n",r3);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</a:rPr>
              <a:t>      }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</a:rPr>
              <a:t>      else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</a:rPr>
              <a:t>	  	</a:t>
            </a:r>
            <a:r>
              <a:rPr lang="en-US" alt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printf</a:t>
            </a: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</a:rPr>
              <a:t>("r2 is a short circuit...\n");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   }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   else</a:t>
            </a:r>
          </a:p>
          <a:p>
            <a:pPr lvl="1">
              <a:buFont typeface="Monotype Sorts" charset="0"/>
              <a:buNone/>
            </a:pPr>
            <a:r>
              <a:rPr lang="en-US" altLang="en-US" sz="2000" dirty="0" smtClean="0"/>
              <a:t>      </a:t>
            </a:r>
            <a:r>
              <a:rPr lang="en-US" altLang="en-US" sz="2000" dirty="0" err="1" smtClean="0"/>
              <a:t>printf</a:t>
            </a:r>
            <a:r>
              <a:rPr lang="en-US" altLang="en-US" sz="2000" dirty="0" smtClean="0"/>
              <a:t>("r1 is a short circuit...\n");  /* end of if-else test */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   return 0;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448034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First Program - Specification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4419600"/>
          </a:xfrm>
          <a:noFill/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3000" dirty="0" smtClean="0"/>
              <a:t>Pseudo code</a:t>
            </a:r>
            <a:endParaRPr lang="en-US" alt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“natural language” (i.e. English) description of the tasks that need to be accomplished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000" dirty="0" smtClean="0"/>
              <a:t>Top-down, stepwise refinement</a:t>
            </a:r>
            <a:endParaRPr lang="en-US" alt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begin with statement of goals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revise many times by taking each step and braking it down into more detailed steps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stop when each pseudo code line is easily converted to C</a:t>
            </a:r>
          </a:p>
        </p:txBody>
      </p:sp>
    </p:spTree>
    <p:extLst>
      <p:ext uri="{BB962C8B-B14F-4D97-AF65-F5344CB8AC3E}">
        <p14:creationId xmlns:p14="http://schemas.microsoft.com/office/powerpoint/2010/main" val="2502453432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analysis - new feature 1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#include &lt;</a:t>
            </a:r>
            <a:r>
              <a:rPr lang="en-US" altLang="en-US" sz="2800" dirty="0" err="1" smtClean="0"/>
              <a:t>stdlib.h</a:t>
            </a:r>
            <a:r>
              <a:rPr lang="en-US" altLang="en-US" sz="2800" dirty="0" smtClean="0"/>
              <a:t>&gt;    /* includes info on exit()  */</a:t>
            </a:r>
          </a:p>
          <a:p>
            <a:pPr>
              <a:buFont typeface="Monotype Sorts" charset="0"/>
              <a:buNone/>
            </a:pPr>
            <a:endParaRPr lang="en-US" altLang="en-US" sz="2800" dirty="0" smtClean="0"/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This inputs the “Standard Library” header</a:t>
            </a:r>
          </a:p>
          <a:p>
            <a:pPr>
              <a:buFont typeface="Monotype Sorts" charset="0"/>
              <a:buNone/>
            </a:pPr>
            <a:endParaRPr lang="en-US" altLang="en-US" sz="2800" dirty="0" smtClean="0"/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	exit() is a function that halts execution of the program (similar effect as return ONLY in main)</a:t>
            </a:r>
          </a:p>
          <a:p>
            <a:pPr>
              <a:buFont typeface="Monotype Sorts" charset="0"/>
              <a:buNone/>
            </a:pPr>
            <a:r>
              <a:rPr lang="en-US" altLang="en-US" sz="2800" dirty="0"/>
              <a:t>	</a:t>
            </a:r>
            <a:r>
              <a:rPr lang="en-US" altLang="en-US" sz="2800" dirty="0" smtClean="0">
                <a:solidFill>
                  <a:srgbClr val="FF0000"/>
                </a:solidFill>
              </a:rPr>
              <a:t>- exit(0) signifies a normal exit</a:t>
            </a:r>
          </a:p>
        </p:txBody>
      </p:sp>
    </p:spTree>
    <p:extLst>
      <p:ext uri="{BB962C8B-B14F-4D97-AF65-F5344CB8AC3E}">
        <p14:creationId xmlns:p14="http://schemas.microsoft.com/office/powerpoint/2010/main" val="3183773422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analysis - new features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altLang="en-US" sz="2800" smtClean="0"/>
              <a:t>if (scanf("%f %f",&amp;r1, &amp;r2)!=2) {</a:t>
            </a:r>
          </a:p>
          <a:p>
            <a:pPr>
              <a:buFont typeface="Monotype Sorts" charset="0"/>
              <a:buNone/>
            </a:pPr>
            <a:r>
              <a:rPr lang="en-US" altLang="en-US" sz="2800" smtClean="0"/>
              <a:t>      printf("Data entered incorrectly...Bye!!\n");</a:t>
            </a:r>
          </a:p>
          <a:p>
            <a:pPr>
              <a:buFont typeface="Monotype Sorts" charset="0"/>
              <a:buNone/>
            </a:pPr>
            <a:endParaRPr lang="en-US" altLang="en-US" sz="2800" smtClean="0"/>
          </a:p>
          <a:p>
            <a:pPr>
              <a:buFont typeface="Monotype Sorts" charset="0"/>
              <a:buNone/>
            </a:pPr>
            <a:r>
              <a:rPr lang="en-US" altLang="en-US" sz="2800" smtClean="0"/>
              <a:t>There are two new features here on one line; let’s take them one at a time:</a:t>
            </a:r>
          </a:p>
          <a:p>
            <a:pPr>
              <a:buFont typeface="Monotype Sorts" charset="0"/>
              <a:buNone/>
            </a:pPr>
            <a:endParaRPr lang="en-US" altLang="en-US" sz="2800" smtClean="0"/>
          </a:p>
          <a:p>
            <a:pPr>
              <a:buFont typeface="Monotype Sorts" charset="0"/>
              <a:buNone/>
            </a:pPr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2312800256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err="1" smtClean="0">
                <a:latin typeface="Agency FB" panose="020B0503020202020204" pitchFamily="34" charset="0"/>
              </a:rPr>
              <a:t>scanf</a:t>
            </a:r>
            <a:endParaRPr lang="en-US" altLang="en-US" b="1" dirty="0" smtClean="0">
              <a:latin typeface="Agency FB" panose="020B0503020202020204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4648200"/>
          </a:xfrm>
          <a:noFill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altLang="en-US" sz="2800" dirty="0" smtClean="0"/>
              <a:t>1)  </a:t>
            </a:r>
            <a:r>
              <a:rPr lang="en-US" altLang="en-US" sz="2800" dirty="0" err="1" smtClean="0"/>
              <a:t>scanf</a:t>
            </a:r>
            <a:r>
              <a:rPr lang="en-US" altLang="en-US" sz="2800" dirty="0" smtClean="0"/>
              <a:t>("%f %f",&amp;r1, &amp;r2)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	</a:t>
            </a:r>
            <a:r>
              <a:rPr lang="en-US" altLang="en-US" sz="2400" dirty="0" smtClean="0"/>
              <a:t>just as </a:t>
            </a:r>
            <a:r>
              <a:rPr lang="en-US" altLang="en-US" sz="2400" dirty="0" err="1" smtClean="0"/>
              <a:t>printf</a:t>
            </a:r>
            <a:r>
              <a:rPr lang="en-US" altLang="en-US" sz="2400" dirty="0" smtClean="0"/>
              <a:t> prints to the standard output, </a:t>
            </a:r>
            <a:r>
              <a:rPr lang="en-US" altLang="en-US" sz="2400" dirty="0" err="1" smtClean="0"/>
              <a:t>scanf</a:t>
            </a:r>
            <a:r>
              <a:rPr lang="en-US" altLang="en-US" sz="2400" dirty="0" smtClean="0"/>
              <a:t> reads from the standard input; the </a:t>
            </a:r>
            <a:r>
              <a:rPr lang="en-US" altLang="en-US" sz="2400" b="1" dirty="0" smtClean="0"/>
              <a:t>default</a:t>
            </a:r>
            <a:r>
              <a:rPr lang="en-US" altLang="en-US" sz="2400" dirty="0" smtClean="0"/>
              <a:t> is the keyboard.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a) "%f %f" the format indicates that two floating point numbers will be read.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b) the second two arguments indicate the names of the variables. The &amp; indicates the address (location in the computer memory) is to be given. This is necessary to  transfer the data for reasons to be seen later.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c) </a:t>
            </a:r>
            <a:r>
              <a:rPr lang="en-US" altLang="en-US" sz="2400" dirty="0" err="1" smtClean="0"/>
              <a:t>scanf</a:t>
            </a:r>
            <a:r>
              <a:rPr lang="en-US" altLang="en-US" sz="2400" dirty="0" smtClean="0"/>
              <a:t> returns an integer which equals the number of variables successfully read</a:t>
            </a:r>
          </a:p>
        </p:txBody>
      </p:sp>
      <p:sp>
        <p:nvSpPr>
          <p:cNvPr id="2" name="Freeform 1"/>
          <p:cNvSpPr/>
          <p:nvPr/>
        </p:nvSpPr>
        <p:spPr>
          <a:xfrm>
            <a:off x="2743200" y="1295141"/>
            <a:ext cx="1019175" cy="390784"/>
          </a:xfrm>
          <a:custGeom>
            <a:avLst/>
            <a:gdLst>
              <a:gd name="connsiteX0" fmla="*/ 0 w 1019175"/>
              <a:gd name="connsiteY0" fmla="*/ 343159 h 390784"/>
              <a:gd name="connsiteX1" fmla="*/ 361950 w 1019175"/>
              <a:gd name="connsiteY1" fmla="*/ 259 h 390784"/>
              <a:gd name="connsiteX2" fmla="*/ 1019175 w 1019175"/>
              <a:gd name="connsiteY2" fmla="*/ 390784 h 390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9175" h="390784">
                <a:moveTo>
                  <a:pt x="0" y="343159"/>
                </a:moveTo>
                <a:cubicBezTo>
                  <a:pt x="96044" y="167740"/>
                  <a:pt x="192088" y="-7678"/>
                  <a:pt x="361950" y="259"/>
                </a:cubicBezTo>
                <a:cubicBezTo>
                  <a:pt x="531812" y="8196"/>
                  <a:pt x="775493" y="199490"/>
                  <a:pt x="1019175" y="390784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267075" y="2171700"/>
            <a:ext cx="1171575" cy="133350"/>
          </a:xfrm>
          <a:custGeom>
            <a:avLst/>
            <a:gdLst>
              <a:gd name="connsiteX0" fmla="*/ 0 w 1171575"/>
              <a:gd name="connsiteY0" fmla="*/ 0 h 133350"/>
              <a:gd name="connsiteX1" fmla="*/ 733425 w 1171575"/>
              <a:gd name="connsiteY1" fmla="*/ 133350 h 133350"/>
              <a:gd name="connsiteX2" fmla="*/ 1171575 w 1171575"/>
              <a:gd name="connsiteY2" fmla="*/ 0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71575" h="133350">
                <a:moveTo>
                  <a:pt x="0" y="0"/>
                </a:moveTo>
                <a:cubicBezTo>
                  <a:pt x="269081" y="66675"/>
                  <a:pt x="538163" y="133350"/>
                  <a:pt x="733425" y="133350"/>
                </a:cubicBezTo>
                <a:cubicBezTo>
                  <a:pt x="928687" y="133350"/>
                  <a:pt x="1050131" y="66675"/>
                  <a:pt x="1171575" y="0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5569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scanf</a:t>
            </a:r>
            <a:r>
              <a:rPr lang="en-US" dirty="0" smtClean="0"/>
              <a:t> vs. </a:t>
            </a:r>
            <a:r>
              <a:rPr lang="en-US" dirty="0" err="1" smtClean="0"/>
              <a:t>printf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Beware: forgetting the &amp; in </a:t>
            </a:r>
            <a:r>
              <a:rPr lang="en-US" altLang="en-US" dirty="0" err="1">
                <a:solidFill>
                  <a:srgbClr val="FF0000"/>
                </a:solidFill>
              </a:rPr>
              <a:t>scanf</a:t>
            </a:r>
            <a:r>
              <a:rPr lang="en-US" altLang="en-US" dirty="0">
                <a:solidFill>
                  <a:srgbClr val="FF0000"/>
                </a:solidFill>
              </a:rPr>
              <a:t> or including &amp; in </a:t>
            </a:r>
            <a:r>
              <a:rPr lang="en-US" altLang="en-US" dirty="0" err="1">
                <a:solidFill>
                  <a:srgbClr val="FF0000"/>
                </a:solidFill>
              </a:rPr>
              <a:t>printf</a:t>
            </a:r>
            <a:r>
              <a:rPr lang="en-US" altLang="en-US" dirty="0">
                <a:solidFill>
                  <a:srgbClr val="FF0000"/>
                </a:solidFill>
              </a:rPr>
              <a:t> (where it doesn’t belong) are typical sources of errors!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0925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conditional test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4419600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The general form of the </a:t>
            </a:r>
            <a:r>
              <a:rPr lang="en-US" altLang="en-US" sz="2800" b="1" dirty="0" smtClean="0"/>
              <a:t>conditional test </a:t>
            </a:r>
            <a:r>
              <a:rPr lang="en-US" altLang="en-US" sz="2800" dirty="0" smtClean="0"/>
              <a:t>is</a:t>
            </a:r>
            <a:endParaRPr lang="en-US" altLang="en-US" b="1" dirty="0" smtClean="0"/>
          </a:p>
          <a:p>
            <a:pPr>
              <a:buFont typeface="Monotype Sorts" charset="0"/>
              <a:buNone/>
            </a:pPr>
            <a:r>
              <a:rPr lang="en-US" altLang="en-US" sz="2800" dirty="0" smtClean="0">
                <a:solidFill>
                  <a:schemeClr val="tx2"/>
                </a:solidFill>
              </a:rPr>
              <a:t>if (</a:t>
            </a:r>
            <a:r>
              <a:rPr lang="en-US" altLang="en-US" sz="2800" i="1" dirty="0" smtClean="0">
                <a:solidFill>
                  <a:schemeClr val="tx2"/>
                </a:solidFill>
              </a:rPr>
              <a:t>expression</a:t>
            </a:r>
            <a:r>
              <a:rPr lang="en-US" altLang="en-US" sz="2800" dirty="0" smtClean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ct val="0"/>
              </a:spcBef>
              <a:buFont typeface="Monotype Sorts" charset="0"/>
              <a:buNone/>
            </a:pPr>
            <a:r>
              <a:rPr lang="en-US" altLang="en-US" sz="2800" dirty="0" smtClean="0">
                <a:solidFill>
                  <a:schemeClr val="tx2"/>
                </a:solidFill>
              </a:rPr>
              <a:t>   </a:t>
            </a:r>
            <a:r>
              <a:rPr lang="en-US" altLang="en-US" sz="2800" i="1" dirty="0" smtClean="0">
                <a:solidFill>
                  <a:schemeClr val="tx2"/>
                </a:solidFill>
              </a:rPr>
              <a:t>statement 1</a:t>
            </a:r>
            <a:r>
              <a:rPr lang="en-US" altLang="en-US" sz="2800" dirty="0" smtClean="0">
                <a:solidFill>
                  <a:schemeClr val="tx2"/>
                </a:solidFill>
              </a:rPr>
              <a:t>;</a:t>
            </a:r>
          </a:p>
          <a:p>
            <a:pPr>
              <a:spcBef>
                <a:spcPct val="0"/>
              </a:spcBef>
              <a:buFont typeface="Monotype Sorts" charset="0"/>
              <a:buNone/>
            </a:pPr>
            <a:r>
              <a:rPr lang="en-US" altLang="en-US" sz="2800" dirty="0" smtClean="0">
                <a:solidFill>
                  <a:schemeClr val="tx2"/>
                </a:solidFill>
              </a:rPr>
              <a:t>else</a:t>
            </a:r>
          </a:p>
          <a:p>
            <a:pPr>
              <a:spcBef>
                <a:spcPct val="0"/>
              </a:spcBef>
              <a:buFont typeface="Monotype Sorts" charset="0"/>
              <a:buNone/>
            </a:pPr>
            <a:r>
              <a:rPr lang="en-US" altLang="en-US" sz="2800" i="1" dirty="0" smtClean="0">
                <a:solidFill>
                  <a:schemeClr val="tx2"/>
                </a:solidFill>
              </a:rPr>
              <a:t>   statement 2</a:t>
            </a:r>
            <a:r>
              <a:rPr lang="en-US" altLang="en-US" sz="2800" dirty="0" smtClean="0">
                <a:solidFill>
                  <a:schemeClr val="tx2"/>
                </a:solidFill>
              </a:rPr>
              <a:t>;</a:t>
            </a:r>
          </a:p>
          <a:p>
            <a:pPr>
              <a:spcBef>
                <a:spcPct val="35000"/>
              </a:spcBef>
              <a:buFont typeface="Monotype Sorts" charset="0"/>
              <a:buNone/>
            </a:pPr>
            <a:r>
              <a:rPr lang="en-US" altLang="en-US" sz="2800" dirty="0" smtClean="0">
                <a:solidFill>
                  <a:schemeClr val="tx2"/>
                </a:solidFill>
              </a:rPr>
              <a:t>statement 1 will be executed if the expression is true, otherwise statement 2 will be executed.</a:t>
            </a:r>
          </a:p>
          <a:p>
            <a:pPr>
              <a:spcBef>
                <a:spcPct val="50000"/>
              </a:spcBef>
              <a:buFont typeface="Monotype Sorts" charset="0"/>
              <a:buNone/>
            </a:pPr>
            <a:r>
              <a:rPr lang="en-US" altLang="en-US" sz="2800" dirty="0" smtClean="0">
                <a:solidFill>
                  <a:schemeClr val="tx2"/>
                </a:solidFill>
              </a:rPr>
              <a:t>Note:	semicolon after statement only!</a:t>
            </a:r>
          </a:p>
          <a:p>
            <a:pPr>
              <a:spcBef>
                <a:spcPct val="0"/>
              </a:spcBef>
              <a:buFont typeface="Monotype Sorts" charset="0"/>
              <a:buNone/>
            </a:pPr>
            <a:r>
              <a:rPr lang="en-US" altLang="en-US" sz="2800" dirty="0" smtClean="0">
                <a:solidFill>
                  <a:schemeClr val="tx2"/>
                </a:solidFill>
              </a:rPr>
              <a:t>		indentation to show dependence</a:t>
            </a:r>
          </a:p>
        </p:txBody>
      </p:sp>
    </p:spTree>
    <p:extLst>
      <p:ext uri="{BB962C8B-B14F-4D97-AF65-F5344CB8AC3E}">
        <p14:creationId xmlns:p14="http://schemas.microsoft.com/office/powerpoint/2010/main" val="1219292522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conditional test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expressions are always “resolved” to a numeric value. If the value is “0”, the expression is considered “false”. Any other value is considered “true”. Often, but not always, the value of true is “1”.</a:t>
            </a:r>
          </a:p>
        </p:txBody>
      </p:sp>
    </p:spTree>
    <p:extLst>
      <p:ext uri="{BB962C8B-B14F-4D97-AF65-F5344CB8AC3E}">
        <p14:creationId xmlns:p14="http://schemas.microsoft.com/office/powerpoint/2010/main" val="3088896194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Relational operators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altLang="en-US" dirty="0" smtClean="0"/>
              <a:t>&gt;		greater than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&gt;= 	greater than or equal to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&lt;		less than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&lt;=	less than or equal to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= =	equal to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!=	not equal to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Note: do not confuse assignment  =  with test = =</a:t>
            </a:r>
          </a:p>
        </p:txBody>
      </p:sp>
    </p:spTree>
    <p:extLst>
      <p:ext uri="{BB962C8B-B14F-4D97-AF65-F5344CB8AC3E}">
        <p14:creationId xmlns:p14="http://schemas.microsoft.com/office/powerpoint/2010/main" val="3965699770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On embedded functions...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4648200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We could have written: 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	</a:t>
            </a:r>
            <a:r>
              <a:rPr lang="en-US" altLang="en-US" sz="2800" dirty="0" err="1" smtClean="0"/>
              <a:t>int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i</a:t>
            </a:r>
            <a:r>
              <a:rPr lang="en-US" altLang="en-US" sz="2800" dirty="0" smtClean="0"/>
              <a:t>;    /* include in declaration at the start */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   ...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	</a:t>
            </a:r>
            <a:r>
              <a:rPr lang="en-US" altLang="en-US" sz="2800" dirty="0" err="1" smtClean="0"/>
              <a:t>i</a:t>
            </a:r>
            <a:r>
              <a:rPr lang="en-US" altLang="en-US" sz="2800" dirty="0" smtClean="0"/>
              <a:t>=</a:t>
            </a:r>
            <a:r>
              <a:rPr lang="en-US" altLang="en-US" sz="2800" dirty="0" err="1" smtClean="0"/>
              <a:t>scanf</a:t>
            </a:r>
            <a:r>
              <a:rPr lang="en-US" altLang="en-US" sz="2800" dirty="0" smtClean="0"/>
              <a:t>("%f %f",&amp;r1, &amp;r2);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	if (</a:t>
            </a:r>
            <a:r>
              <a:rPr lang="en-US" altLang="en-US" sz="2800" dirty="0" err="1" smtClean="0"/>
              <a:t>i</a:t>
            </a:r>
            <a:r>
              <a:rPr lang="en-US" altLang="en-US" sz="2800" dirty="0" smtClean="0"/>
              <a:t>!=2) {...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However, one line performs both functions without the need for an extra variable: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	if (</a:t>
            </a:r>
            <a:r>
              <a:rPr lang="en-US" altLang="en-US" sz="2800" dirty="0" err="1" smtClean="0"/>
              <a:t>scanf</a:t>
            </a:r>
            <a:r>
              <a:rPr lang="en-US" altLang="en-US" sz="2800" dirty="0" smtClean="0"/>
              <a:t>("%f %f",&amp;r1, &amp;r2)!=2) {...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Look out for this style - it will occur often</a:t>
            </a:r>
          </a:p>
          <a:p>
            <a:pPr>
              <a:buFont typeface="Monotype Sorts" charset="0"/>
              <a:buNone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9453633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Nested “if” statements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1050" y="1524000"/>
            <a:ext cx="7905750" cy="4525963"/>
          </a:xfrm>
          <a:noFill/>
        </p:spPr>
        <p:txBody>
          <a:bodyPr>
            <a:normAutofit/>
          </a:bodyPr>
          <a:lstStyle/>
          <a:p>
            <a:pPr>
              <a:buFont typeface="Monotype Sorts" charset="0"/>
              <a:buNone/>
            </a:pPr>
            <a:r>
              <a:rPr lang="en-US" altLang="en-US" sz="2400" dirty="0" smtClean="0"/>
              <a:t>if (r1!=0) {       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if (r2!=0) {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r3=1.0/(1.0/r1+1.0/r2); /* note: different from definition*/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r>
              <a:rPr lang="en-US" altLang="en-US" sz="2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printf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("total Resistance </a:t>
            </a:r>
            <a:r>
              <a:rPr lang="en-US" altLang="en-US" sz="2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Rtot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%f ohms\n",r3);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}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else  /* goes with 2nd “if” use indentation! */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r>
              <a:rPr lang="en-US" altLang="en-US" sz="24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printf</a:t>
            </a: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("r2 is a short circuit...\n");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}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   else    /* goes with 1st “if” */</a:t>
            </a:r>
          </a:p>
          <a:p>
            <a:pPr>
              <a:buFont typeface="Monotype Sorts" charset="0"/>
              <a:buNone/>
            </a:pPr>
            <a:r>
              <a:rPr lang="en-US" altLang="en-US" sz="2400" dirty="0" smtClean="0"/>
              <a:t>      </a:t>
            </a:r>
            <a:r>
              <a:rPr lang="en-US" altLang="en-US" sz="2400" dirty="0" err="1" smtClean="0"/>
              <a:t>printf</a:t>
            </a:r>
            <a:r>
              <a:rPr lang="en-US" altLang="en-US" sz="2400" dirty="0" smtClean="0"/>
              <a:t>("r1 is a short circuit...\n");</a:t>
            </a:r>
          </a:p>
        </p:txBody>
      </p:sp>
      <p:sp>
        <p:nvSpPr>
          <p:cNvPr id="2" name="Freeform 1"/>
          <p:cNvSpPr/>
          <p:nvPr/>
        </p:nvSpPr>
        <p:spPr>
          <a:xfrm>
            <a:off x="781050" y="2209800"/>
            <a:ext cx="323879" cy="1676400"/>
          </a:xfrm>
          <a:custGeom>
            <a:avLst/>
            <a:gdLst>
              <a:gd name="connsiteX0" fmla="*/ 323879 w 323879"/>
              <a:gd name="connsiteY0" fmla="*/ 0 h 1676400"/>
              <a:gd name="connsiteX1" fmla="*/ 29 w 323879"/>
              <a:gd name="connsiteY1" fmla="*/ 1066800 h 1676400"/>
              <a:gd name="connsiteX2" fmla="*/ 304829 w 323879"/>
              <a:gd name="connsiteY2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3879" h="1676400">
                <a:moveTo>
                  <a:pt x="323879" y="0"/>
                </a:moveTo>
                <a:cubicBezTo>
                  <a:pt x="163541" y="393700"/>
                  <a:pt x="3204" y="787400"/>
                  <a:pt x="29" y="1066800"/>
                </a:cubicBezTo>
                <a:cubicBezTo>
                  <a:pt x="-3146" y="1346200"/>
                  <a:pt x="254029" y="1581150"/>
                  <a:pt x="304829" y="1676400"/>
                </a:cubicBezTo>
              </a:path>
            </a:pathLst>
          </a:custGeom>
          <a:noFill/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72906" y="1859157"/>
            <a:ext cx="884964" cy="3377811"/>
          </a:xfrm>
          <a:custGeom>
            <a:avLst/>
            <a:gdLst>
              <a:gd name="connsiteX0" fmla="*/ 299258 w 489758"/>
              <a:gd name="connsiteY0" fmla="*/ 0 h 3400425"/>
              <a:gd name="connsiteX1" fmla="*/ 3983 w 489758"/>
              <a:gd name="connsiteY1" fmla="*/ 2076450 h 3400425"/>
              <a:gd name="connsiteX2" fmla="*/ 489758 w 489758"/>
              <a:gd name="connsiteY2" fmla="*/ 3400425 h 34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9758" h="3400425">
                <a:moveTo>
                  <a:pt x="299258" y="0"/>
                </a:moveTo>
                <a:cubicBezTo>
                  <a:pt x="135745" y="754856"/>
                  <a:pt x="-27767" y="1509712"/>
                  <a:pt x="3983" y="2076450"/>
                </a:cubicBezTo>
                <a:cubicBezTo>
                  <a:pt x="35733" y="2643188"/>
                  <a:pt x="262745" y="3021806"/>
                  <a:pt x="489758" y="3400425"/>
                </a:cubicBezTo>
              </a:path>
            </a:pathLst>
          </a:custGeom>
          <a:noFill/>
          <a:ln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71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Logical operators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4572000"/>
          </a:xfrm>
          <a:noFill/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We could have written our test for invalid resistances more compactly as: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	if ((r1==0)||(r2==0)) {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		</a:t>
            </a:r>
            <a:r>
              <a:rPr lang="en-US" altLang="en-US" dirty="0" err="1" smtClean="0"/>
              <a:t>printf</a:t>
            </a:r>
            <a:r>
              <a:rPr lang="en-US" altLang="en-US" dirty="0" smtClean="0"/>
              <a:t>(“One of the resistances is zero”);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		...  /* we lose a little information...  */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&amp;&amp;	and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||	or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!		not</a:t>
            </a:r>
          </a:p>
        </p:txBody>
      </p:sp>
    </p:spTree>
    <p:extLst>
      <p:ext uri="{BB962C8B-B14F-4D97-AF65-F5344CB8AC3E}">
        <p14:creationId xmlns:p14="http://schemas.microsoft.com/office/powerpoint/2010/main" val="909575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First Program - Specification, </a:t>
            </a:r>
            <a:r>
              <a:rPr lang="en-US" altLang="en-US" b="1" dirty="0" err="1" smtClean="0">
                <a:latin typeface="Agency FB" panose="020B0503020202020204" pitchFamily="34" charset="0"/>
              </a:rPr>
              <a:t>ctd</a:t>
            </a:r>
            <a:endParaRPr lang="en-US" altLang="en-US" b="1" dirty="0" smtClean="0">
              <a:latin typeface="Agency FB" panose="020B0503020202020204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Flowcharting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another alternative approach to pseudo code utilizing symbols...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our program: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start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write “ENEE 148A is my favorite class”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write “Prof. Lawson is a ... teacher”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dirty="0" smtClean="0"/>
              <a:t>stop</a:t>
            </a:r>
          </a:p>
        </p:txBody>
      </p:sp>
    </p:spTree>
    <p:extLst>
      <p:ext uri="{BB962C8B-B14F-4D97-AF65-F5344CB8AC3E}">
        <p14:creationId xmlns:p14="http://schemas.microsoft.com/office/powerpoint/2010/main" val="2863230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More on logical operators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would this code work correctly?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	if ((r1=0)&amp;&amp;(r2==0)) { 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	   </a:t>
            </a:r>
            <a:r>
              <a:rPr lang="en-US" altLang="en-US" dirty="0" err="1" smtClean="0"/>
              <a:t>printf</a:t>
            </a:r>
            <a:r>
              <a:rPr lang="en-US" altLang="en-US" dirty="0" smtClean="0"/>
              <a:t>(“One of the resistances is zero”);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	   ...</a:t>
            </a:r>
          </a:p>
          <a:p>
            <a:pPr>
              <a:buFont typeface="Monotype Sorts" charset="0"/>
              <a:buNone/>
            </a:pPr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what should follow this line?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	if ((r1!=0)&amp;&amp;(r2!=0)) {</a:t>
            </a:r>
          </a:p>
        </p:txBody>
      </p:sp>
    </p:spTree>
    <p:extLst>
      <p:ext uri="{BB962C8B-B14F-4D97-AF65-F5344CB8AC3E}">
        <p14:creationId xmlns:p14="http://schemas.microsoft.com/office/powerpoint/2010/main" val="3486686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3rd program test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Let’s try out this program now...</a:t>
            </a:r>
          </a:p>
        </p:txBody>
      </p:sp>
    </p:spTree>
    <p:extLst>
      <p:ext uri="{BB962C8B-B14F-4D97-AF65-F5344CB8AC3E}">
        <p14:creationId xmlns:p14="http://schemas.microsoft.com/office/powerpoint/2010/main" val="294263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3rd program conclusion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program works o.k., but we should have used a different expression for the parallel resistance...</a:t>
            </a:r>
          </a:p>
        </p:txBody>
      </p:sp>
    </p:spTree>
    <p:extLst>
      <p:ext uri="{BB962C8B-B14F-4D97-AF65-F5344CB8AC3E}">
        <p14:creationId xmlns:p14="http://schemas.microsoft.com/office/powerpoint/2010/main" val="3058922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4th Program - Definition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write a program to read a value of “x” and then calculate the exponential function. Continue to input values of “x” until the user decides to quit...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	(use Taylor series expansion with factorials)</a:t>
            </a:r>
          </a:p>
        </p:txBody>
      </p:sp>
      <p:graphicFrame>
        <p:nvGraphicFramePr>
          <p:cNvPr id="75780" name="Object 4"/>
          <p:cNvGraphicFramePr>
            <a:graphicFrameLocks/>
          </p:cNvGraphicFramePr>
          <p:nvPr/>
        </p:nvGraphicFramePr>
        <p:xfrm>
          <a:off x="1752600" y="4305300"/>
          <a:ext cx="5768975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3" imgW="5778500" imgH="1782366" progId="Equation.2">
                  <p:embed/>
                </p:oleObj>
              </mc:Choice>
              <mc:Fallback>
                <p:oleObj name="Equation" r:id="rId3" imgW="5778500" imgH="1782366" progId="Equation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05300"/>
                        <a:ext cx="5768975" cy="177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2304040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4th Program - Specification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the program: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1.		start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2.		define variables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3.		prompt for input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4.		read x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5.		calculate </a:t>
            </a:r>
            <a:r>
              <a:rPr lang="en-US" altLang="en-US" sz="2400" dirty="0" err="1" smtClean="0"/>
              <a:t>exp</a:t>
            </a:r>
            <a:r>
              <a:rPr lang="en-US" altLang="en-US" sz="2400" dirty="0" smtClean="0"/>
              <a:t>(x)	/* stepwise refine  */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6.		print x, </a:t>
            </a:r>
            <a:r>
              <a:rPr lang="en-US" altLang="en-US" sz="2400" dirty="0" err="1" smtClean="0"/>
              <a:t>exp</a:t>
            </a:r>
            <a:r>
              <a:rPr lang="en-US" altLang="en-US" sz="2400" dirty="0" smtClean="0"/>
              <a:t>(x)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7.		quit program?		/* stepwise refine  */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8.		if no, move back to step 3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9.		stop</a:t>
            </a:r>
          </a:p>
        </p:txBody>
      </p:sp>
    </p:spTree>
    <p:extLst>
      <p:ext uri="{BB962C8B-B14F-4D97-AF65-F5344CB8AC3E}">
        <p14:creationId xmlns:p14="http://schemas.microsoft.com/office/powerpoint/2010/main" val="1949716217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Stepwise refinement of Step 7.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7.  quit program?</a:t>
            </a:r>
          </a:p>
          <a:p>
            <a:pPr lvl="1"/>
            <a:r>
              <a:rPr lang="en-US" altLang="en-US" dirty="0" smtClean="0"/>
              <a:t>a.  print "Do you wish to compute another? [1=yes 0=no]"</a:t>
            </a:r>
          </a:p>
          <a:p>
            <a:pPr lvl="1"/>
            <a:r>
              <a:rPr lang="en-US" altLang="en-US" dirty="0" smtClean="0"/>
              <a:t> b.  read response</a:t>
            </a:r>
          </a:p>
        </p:txBody>
      </p:sp>
    </p:spTree>
    <p:extLst>
      <p:ext uri="{BB962C8B-B14F-4D97-AF65-F5344CB8AC3E}">
        <p14:creationId xmlns:p14="http://schemas.microsoft.com/office/powerpoint/2010/main" val="2678126013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“Incorrect” refinement of Step 5</a:t>
            </a:r>
            <a:r>
              <a:rPr lang="en-US" altLang="en-US" dirty="0" smtClean="0"/>
              <a:t>.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5.	calculate </a:t>
            </a:r>
            <a:r>
              <a:rPr lang="en-US" altLang="en-US" dirty="0" err="1" smtClean="0"/>
              <a:t>exp</a:t>
            </a:r>
            <a:r>
              <a:rPr lang="en-US" altLang="en-US" dirty="0" smtClean="0"/>
              <a:t>(x)</a:t>
            </a:r>
          </a:p>
          <a:p>
            <a:pPr lvl="1"/>
            <a:r>
              <a:rPr lang="en-US" altLang="en-US" dirty="0" smtClean="0"/>
              <a:t>a.  initialize </a:t>
            </a:r>
            <a:r>
              <a:rPr lang="en-US" altLang="en-US" dirty="0" err="1" smtClean="0"/>
              <a:t>exp_x</a:t>
            </a:r>
            <a:r>
              <a:rPr lang="en-US" altLang="en-US" dirty="0" smtClean="0"/>
              <a:t> and n to 1</a:t>
            </a:r>
          </a:p>
          <a:p>
            <a:pPr lvl="1"/>
            <a:r>
              <a:rPr lang="en-US" altLang="en-US" dirty="0" smtClean="0"/>
              <a:t>b.  test to see if n &lt; 100</a:t>
            </a:r>
          </a:p>
          <a:p>
            <a:pPr lvl="2"/>
            <a:r>
              <a:rPr lang="en-US" altLang="en-US" dirty="0" smtClean="0"/>
              <a:t>if not, skip to step 6.</a:t>
            </a:r>
          </a:p>
          <a:p>
            <a:pPr lvl="1"/>
            <a:r>
              <a:rPr lang="en-US" altLang="en-US" dirty="0" smtClean="0"/>
              <a:t>c.  calculate </a:t>
            </a:r>
            <a:r>
              <a:rPr lang="en-US" altLang="en-US" dirty="0" err="1" smtClean="0"/>
              <a:t>x</a:t>
            </a:r>
            <a:r>
              <a:rPr lang="en-US" altLang="en-US" baseline="30000" dirty="0" err="1" smtClean="0"/>
              <a:t>n</a:t>
            </a:r>
            <a:r>
              <a:rPr lang="en-US" altLang="en-US" dirty="0" smtClean="0"/>
              <a:t>, calculate n!</a:t>
            </a:r>
          </a:p>
          <a:p>
            <a:pPr lvl="1"/>
            <a:r>
              <a:rPr lang="en-US" altLang="en-US" dirty="0" smtClean="0"/>
              <a:t>d. add </a:t>
            </a:r>
            <a:r>
              <a:rPr lang="en-US" altLang="en-US" dirty="0" err="1" smtClean="0"/>
              <a:t>x</a:t>
            </a:r>
            <a:r>
              <a:rPr lang="en-US" altLang="en-US" baseline="30000" dirty="0" err="1" smtClean="0"/>
              <a:t>n</a:t>
            </a:r>
            <a:r>
              <a:rPr lang="en-US" altLang="en-US" dirty="0" smtClean="0"/>
              <a:t>/n! to </a:t>
            </a:r>
            <a:r>
              <a:rPr lang="en-US" altLang="en-US" dirty="0" err="1" smtClean="0"/>
              <a:t>exp_x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e.  increment n by 1</a:t>
            </a:r>
          </a:p>
          <a:p>
            <a:pPr lvl="1"/>
            <a:r>
              <a:rPr lang="en-US" altLang="en-US" dirty="0" smtClean="0"/>
              <a:t>f.  move back to step b.</a:t>
            </a:r>
          </a:p>
        </p:txBody>
      </p:sp>
    </p:spTree>
    <p:extLst>
      <p:ext uri="{BB962C8B-B14F-4D97-AF65-F5344CB8AC3E}">
        <p14:creationId xmlns:p14="http://schemas.microsoft.com/office/powerpoint/2010/main" val="1096821433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Stepwise refinement of Step 5.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5.	calculate </a:t>
            </a:r>
            <a:r>
              <a:rPr lang="en-US" altLang="en-US" dirty="0" err="1" smtClean="0"/>
              <a:t>exp</a:t>
            </a:r>
            <a:r>
              <a:rPr lang="en-US" altLang="en-US" dirty="0" smtClean="0"/>
              <a:t>(x)</a:t>
            </a:r>
          </a:p>
          <a:p>
            <a:pPr lvl="1"/>
            <a:r>
              <a:rPr lang="en-US" altLang="en-US" dirty="0" smtClean="0"/>
              <a:t>a.  initialize </a:t>
            </a:r>
            <a:r>
              <a:rPr lang="en-US" altLang="en-US" dirty="0" err="1" smtClean="0"/>
              <a:t>exp_x</a:t>
            </a:r>
            <a:r>
              <a:rPr lang="en-US" altLang="en-US" dirty="0" smtClean="0"/>
              <a:t>, term, and n to 1</a:t>
            </a:r>
          </a:p>
          <a:p>
            <a:pPr lvl="1"/>
            <a:r>
              <a:rPr lang="en-US" altLang="en-US" dirty="0" smtClean="0"/>
              <a:t>b.  test to see if n &lt; 100</a:t>
            </a:r>
          </a:p>
          <a:p>
            <a:pPr lvl="2"/>
            <a:r>
              <a:rPr lang="en-US" altLang="en-US" dirty="0" smtClean="0"/>
              <a:t>if not, skip to step 6.</a:t>
            </a:r>
          </a:p>
          <a:p>
            <a:pPr lvl="1"/>
            <a:r>
              <a:rPr lang="en-US" altLang="en-US" dirty="0" smtClean="0"/>
              <a:t>c.  multiply term by x and divide by n</a:t>
            </a:r>
          </a:p>
          <a:p>
            <a:pPr lvl="1"/>
            <a:r>
              <a:rPr lang="en-US" altLang="en-US" dirty="0" smtClean="0"/>
              <a:t>d. add term to </a:t>
            </a:r>
            <a:r>
              <a:rPr lang="en-US" altLang="en-US" dirty="0" err="1" smtClean="0"/>
              <a:t>exp_x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e.  increment n by 1</a:t>
            </a:r>
          </a:p>
          <a:p>
            <a:pPr lvl="1"/>
            <a:r>
              <a:rPr lang="en-US" altLang="en-US" dirty="0" smtClean="0"/>
              <a:t>f.  move back to step b.</a:t>
            </a:r>
          </a:p>
        </p:txBody>
      </p:sp>
    </p:spTree>
    <p:extLst>
      <p:ext uri="{BB962C8B-B14F-4D97-AF65-F5344CB8AC3E}">
        <p14:creationId xmlns:p14="http://schemas.microsoft.com/office/powerpoint/2010/main" val="388044658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Generating loops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There are three ways, which are essentially equivalent: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i="1" dirty="0" smtClean="0"/>
              <a:t>while</a:t>
            </a:r>
            <a:r>
              <a:rPr lang="en-US" altLang="en-US" dirty="0" smtClean="0"/>
              <a:t> loop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i="1" dirty="0" smtClean="0"/>
              <a:t>do-while </a:t>
            </a:r>
            <a:r>
              <a:rPr lang="en-US" altLang="en-US" dirty="0" smtClean="0"/>
              <a:t>loop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i="1" dirty="0" smtClean="0"/>
              <a:t>for</a:t>
            </a:r>
            <a:r>
              <a:rPr lang="en-US" altLang="en-US" dirty="0" smtClean="0"/>
              <a:t> loop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We will use all three types in our code and will calculate the exponential three ways to demonstrate the possibilities</a:t>
            </a:r>
          </a:p>
        </p:txBody>
      </p:sp>
    </p:spTree>
    <p:extLst>
      <p:ext uri="{BB962C8B-B14F-4D97-AF65-F5344CB8AC3E}">
        <p14:creationId xmlns:p14="http://schemas.microsoft.com/office/powerpoint/2010/main" val="665972478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the while loop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4343400"/>
          </a:xfrm>
          <a:noFill/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 general form of the </a:t>
            </a:r>
            <a:r>
              <a:rPr lang="en-US" altLang="en-US" b="1" dirty="0" smtClean="0"/>
              <a:t>while loop </a:t>
            </a:r>
            <a:r>
              <a:rPr lang="en-US" altLang="en-US" dirty="0" smtClean="0"/>
              <a:t>is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   while (</a:t>
            </a:r>
            <a:r>
              <a:rPr lang="en-US" altLang="en-US" i="1" dirty="0" smtClean="0"/>
              <a:t>expression</a:t>
            </a:r>
            <a:r>
              <a:rPr lang="en-US" altLang="en-US" dirty="0" smtClean="0"/>
              <a:t>)  /* no semicolon! */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 	   </a:t>
            </a:r>
            <a:r>
              <a:rPr lang="en-US" altLang="en-US" i="1" dirty="0" smtClean="0"/>
              <a:t>statement</a:t>
            </a:r>
            <a:r>
              <a:rPr lang="en-US" altLang="en-US" dirty="0" smtClean="0"/>
              <a:t>;	/* remember to indent */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if the </a:t>
            </a:r>
            <a:r>
              <a:rPr lang="en-US" altLang="en-US" i="1" dirty="0" smtClean="0"/>
              <a:t>expression</a:t>
            </a:r>
            <a:r>
              <a:rPr lang="en-US" altLang="en-US" dirty="0" smtClean="0"/>
              <a:t> is true, the program executes the body of the loop - in this case the single </a:t>
            </a:r>
            <a:r>
              <a:rPr lang="en-US" altLang="en-US" i="1" dirty="0" smtClean="0"/>
              <a:t>statement</a:t>
            </a:r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 test is performed first - if it is false the body is NOT executed even once.</a:t>
            </a:r>
          </a:p>
        </p:txBody>
      </p:sp>
    </p:spTree>
    <p:extLst>
      <p:ext uri="{BB962C8B-B14F-4D97-AF65-F5344CB8AC3E}">
        <p14:creationId xmlns:p14="http://schemas.microsoft.com/office/powerpoint/2010/main" val="417312966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gency FB" panose="020B0503020202020204" pitchFamily="34" charset="0"/>
              </a:rPr>
              <a:t>Writing the code</a:t>
            </a:r>
            <a:endParaRPr lang="en-US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code can be entered: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 a standard text editor: vi (in </a:t>
            </a:r>
            <a:r>
              <a:rPr lang="en-US" dirty="0" err="1" smtClean="0"/>
              <a:t>unix</a:t>
            </a:r>
            <a:r>
              <a:rPr lang="en-US" dirty="0" smtClean="0"/>
              <a:t>). </a:t>
            </a:r>
            <a:r>
              <a:rPr lang="en-US" dirty="0" err="1" smtClean="0"/>
              <a:t>Leafpad</a:t>
            </a:r>
            <a:r>
              <a:rPr lang="en-US" dirty="0" smtClean="0"/>
              <a:t> (on a Raspberry Pi), or Notepad (in Windows)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 an IDE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(</a:t>
            </a:r>
            <a:r>
              <a:rPr lang="en-US" dirty="0"/>
              <a:t>Integrated Development </a:t>
            </a:r>
            <a:r>
              <a:rPr lang="en-US" dirty="0" smtClean="0"/>
              <a:t>Environment)</a:t>
            </a:r>
          </a:p>
          <a:p>
            <a:pPr marL="457200" lvl="1" indent="0">
              <a:buNone/>
            </a:pPr>
            <a:r>
              <a:rPr lang="en-US" sz="1800" dirty="0">
                <a:hlinkClick r:id="rId2"/>
              </a:rPr>
              <a:t>http://en.wikipedia.org/wiki/Integrated_development_environment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32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the while loop, continued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27950" cy="4648200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If the statement doesn’t alter the expression, you will have an infinite loop!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If there is more than one expression, use braces:</a:t>
            </a:r>
          </a:p>
          <a:p>
            <a:pPr>
              <a:spcBef>
                <a:spcPct val="0"/>
              </a:spcBef>
              <a:buFont typeface="Monotype Sorts" charset="0"/>
              <a:buNone/>
            </a:pPr>
            <a:r>
              <a:rPr lang="en-US" altLang="en-US" sz="2800" dirty="0" smtClean="0"/>
              <a:t>   while (</a:t>
            </a:r>
            <a:r>
              <a:rPr lang="en-US" altLang="en-US" sz="2800" i="1" dirty="0" smtClean="0"/>
              <a:t>expression</a:t>
            </a:r>
            <a:r>
              <a:rPr lang="en-US" altLang="en-US" sz="2800" dirty="0" smtClean="0"/>
              <a:t>) {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 	   </a:t>
            </a:r>
            <a:r>
              <a:rPr lang="en-US" altLang="en-US" sz="2800" i="1" dirty="0" smtClean="0"/>
              <a:t>statement 1</a:t>
            </a:r>
            <a:r>
              <a:rPr lang="en-US" altLang="en-US" sz="2800" dirty="0" smtClean="0"/>
              <a:t>;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      ...</a:t>
            </a:r>
          </a:p>
          <a:p>
            <a:pPr>
              <a:buFont typeface="Monotype Sorts" charset="0"/>
              <a:buNone/>
            </a:pPr>
            <a:r>
              <a:rPr lang="en-US" altLang="en-US" sz="2800" i="1" dirty="0" smtClean="0"/>
              <a:t>      statement n</a:t>
            </a:r>
            <a:r>
              <a:rPr lang="en-US" altLang="en-US" sz="2800" dirty="0" smtClean="0"/>
              <a:t>;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1316112010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OUR while loop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altLang="en-US" sz="2800" dirty="0" smtClean="0"/>
              <a:t>   n=1, </a:t>
            </a:r>
            <a:r>
              <a:rPr lang="en-US" altLang="en-US" sz="2800" dirty="0" err="1" smtClean="0"/>
              <a:t>exp_x</a:t>
            </a:r>
            <a:r>
              <a:rPr lang="en-US" altLang="en-US" sz="2800" dirty="0" smtClean="0"/>
              <a:t>=1, term=1; /* at the start of loop */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   ...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   while (n&lt;100)   {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      term=(x/n)*term;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      </a:t>
            </a:r>
            <a:r>
              <a:rPr lang="en-US" altLang="en-US" sz="2800" dirty="0" err="1" smtClean="0"/>
              <a:t>exp_x</a:t>
            </a:r>
            <a:r>
              <a:rPr lang="en-US" altLang="en-US" sz="2800" dirty="0" smtClean="0"/>
              <a:t>=</a:t>
            </a:r>
            <a:r>
              <a:rPr lang="en-US" altLang="en-US" sz="2800" dirty="0" err="1" smtClean="0"/>
              <a:t>exp_x+term</a:t>
            </a:r>
            <a:r>
              <a:rPr lang="en-US" altLang="en-US" sz="2800" dirty="0" smtClean="0"/>
              <a:t>;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      n=n+1;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   }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/* How many times  is the loop executed?  */</a:t>
            </a:r>
          </a:p>
        </p:txBody>
      </p:sp>
    </p:spTree>
    <p:extLst>
      <p:ext uri="{BB962C8B-B14F-4D97-AF65-F5344CB8AC3E}">
        <p14:creationId xmlns:p14="http://schemas.microsoft.com/office/powerpoint/2010/main" val="2219813969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shorthand assignment operators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Instead of:		you can write: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	a=</a:t>
            </a:r>
            <a:r>
              <a:rPr lang="en-US" altLang="en-US" dirty="0" err="1" smtClean="0"/>
              <a:t>a+b</a:t>
            </a:r>
            <a:r>
              <a:rPr lang="en-US" altLang="en-US" dirty="0" smtClean="0"/>
              <a:t>			a+=b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   a=a*b			a*=b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	a=a-b			a-=b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	a=a/b			a/=b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	n=n+1			n++	</a:t>
            </a:r>
            <a:r>
              <a:rPr lang="en-US" altLang="en-US" sz="2800" dirty="0" smtClean="0"/>
              <a:t>increment operator</a:t>
            </a:r>
            <a:endParaRPr lang="en-US" altLang="en-US" dirty="0" smtClean="0"/>
          </a:p>
          <a:p>
            <a:pPr>
              <a:buFont typeface="Monotype Sorts" charset="0"/>
              <a:buNone/>
            </a:pPr>
            <a:r>
              <a:rPr lang="en-US" altLang="en-US" dirty="0" smtClean="0"/>
              <a:t>	n=n-1			n--	</a:t>
            </a:r>
            <a:r>
              <a:rPr lang="en-US" altLang="en-US" sz="2800" dirty="0" smtClean="0"/>
              <a:t>decrement operator</a:t>
            </a:r>
          </a:p>
        </p:txBody>
      </p:sp>
    </p:spTree>
    <p:extLst>
      <p:ext uri="{BB962C8B-B14F-4D97-AF65-F5344CB8AC3E}">
        <p14:creationId xmlns:p14="http://schemas.microsoft.com/office/powerpoint/2010/main" val="2274331249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the for loop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 general form of the </a:t>
            </a:r>
            <a:r>
              <a:rPr lang="en-US" altLang="en-US" b="1" dirty="0" smtClean="0"/>
              <a:t>for loop </a:t>
            </a:r>
            <a:r>
              <a:rPr lang="en-US" altLang="en-US" dirty="0" smtClean="0"/>
              <a:t>is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   for (</a:t>
            </a:r>
            <a:r>
              <a:rPr lang="en-US" altLang="en-US" i="1" dirty="0" smtClean="0"/>
              <a:t>expression1;expression2;expression3</a:t>
            </a:r>
            <a:r>
              <a:rPr lang="en-US" altLang="en-US" dirty="0" smtClean="0"/>
              <a:t>)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 	   </a:t>
            </a:r>
            <a:r>
              <a:rPr lang="en-US" altLang="en-US" i="1" dirty="0" smtClean="0"/>
              <a:t>statement</a:t>
            </a:r>
            <a:r>
              <a:rPr lang="en-US" altLang="en-US" dirty="0" smtClean="0"/>
              <a:t>;	/* remember to indent */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semicolon after statement only!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i="1" dirty="0" smtClean="0"/>
              <a:t>expression1 </a:t>
            </a:r>
            <a:r>
              <a:rPr lang="en-US" altLang="en-US" dirty="0" smtClean="0"/>
              <a:t>is evaluated before 1</a:t>
            </a:r>
            <a:r>
              <a:rPr lang="en-US" altLang="en-US" baseline="30000" dirty="0" smtClean="0"/>
              <a:t>st</a:t>
            </a:r>
            <a:r>
              <a:rPr lang="en-US" altLang="en-US" dirty="0"/>
              <a:t> </a:t>
            </a:r>
            <a:r>
              <a:rPr lang="en-US" altLang="en-US" dirty="0" smtClean="0"/>
              <a:t>loop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i="1" dirty="0" smtClean="0"/>
              <a:t>expression2</a:t>
            </a:r>
            <a:r>
              <a:rPr lang="en-US" altLang="en-US" dirty="0" smtClean="0"/>
              <a:t> is tested at start of each loop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i="1" dirty="0" smtClean="0"/>
              <a:t>expression3</a:t>
            </a:r>
            <a:r>
              <a:rPr lang="en-US" altLang="en-US" dirty="0" smtClean="0"/>
              <a:t> is evaluated at end of each loop</a:t>
            </a:r>
          </a:p>
        </p:txBody>
      </p:sp>
    </p:spTree>
    <p:extLst>
      <p:ext uri="{BB962C8B-B14F-4D97-AF65-F5344CB8AC3E}">
        <p14:creationId xmlns:p14="http://schemas.microsoft.com/office/powerpoint/2010/main" val="1523311103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for loop - while loop equivalence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>
              <a:buFont typeface="Monotype Sorts" charset="0"/>
              <a:buNone/>
            </a:pPr>
            <a:r>
              <a:rPr lang="en-US" altLang="en-US" sz="2800" smtClean="0"/>
              <a:t>   for (</a:t>
            </a:r>
            <a:r>
              <a:rPr lang="en-US" altLang="en-US" sz="2800" i="1" smtClean="0"/>
              <a:t>expression1;expression2;expression3</a:t>
            </a:r>
            <a:r>
              <a:rPr lang="en-US" altLang="en-US" sz="2800" smtClean="0"/>
              <a:t>)</a:t>
            </a:r>
          </a:p>
          <a:p>
            <a:pPr>
              <a:buFont typeface="Monotype Sorts" charset="0"/>
              <a:buNone/>
            </a:pPr>
            <a:r>
              <a:rPr lang="en-US" altLang="en-US" sz="2800" smtClean="0"/>
              <a:t> 	   </a:t>
            </a:r>
            <a:r>
              <a:rPr lang="en-US" altLang="en-US" sz="2800" i="1" smtClean="0"/>
              <a:t>statement</a:t>
            </a:r>
            <a:r>
              <a:rPr lang="en-US" altLang="en-US" sz="2800" smtClean="0"/>
              <a:t>;</a:t>
            </a:r>
            <a:endParaRPr lang="en-US" altLang="en-US" smtClean="0"/>
          </a:p>
          <a:p>
            <a:pPr>
              <a:buFont typeface="Monotype Sorts" charset="0"/>
              <a:buNone/>
            </a:pPr>
            <a:r>
              <a:rPr lang="en-US" altLang="en-US" sz="2800" smtClean="0"/>
              <a:t>is the same as :</a:t>
            </a:r>
          </a:p>
          <a:p>
            <a:pPr>
              <a:buFont typeface="Monotype Sorts" charset="0"/>
              <a:buNone/>
            </a:pPr>
            <a:r>
              <a:rPr lang="en-US" altLang="en-US" sz="2800" i="1" smtClean="0"/>
              <a:t>   expression1;</a:t>
            </a:r>
          </a:p>
          <a:p>
            <a:pPr>
              <a:buFont typeface="Monotype Sorts" charset="0"/>
              <a:buNone/>
            </a:pPr>
            <a:r>
              <a:rPr lang="en-US" altLang="en-US" sz="2800" smtClean="0"/>
              <a:t>   while </a:t>
            </a:r>
            <a:r>
              <a:rPr lang="en-US" altLang="en-US" sz="2800" i="1" smtClean="0"/>
              <a:t>(expression2</a:t>
            </a:r>
            <a:r>
              <a:rPr lang="en-US" altLang="en-US" sz="2800" smtClean="0"/>
              <a:t>) {</a:t>
            </a:r>
          </a:p>
          <a:p>
            <a:pPr>
              <a:buFont typeface="Monotype Sorts" charset="0"/>
              <a:buNone/>
            </a:pPr>
            <a:r>
              <a:rPr lang="en-US" altLang="en-US" sz="2800" smtClean="0"/>
              <a:t>	   </a:t>
            </a:r>
            <a:r>
              <a:rPr lang="en-US" altLang="en-US" sz="2800" i="1" smtClean="0"/>
              <a:t>statement</a:t>
            </a:r>
            <a:r>
              <a:rPr lang="en-US" altLang="en-US" sz="2800" smtClean="0"/>
              <a:t>;</a:t>
            </a:r>
          </a:p>
          <a:p>
            <a:pPr>
              <a:buFont typeface="Monotype Sorts" charset="0"/>
              <a:buNone/>
            </a:pPr>
            <a:r>
              <a:rPr lang="en-US" altLang="en-US" sz="2800" i="1" smtClean="0"/>
              <a:t>      expression3;</a:t>
            </a:r>
          </a:p>
          <a:p>
            <a:pPr>
              <a:buFont typeface="Monotype Sorts" charset="0"/>
              <a:buNone/>
            </a:pPr>
            <a:r>
              <a:rPr lang="en-US" altLang="en-US" sz="2800" smtClean="0"/>
              <a:t>   }</a:t>
            </a:r>
          </a:p>
          <a:p>
            <a:pPr>
              <a:buFont typeface="Monotype Sorts" charset="0"/>
              <a:buNone/>
            </a:pPr>
            <a:r>
              <a:rPr lang="en-US" altLang="en-US" sz="2800" smtClean="0"/>
              <a:t>(so the same rules apply)</a:t>
            </a:r>
          </a:p>
        </p:txBody>
      </p:sp>
    </p:spTree>
    <p:extLst>
      <p:ext uri="{BB962C8B-B14F-4D97-AF65-F5344CB8AC3E}">
        <p14:creationId xmlns:p14="http://schemas.microsoft.com/office/powerpoint/2010/main" val="2569841315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OUR for loop - version 1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altLang="en-US" dirty="0" smtClean="0"/>
              <a:t>   </a:t>
            </a:r>
            <a:r>
              <a:rPr lang="en-US" altLang="en-US" dirty="0" err="1" smtClean="0"/>
              <a:t>exp_x</a:t>
            </a:r>
            <a:r>
              <a:rPr lang="en-US" altLang="en-US" dirty="0" smtClean="0"/>
              <a:t>=1, term=1; </a:t>
            </a:r>
            <a:r>
              <a:rPr lang="en-US" altLang="en-US" sz="2800" dirty="0" smtClean="0"/>
              <a:t>/* at the start of loop */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   for(n=1;n&lt;100;n++)  {  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      term *= x/n;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      </a:t>
            </a:r>
            <a:r>
              <a:rPr lang="en-US" altLang="en-US" dirty="0" err="1" smtClean="0"/>
              <a:t>exp_x</a:t>
            </a:r>
            <a:r>
              <a:rPr lang="en-US" altLang="en-US" dirty="0" smtClean="0"/>
              <a:t> += term;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   }</a:t>
            </a:r>
          </a:p>
          <a:p>
            <a:pPr>
              <a:buFont typeface="Monotype Sorts" charset="0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1329748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OUR for loop - version 2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85150" cy="4267200"/>
          </a:xfrm>
          <a:noFill/>
        </p:spPr>
        <p:txBody>
          <a:bodyPr>
            <a:normAutofit lnSpcReduction="10000"/>
          </a:bodyPr>
          <a:lstStyle/>
          <a:p>
            <a:pPr>
              <a:buFont typeface="Monotype Sorts" charset="0"/>
              <a:buNone/>
            </a:pPr>
            <a:r>
              <a:rPr lang="en-US" altLang="en-US" sz="2600" dirty="0" smtClean="0"/>
              <a:t>for(n=</a:t>
            </a:r>
            <a:r>
              <a:rPr lang="en-US" altLang="en-US" sz="2600" dirty="0" err="1" smtClean="0"/>
              <a:t>exp_x</a:t>
            </a:r>
            <a:r>
              <a:rPr lang="en-US" altLang="en-US" sz="2600" dirty="0" smtClean="0"/>
              <a:t>=term=1;n&lt;100;term*=x/n++,</a:t>
            </a:r>
            <a:r>
              <a:rPr lang="en-US" altLang="en-US" sz="2600" dirty="0" err="1" smtClean="0"/>
              <a:t>exp_x</a:t>
            </a:r>
            <a:r>
              <a:rPr lang="en-US" altLang="en-US" sz="2600" dirty="0" smtClean="0"/>
              <a:t>+=term);</a:t>
            </a:r>
          </a:p>
          <a:p>
            <a:pPr>
              <a:buFont typeface="Monotype Sorts" charset="0"/>
              <a:buNone/>
            </a:pPr>
            <a:endParaRPr lang="en-US" altLang="en-US" sz="2600" dirty="0" smtClean="0"/>
          </a:p>
          <a:p>
            <a:pPr marL="0" indent="0">
              <a:buNone/>
            </a:pPr>
            <a:r>
              <a:rPr lang="en-US" altLang="en-US" sz="2600" dirty="0" smtClean="0"/>
              <a:t>Notes:</a:t>
            </a:r>
          </a:p>
          <a:p>
            <a:pPr lvl="1"/>
            <a:r>
              <a:rPr lang="en-US" altLang="en-US" dirty="0" smtClean="0"/>
              <a:t>assignment (=) performed right-to-left</a:t>
            </a:r>
          </a:p>
          <a:p>
            <a:pPr lvl="1"/>
            <a:r>
              <a:rPr lang="en-US" altLang="en-US" dirty="0" smtClean="0"/>
              <a:t>increment operator performed after expression is evaluated</a:t>
            </a:r>
          </a:p>
          <a:p>
            <a:pPr lvl="1"/>
            <a:r>
              <a:rPr lang="en-US" altLang="en-US" dirty="0" smtClean="0"/>
              <a:t>multiple expressions can be separated by the “comma” operator</a:t>
            </a:r>
          </a:p>
          <a:p>
            <a:pPr lvl="1"/>
            <a:r>
              <a:rPr lang="en-US" altLang="en-US" dirty="0" smtClean="0"/>
              <a:t>version 1 preferred for this class for clarity</a:t>
            </a:r>
          </a:p>
        </p:txBody>
      </p:sp>
    </p:spTree>
    <p:extLst>
      <p:ext uri="{BB962C8B-B14F-4D97-AF65-F5344CB8AC3E}">
        <p14:creationId xmlns:p14="http://schemas.microsoft.com/office/powerpoint/2010/main" val="2924498858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the do-while loop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 general form of the do-</a:t>
            </a:r>
            <a:r>
              <a:rPr lang="en-US" altLang="en-US" b="1" dirty="0" smtClean="0"/>
              <a:t>while loop </a:t>
            </a:r>
            <a:r>
              <a:rPr lang="en-US" altLang="en-US" dirty="0" smtClean="0"/>
              <a:t>is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   do	{			/* no semicolon! */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 	    </a:t>
            </a:r>
            <a:r>
              <a:rPr lang="en-US" altLang="en-US" i="1" dirty="0" smtClean="0"/>
              <a:t>statement</a:t>
            </a:r>
            <a:r>
              <a:rPr lang="en-US" altLang="en-US" dirty="0" smtClean="0"/>
              <a:t>;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   } while (</a:t>
            </a:r>
            <a:r>
              <a:rPr lang="en-US" altLang="en-US" i="1" dirty="0" smtClean="0"/>
              <a:t>expression</a:t>
            </a:r>
            <a:r>
              <a:rPr lang="en-US" altLang="en-US" dirty="0" smtClean="0"/>
              <a:t>); 	/* semicolon!! */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The braces are not </a:t>
            </a:r>
            <a:r>
              <a:rPr lang="en-US" altLang="en-US" sz="2800" i="1" dirty="0" smtClean="0"/>
              <a:t>required</a:t>
            </a:r>
            <a:r>
              <a:rPr lang="en-US" altLang="en-US" sz="2800" dirty="0" smtClean="0"/>
              <a:t> for a single statement, but it is a good programming practice (to show that the while is part of a do-while loop), so we will </a:t>
            </a:r>
            <a:r>
              <a:rPr lang="en-US" altLang="en-US" sz="2800" b="1" dirty="0" smtClean="0"/>
              <a:t>always</a:t>
            </a:r>
            <a:r>
              <a:rPr lang="en-US" altLang="en-US" sz="2800" dirty="0" smtClean="0"/>
              <a:t> use them.</a:t>
            </a:r>
          </a:p>
        </p:txBody>
      </p:sp>
    </p:spTree>
    <p:extLst>
      <p:ext uri="{BB962C8B-B14F-4D97-AF65-F5344CB8AC3E}">
        <p14:creationId xmlns:p14="http://schemas.microsoft.com/office/powerpoint/2010/main" val="1874355551"/>
      </p:ext>
    </p:extLst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the do-while loop, continued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 </a:t>
            </a:r>
            <a:r>
              <a:rPr lang="en-US" altLang="en-US" b="1" dirty="0" smtClean="0"/>
              <a:t>only</a:t>
            </a:r>
            <a:r>
              <a:rPr lang="en-US" altLang="en-US" dirty="0" smtClean="0"/>
              <a:t> execution difference between the do-while loop and the while loop is that the test expression in the do-while loop is evaluated </a:t>
            </a:r>
            <a:r>
              <a:rPr lang="en-US" altLang="en-US" b="1" dirty="0" smtClean="0"/>
              <a:t>after</a:t>
            </a:r>
            <a:r>
              <a:rPr lang="en-US" altLang="en-US" dirty="0" smtClean="0"/>
              <a:t> the body of the loop is executed, so the body is always executed </a:t>
            </a:r>
            <a:r>
              <a:rPr lang="en-US" altLang="en-US" b="1" dirty="0" smtClean="0"/>
              <a:t>at least once</a:t>
            </a:r>
            <a:r>
              <a:rPr lang="en-US" alt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8291577"/>
      </p:ext>
    </p:extLst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OUR do-while loop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763000" cy="4114800"/>
          </a:xfrm>
          <a:noFill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altLang="en-US" sz="2700" dirty="0" smtClean="0"/>
              <a:t>   do {				 /* start of do-while loop */</a:t>
            </a:r>
          </a:p>
          <a:p>
            <a:pPr>
              <a:buFont typeface="Monotype Sorts" charset="0"/>
              <a:buNone/>
            </a:pPr>
            <a:r>
              <a:rPr lang="en-US" altLang="en-US" sz="2700" dirty="0" smtClean="0"/>
              <a:t>      ...</a:t>
            </a:r>
          </a:p>
          <a:p>
            <a:pPr>
              <a:buFont typeface="Monotype Sorts" charset="0"/>
              <a:buNone/>
            </a:pPr>
            <a:r>
              <a:rPr lang="en-US" altLang="en-US" sz="2700" dirty="0" smtClean="0"/>
              <a:t>      </a:t>
            </a:r>
            <a:r>
              <a:rPr lang="en-US" altLang="en-US" sz="2700" dirty="0" err="1" smtClean="0"/>
              <a:t>printf</a:t>
            </a:r>
            <a:r>
              <a:rPr lang="en-US" altLang="en-US" sz="2700" dirty="0" smtClean="0"/>
              <a:t>("Do you wish to compute another? [1=yes 0=no]");</a:t>
            </a:r>
          </a:p>
          <a:p>
            <a:pPr>
              <a:buFont typeface="Monotype Sorts" charset="0"/>
              <a:buNone/>
            </a:pPr>
            <a:r>
              <a:rPr lang="en-US" altLang="en-US" sz="2700" dirty="0" smtClean="0"/>
              <a:t>      </a:t>
            </a:r>
            <a:r>
              <a:rPr lang="en-US" altLang="en-US" sz="2700" dirty="0" err="1" smtClean="0"/>
              <a:t>scanf</a:t>
            </a:r>
            <a:r>
              <a:rPr lang="en-US" altLang="en-US" sz="2700" dirty="0" smtClean="0"/>
              <a:t>("%d",&amp;</a:t>
            </a:r>
            <a:r>
              <a:rPr lang="en-US" altLang="en-US" sz="2700" dirty="0" err="1" smtClean="0"/>
              <a:t>yes_no</a:t>
            </a:r>
            <a:r>
              <a:rPr lang="en-US" altLang="en-US" sz="2700" dirty="0" smtClean="0"/>
              <a:t>);</a:t>
            </a:r>
          </a:p>
          <a:p>
            <a:pPr>
              <a:buFont typeface="Monotype Sorts" charset="0"/>
              <a:buNone/>
            </a:pPr>
            <a:r>
              <a:rPr lang="en-US" altLang="en-US" sz="2700" dirty="0" smtClean="0"/>
              <a:t>   } while(</a:t>
            </a:r>
            <a:r>
              <a:rPr lang="en-US" altLang="en-US" sz="2700" dirty="0" err="1" smtClean="0"/>
              <a:t>yes_no</a:t>
            </a:r>
            <a:r>
              <a:rPr lang="en-US" altLang="en-US" sz="2700" dirty="0" smtClean="0"/>
              <a:t>==1);       	/* end of do-while loop */</a:t>
            </a:r>
          </a:p>
        </p:txBody>
      </p:sp>
    </p:spTree>
    <p:extLst>
      <p:ext uri="{BB962C8B-B14F-4D97-AF65-F5344CB8AC3E}">
        <p14:creationId xmlns:p14="http://schemas.microsoft.com/office/powerpoint/2010/main" val="9903203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gency FB" panose="020B0503020202020204" pitchFamily="34" charset="0"/>
              </a:rPr>
              <a:t>Advantages of an IDE</a:t>
            </a:r>
            <a:endParaRPr lang="en-US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Will often have a color scheme to differentiate comments, keywords, content enclosed in parentheses,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They are usually self-contained. You can write, compile, build, debug, save, print, and upload (if written for an embedded device) without leaving the IDE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Sometimes have intelligent line completion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Some IDEs are free:</a:t>
            </a:r>
          </a:p>
          <a:p>
            <a:pPr marL="0" indent="0">
              <a:buNone/>
            </a:pP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c-madeeasy.blogspot.com/2012/05/best-4-ides-for-coding-programs-in-c.html</a:t>
            </a:r>
            <a:endParaRPr lang="en-US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Some are not (like Microsoft Visual Studio)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386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gency FB" panose="020B0503020202020204" pitchFamily="34" charset="0"/>
              </a:rPr>
              <a:t>Program 4 put all together:</a:t>
            </a:r>
            <a:endParaRPr lang="en-US" b="1" dirty="0">
              <a:latin typeface="Agency FB" panose="020B0503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600200"/>
            <a:ext cx="79248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smtClean="0"/>
              <a:t>main(void) {</a:t>
            </a:r>
            <a:endParaRPr lang="en-US" sz="1600" dirty="0"/>
          </a:p>
          <a:p>
            <a:r>
              <a:rPr lang="en-US" sz="1600" dirty="0" smtClean="0"/>
              <a:t>    float </a:t>
            </a:r>
            <a:r>
              <a:rPr lang="en-US" sz="1600" dirty="0"/>
              <a:t>x, </a:t>
            </a:r>
            <a:r>
              <a:rPr lang="en-US" sz="1600" dirty="0" err="1"/>
              <a:t>exp_x</a:t>
            </a:r>
            <a:r>
              <a:rPr lang="en-US" sz="1600" dirty="0"/>
              <a:t>, term;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/>
              <a:t>n,yes_no</a:t>
            </a:r>
            <a:r>
              <a:rPr lang="en-US" sz="1600" dirty="0"/>
              <a:t>;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   do </a:t>
            </a:r>
            <a:r>
              <a:rPr lang="en-US" sz="1600" dirty="0">
                <a:solidFill>
                  <a:srgbClr val="FF0000"/>
                </a:solidFill>
              </a:rPr>
              <a:t>{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   	</a:t>
            </a:r>
            <a:r>
              <a:rPr lang="en-US" sz="1600" dirty="0" err="1">
                <a:solidFill>
                  <a:srgbClr val="FF0000"/>
                </a:solidFill>
              </a:rPr>
              <a:t>printf</a:t>
            </a:r>
            <a:r>
              <a:rPr lang="en-US" sz="1600" dirty="0">
                <a:solidFill>
                  <a:srgbClr val="FF0000"/>
                </a:solidFill>
              </a:rPr>
              <a:t>("Please enter a value to calculate:\n");</a:t>
            </a:r>
          </a:p>
          <a:p>
            <a:r>
              <a:rPr lang="en-US" sz="1600" dirty="0">
                <a:solidFill>
                  <a:srgbClr val="FF0000"/>
                </a:solidFill>
              </a:rPr>
              <a:t>	</a:t>
            </a:r>
            <a:r>
              <a:rPr lang="en-US" sz="1600" dirty="0" err="1" smtClean="0">
                <a:solidFill>
                  <a:srgbClr val="FF0000"/>
                </a:solidFill>
              </a:rPr>
              <a:t>scanf</a:t>
            </a:r>
            <a:r>
              <a:rPr lang="en-US" sz="1600" dirty="0">
                <a:solidFill>
                  <a:srgbClr val="FF0000"/>
                </a:solidFill>
              </a:rPr>
              <a:t>("%</a:t>
            </a:r>
            <a:r>
              <a:rPr lang="en-US" sz="1600" dirty="0" err="1">
                <a:solidFill>
                  <a:srgbClr val="FF0000"/>
                </a:solidFill>
              </a:rPr>
              <a:t>f",&amp;x</a:t>
            </a:r>
            <a:r>
              <a:rPr lang="en-US" sz="1600" dirty="0">
                <a:solidFill>
                  <a:srgbClr val="FF0000"/>
                </a:solidFill>
              </a:rPr>
              <a:t>);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 	 </a:t>
            </a:r>
            <a:r>
              <a:rPr lang="en-US" sz="1600" dirty="0" smtClean="0">
                <a:solidFill>
                  <a:srgbClr val="FF0000"/>
                </a:solidFill>
              </a:rPr>
              <a:t>n=1</a:t>
            </a:r>
            <a:r>
              <a:rPr lang="en-US" sz="1600" dirty="0">
                <a:solidFill>
                  <a:srgbClr val="FF0000"/>
                </a:solidFill>
              </a:rPr>
              <a:t>, </a:t>
            </a:r>
            <a:r>
              <a:rPr lang="en-US" sz="1600" dirty="0" err="1">
                <a:solidFill>
                  <a:srgbClr val="FF0000"/>
                </a:solidFill>
              </a:rPr>
              <a:t>exp_x</a:t>
            </a:r>
            <a:r>
              <a:rPr lang="en-US" sz="1600" dirty="0">
                <a:solidFill>
                  <a:srgbClr val="FF0000"/>
                </a:solidFill>
              </a:rPr>
              <a:t>=1, term=1; </a:t>
            </a:r>
          </a:p>
          <a:p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while 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(n&lt;100)   {</a:t>
            </a:r>
          </a:p>
          <a:p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      	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     term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=(x/n)*term;</a:t>
            </a:r>
          </a:p>
          <a:p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      	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     </a:t>
            </a:r>
            <a:r>
              <a:rPr lang="en-US" sz="1600" dirty="0" err="1" smtClean="0">
                <a:solidFill>
                  <a:schemeClr val="accent3">
                    <a:lumMod val="50000"/>
                  </a:schemeClr>
                </a:solidFill>
              </a:rPr>
              <a:t>exp_x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=</a:t>
            </a:r>
            <a:r>
              <a:rPr lang="en-US" sz="1600" dirty="0" err="1" smtClean="0">
                <a:solidFill>
                  <a:schemeClr val="accent3">
                    <a:lumMod val="50000"/>
                  </a:schemeClr>
                </a:solidFill>
              </a:rPr>
              <a:t>exp_x+term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      	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     n=n+1</a:t>
            </a:r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r>
              <a:rPr lang="en-US" sz="1600" dirty="0">
                <a:solidFill>
                  <a:schemeClr val="accent3">
                    <a:lumMod val="50000"/>
                  </a:schemeClr>
                </a:solidFill>
              </a:rPr>
              <a:t>  	</a:t>
            </a:r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</a:rPr>
              <a:t>}</a:t>
            </a:r>
            <a:endParaRPr lang="en-US" sz="16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</a:rPr>
              <a:t>	</a:t>
            </a:r>
            <a:r>
              <a:rPr lang="en-US" sz="1600" dirty="0" err="1" smtClean="0">
                <a:solidFill>
                  <a:srgbClr val="FF0000"/>
                </a:solidFill>
              </a:rPr>
              <a:t>printf</a:t>
            </a:r>
            <a:r>
              <a:rPr lang="en-US" sz="1600" dirty="0">
                <a:solidFill>
                  <a:srgbClr val="FF0000"/>
                </a:solidFill>
              </a:rPr>
              <a:t>("x=%f\</a:t>
            </a:r>
            <a:r>
              <a:rPr lang="en-US" sz="1600" dirty="0" err="1">
                <a:solidFill>
                  <a:srgbClr val="FF0000"/>
                </a:solidFill>
              </a:rPr>
              <a:t>texp</a:t>
            </a:r>
            <a:r>
              <a:rPr lang="en-US" sz="1600" dirty="0">
                <a:solidFill>
                  <a:srgbClr val="FF0000"/>
                </a:solidFill>
              </a:rPr>
              <a:t>(x)=%f\n\n",</a:t>
            </a:r>
            <a:r>
              <a:rPr lang="en-US" sz="1600" dirty="0" err="1">
                <a:solidFill>
                  <a:srgbClr val="FF0000"/>
                </a:solidFill>
              </a:rPr>
              <a:t>x,exp_x</a:t>
            </a:r>
            <a:r>
              <a:rPr lang="en-US" sz="1600" dirty="0">
                <a:solidFill>
                  <a:srgbClr val="FF0000"/>
                </a:solidFill>
              </a:rPr>
              <a:t>);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     	</a:t>
            </a:r>
            <a:r>
              <a:rPr lang="en-US" sz="1600" dirty="0" err="1">
                <a:solidFill>
                  <a:srgbClr val="FF0000"/>
                </a:solidFill>
              </a:rPr>
              <a:t>printf</a:t>
            </a:r>
            <a:r>
              <a:rPr lang="en-US" sz="1600" dirty="0">
                <a:solidFill>
                  <a:srgbClr val="FF0000"/>
                </a:solidFill>
              </a:rPr>
              <a:t>("Do you wish to compute another exponential? [1=yes 0=no]");</a:t>
            </a:r>
          </a:p>
          <a:p>
            <a:r>
              <a:rPr lang="en-US" sz="1600" dirty="0">
                <a:solidFill>
                  <a:srgbClr val="FF0000"/>
                </a:solidFill>
              </a:rPr>
              <a:t>	</a:t>
            </a:r>
            <a:r>
              <a:rPr lang="en-US" sz="1600" dirty="0" err="1" smtClean="0">
                <a:solidFill>
                  <a:srgbClr val="FF0000"/>
                </a:solidFill>
              </a:rPr>
              <a:t>scanf</a:t>
            </a:r>
            <a:r>
              <a:rPr lang="en-US" sz="1600" dirty="0">
                <a:solidFill>
                  <a:srgbClr val="FF0000"/>
                </a:solidFill>
              </a:rPr>
              <a:t>("%d",&amp;</a:t>
            </a:r>
            <a:r>
              <a:rPr lang="en-US" sz="1600" dirty="0" err="1">
                <a:solidFill>
                  <a:srgbClr val="FF0000"/>
                </a:solidFill>
              </a:rPr>
              <a:t>yes_no</a:t>
            </a:r>
            <a:r>
              <a:rPr lang="en-US" sz="1600" dirty="0">
                <a:solidFill>
                  <a:srgbClr val="FF0000"/>
                </a:solidFill>
              </a:rPr>
              <a:t>);</a:t>
            </a:r>
          </a:p>
          <a:p>
            <a:r>
              <a:rPr lang="en-US" sz="1600" dirty="0">
                <a:solidFill>
                  <a:srgbClr val="FF0000"/>
                </a:solidFill>
              </a:rPr>
              <a:t>	</a:t>
            </a:r>
            <a:r>
              <a:rPr lang="en-US" sz="1600" dirty="0" smtClean="0">
                <a:solidFill>
                  <a:srgbClr val="FF0000"/>
                </a:solidFill>
              </a:rPr>
              <a:t>if </a:t>
            </a:r>
            <a:r>
              <a:rPr lang="en-US" sz="1600" dirty="0">
                <a:solidFill>
                  <a:srgbClr val="FF0000"/>
                </a:solidFill>
              </a:rPr>
              <a:t>(</a:t>
            </a:r>
            <a:r>
              <a:rPr lang="en-US" sz="1600" dirty="0" err="1">
                <a:solidFill>
                  <a:srgbClr val="FF0000"/>
                </a:solidFill>
              </a:rPr>
              <a:t>yes_no</a:t>
            </a:r>
            <a:r>
              <a:rPr lang="en-US" sz="1600" dirty="0">
                <a:solidFill>
                  <a:srgbClr val="FF0000"/>
                </a:solidFill>
              </a:rPr>
              <a:t>!=0) </a:t>
            </a:r>
            <a:r>
              <a:rPr lang="en-US" sz="1600" dirty="0" err="1">
                <a:solidFill>
                  <a:srgbClr val="FF0000"/>
                </a:solidFill>
              </a:rPr>
              <a:t>yes_no</a:t>
            </a:r>
            <a:r>
              <a:rPr lang="en-US" sz="1600" dirty="0">
                <a:solidFill>
                  <a:srgbClr val="FF0000"/>
                </a:solidFill>
              </a:rPr>
              <a:t>=1;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  </a:t>
            </a:r>
            <a:r>
              <a:rPr lang="en-US" sz="1600" dirty="0" smtClean="0">
                <a:solidFill>
                  <a:srgbClr val="FF0000"/>
                </a:solidFill>
              </a:rPr>
              <a:t>      } </a:t>
            </a:r>
            <a:r>
              <a:rPr lang="en-US" sz="1600" dirty="0">
                <a:solidFill>
                  <a:srgbClr val="FF0000"/>
                </a:solidFill>
              </a:rPr>
              <a:t>while(</a:t>
            </a:r>
            <a:r>
              <a:rPr lang="en-US" sz="1600" dirty="0" err="1">
                <a:solidFill>
                  <a:srgbClr val="FF0000"/>
                </a:solidFill>
              </a:rPr>
              <a:t>yes_no</a:t>
            </a:r>
            <a:r>
              <a:rPr lang="en-US" sz="1600" dirty="0">
                <a:solidFill>
                  <a:srgbClr val="FF0000"/>
                </a:solidFill>
              </a:rPr>
              <a:t>==1);       </a:t>
            </a:r>
          </a:p>
          <a:p>
            <a:r>
              <a:rPr lang="en-US" sz="1600" dirty="0" smtClean="0"/>
              <a:t>    </a:t>
            </a:r>
            <a:r>
              <a:rPr lang="en-US" sz="1600" dirty="0"/>
              <a:t>return 0;</a:t>
            </a:r>
          </a:p>
          <a:p>
            <a:r>
              <a:rPr lang="en-US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2673556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4th program test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Let’s see how this program works…</a:t>
            </a:r>
          </a:p>
        </p:txBody>
      </p:sp>
    </p:spTree>
    <p:extLst>
      <p:ext uri="{BB962C8B-B14F-4D97-AF65-F5344CB8AC3E}">
        <p14:creationId xmlns:p14="http://schemas.microsoft.com/office/powerpoint/2010/main" val="2448045521"/>
      </p:ext>
    </p:extLst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4th program conclusion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program works o.k...but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There are no comments!!! Needs documentation!!!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Needs error handling for bad input!!!</a:t>
            </a:r>
          </a:p>
        </p:txBody>
      </p:sp>
    </p:spTree>
    <p:extLst>
      <p:ext uri="{BB962C8B-B14F-4D97-AF65-F5344CB8AC3E}">
        <p14:creationId xmlns:p14="http://schemas.microsoft.com/office/powerpoint/2010/main" val="3812255331"/>
      </p:ext>
    </p:extLst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5th Program - Definition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write a program to read four names and check to see if the first and the last are identical. Print the result of your evaluation and the other two names. </a:t>
            </a:r>
          </a:p>
          <a:p>
            <a:pPr>
              <a:buFont typeface="Monotype Sorts" charset="0"/>
              <a:buNone/>
            </a:pPr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Note: we will use four different techniques to read the names.</a:t>
            </a:r>
          </a:p>
        </p:txBody>
      </p:sp>
    </p:spTree>
    <p:extLst>
      <p:ext uri="{BB962C8B-B14F-4D97-AF65-F5344CB8AC3E}">
        <p14:creationId xmlns:p14="http://schemas.microsoft.com/office/powerpoint/2010/main" val="3847530356"/>
      </p:ext>
    </p:extLst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5th Program - Specification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the program:</a:t>
            </a:r>
          </a:p>
          <a:p>
            <a:pPr lvl="1"/>
            <a:r>
              <a:rPr lang="en-US" altLang="en-US" sz="2400" dirty="0" smtClean="0"/>
              <a:t>start</a:t>
            </a:r>
          </a:p>
          <a:p>
            <a:pPr lvl="1"/>
            <a:r>
              <a:rPr lang="en-US" altLang="en-US" sz="2400" dirty="0" smtClean="0"/>
              <a:t>declare variables</a:t>
            </a:r>
          </a:p>
          <a:p>
            <a:pPr lvl="1"/>
            <a:r>
              <a:rPr lang="en-US" altLang="en-US" sz="2400" dirty="0" smtClean="0"/>
              <a:t>prompt for first name &amp; read name1</a:t>
            </a:r>
          </a:p>
          <a:p>
            <a:pPr lvl="1"/>
            <a:r>
              <a:rPr lang="en-US" altLang="en-US" sz="2400" dirty="0" smtClean="0"/>
              <a:t>repeat previous step for names 2 - 4</a:t>
            </a:r>
          </a:p>
          <a:p>
            <a:pPr lvl="1"/>
            <a:r>
              <a:rPr lang="en-US" altLang="en-US" sz="2400" dirty="0" smtClean="0"/>
              <a:t>print names 2 and 3</a:t>
            </a:r>
          </a:p>
          <a:p>
            <a:pPr lvl="1"/>
            <a:r>
              <a:rPr lang="en-US" altLang="en-US" sz="2400" dirty="0" smtClean="0"/>
              <a:t>if identical, print “name1 is the same as name4”</a:t>
            </a:r>
          </a:p>
          <a:p>
            <a:pPr lvl="1"/>
            <a:r>
              <a:rPr lang="en-US" altLang="en-US" sz="2400" dirty="0" smtClean="0"/>
              <a:t>if not, print “name1 is not the same as name4”</a:t>
            </a:r>
          </a:p>
          <a:p>
            <a:pPr lvl="1"/>
            <a:r>
              <a:rPr lang="en-US" altLang="en-US" sz="2400" dirty="0" smtClean="0"/>
              <a:t>stop</a:t>
            </a:r>
          </a:p>
        </p:txBody>
      </p:sp>
    </p:spTree>
    <p:extLst>
      <p:ext uri="{BB962C8B-B14F-4D97-AF65-F5344CB8AC3E}">
        <p14:creationId xmlns:p14="http://schemas.microsoft.com/office/powerpoint/2010/main" val="1307215396"/>
      </p:ext>
    </p:extLst>
  </p:cSld>
  <p:clrMapOvr>
    <a:masterClrMapping/>
  </p:clrMapOvr>
  <p:transition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Introduction to Arrays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A one-dimensional array is used to contain a list of data of a particular type</a:t>
            </a:r>
          </a:p>
          <a:p>
            <a:pPr lvl="1"/>
            <a:r>
              <a:rPr lang="en-US" altLang="en-US" dirty="0" smtClean="0"/>
              <a:t>e.g. student grades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definition: type name[</a:t>
            </a:r>
            <a:r>
              <a:rPr lang="en-US" altLang="en-US" dirty="0" err="1" smtClean="0"/>
              <a:t>number_of_elements</a:t>
            </a:r>
            <a:r>
              <a:rPr lang="en-US" altLang="en-US" dirty="0" smtClean="0"/>
              <a:t>]</a:t>
            </a:r>
          </a:p>
          <a:p>
            <a:pPr lvl="1"/>
            <a:r>
              <a:rPr lang="en-US" altLang="en-US" dirty="0" smtClean="0"/>
              <a:t>float </a:t>
            </a:r>
            <a:r>
              <a:rPr lang="en-US" altLang="en-US" dirty="0" err="1" smtClean="0"/>
              <a:t>student_grades</a:t>
            </a:r>
            <a:r>
              <a:rPr lang="en-US" altLang="en-US" dirty="0" smtClean="0"/>
              <a:t>[MAX];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 first element in an array is name[0]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 last element is name[MAX-1]</a:t>
            </a:r>
          </a:p>
          <a:p>
            <a:pPr>
              <a:buFont typeface="Monotype Sorts" charset="0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7479620"/>
      </p:ext>
    </p:extLst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Arrays - continued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Warning: C doesn’t check to see if you access data outside array bounds (why?)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A common error is to access name[MAX]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You can initialize arrays in declaration:</a:t>
            </a:r>
          </a:p>
          <a:p>
            <a:pPr lvl="1"/>
            <a:r>
              <a:rPr lang="en-US" altLang="en-US" dirty="0" smtClean="0"/>
              <a:t>float grades[MAX]= {100, 99, 100};</a:t>
            </a:r>
          </a:p>
          <a:p>
            <a:pPr lvl="2"/>
            <a:r>
              <a:rPr lang="en-US" altLang="en-US" dirty="0" smtClean="0"/>
              <a:t>sets grades[3] - grades[MAX-1] to zero</a:t>
            </a:r>
          </a:p>
          <a:p>
            <a:pPr lvl="1"/>
            <a:r>
              <a:rPr lang="en-US" altLang="en-US" dirty="0" smtClean="0"/>
              <a:t>float grades[]={100,99,100};</a:t>
            </a:r>
          </a:p>
          <a:p>
            <a:pPr lvl="2"/>
            <a:r>
              <a:rPr lang="en-US" altLang="en-US" dirty="0" smtClean="0"/>
              <a:t>array length set to # initialization values</a:t>
            </a:r>
          </a:p>
        </p:txBody>
      </p:sp>
    </p:spTree>
    <p:extLst>
      <p:ext uri="{BB962C8B-B14F-4D97-AF65-F5344CB8AC3E}">
        <p14:creationId xmlns:p14="http://schemas.microsoft.com/office/powerpoint/2010/main" val="3078869087"/>
      </p:ext>
    </p:extLst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Arrays - continued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if an array name (without the square brackets []) is a function argument, the function receives the memory address of the first element:</a:t>
            </a:r>
          </a:p>
          <a:p>
            <a:pPr>
              <a:lnSpc>
                <a:spcPct val="70000"/>
              </a:lnSpc>
              <a:spcBef>
                <a:spcPct val="0"/>
              </a:spcBef>
              <a:buFont typeface="Monotype Sorts" charset="0"/>
              <a:buNone/>
            </a:pPr>
            <a:endParaRPr lang="en-US" altLang="en-US" dirty="0" smtClean="0"/>
          </a:p>
          <a:p>
            <a:pPr>
              <a:buFont typeface="Monotype Sorts" charset="0"/>
              <a:buNone/>
            </a:pPr>
            <a:r>
              <a:rPr lang="en-US" altLang="en-US" dirty="0" smtClean="0"/>
              <a:t>	</a:t>
            </a:r>
            <a:r>
              <a:rPr lang="en-US" altLang="en-US" dirty="0" err="1" smtClean="0"/>
              <a:t>scanf</a:t>
            </a:r>
            <a:r>
              <a:rPr lang="en-US" altLang="en-US" dirty="0" smtClean="0"/>
              <a:t>(“...”,</a:t>
            </a:r>
            <a:r>
              <a:rPr lang="en-US" altLang="en-US" dirty="0" err="1" smtClean="0"/>
              <a:t>student_grades</a:t>
            </a:r>
            <a:r>
              <a:rPr lang="en-US" altLang="en-US" dirty="0" smtClean="0"/>
              <a:t>);</a:t>
            </a:r>
          </a:p>
          <a:p>
            <a:pPr>
              <a:buFont typeface="Monotype Sorts" charset="0"/>
              <a:buNone/>
            </a:pPr>
            <a:endParaRPr lang="en-US" altLang="en-US" dirty="0" smtClean="0"/>
          </a:p>
          <a:p>
            <a:pPr>
              <a:buFont typeface="Monotype Sorts" charset="0"/>
              <a:buNone/>
            </a:pPr>
            <a:r>
              <a:rPr lang="en-US" altLang="en-US" dirty="0" smtClean="0"/>
              <a:t>	</a:t>
            </a:r>
            <a:r>
              <a:rPr lang="en-US" altLang="en-US" dirty="0" err="1" smtClean="0"/>
              <a:t>scanf</a:t>
            </a:r>
            <a:r>
              <a:rPr lang="en-US" altLang="en-US" dirty="0" smtClean="0"/>
              <a:t>(“...”,&amp;</a:t>
            </a:r>
            <a:r>
              <a:rPr lang="en-US" altLang="en-US" dirty="0" err="1" smtClean="0"/>
              <a:t>student_grades</a:t>
            </a:r>
            <a:r>
              <a:rPr lang="en-US" altLang="en-US" dirty="0" smtClean="0"/>
              <a:t>[0]);</a:t>
            </a:r>
          </a:p>
        </p:txBody>
      </p:sp>
    </p:spTree>
    <p:extLst>
      <p:ext uri="{BB962C8B-B14F-4D97-AF65-F5344CB8AC3E}">
        <p14:creationId xmlns:p14="http://schemas.microsoft.com/office/powerpoint/2010/main" val="2650869711"/>
      </p:ext>
    </p:extLst>
  </p:cSld>
  <p:clrMapOvr>
    <a:masterClrMapping/>
  </p:clrMapOvr>
  <p:transition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Introduction to Text Strings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C doesn’t have an intrinsic data type for strings, instead they are easily expressed as arrays of characters</a:t>
            </a:r>
          </a:p>
          <a:p>
            <a:pPr lvl="1">
              <a:buFontTx/>
              <a:buNone/>
            </a:pPr>
            <a:r>
              <a:rPr lang="en-US" altLang="en-US" dirty="0" smtClean="0"/>
              <a:t>char </a:t>
            </a:r>
            <a:r>
              <a:rPr lang="en-US" altLang="en-US" dirty="0" err="1" smtClean="0"/>
              <a:t>my_name</a:t>
            </a:r>
            <a:r>
              <a:rPr lang="en-US" altLang="en-US" dirty="0" smtClean="0"/>
              <a:t>[]=“</a:t>
            </a:r>
            <a:r>
              <a:rPr lang="en-US" altLang="en-US" dirty="0" err="1" smtClean="0"/>
              <a:t>wes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lawson</a:t>
            </a:r>
            <a:r>
              <a:rPr lang="en-US" altLang="en-US" dirty="0" smtClean="0"/>
              <a:t>”;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err="1" smtClean="0"/>
              <a:t>my_name</a:t>
            </a:r>
            <a:r>
              <a:rPr lang="en-US" altLang="en-US" dirty="0" smtClean="0"/>
              <a:t> has 11 elements</a:t>
            </a:r>
          </a:p>
          <a:p>
            <a:pPr lvl="1"/>
            <a:r>
              <a:rPr lang="en-US" altLang="en-US" dirty="0" err="1" smtClean="0"/>
              <a:t>my_name</a:t>
            </a:r>
            <a:r>
              <a:rPr lang="en-US" altLang="en-US" dirty="0" smtClean="0"/>
              <a:t>[0]=‘w’ ... </a:t>
            </a:r>
            <a:r>
              <a:rPr lang="en-US" altLang="en-US" dirty="0" err="1" smtClean="0"/>
              <a:t>my_name</a:t>
            </a:r>
            <a:r>
              <a:rPr lang="en-US" altLang="en-US" dirty="0" smtClean="0"/>
              <a:t>[9]=‘n’</a:t>
            </a:r>
          </a:p>
          <a:p>
            <a:pPr lvl="1"/>
            <a:r>
              <a:rPr lang="en-US" altLang="en-US" dirty="0" err="1" smtClean="0"/>
              <a:t>my_name</a:t>
            </a:r>
            <a:r>
              <a:rPr lang="en-US" altLang="en-US" dirty="0" smtClean="0"/>
              <a:t>[10]=‘\0’ which is the NULL character</a:t>
            </a:r>
          </a:p>
          <a:p>
            <a:pPr lvl="1">
              <a:buFontTx/>
              <a:buNone/>
            </a:pPr>
            <a:r>
              <a:rPr lang="en-US" altLang="en-US" sz="2400" dirty="0" smtClean="0"/>
              <a:t>(don’t forget to leave room for \0 in array)</a:t>
            </a:r>
          </a:p>
        </p:txBody>
      </p:sp>
    </p:spTree>
    <p:extLst>
      <p:ext uri="{BB962C8B-B14F-4D97-AF65-F5344CB8AC3E}">
        <p14:creationId xmlns:p14="http://schemas.microsoft.com/office/powerpoint/2010/main" val="2094632459"/>
      </p:ext>
    </p:extLst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NULL character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 ASCII code (American Standard Code for Information Interchange) for a null is literally zero (in memory)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is used to indicate the end of a string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is defined to be NULL in &lt;</a:t>
            </a:r>
            <a:r>
              <a:rPr lang="en-US" altLang="en-US" dirty="0" err="1" smtClean="0"/>
              <a:t>stdio.h</a:t>
            </a:r>
            <a:r>
              <a:rPr lang="en-US" altLang="en-US" dirty="0" smtClean="0"/>
              <a:t>&gt;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single quotes ‘w’ produces 1 character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double quotes “w” produces ‘w’ + ‘\0’</a:t>
            </a:r>
          </a:p>
        </p:txBody>
      </p:sp>
    </p:spTree>
    <p:extLst>
      <p:ext uri="{BB962C8B-B14F-4D97-AF65-F5344CB8AC3E}">
        <p14:creationId xmlns:p14="http://schemas.microsoft.com/office/powerpoint/2010/main" val="72784494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First Program - Coding </a:t>
            </a:r>
            <a:r>
              <a:rPr lang="en-US" altLang="en-US" sz="3200" b="1" dirty="0" smtClean="0">
                <a:latin typeface="Agency FB" panose="020B0503020202020204" pitchFamily="34" charset="0"/>
              </a:rPr>
              <a:t>(1st version)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>
              <a:buFont typeface="Monotype Sorts" charset="0"/>
              <a:buNone/>
            </a:pPr>
            <a:r>
              <a:rPr lang="en-US" altLang="en-US" sz="2200" dirty="0"/>
              <a:t>/* Program #</a:t>
            </a:r>
            <a:r>
              <a:rPr lang="en-US" altLang="en-US" sz="2200" dirty="0" smtClean="0"/>
              <a:t>1: Demonstrates simple print command*/</a:t>
            </a:r>
            <a:endParaRPr lang="en-US" altLang="en-US" sz="2200" dirty="0"/>
          </a:p>
          <a:p>
            <a:pPr>
              <a:buNone/>
            </a:pPr>
            <a:r>
              <a:rPr lang="en-US" altLang="en-US" sz="2200" dirty="0"/>
              <a:t>/* </a:t>
            </a:r>
            <a:r>
              <a:rPr lang="en-US" altLang="en-US" sz="2200" dirty="0" smtClean="0"/>
              <a:t>Written by W. Lawson*/</a:t>
            </a:r>
            <a:endParaRPr lang="en-US" altLang="en-US" sz="2200" dirty="0"/>
          </a:p>
          <a:p>
            <a:pPr>
              <a:buNone/>
            </a:pPr>
            <a:r>
              <a:rPr lang="en-US" altLang="en-US" sz="2200" dirty="0"/>
              <a:t>/* </a:t>
            </a:r>
            <a:r>
              <a:rPr lang="en-US" altLang="en-US" sz="2200" dirty="0" smtClean="0"/>
              <a:t>First written Aug 15, 1997; last </a:t>
            </a:r>
            <a:r>
              <a:rPr lang="en-US" altLang="en-US" sz="2200" dirty="0"/>
              <a:t>modified Sept 2, 2014 */</a:t>
            </a:r>
          </a:p>
          <a:p>
            <a:pPr>
              <a:buFont typeface="Monotype Sorts" charset="0"/>
              <a:buNone/>
            </a:pPr>
            <a:r>
              <a:rPr lang="en-US" altLang="en-US" sz="2200" dirty="0" smtClean="0"/>
              <a:t>#include &lt;</a:t>
            </a:r>
            <a:r>
              <a:rPr lang="en-US" altLang="en-US" sz="2200" dirty="0" err="1" smtClean="0"/>
              <a:t>stdio.h</a:t>
            </a:r>
            <a:r>
              <a:rPr lang="en-US" altLang="en-US" sz="2200" dirty="0" smtClean="0"/>
              <a:t>&gt;     /* will explain this later */</a:t>
            </a:r>
          </a:p>
          <a:p>
            <a:pPr>
              <a:buFont typeface="Monotype Sorts" charset="0"/>
              <a:buNone/>
            </a:pPr>
            <a:r>
              <a:rPr lang="en-US" altLang="en-US" sz="2200" dirty="0" err="1" smtClean="0"/>
              <a:t>int</a:t>
            </a:r>
            <a:r>
              <a:rPr lang="en-US" altLang="en-US" sz="2200" dirty="0" smtClean="0"/>
              <a:t> main(void)         /* all programs must have a main */</a:t>
            </a:r>
          </a:p>
          <a:p>
            <a:pPr>
              <a:buFont typeface="Monotype Sorts" charset="0"/>
              <a:buNone/>
            </a:pPr>
            <a:r>
              <a:rPr lang="en-US" altLang="en-US" sz="2200" dirty="0" smtClean="0"/>
              <a:t>{</a:t>
            </a:r>
          </a:p>
          <a:p>
            <a:pPr>
              <a:buFont typeface="Monotype Sorts" charset="0"/>
              <a:buNone/>
            </a:pPr>
            <a:r>
              <a:rPr lang="en-US" altLang="en-US" sz="2200" dirty="0" smtClean="0"/>
              <a:t>   </a:t>
            </a:r>
            <a:r>
              <a:rPr lang="en-US" altLang="en-US" sz="2200" dirty="0" err="1" smtClean="0"/>
              <a:t>printf</a:t>
            </a:r>
            <a:r>
              <a:rPr lang="en-US" altLang="en-US" sz="2200" dirty="0" smtClean="0"/>
              <a:t>("ENEE 148A is my favorite class");        /* 1st line */</a:t>
            </a:r>
          </a:p>
          <a:p>
            <a:pPr>
              <a:buFont typeface="Monotype Sorts" charset="0"/>
              <a:buNone/>
            </a:pPr>
            <a:r>
              <a:rPr lang="en-US" altLang="en-US" sz="2200" dirty="0" smtClean="0"/>
              <a:t>   </a:t>
            </a:r>
            <a:r>
              <a:rPr lang="en-US" altLang="en-US" sz="2200" dirty="0" err="1" smtClean="0"/>
              <a:t>printf</a:t>
            </a:r>
            <a:r>
              <a:rPr lang="en-US" altLang="en-US" sz="2200" dirty="0" smtClean="0"/>
              <a:t>("Prof. Lawson is a ... teacher"); /* 2nd line */</a:t>
            </a:r>
          </a:p>
          <a:p>
            <a:pPr>
              <a:buFont typeface="Monotype Sorts" charset="0"/>
              <a:buNone/>
            </a:pPr>
            <a:r>
              <a:rPr lang="en-US" altLang="en-US" sz="2200" dirty="0" smtClean="0"/>
              <a:t>   return 0;                                        /* end */</a:t>
            </a:r>
          </a:p>
          <a:p>
            <a:pPr>
              <a:buFont typeface="Monotype Sorts" charset="0"/>
              <a:buNone/>
            </a:pPr>
            <a:r>
              <a:rPr lang="en-US" altLang="en-US" sz="2200" dirty="0" smtClean="0"/>
              <a:t>}</a:t>
            </a:r>
          </a:p>
          <a:p>
            <a:pPr>
              <a:buFont typeface="Monotype Sorts" charset="0"/>
              <a:buNone/>
            </a:pPr>
            <a:endParaRPr lang="en-US" alt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4337495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Reading strings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These two may be used and are equivalent:</a:t>
            </a:r>
          </a:p>
          <a:p>
            <a:pPr lvl="1"/>
            <a:r>
              <a:rPr lang="en-US" altLang="en-US" dirty="0" err="1" smtClean="0"/>
              <a:t>scanf</a:t>
            </a:r>
            <a:r>
              <a:rPr lang="en-US" altLang="en-US" dirty="0" smtClean="0"/>
              <a:t>(“%s”, </a:t>
            </a:r>
            <a:r>
              <a:rPr lang="en-US" altLang="en-US" dirty="0" err="1" smtClean="0"/>
              <a:t>my_name</a:t>
            </a:r>
            <a:r>
              <a:rPr lang="en-US" altLang="en-US" dirty="0" smtClean="0"/>
              <a:t>) ;</a:t>
            </a:r>
          </a:p>
          <a:p>
            <a:pPr lvl="1"/>
            <a:r>
              <a:rPr lang="en-US" altLang="en-US" dirty="0" err="1" smtClean="0"/>
              <a:t>scanf</a:t>
            </a:r>
            <a:r>
              <a:rPr lang="en-US" altLang="en-US" dirty="0" smtClean="0"/>
              <a:t>(“%s”,&amp;</a:t>
            </a:r>
            <a:r>
              <a:rPr lang="en-US" altLang="en-US" dirty="0" err="1" smtClean="0"/>
              <a:t>my_name</a:t>
            </a:r>
            <a:r>
              <a:rPr lang="en-US" altLang="en-US" dirty="0" smtClean="0"/>
              <a:t>[0]);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This approach is much better:</a:t>
            </a:r>
          </a:p>
          <a:p>
            <a:pPr lvl="1"/>
            <a:r>
              <a:rPr lang="en-US" altLang="en-US" dirty="0" smtClean="0"/>
              <a:t>gets(</a:t>
            </a:r>
            <a:r>
              <a:rPr lang="en-US" altLang="en-US" dirty="0" err="1" smtClean="0"/>
              <a:t>my_name</a:t>
            </a:r>
            <a:r>
              <a:rPr lang="en-US" altLang="en-US" dirty="0" smtClean="0"/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They can also be entered one character at a time</a:t>
            </a:r>
          </a:p>
          <a:p>
            <a:pPr lvl="1"/>
            <a:r>
              <a:rPr lang="en-US" altLang="en-US" dirty="0" smtClean="0"/>
              <a:t>for(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=0;(</a:t>
            </a:r>
            <a:r>
              <a:rPr lang="en-US" altLang="en-US" dirty="0" err="1" smtClean="0"/>
              <a:t>my_name</a:t>
            </a:r>
            <a:r>
              <a:rPr lang="en-US" altLang="en-US" dirty="0" smtClean="0"/>
              <a:t>[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]=</a:t>
            </a:r>
            <a:r>
              <a:rPr lang="en-US" altLang="en-US" dirty="0" err="1" smtClean="0"/>
              <a:t>getchar</a:t>
            </a:r>
            <a:r>
              <a:rPr lang="en-US" altLang="en-US" dirty="0" smtClean="0"/>
              <a:t>())!='\n';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++);</a:t>
            </a:r>
          </a:p>
        </p:txBody>
      </p:sp>
    </p:spTree>
    <p:extLst>
      <p:ext uri="{BB962C8B-B14F-4D97-AF65-F5344CB8AC3E}">
        <p14:creationId xmlns:p14="http://schemas.microsoft.com/office/powerpoint/2010/main" val="2640182390"/>
      </p:ext>
    </p:extLst>
  </p:cSld>
  <p:clrMapOvr>
    <a:masterClrMapping/>
  </p:clrMapOvr>
  <p:transition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Writing Strings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err="1" smtClean="0"/>
              <a:t>printf</a:t>
            </a:r>
            <a:r>
              <a:rPr lang="en-US" altLang="en-US" dirty="0" smtClean="0"/>
              <a:t> can be used:</a:t>
            </a:r>
          </a:p>
          <a:p>
            <a:pPr lvl="1"/>
            <a:r>
              <a:rPr lang="en-US" altLang="en-US" dirty="0" err="1" smtClean="0"/>
              <a:t>printf</a:t>
            </a:r>
            <a:r>
              <a:rPr lang="en-US" altLang="en-US" dirty="0" smtClean="0"/>
              <a:t>(“my name is %s \n”,</a:t>
            </a:r>
            <a:r>
              <a:rPr lang="en-US" altLang="en-US" dirty="0" err="1" smtClean="0"/>
              <a:t>my_name</a:t>
            </a:r>
            <a:r>
              <a:rPr lang="en-US" altLang="en-US" dirty="0" smtClean="0"/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This approach puts a new line at end:</a:t>
            </a:r>
          </a:p>
          <a:p>
            <a:pPr lvl="1"/>
            <a:r>
              <a:rPr lang="en-US" altLang="en-US" dirty="0" smtClean="0"/>
              <a:t>puts(</a:t>
            </a:r>
            <a:r>
              <a:rPr lang="en-US" altLang="en-US" dirty="0" err="1" smtClean="0"/>
              <a:t>my_name</a:t>
            </a:r>
            <a:r>
              <a:rPr lang="en-US" altLang="en-US" dirty="0" smtClean="0"/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Can also be printed 1 character at a time</a:t>
            </a:r>
          </a:p>
          <a:p>
            <a:pPr lvl="1"/>
            <a:r>
              <a:rPr lang="en-US" altLang="en-US" dirty="0" smtClean="0"/>
              <a:t>for(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=0;my_name[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]!='\0';i++)</a:t>
            </a:r>
          </a:p>
          <a:p>
            <a:pPr lvl="1"/>
            <a:r>
              <a:rPr lang="en-US" altLang="en-US" dirty="0" smtClean="0"/>
              <a:t>      </a:t>
            </a:r>
            <a:r>
              <a:rPr lang="en-US" altLang="en-US" dirty="0" err="1" smtClean="0"/>
              <a:t>putchar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my_name</a:t>
            </a:r>
            <a:r>
              <a:rPr lang="en-US" altLang="en-US" dirty="0" smtClean="0"/>
              <a:t>[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]);</a:t>
            </a:r>
          </a:p>
          <a:p>
            <a:pPr lvl="1"/>
            <a:r>
              <a:rPr lang="en-US" altLang="en-US" dirty="0" smtClean="0"/>
              <a:t>      </a:t>
            </a:r>
            <a:r>
              <a:rPr lang="en-US" altLang="en-US" dirty="0" err="1" smtClean="0"/>
              <a:t>putchar</a:t>
            </a:r>
            <a:r>
              <a:rPr lang="en-US" altLang="en-US" dirty="0" smtClean="0"/>
              <a:t>('\n');</a:t>
            </a:r>
          </a:p>
        </p:txBody>
      </p:sp>
    </p:spTree>
    <p:extLst>
      <p:ext uri="{BB962C8B-B14F-4D97-AF65-F5344CB8AC3E}">
        <p14:creationId xmlns:p14="http://schemas.microsoft.com/office/powerpoint/2010/main" val="2005876494"/>
      </p:ext>
    </p:extLst>
  </p:cSld>
  <p:clrMapOvr>
    <a:masterClrMapping/>
  </p:clrMapOvr>
  <p:transition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# 5 - coding (part 1)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27950" cy="4114800"/>
          </a:xfrm>
          <a:noFill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altLang="en-US" sz="2000" dirty="0" smtClean="0"/>
              <a:t>/* example #05  input four names and compare */</a:t>
            </a:r>
          </a:p>
          <a:p>
            <a:pPr>
              <a:buFont typeface="Monotype Sorts" charset="0"/>
              <a:buNone/>
            </a:pPr>
            <a:endParaRPr lang="en-US" altLang="en-US" sz="2000" dirty="0" smtClean="0"/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#include &lt;</a:t>
            </a:r>
            <a:r>
              <a:rPr lang="en-US" altLang="en-US" sz="2000" dirty="0" err="1" smtClean="0"/>
              <a:t>stdio.h</a:t>
            </a:r>
            <a:r>
              <a:rPr lang="en-US" altLang="en-US" sz="2000" dirty="0" smtClean="0"/>
              <a:t>&gt;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#define STRL 50  /* BUFSIZE could also be used, which is a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			 symbolic constant #</a:t>
            </a:r>
            <a:r>
              <a:rPr lang="en-US" altLang="en-US" sz="2000" dirty="0" err="1" smtClean="0"/>
              <a:t>DEFINEd</a:t>
            </a:r>
            <a:r>
              <a:rPr lang="en-US" altLang="en-US" sz="2000" dirty="0" smtClean="0"/>
              <a:t>  in </a:t>
            </a:r>
            <a:r>
              <a:rPr lang="en-US" altLang="en-US" sz="2000" dirty="0" err="1" smtClean="0"/>
              <a:t>stdio.h</a:t>
            </a:r>
            <a:r>
              <a:rPr lang="en-US" altLang="en-US" sz="2000" dirty="0" smtClean="0"/>
              <a:t> */</a:t>
            </a:r>
          </a:p>
          <a:p>
            <a:pPr>
              <a:buFont typeface="Monotype Sorts" charset="0"/>
              <a:buNone/>
            </a:pPr>
            <a:r>
              <a:rPr lang="en-US" altLang="en-US" sz="2000" dirty="0" err="1" smtClean="0"/>
              <a:t>int</a:t>
            </a:r>
            <a:r>
              <a:rPr lang="en-US" altLang="en-US" sz="2000" dirty="0" smtClean="0"/>
              <a:t> main(void)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{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char name1[STRL], name2[STRL], name3[STRL], name4[STRL];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char prompt[]="Enter the second name:";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</a:t>
            </a:r>
            <a:r>
              <a:rPr lang="en-US" altLang="en-US" sz="2000" dirty="0" err="1" smtClean="0"/>
              <a:t>int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, test=0;</a:t>
            </a:r>
          </a:p>
        </p:txBody>
      </p:sp>
    </p:spTree>
    <p:extLst>
      <p:ext uri="{BB962C8B-B14F-4D97-AF65-F5344CB8AC3E}">
        <p14:creationId xmlns:p14="http://schemas.microsoft.com/office/powerpoint/2010/main" val="1529742281"/>
      </p:ext>
    </p:extLst>
  </p:cSld>
  <p:clrMapOvr>
    <a:masterClrMapping/>
  </p:clrMapOvr>
  <p:transition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# 5 - coding (part 2)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altLang="en-US" sz="2000" dirty="0" smtClean="0"/>
              <a:t>   puts("Enter the first name:");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gets(name1);                             /* entry method 1 */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for(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=0;prompt[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]!='\0';i++)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    </a:t>
            </a:r>
            <a:r>
              <a:rPr lang="en-US" altLang="en-US" sz="2000" dirty="0" err="1" smtClean="0"/>
              <a:t>putchar</a:t>
            </a:r>
            <a:r>
              <a:rPr lang="en-US" altLang="en-US" sz="2000" dirty="0" smtClean="0"/>
              <a:t>(prompt[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]);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    </a:t>
            </a:r>
            <a:r>
              <a:rPr lang="en-US" altLang="en-US" sz="2000" dirty="0" err="1" smtClean="0"/>
              <a:t>putchar</a:t>
            </a:r>
            <a:r>
              <a:rPr lang="en-US" altLang="en-US" sz="2000" dirty="0" smtClean="0"/>
              <a:t>('\n');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for(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=0;(name2[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]=</a:t>
            </a:r>
            <a:r>
              <a:rPr lang="en-US" altLang="en-US" sz="2000" dirty="0" err="1" smtClean="0"/>
              <a:t>getchar</a:t>
            </a:r>
            <a:r>
              <a:rPr lang="en-US" altLang="en-US" sz="2000" dirty="0" smtClean="0"/>
              <a:t>())!='\n';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++); /* entry method 2 */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name2[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]='\0';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</a:t>
            </a:r>
            <a:r>
              <a:rPr lang="en-US" altLang="en-US" sz="2000" dirty="0" err="1" smtClean="0"/>
              <a:t>printf</a:t>
            </a:r>
            <a:r>
              <a:rPr lang="en-US" altLang="en-US" sz="2000" dirty="0" smtClean="0"/>
              <a:t>("Enter the third name:\n");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</a:t>
            </a:r>
            <a:r>
              <a:rPr lang="en-US" altLang="en-US" sz="2000" dirty="0" err="1" smtClean="0"/>
              <a:t>scanf</a:t>
            </a:r>
            <a:r>
              <a:rPr lang="en-US" altLang="en-US" sz="2000" dirty="0" smtClean="0"/>
              <a:t>("%s",&amp;name3[0]);                   /* entry method 3 */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</a:t>
            </a:r>
            <a:r>
              <a:rPr lang="en-US" altLang="en-US" sz="2000" dirty="0" err="1" smtClean="0"/>
              <a:t>printf</a:t>
            </a:r>
            <a:r>
              <a:rPr lang="en-US" altLang="en-US" sz="2000" dirty="0" smtClean="0"/>
              <a:t>("Enter the final name:\n");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</a:t>
            </a:r>
            <a:r>
              <a:rPr lang="en-US" altLang="en-US" sz="2000" dirty="0" err="1" smtClean="0"/>
              <a:t>scanf</a:t>
            </a:r>
            <a:r>
              <a:rPr lang="en-US" altLang="en-US" sz="2000" dirty="0" smtClean="0"/>
              <a:t>("%s",name4);                       /* entry method 4 */</a:t>
            </a:r>
          </a:p>
          <a:p>
            <a:pPr>
              <a:buFont typeface="Monotype Sorts" charset="0"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89109342"/>
      </p:ext>
    </p:extLst>
  </p:cSld>
  <p:clrMapOvr>
    <a:masterClrMapping/>
  </p:clrMapOvr>
  <p:transition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# 5 - coding (part 3)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altLang="en-US" sz="2000" dirty="0" smtClean="0"/>
              <a:t>   puts(name2);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puts(name3);</a:t>
            </a:r>
          </a:p>
          <a:p>
            <a:pPr>
              <a:buFont typeface="Monotype Sorts" charset="0"/>
              <a:buNone/>
            </a:pPr>
            <a:endParaRPr lang="en-US" altLang="en-US" sz="2000" dirty="0" smtClean="0"/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for (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=0;(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&lt;STRL)&amp;&amp;((name1[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]!='\0')||(name4[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]!='\0'));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++)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   test+=(name1[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]!=name4[</a:t>
            </a:r>
            <a:r>
              <a:rPr lang="en-US" altLang="en-US" sz="2000" dirty="0" err="1" smtClean="0"/>
              <a:t>i</a:t>
            </a:r>
            <a:r>
              <a:rPr lang="en-US" altLang="en-US" sz="2000" dirty="0" smtClean="0"/>
              <a:t>]);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</a:t>
            </a:r>
            <a:r>
              <a:rPr lang="en-US" altLang="en-US" sz="2000" dirty="0" err="1" smtClean="0"/>
              <a:t>printf</a:t>
            </a:r>
            <a:r>
              <a:rPr lang="en-US" altLang="en-US" sz="2000" dirty="0" smtClean="0"/>
              <a:t>("%s is",name1);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if (test)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   </a:t>
            </a:r>
            <a:r>
              <a:rPr lang="en-US" altLang="en-US" sz="2000" dirty="0" err="1" smtClean="0"/>
              <a:t>printf</a:t>
            </a:r>
            <a:r>
              <a:rPr lang="en-US" altLang="en-US" sz="2000" dirty="0" smtClean="0"/>
              <a:t>(" not");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</a:t>
            </a:r>
            <a:r>
              <a:rPr lang="en-US" altLang="en-US" sz="2000" dirty="0" err="1" smtClean="0"/>
              <a:t>printf</a:t>
            </a:r>
            <a:r>
              <a:rPr lang="en-US" altLang="en-US" sz="2000" dirty="0" smtClean="0"/>
              <a:t>(" the same as %s\n",name4);</a:t>
            </a:r>
          </a:p>
          <a:p>
            <a:pPr>
              <a:buFont typeface="Monotype Sorts" charset="0"/>
              <a:buNone/>
            </a:pPr>
            <a:endParaRPr lang="en-US" altLang="en-US" sz="2000" dirty="0" smtClean="0"/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return 0;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}</a:t>
            </a:r>
          </a:p>
          <a:p>
            <a:pPr>
              <a:buFont typeface="Monotype Sorts" charset="0"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38534246"/>
      </p:ext>
    </p:extLst>
  </p:cSld>
  <p:clrMapOvr>
    <a:masterClrMapping/>
  </p:clrMapOvr>
  <p:transition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077200" cy="1104900"/>
          </a:xfrm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5th Program - Integrated testing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Let’s use the </a:t>
            </a:r>
            <a:r>
              <a:rPr lang="en-US" altLang="en-US" dirty="0" err="1" smtClean="0"/>
              <a:t>Pelles</a:t>
            </a:r>
            <a:r>
              <a:rPr lang="en-US" altLang="en-US" dirty="0" smtClean="0"/>
              <a:t> IDE to test the program now...</a:t>
            </a:r>
          </a:p>
        </p:txBody>
      </p:sp>
    </p:spTree>
    <p:extLst>
      <p:ext uri="{BB962C8B-B14F-4D97-AF65-F5344CB8AC3E}">
        <p14:creationId xmlns:p14="http://schemas.microsoft.com/office/powerpoint/2010/main" val="4004502146"/>
      </p:ext>
    </p:extLst>
  </p:cSld>
  <p:clrMapOvr>
    <a:masterClrMapping/>
  </p:clrMapOvr>
  <p:transition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5th program conclusion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don’t use </a:t>
            </a:r>
            <a:r>
              <a:rPr lang="en-US" altLang="en-US" dirty="0" err="1" smtClean="0"/>
              <a:t>scanf</a:t>
            </a:r>
            <a:r>
              <a:rPr lang="en-US" altLang="en-US" dirty="0" smtClean="0"/>
              <a:t> for strings (generally) because it considers white space to signal the end of the string</a:t>
            </a:r>
          </a:p>
        </p:txBody>
      </p:sp>
    </p:spTree>
    <p:extLst>
      <p:ext uri="{BB962C8B-B14F-4D97-AF65-F5344CB8AC3E}">
        <p14:creationId xmlns:p14="http://schemas.microsoft.com/office/powerpoint/2010/main" val="2451050315"/>
      </p:ext>
    </p:extLst>
  </p:cSld>
  <p:clrMapOvr>
    <a:masterClrMapping/>
  </p:clrMapOvr>
  <p:transition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6th Program - Definition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write a program to calculate the resistance of two resistors in parallel. Read the two resistances from the file “test.in” and write the result to “</a:t>
            </a:r>
            <a:r>
              <a:rPr lang="en-US" altLang="en-US" dirty="0" err="1" smtClean="0"/>
              <a:t>test.out</a:t>
            </a:r>
            <a:r>
              <a:rPr lang="en-US" altLang="en-US" dirty="0" smtClean="0"/>
              <a:t>”.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Write a message to the screen indicating either success or the cause of failure.</a:t>
            </a:r>
          </a:p>
        </p:txBody>
      </p:sp>
    </p:spTree>
    <p:extLst>
      <p:ext uri="{BB962C8B-B14F-4D97-AF65-F5344CB8AC3E}">
        <p14:creationId xmlns:p14="http://schemas.microsoft.com/office/powerpoint/2010/main" val="2353567705"/>
      </p:ext>
    </p:extLst>
  </p:cSld>
  <p:clrMapOvr>
    <a:masterClrMapping/>
  </p:clrMapOvr>
  <p:transition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6th Program - Specification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/>
              <a:t>the program:</a:t>
            </a:r>
          </a:p>
          <a:p>
            <a:pPr lvl="1"/>
            <a:r>
              <a:rPr lang="en-US" altLang="en-US" sz="2400" dirty="0" smtClean="0"/>
              <a:t>start</a:t>
            </a:r>
          </a:p>
          <a:p>
            <a:pPr lvl="1"/>
            <a:r>
              <a:rPr lang="en-US" altLang="en-US" sz="2400" dirty="0" smtClean="0"/>
              <a:t>declare variables, file pointers, function prototype</a:t>
            </a:r>
          </a:p>
          <a:p>
            <a:pPr lvl="1"/>
            <a:r>
              <a:rPr lang="en-US" altLang="en-US" sz="2400" dirty="0" smtClean="0"/>
              <a:t>open input and output files</a:t>
            </a:r>
          </a:p>
          <a:p>
            <a:pPr lvl="2"/>
            <a:r>
              <a:rPr lang="en-US" altLang="en-US" dirty="0" smtClean="0"/>
              <a:t>if error, print message and stop</a:t>
            </a:r>
          </a:p>
          <a:p>
            <a:pPr lvl="1"/>
            <a:r>
              <a:rPr lang="en-US" altLang="en-US" sz="2400" dirty="0" smtClean="0"/>
              <a:t>read r1 and r2 from input file</a:t>
            </a:r>
          </a:p>
          <a:p>
            <a:pPr lvl="2"/>
            <a:r>
              <a:rPr lang="en-US" altLang="en-US" dirty="0" smtClean="0"/>
              <a:t>if error, print message and stop</a:t>
            </a:r>
          </a:p>
          <a:p>
            <a:pPr lvl="1"/>
            <a:r>
              <a:rPr lang="en-US" altLang="en-US" sz="2400" dirty="0" smtClean="0"/>
              <a:t>print result via function call</a:t>
            </a:r>
          </a:p>
          <a:p>
            <a:pPr lvl="1"/>
            <a:r>
              <a:rPr lang="en-US" altLang="en-US" sz="2400" dirty="0" smtClean="0"/>
              <a:t>close files</a:t>
            </a:r>
          </a:p>
          <a:p>
            <a:pPr lvl="1"/>
            <a:r>
              <a:rPr lang="en-US" altLang="en-US" sz="2400" dirty="0" smtClean="0"/>
              <a:t>stop</a:t>
            </a:r>
          </a:p>
        </p:txBody>
      </p:sp>
    </p:spTree>
    <p:extLst>
      <p:ext uri="{BB962C8B-B14F-4D97-AF65-F5344CB8AC3E}">
        <p14:creationId xmlns:p14="http://schemas.microsoft.com/office/powerpoint/2010/main" val="4125019037"/>
      </p:ext>
    </p:extLst>
  </p:cSld>
  <p:clrMapOvr>
    <a:masterClrMapping/>
  </p:clrMapOvr>
  <p:transition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File input / output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3000" dirty="0" smtClean="0"/>
              <a:t>There are two main ways to read and write data from other than the keyboard and screen.</a:t>
            </a:r>
            <a:endParaRPr lang="en-US" altLang="en-US" sz="2800" dirty="0" smtClean="0"/>
          </a:p>
          <a:p>
            <a:pPr lvl="1"/>
            <a:r>
              <a:rPr lang="en-US" altLang="en-US" dirty="0" smtClean="0"/>
              <a:t>file redirection via UNIX (this is mentioned in text)</a:t>
            </a:r>
          </a:p>
          <a:p>
            <a:pPr lvl="1"/>
            <a:r>
              <a:rPr lang="en-US" altLang="en-US" dirty="0" smtClean="0"/>
              <a:t>opening and closing files in C</a:t>
            </a:r>
          </a:p>
          <a:p>
            <a:pPr lvl="1">
              <a:buFontTx/>
              <a:buNone/>
            </a:pPr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file POINTERS are used to keep track of the input/output operations with files. </a:t>
            </a:r>
          </a:p>
        </p:txBody>
      </p:sp>
    </p:spTree>
    <p:extLst>
      <p:ext uri="{BB962C8B-B14F-4D97-AF65-F5344CB8AC3E}">
        <p14:creationId xmlns:p14="http://schemas.microsoft.com/office/powerpoint/2010/main" val="360409700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analysis - line 1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  <a:noFill/>
        </p:spPr>
        <p:txBody>
          <a:bodyPr>
            <a:normAutofit fontScale="85000" lnSpcReduction="10000"/>
          </a:bodyPr>
          <a:lstStyle/>
          <a:p>
            <a:pPr>
              <a:buFont typeface="Monotype Sorts" charset="0"/>
              <a:buNone/>
            </a:pPr>
            <a:r>
              <a:rPr lang="en-US" altLang="en-US" dirty="0"/>
              <a:t>/* Program #1: Demonstrates simple print command*/</a:t>
            </a:r>
          </a:p>
          <a:p>
            <a:pPr>
              <a:buNone/>
            </a:pPr>
            <a:r>
              <a:rPr lang="en-US" altLang="en-US" dirty="0"/>
              <a:t>/* Written by W. Lawson*/</a:t>
            </a:r>
          </a:p>
          <a:p>
            <a:pPr>
              <a:buNone/>
            </a:pPr>
            <a:r>
              <a:rPr lang="en-US" altLang="en-US" dirty="0"/>
              <a:t>/* First written Aug 15, 1997; last modified Sept 2, 2014 */</a:t>
            </a:r>
          </a:p>
          <a:p>
            <a:pPr>
              <a:buFont typeface="Monotype Sorts" charset="0"/>
              <a:buNone/>
            </a:pPr>
            <a:endParaRPr lang="en-US" altLang="en-US" sz="2200" dirty="0" smtClean="0"/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	These are comment lines. Comments begin with /* and end with */.  ANYTHING enclosed in between is simply ignored by C. They are used to document the program and make it easy to understand.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	Always start a program with a comment about the purpose of the code. Also state the author and revision history (dates and key changes).</a:t>
            </a:r>
          </a:p>
        </p:txBody>
      </p:sp>
    </p:spTree>
    <p:extLst>
      <p:ext uri="{BB962C8B-B14F-4D97-AF65-F5344CB8AC3E}">
        <p14:creationId xmlns:p14="http://schemas.microsoft.com/office/powerpoint/2010/main" val="3806481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File pointers: “point” to files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 declaration is:</a:t>
            </a:r>
          </a:p>
          <a:p>
            <a:pPr lvl="1">
              <a:buFontTx/>
              <a:buNone/>
            </a:pPr>
            <a:r>
              <a:rPr lang="en-US" altLang="en-US" dirty="0" smtClean="0"/>
              <a:t>	FILE *p1;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FILE is a “structure” which you can think of as a user-defined variable type (more on this in chapter 11). It is a symbolic constant defined in &lt;</a:t>
            </a:r>
            <a:r>
              <a:rPr lang="en-US" altLang="en-US" dirty="0" err="1" smtClean="0"/>
              <a:t>stdio.h</a:t>
            </a:r>
            <a:r>
              <a:rPr lang="en-US" altLang="en-US" dirty="0" smtClean="0"/>
              <a:t>&gt;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 * means that p1 is used to point to a location </a:t>
            </a:r>
          </a:p>
        </p:txBody>
      </p:sp>
    </p:spTree>
    <p:extLst>
      <p:ext uri="{BB962C8B-B14F-4D97-AF65-F5344CB8AC3E}">
        <p14:creationId xmlns:p14="http://schemas.microsoft.com/office/powerpoint/2010/main" val="133551756"/>
      </p:ext>
    </p:extLst>
  </p:cSld>
  <p:clrMapOvr>
    <a:masterClrMapping/>
  </p:clrMapOvr>
  <p:transition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Opening and closing files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All files must be opened before they are used: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		p1=</a:t>
            </a:r>
            <a:r>
              <a:rPr lang="en-US" altLang="en-US" dirty="0" err="1" smtClean="0"/>
              <a:t>fopen</a:t>
            </a:r>
            <a:r>
              <a:rPr lang="en-US" altLang="en-US" dirty="0" smtClean="0"/>
              <a:t>(“</a:t>
            </a:r>
            <a:r>
              <a:rPr lang="en-US" altLang="en-US" dirty="0" err="1" smtClean="0"/>
              <a:t>file_name”,“r</a:t>
            </a:r>
            <a:r>
              <a:rPr lang="en-US" altLang="en-US" dirty="0" smtClean="0"/>
              <a:t>”);</a:t>
            </a:r>
          </a:p>
          <a:p>
            <a:pPr lvl="1"/>
            <a:r>
              <a:rPr lang="en-US" altLang="en-US" dirty="0" smtClean="0"/>
              <a:t>the “r” stands for read</a:t>
            </a:r>
          </a:p>
          <a:p>
            <a:pPr lvl="1"/>
            <a:r>
              <a:rPr lang="en-US" altLang="en-US" dirty="0" smtClean="0"/>
              <a:t>“w” would be used for a file you write to</a:t>
            </a:r>
          </a:p>
          <a:p>
            <a:pPr lvl="1"/>
            <a:r>
              <a:rPr lang="en-US" altLang="en-US" dirty="0" smtClean="0"/>
              <a:t>(other options will be described later)</a:t>
            </a:r>
          </a:p>
          <a:p>
            <a:pPr lvl="1"/>
            <a:r>
              <a:rPr lang="en-US" altLang="en-US" dirty="0" smtClean="0"/>
              <a:t>the value of p1 is NULL if a problem occurs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All files should be closed before program end:</a:t>
            </a:r>
          </a:p>
          <a:p>
            <a:pPr>
              <a:buFont typeface="Monotype Sorts" charset="0"/>
              <a:buNone/>
            </a:pPr>
            <a:r>
              <a:rPr lang="en-US" altLang="en-US" dirty="0" smtClean="0"/>
              <a:t>		</a:t>
            </a:r>
            <a:r>
              <a:rPr lang="en-US" altLang="en-US" dirty="0" err="1" smtClean="0"/>
              <a:t>fclose</a:t>
            </a:r>
            <a:r>
              <a:rPr lang="en-US" altLang="en-US" dirty="0" smtClean="0"/>
              <a:t>(f1);</a:t>
            </a:r>
          </a:p>
          <a:p>
            <a:pPr>
              <a:buFont typeface="Monotype Sorts" charset="0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8579124"/>
      </p:ext>
    </p:extLst>
  </p:cSld>
  <p:clrMapOvr>
    <a:masterClrMapping/>
  </p:clrMapOvr>
  <p:transition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Reading and writing files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08950" cy="4648200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there are only three minor differences when transferring data to and from files:</a:t>
            </a:r>
          </a:p>
          <a:p>
            <a:pPr lvl="1"/>
            <a:r>
              <a:rPr lang="en-US" altLang="en-US" dirty="0" smtClean="0"/>
              <a:t>use </a:t>
            </a:r>
            <a:r>
              <a:rPr lang="en-US" altLang="en-US" dirty="0" err="1" smtClean="0"/>
              <a:t>fscanf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fprintf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first argument is the file pointer (method of identifying file)</a:t>
            </a:r>
          </a:p>
          <a:p>
            <a:pPr>
              <a:buFont typeface="Monotype Sorts" charset="0"/>
              <a:buNone/>
            </a:pPr>
            <a:r>
              <a:rPr lang="en-US" altLang="en-US" b="1" dirty="0" smtClean="0"/>
              <a:t>	</a:t>
            </a:r>
            <a:r>
              <a:rPr lang="en-US" altLang="en-US" sz="2800" b="1" dirty="0" err="1" smtClean="0"/>
              <a:t>f</a:t>
            </a:r>
            <a:r>
              <a:rPr lang="en-US" altLang="en-US" sz="2800" dirty="0" err="1" smtClean="0"/>
              <a:t>scanf</a:t>
            </a:r>
            <a:r>
              <a:rPr lang="en-US" altLang="en-US" sz="2800" dirty="0" smtClean="0"/>
              <a:t>(</a:t>
            </a:r>
            <a:r>
              <a:rPr lang="en-US" altLang="en-US" sz="2800" b="1" dirty="0" smtClean="0"/>
              <a:t>f1</a:t>
            </a:r>
            <a:r>
              <a:rPr lang="en-US" altLang="en-US" sz="2800" dirty="0" smtClean="0"/>
              <a:t>,"%f %f",&amp;r1, &amp;r2);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	</a:t>
            </a:r>
            <a:r>
              <a:rPr lang="en-US" altLang="en-US" sz="2800" b="1" dirty="0" err="1" smtClean="0"/>
              <a:t>f</a:t>
            </a:r>
            <a:r>
              <a:rPr lang="en-US" altLang="en-US" sz="2800" dirty="0" err="1" smtClean="0"/>
              <a:t>printf</a:t>
            </a:r>
            <a:r>
              <a:rPr lang="en-US" altLang="en-US" sz="2800" dirty="0" smtClean="0"/>
              <a:t>(</a:t>
            </a:r>
            <a:r>
              <a:rPr lang="en-US" altLang="en-US" sz="2800" b="1" dirty="0" smtClean="0"/>
              <a:t>f2</a:t>
            </a:r>
            <a:r>
              <a:rPr lang="en-US" altLang="en-US" sz="2800" dirty="0" smtClean="0"/>
              <a:t>,"Rtot = %f ohms\n",</a:t>
            </a:r>
            <a:r>
              <a:rPr lang="en-US" altLang="en-US" sz="2800" dirty="0" err="1" smtClean="0"/>
              <a:t>rtot</a:t>
            </a:r>
            <a:r>
              <a:rPr lang="en-US" altLang="en-US" sz="2800" dirty="0" smtClean="0"/>
              <a:t>(r1,r2));</a:t>
            </a:r>
          </a:p>
          <a:p>
            <a:pPr lvl="1"/>
            <a:r>
              <a:rPr lang="en-US" altLang="en-US" dirty="0" smtClean="0"/>
              <a:t>use symbolic constant EOF to check for file end</a:t>
            </a:r>
          </a:p>
          <a:p>
            <a:pPr lvl="1">
              <a:buFontTx/>
              <a:buNone/>
            </a:pPr>
            <a:r>
              <a:rPr lang="en-US" altLang="en-US" dirty="0" smtClean="0"/>
              <a:t>while (</a:t>
            </a:r>
            <a:r>
              <a:rPr lang="en-US" altLang="en-US" dirty="0" err="1" smtClean="0"/>
              <a:t>fscanf</a:t>
            </a:r>
            <a:r>
              <a:rPr lang="en-US" altLang="en-US" dirty="0" smtClean="0"/>
              <a:t>(...)!=</a:t>
            </a:r>
            <a:r>
              <a:rPr lang="en-US" altLang="en-US" b="1" dirty="0" smtClean="0"/>
              <a:t>EOF</a:t>
            </a:r>
            <a:r>
              <a:rPr lang="en-US" altLang="en-US" dirty="0" smtClean="0"/>
              <a:t>) /* defined in </a:t>
            </a:r>
            <a:r>
              <a:rPr lang="en-US" altLang="en-US" dirty="0" err="1" smtClean="0"/>
              <a:t>stdio.h</a:t>
            </a:r>
            <a:r>
              <a:rPr lang="en-US" altLang="en-US" dirty="0" smtClean="0"/>
              <a:t> */</a:t>
            </a:r>
          </a:p>
        </p:txBody>
      </p:sp>
    </p:spTree>
    <p:extLst>
      <p:ext uri="{BB962C8B-B14F-4D97-AF65-F5344CB8AC3E}">
        <p14:creationId xmlns:p14="http://schemas.microsoft.com/office/powerpoint/2010/main" val="3172908578"/>
      </p:ext>
    </p:extLst>
  </p:cSld>
  <p:clrMapOvr>
    <a:masterClrMapping/>
  </p:clrMapOvr>
  <p:transition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Functions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Functions can have any number of arguments, but return only one value. There general form is:</a:t>
            </a:r>
            <a:endParaRPr lang="en-US" altLang="en-US" dirty="0" smtClean="0"/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type name(type x, type y) /* parameter list */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{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	type z;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	...			/* body of function  */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	return z;</a:t>
            </a:r>
          </a:p>
          <a:p>
            <a:pPr>
              <a:buFont typeface="Monotype Sorts" charset="0"/>
              <a:buNone/>
            </a:pPr>
            <a:r>
              <a:rPr lang="en-US" altLang="en-US" sz="28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10296291"/>
      </p:ext>
    </p:extLst>
  </p:cSld>
  <p:clrMapOvr>
    <a:masterClrMapping/>
  </p:clrMapOvr>
  <p:transition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Function types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727950" cy="4724400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the choices for type are: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char</a:t>
            </a:r>
          </a:p>
          <a:p>
            <a:pPr lvl="1"/>
            <a:r>
              <a:rPr lang="en-US" altLang="en-US" dirty="0" err="1" smtClean="0"/>
              <a:t>int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float</a:t>
            </a:r>
          </a:p>
          <a:p>
            <a:pPr lvl="1"/>
            <a:r>
              <a:rPr lang="en-US" altLang="en-US" dirty="0" smtClean="0"/>
              <a:t>void (no value is returned)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The parameter list must give the variable names.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 Variables are “</a:t>
            </a:r>
            <a:r>
              <a:rPr lang="en-US" altLang="en-US" sz="2800" b="1" dirty="0" smtClean="0"/>
              <a:t>passed by value</a:t>
            </a:r>
            <a:r>
              <a:rPr lang="en-US" altLang="en-US" sz="2800" dirty="0" smtClean="0"/>
              <a:t>.” The function makes a copy of the variable. You </a:t>
            </a:r>
            <a:r>
              <a:rPr lang="en-US" altLang="en-US" sz="2800" b="1" i="1" dirty="0" smtClean="0"/>
              <a:t>cannot</a:t>
            </a:r>
            <a:r>
              <a:rPr lang="en-US" altLang="en-US" sz="2800" dirty="0" smtClean="0"/>
              <a:t> change the value of the variable in the calling function!</a:t>
            </a:r>
          </a:p>
        </p:txBody>
      </p:sp>
    </p:spTree>
    <p:extLst>
      <p:ext uri="{BB962C8B-B14F-4D97-AF65-F5344CB8AC3E}">
        <p14:creationId xmlns:p14="http://schemas.microsoft.com/office/powerpoint/2010/main" val="476498766"/>
      </p:ext>
    </p:extLst>
  </p:cSld>
  <p:clrMapOvr>
    <a:masterClrMapping/>
  </p:clrMapOvr>
  <p:transition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Function prototypes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functions must be listed in a program before they are invoked, or they must be prototyped.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In this class, we will always put main{} first and </a:t>
            </a:r>
            <a:r>
              <a:rPr lang="en-US" altLang="en-US" sz="2800" b="1" dirty="0" smtClean="0"/>
              <a:t>prototype</a:t>
            </a:r>
            <a:r>
              <a:rPr lang="en-US" altLang="en-US" sz="2800" dirty="0" smtClean="0"/>
              <a:t> all functions.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800" dirty="0" smtClean="0"/>
              <a:t>The purpose of the prototype is to inform the compiler what sort of arguments to expect for a function and what type of value it returns. This is necessary to check that the functions are called correctly, in order to minimize logic errors...</a:t>
            </a:r>
          </a:p>
        </p:txBody>
      </p:sp>
    </p:spTree>
    <p:extLst>
      <p:ext uri="{BB962C8B-B14F-4D97-AF65-F5344CB8AC3E}">
        <p14:creationId xmlns:p14="http://schemas.microsoft.com/office/powerpoint/2010/main" val="628740694"/>
      </p:ext>
    </p:extLst>
  </p:cSld>
  <p:clrMapOvr>
    <a:masterClrMapping/>
  </p:clrMapOvr>
  <p:transition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Sample prototype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altLang="en-US" sz="2400" smtClean="0"/>
              <a:t>int main(void)</a:t>
            </a:r>
          </a:p>
          <a:p>
            <a:pPr>
              <a:buFont typeface="Monotype Sorts" charset="0"/>
              <a:buNone/>
            </a:pPr>
            <a:r>
              <a:rPr lang="en-US" altLang="en-US" sz="2400" smtClean="0"/>
              <a:t>{</a:t>
            </a:r>
          </a:p>
          <a:p>
            <a:pPr>
              <a:buFont typeface="Monotype Sorts" charset="0"/>
              <a:buNone/>
            </a:pPr>
            <a:r>
              <a:rPr lang="en-US" altLang="en-US" sz="2400" smtClean="0"/>
              <a:t>	float area(float), result, test;</a:t>
            </a:r>
          </a:p>
          <a:p>
            <a:pPr>
              <a:buFont typeface="Monotype Sorts" charset="0"/>
              <a:buNone/>
            </a:pPr>
            <a:r>
              <a:rPr lang="en-US" altLang="en-US" sz="2400" smtClean="0"/>
              <a:t>	...</a:t>
            </a:r>
          </a:p>
          <a:p>
            <a:pPr>
              <a:buFont typeface="Monotype Sorts" charset="0"/>
              <a:buNone/>
            </a:pPr>
            <a:r>
              <a:rPr lang="en-US" altLang="en-US" sz="2400" smtClean="0"/>
              <a:t>	result=area(test);</a:t>
            </a:r>
          </a:p>
          <a:p>
            <a:pPr>
              <a:buFont typeface="Monotype Sorts" charset="0"/>
              <a:buNone/>
            </a:pPr>
            <a:r>
              <a:rPr lang="en-US" altLang="en-US" sz="2400" smtClean="0"/>
              <a:t>}</a:t>
            </a:r>
          </a:p>
          <a:p>
            <a:pPr>
              <a:buFont typeface="Monotype Sorts" charset="0"/>
              <a:buNone/>
            </a:pPr>
            <a:r>
              <a:rPr lang="en-US" altLang="en-US" sz="2400" smtClean="0"/>
              <a:t>float area(float x)</a:t>
            </a:r>
          </a:p>
          <a:p>
            <a:pPr>
              <a:buFont typeface="Monotype Sorts" charset="0"/>
              <a:buNone/>
            </a:pPr>
            <a:r>
              <a:rPr lang="en-US" altLang="en-US" sz="2400" smtClean="0"/>
              <a:t>{</a:t>
            </a:r>
          </a:p>
          <a:p>
            <a:pPr>
              <a:buFont typeface="Monotype Sorts" charset="0"/>
              <a:buNone/>
            </a:pPr>
            <a:r>
              <a:rPr lang="en-US" altLang="en-US" sz="2400" smtClean="0"/>
              <a:t>	return 3.1415*x*x;</a:t>
            </a:r>
          </a:p>
          <a:p>
            <a:pPr>
              <a:buFont typeface="Monotype Sorts" charset="0"/>
              <a:buNone/>
            </a:pPr>
            <a:r>
              <a:rPr lang="en-US" altLang="en-US" sz="240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72253916"/>
      </p:ext>
    </p:extLst>
  </p:cSld>
  <p:clrMapOvr>
    <a:masterClrMapping/>
  </p:clrMapOvr>
  <p:transition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# 6 - coding (part 1)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27950" cy="4114800"/>
          </a:xfrm>
          <a:noFill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altLang="en-US" sz="2000" dirty="0" smtClean="0"/>
              <a:t>/* example #06  calculates the resistance of two parallel resistors */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/* by calling the function </a:t>
            </a:r>
            <a:r>
              <a:rPr lang="en-US" altLang="en-US" sz="2000" dirty="0" err="1" smtClean="0"/>
              <a:t>rtot</a:t>
            </a:r>
            <a:r>
              <a:rPr lang="en-US" altLang="en-US" sz="2000" dirty="0" smtClean="0"/>
              <a:t>. 	                   */</a:t>
            </a:r>
          </a:p>
          <a:p>
            <a:pPr>
              <a:buFont typeface="Monotype Sorts" charset="0"/>
              <a:buNone/>
            </a:pPr>
            <a:endParaRPr lang="en-US" altLang="en-US" sz="2000" dirty="0" smtClean="0"/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#include &lt;</a:t>
            </a:r>
            <a:r>
              <a:rPr lang="en-US" altLang="en-US" sz="2000" dirty="0" err="1" smtClean="0"/>
              <a:t>stdio.h</a:t>
            </a:r>
            <a:r>
              <a:rPr lang="en-US" altLang="en-US" sz="2000" dirty="0" smtClean="0"/>
              <a:t>&gt;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#include &lt;</a:t>
            </a:r>
            <a:r>
              <a:rPr lang="en-US" altLang="en-US" sz="2000" dirty="0" err="1" smtClean="0"/>
              <a:t>stdlib.h</a:t>
            </a:r>
            <a:r>
              <a:rPr lang="en-US" altLang="en-US" sz="2000" dirty="0" smtClean="0"/>
              <a:t>&gt;    /* includes info on exit()  */</a:t>
            </a:r>
          </a:p>
          <a:p>
            <a:pPr>
              <a:buFont typeface="Monotype Sorts" charset="0"/>
              <a:buNone/>
            </a:pPr>
            <a:endParaRPr lang="en-US" altLang="en-US" sz="2000" dirty="0" smtClean="0"/>
          </a:p>
          <a:p>
            <a:pPr>
              <a:buFont typeface="Monotype Sorts" charset="0"/>
              <a:buNone/>
            </a:pPr>
            <a:r>
              <a:rPr lang="en-US" altLang="en-US" sz="2000" dirty="0" err="1" smtClean="0"/>
              <a:t>int</a:t>
            </a:r>
            <a:r>
              <a:rPr lang="en-US" altLang="en-US" sz="2000" dirty="0" smtClean="0"/>
              <a:t> main(void)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{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FILE *f1, *f2;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float r1, r2, r3;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float </a:t>
            </a:r>
            <a:r>
              <a:rPr lang="en-US" altLang="en-US" sz="2000" dirty="0" err="1" smtClean="0"/>
              <a:t>rtot</a:t>
            </a:r>
            <a:r>
              <a:rPr lang="en-US" altLang="en-US" sz="2000" dirty="0" smtClean="0"/>
              <a:t>(float, float);        /* function prototype  */ </a:t>
            </a:r>
          </a:p>
        </p:txBody>
      </p:sp>
    </p:spTree>
    <p:extLst>
      <p:ext uri="{BB962C8B-B14F-4D97-AF65-F5344CB8AC3E}">
        <p14:creationId xmlns:p14="http://schemas.microsoft.com/office/powerpoint/2010/main" val="842484158"/>
      </p:ext>
    </p:extLst>
  </p:cSld>
  <p:clrMapOvr>
    <a:masterClrMapping/>
  </p:clrMapOvr>
  <p:transition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# 6 - coding (part 2)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Monotype Sorts" charset="0"/>
              <a:buNone/>
            </a:pPr>
            <a:endParaRPr lang="en-US" altLang="en-US" sz="2000" dirty="0" smtClean="0"/>
          </a:p>
          <a:p>
            <a:pPr>
              <a:buFont typeface="Monotype Sorts" charset="0"/>
              <a:buNone/>
            </a:pPr>
            <a:endParaRPr lang="en-US" altLang="en-US" sz="2000" dirty="0" smtClean="0"/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685800" y="1744663"/>
            <a:ext cx="7781925" cy="380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 dirty="0"/>
              <a:t>   f1=</a:t>
            </a:r>
            <a:r>
              <a:rPr lang="en-US" altLang="en-US" sz="2000" dirty="0" err="1"/>
              <a:t>fopen</a:t>
            </a:r>
            <a:r>
              <a:rPr lang="en-US" altLang="en-US" sz="2000" dirty="0"/>
              <a:t>("</a:t>
            </a:r>
            <a:r>
              <a:rPr lang="en-US" altLang="en-US" sz="2000" dirty="0" err="1" smtClean="0"/>
              <a:t>test_in</a:t>
            </a:r>
            <a:r>
              <a:rPr lang="en-US" altLang="en-US" sz="2000" dirty="0" err="1"/>
              <a:t>","r</a:t>
            </a:r>
            <a:r>
              <a:rPr lang="en-US" altLang="en-US" sz="2000" dirty="0"/>
              <a:t>");         /* open input file     */</a:t>
            </a:r>
          </a:p>
          <a:p>
            <a:pPr>
              <a:spcBef>
                <a:spcPct val="20000"/>
              </a:spcBef>
            </a:pPr>
            <a:r>
              <a:rPr lang="en-US" altLang="en-US" sz="2000" dirty="0"/>
              <a:t>   f2=</a:t>
            </a:r>
            <a:r>
              <a:rPr lang="en-US" altLang="en-US" sz="2000" dirty="0" err="1"/>
              <a:t>fopen</a:t>
            </a:r>
            <a:r>
              <a:rPr lang="en-US" altLang="en-US" sz="2000" dirty="0"/>
              <a:t>("</a:t>
            </a:r>
            <a:r>
              <a:rPr lang="en-US" altLang="en-US" sz="2000" dirty="0" err="1" smtClean="0"/>
              <a:t>test_out</a:t>
            </a:r>
            <a:r>
              <a:rPr lang="en-US" altLang="en-US" sz="2000" dirty="0" err="1"/>
              <a:t>","w</a:t>
            </a:r>
            <a:r>
              <a:rPr lang="en-US" altLang="en-US" sz="2000" dirty="0"/>
              <a:t>");        /* open output file    */</a:t>
            </a:r>
          </a:p>
          <a:p>
            <a:pPr>
              <a:spcBef>
                <a:spcPct val="20000"/>
              </a:spcBef>
            </a:pPr>
            <a:r>
              <a:rPr lang="en-US" altLang="en-US" sz="2000" dirty="0"/>
              <a:t>   if ((f1==NULL)||(f2==NULL)) {</a:t>
            </a:r>
          </a:p>
          <a:p>
            <a:pPr>
              <a:spcBef>
                <a:spcPct val="20000"/>
              </a:spcBef>
            </a:pPr>
            <a:r>
              <a:rPr lang="en-US" altLang="en-US" sz="2000" dirty="0"/>
              <a:t>      </a:t>
            </a:r>
            <a:r>
              <a:rPr lang="en-US" altLang="en-US" sz="2000" dirty="0" err="1"/>
              <a:t>printf</a:t>
            </a:r>
            <a:r>
              <a:rPr lang="en-US" altLang="en-US" sz="2000" dirty="0"/>
              <a:t>("Error opening files...Bye!!\n");</a:t>
            </a:r>
          </a:p>
          <a:p>
            <a:pPr>
              <a:spcBef>
                <a:spcPct val="20000"/>
              </a:spcBef>
            </a:pPr>
            <a:r>
              <a:rPr lang="en-US" altLang="en-US" sz="2000" dirty="0"/>
              <a:t>      exit(0);</a:t>
            </a:r>
          </a:p>
          <a:p>
            <a:pPr>
              <a:spcBef>
                <a:spcPct val="20000"/>
              </a:spcBef>
            </a:pPr>
            <a:r>
              <a:rPr lang="en-US" altLang="en-US" sz="2000" dirty="0"/>
              <a:t>   }</a:t>
            </a:r>
          </a:p>
          <a:p>
            <a:r>
              <a:rPr lang="en-US" altLang="en-US" sz="2000" dirty="0"/>
              <a:t>   if (</a:t>
            </a:r>
            <a:r>
              <a:rPr lang="en-US" altLang="en-US" sz="2000" dirty="0" err="1"/>
              <a:t>fscanf</a:t>
            </a:r>
            <a:r>
              <a:rPr lang="en-US" altLang="en-US" sz="2000" dirty="0"/>
              <a:t>(f1,"%f %f",&amp;r1, &amp;r2)!=2) {  /* two numbers read? */</a:t>
            </a:r>
          </a:p>
          <a:p>
            <a:r>
              <a:rPr lang="en-US" altLang="en-US" sz="2000" dirty="0"/>
              <a:t>      </a:t>
            </a:r>
            <a:r>
              <a:rPr lang="en-US" altLang="en-US" sz="2000" dirty="0" err="1"/>
              <a:t>printf</a:t>
            </a:r>
            <a:r>
              <a:rPr lang="en-US" altLang="en-US" sz="2000" dirty="0"/>
              <a:t>("Data entered incorrectly...Bye!!\n");</a:t>
            </a:r>
          </a:p>
          <a:p>
            <a:r>
              <a:rPr lang="en-US" altLang="en-US" sz="2000" dirty="0"/>
              <a:t>      exit(0);</a:t>
            </a:r>
          </a:p>
          <a:p>
            <a:r>
              <a:rPr lang="en-US" altLang="en-US" sz="2000" dirty="0"/>
              <a:t>   }</a:t>
            </a:r>
          </a:p>
          <a:p>
            <a:pPr latinLnBrk="1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26102938"/>
      </p:ext>
    </p:extLst>
  </p:cSld>
  <p:clrMapOvr>
    <a:masterClrMapping/>
  </p:clrMapOvr>
  <p:transition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b="1" dirty="0" smtClean="0">
                <a:latin typeface="Agency FB" panose="020B0503020202020204" pitchFamily="34" charset="0"/>
              </a:rPr>
              <a:t>Program # 6 - coding (part 3)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27950" cy="4114800"/>
          </a:xfrm>
          <a:noFill/>
        </p:spPr>
        <p:txBody>
          <a:bodyPr/>
          <a:lstStyle/>
          <a:p>
            <a:pPr>
              <a:buFont typeface="Monotype Sorts" charset="0"/>
              <a:buNone/>
            </a:pPr>
            <a:r>
              <a:rPr lang="en-US" altLang="en-US" sz="2000" dirty="0" smtClean="0"/>
              <a:t>   </a:t>
            </a:r>
            <a:r>
              <a:rPr lang="en-US" altLang="en-US" sz="2000" dirty="0" err="1" smtClean="0"/>
              <a:t>fprintf</a:t>
            </a:r>
            <a:r>
              <a:rPr lang="en-US" altLang="en-US" sz="2000" dirty="0" smtClean="0"/>
              <a:t>(f2,"total Resistance </a:t>
            </a:r>
            <a:r>
              <a:rPr lang="en-US" altLang="en-US" sz="2000" dirty="0" err="1" smtClean="0"/>
              <a:t>Rtot</a:t>
            </a:r>
            <a:r>
              <a:rPr lang="en-US" altLang="en-US" sz="2000" dirty="0" smtClean="0"/>
              <a:t> = %f ohms\n",</a:t>
            </a:r>
            <a:r>
              <a:rPr lang="en-US" altLang="en-US" sz="2000" dirty="0" err="1" smtClean="0"/>
              <a:t>rtot</a:t>
            </a:r>
            <a:r>
              <a:rPr lang="en-US" altLang="en-US" sz="2000" dirty="0" smtClean="0"/>
              <a:t>(r1,r2));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</a:t>
            </a:r>
            <a:r>
              <a:rPr lang="en-US" altLang="en-US" sz="2000" dirty="0" err="1" smtClean="0"/>
              <a:t>fclose</a:t>
            </a:r>
            <a:r>
              <a:rPr lang="en-US" altLang="en-US" sz="2000" dirty="0" smtClean="0"/>
              <a:t>(f1);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</a:t>
            </a:r>
            <a:r>
              <a:rPr lang="en-US" altLang="en-US" sz="2000" dirty="0" err="1" smtClean="0"/>
              <a:t>fclose</a:t>
            </a:r>
            <a:r>
              <a:rPr lang="en-US" altLang="en-US" sz="2000" dirty="0" smtClean="0"/>
              <a:t>(f2);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</a:t>
            </a:r>
            <a:r>
              <a:rPr lang="en-US" altLang="en-US" sz="2000" dirty="0" err="1" smtClean="0"/>
              <a:t>printf</a:t>
            </a:r>
            <a:r>
              <a:rPr lang="en-US" altLang="en-US" sz="2000" dirty="0" smtClean="0"/>
              <a:t>("Program ran successfully...Bye!!\n");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   return 0;</a:t>
            </a:r>
          </a:p>
          <a:p>
            <a:pPr>
              <a:buFont typeface="Monotype Sorts" charset="0"/>
              <a:buNone/>
            </a:pPr>
            <a:r>
              <a:rPr lang="en-US" altLang="en-US" sz="2000" dirty="0" smtClean="0"/>
              <a:t>}</a:t>
            </a:r>
          </a:p>
          <a:p>
            <a:pPr>
              <a:buFont typeface="Monotype Sorts" charset="0"/>
              <a:buNone/>
            </a:pPr>
            <a:endParaRPr lang="en-US" altLang="en-US" sz="2000" dirty="0" smtClean="0"/>
          </a:p>
          <a:p>
            <a:pPr>
              <a:buFont typeface="Monotype Sorts" charset="0"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8861272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4158</Words>
  <Application>Microsoft Office PowerPoint</Application>
  <PresentationFormat>On-screen Show (4:3)</PresentationFormat>
  <Paragraphs>680</Paragraphs>
  <Slides>101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101</vt:i4>
      </vt:variant>
    </vt:vector>
  </HeadingPairs>
  <TitlesOfParts>
    <vt:vector size="104" baseType="lpstr">
      <vt:lpstr>Office Theme</vt:lpstr>
      <vt:lpstr>Equation</vt:lpstr>
      <vt:lpstr>Document</vt:lpstr>
      <vt:lpstr>Chapter 1 - Crash Course in C</vt:lpstr>
      <vt:lpstr>First Program - Definition</vt:lpstr>
      <vt:lpstr>Program realization steps</vt:lpstr>
      <vt:lpstr>First Program - Specification</vt:lpstr>
      <vt:lpstr>First Program - Specification, ctd</vt:lpstr>
      <vt:lpstr>Writing the code</vt:lpstr>
      <vt:lpstr>Advantages of an IDE</vt:lpstr>
      <vt:lpstr>First Program - Coding (1st version)</vt:lpstr>
      <vt:lpstr>Program analysis - line 1</vt:lpstr>
      <vt:lpstr>Comments</vt:lpstr>
      <vt:lpstr>Single line comments (C++)</vt:lpstr>
      <vt:lpstr>Program analysis - line 2</vt:lpstr>
      <vt:lpstr>Include directive</vt:lpstr>
      <vt:lpstr>Program analysis - line 3 (sort of)</vt:lpstr>
      <vt:lpstr>Functions</vt:lpstr>
      <vt:lpstr>Program analysis - lines 4 &amp; 5</vt:lpstr>
      <vt:lpstr>Warning:</vt:lpstr>
      <vt:lpstr>Program analysis – “final line”</vt:lpstr>
      <vt:lpstr>Notes on formatting</vt:lpstr>
      <vt:lpstr>Integrated Testing</vt:lpstr>
      <vt:lpstr>First Program - Integrated testing</vt:lpstr>
      <vt:lpstr>A few control sequences</vt:lpstr>
      <vt:lpstr>Comment on tabs \t</vt:lpstr>
      <vt:lpstr>Corrected first example…</vt:lpstr>
      <vt:lpstr>2nd Program - Definition</vt:lpstr>
      <vt:lpstr>2nd Program - Specification</vt:lpstr>
      <vt:lpstr>Program # 2 - coding</vt:lpstr>
      <vt:lpstr>Program #2 - part 2</vt:lpstr>
      <vt:lpstr>Program analysis - new feature 1</vt:lpstr>
      <vt:lpstr>Program analysis - new feature 2</vt:lpstr>
      <vt:lpstr>new feature 2 - continued</vt:lpstr>
      <vt:lpstr>Reserved words (keywords)</vt:lpstr>
      <vt:lpstr>Program analysis - new feature 3</vt:lpstr>
      <vt:lpstr>2nd Program test</vt:lpstr>
      <vt:lpstr>2nd Program conclusion</vt:lpstr>
      <vt:lpstr>3rd Program - Definition</vt:lpstr>
      <vt:lpstr>3rd Program - Specification</vt:lpstr>
      <vt:lpstr>Program # 3 - coding</vt:lpstr>
      <vt:lpstr>Program #3 - part 2</vt:lpstr>
      <vt:lpstr>Program analysis - new feature 1</vt:lpstr>
      <vt:lpstr>Program analysis - new features</vt:lpstr>
      <vt:lpstr>scanf</vt:lpstr>
      <vt:lpstr>scanf vs. printf</vt:lpstr>
      <vt:lpstr>conditional test</vt:lpstr>
      <vt:lpstr>conditional test</vt:lpstr>
      <vt:lpstr>Relational operators</vt:lpstr>
      <vt:lpstr>On embedded functions...</vt:lpstr>
      <vt:lpstr>Nested “if” statements</vt:lpstr>
      <vt:lpstr>Logical operators</vt:lpstr>
      <vt:lpstr>More on logical operators</vt:lpstr>
      <vt:lpstr>3rd program test</vt:lpstr>
      <vt:lpstr>3rd program conclusion</vt:lpstr>
      <vt:lpstr>4th Program - Definition</vt:lpstr>
      <vt:lpstr>4th Program - Specification</vt:lpstr>
      <vt:lpstr>Stepwise refinement of Step 7.</vt:lpstr>
      <vt:lpstr>“Incorrect” refinement of Step 5.</vt:lpstr>
      <vt:lpstr>Stepwise refinement of Step 5.</vt:lpstr>
      <vt:lpstr>Generating loops</vt:lpstr>
      <vt:lpstr>the while loop</vt:lpstr>
      <vt:lpstr>the while loop, continued</vt:lpstr>
      <vt:lpstr>OUR while loop</vt:lpstr>
      <vt:lpstr>shorthand assignment operators</vt:lpstr>
      <vt:lpstr>the for loop</vt:lpstr>
      <vt:lpstr>for loop - while loop equivalence</vt:lpstr>
      <vt:lpstr>OUR for loop - version 1</vt:lpstr>
      <vt:lpstr>OUR for loop - version 2</vt:lpstr>
      <vt:lpstr>the do-while loop</vt:lpstr>
      <vt:lpstr>the do-while loop, continued</vt:lpstr>
      <vt:lpstr>OUR do-while loop</vt:lpstr>
      <vt:lpstr>Program 4 put all together:</vt:lpstr>
      <vt:lpstr>4th program test</vt:lpstr>
      <vt:lpstr>4th program conclusion</vt:lpstr>
      <vt:lpstr>5th Program - Definition</vt:lpstr>
      <vt:lpstr>5th Program - Specification</vt:lpstr>
      <vt:lpstr>Introduction to Arrays</vt:lpstr>
      <vt:lpstr>Arrays - continued</vt:lpstr>
      <vt:lpstr>Arrays - continued</vt:lpstr>
      <vt:lpstr>Introduction to Text Strings</vt:lpstr>
      <vt:lpstr>NULL character</vt:lpstr>
      <vt:lpstr>Reading strings</vt:lpstr>
      <vt:lpstr>Writing Strings</vt:lpstr>
      <vt:lpstr>Program # 5 - coding (part 1)</vt:lpstr>
      <vt:lpstr>Program # 5 - coding (part 2)</vt:lpstr>
      <vt:lpstr>Program # 5 - coding (part 3)</vt:lpstr>
      <vt:lpstr>5th Program - Integrated testing</vt:lpstr>
      <vt:lpstr>5th program conclusion</vt:lpstr>
      <vt:lpstr>6th Program - Definition</vt:lpstr>
      <vt:lpstr>6th Program - Specification</vt:lpstr>
      <vt:lpstr>File input / output</vt:lpstr>
      <vt:lpstr>File pointers: “point” to files</vt:lpstr>
      <vt:lpstr>Opening and closing files</vt:lpstr>
      <vt:lpstr>Reading and writing files</vt:lpstr>
      <vt:lpstr>Functions</vt:lpstr>
      <vt:lpstr>Function types</vt:lpstr>
      <vt:lpstr>Function prototypes</vt:lpstr>
      <vt:lpstr>Sample prototype</vt:lpstr>
      <vt:lpstr>Program # 6 - coding (part 1)</vt:lpstr>
      <vt:lpstr>Program # 6 - coding (part 2)</vt:lpstr>
      <vt:lpstr>Program # 6 - coding (part 3)</vt:lpstr>
      <vt:lpstr>Program # 6 - coding (part 4)</vt:lpstr>
      <vt:lpstr>6th Program - Integrated testing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1 - Crash Course in C</dc:title>
  <dc:creator>Wes</dc:creator>
  <cp:lastModifiedBy>lawson</cp:lastModifiedBy>
  <cp:revision>29</cp:revision>
  <dcterms:created xsi:type="dcterms:W3CDTF">2014-03-05T01:50:33Z</dcterms:created>
  <dcterms:modified xsi:type="dcterms:W3CDTF">2015-09-21T14:20:33Z</dcterms:modified>
</cp:coreProperties>
</file>