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88" r:id="rId2"/>
    <p:sldId id="289" r:id="rId3"/>
    <p:sldId id="292" r:id="rId4"/>
    <p:sldId id="290" r:id="rId5"/>
    <p:sldId id="313" r:id="rId6"/>
    <p:sldId id="314" r:id="rId7"/>
    <p:sldId id="315" r:id="rId8"/>
    <p:sldId id="293" r:id="rId9"/>
    <p:sldId id="294" r:id="rId10"/>
    <p:sldId id="316" r:id="rId11"/>
    <p:sldId id="317" r:id="rId12"/>
    <p:sldId id="295" r:id="rId13"/>
    <p:sldId id="296" r:id="rId14"/>
    <p:sldId id="297" r:id="rId15"/>
    <p:sldId id="298" r:id="rId16"/>
    <p:sldId id="318" r:id="rId17"/>
    <p:sldId id="319" r:id="rId18"/>
    <p:sldId id="320" r:id="rId19"/>
    <p:sldId id="299" r:id="rId20"/>
    <p:sldId id="321" r:id="rId21"/>
    <p:sldId id="322" r:id="rId22"/>
    <p:sldId id="323" r:id="rId23"/>
    <p:sldId id="301" r:id="rId24"/>
    <p:sldId id="324" r:id="rId25"/>
    <p:sldId id="325" r:id="rId26"/>
    <p:sldId id="302" r:id="rId27"/>
    <p:sldId id="326" r:id="rId28"/>
    <p:sldId id="304" r:id="rId29"/>
    <p:sldId id="305" r:id="rId30"/>
    <p:sldId id="306" r:id="rId31"/>
    <p:sldId id="307" r:id="rId32"/>
    <p:sldId id="327" r:id="rId33"/>
    <p:sldId id="310" r:id="rId34"/>
    <p:sldId id="311" r:id="rId35"/>
    <p:sldId id="312"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B4D2"/>
    <a:srgbClr val="CAD9EC"/>
    <a:srgbClr val="E0E9F4"/>
    <a:srgbClr val="B0C7E2"/>
    <a:srgbClr val="7FA3CF"/>
    <a:srgbClr val="B3FFF2"/>
    <a:srgbClr val="1C98EC"/>
    <a:srgbClr val="DCFEB2"/>
    <a:srgbClr val="87FD92"/>
    <a:srgbClr val="7EFE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1" autoAdjust="0"/>
    <p:restoredTop sz="96374" autoAdjust="0"/>
  </p:normalViewPr>
  <p:slideViewPr>
    <p:cSldViewPr>
      <p:cViewPr varScale="1">
        <p:scale>
          <a:sx n="128" d="100"/>
          <a:sy n="128" d="100"/>
        </p:scale>
        <p:origin x="1182" y="120"/>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443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a:solidFill>
                  <a:srgbClr val="C00000"/>
                </a:solidFill>
              </a:rPr>
              <a:t>Inductor Current vs time</a:t>
            </a:r>
          </a:p>
          <a:p>
            <a:pPr>
              <a:defRPr/>
            </a:pPr>
            <a:r>
              <a:rPr lang="en-US" sz="1600">
                <a:solidFill>
                  <a:srgbClr val="C00000"/>
                </a:solidFill>
                <a:sym typeface="Symbol" panose="05050102010706020507" pitchFamily="18" charset="2"/>
              </a:rPr>
              <a:t>=10 s, Io = 5A</a:t>
            </a:r>
            <a:endParaRPr lang="en-US" sz="1600">
              <a:solidFill>
                <a:srgbClr val="C00000"/>
              </a:solidFill>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solidFill>
                <a:schemeClr val="accent1"/>
              </a:solidFill>
              <a:round/>
            </a:ln>
            <a:effectLst/>
          </c:spPr>
          <c:marker>
            <c:symbol val="none"/>
          </c:marker>
          <c:xVal>
            <c:numRef>
              <c:f>Sheet1!$A$2:$A$602</c:f>
              <c:numCache>
                <c:formatCode>General</c:formatCode>
                <c:ptCount val="601"/>
                <c:pt idx="0">
                  <c:v>0</c:v>
                </c:pt>
                <c:pt idx="1">
                  <c:v>0.1</c:v>
                </c:pt>
                <c:pt idx="2">
                  <c:v>0.2</c:v>
                </c:pt>
                <c:pt idx="3">
                  <c:v>0.3</c:v>
                </c:pt>
                <c:pt idx="4">
                  <c:v>0.4</c:v>
                </c:pt>
                <c:pt idx="5">
                  <c:v>0.5</c:v>
                </c:pt>
                <c:pt idx="6">
                  <c:v>0.6</c:v>
                </c:pt>
                <c:pt idx="7">
                  <c:v>0.7</c:v>
                </c:pt>
                <c:pt idx="8">
                  <c:v>0.8</c:v>
                </c:pt>
                <c:pt idx="9">
                  <c:v>0.9</c:v>
                </c:pt>
                <c:pt idx="10">
                  <c:v>1</c:v>
                </c:pt>
                <c:pt idx="11">
                  <c:v>1.1000000000000001</c:v>
                </c:pt>
                <c:pt idx="12">
                  <c:v>1.2</c:v>
                </c:pt>
                <c:pt idx="13">
                  <c:v>1.3</c:v>
                </c:pt>
                <c:pt idx="14">
                  <c:v>1.4</c:v>
                </c:pt>
                <c:pt idx="15">
                  <c:v>1.5</c:v>
                </c:pt>
                <c:pt idx="16">
                  <c:v>1.6</c:v>
                </c:pt>
                <c:pt idx="17">
                  <c:v>1.7</c:v>
                </c:pt>
                <c:pt idx="18">
                  <c:v>1.8</c:v>
                </c:pt>
                <c:pt idx="19">
                  <c:v>1.9</c:v>
                </c:pt>
                <c:pt idx="20">
                  <c:v>2</c:v>
                </c:pt>
                <c:pt idx="21">
                  <c:v>2.1</c:v>
                </c:pt>
                <c:pt idx="22">
                  <c:v>2.2000000000000002</c:v>
                </c:pt>
                <c:pt idx="23">
                  <c:v>2.2999999999999998</c:v>
                </c:pt>
                <c:pt idx="24">
                  <c:v>2.4</c:v>
                </c:pt>
                <c:pt idx="25">
                  <c:v>2.5</c:v>
                </c:pt>
                <c:pt idx="26">
                  <c:v>2.6</c:v>
                </c:pt>
                <c:pt idx="27">
                  <c:v>2.7</c:v>
                </c:pt>
                <c:pt idx="28">
                  <c:v>2.8</c:v>
                </c:pt>
                <c:pt idx="29">
                  <c:v>2.9</c:v>
                </c:pt>
                <c:pt idx="30">
                  <c:v>3</c:v>
                </c:pt>
                <c:pt idx="31">
                  <c:v>3.1</c:v>
                </c:pt>
                <c:pt idx="32">
                  <c:v>3.2</c:v>
                </c:pt>
                <c:pt idx="33">
                  <c:v>3.3</c:v>
                </c:pt>
                <c:pt idx="34">
                  <c:v>3.4</c:v>
                </c:pt>
                <c:pt idx="35">
                  <c:v>3.5</c:v>
                </c:pt>
                <c:pt idx="36">
                  <c:v>3.6</c:v>
                </c:pt>
                <c:pt idx="37">
                  <c:v>3.7</c:v>
                </c:pt>
                <c:pt idx="38">
                  <c:v>3.8</c:v>
                </c:pt>
                <c:pt idx="39">
                  <c:v>3.9</c:v>
                </c:pt>
                <c:pt idx="40">
                  <c:v>4</c:v>
                </c:pt>
                <c:pt idx="41">
                  <c:v>4.0999999999999996</c:v>
                </c:pt>
                <c:pt idx="42">
                  <c:v>4.2</c:v>
                </c:pt>
                <c:pt idx="43">
                  <c:v>4.3</c:v>
                </c:pt>
                <c:pt idx="44">
                  <c:v>4.4000000000000004</c:v>
                </c:pt>
                <c:pt idx="45">
                  <c:v>4.5</c:v>
                </c:pt>
                <c:pt idx="46">
                  <c:v>4.5999999999999996</c:v>
                </c:pt>
                <c:pt idx="47">
                  <c:v>4.7</c:v>
                </c:pt>
                <c:pt idx="48">
                  <c:v>4.8</c:v>
                </c:pt>
                <c:pt idx="49">
                  <c:v>4.9000000000000004</c:v>
                </c:pt>
                <c:pt idx="50">
                  <c:v>5</c:v>
                </c:pt>
                <c:pt idx="51">
                  <c:v>5.0999999999999996</c:v>
                </c:pt>
                <c:pt idx="52">
                  <c:v>5.2</c:v>
                </c:pt>
                <c:pt idx="53">
                  <c:v>5.3</c:v>
                </c:pt>
                <c:pt idx="54">
                  <c:v>5.4</c:v>
                </c:pt>
                <c:pt idx="55">
                  <c:v>5.5</c:v>
                </c:pt>
                <c:pt idx="56">
                  <c:v>5.6</c:v>
                </c:pt>
                <c:pt idx="57">
                  <c:v>5.7</c:v>
                </c:pt>
                <c:pt idx="58">
                  <c:v>5.8</c:v>
                </c:pt>
                <c:pt idx="59">
                  <c:v>5.9</c:v>
                </c:pt>
                <c:pt idx="60">
                  <c:v>6</c:v>
                </c:pt>
                <c:pt idx="61">
                  <c:v>6.1</c:v>
                </c:pt>
                <c:pt idx="62">
                  <c:v>6.2</c:v>
                </c:pt>
                <c:pt idx="63">
                  <c:v>6.3</c:v>
                </c:pt>
                <c:pt idx="64">
                  <c:v>6.4</c:v>
                </c:pt>
                <c:pt idx="65">
                  <c:v>6.5</c:v>
                </c:pt>
                <c:pt idx="66">
                  <c:v>6.6</c:v>
                </c:pt>
                <c:pt idx="67">
                  <c:v>6.7</c:v>
                </c:pt>
                <c:pt idx="68">
                  <c:v>6.8</c:v>
                </c:pt>
                <c:pt idx="69">
                  <c:v>6.9</c:v>
                </c:pt>
                <c:pt idx="70">
                  <c:v>7</c:v>
                </c:pt>
                <c:pt idx="71">
                  <c:v>7.1</c:v>
                </c:pt>
                <c:pt idx="72">
                  <c:v>7.2</c:v>
                </c:pt>
                <c:pt idx="73">
                  <c:v>7.3</c:v>
                </c:pt>
                <c:pt idx="74">
                  <c:v>7.4</c:v>
                </c:pt>
                <c:pt idx="75">
                  <c:v>7.5</c:v>
                </c:pt>
                <c:pt idx="76">
                  <c:v>7.6</c:v>
                </c:pt>
                <c:pt idx="77">
                  <c:v>7.7</c:v>
                </c:pt>
                <c:pt idx="78">
                  <c:v>7.8</c:v>
                </c:pt>
                <c:pt idx="79">
                  <c:v>7.9</c:v>
                </c:pt>
                <c:pt idx="80">
                  <c:v>8</c:v>
                </c:pt>
                <c:pt idx="81">
                  <c:v>8.1</c:v>
                </c:pt>
                <c:pt idx="82">
                  <c:v>8.1999999999999993</c:v>
                </c:pt>
                <c:pt idx="83">
                  <c:v>8.3000000000000007</c:v>
                </c:pt>
                <c:pt idx="84">
                  <c:v>8.4</c:v>
                </c:pt>
                <c:pt idx="85">
                  <c:v>8.5</c:v>
                </c:pt>
                <c:pt idx="86">
                  <c:v>8.6</c:v>
                </c:pt>
                <c:pt idx="87">
                  <c:v>8.6999999999999993</c:v>
                </c:pt>
                <c:pt idx="88">
                  <c:v>8.8000000000000007</c:v>
                </c:pt>
                <c:pt idx="89">
                  <c:v>8.9</c:v>
                </c:pt>
                <c:pt idx="90">
                  <c:v>9</c:v>
                </c:pt>
                <c:pt idx="91">
                  <c:v>9.1</c:v>
                </c:pt>
                <c:pt idx="92">
                  <c:v>9.1999999999999993</c:v>
                </c:pt>
                <c:pt idx="93">
                  <c:v>9.3000000000000007</c:v>
                </c:pt>
                <c:pt idx="94">
                  <c:v>9.4</c:v>
                </c:pt>
                <c:pt idx="95">
                  <c:v>9.5</c:v>
                </c:pt>
                <c:pt idx="96">
                  <c:v>9.6</c:v>
                </c:pt>
                <c:pt idx="97">
                  <c:v>9.6999999999999993</c:v>
                </c:pt>
                <c:pt idx="98">
                  <c:v>9.8000000000000007</c:v>
                </c:pt>
                <c:pt idx="99">
                  <c:v>9.9</c:v>
                </c:pt>
                <c:pt idx="100">
                  <c:v>10</c:v>
                </c:pt>
                <c:pt idx="101">
                  <c:v>10.1</c:v>
                </c:pt>
                <c:pt idx="102">
                  <c:v>10.199999999999999</c:v>
                </c:pt>
                <c:pt idx="103">
                  <c:v>10.3</c:v>
                </c:pt>
                <c:pt idx="104">
                  <c:v>10.4</c:v>
                </c:pt>
                <c:pt idx="105">
                  <c:v>10.5</c:v>
                </c:pt>
                <c:pt idx="106">
                  <c:v>10.6</c:v>
                </c:pt>
                <c:pt idx="107">
                  <c:v>10.7</c:v>
                </c:pt>
                <c:pt idx="108">
                  <c:v>10.8</c:v>
                </c:pt>
                <c:pt idx="109">
                  <c:v>10.9</c:v>
                </c:pt>
                <c:pt idx="110">
                  <c:v>11</c:v>
                </c:pt>
                <c:pt idx="111">
                  <c:v>11.1</c:v>
                </c:pt>
                <c:pt idx="112">
                  <c:v>11.2</c:v>
                </c:pt>
                <c:pt idx="113">
                  <c:v>11.3</c:v>
                </c:pt>
                <c:pt idx="114">
                  <c:v>11.4</c:v>
                </c:pt>
                <c:pt idx="115">
                  <c:v>11.5</c:v>
                </c:pt>
                <c:pt idx="116">
                  <c:v>11.6</c:v>
                </c:pt>
                <c:pt idx="117">
                  <c:v>11.7</c:v>
                </c:pt>
                <c:pt idx="118">
                  <c:v>11.8</c:v>
                </c:pt>
                <c:pt idx="119">
                  <c:v>11.9</c:v>
                </c:pt>
                <c:pt idx="120">
                  <c:v>12</c:v>
                </c:pt>
                <c:pt idx="121">
                  <c:v>12.1</c:v>
                </c:pt>
                <c:pt idx="122">
                  <c:v>12.2</c:v>
                </c:pt>
                <c:pt idx="123">
                  <c:v>12.3</c:v>
                </c:pt>
                <c:pt idx="124">
                  <c:v>12.4</c:v>
                </c:pt>
                <c:pt idx="125">
                  <c:v>12.5</c:v>
                </c:pt>
                <c:pt idx="126">
                  <c:v>12.6</c:v>
                </c:pt>
                <c:pt idx="127">
                  <c:v>12.7</c:v>
                </c:pt>
                <c:pt idx="128">
                  <c:v>12.8</c:v>
                </c:pt>
                <c:pt idx="129">
                  <c:v>12.9</c:v>
                </c:pt>
                <c:pt idx="130">
                  <c:v>13</c:v>
                </c:pt>
                <c:pt idx="131">
                  <c:v>13.1</c:v>
                </c:pt>
                <c:pt idx="132">
                  <c:v>13.2</c:v>
                </c:pt>
                <c:pt idx="133">
                  <c:v>13.3</c:v>
                </c:pt>
                <c:pt idx="134">
                  <c:v>13.4</c:v>
                </c:pt>
                <c:pt idx="135">
                  <c:v>13.5</c:v>
                </c:pt>
                <c:pt idx="136">
                  <c:v>13.6</c:v>
                </c:pt>
                <c:pt idx="137">
                  <c:v>13.7</c:v>
                </c:pt>
                <c:pt idx="138">
                  <c:v>13.8</c:v>
                </c:pt>
                <c:pt idx="139">
                  <c:v>13.9</c:v>
                </c:pt>
                <c:pt idx="140">
                  <c:v>14</c:v>
                </c:pt>
                <c:pt idx="141">
                  <c:v>14.1</c:v>
                </c:pt>
                <c:pt idx="142">
                  <c:v>14.2</c:v>
                </c:pt>
                <c:pt idx="143">
                  <c:v>14.3</c:v>
                </c:pt>
                <c:pt idx="144">
                  <c:v>14.4</c:v>
                </c:pt>
                <c:pt idx="145">
                  <c:v>14.5</c:v>
                </c:pt>
                <c:pt idx="146">
                  <c:v>14.6</c:v>
                </c:pt>
                <c:pt idx="147">
                  <c:v>14.7</c:v>
                </c:pt>
                <c:pt idx="148">
                  <c:v>14.8</c:v>
                </c:pt>
                <c:pt idx="149">
                  <c:v>14.9</c:v>
                </c:pt>
                <c:pt idx="150">
                  <c:v>15</c:v>
                </c:pt>
                <c:pt idx="151">
                  <c:v>15.1</c:v>
                </c:pt>
                <c:pt idx="152">
                  <c:v>15.2</c:v>
                </c:pt>
                <c:pt idx="153">
                  <c:v>15.3</c:v>
                </c:pt>
                <c:pt idx="154">
                  <c:v>15.4</c:v>
                </c:pt>
                <c:pt idx="155">
                  <c:v>15.5</c:v>
                </c:pt>
                <c:pt idx="156">
                  <c:v>15.6</c:v>
                </c:pt>
                <c:pt idx="157">
                  <c:v>15.7</c:v>
                </c:pt>
                <c:pt idx="158">
                  <c:v>15.8</c:v>
                </c:pt>
                <c:pt idx="159">
                  <c:v>15.9</c:v>
                </c:pt>
                <c:pt idx="160">
                  <c:v>16</c:v>
                </c:pt>
                <c:pt idx="161">
                  <c:v>16.100000000000001</c:v>
                </c:pt>
                <c:pt idx="162">
                  <c:v>16.2</c:v>
                </c:pt>
                <c:pt idx="163">
                  <c:v>16.3</c:v>
                </c:pt>
                <c:pt idx="164">
                  <c:v>16.399999999999999</c:v>
                </c:pt>
                <c:pt idx="165">
                  <c:v>16.5</c:v>
                </c:pt>
                <c:pt idx="166">
                  <c:v>16.600000000000001</c:v>
                </c:pt>
                <c:pt idx="167">
                  <c:v>16.7</c:v>
                </c:pt>
                <c:pt idx="168">
                  <c:v>16.8</c:v>
                </c:pt>
                <c:pt idx="169">
                  <c:v>16.899999999999999</c:v>
                </c:pt>
                <c:pt idx="170">
                  <c:v>17</c:v>
                </c:pt>
                <c:pt idx="171">
                  <c:v>17.100000000000001</c:v>
                </c:pt>
                <c:pt idx="172">
                  <c:v>17.2</c:v>
                </c:pt>
                <c:pt idx="173">
                  <c:v>17.3</c:v>
                </c:pt>
                <c:pt idx="174">
                  <c:v>17.399999999999999</c:v>
                </c:pt>
                <c:pt idx="175">
                  <c:v>17.5</c:v>
                </c:pt>
                <c:pt idx="176">
                  <c:v>17.600000000000001</c:v>
                </c:pt>
                <c:pt idx="177">
                  <c:v>17.7</c:v>
                </c:pt>
                <c:pt idx="178">
                  <c:v>17.8</c:v>
                </c:pt>
                <c:pt idx="179">
                  <c:v>17.899999999999999</c:v>
                </c:pt>
                <c:pt idx="180">
                  <c:v>18</c:v>
                </c:pt>
                <c:pt idx="181">
                  <c:v>18.100000000000001</c:v>
                </c:pt>
                <c:pt idx="182">
                  <c:v>18.2</c:v>
                </c:pt>
                <c:pt idx="183">
                  <c:v>18.3</c:v>
                </c:pt>
                <c:pt idx="184">
                  <c:v>18.399999999999999</c:v>
                </c:pt>
                <c:pt idx="185">
                  <c:v>18.5</c:v>
                </c:pt>
                <c:pt idx="186">
                  <c:v>18.600000000000001</c:v>
                </c:pt>
                <c:pt idx="187">
                  <c:v>18.7</c:v>
                </c:pt>
                <c:pt idx="188">
                  <c:v>18.8</c:v>
                </c:pt>
                <c:pt idx="189">
                  <c:v>18.899999999999999</c:v>
                </c:pt>
                <c:pt idx="190">
                  <c:v>19</c:v>
                </c:pt>
                <c:pt idx="191">
                  <c:v>19.100000000000001</c:v>
                </c:pt>
                <c:pt idx="192">
                  <c:v>19.2</c:v>
                </c:pt>
                <c:pt idx="193">
                  <c:v>19.3</c:v>
                </c:pt>
                <c:pt idx="194">
                  <c:v>19.399999999999999</c:v>
                </c:pt>
                <c:pt idx="195">
                  <c:v>19.5</c:v>
                </c:pt>
                <c:pt idx="196">
                  <c:v>19.600000000000001</c:v>
                </c:pt>
                <c:pt idx="197">
                  <c:v>19.7</c:v>
                </c:pt>
                <c:pt idx="198">
                  <c:v>19.8</c:v>
                </c:pt>
                <c:pt idx="199">
                  <c:v>19.899999999999999</c:v>
                </c:pt>
                <c:pt idx="200">
                  <c:v>20</c:v>
                </c:pt>
                <c:pt idx="201">
                  <c:v>20.100000000000001</c:v>
                </c:pt>
                <c:pt idx="202">
                  <c:v>20.2</c:v>
                </c:pt>
                <c:pt idx="203">
                  <c:v>20.3</c:v>
                </c:pt>
                <c:pt idx="204">
                  <c:v>20.399999999999999</c:v>
                </c:pt>
                <c:pt idx="205">
                  <c:v>20.5</c:v>
                </c:pt>
                <c:pt idx="206">
                  <c:v>20.6</c:v>
                </c:pt>
                <c:pt idx="207">
                  <c:v>20.7</c:v>
                </c:pt>
                <c:pt idx="208">
                  <c:v>20.8</c:v>
                </c:pt>
                <c:pt idx="209">
                  <c:v>20.9</c:v>
                </c:pt>
                <c:pt idx="210">
                  <c:v>21</c:v>
                </c:pt>
                <c:pt idx="211">
                  <c:v>21.1</c:v>
                </c:pt>
                <c:pt idx="212">
                  <c:v>21.2</c:v>
                </c:pt>
                <c:pt idx="213">
                  <c:v>21.3</c:v>
                </c:pt>
                <c:pt idx="214">
                  <c:v>21.4</c:v>
                </c:pt>
                <c:pt idx="215">
                  <c:v>21.5</c:v>
                </c:pt>
                <c:pt idx="216">
                  <c:v>21.6</c:v>
                </c:pt>
                <c:pt idx="217">
                  <c:v>21.7</c:v>
                </c:pt>
                <c:pt idx="218">
                  <c:v>21.8</c:v>
                </c:pt>
                <c:pt idx="219">
                  <c:v>21.9</c:v>
                </c:pt>
                <c:pt idx="220">
                  <c:v>22</c:v>
                </c:pt>
                <c:pt idx="221">
                  <c:v>22.1</c:v>
                </c:pt>
                <c:pt idx="222">
                  <c:v>22.2</c:v>
                </c:pt>
                <c:pt idx="223">
                  <c:v>22.3</c:v>
                </c:pt>
                <c:pt idx="224">
                  <c:v>22.4</c:v>
                </c:pt>
                <c:pt idx="225">
                  <c:v>22.5</c:v>
                </c:pt>
                <c:pt idx="226">
                  <c:v>22.6</c:v>
                </c:pt>
                <c:pt idx="227">
                  <c:v>22.7</c:v>
                </c:pt>
                <c:pt idx="228">
                  <c:v>22.8</c:v>
                </c:pt>
                <c:pt idx="229">
                  <c:v>22.9</c:v>
                </c:pt>
                <c:pt idx="230">
                  <c:v>23</c:v>
                </c:pt>
                <c:pt idx="231">
                  <c:v>23.1</c:v>
                </c:pt>
                <c:pt idx="232">
                  <c:v>23.2</c:v>
                </c:pt>
                <c:pt idx="233">
                  <c:v>23.3</c:v>
                </c:pt>
                <c:pt idx="234">
                  <c:v>23.4</c:v>
                </c:pt>
                <c:pt idx="235">
                  <c:v>23.5</c:v>
                </c:pt>
                <c:pt idx="236">
                  <c:v>23.6</c:v>
                </c:pt>
                <c:pt idx="237">
                  <c:v>23.7</c:v>
                </c:pt>
                <c:pt idx="238">
                  <c:v>23.8</c:v>
                </c:pt>
                <c:pt idx="239">
                  <c:v>23.9</c:v>
                </c:pt>
                <c:pt idx="240">
                  <c:v>24</c:v>
                </c:pt>
                <c:pt idx="241">
                  <c:v>24.1</c:v>
                </c:pt>
                <c:pt idx="242">
                  <c:v>24.2</c:v>
                </c:pt>
                <c:pt idx="243">
                  <c:v>24.3</c:v>
                </c:pt>
                <c:pt idx="244">
                  <c:v>24.4</c:v>
                </c:pt>
                <c:pt idx="245">
                  <c:v>24.5</c:v>
                </c:pt>
                <c:pt idx="246">
                  <c:v>24.6</c:v>
                </c:pt>
                <c:pt idx="247">
                  <c:v>24.7</c:v>
                </c:pt>
                <c:pt idx="248">
                  <c:v>24.8</c:v>
                </c:pt>
                <c:pt idx="249">
                  <c:v>24.9</c:v>
                </c:pt>
                <c:pt idx="250">
                  <c:v>25</c:v>
                </c:pt>
                <c:pt idx="251">
                  <c:v>25.1</c:v>
                </c:pt>
                <c:pt idx="252">
                  <c:v>25.2</c:v>
                </c:pt>
                <c:pt idx="253">
                  <c:v>25.3</c:v>
                </c:pt>
                <c:pt idx="254">
                  <c:v>25.4</c:v>
                </c:pt>
                <c:pt idx="255">
                  <c:v>25.5</c:v>
                </c:pt>
                <c:pt idx="256">
                  <c:v>25.6</c:v>
                </c:pt>
                <c:pt idx="257">
                  <c:v>25.7</c:v>
                </c:pt>
                <c:pt idx="258">
                  <c:v>25.8</c:v>
                </c:pt>
                <c:pt idx="259">
                  <c:v>25.9</c:v>
                </c:pt>
                <c:pt idx="260">
                  <c:v>26</c:v>
                </c:pt>
                <c:pt idx="261">
                  <c:v>26.1</c:v>
                </c:pt>
                <c:pt idx="262">
                  <c:v>26.2</c:v>
                </c:pt>
                <c:pt idx="263">
                  <c:v>26.3</c:v>
                </c:pt>
                <c:pt idx="264">
                  <c:v>26.4</c:v>
                </c:pt>
                <c:pt idx="265">
                  <c:v>26.5</c:v>
                </c:pt>
                <c:pt idx="266">
                  <c:v>26.6</c:v>
                </c:pt>
                <c:pt idx="267">
                  <c:v>26.7</c:v>
                </c:pt>
                <c:pt idx="268">
                  <c:v>26.8</c:v>
                </c:pt>
                <c:pt idx="269">
                  <c:v>26.9</c:v>
                </c:pt>
                <c:pt idx="270">
                  <c:v>27</c:v>
                </c:pt>
                <c:pt idx="271">
                  <c:v>27.1</c:v>
                </c:pt>
                <c:pt idx="272">
                  <c:v>27.2</c:v>
                </c:pt>
                <c:pt idx="273">
                  <c:v>27.3</c:v>
                </c:pt>
                <c:pt idx="274">
                  <c:v>27.4</c:v>
                </c:pt>
                <c:pt idx="275">
                  <c:v>27.5</c:v>
                </c:pt>
                <c:pt idx="276">
                  <c:v>27.6</c:v>
                </c:pt>
                <c:pt idx="277">
                  <c:v>27.7</c:v>
                </c:pt>
                <c:pt idx="278">
                  <c:v>27.8</c:v>
                </c:pt>
                <c:pt idx="279">
                  <c:v>27.9</c:v>
                </c:pt>
                <c:pt idx="280">
                  <c:v>28</c:v>
                </c:pt>
                <c:pt idx="281">
                  <c:v>28.1</c:v>
                </c:pt>
                <c:pt idx="282">
                  <c:v>28.2</c:v>
                </c:pt>
                <c:pt idx="283">
                  <c:v>28.3</c:v>
                </c:pt>
                <c:pt idx="284">
                  <c:v>28.4</c:v>
                </c:pt>
                <c:pt idx="285">
                  <c:v>28.5</c:v>
                </c:pt>
                <c:pt idx="286">
                  <c:v>28.6</c:v>
                </c:pt>
                <c:pt idx="287">
                  <c:v>28.7</c:v>
                </c:pt>
                <c:pt idx="288">
                  <c:v>28.8</c:v>
                </c:pt>
                <c:pt idx="289">
                  <c:v>28.9</c:v>
                </c:pt>
                <c:pt idx="290">
                  <c:v>29</c:v>
                </c:pt>
                <c:pt idx="291">
                  <c:v>29.1</c:v>
                </c:pt>
                <c:pt idx="292">
                  <c:v>29.2</c:v>
                </c:pt>
                <c:pt idx="293">
                  <c:v>29.3</c:v>
                </c:pt>
                <c:pt idx="294">
                  <c:v>29.4</c:v>
                </c:pt>
                <c:pt idx="295">
                  <c:v>29.5</c:v>
                </c:pt>
                <c:pt idx="296">
                  <c:v>29.6</c:v>
                </c:pt>
                <c:pt idx="297">
                  <c:v>29.7</c:v>
                </c:pt>
                <c:pt idx="298">
                  <c:v>29.8</c:v>
                </c:pt>
                <c:pt idx="299">
                  <c:v>29.9</c:v>
                </c:pt>
                <c:pt idx="300">
                  <c:v>30</c:v>
                </c:pt>
                <c:pt idx="301">
                  <c:v>30.1</c:v>
                </c:pt>
                <c:pt idx="302">
                  <c:v>30.2</c:v>
                </c:pt>
                <c:pt idx="303">
                  <c:v>30.3</c:v>
                </c:pt>
                <c:pt idx="304">
                  <c:v>30.4</c:v>
                </c:pt>
                <c:pt idx="305">
                  <c:v>30.5</c:v>
                </c:pt>
                <c:pt idx="306">
                  <c:v>30.6</c:v>
                </c:pt>
                <c:pt idx="307">
                  <c:v>30.7</c:v>
                </c:pt>
                <c:pt idx="308">
                  <c:v>30.8</c:v>
                </c:pt>
                <c:pt idx="309">
                  <c:v>30.9</c:v>
                </c:pt>
                <c:pt idx="310">
                  <c:v>31</c:v>
                </c:pt>
                <c:pt idx="311">
                  <c:v>31.1</c:v>
                </c:pt>
                <c:pt idx="312">
                  <c:v>31.2</c:v>
                </c:pt>
                <c:pt idx="313">
                  <c:v>31.3</c:v>
                </c:pt>
                <c:pt idx="314">
                  <c:v>31.4</c:v>
                </c:pt>
                <c:pt idx="315">
                  <c:v>31.5</c:v>
                </c:pt>
                <c:pt idx="316">
                  <c:v>31.6</c:v>
                </c:pt>
                <c:pt idx="317">
                  <c:v>31.7</c:v>
                </c:pt>
                <c:pt idx="318">
                  <c:v>31.8</c:v>
                </c:pt>
                <c:pt idx="319">
                  <c:v>31.9</c:v>
                </c:pt>
                <c:pt idx="320">
                  <c:v>32</c:v>
                </c:pt>
                <c:pt idx="321">
                  <c:v>32.1</c:v>
                </c:pt>
                <c:pt idx="322">
                  <c:v>32.200000000000003</c:v>
                </c:pt>
                <c:pt idx="323">
                  <c:v>32.299999999999997</c:v>
                </c:pt>
                <c:pt idx="324">
                  <c:v>32.4</c:v>
                </c:pt>
                <c:pt idx="325">
                  <c:v>32.5</c:v>
                </c:pt>
                <c:pt idx="326">
                  <c:v>32.6</c:v>
                </c:pt>
                <c:pt idx="327">
                  <c:v>32.700000000000003</c:v>
                </c:pt>
                <c:pt idx="328">
                  <c:v>32.799999999999997</c:v>
                </c:pt>
                <c:pt idx="329">
                  <c:v>32.9</c:v>
                </c:pt>
                <c:pt idx="330">
                  <c:v>33</c:v>
                </c:pt>
                <c:pt idx="331">
                  <c:v>33.100000000000101</c:v>
                </c:pt>
                <c:pt idx="332">
                  <c:v>33.200000000000003</c:v>
                </c:pt>
                <c:pt idx="333">
                  <c:v>33.299999999999997</c:v>
                </c:pt>
                <c:pt idx="334">
                  <c:v>33.4</c:v>
                </c:pt>
                <c:pt idx="335">
                  <c:v>33.5</c:v>
                </c:pt>
                <c:pt idx="336">
                  <c:v>33.600000000000101</c:v>
                </c:pt>
                <c:pt idx="337">
                  <c:v>33.700000000000003</c:v>
                </c:pt>
                <c:pt idx="338">
                  <c:v>33.800000000000097</c:v>
                </c:pt>
                <c:pt idx="339">
                  <c:v>33.900000000000098</c:v>
                </c:pt>
                <c:pt idx="340">
                  <c:v>34.000000000000099</c:v>
                </c:pt>
                <c:pt idx="341">
                  <c:v>34.100000000000101</c:v>
                </c:pt>
                <c:pt idx="342">
                  <c:v>34.200000000000102</c:v>
                </c:pt>
                <c:pt idx="343">
                  <c:v>34.300000000000097</c:v>
                </c:pt>
                <c:pt idx="344">
                  <c:v>34.400000000000098</c:v>
                </c:pt>
                <c:pt idx="345">
                  <c:v>34.500000000000099</c:v>
                </c:pt>
                <c:pt idx="346">
                  <c:v>34.600000000000101</c:v>
                </c:pt>
                <c:pt idx="347">
                  <c:v>34.700000000000102</c:v>
                </c:pt>
                <c:pt idx="348">
                  <c:v>34.800000000000097</c:v>
                </c:pt>
                <c:pt idx="349">
                  <c:v>34.900000000000098</c:v>
                </c:pt>
                <c:pt idx="350">
                  <c:v>35.000000000000099</c:v>
                </c:pt>
                <c:pt idx="351">
                  <c:v>35.100000000000101</c:v>
                </c:pt>
                <c:pt idx="352">
                  <c:v>35.200000000000102</c:v>
                </c:pt>
                <c:pt idx="353">
                  <c:v>35.300000000000097</c:v>
                </c:pt>
                <c:pt idx="354">
                  <c:v>35.400000000000098</c:v>
                </c:pt>
                <c:pt idx="355">
                  <c:v>35.500000000000099</c:v>
                </c:pt>
                <c:pt idx="356">
                  <c:v>35.600000000000101</c:v>
                </c:pt>
                <c:pt idx="357">
                  <c:v>35.700000000000102</c:v>
                </c:pt>
                <c:pt idx="358">
                  <c:v>35.800000000000097</c:v>
                </c:pt>
                <c:pt idx="359">
                  <c:v>35.900000000000098</c:v>
                </c:pt>
                <c:pt idx="360">
                  <c:v>36.000000000000099</c:v>
                </c:pt>
                <c:pt idx="361">
                  <c:v>36.100000000000101</c:v>
                </c:pt>
                <c:pt idx="362">
                  <c:v>36.200000000000102</c:v>
                </c:pt>
                <c:pt idx="363">
                  <c:v>36.300000000000097</c:v>
                </c:pt>
                <c:pt idx="364">
                  <c:v>36.400000000000098</c:v>
                </c:pt>
                <c:pt idx="365">
                  <c:v>36.500000000000099</c:v>
                </c:pt>
                <c:pt idx="366">
                  <c:v>36.600000000000101</c:v>
                </c:pt>
                <c:pt idx="367">
                  <c:v>36.700000000000102</c:v>
                </c:pt>
                <c:pt idx="368">
                  <c:v>36.800000000000097</c:v>
                </c:pt>
                <c:pt idx="369">
                  <c:v>36.900000000000098</c:v>
                </c:pt>
                <c:pt idx="370">
                  <c:v>37.000000000000099</c:v>
                </c:pt>
                <c:pt idx="371">
                  <c:v>37.100000000000101</c:v>
                </c:pt>
                <c:pt idx="372">
                  <c:v>37.200000000000102</c:v>
                </c:pt>
                <c:pt idx="373">
                  <c:v>37.300000000000097</c:v>
                </c:pt>
                <c:pt idx="374">
                  <c:v>37.400000000000098</c:v>
                </c:pt>
                <c:pt idx="375">
                  <c:v>37.500000000000099</c:v>
                </c:pt>
                <c:pt idx="376">
                  <c:v>37.600000000000101</c:v>
                </c:pt>
                <c:pt idx="377">
                  <c:v>37.700000000000102</c:v>
                </c:pt>
                <c:pt idx="378">
                  <c:v>37.800000000000097</c:v>
                </c:pt>
                <c:pt idx="379">
                  <c:v>37.900000000000098</c:v>
                </c:pt>
                <c:pt idx="380">
                  <c:v>38.000000000000099</c:v>
                </c:pt>
                <c:pt idx="381">
                  <c:v>38.100000000000101</c:v>
                </c:pt>
                <c:pt idx="382">
                  <c:v>38.200000000000102</c:v>
                </c:pt>
                <c:pt idx="383">
                  <c:v>38.300000000000097</c:v>
                </c:pt>
                <c:pt idx="384">
                  <c:v>38.400000000000098</c:v>
                </c:pt>
                <c:pt idx="385">
                  <c:v>38.500000000000099</c:v>
                </c:pt>
                <c:pt idx="386">
                  <c:v>38.600000000000101</c:v>
                </c:pt>
                <c:pt idx="387">
                  <c:v>38.700000000000102</c:v>
                </c:pt>
                <c:pt idx="388">
                  <c:v>38.800000000000097</c:v>
                </c:pt>
                <c:pt idx="389">
                  <c:v>38.900000000000098</c:v>
                </c:pt>
                <c:pt idx="390">
                  <c:v>39.000000000000099</c:v>
                </c:pt>
                <c:pt idx="391">
                  <c:v>39.100000000000101</c:v>
                </c:pt>
                <c:pt idx="392">
                  <c:v>39.200000000000102</c:v>
                </c:pt>
                <c:pt idx="393">
                  <c:v>39.300000000000097</c:v>
                </c:pt>
                <c:pt idx="394">
                  <c:v>39.400000000000098</c:v>
                </c:pt>
                <c:pt idx="395">
                  <c:v>39.500000000000099</c:v>
                </c:pt>
                <c:pt idx="396">
                  <c:v>39.600000000000101</c:v>
                </c:pt>
                <c:pt idx="397">
                  <c:v>39.700000000000102</c:v>
                </c:pt>
                <c:pt idx="398">
                  <c:v>39.800000000000097</c:v>
                </c:pt>
                <c:pt idx="399">
                  <c:v>39.900000000000098</c:v>
                </c:pt>
                <c:pt idx="400">
                  <c:v>40.000000000000099</c:v>
                </c:pt>
                <c:pt idx="401">
                  <c:v>40.100000000000101</c:v>
                </c:pt>
                <c:pt idx="402">
                  <c:v>40.200000000000102</c:v>
                </c:pt>
                <c:pt idx="403">
                  <c:v>40.300000000000097</c:v>
                </c:pt>
                <c:pt idx="404">
                  <c:v>40.400000000000098</c:v>
                </c:pt>
                <c:pt idx="405">
                  <c:v>40.500000000000199</c:v>
                </c:pt>
                <c:pt idx="406">
                  <c:v>40.6000000000002</c:v>
                </c:pt>
                <c:pt idx="407">
                  <c:v>40.700000000000202</c:v>
                </c:pt>
                <c:pt idx="408">
                  <c:v>40.800000000000203</c:v>
                </c:pt>
                <c:pt idx="409">
                  <c:v>40.900000000000198</c:v>
                </c:pt>
                <c:pt idx="410">
                  <c:v>41.000000000000199</c:v>
                </c:pt>
                <c:pt idx="411">
                  <c:v>41.1000000000002</c:v>
                </c:pt>
                <c:pt idx="412">
                  <c:v>41.200000000000202</c:v>
                </c:pt>
                <c:pt idx="413">
                  <c:v>41.300000000000203</c:v>
                </c:pt>
                <c:pt idx="414">
                  <c:v>41.400000000000198</c:v>
                </c:pt>
                <c:pt idx="415">
                  <c:v>41.500000000000199</c:v>
                </c:pt>
                <c:pt idx="416">
                  <c:v>41.6000000000002</c:v>
                </c:pt>
                <c:pt idx="417">
                  <c:v>41.700000000000202</c:v>
                </c:pt>
                <c:pt idx="418">
                  <c:v>41.800000000000203</c:v>
                </c:pt>
                <c:pt idx="419">
                  <c:v>41.900000000000198</c:v>
                </c:pt>
                <c:pt idx="420">
                  <c:v>42.000000000000199</c:v>
                </c:pt>
                <c:pt idx="421">
                  <c:v>42.1000000000002</c:v>
                </c:pt>
                <c:pt idx="422">
                  <c:v>42.200000000000202</c:v>
                </c:pt>
                <c:pt idx="423">
                  <c:v>42.300000000000203</c:v>
                </c:pt>
                <c:pt idx="424">
                  <c:v>42.400000000000198</c:v>
                </c:pt>
                <c:pt idx="425">
                  <c:v>42.500000000000199</c:v>
                </c:pt>
                <c:pt idx="426">
                  <c:v>42.6000000000002</c:v>
                </c:pt>
                <c:pt idx="427">
                  <c:v>42.700000000000202</c:v>
                </c:pt>
                <c:pt idx="428">
                  <c:v>42.800000000000203</c:v>
                </c:pt>
                <c:pt idx="429">
                  <c:v>42.900000000000198</c:v>
                </c:pt>
                <c:pt idx="430">
                  <c:v>43.000000000000199</c:v>
                </c:pt>
                <c:pt idx="431">
                  <c:v>43.1000000000002</c:v>
                </c:pt>
                <c:pt idx="432">
                  <c:v>43.200000000000202</c:v>
                </c:pt>
                <c:pt idx="433">
                  <c:v>43.300000000000203</c:v>
                </c:pt>
                <c:pt idx="434">
                  <c:v>43.400000000000198</c:v>
                </c:pt>
                <c:pt idx="435">
                  <c:v>43.500000000000199</c:v>
                </c:pt>
                <c:pt idx="436">
                  <c:v>43.6000000000002</c:v>
                </c:pt>
                <c:pt idx="437">
                  <c:v>43.700000000000202</c:v>
                </c:pt>
                <c:pt idx="438">
                  <c:v>43.800000000000203</c:v>
                </c:pt>
                <c:pt idx="439">
                  <c:v>43.900000000000198</c:v>
                </c:pt>
                <c:pt idx="440">
                  <c:v>44.000000000000199</c:v>
                </c:pt>
                <c:pt idx="441">
                  <c:v>44.1000000000002</c:v>
                </c:pt>
                <c:pt idx="442">
                  <c:v>44.200000000000202</c:v>
                </c:pt>
                <c:pt idx="443">
                  <c:v>44.300000000000203</c:v>
                </c:pt>
                <c:pt idx="444">
                  <c:v>44.400000000000198</c:v>
                </c:pt>
                <c:pt idx="445">
                  <c:v>44.500000000000199</c:v>
                </c:pt>
                <c:pt idx="446">
                  <c:v>44.6000000000002</c:v>
                </c:pt>
                <c:pt idx="447">
                  <c:v>44.700000000000202</c:v>
                </c:pt>
                <c:pt idx="448">
                  <c:v>44.800000000000203</c:v>
                </c:pt>
                <c:pt idx="449">
                  <c:v>44.900000000000198</c:v>
                </c:pt>
                <c:pt idx="450">
                  <c:v>45.000000000000199</c:v>
                </c:pt>
                <c:pt idx="451">
                  <c:v>45.1000000000002</c:v>
                </c:pt>
                <c:pt idx="452">
                  <c:v>45.200000000000202</c:v>
                </c:pt>
                <c:pt idx="453">
                  <c:v>45.300000000000203</c:v>
                </c:pt>
                <c:pt idx="454">
                  <c:v>45.400000000000198</c:v>
                </c:pt>
                <c:pt idx="455">
                  <c:v>45.500000000000199</c:v>
                </c:pt>
                <c:pt idx="456">
                  <c:v>45.6000000000002</c:v>
                </c:pt>
                <c:pt idx="457">
                  <c:v>45.700000000000202</c:v>
                </c:pt>
                <c:pt idx="458">
                  <c:v>45.800000000000203</c:v>
                </c:pt>
                <c:pt idx="459">
                  <c:v>45.900000000000198</c:v>
                </c:pt>
                <c:pt idx="460">
                  <c:v>46.000000000000199</c:v>
                </c:pt>
                <c:pt idx="461">
                  <c:v>46.1000000000002</c:v>
                </c:pt>
                <c:pt idx="462">
                  <c:v>46.200000000000202</c:v>
                </c:pt>
                <c:pt idx="463">
                  <c:v>46.300000000000203</c:v>
                </c:pt>
                <c:pt idx="464">
                  <c:v>46.400000000000198</c:v>
                </c:pt>
                <c:pt idx="465">
                  <c:v>46.500000000000199</c:v>
                </c:pt>
                <c:pt idx="466">
                  <c:v>46.6000000000002</c:v>
                </c:pt>
                <c:pt idx="467">
                  <c:v>46.700000000000202</c:v>
                </c:pt>
                <c:pt idx="468">
                  <c:v>46.800000000000203</c:v>
                </c:pt>
                <c:pt idx="469">
                  <c:v>46.900000000000198</c:v>
                </c:pt>
                <c:pt idx="470">
                  <c:v>47.000000000000199</c:v>
                </c:pt>
                <c:pt idx="471">
                  <c:v>47.1000000000002</c:v>
                </c:pt>
                <c:pt idx="472">
                  <c:v>47.200000000000202</c:v>
                </c:pt>
                <c:pt idx="473">
                  <c:v>47.300000000000203</c:v>
                </c:pt>
                <c:pt idx="474">
                  <c:v>47.400000000000198</c:v>
                </c:pt>
                <c:pt idx="475">
                  <c:v>47.500000000000298</c:v>
                </c:pt>
                <c:pt idx="476">
                  <c:v>47.6000000000003</c:v>
                </c:pt>
                <c:pt idx="477">
                  <c:v>47.700000000000301</c:v>
                </c:pt>
                <c:pt idx="478">
                  <c:v>47.800000000000303</c:v>
                </c:pt>
                <c:pt idx="479">
                  <c:v>47.900000000000297</c:v>
                </c:pt>
                <c:pt idx="480">
                  <c:v>48.000000000000298</c:v>
                </c:pt>
                <c:pt idx="481">
                  <c:v>48.1000000000003</c:v>
                </c:pt>
                <c:pt idx="482">
                  <c:v>48.200000000000301</c:v>
                </c:pt>
                <c:pt idx="483">
                  <c:v>48.300000000000303</c:v>
                </c:pt>
                <c:pt idx="484">
                  <c:v>48.400000000000297</c:v>
                </c:pt>
                <c:pt idx="485">
                  <c:v>48.500000000000298</c:v>
                </c:pt>
                <c:pt idx="486">
                  <c:v>48.6000000000003</c:v>
                </c:pt>
                <c:pt idx="487">
                  <c:v>48.700000000000301</c:v>
                </c:pt>
                <c:pt idx="488">
                  <c:v>48.800000000000303</c:v>
                </c:pt>
                <c:pt idx="489">
                  <c:v>48.900000000000297</c:v>
                </c:pt>
                <c:pt idx="490">
                  <c:v>49.000000000000298</c:v>
                </c:pt>
                <c:pt idx="491">
                  <c:v>49.1000000000003</c:v>
                </c:pt>
                <c:pt idx="492">
                  <c:v>49.200000000000301</c:v>
                </c:pt>
                <c:pt idx="493">
                  <c:v>49.300000000000303</c:v>
                </c:pt>
                <c:pt idx="494">
                  <c:v>49.400000000000297</c:v>
                </c:pt>
                <c:pt idx="495">
                  <c:v>49.500000000000298</c:v>
                </c:pt>
                <c:pt idx="496">
                  <c:v>49.6000000000003</c:v>
                </c:pt>
                <c:pt idx="497">
                  <c:v>49.700000000000301</c:v>
                </c:pt>
                <c:pt idx="498">
                  <c:v>49.800000000000303</c:v>
                </c:pt>
                <c:pt idx="499">
                  <c:v>49.900000000000297</c:v>
                </c:pt>
                <c:pt idx="500">
                  <c:v>50.000000000000298</c:v>
                </c:pt>
                <c:pt idx="501">
                  <c:v>50.1000000000003</c:v>
                </c:pt>
                <c:pt idx="502">
                  <c:v>50.200000000000301</c:v>
                </c:pt>
                <c:pt idx="503">
                  <c:v>50.300000000000303</c:v>
                </c:pt>
                <c:pt idx="504">
                  <c:v>50.400000000000297</c:v>
                </c:pt>
                <c:pt idx="505">
                  <c:v>50.500000000000298</c:v>
                </c:pt>
                <c:pt idx="506">
                  <c:v>50.6000000000003</c:v>
                </c:pt>
                <c:pt idx="507">
                  <c:v>50.700000000000301</c:v>
                </c:pt>
                <c:pt idx="508">
                  <c:v>50.800000000000303</c:v>
                </c:pt>
                <c:pt idx="509">
                  <c:v>50.900000000000297</c:v>
                </c:pt>
                <c:pt idx="510">
                  <c:v>51.000000000000298</c:v>
                </c:pt>
                <c:pt idx="511">
                  <c:v>51.1000000000003</c:v>
                </c:pt>
                <c:pt idx="512">
                  <c:v>51.200000000000301</c:v>
                </c:pt>
                <c:pt idx="513">
                  <c:v>51.300000000000303</c:v>
                </c:pt>
                <c:pt idx="514">
                  <c:v>51.400000000000297</c:v>
                </c:pt>
                <c:pt idx="515">
                  <c:v>51.500000000000298</c:v>
                </c:pt>
                <c:pt idx="516">
                  <c:v>51.6000000000003</c:v>
                </c:pt>
                <c:pt idx="517">
                  <c:v>51.700000000000301</c:v>
                </c:pt>
                <c:pt idx="518">
                  <c:v>51.800000000000303</c:v>
                </c:pt>
                <c:pt idx="519">
                  <c:v>51.900000000000297</c:v>
                </c:pt>
                <c:pt idx="520">
                  <c:v>52.000000000000298</c:v>
                </c:pt>
                <c:pt idx="521">
                  <c:v>52.1000000000003</c:v>
                </c:pt>
                <c:pt idx="522">
                  <c:v>52.200000000000301</c:v>
                </c:pt>
                <c:pt idx="523">
                  <c:v>52.300000000000303</c:v>
                </c:pt>
                <c:pt idx="524">
                  <c:v>52.400000000000297</c:v>
                </c:pt>
                <c:pt idx="525">
                  <c:v>52.500000000000298</c:v>
                </c:pt>
                <c:pt idx="526">
                  <c:v>52.6000000000003</c:v>
                </c:pt>
                <c:pt idx="527">
                  <c:v>52.700000000000301</c:v>
                </c:pt>
                <c:pt idx="528">
                  <c:v>52.800000000000303</c:v>
                </c:pt>
                <c:pt idx="529">
                  <c:v>52.900000000000297</c:v>
                </c:pt>
                <c:pt idx="530">
                  <c:v>53.000000000000298</c:v>
                </c:pt>
                <c:pt idx="531">
                  <c:v>53.1000000000003</c:v>
                </c:pt>
                <c:pt idx="532">
                  <c:v>53.200000000000301</c:v>
                </c:pt>
                <c:pt idx="533">
                  <c:v>53.300000000000303</c:v>
                </c:pt>
                <c:pt idx="534">
                  <c:v>53.400000000000297</c:v>
                </c:pt>
                <c:pt idx="535">
                  <c:v>53.500000000000298</c:v>
                </c:pt>
                <c:pt idx="536">
                  <c:v>53.6000000000003</c:v>
                </c:pt>
                <c:pt idx="537">
                  <c:v>53.700000000000301</c:v>
                </c:pt>
                <c:pt idx="538">
                  <c:v>53.800000000000303</c:v>
                </c:pt>
                <c:pt idx="539">
                  <c:v>53.900000000000297</c:v>
                </c:pt>
                <c:pt idx="540">
                  <c:v>54.000000000000298</c:v>
                </c:pt>
                <c:pt idx="541">
                  <c:v>54.1000000000003</c:v>
                </c:pt>
                <c:pt idx="542">
                  <c:v>54.200000000000301</c:v>
                </c:pt>
                <c:pt idx="543">
                  <c:v>54.300000000000303</c:v>
                </c:pt>
                <c:pt idx="544">
                  <c:v>54.400000000000297</c:v>
                </c:pt>
                <c:pt idx="545">
                  <c:v>54.500000000000298</c:v>
                </c:pt>
                <c:pt idx="546">
                  <c:v>54.600000000000399</c:v>
                </c:pt>
                <c:pt idx="547">
                  <c:v>54.700000000000401</c:v>
                </c:pt>
                <c:pt idx="548">
                  <c:v>54.800000000000402</c:v>
                </c:pt>
                <c:pt idx="549">
                  <c:v>54.900000000000396</c:v>
                </c:pt>
                <c:pt idx="550">
                  <c:v>55.000000000000398</c:v>
                </c:pt>
                <c:pt idx="551">
                  <c:v>55.100000000000399</c:v>
                </c:pt>
                <c:pt idx="552">
                  <c:v>55.200000000000401</c:v>
                </c:pt>
                <c:pt idx="553">
                  <c:v>55.300000000000402</c:v>
                </c:pt>
                <c:pt idx="554">
                  <c:v>55.400000000000396</c:v>
                </c:pt>
                <c:pt idx="555">
                  <c:v>55.500000000000398</c:v>
                </c:pt>
                <c:pt idx="556">
                  <c:v>55.600000000000399</c:v>
                </c:pt>
                <c:pt idx="557">
                  <c:v>55.700000000000401</c:v>
                </c:pt>
                <c:pt idx="558">
                  <c:v>55.800000000000402</c:v>
                </c:pt>
                <c:pt idx="559">
                  <c:v>55.900000000000396</c:v>
                </c:pt>
                <c:pt idx="560">
                  <c:v>56.000000000000398</c:v>
                </c:pt>
                <c:pt idx="561">
                  <c:v>56.100000000000399</c:v>
                </c:pt>
                <c:pt idx="562">
                  <c:v>56.200000000000401</c:v>
                </c:pt>
                <c:pt idx="563">
                  <c:v>56.300000000000402</c:v>
                </c:pt>
                <c:pt idx="564">
                  <c:v>56.400000000000396</c:v>
                </c:pt>
                <c:pt idx="565">
                  <c:v>56.500000000000398</c:v>
                </c:pt>
                <c:pt idx="566">
                  <c:v>56.600000000000399</c:v>
                </c:pt>
                <c:pt idx="567">
                  <c:v>56.700000000000401</c:v>
                </c:pt>
                <c:pt idx="568">
                  <c:v>56.800000000000402</c:v>
                </c:pt>
                <c:pt idx="569">
                  <c:v>56.900000000000396</c:v>
                </c:pt>
                <c:pt idx="570">
                  <c:v>57.000000000000398</c:v>
                </c:pt>
                <c:pt idx="571">
                  <c:v>57.100000000000399</c:v>
                </c:pt>
                <c:pt idx="572">
                  <c:v>57.200000000000401</c:v>
                </c:pt>
                <c:pt idx="573">
                  <c:v>57.300000000000402</c:v>
                </c:pt>
                <c:pt idx="574">
                  <c:v>57.400000000000396</c:v>
                </c:pt>
                <c:pt idx="575">
                  <c:v>57.500000000000398</c:v>
                </c:pt>
                <c:pt idx="576">
                  <c:v>57.600000000000399</c:v>
                </c:pt>
                <c:pt idx="577">
                  <c:v>57.700000000000401</c:v>
                </c:pt>
                <c:pt idx="578">
                  <c:v>57.800000000000402</c:v>
                </c:pt>
                <c:pt idx="579">
                  <c:v>57.900000000000396</c:v>
                </c:pt>
                <c:pt idx="580">
                  <c:v>58.000000000000398</c:v>
                </c:pt>
                <c:pt idx="581">
                  <c:v>58.100000000000399</c:v>
                </c:pt>
                <c:pt idx="582">
                  <c:v>58.200000000000401</c:v>
                </c:pt>
                <c:pt idx="583">
                  <c:v>58.300000000000402</c:v>
                </c:pt>
                <c:pt idx="584">
                  <c:v>58.400000000000396</c:v>
                </c:pt>
                <c:pt idx="585">
                  <c:v>58.500000000000398</c:v>
                </c:pt>
                <c:pt idx="586">
                  <c:v>58.600000000000399</c:v>
                </c:pt>
                <c:pt idx="587">
                  <c:v>58.700000000000401</c:v>
                </c:pt>
                <c:pt idx="588">
                  <c:v>58.800000000000402</c:v>
                </c:pt>
                <c:pt idx="589">
                  <c:v>58.900000000000396</c:v>
                </c:pt>
                <c:pt idx="590">
                  <c:v>59.000000000000398</c:v>
                </c:pt>
                <c:pt idx="591">
                  <c:v>59.100000000000399</c:v>
                </c:pt>
                <c:pt idx="592">
                  <c:v>59.200000000000401</c:v>
                </c:pt>
                <c:pt idx="593">
                  <c:v>59.300000000000402</c:v>
                </c:pt>
                <c:pt idx="594">
                  <c:v>59.400000000000396</c:v>
                </c:pt>
                <c:pt idx="595">
                  <c:v>59.500000000000398</c:v>
                </c:pt>
                <c:pt idx="596">
                  <c:v>59.600000000000399</c:v>
                </c:pt>
                <c:pt idx="597">
                  <c:v>59.700000000000401</c:v>
                </c:pt>
                <c:pt idx="598">
                  <c:v>59.800000000000402</c:v>
                </c:pt>
                <c:pt idx="599">
                  <c:v>59.900000000000396</c:v>
                </c:pt>
                <c:pt idx="600">
                  <c:v>60.000000000000398</c:v>
                </c:pt>
              </c:numCache>
            </c:numRef>
          </c:xVal>
          <c:yVal>
            <c:numRef>
              <c:f>Sheet1!$B$2:$B$602</c:f>
              <c:numCache>
                <c:formatCode>General</c:formatCode>
                <c:ptCount val="601"/>
                <c:pt idx="0">
                  <c:v>5</c:v>
                </c:pt>
                <c:pt idx="1">
                  <c:v>4.9502491687458408</c:v>
                </c:pt>
                <c:pt idx="2">
                  <c:v>4.9009933665337764</c:v>
                </c:pt>
                <c:pt idx="3">
                  <c:v>4.8522276677425404</c:v>
                </c:pt>
                <c:pt idx="4">
                  <c:v>4.8039471957616158</c:v>
                </c:pt>
                <c:pt idx="5">
                  <c:v>4.7561471225035703</c:v>
                </c:pt>
                <c:pt idx="6">
                  <c:v>4.7088226679212433</c:v>
                </c:pt>
                <c:pt idx="7">
                  <c:v>4.6619690995297418</c:v>
                </c:pt>
                <c:pt idx="8">
                  <c:v>4.6155817319331787</c:v>
                </c:pt>
                <c:pt idx="9">
                  <c:v>4.5696559263561412</c:v>
                </c:pt>
                <c:pt idx="10">
                  <c:v>4.5241870901797974</c:v>
                </c:pt>
                <c:pt idx="11">
                  <c:v>4.4791706764826413</c:v>
                </c:pt>
                <c:pt idx="12">
                  <c:v>4.4346021835857874</c:v>
                </c:pt>
                <c:pt idx="13">
                  <c:v>4.3904771546028067</c:v>
                </c:pt>
                <c:pt idx="14">
                  <c:v>4.3467911769940297</c:v>
                </c:pt>
                <c:pt idx="15">
                  <c:v>4.303539882125289</c:v>
                </c:pt>
                <c:pt idx="16">
                  <c:v>4.2607189448310567</c:v>
                </c:pt>
                <c:pt idx="17">
                  <c:v>4.2183240829819182</c:v>
                </c:pt>
                <c:pt idx="18">
                  <c:v>4.17635105705636</c:v>
                </c:pt>
                <c:pt idx="19">
                  <c:v>4.1347956697168113</c:v>
                </c:pt>
                <c:pt idx="20">
                  <c:v>4.0936537653899094</c:v>
                </c:pt>
                <c:pt idx="21">
                  <c:v>4.0529212298509352</c:v>
                </c:pt>
                <c:pt idx="22">
                  <c:v>4.0125939898123928</c:v>
                </c:pt>
                <c:pt idx="23">
                  <c:v>3.97266801251667</c:v>
                </c:pt>
                <c:pt idx="24">
                  <c:v>3.9331393053327672</c:v>
                </c:pt>
                <c:pt idx="25">
                  <c:v>3.8940039153570245</c:v>
                </c:pt>
                <c:pt idx="26">
                  <c:v>3.8552579290178315</c:v>
                </c:pt>
                <c:pt idx="27">
                  <c:v>3.8168974716842659</c:v>
                </c:pt>
                <c:pt idx="28">
                  <c:v>3.7789187072786272</c:v>
                </c:pt>
                <c:pt idx="29">
                  <c:v>3.7413178378928262</c:v>
                </c:pt>
                <c:pt idx="30">
                  <c:v>3.7040911034085893</c:v>
                </c:pt>
                <c:pt idx="31">
                  <c:v>3.6672347811214463</c:v>
                </c:pt>
                <c:pt idx="32">
                  <c:v>3.6307451853684549</c:v>
                </c:pt>
                <c:pt idx="33">
                  <c:v>3.5946186671596307</c:v>
                </c:pt>
                <c:pt idx="34">
                  <c:v>3.558851613813049</c:v>
                </c:pt>
                <c:pt idx="35">
                  <c:v>3.5234404485935671</c:v>
                </c:pt>
                <c:pt idx="36">
                  <c:v>3.4883816303551551</c:v>
                </c:pt>
                <c:pt idx="37">
                  <c:v>3.4536716531867735</c:v>
                </c:pt>
                <c:pt idx="38">
                  <c:v>3.4193070460617792</c:v>
                </c:pt>
                <c:pt idx="39">
                  <c:v>3.3852843724908235</c:v>
                </c:pt>
                <c:pt idx="40">
                  <c:v>3.3516002301781969</c:v>
                </c:pt>
                <c:pt idx="41">
                  <c:v>3.3182512506815969</c:v>
                </c:pt>
                <c:pt idx="42">
                  <c:v>3.285234099075284</c:v>
                </c:pt>
                <c:pt idx="43">
                  <c:v>3.2525454736165829</c:v>
                </c:pt>
                <c:pt idx="44">
                  <c:v>3.2201821054157067</c:v>
                </c:pt>
                <c:pt idx="45">
                  <c:v>3.1881407581088665</c:v>
                </c:pt>
                <c:pt idx="46">
                  <c:v>3.1564182275346298</c:v>
                </c:pt>
                <c:pt idx="47">
                  <c:v>3.1250113414135039</c:v>
                </c:pt>
                <c:pt idx="48">
                  <c:v>3.0939169590307043</c:v>
                </c:pt>
                <c:pt idx="49">
                  <c:v>3.0631319709220799</c:v>
                </c:pt>
                <c:pt idx="50">
                  <c:v>3.0326532985631669</c:v>
                </c:pt>
                <c:pt idx="51">
                  <c:v>3.0024778940613297</c:v>
                </c:pt>
                <c:pt idx="52">
                  <c:v>2.9726027398509718</c:v>
                </c:pt>
                <c:pt idx="53">
                  <c:v>2.9430248483917758</c:v>
                </c:pt>
                <c:pt idx="54">
                  <c:v>2.9137412618699483</c:v>
                </c:pt>
                <c:pt idx="55">
                  <c:v>2.8847490519024332</c:v>
                </c:pt>
                <c:pt idx="56">
                  <c:v>2.8560453192440742</c:v>
                </c:pt>
                <c:pt idx="57">
                  <c:v>2.8276271934976855</c:v>
                </c:pt>
                <c:pt idx="58">
                  <c:v>2.7994918328270102</c:v>
                </c:pt>
                <c:pt idx="59">
                  <c:v>2.7716364236725348</c:v>
                </c:pt>
                <c:pt idx="60">
                  <c:v>2.7440581804701321</c:v>
                </c:pt>
                <c:pt idx="61">
                  <c:v>2.7167543453724989</c:v>
                </c:pt>
                <c:pt idx="62">
                  <c:v>2.6897221879733726</c:v>
                </c:pt>
                <c:pt idx="63">
                  <c:v>2.662959005034486</c:v>
                </c:pt>
                <c:pt idx="64">
                  <c:v>2.636462120215243</c:v>
                </c:pt>
                <c:pt idx="65">
                  <c:v>2.61022888380508</c:v>
                </c:pt>
                <c:pt idx="66">
                  <c:v>2.5842566724584963</c:v>
                </c:pt>
                <c:pt idx="67">
                  <c:v>2.5585428889327124</c:v>
                </c:pt>
                <c:pt idx="68">
                  <c:v>2.5330849618279485</c:v>
                </c:pt>
                <c:pt idx="69">
                  <c:v>2.5078803453302774</c:v>
                </c:pt>
                <c:pt idx="70">
                  <c:v>2.4829265189570475</c:v>
                </c:pt>
                <c:pt idx="71">
                  <c:v>2.4582209873048253</c:v>
                </c:pt>
                <c:pt idx="72">
                  <c:v>2.4337612797998585</c:v>
                </c:pt>
                <c:pt idx="73">
                  <c:v>2.409544950451012</c:v>
                </c:pt>
                <c:pt idx="74">
                  <c:v>2.385569577605172</c:v>
                </c:pt>
                <c:pt idx="75">
                  <c:v>2.3618327637050736</c:v>
                </c:pt>
                <c:pt idx="76">
                  <c:v>2.3383321350495461</c:v>
                </c:pt>
                <c:pt idx="77">
                  <c:v>2.3150653415561404</c:v>
                </c:pt>
                <c:pt idx="78">
                  <c:v>2.2920300565261176</c:v>
                </c:pt>
                <c:pt idx="79">
                  <c:v>2.2692239764117792</c:v>
                </c:pt>
                <c:pt idx="80">
                  <c:v>2.2466448205861078</c:v>
                </c:pt>
                <c:pt idx="81">
                  <c:v>2.2242903311147058</c:v>
                </c:pt>
                <c:pt idx="82">
                  <c:v>2.2021582725299966</c:v>
                </c:pt>
                <c:pt idx="83">
                  <c:v>2.1802464316076779</c:v>
                </c:pt>
                <c:pt idx="84">
                  <c:v>2.1585526171453981</c:v>
                </c:pt>
                <c:pt idx="85">
                  <c:v>2.1370746597436336</c:v>
                </c:pt>
                <c:pt idx="86">
                  <c:v>2.1158104115887442</c:v>
                </c:pt>
                <c:pt idx="87">
                  <c:v>2.0947577462381952</c:v>
                </c:pt>
                <c:pt idx="88">
                  <c:v>2.0739145584079068</c:v>
                </c:pt>
                <c:pt idx="89">
                  <c:v>2.0532787637617274</c:v>
                </c:pt>
                <c:pt idx="90">
                  <c:v>2.0328482987029957</c:v>
                </c:pt>
                <c:pt idx="91">
                  <c:v>2.0126211201681801</c:v>
                </c:pt>
                <c:pt idx="92">
                  <c:v>1.9925952054225711</c:v>
                </c:pt>
                <c:pt idx="93">
                  <c:v>1.9727685518580054</c:v>
                </c:pt>
                <c:pt idx="94">
                  <c:v>1.9531391767926054</c:v>
                </c:pt>
                <c:pt idx="95">
                  <c:v>1.9337051172725062</c:v>
                </c:pt>
                <c:pt idx="96">
                  <c:v>1.9144644298755602</c:v>
                </c:pt>
                <c:pt idx="97">
                  <c:v>1.895415190516994</c:v>
                </c:pt>
                <c:pt idx="98">
                  <c:v>1.8765554942569975</c:v>
                </c:pt>
                <c:pt idx="99">
                  <c:v>1.8578834551102286</c:v>
                </c:pt>
                <c:pt idx="100">
                  <c:v>1.8393972058572117</c:v>
                </c:pt>
                <c:pt idx="101">
                  <c:v>1.8210948978576167</c:v>
                </c:pt>
                <c:pt idx="102">
                  <c:v>1.8029747008653916</c:v>
                </c:pt>
                <c:pt idx="103">
                  <c:v>1.785034802845737</c:v>
                </c:pt>
                <c:pt idx="104">
                  <c:v>1.7672734097939009</c:v>
                </c:pt>
                <c:pt idx="105">
                  <c:v>1.7496887455557766</c:v>
                </c:pt>
                <c:pt idx="106">
                  <c:v>1.7322790516502871</c:v>
                </c:pt>
                <c:pt idx="107">
                  <c:v>1.7150425870935337</c:v>
                </c:pt>
                <c:pt idx="108">
                  <c:v>1.6979776282246957</c:v>
                </c:pt>
                <c:pt idx="109">
                  <c:v>1.6810824685336667</c:v>
                </c:pt>
                <c:pt idx="110">
                  <c:v>1.6643554184903977</c:v>
                </c:pt>
                <c:pt idx="111">
                  <c:v>1.6477948053759457</c:v>
                </c:pt>
                <c:pt idx="112">
                  <c:v>1.6313989731151977</c:v>
                </c:pt>
                <c:pt idx="113">
                  <c:v>1.6151662821112645</c:v>
                </c:pt>
                <c:pt idx="114">
                  <c:v>1.5990951090815191</c:v>
                </c:pt>
                <c:pt idx="115">
                  <c:v>1.5831838468952664</c:v>
                </c:pt>
                <c:pt idx="116">
                  <c:v>1.5674309044130266</c:v>
                </c:pt>
                <c:pt idx="117">
                  <c:v>1.5518347063274252</c:v>
                </c:pt>
                <c:pt idx="118">
                  <c:v>1.5363936930056559</c:v>
                </c:pt>
                <c:pt idx="119">
                  <c:v>1.5211063203335204</c:v>
                </c:pt>
                <c:pt idx="120">
                  <c:v>1.5059710595610107</c:v>
                </c:pt>
                <c:pt idx="121">
                  <c:v>1.4909863971494368</c:v>
                </c:pt>
                <c:pt idx="122">
                  <c:v>1.4761508346200711</c:v>
                </c:pt>
                <c:pt idx="123">
                  <c:v>1.4614628884042971</c:v>
                </c:pt>
                <c:pt idx="124">
                  <c:v>1.4469210896952531</c:v>
                </c:pt>
                <c:pt idx="125">
                  <c:v>1.4325239843009505</c:v>
                </c:pt>
                <c:pt idx="126">
                  <c:v>1.418270132498852</c:v>
                </c:pt>
                <c:pt idx="127">
                  <c:v>1.4041581088918988</c:v>
                </c:pt>
                <c:pt idx="128">
                  <c:v>1.3901865022659707</c:v>
                </c:pt>
                <c:pt idx="129">
                  <c:v>1.3763539154487616</c:v>
                </c:pt>
                <c:pt idx="130">
                  <c:v>1.3626589651700629</c:v>
                </c:pt>
                <c:pt idx="131">
                  <c:v>1.3491002819234341</c:v>
                </c:pt>
                <c:pt idx="132">
                  <c:v>1.335676509829252</c:v>
                </c:pt>
                <c:pt idx="133">
                  <c:v>1.3223863064991197</c:v>
                </c:pt>
                <c:pt idx="134">
                  <c:v>1.3092283429016298</c:v>
                </c:pt>
                <c:pt idx="135">
                  <c:v>1.2962013032294575</c:v>
                </c:pt>
                <c:pt idx="136">
                  <c:v>1.2833038847677796</c:v>
                </c:pt>
                <c:pt idx="137">
                  <c:v>1.2705347977640016</c:v>
                </c:pt>
                <c:pt idx="138">
                  <c:v>1.2578927652987824</c:v>
                </c:pt>
                <c:pt idx="139">
                  <c:v>1.2453765231583409</c:v>
                </c:pt>
                <c:pt idx="140">
                  <c:v>1.2329848197080324</c:v>
                </c:pt>
                <c:pt idx="141">
                  <c:v>1.2207164157671855</c:v>
                </c:pt>
                <c:pt idx="142">
                  <c:v>1.2085700844851823</c:v>
                </c:pt>
                <c:pt idx="143">
                  <c:v>1.1965446112187725</c:v>
                </c:pt>
                <c:pt idx="144">
                  <c:v>1.1846387934106088</c:v>
                </c:pt>
                <c:pt idx="145">
                  <c:v>1.1728514404689883</c:v>
                </c:pt>
                <c:pt idx="146">
                  <c:v>1.1611813736487941</c:v>
                </c:pt>
                <c:pt idx="147">
                  <c:v>1.1496274259336192</c:v>
                </c:pt>
                <c:pt idx="148">
                  <c:v>1.1381884419190638</c:v>
                </c:pt>
                <c:pt idx="149">
                  <c:v>1.1268632776971936</c:v>
                </c:pt>
                <c:pt idx="150">
                  <c:v>1.1156508007421491</c:v>
                </c:pt>
                <c:pt idx="151">
                  <c:v>1.1045498897968911</c:v>
                </c:pt>
                <c:pt idx="152">
                  <c:v>1.0935594347610738</c:v>
                </c:pt>
                <c:pt idx="153">
                  <c:v>1.0826783365800354</c:v>
                </c:pt>
                <c:pt idx="154">
                  <c:v>1.0719055071348897</c:v>
                </c:pt>
                <c:pt idx="155">
                  <c:v>1.0612398691337153</c:v>
                </c:pt>
                <c:pt idx="156">
                  <c:v>1.0506803560038236</c:v>
                </c:pt>
                <c:pt idx="157">
                  <c:v>1.0402259117851025</c:v>
                </c:pt>
                <c:pt idx="158">
                  <c:v>1.0298754910244172</c:v>
                </c:pt>
                <c:pt idx="159">
                  <c:v>1.0196280586710671</c:v>
                </c:pt>
                <c:pt idx="160">
                  <c:v>1.0094825899732769</c:v>
                </c:pt>
                <c:pt idx="161">
                  <c:v>0.99943807037572241</c:v>
                </c:pt>
                <c:pt idx="162">
                  <c:v>0.98949349541807352</c:v>
                </c:pt>
                <c:pt idx="163">
                  <c:v>0.97964787063454672</c:v>
                </c:pt>
                <c:pt idx="164">
                  <c:v>0.96990021145445959</c:v>
                </c:pt>
                <c:pt idx="165">
                  <c:v>0.96024954310377064</c:v>
                </c:pt>
                <c:pt idx="166">
                  <c:v>0.95069490050760252</c:v>
                </c:pt>
                <c:pt idx="167">
                  <c:v>0.94123532819373401</c:v>
                </c:pt>
                <c:pt idx="168">
                  <c:v>0.93186988019704975</c:v>
                </c:pt>
                <c:pt idx="169">
                  <c:v>0.92259761996494638</c:v>
                </c:pt>
                <c:pt idx="170">
                  <c:v>0.91341762026367335</c:v>
                </c:pt>
                <c:pt idx="171">
                  <c:v>0.90432896308561017</c:v>
                </c:pt>
                <c:pt idx="172">
                  <c:v>0.89533073955746612</c:v>
                </c:pt>
                <c:pt idx="173">
                  <c:v>0.8864220498493891</c:v>
                </c:pt>
                <c:pt idx="174">
                  <c:v>0.87760200308498459</c:v>
                </c:pt>
                <c:pt idx="175">
                  <c:v>0.86886971725222573</c:v>
                </c:pt>
                <c:pt idx="176">
                  <c:v>0.86022431911525243</c:v>
                </c:pt>
                <c:pt idx="177">
                  <c:v>0.85166494412704719</c:v>
                </c:pt>
                <c:pt idx="178">
                  <c:v>0.84319073634297748</c:v>
                </c:pt>
                <c:pt idx="179">
                  <c:v>0.83480084833520363</c:v>
                </c:pt>
                <c:pt idx="180">
                  <c:v>0.82649444110793269</c:v>
                </c:pt>
                <c:pt idx="181">
                  <c:v>0.81827068401352021</c:v>
                </c:pt>
                <c:pt idx="182">
                  <c:v>0.81012875466940404</c:v>
                </c:pt>
                <c:pt idx="183">
                  <c:v>0.80206783887586375</c:v>
                </c:pt>
                <c:pt idx="184">
                  <c:v>0.79408713053460356</c:v>
                </c:pt>
                <c:pt idx="185">
                  <c:v>0.78618583156813804</c:v>
                </c:pt>
                <c:pt idx="186">
                  <c:v>0.7783631518399865</c:v>
                </c:pt>
                <c:pt idx="187">
                  <c:v>0.77061830907565709</c:v>
                </c:pt>
                <c:pt idx="188">
                  <c:v>0.76295052878441938</c:v>
                </c:pt>
                <c:pt idx="189">
                  <c:v>0.75535904418185429</c:v>
                </c:pt>
                <c:pt idx="190">
                  <c:v>0.74784309611317534</c:v>
                </c:pt>
                <c:pt idx="191">
                  <c:v>0.74040193297731216</c:v>
                </c:pt>
                <c:pt idx="192">
                  <c:v>0.7330348106517508</c:v>
                </c:pt>
                <c:pt idx="193">
                  <c:v>0.72574099241811851</c:v>
                </c:pt>
                <c:pt idx="194">
                  <c:v>0.71851974888851466</c:v>
                </c:pt>
                <c:pt idx="195">
                  <c:v>0.71137035793256798</c:v>
                </c:pt>
                <c:pt idx="196">
                  <c:v>0.70429210460522484</c:v>
                </c:pt>
                <c:pt idx="197">
                  <c:v>0.69728428107525464</c:v>
                </c:pt>
                <c:pt idx="198">
                  <c:v>0.69034618655446411</c:v>
                </c:pt>
                <c:pt idx="199">
                  <c:v>0.68347712722761944</c:v>
                </c:pt>
                <c:pt idx="200">
                  <c:v>0.67667641618306351</c:v>
                </c:pt>
                <c:pt idx="201">
                  <c:v>0.66994337334402465</c:v>
                </c:pt>
                <c:pt idx="202">
                  <c:v>0.66327732540060858</c:v>
                </c:pt>
                <c:pt idx="203">
                  <c:v>0.65667760574246514</c:v>
                </c:pt>
                <c:pt idx="204">
                  <c:v>0.65014355439212956</c:v>
                </c:pt>
                <c:pt idx="205">
                  <c:v>0.6436745179390212</c:v>
                </c:pt>
                <c:pt idx="206">
                  <c:v>0.6372698494741037</c:v>
                </c:pt>
                <c:pt idx="207">
                  <c:v>0.6309289085251939</c:v>
                </c:pt>
                <c:pt idx="208">
                  <c:v>0.62465106099291212</c:v>
                </c:pt>
                <c:pt idx="209">
                  <c:v>0.61843567908727415</c:v>
                </c:pt>
                <c:pt idx="210">
                  <c:v>0.61228214126490954</c:v>
                </c:pt>
                <c:pt idx="211">
                  <c:v>0.60618983216690814</c:v>
                </c:pt>
                <c:pt idx="212">
                  <c:v>0.60015814255728361</c:v>
                </c:pt>
                <c:pt idx="213">
                  <c:v>0.59418646926204821</c:v>
                </c:pt>
                <c:pt idx="214">
                  <c:v>0.58827421510889621</c:v>
                </c:pt>
                <c:pt idx="215">
                  <c:v>0.58242078886748483</c:v>
                </c:pt>
                <c:pt idx="216">
                  <c:v>0.57662560519031258</c:v>
                </c:pt>
                <c:pt idx="217">
                  <c:v>0.5708880845541825</c:v>
                </c:pt>
                <c:pt idx="218">
                  <c:v>0.56520765320224919</c:v>
                </c:pt>
                <c:pt idx="219">
                  <c:v>0.55958374308664438</c:v>
                </c:pt>
                <c:pt idx="220">
                  <c:v>0.55401579181166938</c:v>
                </c:pt>
                <c:pt idx="221">
                  <c:v>0.548503242577557</c:v>
                </c:pt>
                <c:pt idx="222">
                  <c:v>0.54304554412479011</c:v>
                </c:pt>
                <c:pt idx="223">
                  <c:v>0.53764215067897481</c:v>
                </c:pt>
                <c:pt idx="224">
                  <c:v>0.53229252189626419</c:v>
                </c:pt>
                <c:pt idx="225">
                  <c:v>0.52699612280932162</c:v>
                </c:pt>
                <c:pt idx="226">
                  <c:v>0.52175242377382491</c:v>
                </c:pt>
                <c:pt idx="227">
                  <c:v>0.51656090041550096</c:v>
                </c:pt>
                <c:pt idx="228">
                  <c:v>0.5114210335776872</c:v>
                </c:pt>
                <c:pt idx="229">
                  <c:v>0.50633230926941697</c:v>
                </c:pt>
                <c:pt idx="230">
                  <c:v>0.50129421861401879</c:v>
                </c:pt>
                <c:pt idx="231">
                  <c:v>0.49630625779822829</c:v>
                </c:pt>
                <c:pt idx="232">
                  <c:v>0.49136792802180773</c:v>
                </c:pt>
                <c:pt idx="233">
                  <c:v>0.48647873544766379</c:v>
                </c:pt>
                <c:pt idx="234">
                  <c:v>0.4816381911524652</c:v>
                </c:pt>
                <c:pt idx="235">
                  <c:v>0.47684581107774804</c:v>
                </c:pt>
                <c:pt idx="236">
                  <c:v>0.4721011159815115</c:v>
                </c:pt>
                <c:pt idx="237">
                  <c:v>0.46740363139029234</c:v>
                </c:pt>
                <c:pt idx="238">
                  <c:v>0.46275288755171645</c:v>
                </c:pt>
                <c:pt idx="239">
                  <c:v>0.45814841938752437</c:v>
                </c:pt>
                <c:pt idx="240">
                  <c:v>0.45358976644706256</c:v>
                </c:pt>
                <c:pt idx="241">
                  <c:v>0.44907647286123814</c:v>
                </c:pt>
                <c:pt idx="242">
                  <c:v>0.44460808729693169</c:v>
                </c:pt>
                <c:pt idx="243">
                  <c:v>0.44018416291186274</c:v>
                </c:pt>
                <c:pt idx="244">
                  <c:v>0.43580425730990646</c:v>
                </c:pt>
                <c:pt idx="245">
                  <c:v>0.43146793249685245</c:v>
                </c:pt>
                <c:pt idx="246">
                  <c:v>0.42717475483660616</c:v>
                </c:pt>
                <c:pt idx="247">
                  <c:v>0.42292429500782369</c:v>
                </c:pt>
                <c:pt idx="248">
                  <c:v>0.41871612796097979</c:v>
                </c:pt>
                <c:pt idx="249">
                  <c:v>0.4145498328758635</c:v>
                </c:pt>
                <c:pt idx="250">
                  <c:v>0.41042499311949399</c:v>
                </c:pt>
                <c:pt idx="251">
                  <c:v>0.40634119620445835</c:v>
                </c:pt>
                <c:pt idx="252">
                  <c:v>0.40229803374766221</c:v>
                </c:pt>
                <c:pt idx="253">
                  <c:v>0.39829510142949004</c:v>
                </c:pt>
                <c:pt idx="254">
                  <c:v>0.39433199895337473</c:v>
                </c:pt>
                <c:pt idx="255">
                  <c:v>0.39040833000576586</c:v>
                </c:pt>
                <c:pt idx="256">
                  <c:v>0.38652370221649868</c:v>
                </c:pt>
                <c:pt idx="257">
                  <c:v>0.38267772711955755</c:v>
                </c:pt>
                <c:pt idx="258">
                  <c:v>0.37887002011422743</c:v>
                </c:pt>
                <c:pt idx="259">
                  <c:v>0.37510020042663489</c:v>
                </c:pt>
                <c:pt idx="260">
                  <c:v>0.3713678910716694</c:v>
                </c:pt>
                <c:pt idx="261">
                  <c:v>0.36767271881528535</c:v>
                </c:pt>
                <c:pt idx="262">
                  <c:v>0.36401431413717794</c:v>
                </c:pt>
                <c:pt idx="263">
                  <c:v>0.36039231119383053</c:v>
                </c:pt>
                <c:pt idx="264">
                  <c:v>0.35680634778193043</c:v>
                </c:pt>
                <c:pt idx="265">
                  <c:v>0.35325606530214798</c:v>
                </c:pt>
                <c:pt idx="266">
                  <c:v>0.34974110872327679</c:v>
                </c:pt>
                <c:pt idx="267">
                  <c:v>0.34626112654672997</c:v>
                </c:pt>
                <c:pt idx="268">
                  <c:v>0.34281577077138958</c:v>
                </c:pt>
                <c:pt idx="269">
                  <c:v>0.3394046968588072</c:v>
                </c:pt>
                <c:pt idx="270">
                  <c:v>0.33602756369874875</c:v>
                </c:pt>
                <c:pt idx="271">
                  <c:v>0.33268403357508425</c:v>
                </c:pt>
                <c:pt idx="272">
                  <c:v>0.32937377213201491</c:v>
                </c:pt>
                <c:pt idx="273">
                  <c:v>0.32609644834063761</c:v>
                </c:pt>
                <c:pt idx="274">
                  <c:v>0.32285173446584248</c:v>
                </c:pt>
                <c:pt idx="275">
                  <c:v>0.31963930603353785</c:v>
                </c:pt>
                <c:pt idx="276">
                  <c:v>0.31645884179820349</c:v>
                </c:pt>
                <c:pt idx="277">
                  <c:v>0.31331002371076577</c:v>
                </c:pt>
                <c:pt idx="278">
                  <c:v>0.31019253688679144</c:v>
                </c:pt>
                <c:pt idx="279">
                  <c:v>0.30710606957500064</c:v>
                </c:pt>
                <c:pt idx="280">
                  <c:v>0.30405031312608988</c:v>
                </c:pt>
                <c:pt idx="281">
                  <c:v>0.30102496196186773</c:v>
                </c:pt>
                <c:pt idx="282">
                  <c:v>0.29802971354469682</c:v>
                </c:pt>
                <c:pt idx="283">
                  <c:v>0.2950642683472392</c:v>
                </c:pt>
                <c:pt idx="284">
                  <c:v>0.29212832982250414</c:v>
                </c:pt>
                <c:pt idx="285">
                  <c:v>0.28922160437419231</c:v>
                </c:pt>
                <c:pt idx="286">
                  <c:v>0.28634380132733667</c:v>
                </c:pt>
                <c:pt idx="287">
                  <c:v>0.28349463289923449</c:v>
                </c:pt>
                <c:pt idx="288">
                  <c:v>0.28067381417066861</c:v>
                </c:pt>
                <c:pt idx="289">
                  <c:v>0.27788106305741544</c:v>
                </c:pt>
                <c:pt idx="290">
                  <c:v>0.27511610028203615</c:v>
                </c:pt>
                <c:pt idx="291">
                  <c:v>0.2723786493459493</c:v>
                </c:pt>
                <c:pt idx="292">
                  <c:v>0.26966843650178007</c:v>
                </c:pt>
                <c:pt idx="293">
                  <c:v>0.26698519072598542</c:v>
                </c:pt>
                <c:pt idx="294">
                  <c:v>0.26432864369175185</c:v>
                </c:pt>
                <c:pt idx="295">
                  <c:v>0.2616985297421619</c:v>
                </c:pt>
                <c:pt idx="296">
                  <c:v>0.25909458586362916</c:v>
                </c:pt>
                <c:pt idx="297">
                  <c:v>0.25651655165959569</c:v>
                </c:pt>
                <c:pt idx="298">
                  <c:v>0.25396416932449251</c:v>
                </c:pt>
                <c:pt idx="299">
                  <c:v>0.25143718361795941</c:v>
                </c:pt>
                <c:pt idx="300">
                  <c:v>0.24893534183931973</c:v>
                </c:pt>
                <c:pt idx="301">
                  <c:v>0.24645839380231074</c:v>
                </c:pt>
                <c:pt idx="302">
                  <c:v>0.2440060918100648</c:v>
                </c:pt>
                <c:pt idx="303">
                  <c:v>0.24157819063033883</c:v>
                </c:pt>
                <c:pt idx="304">
                  <c:v>0.23917444747099184</c:v>
                </c:pt>
                <c:pt idx="305">
                  <c:v>0.23679462195570464</c:v>
                </c:pt>
                <c:pt idx="306">
                  <c:v>0.23443847609994242</c:v>
                </c:pt>
                <c:pt idx="307">
                  <c:v>0.23210577428715634</c:v>
                </c:pt>
                <c:pt idx="308">
                  <c:v>0.22979628324522103</c:v>
                </c:pt>
                <c:pt idx="309">
                  <c:v>0.22750977202310785</c:v>
                </c:pt>
                <c:pt idx="310">
                  <c:v>0.22524601196778901</c:v>
                </c:pt>
                <c:pt idx="311">
                  <c:v>0.22300477670137259</c:v>
                </c:pt>
                <c:pt idx="312">
                  <c:v>0.2207858420984643</c:v>
                </c:pt>
                <c:pt idx="313">
                  <c:v>0.2185889862637547</c:v>
                </c:pt>
                <c:pt idx="314">
                  <c:v>0.2164139895098296</c:v>
                </c:pt>
                <c:pt idx="315">
                  <c:v>0.21426063433520093</c:v>
                </c:pt>
                <c:pt idx="316">
                  <c:v>0.21212870540255693</c:v>
                </c:pt>
                <c:pt idx="317">
                  <c:v>0.21001798951722775</c:v>
                </c:pt>
                <c:pt idx="318">
                  <c:v>0.2079282756058658</c:v>
                </c:pt>
                <c:pt idx="319">
                  <c:v>0.2058593546953387</c:v>
                </c:pt>
                <c:pt idx="320">
                  <c:v>0.20381101989183106</c:v>
                </c:pt>
                <c:pt idx="321">
                  <c:v>0.20178306636015575</c:v>
                </c:pt>
                <c:pt idx="322">
                  <c:v>0.19977529130326949</c:v>
                </c:pt>
                <c:pt idx="323">
                  <c:v>0.19778749394199374</c:v>
                </c:pt>
                <c:pt idx="324">
                  <c:v>0.19581947549493539</c:v>
                </c:pt>
                <c:pt idx="325">
                  <c:v>0.19387103915861004</c:v>
                </c:pt>
                <c:pt idx="326">
                  <c:v>0.19194199008776028</c:v>
                </c:pt>
                <c:pt idx="327">
                  <c:v>0.19003213537587149</c:v>
                </c:pt>
                <c:pt idx="328">
                  <c:v>0.1881412840358811</c:v>
                </c:pt>
                <c:pt idx="329">
                  <c:v>0.18626924698107905</c:v>
                </c:pt>
                <c:pt idx="330">
                  <c:v>0.18441583700620007</c:v>
                </c:pt>
                <c:pt idx="331">
                  <c:v>0.18258086876870014</c:v>
                </c:pt>
                <c:pt idx="332">
                  <c:v>0.18076415877023205</c:v>
                </c:pt>
                <c:pt idx="333">
                  <c:v>0.17896552533827659</c:v>
                </c:pt>
                <c:pt idx="334">
                  <c:v>0.17718478860799319</c:v>
                </c:pt>
                <c:pt idx="335">
                  <c:v>0.17542177050422514</c:v>
                </c:pt>
                <c:pt idx="336">
                  <c:v>0.17367629472369106</c:v>
                </c:pt>
                <c:pt idx="337">
                  <c:v>0.17194818671736356</c:v>
                </c:pt>
                <c:pt idx="338">
                  <c:v>0.17023727367299507</c:v>
                </c:pt>
                <c:pt idx="339">
                  <c:v>0.16854338449786035</c:v>
                </c:pt>
                <c:pt idx="340">
                  <c:v>0.16686634980162871</c:v>
                </c:pt>
                <c:pt idx="341">
                  <c:v>0.16520600187943307</c:v>
                </c:pt>
                <c:pt idx="342">
                  <c:v>0.1635621746950974</c:v>
                </c:pt>
                <c:pt idx="343">
                  <c:v>0.16193470386453368</c:v>
                </c:pt>
                <c:pt idx="344">
                  <c:v>0.16032342663930227</c:v>
                </c:pt>
                <c:pt idx="345">
                  <c:v>0.15872818189033813</c:v>
                </c:pt>
                <c:pt idx="346">
                  <c:v>0.15714881009183695</c:v>
                </c:pt>
                <c:pt idx="347">
                  <c:v>0.1555851533053027</c:v>
                </c:pt>
                <c:pt idx="348">
                  <c:v>0.15403705516375388</c:v>
                </c:pt>
                <c:pt idx="349">
                  <c:v>0.15250436085608593</c:v>
                </c:pt>
                <c:pt idx="350">
                  <c:v>0.15098691711159104</c:v>
                </c:pt>
                <c:pt idx="351">
                  <c:v>0.14948457218463007</c:v>
                </c:pt>
                <c:pt idx="352">
                  <c:v>0.14799717583945848</c:v>
                </c:pt>
                <c:pt idx="353">
                  <c:v>0.14652457933520235</c:v>
                </c:pt>
                <c:pt idx="354">
                  <c:v>0.14506663541098386</c:v>
                </c:pt>
                <c:pt idx="355">
                  <c:v>0.14362319827119571</c:v>
                </c:pt>
                <c:pt idx="356">
                  <c:v>0.14219412357092107</c:v>
                </c:pt>
                <c:pt idx="357">
                  <c:v>0.1407792684014991</c:v>
                </c:pt>
                <c:pt idx="358">
                  <c:v>0.13937849127623372</c:v>
                </c:pt>
                <c:pt idx="359">
                  <c:v>0.13799165211624509</c:v>
                </c:pt>
                <c:pt idx="360">
                  <c:v>0.13661861223646146</c:v>
                </c:pt>
                <c:pt idx="361">
                  <c:v>0.13525923433175069</c:v>
                </c:pt>
                <c:pt idx="362">
                  <c:v>0.13391338246318951</c:v>
                </c:pt>
                <c:pt idx="363">
                  <c:v>0.13258092204446961</c:v>
                </c:pt>
                <c:pt idx="364">
                  <c:v>0.13126171982843851</c:v>
                </c:pt>
                <c:pt idx="365">
                  <c:v>0.1299556438937754</c:v>
                </c:pt>
                <c:pt idx="366">
                  <c:v>0.12866256363179845</c:v>
                </c:pt>
                <c:pt idx="367">
                  <c:v>0.12738234973340379</c:v>
                </c:pt>
                <c:pt idx="368">
                  <c:v>0.12611487417613487</c:v>
                </c:pt>
                <c:pt idx="369">
                  <c:v>0.12486001021137956</c:v>
                </c:pt>
                <c:pt idx="370">
                  <c:v>0.12361763235169573</c:v>
                </c:pt>
                <c:pt idx="371">
                  <c:v>0.12238761635826211</c:v>
                </c:pt>
                <c:pt idx="372">
                  <c:v>0.12116983922845434</c:v>
                </c:pt>
                <c:pt idx="373">
                  <c:v>0.11996417918354471</c:v>
                </c:pt>
                <c:pt idx="374">
                  <c:v>0.11877051565652383</c:v>
                </c:pt>
                <c:pt idx="375">
                  <c:v>0.11758872928004439</c:v>
                </c:pt>
                <c:pt idx="376">
                  <c:v>0.11641870187448386</c:v>
                </c:pt>
                <c:pt idx="377">
                  <c:v>0.11526031643612668</c:v>
                </c:pt>
                <c:pt idx="378">
                  <c:v>0.11411345712546379</c:v>
                </c:pt>
                <c:pt idx="379">
                  <c:v>0.11297800925560821</c:v>
                </c:pt>
                <c:pt idx="380">
                  <c:v>0.11185385928082686</c:v>
                </c:pt>
                <c:pt idx="381">
                  <c:v>0.11074089478518545</c:v>
                </c:pt>
                <c:pt idx="382">
                  <c:v>0.10963900447130698</c:v>
                </c:pt>
                <c:pt idx="383">
                  <c:v>0.10854807814924179</c:v>
                </c:pt>
                <c:pt idx="384">
                  <c:v>0.10746800672544855</c:v>
                </c:pt>
                <c:pt idx="385">
                  <c:v>0.10639868219188481</c:v>
                </c:pt>
                <c:pt idx="386">
                  <c:v>0.1053399976152061</c:v>
                </c:pt>
                <c:pt idx="387">
                  <c:v>0.10429184712607252</c:v>
                </c:pt>
                <c:pt idx="388">
                  <c:v>0.10325412590856183</c:v>
                </c:pt>
                <c:pt idx="389">
                  <c:v>0.10222673018968728</c:v>
                </c:pt>
                <c:pt idx="390">
                  <c:v>0.10120955722902092</c:v>
                </c:pt>
                <c:pt idx="391">
                  <c:v>0.10020250530841908</c:v>
                </c:pt>
                <c:pt idx="392">
                  <c:v>9.9205473721850429E-2</c:v>
                </c:pt>
                <c:pt idx="393">
                  <c:v>9.8218362765325543E-2</c:v>
                </c:pt>
                <c:pt idx="394">
                  <c:v>9.7241073726926003E-2</c:v>
                </c:pt>
                <c:pt idx="395">
                  <c:v>9.6273508876933672E-2</c:v>
                </c:pt>
                <c:pt idx="396">
                  <c:v>9.5315571458057219E-2</c:v>
                </c:pt>
                <c:pt idx="397">
                  <c:v>9.4367165675756454E-2</c:v>
                </c:pt>
                <c:pt idx="398">
                  <c:v>9.3428196688662951E-2</c:v>
                </c:pt>
                <c:pt idx="399">
                  <c:v>9.2498570599095303E-2</c:v>
                </c:pt>
                <c:pt idx="400">
                  <c:v>9.1578194443670005E-2</c:v>
                </c:pt>
                <c:pt idx="401">
                  <c:v>9.0666976184004419E-2</c:v>
                </c:pt>
                <c:pt idx="402">
                  <c:v>8.9764824697513373E-2</c:v>
                </c:pt>
                <c:pt idx="403">
                  <c:v>8.887164976829634E-2</c:v>
                </c:pt>
                <c:pt idx="404">
                  <c:v>8.7987362078116096E-2</c:v>
                </c:pt>
                <c:pt idx="405">
                  <c:v>8.7111873197465786E-2</c:v>
                </c:pt>
                <c:pt idx="406">
                  <c:v>8.6245095576729644E-2</c:v>
                </c:pt>
                <c:pt idx="407">
                  <c:v>8.5386942537422295E-2</c:v>
                </c:pt>
                <c:pt idx="408">
                  <c:v>8.4537328263524655E-2</c:v>
                </c:pt>
                <c:pt idx="409">
                  <c:v>8.3696167792901538E-2</c:v>
                </c:pt>
                <c:pt idx="410">
                  <c:v>8.286337700880457E-2</c:v>
                </c:pt>
                <c:pt idx="411">
                  <c:v>8.2038872631461632E-2</c:v>
                </c:pt>
                <c:pt idx="412">
                  <c:v>8.1222572209747684E-2</c:v>
                </c:pt>
                <c:pt idx="413">
                  <c:v>8.0414394112940518E-2</c:v>
                </c:pt>
                <c:pt idx="414">
                  <c:v>7.9614257522556853E-2</c:v>
                </c:pt>
                <c:pt idx="415">
                  <c:v>7.8822082424270884E-2</c:v>
                </c:pt>
                <c:pt idx="416">
                  <c:v>7.803778959991263E-2</c:v>
                </c:pt>
                <c:pt idx="417">
                  <c:v>7.7261300619546003E-2</c:v>
                </c:pt>
                <c:pt idx="418">
                  <c:v>7.6492537833626029E-2</c:v>
                </c:pt>
                <c:pt idx="419">
                  <c:v>7.5731424365233418E-2</c:v>
                </c:pt>
                <c:pt idx="420">
                  <c:v>7.4977884102387052E-2</c:v>
                </c:pt>
                <c:pt idx="421">
                  <c:v>7.4231841690432634E-2</c:v>
                </c:pt>
                <c:pt idx="422">
                  <c:v>7.3493222524507421E-2</c:v>
                </c:pt>
                <c:pt idx="423">
                  <c:v>7.2761952742079195E-2</c:v>
                </c:pt>
                <c:pt idx="424">
                  <c:v>7.2037959215560346E-2</c:v>
                </c:pt>
                <c:pt idx="425">
                  <c:v>7.1321169544994886E-2</c:v>
                </c:pt>
                <c:pt idx="426">
                  <c:v>7.0611512050818365E-2</c:v>
                </c:pt>
                <c:pt idx="427">
                  <c:v>6.9908915766690116E-2</c:v>
                </c:pt>
                <c:pt idx="428">
                  <c:v>6.9213310432396091E-2</c:v>
                </c:pt>
                <c:pt idx="429">
                  <c:v>6.8524626486823392E-2</c:v>
                </c:pt>
                <c:pt idx="430">
                  <c:v>6.7842795061003283E-2</c:v>
                </c:pt>
                <c:pt idx="431">
                  <c:v>6.7167747971225197E-2</c:v>
                </c:pt>
                <c:pt idx="432">
                  <c:v>6.649941771221754E-2</c:v>
                </c:pt>
                <c:pt idx="433">
                  <c:v>6.5837737450397407E-2</c:v>
                </c:pt>
                <c:pt idx="434">
                  <c:v>6.5182641017187404E-2</c:v>
                </c:pt>
                <c:pt idx="435">
                  <c:v>6.4534062902398048E-2</c:v>
                </c:pt>
                <c:pt idx="436">
                  <c:v>6.3891938247677554E-2</c:v>
                </c:pt>
                <c:pt idx="437">
                  <c:v>6.3256202840025227E-2</c:v>
                </c:pt>
                <c:pt idx="438">
                  <c:v>6.2626793105370643E-2</c:v>
                </c:pt>
                <c:pt idx="439">
                  <c:v>6.2003646102215759E-2</c:v>
                </c:pt>
                <c:pt idx="440">
                  <c:v>6.1386699515340981E-2</c:v>
                </c:pt>
                <c:pt idx="441">
                  <c:v>6.0775891649573484E-2</c:v>
                </c:pt>
                <c:pt idx="442">
                  <c:v>6.0171161423617642E-2</c:v>
                </c:pt>
                <c:pt idx="443">
                  <c:v>5.9572448363947011E-2</c:v>
                </c:pt>
                <c:pt idx="444">
                  <c:v>5.8979692598756656E-2</c:v>
                </c:pt>
                <c:pt idx="445">
                  <c:v>5.8392834851976078E-2</c:v>
                </c:pt>
                <c:pt idx="446">
                  <c:v>5.7811816437341498E-2</c:v>
                </c:pt>
                <c:pt idx="447">
                  <c:v>5.7236579252527384E-2</c:v>
                </c:pt>
                <c:pt idx="448">
                  <c:v>5.6667065773335835E-2</c:v>
                </c:pt>
                <c:pt idx="449">
                  <c:v>5.6103219047944325E-2</c:v>
                </c:pt>
                <c:pt idx="450">
                  <c:v>5.5544982691210443E-2</c:v>
                </c:pt>
                <c:pt idx="451">
                  <c:v>5.4992300879033285E-2</c:v>
                </c:pt>
                <c:pt idx="452">
                  <c:v>5.4445118342771145E-2</c:v>
                </c:pt>
                <c:pt idx="453">
                  <c:v>5.3903380363714316E-2</c:v>
                </c:pt>
                <c:pt idx="454">
                  <c:v>5.3367032767613586E-2</c:v>
                </c:pt>
                <c:pt idx="455">
                  <c:v>5.2836021919262198E-2</c:v>
                </c:pt>
                <c:pt idx="456">
                  <c:v>5.231029471713295E-2</c:v>
                </c:pt>
                <c:pt idx="457">
                  <c:v>5.1789798588067475E-2</c:v>
                </c:pt>
                <c:pt idx="458">
                  <c:v>5.127448148201906E-2</c:v>
                </c:pt>
                <c:pt idx="459">
                  <c:v>5.0764291866847826E-2</c:v>
                </c:pt>
                <c:pt idx="460">
                  <c:v>5.0259178723166896E-2</c:v>
                </c:pt>
                <c:pt idx="461">
                  <c:v>4.9759091539241129E-2</c:v>
                </c:pt>
                <c:pt idx="462">
                  <c:v>4.9263980305935276E-2</c:v>
                </c:pt>
                <c:pt idx="463">
                  <c:v>4.8773795511713521E-2</c:v>
                </c:pt>
                <c:pt idx="464">
                  <c:v>4.8288488137687893E-2</c:v>
                </c:pt>
                <c:pt idx="465">
                  <c:v>4.7808009652716588E-2</c:v>
                </c:pt>
                <c:pt idx="466">
                  <c:v>4.7332312008550689E-2</c:v>
                </c:pt>
                <c:pt idx="467">
                  <c:v>4.6861347635029325E-2</c:v>
                </c:pt>
                <c:pt idx="468">
                  <c:v>4.6395069435322761E-2</c:v>
                </c:pt>
                <c:pt idx="469">
                  <c:v>4.5933430781222431E-2</c:v>
                </c:pt>
                <c:pt idx="470">
                  <c:v>4.5476385508478191E-2</c:v>
                </c:pt>
                <c:pt idx="471">
                  <c:v>4.5023887912181877E-2</c:v>
                </c:pt>
                <c:pt idx="472">
                  <c:v>4.4575892742196858E-2</c:v>
                </c:pt>
                <c:pt idx="473">
                  <c:v>4.4132355198632754E-2</c:v>
                </c:pt>
                <c:pt idx="474">
                  <c:v>4.3693230927365594E-2</c:v>
                </c:pt>
                <c:pt idx="475">
                  <c:v>4.3258476015601857E-2</c:v>
                </c:pt>
                <c:pt idx="476">
                  <c:v>4.2828046987489009E-2</c:v>
                </c:pt>
                <c:pt idx="477">
                  <c:v>4.2401900799765059E-2</c:v>
                </c:pt>
                <c:pt idx="478">
                  <c:v>4.1979994837456083E-2</c:v>
                </c:pt>
                <c:pt idx="479">
                  <c:v>4.1562286909614381E-2</c:v>
                </c:pt>
                <c:pt idx="480">
                  <c:v>4.1148735245098912E-2</c:v>
                </c:pt>
                <c:pt idx="481">
                  <c:v>4.0739298488398711E-2</c:v>
                </c:pt>
                <c:pt idx="482">
                  <c:v>4.0333935695496856E-2</c:v>
                </c:pt>
                <c:pt idx="483">
                  <c:v>3.9932606329776306E-2</c:v>
                </c:pt>
                <c:pt idx="484">
                  <c:v>3.9535270257966007E-2</c:v>
                </c:pt>
                <c:pt idx="485">
                  <c:v>3.9141887746127688E-2</c:v>
                </c:pt>
                <c:pt idx="486">
                  <c:v>3.8752419455682321E-2</c:v>
                </c:pt>
                <c:pt idx="487">
                  <c:v>3.8366826439476281E-2</c:v>
                </c:pt>
                <c:pt idx="488">
                  <c:v>3.7985070137886691E-2</c:v>
                </c:pt>
                <c:pt idx="489">
                  <c:v>3.7607112374965217E-2</c:v>
                </c:pt>
                <c:pt idx="490">
                  <c:v>3.7232915354620595E-2</c:v>
                </c:pt>
                <c:pt idx="491">
                  <c:v>3.6862441656838947E-2</c:v>
                </c:pt>
                <c:pt idx="492">
                  <c:v>3.6495654233941813E-2</c:v>
                </c:pt>
                <c:pt idx="493">
                  <c:v>3.613251640688122E-2</c:v>
                </c:pt>
                <c:pt idx="494">
                  <c:v>3.5772991861571846E-2</c:v>
                </c:pt>
                <c:pt idx="495">
                  <c:v>3.5417044645259556E-2</c:v>
                </c:pt>
                <c:pt idx="496">
                  <c:v>3.5064639162926063E-2</c:v>
                </c:pt>
                <c:pt idx="497">
                  <c:v>3.4715740173729526E-2</c:v>
                </c:pt>
                <c:pt idx="498">
                  <c:v>3.4370312787480206E-2</c:v>
                </c:pt>
                <c:pt idx="499">
                  <c:v>3.4028322461151721E-2</c:v>
                </c:pt>
                <c:pt idx="500">
                  <c:v>3.3689734995426324E-2</c:v>
                </c:pt>
                <c:pt idx="501">
                  <c:v>3.3354516531275358E-2</c:v>
                </c:pt>
                <c:pt idx="502">
                  <c:v>3.302263354657306E-2</c:v>
                </c:pt>
                <c:pt idx="503">
                  <c:v>3.2694052852744335E-2</c:v>
                </c:pt>
                <c:pt idx="504">
                  <c:v>3.2368741591446072E-2</c:v>
                </c:pt>
                <c:pt idx="505">
                  <c:v>3.2046667231280947E-2</c:v>
                </c:pt>
                <c:pt idx="506">
                  <c:v>3.1727797564544621E-2</c:v>
                </c:pt>
                <c:pt idx="507">
                  <c:v>3.1412100704004638E-2</c:v>
                </c:pt>
                <c:pt idx="508">
                  <c:v>3.1099545079711924E-2</c:v>
                </c:pt>
                <c:pt idx="509">
                  <c:v>3.0790099435843554E-2</c:v>
                </c:pt>
                <c:pt idx="510">
                  <c:v>3.048373282757727E-2</c:v>
                </c:pt>
                <c:pt idx="511">
                  <c:v>3.0180414617996941E-2</c:v>
                </c:pt>
                <c:pt idx="512">
                  <c:v>2.9880114475028811E-2</c:v>
                </c:pt>
                <c:pt idx="513">
                  <c:v>2.9582802368408392E-2</c:v>
                </c:pt>
                <c:pt idx="514">
                  <c:v>2.9288448566677228E-2</c:v>
                </c:pt>
                <c:pt idx="515">
                  <c:v>2.8997023634209855E-2</c:v>
                </c:pt>
                <c:pt idx="516">
                  <c:v>2.8708498428270144E-2</c:v>
                </c:pt>
                <c:pt idx="517">
                  <c:v>2.8422844096097116E-2</c:v>
                </c:pt>
                <c:pt idx="518">
                  <c:v>2.8140032072019476E-2</c:v>
                </c:pt>
                <c:pt idx="519">
                  <c:v>2.7860034074599149E-2</c:v>
                </c:pt>
                <c:pt idx="520">
                  <c:v>2.7582822103803046E-2</c:v>
                </c:pt>
                <c:pt idx="521">
                  <c:v>2.7308368438203071E-2</c:v>
                </c:pt>
                <c:pt idx="522">
                  <c:v>2.7036645632203982E-2</c:v>
                </c:pt>
                <c:pt idx="523">
                  <c:v>2.6767626513298705E-2</c:v>
                </c:pt>
                <c:pt idx="524">
                  <c:v>2.6501284179351235E-2</c:v>
                </c:pt>
                <c:pt idx="525">
                  <c:v>2.6237591995906129E-2</c:v>
                </c:pt>
                <c:pt idx="526">
                  <c:v>2.5976523593525369E-2</c:v>
                </c:pt>
                <c:pt idx="527">
                  <c:v>2.571805286515114E-2</c:v>
                </c:pt>
                <c:pt idx="528">
                  <c:v>2.5462153963495184E-2</c:v>
                </c:pt>
                <c:pt idx="529">
                  <c:v>2.5208801298454157E-2</c:v>
                </c:pt>
                <c:pt idx="530">
                  <c:v>2.4957969534550331E-2</c:v>
                </c:pt>
                <c:pt idx="531">
                  <c:v>2.4709633588398363E-2</c:v>
                </c:pt>
                <c:pt idx="532">
                  <c:v>2.446376862619664E-2</c:v>
                </c:pt>
                <c:pt idx="533">
                  <c:v>2.4220350061244102E-2</c:v>
                </c:pt>
                <c:pt idx="534">
                  <c:v>2.3979353551481383E-2</c:v>
                </c:pt>
                <c:pt idx="535">
                  <c:v>2.3740754997056669E-2</c:v>
                </c:pt>
                <c:pt idx="536">
                  <c:v>2.350453053791569E-2</c:v>
                </c:pt>
                <c:pt idx="537">
                  <c:v>2.3270656551415657E-2</c:v>
                </c:pt>
                <c:pt idx="538">
                  <c:v>2.3039109649963065E-2</c:v>
                </c:pt>
                <c:pt idx="539">
                  <c:v>2.2809866678674792E-2</c:v>
                </c:pt>
                <c:pt idx="540">
                  <c:v>2.2582904713062672E-2</c:v>
                </c:pt>
                <c:pt idx="541">
                  <c:v>2.2358201056740981E-2</c:v>
                </c:pt>
                <c:pt idx="542">
                  <c:v>2.213573323915689E-2</c:v>
                </c:pt>
                <c:pt idx="543">
                  <c:v>2.1915479013343217E-2</c:v>
                </c:pt>
                <c:pt idx="544">
                  <c:v>2.1697416353693842E-2</c:v>
                </c:pt>
                <c:pt idx="545">
                  <c:v>2.1481523453761069E-2</c:v>
                </c:pt>
                <c:pt idx="546">
                  <c:v>2.1267778724074777E-2</c:v>
                </c:pt>
                <c:pt idx="547">
                  <c:v>2.1056160789984336E-2</c:v>
                </c:pt>
                <c:pt idx="548">
                  <c:v>2.0846648489519726E-2</c:v>
                </c:pt>
                <c:pt idx="549">
                  <c:v>2.0639220871276374E-2</c:v>
                </c:pt>
                <c:pt idx="550">
                  <c:v>2.0433857192319518E-2</c:v>
                </c:pt>
                <c:pt idx="551">
                  <c:v>2.0230536916110185E-2</c:v>
                </c:pt>
                <c:pt idx="552">
                  <c:v>2.0029239710451282E-2</c:v>
                </c:pt>
                <c:pt idx="553">
                  <c:v>1.9829945445454529E-2</c:v>
                </c:pt>
                <c:pt idx="554">
                  <c:v>1.9632634191527335E-2</c:v>
                </c:pt>
                <c:pt idx="555">
                  <c:v>1.9437286217379876E-2</c:v>
                </c:pt>
                <c:pt idx="556">
                  <c:v>1.9243881988051943E-2</c:v>
                </c:pt>
                <c:pt idx="557">
                  <c:v>1.9052402162959423E-2</c:v>
                </c:pt>
                <c:pt idx="558">
                  <c:v>1.8862827593960272E-2</c:v>
                </c:pt>
                <c:pt idx="559">
                  <c:v>1.8675139323439591E-2</c:v>
                </c:pt>
                <c:pt idx="560">
                  <c:v>1.848931858241392E-2</c:v>
                </c:pt>
                <c:pt idx="561">
                  <c:v>1.8305346788654295E-2</c:v>
                </c:pt>
                <c:pt idx="562">
                  <c:v>1.8123205544828054E-2</c:v>
                </c:pt>
                <c:pt idx="563">
                  <c:v>1.7942876636659021E-2</c:v>
                </c:pt>
                <c:pt idx="564">
                  <c:v>1.7764342031106099E-2</c:v>
                </c:pt>
                <c:pt idx="565">
                  <c:v>1.7587583874559956E-2</c:v>
                </c:pt>
                <c:pt idx="566">
                  <c:v>1.741258449105762E-2</c:v>
                </c:pt>
                <c:pt idx="567">
                  <c:v>1.7239326380514942E-2</c:v>
                </c:pt>
                <c:pt idx="568">
                  <c:v>1.7067792216976456E-2</c:v>
                </c:pt>
                <c:pt idx="569">
                  <c:v>1.6897964846882902E-2</c:v>
                </c:pt>
                <c:pt idx="570">
                  <c:v>1.6729827287355691E-2</c:v>
                </c:pt>
                <c:pt idx="571">
                  <c:v>1.6563362724498803E-2</c:v>
                </c:pt>
                <c:pt idx="572">
                  <c:v>1.6398554511717209E-2</c:v>
                </c:pt>
                <c:pt idx="573">
                  <c:v>1.6235386168052281E-2</c:v>
                </c:pt>
                <c:pt idx="574">
                  <c:v>1.6073841376533719E-2</c:v>
                </c:pt>
                <c:pt idx="575">
                  <c:v>1.59139039825477E-2</c:v>
                </c:pt>
                <c:pt idx="576">
                  <c:v>1.5755557992221576E-2</c:v>
                </c:pt>
                <c:pt idx="577">
                  <c:v>1.5598787570824337E-2</c:v>
                </c:pt>
                <c:pt idx="578">
                  <c:v>1.5443577041183227E-2</c:v>
                </c:pt>
                <c:pt idx="579">
                  <c:v>1.5289910882115927E-2</c:v>
                </c:pt>
                <c:pt idx="580">
                  <c:v>1.5137773726878471E-2</c:v>
                </c:pt>
                <c:pt idx="581">
                  <c:v>1.4987150361628558E-2</c:v>
                </c:pt>
                <c:pt idx="582">
                  <c:v>1.4838025723904129E-2</c:v>
                </c:pt>
                <c:pt idx="583">
                  <c:v>1.4690384901117164E-2</c:v>
                </c:pt>
                <c:pt idx="584">
                  <c:v>1.4544213129062339E-2</c:v>
                </c:pt>
                <c:pt idx="585">
                  <c:v>1.439949579044064E-2</c:v>
                </c:pt>
                <c:pt idx="586">
                  <c:v>1.4256218413397592E-2</c:v>
                </c:pt>
                <c:pt idx="587">
                  <c:v>1.4114366670076116E-2</c:v>
                </c:pt>
                <c:pt idx="588">
                  <c:v>1.3973926375183661E-2</c:v>
                </c:pt>
                <c:pt idx="589">
                  <c:v>1.3834883484573702E-2</c:v>
                </c:pt>
                <c:pt idx="590">
                  <c:v>1.3697224093841307E-2</c:v>
                </c:pt>
                <c:pt idx="591">
                  <c:v>1.3560934436932674E-2</c:v>
                </c:pt>
                <c:pt idx="592">
                  <c:v>1.3426000884768564E-2</c:v>
                </c:pt>
                <c:pt idx="593">
                  <c:v>1.3292409943881294E-2</c:v>
                </c:pt>
                <c:pt idx="594">
                  <c:v>1.3160148255065476E-2</c:v>
                </c:pt>
                <c:pt idx="595">
                  <c:v>1.3029202592041971E-2</c:v>
                </c:pt>
                <c:pt idx="596">
                  <c:v>1.2899559860135386E-2</c:v>
                </c:pt>
                <c:pt idx="597">
                  <c:v>1.2771207094964482E-2</c:v>
                </c:pt>
                <c:pt idx="598">
                  <c:v>1.2644131461145774E-2</c:v>
                </c:pt>
                <c:pt idx="599">
                  <c:v>1.2518320251010011E-2</c:v>
                </c:pt>
                <c:pt idx="600">
                  <c:v>1.2393760883331295E-2</c:v>
                </c:pt>
              </c:numCache>
            </c:numRef>
          </c:yVal>
          <c:smooth val="0"/>
        </c:ser>
        <c:dLbls>
          <c:showLegendKey val="0"/>
          <c:showVal val="0"/>
          <c:showCatName val="0"/>
          <c:showSerName val="0"/>
          <c:showPercent val="0"/>
          <c:showBubbleSize val="0"/>
        </c:dLbls>
        <c:axId val="320556256"/>
        <c:axId val="320554688"/>
      </c:scatterChart>
      <c:valAx>
        <c:axId val="320556256"/>
        <c:scaling>
          <c:orientation val="minMax"/>
          <c:max val="50"/>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400">
                    <a:solidFill>
                      <a:schemeClr val="accent5">
                        <a:lumMod val="50000"/>
                      </a:schemeClr>
                    </a:solidFill>
                  </a:rPr>
                  <a:t>Time (s)</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rgbClr val="002060"/>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20554688"/>
        <c:crosses val="autoZero"/>
        <c:crossBetween val="midCat"/>
      </c:valAx>
      <c:valAx>
        <c:axId val="320554688"/>
        <c:scaling>
          <c:orientation val="minMax"/>
        </c:scaling>
        <c:delete val="0"/>
        <c:axPos val="l"/>
        <c:majorGridlines>
          <c:spPr>
            <a:ln w="9525" cap="flat" cmpd="sng" algn="ctr">
              <a:solidFill>
                <a:srgbClr val="002060"/>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400">
                    <a:solidFill>
                      <a:schemeClr val="accent5">
                        <a:lumMod val="50000"/>
                      </a:schemeClr>
                    </a:solidFill>
                  </a:rPr>
                  <a:t>Current (A)</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2055625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Capacitor Voltage</a:t>
            </a:r>
          </a:p>
        </c:rich>
      </c:tx>
      <c:layout>
        <c:manualLayout>
          <c:xMode val="edge"/>
          <c:yMode val="edge"/>
          <c:x val="0.40949300087489071"/>
          <c:y val="3.70370370370370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solidFill>
                <a:schemeClr val="accent1"/>
              </a:solidFill>
              <a:round/>
            </a:ln>
            <a:effectLst/>
          </c:spPr>
          <c:marker>
            <c:symbol val="none"/>
          </c:marker>
          <c:xVal>
            <c:numRef>
              <c:f>Sheet1!$A$2:$A$62</c:f>
              <c:numCache>
                <c:formatCode>General</c:formatCode>
                <c:ptCount val="61"/>
                <c:pt idx="0">
                  <c:v>0</c:v>
                </c:pt>
                <c:pt idx="1">
                  <c:v>0.1</c:v>
                </c:pt>
                <c:pt idx="2">
                  <c:v>0.2</c:v>
                </c:pt>
                <c:pt idx="3">
                  <c:v>0.3</c:v>
                </c:pt>
                <c:pt idx="4">
                  <c:v>0.4</c:v>
                </c:pt>
                <c:pt idx="5">
                  <c:v>0.5</c:v>
                </c:pt>
                <c:pt idx="6">
                  <c:v>0.6</c:v>
                </c:pt>
                <c:pt idx="7">
                  <c:v>0.7</c:v>
                </c:pt>
                <c:pt idx="8">
                  <c:v>0.8</c:v>
                </c:pt>
                <c:pt idx="9">
                  <c:v>0.9</c:v>
                </c:pt>
                <c:pt idx="10">
                  <c:v>1</c:v>
                </c:pt>
                <c:pt idx="11">
                  <c:v>1.1000000000000001</c:v>
                </c:pt>
                <c:pt idx="12">
                  <c:v>1.2</c:v>
                </c:pt>
                <c:pt idx="13">
                  <c:v>1.3</c:v>
                </c:pt>
                <c:pt idx="14">
                  <c:v>1.4</c:v>
                </c:pt>
                <c:pt idx="15">
                  <c:v>1.5</c:v>
                </c:pt>
                <c:pt idx="16">
                  <c:v>1.6</c:v>
                </c:pt>
                <c:pt idx="17">
                  <c:v>1.7</c:v>
                </c:pt>
                <c:pt idx="18">
                  <c:v>1.8</c:v>
                </c:pt>
                <c:pt idx="19">
                  <c:v>1.9</c:v>
                </c:pt>
                <c:pt idx="20">
                  <c:v>2</c:v>
                </c:pt>
                <c:pt idx="21">
                  <c:v>2.1</c:v>
                </c:pt>
                <c:pt idx="22">
                  <c:v>2.2000000000000002</c:v>
                </c:pt>
                <c:pt idx="23">
                  <c:v>2.2999999999999998</c:v>
                </c:pt>
                <c:pt idx="24">
                  <c:v>2.4</c:v>
                </c:pt>
                <c:pt idx="25">
                  <c:v>2.5</c:v>
                </c:pt>
                <c:pt idx="26">
                  <c:v>2.6</c:v>
                </c:pt>
                <c:pt idx="27">
                  <c:v>2.7</c:v>
                </c:pt>
                <c:pt idx="28">
                  <c:v>2.8</c:v>
                </c:pt>
                <c:pt idx="29">
                  <c:v>2.9</c:v>
                </c:pt>
                <c:pt idx="30">
                  <c:v>3</c:v>
                </c:pt>
                <c:pt idx="31">
                  <c:v>3.1</c:v>
                </c:pt>
                <c:pt idx="32">
                  <c:v>3.2</c:v>
                </c:pt>
                <c:pt idx="33">
                  <c:v>3.3</c:v>
                </c:pt>
                <c:pt idx="34">
                  <c:v>3.4</c:v>
                </c:pt>
                <c:pt idx="35">
                  <c:v>3.5</c:v>
                </c:pt>
                <c:pt idx="36">
                  <c:v>3.6</c:v>
                </c:pt>
                <c:pt idx="37">
                  <c:v>3.7</c:v>
                </c:pt>
                <c:pt idx="38">
                  <c:v>3.8</c:v>
                </c:pt>
                <c:pt idx="39">
                  <c:v>3.9</c:v>
                </c:pt>
                <c:pt idx="40">
                  <c:v>4</c:v>
                </c:pt>
                <c:pt idx="41">
                  <c:v>4.0999999999999996</c:v>
                </c:pt>
                <c:pt idx="42">
                  <c:v>4.2</c:v>
                </c:pt>
                <c:pt idx="43">
                  <c:v>4.3</c:v>
                </c:pt>
                <c:pt idx="44">
                  <c:v>4.4000000000000004</c:v>
                </c:pt>
                <c:pt idx="45">
                  <c:v>4.5</c:v>
                </c:pt>
                <c:pt idx="46">
                  <c:v>4.5999999999999996</c:v>
                </c:pt>
                <c:pt idx="47">
                  <c:v>4.7</c:v>
                </c:pt>
                <c:pt idx="48">
                  <c:v>4.8</c:v>
                </c:pt>
                <c:pt idx="49">
                  <c:v>4.9000000000000004</c:v>
                </c:pt>
                <c:pt idx="50">
                  <c:v>5</c:v>
                </c:pt>
                <c:pt idx="51">
                  <c:v>5.0999999999999996</c:v>
                </c:pt>
                <c:pt idx="52">
                  <c:v>5.2</c:v>
                </c:pt>
                <c:pt idx="53">
                  <c:v>5.3</c:v>
                </c:pt>
                <c:pt idx="54">
                  <c:v>5.4</c:v>
                </c:pt>
                <c:pt idx="55">
                  <c:v>5.5</c:v>
                </c:pt>
                <c:pt idx="56">
                  <c:v>5.6</c:v>
                </c:pt>
                <c:pt idx="57">
                  <c:v>5.7</c:v>
                </c:pt>
                <c:pt idx="58">
                  <c:v>5.8</c:v>
                </c:pt>
                <c:pt idx="59">
                  <c:v>5.9</c:v>
                </c:pt>
                <c:pt idx="60">
                  <c:v>6</c:v>
                </c:pt>
              </c:numCache>
            </c:numRef>
          </c:xVal>
          <c:yVal>
            <c:numRef>
              <c:f>Sheet1!$C$2:$C$62</c:f>
              <c:numCache>
                <c:formatCode>General</c:formatCode>
                <c:ptCount val="61"/>
                <c:pt idx="0">
                  <c:v>0</c:v>
                </c:pt>
                <c:pt idx="1">
                  <c:v>30.275923942647655</c:v>
                </c:pt>
                <c:pt idx="2">
                  <c:v>57.496409316692009</c:v>
                </c:pt>
                <c:pt idx="3">
                  <c:v>81.969810207847942</c:v>
                </c:pt>
                <c:pt idx="4">
                  <c:v>103.97336168567537</c:v>
                </c:pt>
                <c:pt idx="5">
                  <c:v>123.75632032679998</c:v>
                </c:pt>
                <c:pt idx="6">
                  <c:v>141.54278779732718</c:v>
                </c:pt>
                <c:pt idx="7">
                  <c:v>157.53424948003416</c:v>
                </c:pt>
                <c:pt idx="8">
                  <c:v>171.91185690394985</c:v>
                </c:pt>
                <c:pt idx="9">
                  <c:v>184.83847983171978</c:v>
                </c:pt>
                <c:pt idx="10">
                  <c:v>196.4605512508349</c:v>
                </c:pt>
                <c:pt idx="11">
                  <c:v>206.90972616881288</c:v>
                </c:pt>
                <c:pt idx="12">
                  <c:v>216.30437300319039</c:v>
                </c:pt>
                <c:pt idx="13">
                  <c:v>224.75091446081578</c:v>
                </c:pt>
                <c:pt idx="14">
                  <c:v>232.34503309594285</c:v>
                </c:pt>
                <c:pt idx="15">
                  <c:v>239.17275520370811</c:v>
                </c:pt>
                <c:pt idx="16">
                  <c:v>245.31142532735259</c:v>
                </c:pt>
                <c:pt idx="17">
                  <c:v>250.83058241842218</c:v>
                </c:pt>
                <c:pt idx="18">
                  <c:v>255.79274757510265</c:v>
                </c:pt>
                <c:pt idx="19">
                  <c:v>260.25413228220134</c:v>
                </c:pt>
                <c:pt idx="20">
                  <c:v>264.26527517573004</c:v>
                </c:pt>
                <c:pt idx="21">
                  <c:v>267.87161454536687</c:v>
                </c:pt>
                <c:pt idx="22">
                  <c:v>271.11400306011529</c:v>
                </c:pt>
                <c:pt idx="23">
                  <c:v>274.0291705479803</c:v>
                </c:pt>
                <c:pt idx="24">
                  <c:v>276.65014007203638</c:v>
                </c:pt>
                <c:pt idx="25">
                  <c:v>279.00660201620468</c:v>
                </c:pt>
                <c:pt idx="26">
                  <c:v>281.12525041838842</c:v>
                </c:pt>
                <c:pt idx="27">
                  <c:v>283.03008536095314</c:v>
                </c:pt>
                <c:pt idx="28">
                  <c:v>284.74268484403643</c:v>
                </c:pt>
                <c:pt idx="29">
                  <c:v>286.28244922147297</c:v>
                </c:pt>
                <c:pt idx="30">
                  <c:v>287.66682096830658</c:v>
                </c:pt>
                <c:pt idx="31">
                  <c:v>288.91148226942198</c:v>
                </c:pt>
                <c:pt idx="32">
                  <c:v>290.03053266758093</c:v>
                </c:pt>
                <c:pt idx="33">
                  <c:v>291.03664878326435</c:v>
                </c:pt>
                <c:pt idx="34">
                  <c:v>291.94122791562808</c:v>
                </c:pt>
                <c:pt idx="35">
                  <c:v>292.75451715128668</c:v>
                </c:pt>
                <c:pt idx="36">
                  <c:v>293.48572944347137</c:v>
                </c:pt>
                <c:pt idx="37">
                  <c:v>294.143147976509</c:v>
                </c:pt>
                <c:pt idx="38">
                  <c:v>294.73421999786416</c:v>
                </c:pt>
                <c:pt idx="39">
                  <c:v>295.26564118067546</c:v>
                </c:pt>
                <c:pt idx="40">
                  <c:v>295.74343147244571</c:v>
                </c:pt>
                <c:pt idx="41">
                  <c:v>296.17300328910204</c:v>
                </c:pt>
                <c:pt idx="42">
                  <c:v>296.55922282692836</c:v>
                </c:pt>
                <c:pt idx="43">
                  <c:v>296.90646518691347</c:v>
                </c:pt>
                <c:pt idx="44">
                  <c:v>297.21866393596321</c:v>
                </c:pt>
                <c:pt idx="45">
                  <c:v>297.49935566640897</c:v>
                </c:pt>
                <c:pt idx="46">
                  <c:v>297.75172005858036</c:v>
                </c:pt>
                <c:pt idx="47">
                  <c:v>297.97861590027435</c:v>
                </c:pt>
                <c:pt idx="48">
                  <c:v>298.18261347114827</c:v>
                </c:pt>
                <c:pt idx="49">
                  <c:v>298.36602365888797</c:v>
                </c:pt>
                <c:pt idx="50">
                  <c:v>298.53092413697993</c:v>
                </c:pt>
                <c:pt idx="51">
                  <c:v>298.6791829006292</c:v>
                </c:pt>
                <c:pt idx="52">
                  <c:v>298.81247942743818</c:v>
                </c:pt>
                <c:pt idx="53">
                  <c:v>298.93232370255555</c:v>
                </c:pt>
                <c:pt idx="54">
                  <c:v>299.04007332381155</c:v>
                </c:pt>
                <c:pt idx="55">
                  <c:v>299.13694888060752</c:v>
                </c:pt>
                <c:pt idx="56">
                  <c:v>299.22404778077203</c:v>
                </c:pt>
                <c:pt idx="57">
                  <c:v>299.30235668201362</c:v>
                </c:pt>
                <c:pt idx="58">
                  <c:v>299.37276266879508</c:v>
                </c:pt>
                <c:pt idx="59">
                  <c:v>299.43606330124027</c:v>
                </c:pt>
                <c:pt idx="60">
                  <c:v>299.49297564990735</c:v>
                </c:pt>
              </c:numCache>
            </c:numRef>
          </c:yVal>
          <c:smooth val="0"/>
        </c:ser>
        <c:dLbls>
          <c:showLegendKey val="0"/>
          <c:showVal val="0"/>
          <c:showCatName val="0"/>
          <c:showSerName val="0"/>
          <c:showPercent val="0"/>
          <c:showBubbleSize val="0"/>
        </c:dLbls>
        <c:axId val="320555080"/>
        <c:axId val="320551944"/>
      </c:scatterChart>
      <c:valAx>
        <c:axId val="320555080"/>
        <c:scaling>
          <c:orientation val="minMax"/>
          <c:max val="6"/>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400"/>
                  <a:t>Time (ms)</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accent5">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20551944"/>
        <c:crosses val="autoZero"/>
        <c:crossBetween val="midCat"/>
      </c:valAx>
      <c:valAx>
        <c:axId val="320551944"/>
        <c:scaling>
          <c:orientation val="minMax"/>
        </c:scaling>
        <c:delete val="0"/>
        <c:axPos val="l"/>
        <c:majorGridlines>
          <c:spPr>
            <a:ln w="19050" cap="flat" cmpd="sng" algn="ctr">
              <a:solidFill>
                <a:srgbClr val="002060"/>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400"/>
                  <a:t>Voltage (V)</a:t>
                </a:r>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20555080"/>
        <c:crosses val="autoZero"/>
        <c:crossBetween val="midCat"/>
      </c:valAx>
      <c:spPr>
        <a:noFill/>
        <a:ln>
          <a:solidFill>
            <a:schemeClr val="accent5">
              <a:lumMod val="50000"/>
            </a:schemeClr>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smtClean="0"/>
              <a:t>Inductor</a:t>
            </a:r>
            <a:r>
              <a:rPr lang="en-US" baseline="0" dirty="0" smtClean="0"/>
              <a:t> current (A)</a:t>
            </a:r>
            <a:endParaRPr lang="en-US" dirty="0"/>
          </a:p>
        </c:rich>
      </c:tx>
      <c:layout>
        <c:manualLayout>
          <c:xMode val="edge"/>
          <c:yMode val="edge"/>
          <c:x val="0.40949300087489071"/>
          <c:y val="3.703703703703703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spPr>
            <a:ln w="19050" cap="rnd">
              <a:solidFill>
                <a:schemeClr val="accent1"/>
              </a:solidFill>
              <a:round/>
            </a:ln>
            <a:effectLst/>
          </c:spPr>
          <c:marker>
            <c:symbol val="none"/>
          </c:marker>
          <c:xVal>
            <c:numRef>
              <c:f>Sheet1!$A$2:$A$62</c:f>
              <c:numCache>
                <c:formatCode>General</c:formatCode>
                <c:ptCount val="61"/>
                <c:pt idx="0">
                  <c:v>0</c:v>
                </c:pt>
                <c:pt idx="1">
                  <c:v>0.1</c:v>
                </c:pt>
                <c:pt idx="2">
                  <c:v>0.2</c:v>
                </c:pt>
                <c:pt idx="3">
                  <c:v>0.3</c:v>
                </c:pt>
                <c:pt idx="4">
                  <c:v>0.4</c:v>
                </c:pt>
                <c:pt idx="5">
                  <c:v>0.5</c:v>
                </c:pt>
                <c:pt idx="6">
                  <c:v>0.6</c:v>
                </c:pt>
                <c:pt idx="7">
                  <c:v>0.7</c:v>
                </c:pt>
                <c:pt idx="8">
                  <c:v>0.8</c:v>
                </c:pt>
                <c:pt idx="9">
                  <c:v>0.9</c:v>
                </c:pt>
                <c:pt idx="10">
                  <c:v>1</c:v>
                </c:pt>
                <c:pt idx="11">
                  <c:v>1.1000000000000001</c:v>
                </c:pt>
                <c:pt idx="12">
                  <c:v>1.2</c:v>
                </c:pt>
                <c:pt idx="13">
                  <c:v>1.3</c:v>
                </c:pt>
                <c:pt idx="14">
                  <c:v>1.4</c:v>
                </c:pt>
                <c:pt idx="15">
                  <c:v>1.5</c:v>
                </c:pt>
                <c:pt idx="16">
                  <c:v>1.6</c:v>
                </c:pt>
                <c:pt idx="17">
                  <c:v>1.7</c:v>
                </c:pt>
                <c:pt idx="18">
                  <c:v>1.8</c:v>
                </c:pt>
                <c:pt idx="19">
                  <c:v>1.9</c:v>
                </c:pt>
                <c:pt idx="20">
                  <c:v>2</c:v>
                </c:pt>
                <c:pt idx="21">
                  <c:v>2.1</c:v>
                </c:pt>
                <c:pt idx="22">
                  <c:v>2.2000000000000002</c:v>
                </c:pt>
                <c:pt idx="23">
                  <c:v>2.2999999999999998</c:v>
                </c:pt>
                <c:pt idx="24">
                  <c:v>2.4</c:v>
                </c:pt>
                <c:pt idx="25">
                  <c:v>2.5</c:v>
                </c:pt>
                <c:pt idx="26">
                  <c:v>2.6</c:v>
                </c:pt>
                <c:pt idx="27">
                  <c:v>2.7</c:v>
                </c:pt>
                <c:pt idx="28">
                  <c:v>2.8</c:v>
                </c:pt>
                <c:pt idx="29">
                  <c:v>2.9</c:v>
                </c:pt>
                <c:pt idx="30">
                  <c:v>3</c:v>
                </c:pt>
                <c:pt idx="31">
                  <c:v>3.1</c:v>
                </c:pt>
                <c:pt idx="32">
                  <c:v>3.2</c:v>
                </c:pt>
                <c:pt idx="33">
                  <c:v>3.3</c:v>
                </c:pt>
                <c:pt idx="34">
                  <c:v>3.4</c:v>
                </c:pt>
                <c:pt idx="35">
                  <c:v>3.5</c:v>
                </c:pt>
                <c:pt idx="36">
                  <c:v>3.6</c:v>
                </c:pt>
                <c:pt idx="37">
                  <c:v>3.7</c:v>
                </c:pt>
                <c:pt idx="38">
                  <c:v>3.8</c:v>
                </c:pt>
                <c:pt idx="39">
                  <c:v>3.9</c:v>
                </c:pt>
                <c:pt idx="40">
                  <c:v>4</c:v>
                </c:pt>
                <c:pt idx="41">
                  <c:v>4.0999999999999996</c:v>
                </c:pt>
                <c:pt idx="42">
                  <c:v>4.2</c:v>
                </c:pt>
                <c:pt idx="43">
                  <c:v>4.3</c:v>
                </c:pt>
                <c:pt idx="44">
                  <c:v>4.4000000000000004</c:v>
                </c:pt>
                <c:pt idx="45">
                  <c:v>4.5</c:v>
                </c:pt>
                <c:pt idx="46">
                  <c:v>4.5999999999999996</c:v>
                </c:pt>
                <c:pt idx="47">
                  <c:v>4.7</c:v>
                </c:pt>
                <c:pt idx="48">
                  <c:v>4.8</c:v>
                </c:pt>
                <c:pt idx="49">
                  <c:v>4.9000000000000004</c:v>
                </c:pt>
                <c:pt idx="50">
                  <c:v>5</c:v>
                </c:pt>
                <c:pt idx="51">
                  <c:v>5.0999999999999996</c:v>
                </c:pt>
                <c:pt idx="52">
                  <c:v>5.2</c:v>
                </c:pt>
                <c:pt idx="53">
                  <c:v>5.3</c:v>
                </c:pt>
                <c:pt idx="54">
                  <c:v>5.4</c:v>
                </c:pt>
                <c:pt idx="55">
                  <c:v>5.5</c:v>
                </c:pt>
                <c:pt idx="56">
                  <c:v>5.6</c:v>
                </c:pt>
                <c:pt idx="57">
                  <c:v>5.7</c:v>
                </c:pt>
                <c:pt idx="58">
                  <c:v>5.8</c:v>
                </c:pt>
                <c:pt idx="59">
                  <c:v>5.9</c:v>
                </c:pt>
                <c:pt idx="60">
                  <c:v>6</c:v>
                </c:pt>
              </c:numCache>
            </c:numRef>
          </c:xVal>
          <c:yVal>
            <c:numRef>
              <c:f>Sheet1!$C$2:$C$62</c:f>
              <c:numCache>
                <c:formatCode>General</c:formatCode>
                <c:ptCount val="61"/>
                <c:pt idx="0">
                  <c:v>0</c:v>
                </c:pt>
                <c:pt idx="1">
                  <c:v>30.275923942647655</c:v>
                </c:pt>
                <c:pt idx="2">
                  <c:v>57.496409316692009</c:v>
                </c:pt>
                <c:pt idx="3">
                  <c:v>81.969810207847942</c:v>
                </c:pt>
                <c:pt idx="4">
                  <c:v>103.97336168567537</c:v>
                </c:pt>
                <c:pt idx="5">
                  <c:v>123.75632032679998</c:v>
                </c:pt>
                <c:pt idx="6">
                  <c:v>141.54278779732718</c:v>
                </c:pt>
                <c:pt idx="7">
                  <c:v>157.53424948003416</c:v>
                </c:pt>
                <c:pt idx="8">
                  <c:v>171.91185690394985</c:v>
                </c:pt>
                <c:pt idx="9">
                  <c:v>184.83847983171978</c:v>
                </c:pt>
                <c:pt idx="10">
                  <c:v>196.4605512508349</c:v>
                </c:pt>
                <c:pt idx="11">
                  <c:v>206.90972616881288</c:v>
                </c:pt>
                <c:pt idx="12">
                  <c:v>216.30437300319039</c:v>
                </c:pt>
                <c:pt idx="13">
                  <c:v>224.75091446081578</c:v>
                </c:pt>
                <c:pt idx="14">
                  <c:v>232.34503309594285</c:v>
                </c:pt>
                <c:pt idx="15">
                  <c:v>239.17275520370811</c:v>
                </c:pt>
                <c:pt idx="16">
                  <c:v>245.31142532735259</c:v>
                </c:pt>
                <c:pt idx="17">
                  <c:v>250.83058241842218</c:v>
                </c:pt>
                <c:pt idx="18">
                  <c:v>255.79274757510265</c:v>
                </c:pt>
                <c:pt idx="19">
                  <c:v>260.25413228220134</c:v>
                </c:pt>
                <c:pt idx="20">
                  <c:v>264.26527517573004</c:v>
                </c:pt>
                <c:pt idx="21">
                  <c:v>267.87161454536687</c:v>
                </c:pt>
                <c:pt idx="22">
                  <c:v>271.11400306011529</c:v>
                </c:pt>
                <c:pt idx="23">
                  <c:v>274.0291705479803</c:v>
                </c:pt>
                <c:pt idx="24">
                  <c:v>276.65014007203638</c:v>
                </c:pt>
                <c:pt idx="25">
                  <c:v>279.00660201620468</c:v>
                </c:pt>
                <c:pt idx="26">
                  <c:v>281.12525041838842</c:v>
                </c:pt>
                <c:pt idx="27">
                  <c:v>283.03008536095314</c:v>
                </c:pt>
                <c:pt idx="28">
                  <c:v>284.74268484403643</c:v>
                </c:pt>
                <c:pt idx="29">
                  <c:v>286.28244922147297</c:v>
                </c:pt>
                <c:pt idx="30">
                  <c:v>287.66682096830658</c:v>
                </c:pt>
                <c:pt idx="31">
                  <c:v>288.91148226942198</c:v>
                </c:pt>
                <c:pt idx="32">
                  <c:v>290.03053266758093</c:v>
                </c:pt>
                <c:pt idx="33">
                  <c:v>291.03664878326435</c:v>
                </c:pt>
                <c:pt idx="34">
                  <c:v>291.94122791562808</c:v>
                </c:pt>
                <c:pt idx="35">
                  <c:v>292.75451715128668</c:v>
                </c:pt>
                <c:pt idx="36">
                  <c:v>293.48572944347137</c:v>
                </c:pt>
                <c:pt idx="37">
                  <c:v>294.143147976509</c:v>
                </c:pt>
                <c:pt idx="38">
                  <c:v>294.73421999786416</c:v>
                </c:pt>
                <c:pt idx="39">
                  <c:v>295.26564118067546</c:v>
                </c:pt>
                <c:pt idx="40">
                  <c:v>295.74343147244571</c:v>
                </c:pt>
                <c:pt idx="41">
                  <c:v>296.17300328910204</c:v>
                </c:pt>
                <c:pt idx="42">
                  <c:v>296.55922282692836</c:v>
                </c:pt>
                <c:pt idx="43">
                  <c:v>296.90646518691347</c:v>
                </c:pt>
                <c:pt idx="44">
                  <c:v>297.21866393596321</c:v>
                </c:pt>
                <c:pt idx="45">
                  <c:v>297.49935566640897</c:v>
                </c:pt>
                <c:pt idx="46">
                  <c:v>297.75172005858036</c:v>
                </c:pt>
                <c:pt idx="47">
                  <c:v>297.97861590027435</c:v>
                </c:pt>
                <c:pt idx="48">
                  <c:v>298.18261347114827</c:v>
                </c:pt>
                <c:pt idx="49">
                  <c:v>298.36602365888797</c:v>
                </c:pt>
                <c:pt idx="50">
                  <c:v>298.53092413697993</c:v>
                </c:pt>
                <c:pt idx="51">
                  <c:v>298.6791829006292</c:v>
                </c:pt>
                <c:pt idx="52">
                  <c:v>298.81247942743818</c:v>
                </c:pt>
                <c:pt idx="53">
                  <c:v>298.93232370255555</c:v>
                </c:pt>
                <c:pt idx="54">
                  <c:v>299.04007332381155</c:v>
                </c:pt>
                <c:pt idx="55">
                  <c:v>299.13694888060752</c:v>
                </c:pt>
                <c:pt idx="56">
                  <c:v>299.22404778077203</c:v>
                </c:pt>
                <c:pt idx="57">
                  <c:v>299.30235668201362</c:v>
                </c:pt>
                <c:pt idx="58">
                  <c:v>299.37276266879508</c:v>
                </c:pt>
                <c:pt idx="59">
                  <c:v>299.43606330124027</c:v>
                </c:pt>
                <c:pt idx="60">
                  <c:v>299.49297564990735</c:v>
                </c:pt>
              </c:numCache>
            </c:numRef>
          </c:yVal>
          <c:smooth val="0"/>
        </c:ser>
        <c:dLbls>
          <c:showLegendKey val="0"/>
          <c:showVal val="0"/>
          <c:showCatName val="0"/>
          <c:showSerName val="0"/>
          <c:showPercent val="0"/>
          <c:showBubbleSize val="0"/>
        </c:dLbls>
        <c:axId val="320550768"/>
        <c:axId val="320557432"/>
      </c:scatterChart>
      <c:valAx>
        <c:axId val="320550768"/>
        <c:scaling>
          <c:orientation val="minMax"/>
          <c:max val="6"/>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400"/>
                  <a:t>Time (ms)</a:t>
                </a: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accent5">
                <a:lumMod val="50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20557432"/>
        <c:crosses val="autoZero"/>
        <c:crossBetween val="midCat"/>
      </c:valAx>
      <c:valAx>
        <c:axId val="320557432"/>
        <c:scaling>
          <c:orientation val="minMax"/>
        </c:scaling>
        <c:delete val="0"/>
        <c:axPos val="l"/>
        <c:majorGridlines>
          <c:spPr>
            <a:ln w="19050" cap="flat" cmpd="sng" algn="ctr">
              <a:solidFill>
                <a:srgbClr val="002060"/>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400" dirty="0" smtClean="0"/>
                  <a:t>Current  (A)</a:t>
                </a:r>
                <a:endParaRPr lang="en-US" sz="1400" dirty="0"/>
              </a:p>
            </c:rich>
          </c:tx>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20550768"/>
        <c:crosses val="autoZero"/>
        <c:crossBetween val="midCat"/>
      </c:valAx>
      <c:spPr>
        <a:noFill/>
        <a:ln>
          <a:solidFill>
            <a:schemeClr val="accent5">
              <a:lumMod val="50000"/>
            </a:schemeClr>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39C91-338E-42A1-A390-A4B2AA0F263C}" type="datetimeFigureOut">
              <a:rPr lang="en-US" smtClean="0"/>
              <a:t>5/25/2020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FD54F4-0356-479D-8DCB-F1705B1AB3B5}" type="slidenum">
              <a:rPr lang="en-US" smtClean="0"/>
              <a:t>‹#›</a:t>
            </a:fld>
            <a:endParaRPr lang="en-US"/>
          </a:p>
        </p:txBody>
      </p:sp>
    </p:spTree>
    <p:extLst>
      <p:ext uri="{BB962C8B-B14F-4D97-AF65-F5344CB8AC3E}">
        <p14:creationId xmlns:p14="http://schemas.microsoft.com/office/powerpoint/2010/main" val="1433122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accent6">
                    <a:lumMod val="50000"/>
                  </a:schemeClr>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p>
            <a:fld id="{66397F5E-071A-4E96-BA48-78543671D63C}" type="datetimeFigureOut">
              <a:rPr lang="en-US" smtClean="0"/>
              <a:t>5/25/2020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907476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397F5E-071A-4E96-BA48-78543671D63C}" type="datetimeFigureOut">
              <a:rPr lang="en-US" smtClean="0"/>
              <a:t>5/25/2020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1467928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397F5E-071A-4E96-BA48-78543671D63C}" type="datetimeFigureOut">
              <a:rPr lang="en-US" smtClean="0"/>
              <a:t>5/25/2020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2094423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6397F5E-071A-4E96-BA48-78543671D63C}" type="datetimeFigureOut">
              <a:rPr lang="en-US" smtClean="0"/>
              <a:t>5/25/2020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2296217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6397F5E-071A-4E96-BA48-78543671D63C}" type="datetimeFigureOut">
              <a:rPr lang="en-US" smtClean="0"/>
              <a:t>5/25/2020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2382950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6397F5E-071A-4E96-BA48-78543671D63C}" type="datetimeFigureOut">
              <a:rPr lang="en-US" smtClean="0"/>
              <a:t>5/25/2020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3196470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397F5E-071A-4E96-BA48-78543671D63C}" type="datetimeFigureOut">
              <a:rPr lang="en-US" smtClean="0"/>
              <a:t>5/25/2020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3742538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397F5E-071A-4E96-BA48-78543671D63C}" type="datetimeFigureOut">
              <a:rPr lang="en-US" smtClean="0"/>
              <a:t>5/25/2020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966785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6397F5E-071A-4E96-BA48-78543671D63C}" type="datetimeFigureOut">
              <a:rPr lang="en-US" smtClean="0"/>
              <a:t>5/25/2020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3400545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397F5E-071A-4E96-BA48-78543671D63C}" type="datetimeFigureOut">
              <a:rPr lang="en-US" smtClean="0"/>
              <a:t>5/25/2020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646732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6397F5E-071A-4E96-BA48-78543671D63C}" type="datetimeFigureOut">
              <a:rPr lang="en-US" smtClean="0"/>
              <a:t>5/25/2020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C754EF-2385-4CB8-8A51-D633A6DB0456}" type="slidenum">
              <a:rPr lang="en-US" smtClean="0"/>
              <a:t>‹#›</a:t>
            </a:fld>
            <a:endParaRPr lang="en-US"/>
          </a:p>
        </p:txBody>
      </p:sp>
    </p:spTree>
    <p:extLst>
      <p:ext uri="{BB962C8B-B14F-4D97-AF65-F5344CB8AC3E}">
        <p14:creationId xmlns:p14="http://schemas.microsoft.com/office/powerpoint/2010/main" val="493363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AD9EC"/>
            </a:gs>
            <a:gs pos="0">
              <a:srgbClr val="B3FFF2"/>
            </a:gs>
            <a:gs pos="100000">
              <a:schemeClr val="accent1">
                <a:lumMod val="10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397F5E-071A-4E96-BA48-78543671D63C}" type="datetimeFigureOut">
              <a:rPr lang="en-US" smtClean="0"/>
              <a:t>5/25/2020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C754EF-2385-4CB8-8A51-D633A6DB0456}" type="slidenum">
              <a:rPr lang="en-US" smtClean="0"/>
              <a:t>‹#›</a:t>
            </a:fld>
            <a:endParaRPr lang="en-US"/>
          </a:p>
        </p:txBody>
      </p:sp>
    </p:spTree>
    <p:extLst>
      <p:ext uri="{BB962C8B-B14F-4D97-AF65-F5344CB8AC3E}">
        <p14:creationId xmlns:p14="http://schemas.microsoft.com/office/powerpoint/2010/main" val="25988297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emf"/><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emf"/><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emf"/><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20.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9.emf"/><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0.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11.emf"/><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048000"/>
            <a:ext cx="5999614" cy="1204306"/>
          </a:xfrm>
        </p:spPr>
        <p:txBody>
          <a:bodyPr>
            <a:normAutofit fontScale="90000"/>
          </a:bodyPr>
          <a:lstStyle/>
          <a:p>
            <a:r>
              <a:rPr lang="en-US" sz="4400" dirty="0" smtClean="0"/>
              <a:t>First Order Transients</a:t>
            </a:r>
            <a:br>
              <a:rPr lang="en-US" sz="4400" dirty="0" smtClean="0"/>
            </a:br>
            <a:r>
              <a:rPr lang="en-US" dirty="0" smtClean="0"/>
              <a:t>Part 1: Circuits excited by initial conditions</a:t>
            </a:r>
            <a:endParaRPr lang="en-US" sz="3600" dirty="0"/>
          </a:p>
        </p:txBody>
      </p:sp>
      <p:sp>
        <p:nvSpPr>
          <p:cNvPr id="5" name="Subtitle 2"/>
          <p:cNvSpPr txBox="1">
            <a:spLocks/>
          </p:cNvSpPr>
          <p:nvPr/>
        </p:nvSpPr>
        <p:spPr>
          <a:xfrm>
            <a:off x="1516588" y="914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4254709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783" y="266400"/>
            <a:ext cx="8229600" cy="715962"/>
          </a:xfrm>
        </p:spPr>
        <p:txBody>
          <a:bodyPr>
            <a:normAutofit/>
          </a:bodyPr>
          <a:lstStyle/>
          <a:p>
            <a:pPr lvl="1" algn="ctr" rtl="0">
              <a:spcBef>
                <a:spcPct val="0"/>
              </a:spcBef>
            </a:pPr>
            <a:r>
              <a:rPr lang="en-US" sz="4000" dirty="0" smtClean="0">
                <a:latin typeface="+mj-lt"/>
              </a:rPr>
              <a:t>TRANSIENT CLASSIFICATION </a:t>
            </a:r>
            <a:endParaRPr lang="en-US" sz="4000" dirty="0"/>
          </a:p>
        </p:txBody>
      </p:sp>
      <p:sp>
        <p:nvSpPr>
          <p:cNvPr id="3" name="Content Placeholder 2"/>
          <p:cNvSpPr>
            <a:spLocks noGrp="1"/>
          </p:cNvSpPr>
          <p:nvPr>
            <p:ph idx="1"/>
          </p:nvPr>
        </p:nvSpPr>
        <p:spPr>
          <a:xfrm>
            <a:off x="432486" y="1017373"/>
            <a:ext cx="8229600" cy="5459627"/>
          </a:xfrm>
        </p:spPr>
        <p:txBody>
          <a:bodyPr>
            <a:normAutofit fontScale="92500" lnSpcReduction="20000"/>
          </a:bodyPr>
          <a:lstStyle/>
          <a:p>
            <a:pPr marL="0" indent="0">
              <a:buNone/>
            </a:pPr>
            <a:r>
              <a:rPr lang="en-US" sz="2600" dirty="0" smtClean="0"/>
              <a:t>We divide transient problems in two ways:</a:t>
            </a:r>
          </a:p>
          <a:p>
            <a:pPr marL="400050" lvl="1" indent="0">
              <a:buNone/>
            </a:pPr>
            <a:r>
              <a:rPr lang="en-US" sz="2600" dirty="0" smtClean="0"/>
              <a:t>Are there sources present for t&gt;0?</a:t>
            </a:r>
          </a:p>
          <a:p>
            <a:pPr marL="400050" lvl="1" indent="0">
              <a:buNone/>
            </a:pPr>
            <a:r>
              <a:rPr lang="en-US" sz="2600" dirty="0" smtClean="0"/>
              <a:t>How many energy-storage elements are in the circuit for t&gt;0?</a:t>
            </a:r>
          </a:p>
          <a:p>
            <a:pPr marL="0" indent="0">
              <a:buNone/>
            </a:pPr>
            <a:r>
              <a:rPr lang="en-US" sz="2600" dirty="0" smtClean="0"/>
              <a:t>We will study four cases:</a:t>
            </a:r>
          </a:p>
          <a:p>
            <a:pPr marL="514350" lvl="1" indent="0">
              <a:buNone/>
            </a:pPr>
            <a:r>
              <a:rPr lang="en-US" sz="2600" dirty="0" smtClean="0">
                <a:solidFill>
                  <a:srgbClr val="7030A0"/>
                </a:solidFill>
              </a:rPr>
              <a:t>First-order  circuits excited only by initial conditions (only one L or C)</a:t>
            </a:r>
          </a:p>
          <a:p>
            <a:pPr marL="514350" lvl="1" indent="0">
              <a:buNone/>
            </a:pPr>
            <a:r>
              <a:rPr lang="en-US" sz="2600" dirty="0" smtClean="0">
                <a:solidFill>
                  <a:srgbClr val="7030A0"/>
                </a:solidFill>
              </a:rPr>
              <a:t>First-order  circuits excited by sources (and perhaps initial conditions)</a:t>
            </a:r>
          </a:p>
          <a:p>
            <a:pPr marL="514350" lvl="1" indent="0">
              <a:buNone/>
            </a:pPr>
            <a:r>
              <a:rPr lang="en-US" sz="2600" dirty="0" smtClean="0">
                <a:solidFill>
                  <a:srgbClr val="C00000"/>
                </a:solidFill>
              </a:rPr>
              <a:t>Second-order circuits excited only by initial conditions*</a:t>
            </a:r>
          </a:p>
          <a:p>
            <a:pPr marL="514350" lvl="1" indent="0">
              <a:buNone/>
            </a:pPr>
            <a:r>
              <a:rPr lang="en-US" sz="2600" dirty="0" smtClean="0">
                <a:solidFill>
                  <a:srgbClr val="C00000"/>
                </a:solidFill>
              </a:rPr>
              <a:t>Second-order circuits excited by sources (and perhaps initial conditions)*</a:t>
            </a:r>
          </a:p>
          <a:p>
            <a:pPr marL="0" indent="0">
              <a:buNone/>
            </a:pPr>
            <a:r>
              <a:rPr lang="en-US" sz="2600" dirty="0" smtClean="0"/>
              <a:t>We will make extensive use of transfer functions in the solution of transient problems!</a:t>
            </a:r>
          </a:p>
          <a:p>
            <a:pPr marL="0" indent="0">
              <a:buNone/>
            </a:pPr>
            <a:r>
              <a:rPr lang="en-US" sz="2600" dirty="0" smtClean="0">
                <a:solidFill>
                  <a:srgbClr val="C00000"/>
                </a:solidFill>
              </a:rPr>
              <a:t>*These topics will be in the next set of notes. Circuits have two energy storage elements (1 L &amp; 1 C, or 2 L’s or 2 C’s)</a:t>
            </a:r>
          </a:p>
          <a:p>
            <a:pPr>
              <a:buFont typeface="+mj-lt"/>
              <a:buAutoNum type="arabicPeriod"/>
            </a:pPr>
            <a:endParaRPr lang="en-US" dirty="0" smtClean="0"/>
          </a:p>
          <a:p>
            <a:pPr>
              <a:buFont typeface="+mj-lt"/>
              <a:buAutoNum type="arabicPeriod"/>
            </a:pPr>
            <a:endParaRPr lang="en-US" dirty="0"/>
          </a:p>
        </p:txBody>
      </p:sp>
    </p:spTree>
    <p:extLst>
      <p:ext uri="{BB962C8B-B14F-4D97-AF65-F5344CB8AC3E}">
        <p14:creationId xmlns:p14="http://schemas.microsoft.com/office/powerpoint/2010/main" val="3644169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760"/>
            <a:ext cx="8458200" cy="548640"/>
          </a:xfrm>
        </p:spPr>
        <p:txBody>
          <a:bodyPr/>
          <a:lstStyle/>
          <a:p>
            <a:pPr lvl="1" algn="l" rtl="0">
              <a:spcBef>
                <a:spcPct val="0"/>
              </a:spcBef>
            </a:pPr>
            <a:r>
              <a:rPr lang="en-US" sz="2800" dirty="0" smtClean="0">
                <a:latin typeface="+mj-lt"/>
              </a:rPr>
              <a:t>RL AND RC CIRCUITS EXCITED BY INITIAL CONDITIONS</a:t>
            </a:r>
            <a:endParaRPr lang="en-US" sz="2800" dirty="0">
              <a:latin typeface="+mj-lt"/>
            </a:endParaRPr>
          </a:p>
        </p:txBody>
      </p:sp>
      <p:sp>
        <p:nvSpPr>
          <p:cNvPr id="3" name="Content Placeholder 2"/>
          <p:cNvSpPr>
            <a:spLocks noGrp="1"/>
          </p:cNvSpPr>
          <p:nvPr>
            <p:ph idx="1"/>
          </p:nvPr>
        </p:nvSpPr>
        <p:spPr>
          <a:xfrm>
            <a:off x="457200" y="1143000"/>
            <a:ext cx="8229600" cy="4724400"/>
          </a:xfrm>
        </p:spPr>
        <p:txBody>
          <a:bodyPr>
            <a:normAutofit fontScale="85000" lnSpcReduction="20000"/>
          </a:bodyPr>
          <a:lstStyle/>
          <a:p>
            <a:pPr marL="0" indent="0">
              <a:buNone/>
            </a:pPr>
            <a:r>
              <a:rPr lang="en-US" sz="2800" dirty="0" smtClean="0"/>
              <a:t>ALGORITHM:</a:t>
            </a:r>
          </a:p>
          <a:p>
            <a:pPr>
              <a:buFont typeface="+mj-lt"/>
              <a:buAutoNum type="arabicPeriod"/>
            </a:pPr>
            <a:r>
              <a:rPr lang="en-US" dirty="0" smtClean="0"/>
              <a:t>Get circuit.</a:t>
            </a:r>
          </a:p>
          <a:p>
            <a:pPr>
              <a:buFont typeface="+mj-lt"/>
              <a:buAutoNum type="arabicPeriod"/>
            </a:pPr>
            <a:r>
              <a:rPr lang="en-US" dirty="0" smtClean="0"/>
              <a:t>Find initial condition on energy storage element (draw circuit for t&lt;0  if needed).</a:t>
            </a:r>
          </a:p>
          <a:p>
            <a:pPr>
              <a:buFont typeface="+mj-lt"/>
              <a:buAutoNum type="arabicPeriod"/>
            </a:pPr>
            <a:r>
              <a:rPr lang="en-US" dirty="0" smtClean="0"/>
              <a:t>Write complete set of 1</a:t>
            </a:r>
            <a:r>
              <a:rPr lang="en-US" baseline="30000" dirty="0" smtClean="0"/>
              <a:t>st</a:t>
            </a:r>
            <a:r>
              <a:rPr lang="en-US" dirty="0" smtClean="0"/>
              <a:t>-order differential equations (draw circuit for </a:t>
            </a:r>
            <a:r>
              <a:rPr lang="en-US" dirty="0"/>
              <a:t>t&gt;0</a:t>
            </a:r>
            <a:r>
              <a:rPr lang="en-US" dirty="0" smtClean="0"/>
              <a:t>).</a:t>
            </a:r>
          </a:p>
          <a:p>
            <a:pPr>
              <a:buFont typeface="+mj-lt"/>
              <a:buAutoNum type="arabicPeriod"/>
            </a:pPr>
            <a:r>
              <a:rPr lang="en-US" dirty="0" smtClean="0"/>
              <a:t>Rearrange equations to get one equation for desired unknown (usually a capacitor voltage or inductor current, irrespective of ultimate goal).</a:t>
            </a:r>
          </a:p>
          <a:p>
            <a:pPr>
              <a:buFont typeface="+mj-lt"/>
              <a:buAutoNum type="arabicPeriod"/>
            </a:pPr>
            <a:r>
              <a:rPr lang="en-US" dirty="0" smtClean="0"/>
              <a:t>Find characteristic equation and general homogeneous solution.</a:t>
            </a:r>
          </a:p>
          <a:p>
            <a:pPr>
              <a:buFont typeface="+mj-lt"/>
              <a:buAutoNum type="arabicPeriod"/>
            </a:pPr>
            <a:r>
              <a:rPr lang="en-US" dirty="0" smtClean="0"/>
              <a:t>Plug in initial condition to get specific solution.</a:t>
            </a:r>
            <a:endParaRPr lang="en-US" dirty="0"/>
          </a:p>
        </p:txBody>
      </p:sp>
    </p:spTree>
    <p:extLst>
      <p:ext uri="{BB962C8B-B14F-4D97-AF65-F5344CB8AC3E}">
        <p14:creationId xmlns:p14="http://schemas.microsoft.com/office/powerpoint/2010/main" val="1105971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p:cNvPicPr>
            <a:picLocks noChangeAspect="1" noChangeArrowheads="1"/>
          </p:cNvPicPr>
          <p:nvPr/>
        </p:nvPicPr>
        <p:blipFill>
          <a:blip r:embed="rId2" cstate="print"/>
          <a:srcRect/>
          <a:stretch>
            <a:fillRect/>
          </a:stretch>
        </p:blipFill>
        <p:spPr bwMode="auto">
          <a:xfrm>
            <a:off x="701204" y="914400"/>
            <a:ext cx="1946275" cy="1381125"/>
          </a:xfrm>
          <a:prstGeom prst="rect">
            <a:avLst/>
          </a:prstGeom>
          <a:noFill/>
          <a:ln w="9525">
            <a:noFill/>
            <a:miter lim="800000"/>
            <a:headEnd/>
            <a:tailEnd/>
          </a:ln>
          <a:effectLst/>
        </p:spPr>
      </p:pic>
      <p:sp>
        <p:nvSpPr>
          <p:cNvPr id="4" name="Title 1"/>
          <p:cNvSpPr txBox="1">
            <a:spLocks/>
          </p:cNvSpPr>
          <p:nvPr/>
        </p:nvSpPr>
        <p:spPr>
          <a:xfrm>
            <a:off x="457200" y="152400"/>
            <a:ext cx="8229600" cy="79046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t>RC example 1 – find the capacitor voltage</a:t>
            </a:r>
            <a:endParaRPr lang="en-US" sz="3600" dirty="0"/>
          </a:p>
        </p:txBody>
      </p:sp>
      <mc:AlternateContent xmlns:mc="http://schemas.openxmlformats.org/markup-compatibility/2006" xmlns:a14="http://schemas.microsoft.com/office/drawing/2010/main">
        <mc:Choice Requires="a14">
          <p:sp>
            <p:nvSpPr>
              <p:cNvPr id="3" name="Rectangle 2"/>
              <p:cNvSpPr/>
              <p:nvPr/>
            </p:nvSpPr>
            <p:spPr>
              <a:xfrm>
                <a:off x="2895600" y="1101081"/>
                <a:ext cx="6019800" cy="1235916"/>
              </a:xfrm>
              <a:prstGeom prst="rect">
                <a:avLst/>
              </a:prstGeom>
            </p:spPr>
            <p:txBody>
              <a:bodyPr wrap="square">
                <a:spAutoFit/>
              </a:bodyPr>
              <a:lstStyle/>
              <a:p>
                <a:pPr marL="342900" indent="-342900">
                  <a:buFont typeface="+mj-lt"/>
                  <a:buAutoNum type="arabicPeriod" startAt="2"/>
                </a:pPr>
                <a:r>
                  <a:rPr lang="en-US" sz="2400" dirty="0" smtClean="0">
                    <a:solidFill>
                      <a:srgbClr val="7030A0"/>
                    </a:solidFill>
                  </a:rPr>
                  <a:t>Find initial condition on energy storage element (draw circuit for t&lt;0  if needed).</a:t>
                </a:r>
              </a:p>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𝑉</m:t>
                          </m:r>
                        </m:e>
                        <m:sub>
                          <m:r>
                            <a:rPr lang="en-US" sz="2400" b="0" i="1" smtClean="0">
                              <a:latin typeface="Cambria Math" panose="02040503050406030204" pitchFamily="18" charset="0"/>
                            </a:rPr>
                            <m:t>𝑜</m:t>
                          </m:r>
                        </m:sub>
                      </m:sSub>
                    </m:oMath>
                  </m:oMathPara>
                </a14:m>
                <a:endParaRPr lang="en-US" sz="2400" dirty="0"/>
              </a:p>
            </p:txBody>
          </p:sp>
        </mc:Choice>
        <mc:Fallback xmlns="">
          <p:sp>
            <p:nvSpPr>
              <p:cNvPr id="3" name="Rectangle 2"/>
              <p:cNvSpPr>
                <a:spLocks noRot="1" noChangeAspect="1" noMove="1" noResize="1" noEditPoints="1" noAdjustHandles="1" noChangeArrowheads="1" noChangeShapeType="1" noTextEdit="1"/>
              </p:cNvSpPr>
              <p:nvPr/>
            </p:nvSpPr>
            <p:spPr>
              <a:xfrm>
                <a:off x="2895600" y="1101081"/>
                <a:ext cx="6019800" cy="1235916"/>
              </a:xfrm>
              <a:prstGeom prst="rect">
                <a:avLst/>
              </a:prstGeom>
              <a:blipFill rotWithShape="0">
                <a:blip r:embed="rId3"/>
                <a:stretch>
                  <a:fillRect l="-1619" t="-49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457200" y="2360580"/>
                <a:ext cx="8458200" cy="4649478"/>
              </a:xfrm>
              <a:prstGeom prst="rect">
                <a:avLst/>
              </a:prstGeom>
              <a:ln>
                <a:noFill/>
              </a:ln>
            </p:spPr>
            <p:txBody>
              <a:bodyPr wrap="square">
                <a:spAutoFit/>
              </a:bodyPr>
              <a:lstStyle/>
              <a:p>
                <a:pPr marL="342900" indent="-342900">
                  <a:buFont typeface="+mj-lt"/>
                  <a:buAutoNum type="arabicPeriod" startAt="3"/>
                </a:pPr>
                <a:r>
                  <a:rPr lang="en-US" sz="2400" dirty="0" smtClean="0">
                    <a:solidFill>
                      <a:srgbClr val="7030A0"/>
                    </a:solidFill>
                  </a:rPr>
                  <a:t>Write complete set of 1</a:t>
                </a:r>
                <a:r>
                  <a:rPr lang="en-US" sz="2400" baseline="30000" dirty="0">
                    <a:solidFill>
                      <a:srgbClr val="7030A0"/>
                    </a:solidFill>
                  </a:rPr>
                  <a:t>st</a:t>
                </a:r>
                <a:r>
                  <a:rPr lang="en-US" sz="2400" dirty="0">
                    <a:solidFill>
                      <a:srgbClr val="7030A0"/>
                    </a:solidFill>
                  </a:rPr>
                  <a:t>-order differential equations (draw circuit for </a:t>
                </a:r>
                <a:r>
                  <a:rPr lang="en-US" sz="2400" dirty="0" smtClean="0">
                    <a:solidFill>
                      <a:srgbClr val="7030A0"/>
                    </a:solidFill>
                  </a:rPr>
                  <a:t>t&gt;0 and NOTE that the switch is open for t&gt;0!).</a:t>
                </a:r>
              </a:p>
              <a:p>
                <a:r>
                  <a:rPr lang="en-US" sz="2400" dirty="0" smtClean="0"/>
                  <a:t>	</a:t>
                </a:r>
                <a14:m>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𝑐</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𝑅</m:t>
                        </m:r>
                      </m:sub>
                    </m:sSub>
                    <m:r>
                      <a:rPr lang="en-US" sz="2400" b="0" i="1" smtClean="0">
                        <a:latin typeface="Cambria Math" panose="02040503050406030204" pitchFamily="18" charset="0"/>
                      </a:rPr>
                      <m:t>=0;                 </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𝑅</m:t>
                        </m:r>
                      </m:sub>
                    </m:sSub>
                    <m:r>
                      <a:rPr lang="en-US" sz="2400" b="0" i="1" smtClean="0">
                        <a:latin typeface="Cambria Math" panose="02040503050406030204" pitchFamily="18" charset="0"/>
                      </a:rPr>
                      <m:t>=</m:t>
                    </m:r>
                    <m:r>
                      <a:rPr lang="en-US" sz="2400" i="1">
                        <a:latin typeface="Cambria Math" panose="02040503050406030204" pitchFamily="18" charset="0"/>
                      </a:rPr>
                      <m:t>0</m:t>
                    </m:r>
                  </m:oMath>
                </a14:m>
                <a:endParaRPr lang="en-US" sz="2400" dirty="0"/>
              </a:p>
              <a:p>
                <a:endParaRPr lang="en-US" sz="2400" b="0" dirty="0" smtClean="0"/>
              </a:p>
              <a:p>
                <a:pPr lvl="1"/>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𝑐</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𝐶</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𝑑</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sub>
                        </m:sSub>
                      </m:num>
                      <m:den>
                        <m:r>
                          <a:rPr lang="en-US" sz="2400" b="0" i="1" smtClean="0">
                            <a:latin typeface="Cambria Math" panose="02040503050406030204" pitchFamily="18" charset="0"/>
                          </a:rPr>
                          <m:t>𝑑𝑡</m:t>
                        </m:r>
                      </m:den>
                    </m:f>
                    <m:sSub>
                      <m:sSubPr>
                        <m:ctrlPr>
                          <a:rPr lang="en-US" sz="2400" i="1">
                            <a:latin typeface="Cambria Math" panose="02040503050406030204" pitchFamily="18" charset="0"/>
                          </a:rPr>
                        </m:ctrlPr>
                      </m:sSubPr>
                      <m:e>
                        <m:r>
                          <a:rPr lang="en-US" sz="2400" b="0" i="1" smtClean="0">
                            <a:latin typeface="Cambria Math" panose="02040503050406030204" pitchFamily="18" charset="0"/>
                          </a:rPr>
                          <m:t>;                     </m:t>
                        </m:r>
                        <m:r>
                          <a:rPr lang="en-US" sz="2400" i="1">
                            <a:latin typeface="Cambria Math" panose="02040503050406030204" pitchFamily="18" charset="0"/>
                          </a:rPr>
                          <m:t>𝑣</m:t>
                        </m:r>
                      </m:e>
                      <m:sub>
                        <m:r>
                          <a:rPr lang="en-US" sz="2400" i="1">
                            <a:latin typeface="Cambria Math" panose="02040503050406030204" pitchFamily="18" charset="0"/>
                          </a:rPr>
                          <m:t>𝑅</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𝑅</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𝑅</m:t>
                        </m:r>
                      </m:sub>
                    </m:sSub>
                  </m:oMath>
                </a14:m>
                <a:r>
                  <a:rPr lang="en-US" sz="2400" dirty="0" smtClean="0"/>
                  <a:t>(t)</a:t>
                </a:r>
              </a:p>
              <a:p>
                <a:pPr lvl="1"/>
                <a:endParaRPr lang="en-US" sz="2400" dirty="0" smtClean="0"/>
              </a:p>
              <a:p>
                <a:pPr lvl="1"/>
                <a14:m>
                  <m:oMathPara xmlns:m="http://schemas.openxmlformats.org/officeDocument/2006/math">
                    <m:oMathParaPr>
                      <m:jc m:val="left"/>
                    </m:oMathParaPr>
                    <m:oMath xmlns:m="http://schemas.openxmlformats.org/officeDocument/2006/math">
                      <m:r>
                        <a:rPr lang="en-US" sz="2400" i="1" smtClean="0">
                          <a:solidFill>
                            <a:srgbClr val="C00000"/>
                          </a:solidFill>
                          <a:latin typeface="Cambria Math" panose="02040503050406030204" pitchFamily="18" charset="0"/>
                        </a:rPr>
                        <m:t>𝐶</m:t>
                      </m:r>
                      <m:f>
                        <m:fPr>
                          <m:ctrlPr>
                            <a:rPr lang="en-US" sz="2400" i="1">
                              <a:solidFill>
                                <a:srgbClr val="C00000"/>
                              </a:solidFill>
                              <a:latin typeface="Cambria Math" panose="02040503050406030204" pitchFamily="18" charset="0"/>
                            </a:rPr>
                          </m:ctrlPr>
                        </m:fPr>
                        <m:num>
                          <m:r>
                            <a:rPr lang="en-US" sz="2400" i="1">
                              <a:solidFill>
                                <a:srgbClr val="C00000"/>
                              </a:solidFill>
                              <a:latin typeface="Cambria Math" panose="02040503050406030204" pitchFamily="18" charset="0"/>
                            </a:rPr>
                            <m:t>𝑑</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sub>
                          </m:sSub>
                        </m:num>
                        <m:den>
                          <m:r>
                            <a:rPr lang="en-US" sz="2400" i="1">
                              <a:solidFill>
                                <a:srgbClr val="C00000"/>
                              </a:solidFill>
                              <a:latin typeface="Cambria Math" panose="02040503050406030204" pitchFamily="18" charset="0"/>
                            </a:rPr>
                            <m:t>𝑑𝑡</m:t>
                          </m:r>
                        </m:den>
                      </m:f>
                      <m:r>
                        <a:rPr lang="en-US" sz="2400" i="1">
                          <a:solidFill>
                            <a:srgbClr val="C00000"/>
                          </a:solidFill>
                          <a:latin typeface="Cambria Math" panose="02040503050406030204" pitchFamily="18" charset="0"/>
                        </a:rPr>
                        <m:t>+</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𝑅</m:t>
                          </m:r>
                        </m:sub>
                      </m:sSub>
                      <m:r>
                        <a:rPr lang="en-US" sz="2400" i="1">
                          <a:solidFill>
                            <a:srgbClr val="C00000"/>
                          </a:solidFill>
                          <a:latin typeface="Cambria Math" panose="02040503050406030204" pitchFamily="18" charset="0"/>
                        </a:rPr>
                        <m:t>=0;      </m:t>
                      </m:r>
                      <m:r>
                        <a:rPr lang="en-US" sz="2400" b="0" i="1" smtClean="0">
                          <a:solidFill>
                            <a:srgbClr val="C00000"/>
                          </a:solidFill>
                          <a:latin typeface="Cambria Math" panose="02040503050406030204" pitchFamily="18" charset="0"/>
                        </a:rPr>
                        <m:t>     </m:t>
                      </m:r>
                      <m:r>
                        <a:rPr lang="en-US" sz="2400" i="1">
                          <a:solidFill>
                            <a:srgbClr val="C00000"/>
                          </a:solidFill>
                          <a:latin typeface="Cambria Math" panose="02040503050406030204" pitchFamily="18" charset="0"/>
                        </a:rPr>
                        <m:t>  −</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sub>
                      </m:sSub>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𝑅</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𝑅</m:t>
                          </m:r>
                        </m:sub>
                      </m:sSub>
                      <m:r>
                        <m:rPr>
                          <m:nor/>
                        </m:rPr>
                        <a:rPr lang="en-US" sz="2400" dirty="0">
                          <a:solidFill>
                            <a:srgbClr val="C00000"/>
                          </a:solidFill>
                        </a:rPr>
                        <m:t>(</m:t>
                      </m:r>
                      <m:r>
                        <m:rPr>
                          <m:nor/>
                        </m:rPr>
                        <a:rPr lang="en-US" sz="2400" dirty="0">
                          <a:solidFill>
                            <a:srgbClr val="C00000"/>
                          </a:solidFill>
                        </a:rPr>
                        <m:t>t</m:t>
                      </m:r>
                      <m:r>
                        <m:rPr>
                          <m:nor/>
                        </m:rPr>
                        <a:rPr lang="en-US" sz="2400" dirty="0">
                          <a:solidFill>
                            <a:srgbClr val="C00000"/>
                          </a:solidFill>
                        </a:rPr>
                        <m:t>)</m:t>
                      </m:r>
                      <m:r>
                        <a:rPr lang="en-US" sz="2400" i="1">
                          <a:solidFill>
                            <a:srgbClr val="C00000"/>
                          </a:solidFill>
                          <a:latin typeface="Cambria Math" panose="02040503050406030204" pitchFamily="18" charset="0"/>
                        </a:rPr>
                        <m:t>=0</m:t>
                      </m:r>
                    </m:oMath>
                  </m:oMathPara>
                </a14:m>
                <a:r>
                  <a:rPr lang="en-US" sz="2400" dirty="0" smtClean="0">
                    <a:solidFill>
                      <a:srgbClr val="C00000"/>
                    </a:solidFill>
                  </a:rPr>
                  <a:t/>
                </a:r>
                <a:br>
                  <a:rPr lang="en-US" sz="2400" dirty="0" smtClean="0">
                    <a:solidFill>
                      <a:srgbClr val="C00000"/>
                    </a:solidFill>
                  </a:rPr>
                </a:br>
                <a:endParaRPr lang="en-US" sz="2400" dirty="0" smtClean="0">
                  <a:solidFill>
                    <a:srgbClr val="C00000"/>
                  </a:solidFill>
                </a:endParaRPr>
              </a:p>
              <a:p>
                <a:pPr lvl="1"/>
                <a:endParaRPr lang="en-US" sz="2400" i="1" dirty="0">
                  <a:solidFill>
                    <a:srgbClr val="C00000"/>
                  </a:solidFill>
                  <a:latin typeface="Cambria Math" panose="02040503050406030204" pitchFamily="18" charset="0"/>
                </a:endParaRPr>
              </a:p>
              <a:p>
                <a:pPr lvl="1"/>
                <a14:m>
                  <m:oMathPara xmlns:m="http://schemas.openxmlformats.org/officeDocument/2006/math">
                    <m:oMathParaPr>
                      <m:jc m:val="left"/>
                    </m:oMathParaPr>
                    <m:oMath xmlns:m="http://schemas.openxmlformats.org/officeDocument/2006/math">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sub>
                      </m:sSub>
                      <m:d>
                        <m:dPr>
                          <m:ctrlPr>
                            <a:rPr lang="en-US" sz="2400" i="1">
                              <a:solidFill>
                                <a:srgbClr val="C00000"/>
                              </a:solidFill>
                              <a:latin typeface="Cambria Math" panose="02040503050406030204" pitchFamily="18" charset="0"/>
                            </a:rPr>
                          </m:ctrlPr>
                        </m:dPr>
                        <m:e>
                          <m:sSub>
                            <m:sSubPr>
                              <m:ctrlPr>
                                <a:rPr lang="en-US" sz="2400" i="1">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0</m:t>
                              </m:r>
                            </m:e>
                            <m:sub>
                              <m:r>
                                <a:rPr lang="en-US" sz="2400" i="1">
                                  <a:solidFill>
                                    <a:srgbClr val="C00000"/>
                                  </a:solidFill>
                                  <a:latin typeface="Cambria Math" panose="02040503050406030204" pitchFamily="18" charset="0"/>
                                </a:rPr>
                                <m:t>+</m:t>
                              </m:r>
                            </m:sub>
                          </m:sSub>
                        </m:e>
                      </m:d>
                      <m:r>
                        <a:rPr lang="en-US" sz="2400" i="1">
                          <a:solidFill>
                            <a:srgbClr val="C00000"/>
                          </a:solidFill>
                          <a:latin typeface="Cambria Math" panose="02040503050406030204" pitchFamily="18" charset="0"/>
                        </a:rPr>
                        <m:t>=</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sub>
                      </m:sSub>
                      <m:d>
                        <m:dPr>
                          <m:ctrlPr>
                            <a:rPr lang="en-US" sz="2400" i="1">
                              <a:solidFill>
                                <a:srgbClr val="C00000"/>
                              </a:solidFill>
                              <a:latin typeface="Cambria Math" panose="02040503050406030204" pitchFamily="18" charset="0"/>
                            </a:rPr>
                          </m:ctrlPr>
                        </m:dPr>
                        <m:e>
                          <m:sSub>
                            <m:sSubPr>
                              <m:ctrlPr>
                                <a:rPr lang="en-US" sz="2400" i="1">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0</m:t>
                              </m:r>
                            </m:e>
                            <m:sub>
                              <m:r>
                                <a:rPr lang="en-US" sz="2400" i="1">
                                  <a:solidFill>
                                    <a:srgbClr val="C00000"/>
                                  </a:solidFill>
                                  <a:latin typeface="Cambria Math" panose="02040503050406030204" pitchFamily="18" charset="0"/>
                                </a:rPr>
                                <m:t>−</m:t>
                              </m:r>
                            </m:sub>
                          </m:sSub>
                        </m:e>
                      </m:d>
                      <m:r>
                        <a:rPr lang="en-US" sz="2400" i="1">
                          <a:solidFill>
                            <a:srgbClr val="C00000"/>
                          </a:solidFill>
                          <a:latin typeface="Cambria Math" panose="02040503050406030204" pitchFamily="18" charset="0"/>
                        </a:rPr>
                        <m:t>=</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𝑉</m:t>
                          </m:r>
                        </m:e>
                        <m:sub>
                          <m:r>
                            <a:rPr lang="en-US" sz="2400" i="1">
                              <a:solidFill>
                                <a:srgbClr val="C00000"/>
                              </a:solidFill>
                              <a:latin typeface="Cambria Math" panose="02040503050406030204" pitchFamily="18" charset="0"/>
                            </a:rPr>
                            <m:t>𝑜</m:t>
                          </m:r>
                        </m:sub>
                      </m:sSub>
                    </m:oMath>
                  </m:oMathPara>
                </a14:m>
                <a:endParaRPr lang="en-US" sz="2400" dirty="0"/>
              </a:p>
              <a:p>
                <a:pPr lvl="1"/>
                <a:endParaRPr lang="en-US" sz="2400" dirty="0"/>
              </a:p>
              <a:p>
                <a:pPr lvl="1"/>
                <a:endParaRPr lang="en-US" sz="2400" dirty="0" smtClean="0"/>
              </a:p>
            </p:txBody>
          </p:sp>
        </mc:Choice>
        <mc:Fallback xmlns="">
          <p:sp>
            <p:nvSpPr>
              <p:cNvPr id="5" name="Rectangle 4"/>
              <p:cNvSpPr>
                <a:spLocks noRot="1" noChangeAspect="1" noMove="1" noResize="1" noEditPoints="1" noAdjustHandles="1" noChangeArrowheads="1" noChangeShapeType="1" noTextEdit="1"/>
              </p:cNvSpPr>
              <p:nvPr/>
            </p:nvSpPr>
            <p:spPr>
              <a:xfrm>
                <a:off x="457200" y="2360580"/>
                <a:ext cx="8458200" cy="4649478"/>
              </a:xfrm>
              <a:prstGeom prst="rect">
                <a:avLst/>
              </a:prstGeom>
              <a:blipFill rotWithShape="0">
                <a:blip r:embed="rId4"/>
                <a:stretch>
                  <a:fillRect l="-1153" t="-1180"/>
                </a:stretch>
              </a:blipFill>
              <a:ln>
                <a:noFill/>
              </a:ln>
            </p:spPr>
            <p:txBody>
              <a:bodyPr/>
              <a:lstStyle/>
              <a:p>
                <a:r>
                  <a:rPr lang="en-US">
                    <a:noFill/>
                  </a:rPr>
                  <a:t> </a:t>
                </a:r>
              </a:p>
            </p:txBody>
          </p:sp>
        </mc:Fallback>
      </mc:AlternateContent>
      <p:grpSp>
        <p:nvGrpSpPr>
          <p:cNvPr id="2" name="Group 1"/>
          <p:cNvGrpSpPr/>
          <p:nvPr/>
        </p:nvGrpSpPr>
        <p:grpSpPr>
          <a:xfrm>
            <a:off x="6688053" y="3431153"/>
            <a:ext cx="1984331" cy="2062302"/>
            <a:chOff x="6688053" y="3431153"/>
            <a:chExt cx="1984331" cy="2062302"/>
          </a:xfrm>
        </p:grpSpPr>
        <p:grpSp>
          <p:nvGrpSpPr>
            <p:cNvPr id="8" name="Group 7"/>
            <p:cNvGrpSpPr/>
            <p:nvPr/>
          </p:nvGrpSpPr>
          <p:grpSpPr>
            <a:xfrm>
              <a:off x="7857990" y="3886200"/>
              <a:ext cx="420252" cy="1601737"/>
              <a:chOff x="5066148" y="1912143"/>
              <a:chExt cx="420252" cy="1545428"/>
            </a:xfrm>
          </p:grpSpPr>
          <p:cxnSp>
            <p:nvCxnSpPr>
              <p:cNvPr id="9" name="Straight Connector 8"/>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7013087" y="3889735"/>
              <a:ext cx="536100" cy="1603720"/>
              <a:chOff x="3132049" y="1703786"/>
              <a:chExt cx="536100" cy="1538287"/>
            </a:xfrm>
          </p:grpSpPr>
          <p:cxnSp>
            <p:nvCxnSpPr>
              <p:cNvPr id="21" name="Straight Connector 20"/>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3132049" y="2540793"/>
                <a:ext cx="536100" cy="160217"/>
                <a:chOff x="2767913" y="996778"/>
                <a:chExt cx="536100" cy="160217"/>
              </a:xfrm>
            </p:grpSpPr>
            <p:sp>
              <p:nvSpPr>
                <p:cNvPr id="25" name="Arc 24"/>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Arc 25"/>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cxnSp>
          <p:nvCxnSpPr>
            <p:cNvPr id="27" name="Straight Connector 26"/>
            <p:cNvCxnSpPr/>
            <p:nvPr/>
          </p:nvCxnSpPr>
          <p:spPr>
            <a:xfrm flipH="1">
              <a:off x="7282487" y="3886200"/>
              <a:ext cx="79901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a:off x="7282487" y="5487937"/>
              <a:ext cx="78375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608" name="Straight Arrow Connector 68607"/>
            <p:cNvCxnSpPr/>
            <p:nvPr/>
          </p:nvCxnSpPr>
          <p:spPr>
            <a:xfrm>
              <a:off x="7282487" y="4024408"/>
              <a:ext cx="7082" cy="27641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8095465" y="3914171"/>
              <a:ext cx="7082" cy="27641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68609" name="TextBox 68608"/>
            <p:cNvSpPr txBox="1"/>
            <p:nvPr/>
          </p:nvSpPr>
          <p:spPr>
            <a:xfrm>
              <a:off x="6688053" y="4242212"/>
              <a:ext cx="370230" cy="923330"/>
            </a:xfrm>
            <a:prstGeom prst="rect">
              <a:avLst/>
            </a:prstGeom>
            <a:noFill/>
          </p:spPr>
          <p:txBody>
            <a:bodyPr wrap="none" rtlCol="0">
              <a:spAutoFit/>
            </a:bodyPr>
            <a:lstStyle/>
            <a:p>
              <a:r>
                <a:rPr lang="en-US" dirty="0" smtClean="0"/>
                <a:t> +</a:t>
              </a:r>
            </a:p>
            <a:p>
              <a:r>
                <a:rPr lang="en-US" dirty="0" err="1" smtClean="0"/>
                <a:t>V</a:t>
              </a:r>
              <a:r>
                <a:rPr lang="en-US" baseline="-25000" dirty="0" err="1" smtClean="0"/>
                <a:t>c</a:t>
              </a:r>
              <a:endParaRPr lang="en-US" baseline="-25000" dirty="0" smtClean="0"/>
            </a:p>
            <a:p>
              <a:r>
                <a:rPr lang="en-US" dirty="0" smtClean="0"/>
                <a:t>  -</a:t>
              </a:r>
              <a:endParaRPr lang="en-US" dirty="0"/>
            </a:p>
          </p:txBody>
        </p:sp>
        <p:sp>
          <p:nvSpPr>
            <p:cNvPr id="36" name="TextBox 35"/>
            <p:cNvSpPr txBox="1"/>
            <p:nvPr/>
          </p:nvSpPr>
          <p:spPr>
            <a:xfrm>
              <a:off x="8272916" y="3924905"/>
              <a:ext cx="399468" cy="1477328"/>
            </a:xfrm>
            <a:prstGeom prst="rect">
              <a:avLst/>
            </a:prstGeom>
            <a:noFill/>
          </p:spPr>
          <p:txBody>
            <a:bodyPr wrap="none" rtlCol="0">
              <a:spAutoFit/>
            </a:bodyPr>
            <a:lstStyle/>
            <a:p>
              <a:r>
                <a:rPr lang="en-US" dirty="0" smtClean="0"/>
                <a:t>+</a:t>
              </a:r>
            </a:p>
            <a:p>
              <a:endParaRPr lang="en-US" dirty="0" smtClean="0"/>
            </a:p>
            <a:p>
              <a:r>
                <a:rPr lang="en-US" dirty="0" smtClean="0"/>
                <a:t>V</a:t>
              </a:r>
              <a:r>
                <a:rPr lang="en-US" baseline="-25000" dirty="0" smtClean="0"/>
                <a:t>R</a:t>
              </a:r>
            </a:p>
            <a:p>
              <a:endParaRPr lang="en-US" dirty="0" smtClean="0"/>
            </a:p>
            <a:p>
              <a:r>
                <a:rPr lang="en-US" dirty="0" smtClean="0"/>
                <a:t>-</a:t>
              </a:r>
              <a:endParaRPr lang="en-US" dirty="0"/>
            </a:p>
          </p:txBody>
        </p:sp>
        <p:sp>
          <p:nvSpPr>
            <p:cNvPr id="68612" name="TextBox 68611"/>
            <p:cNvSpPr txBox="1"/>
            <p:nvPr/>
          </p:nvSpPr>
          <p:spPr>
            <a:xfrm>
              <a:off x="6903389" y="3821547"/>
              <a:ext cx="341760" cy="461665"/>
            </a:xfrm>
            <a:prstGeom prst="rect">
              <a:avLst/>
            </a:prstGeom>
            <a:noFill/>
          </p:spPr>
          <p:txBody>
            <a:bodyPr wrap="none" rtlCol="0">
              <a:spAutoFit/>
            </a:bodyPr>
            <a:lstStyle/>
            <a:p>
              <a:r>
                <a:rPr lang="en-US" sz="2400" dirty="0" err="1" smtClean="0"/>
                <a:t>i</a:t>
              </a:r>
              <a:r>
                <a:rPr lang="en-US" sz="2400" baseline="-25000" dirty="0" err="1" smtClean="0"/>
                <a:t>c</a:t>
              </a:r>
              <a:endParaRPr lang="en-US" sz="2400" baseline="-25000" dirty="0"/>
            </a:p>
          </p:txBody>
        </p:sp>
        <p:sp>
          <p:nvSpPr>
            <p:cNvPr id="39" name="TextBox 38"/>
            <p:cNvSpPr txBox="1"/>
            <p:nvPr/>
          </p:nvSpPr>
          <p:spPr>
            <a:xfrm>
              <a:off x="7747785" y="3833421"/>
              <a:ext cx="367408" cy="461665"/>
            </a:xfrm>
            <a:prstGeom prst="rect">
              <a:avLst/>
            </a:prstGeom>
            <a:noFill/>
          </p:spPr>
          <p:txBody>
            <a:bodyPr wrap="none" rtlCol="0">
              <a:spAutoFit/>
            </a:bodyPr>
            <a:lstStyle/>
            <a:p>
              <a:r>
                <a:rPr lang="en-US" sz="2400" dirty="0" err="1" smtClean="0"/>
                <a:t>i</a:t>
              </a:r>
              <a:r>
                <a:rPr lang="en-US" sz="2400" baseline="-25000" dirty="0" err="1"/>
                <a:t>R</a:t>
              </a:r>
              <a:endParaRPr lang="en-US" sz="2400" baseline="-25000" dirty="0"/>
            </a:p>
          </p:txBody>
        </p:sp>
        <p:sp>
          <p:nvSpPr>
            <p:cNvPr id="68613" name="TextBox 68612"/>
            <p:cNvSpPr txBox="1"/>
            <p:nvPr/>
          </p:nvSpPr>
          <p:spPr>
            <a:xfrm>
              <a:off x="7459770" y="3431153"/>
              <a:ext cx="494046" cy="369332"/>
            </a:xfrm>
            <a:prstGeom prst="rect">
              <a:avLst/>
            </a:prstGeom>
            <a:noFill/>
          </p:spPr>
          <p:txBody>
            <a:bodyPr wrap="none" rtlCol="0">
              <a:spAutoFit/>
            </a:bodyPr>
            <a:lstStyle/>
            <a:p>
              <a:r>
                <a:rPr lang="en-US" dirty="0" smtClean="0"/>
                <a:t>t&gt;0</a:t>
              </a:r>
              <a:endParaRPr lang="en-US" dirty="0"/>
            </a:p>
          </p:txBody>
        </p:sp>
      </p:grpSp>
      <p:sp>
        <p:nvSpPr>
          <p:cNvPr id="68614" name="Rectangle 68613"/>
          <p:cNvSpPr/>
          <p:nvPr/>
        </p:nvSpPr>
        <p:spPr>
          <a:xfrm>
            <a:off x="895344" y="4620868"/>
            <a:ext cx="5410200" cy="179085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5532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33529"/>
            <a:ext cx="8229600" cy="868362"/>
          </a:xfrm>
        </p:spPr>
        <p:txBody>
          <a:bodyPr/>
          <a:lstStyle/>
          <a:p>
            <a:r>
              <a:rPr lang="en-US" dirty="0" smtClean="0"/>
              <a:t>RC example one</a:t>
            </a:r>
            <a:endParaRPr lang="en-US" dirty="0"/>
          </a:p>
        </p:txBody>
      </p:sp>
      <p:sp>
        <p:nvSpPr>
          <p:cNvPr id="3" name="Rectangle 2"/>
          <p:cNvSpPr/>
          <p:nvPr/>
        </p:nvSpPr>
        <p:spPr>
          <a:xfrm>
            <a:off x="304800" y="943800"/>
            <a:ext cx="8839200" cy="1200329"/>
          </a:xfrm>
          <a:prstGeom prst="rect">
            <a:avLst/>
          </a:prstGeom>
        </p:spPr>
        <p:txBody>
          <a:bodyPr wrap="square">
            <a:spAutoFit/>
          </a:bodyPr>
          <a:lstStyle/>
          <a:p>
            <a:pPr marL="457200" indent="-457200">
              <a:buFont typeface="+mj-lt"/>
              <a:buAutoNum type="arabicPeriod" startAt="4"/>
            </a:pPr>
            <a:r>
              <a:rPr lang="en-US" sz="2400" dirty="0">
                <a:solidFill>
                  <a:srgbClr val="7030A0"/>
                </a:solidFill>
              </a:rPr>
              <a:t>Rearrange equations to get one equation for desired unknown (usually a capacitor voltage or inductor current, irrespective of ultimate goal).</a:t>
            </a:r>
          </a:p>
        </p:txBody>
      </p:sp>
      <mc:AlternateContent xmlns:mc="http://schemas.openxmlformats.org/markup-compatibility/2006" xmlns:a14="http://schemas.microsoft.com/office/drawing/2010/main">
        <mc:Choice Requires="a14">
          <p:sp>
            <p:nvSpPr>
              <p:cNvPr id="4" name="Rectangle 3"/>
              <p:cNvSpPr/>
              <p:nvPr/>
            </p:nvSpPr>
            <p:spPr>
              <a:xfrm>
                <a:off x="321276" y="2107443"/>
                <a:ext cx="8610600" cy="624273"/>
              </a:xfrm>
              <a:prstGeom prst="rect">
                <a:avLst/>
              </a:prstGeom>
            </p:spPr>
            <p:txBody>
              <a:bodyPr wrap="square">
                <a:spAutoFit/>
              </a:bodyPr>
              <a:lstStyle/>
              <a:p>
                <a14:m>
                  <m:oMath xmlns:m="http://schemas.openxmlformats.org/officeDocument/2006/math">
                    <m:r>
                      <a:rPr lang="en-US" sz="2400" i="1" smtClean="0">
                        <a:solidFill>
                          <a:schemeClr val="tx1"/>
                        </a:solidFill>
                        <a:latin typeface="Cambria Math" panose="02040503050406030204" pitchFamily="18" charset="0"/>
                      </a:rPr>
                      <m:t>𝐶</m:t>
                    </m:r>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𝑑</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num>
                      <m:den>
                        <m:r>
                          <a:rPr lang="en-US" sz="2400" i="1">
                            <a:solidFill>
                              <a:schemeClr val="tx1"/>
                            </a:solidFill>
                            <a:latin typeface="Cambria Math" panose="02040503050406030204" pitchFamily="18" charset="0"/>
                          </a:rPr>
                          <m:t>𝑑𝑡</m:t>
                        </m:r>
                      </m:den>
                    </m:f>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𝑅</m:t>
                        </m:r>
                      </m:sub>
                    </m:sSub>
                    <m:r>
                      <a:rPr lang="en-US" sz="2400" i="1">
                        <a:solidFill>
                          <a:schemeClr val="tx1"/>
                        </a:solidFill>
                        <a:latin typeface="Cambria Math" panose="02040503050406030204" pitchFamily="18" charset="0"/>
                      </a:rPr>
                      <m:t>=0;  −</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𝑅</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𝑅</m:t>
                        </m:r>
                      </m:sub>
                    </m:sSub>
                    <m:r>
                      <m:rPr>
                        <m:nor/>
                      </m:rPr>
                      <a:rPr lang="en-US" sz="2400" dirty="0">
                        <a:solidFill>
                          <a:schemeClr val="tx1"/>
                        </a:solidFill>
                      </a:rPr>
                      <m:t>(</m:t>
                    </m:r>
                    <m:r>
                      <m:rPr>
                        <m:nor/>
                      </m:rPr>
                      <a:rPr lang="en-US" sz="2400" dirty="0">
                        <a:solidFill>
                          <a:schemeClr val="tx1"/>
                        </a:solidFill>
                      </a:rPr>
                      <m:t>t</m:t>
                    </m:r>
                    <m:r>
                      <m:rPr>
                        <m:nor/>
                      </m:rPr>
                      <a:rPr lang="en-US" sz="2400" dirty="0">
                        <a:solidFill>
                          <a:schemeClr val="tx1"/>
                        </a:solidFill>
                      </a:rPr>
                      <m:t>)</m:t>
                    </m:r>
                    <m:r>
                      <a:rPr lang="en-US" sz="2400" i="1">
                        <a:solidFill>
                          <a:schemeClr val="tx1"/>
                        </a:solidFill>
                        <a:latin typeface="Cambria Math" panose="02040503050406030204" pitchFamily="18" charset="0"/>
                      </a:rPr>
                      <m:t>=0</m:t>
                    </m:r>
                    <m:r>
                      <a:rPr lang="en-US" sz="2400" b="0" i="1" smtClean="0">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𝑅</m:t>
                        </m:r>
                      </m:sub>
                    </m:sSub>
                    <m:r>
                      <m:rPr>
                        <m:nor/>
                      </m:rPr>
                      <a:rPr lang="en-US" sz="2400" dirty="0">
                        <a:solidFill>
                          <a:schemeClr val="tx1"/>
                        </a:solidFill>
                      </a:rPr>
                      <m:t>(</m:t>
                    </m:r>
                    <m:r>
                      <m:rPr>
                        <m:nor/>
                      </m:rPr>
                      <a:rPr lang="en-US" sz="2400" dirty="0" smtClean="0">
                        <a:solidFill>
                          <a:schemeClr val="tx1"/>
                        </a:solidFill>
                      </a:rPr>
                      <m:t>t</m:t>
                    </m:r>
                    <m:r>
                      <m:rPr>
                        <m:nor/>
                      </m:rPr>
                      <a:rPr lang="en-US" sz="2400" b="0" i="0" dirty="0" smtClean="0">
                        <a:solidFill>
                          <a:schemeClr val="tx1"/>
                        </a:solidFill>
                      </a:rPr>
                      <m:t>)=</m:t>
                    </m:r>
                    <m:f>
                      <m:fPr>
                        <m:ctrlPr>
                          <a:rPr lang="en-US" sz="2400" b="0" i="1" dirty="0" smtClean="0">
                            <a:solidFill>
                              <a:schemeClr val="tx1"/>
                            </a:solidFill>
                            <a:latin typeface="Cambria Math" panose="02040503050406030204" pitchFamily="18" charset="0"/>
                          </a:rPr>
                        </m:ctrlPr>
                      </m:fPr>
                      <m:num>
                        <m:sSub>
                          <m:sSubPr>
                            <m:ctrlPr>
                              <a:rPr lang="en-US" sz="2400" b="0" i="1" dirty="0" smtClean="0">
                                <a:solidFill>
                                  <a:schemeClr val="tx1"/>
                                </a:solidFill>
                                <a:latin typeface="Cambria Math" panose="02040503050406030204" pitchFamily="18" charset="0"/>
                              </a:rPr>
                            </m:ctrlPr>
                          </m:sSubPr>
                          <m:e>
                            <m:r>
                              <a:rPr lang="en-US" sz="2400" b="0" i="1" dirty="0" smtClean="0">
                                <a:solidFill>
                                  <a:schemeClr val="tx1"/>
                                </a:solidFill>
                                <a:latin typeface="Cambria Math" panose="02040503050406030204" pitchFamily="18" charset="0"/>
                              </a:rPr>
                              <m:t>𝑣</m:t>
                            </m:r>
                          </m:e>
                          <m:sub>
                            <m:r>
                              <a:rPr lang="en-US" sz="2400" b="0" i="1" dirty="0" smtClean="0">
                                <a:solidFill>
                                  <a:schemeClr val="tx1"/>
                                </a:solidFill>
                                <a:latin typeface="Cambria Math" panose="02040503050406030204" pitchFamily="18" charset="0"/>
                              </a:rPr>
                              <m:t>𝑐</m:t>
                            </m:r>
                          </m:sub>
                        </m:sSub>
                      </m:num>
                      <m:den>
                        <m:r>
                          <a:rPr lang="en-US" sz="2400" b="0" i="1" dirty="0" smtClean="0">
                            <a:solidFill>
                              <a:schemeClr val="tx1"/>
                            </a:solidFill>
                            <a:latin typeface="Cambria Math" panose="02040503050406030204" pitchFamily="18" charset="0"/>
                          </a:rPr>
                          <m:t>𝑅</m:t>
                        </m:r>
                      </m:den>
                    </m:f>
                  </m:oMath>
                </a14:m>
                <a:r>
                  <a:rPr lang="en-US" sz="2400" dirty="0" smtClean="0">
                    <a:solidFill>
                      <a:schemeClr val="tx1"/>
                    </a:solidFill>
                  </a:rPr>
                  <a:t>;  </a:t>
                </a:r>
                <a:r>
                  <a:rPr lang="en-US" sz="2400" dirty="0" smtClean="0">
                    <a:solidFill>
                      <a:srgbClr val="C00000"/>
                    </a:solidFill>
                  </a:rPr>
                  <a:t>So</a:t>
                </a:r>
                <a:r>
                  <a:rPr lang="en-US" sz="2400" dirty="0" smtClean="0">
                    <a:solidFill>
                      <a:schemeClr val="tx1"/>
                    </a:solidFill>
                  </a:rPr>
                  <a:t>   </a:t>
                </a:r>
                <a14:m>
                  <m:oMath xmlns:m="http://schemas.openxmlformats.org/officeDocument/2006/math">
                    <m:r>
                      <a:rPr lang="en-US" sz="2400" i="1">
                        <a:solidFill>
                          <a:srgbClr val="C00000"/>
                        </a:solidFill>
                        <a:latin typeface="Cambria Math" panose="02040503050406030204" pitchFamily="18" charset="0"/>
                      </a:rPr>
                      <m:t>𝐶</m:t>
                    </m:r>
                    <m:f>
                      <m:fPr>
                        <m:ctrlPr>
                          <a:rPr lang="en-US" sz="2400" i="1">
                            <a:solidFill>
                              <a:srgbClr val="C00000"/>
                            </a:solidFill>
                            <a:latin typeface="Cambria Math" panose="02040503050406030204" pitchFamily="18" charset="0"/>
                          </a:rPr>
                        </m:ctrlPr>
                      </m:fPr>
                      <m:num>
                        <m:r>
                          <a:rPr lang="en-US" sz="2400" i="1">
                            <a:solidFill>
                              <a:srgbClr val="C00000"/>
                            </a:solidFill>
                            <a:latin typeface="Cambria Math" panose="02040503050406030204" pitchFamily="18" charset="0"/>
                          </a:rPr>
                          <m:t>𝑑</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sub>
                        </m:sSub>
                      </m:num>
                      <m:den>
                        <m:r>
                          <a:rPr lang="en-US" sz="2400" i="1">
                            <a:solidFill>
                              <a:srgbClr val="C00000"/>
                            </a:solidFill>
                            <a:latin typeface="Cambria Math" panose="02040503050406030204" pitchFamily="18" charset="0"/>
                          </a:rPr>
                          <m:t>𝑑𝑡</m:t>
                        </m:r>
                      </m:den>
                    </m:f>
                    <m:r>
                      <a:rPr lang="en-US" sz="2400" i="1">
                        <a:solidFill>
                          <a:srgbClr val="C00000"/>
                        </a:solidFill>
                        <a:latin typeface="Cambria Math" panose="02040503050406030204" pitchFamily="18" charset="0"/>
                      </a:rPr>
                      <m:t>+</m:t>
                    </m:r>
                    <m:f>
                      <m:fPr>
                        <m:ctrlPr>
                          <a:rPr lang="en-US" sz="2400" i="1" dirty="0">
                            <a:solidFill>
                              <a:srgbClr val="C00000"/>
                            </a:solidFill>
                            <a:latin typeface="Cambria Math" panose="02040503050406030204" pitchFamily="18" charset="0"/>
                          </a:rPr>
                        </m:ctrlPr>
                      </m:fPr>
                      <m:num>
                        <m:sSub>
                          <m:sSubPr>
                            <m:ctrlPr>
                              <a:rPr lang="en-US" sz="2400" i="1" dirty="0">
                                <a:solidFill>
                                  <a:srgbClr val="C00000"/>
                                </a:solidFill>
                                <a:latin typeface="Cambria Math" panose="02040503050406030204" pitchFamily="18" charset="0"/>
                              </a:rPr>
                            </m:ctrlPr>
                          </m:sSubPr>
                          <m:e>
                            <m:r>
                              <a:rPr lang="en-US" sz="2400" i="1" dirty="0">
                                <a:solidFill>
                                  <a:srgbClr val="C00000"/>
                                </a:solidFill>
                                <a:latin typeface="Cambria Math" panose="02040503050406030204" pitchFamily="18" charset="0"/>
                              </a:rPr>
                              <m:t>𝑣</m:t>
                            </m:r>
                          </m:e>
                          <m:sub>
                            <m:r>
                              <a:rPr lang="en-US" sz="2400" i="1" dirty="0">
                                <a:solidFill>
                                  <a:srgbClr val="C00000"/>
                                </a:solidFill>
                                <a:latin typeface="Cambria Math" panose="02040503050406030204" pitchFamily="18" charset="0"/>
                              </a:rPr>
                              <m:t>𝑐</m:t>
                            </m:r>
                          </m:sub>
                        </m:sSub>
                      </m:num>
                      <m:den>
                        <m:r>
                          <a:rPr lang="en-US" sz="2400" i="1" dirty="0">
                            <a:solidFill>
                              <a:srgbClr val="C00000"/>
                            </a:solidFill>
                            <a:latin typeface="Cambria Math" panose="02040503050406030204" pitchFamily="18" charset="0"/>
                          </a:rPr>
                          <m:t>𝑅</m:t>
                        </m:r>
                      </m:den>
                    </m:f>
                  </m:oMath>
                </a14:m>
                <a:r>
                  <a:rPr lang="en-US" sz="2400" dirty="0" smtClean="0">
                    <a:solidFill>
                      <a:srgbClr val="C00000"/>
                    </a:solidFill>
                  </a:rPr>
                  <a:t>=0</a:t>
                </a:r>
                <a:endParaRPr lang="en-US" sz="2400" dirty="0">
                  <a:solidFill>
                    <a:srgbClr val="C00000"/>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321276" y="2107443"/>
                <a:ext cx="8610600" cy="624273"/>
              </a:xfrm>
              <a:prstGeom prst="rect">
                <a:avLst/>
              </a:prstGeom>
              <a:blipFill rotWithShape="0">
                <a:blip r:embed="rId2"/>
                <a:stretch>
                  <a:fillRect b="-9804"/>
                </a:stretch>
              </a:blipFill>
            </p:spPr>
            <p:txBody>
              <a:bodyPr/>
              <a:lstStyle/>
              <a:p>
                <a:r>
                  <a:rPr lang="en-US">
                    <a:noFill/>
                  </a:rPr>
                  <a:t> </a:t>
                </a:r>
              </a:p>
            </p:txBody>
          </p:sp>
        </mc:Fallback>
      </mc:AlternateContent>
      <p:sp>
        <p:nvSpPr>
          <p:cNvPr id="5" name="Rectangle 4"/>
          <p:cNvSpPr/>
          <p:nvPr/>
        </p:nvSpPr>
        <p:spPr>
          <a:xfrm>
            <a:off x="6705600" y="2066189"/>
            <a:ext cx="1828800" cy="685800"/>
          </a:xfrm>
          <a:prstGeom prst="rect">
            <a:avLst/>
          </a:prstGeom>
          <a:noFill/>
          <a:ln w="38100" cmpd="thinThick">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91414" y="2940132"/>
            <a:ext cx="8670324" cy="461665"/>
          </a:xfrm>
          <a:prstGeom prst="rect">
            <a:avLst/>
          </a:prstGeom>
        </p:spPr>
        <p:txBody>
          <a:bodyPr wrap="square">
            <a:spAutoFit/>
          </a:bodyPr>
          <a:lstStyle/>
          <a:p>
            <a:pPr marL="457200" indent="-457200">
              <a:buFont typeface="+mj-lt"/>
              <a:buAutoNum type="arabicPeriod" startAt="5"/>
            </a:pPr>
            <a:r>
              <a:rPr lang="en-US" sz="2400" dirty="0">
                <a:solidFill>
                  <a:srgbClr val="7030A0"/>
                </a:solidFill>
              </a:rPr>
              <a:t>Find characteristic equation and general homogeneous solution.</a:t>
            </a:r>
          </a:p>
        </p:txBody>
      </p:sp>
      <mc:AlternateContent xmlns:mc="http://schemas.openxmlformats.org/markup-compatibility/2006" xmlns:a14="http://schemas.microsoft.com/office/drawing/2010/main">
        <mc:Choice Requires="a14">
          <p:sp>
            <p:nvSpPr>
              <p:cNvPr id="7" name="TextBox 6"/>
              <p:cNvSpPr txBox="1"/>
              <p:nvPr/>
            </p:nvSpPr>
            <p:spPr>
              <a:xfrm>
                <a:off x="299104" y="3547992"/>
                <a:ext cx="8822724" cy="2675091"/>
              </a:xfrm>
              <a:prstGeom prst="rect">
                <a:avLst/>
              </a:prstGeom>
              <a:noFill/>
            </p:spPr>
            <p:txBody>
              <a:bodyPr wrap="square" rtlCol="0">
                <a:spAutoFit/>
              </a:bodyPr>
              <a:lstStyle/>
              <a:p>
                <a:r>
                  <a:rPr lang="en-US" sz="2400" dirty="0" smtClean="0"/>
                  <a:t>One way of finding the characteristic equation is to assume the homogeneous solution (recall your differential equations class) has the form: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sub>
                    </m:sSub>
                    <m:r>
                      <a:rPr lang="en-US" sz="2400" b="0" i="1" smtClean="0">
                        <a:latin typeface="Cambria Math" panose="02040503050406030204" pitchFamily="18" charset="0"/>
                      </a:rPr>
                      <m:t>=</m:t>
                    </m:r>
                    <m:r>
                      <a:rPr lang="en-US" sz="2400" b="0" i="1" smtClean="0">
                        <a:latin typeface="Cambria Math" panose="02040503050406030204" pitchFamily="18" charset="0"/>
                      </a:rPr>
                      <m:t>𝐴</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𝑠𝑡</m:t>
                        </m:r>
                      </m:sup>
                    </m:sSup>
                  </m:oMath>
                </a14:m>
                <a:r>
                  <a:rPr lang="en-US" sz="2400" dirty="0" smtClean="0"/>
                  <a:t>and plug it into the diff. eq. </a:t>
                </a:r>
              </a:p>
              <a:p>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𝑑</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sub>
                        </m:sSub>
                      </m:num>
                      <m:den>
                        <m:r>
                          <a:rPr lang="en-US" sz="2400" b="0" i="1" smtClean="0">
                            <a:latin typeface="Cambria Math" panose="02040503050406030204" pitchFamily="18" charset="0"/>
                          </a:rPr>
                          <m:t>𝑑𝑡</m:t>
                        </m:r>
                      </m:den>
                    </m:f>
                    <m:r>
                      <a:rPr lang="en-US" sz="2400" b="0" i="1" smtClean="0">
                        <a:latin typeface="Cambria Math" panose="02040503050406030204" pitchFamily="18" charset="0"/>
                      </a:rPr>
                      <m:t>=</m:t>
                    </m:r>
                    <m:r>
                      <a:rPr lang="en-US" sz="2400" b="0" i="1" smtClean="0">
                        <a:latin typeface="Cambria Math" panose="02040503050406030204" pitchFamily="18" charset="0"/>
                      </a:rPr>
                      <m:t>𝑠𝐴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𝑠𝑡</m:t>
                        </m:r>
                      </m:sup>
                    </m:sSup>
                  </m:oMath>
                </a14:m>
                <a:r>
                  <a:rPr lang="en-US" sz="2400" dirty="0" smtClean="0"/>
                  <a:t>, so </a:t>
                </a:r>
                <a14:m>
                  <m:oMath xmlns:m="http://schemas.openxmlformats.org/officeDocument/2006/math">
                    <m:r>
                      <a:rPr lang="en-US" sz="2400" i="1" smtClean="0">
                        <a:solidFill>
                          <a:schemeClr val="tx1"/>
                        </a:solidFill>
                        <a:latin typeface="Cambria Math" panose="02040503050406030204" pitchFamily="18" charset="0"/>
                      </a:rPr>
                      <m:t>𝐶</m:t>
                    </m:r>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𝑑</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num>
                      <m:den>
                        <m:r>
                          <a:rPr lang="en-US" sz="2400" i="1">
                            <a:solidFill>
                              <a:schemeClr val="tx1"/>
                            </a:solidFill>
                            <a:latin typeface="Cambria Math" panose="02040503050406030204" pitchFamily="18" charset="0"/>
                          </a:rPr>
                          <m:t>𝑑𝑡</m:t>
                        </m:r>
                      </m:den>
                    </m:f>
                    <m:r>
                      <a:rPr lang="en-US" sz="2400" i="1">
                        <a:solidFill>
                          <a:schemeClr val="tx1"/>
                        </a:solidFill>
                        <a:latin typeface="Cambria Math" panose="02040503050406030204" pitchFamily="18" charset="0"/>
                      </a:rPr>
                      <m:t>+</m:t>
                    </m:r>
                    <m:f>
                      <m:fPr>
                        <m:ctrlPr>
                          <a:rPr lang="en-US" sz="2400" i="1" dirty="0">
                            <a:solidFill>
                              <a:schemeClr val="tx1"/>
                            </a:solidFill>
                            <a:latin typeface="Cambria Math" panose="02040503050406030204" pitchFamily="18" charset="0"/>
                          </a:rPr>
                        </m:ctrlPr>
                      </m:fPr>
                      <m:num>
                        <m:sSub>
                          <m:sSubPr>
                            <m:ctrlPr>
                              <a:rPr lang="en-US" sz="2400" i="1" dirty="0">
                                <a:solidFill>
                                  <a:schemeClr val="tx1"/>
                                </a:solidFill>
                                <a:latin typeface="Cambria Math" panose="02040503050406030204" pitchFamily="18" charset="0"/>
                              </a:rPr>
                            </m:ctrlPr>
                          </m:sSubPr>
                          <m:e>
                            <m:r>
                              <a:rPr lang="en-US" sz="2400" i="1" dirty="0">
                                <a:solidFill>
                                  <a:schemeClr val="tx1"/>
                                </a:solidFill>
                                <a:latin typeface="Cambria Math" panose="02040503050406030204" pitchFamily="18" charset="0"/>
                              </a:rPr>
                              <m:t>𝑣</m:t>
                            </m:r>
                          </m:e>
                          <m:sub>
                            <m:r>
                              <a:rPr lang="en-US" sz="2400" i="1" dirty="0">
                                <a:solidFill>
                                  <a:schemeClr val="tx1"/>
                                </a:solidFill>
                                <a:latin typeface="Cambria Math" panose="02040503050406030204" pitchFamily="18" charset="0"/>
                              </a:rPr>
                              <m:t>𝑐</m:t>
                            </m:r>
                          </m:sub>
                        </m:sSub>
                      </m:num>
                      <m:den>
                        <m:r>
                          <a:rPr lang="en-US" sz="2400" i="1" dirty="0">
                            <a:solidFill>
                              <a:schemeClr val="tx1"/>
                            </a:solidFill>
                            <a:latin typeface="Cambria Math" panose="02040503050406030204" pitchFamily="18" charset="0"/>
                          </a:rPr>
                          <m:t>𝑅</m:t>
                        </m:r>
                      </m:den>
                    </m:f>
                    <m:r>
                      <a:rPr lang="en-US" sz="2400" b="0" i="1" dirty="0" smtClean="0">
                        <a:solidFill>
                          <a:schemeClr val="tx1"/>
                        </a:solidFill>
                        <a:latin typeface="Cambria Math" panose="02040503050406030204" pitchFamily="18" charset="0"/>
                      </a:rPr>
                      <m:t>=</m:t>
                    </m:r>
                    <m:d>
                      <m:dPr>
                        <m:ctrlPr>
                          <a:rPr lang="en-US" sz="2400" b="0" i="1" dirty="0" smtClean="0">
                            <a:solidFill>
                              <a:schemeClr val="tx1"/>
                            </a:solidFill>
                            <a:latin typeface="Cambria Math" panose="02040503050406030204" pitchFamily="18" charset="0"/>
                          </a:rPr>
                        </m:ctrlPr>
                      </m:dPr>
                      <m:e>
                        <m:r>
                          <a:rPr lang="en-US" sz="2400" i="1" dirty="0">
                            <a:solidFill>
                              <a:schemeClr val="tx1"/>
                            </a:solidFill>
                            <a:latin typeface="Cambria Math" panose="02040503050406030204" pitchFamily="18" charset="0"/>
                          </a:rPr>
                          <m:t>𝑠𝐶</m:t>
                        </m:r>
                        <m:r>
                          <a:rPr lang="en-US" sz="2400" i="1" dirty="0">
                            <a:solidFill>
                              <a:schemeClr val="tx1"/>
                            </a:solidFill>
                            <a:latin typeface="Cambria Math" panose="02040503050406030204" pitchFamily="18" charset="0"/>
                          </a:rPr>
                          <m:t>+</m:t>
                        </m:r>
                        <m:f>
                          <m:fPr>
                            <m:ctrlPr>
                              <a:rPr lang="en-US" sz="2400" i="1" dirty="0">
                                <a:solidFill>
                                  <a:schemeClr val="tx1"/>
                                </a:solidFill>
                                <a:latin typeface="Cambria Math" panose="02040503050406030204" pitchFamily="18" charset="0"/>
                              </a:rPr>
                            </m:ctrlPr>
                          </m:fPr>
                          <m:num>
                            <m:r>
                              <a:rPr lang="en-US" sz="2400" i="1" dirty="0">
                                <a:solidFill>
                                  <a:schemeClr val="tx1"/>
                                </a:solidFill>
                                <a:latin typeface="Cambria Math" panose="02040503050406030204" pitchFamily="18" charset="0"/>
                              </a:rPr>
                              <m:t>1</m:t>
                            </m:r>
                          </m:num>
                          <m:den>
                            <m:r>
                              <a:rPr lang="en-US" sz="2400" i="1" dirty="0">
                                <a:solidFill>
                                  <a:schemeClr val="tx1"/>
                                </a:solidFill>
                                <a:latin typeface="Cambria Math" panose="02040503050406030204" pitchFamily="18" charset="0"/>
                              </a:rPr>
                              <m:t>𝑅</m:t>
                            </m:r>
                          </m:den>
                        </m:f>
                      </m:e>
                    </m:d>
                    <m:r>
                      <a:rPr lang="en-US" sz="2400" i="1">
                        <a:solidFill>
                          <a:schemeClr val="tx1"/>
                        </a:solidFill>
                        <a:latin typeface="Cambria Math" panose="02040503050406030204" pitchFamily="18" charset="0"/>
                      </a:rPr>
                      <m:t>𝐴</m:t>
                    </m:r>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𝑒</m:t>
                        </m:r>
                      </m:e>
                      <m:sup>
                        <m:r>
                          <a:rPr lang="en-US" sz="2400" i="1">
                            <a:solidFill>
                              <a:schemeClr val="tx1"/>
                            </a:solidFill>
                            <a:latin typeface="Cambria Math" panose="02040503050406030204" pitchFamily="18" charset="0"/>
                          </a:rPr>
                          <m:t>𝑠𝑡</m:t>
                        </m:r>
                      </m:sup>
                    </m:sSup>
                  </m:oMath>
                </a14:m>
                <a:r>
                  <a:rPr lang="en-US" sz="2400" dirty="0" smtClean="0">
                    <a:solidFill>
                      <a:schemeClr val="tx1"/>
                    </a:solidFill>
                  </a:rPr>
                  <a:t>=0</a:t>
                </a:r>
              </a:p>
              <a:p>
                <a:r>
                  <a:rPr lang="en-US" sz="2400" dirty="0" smtClean="0"/>
                  <a:t>Since neither </a:t>
                </a:r>
                <a:r>
                  <a:rPr lang="en-US" sz="2400" i="1" dirty="0" smtClean="0"/>
                  <a:t>A</a:t>
                </a:r>
                <a:r>
                  <a:rPr lang="en-US" sz="2400" dirty="0" smtClean="0"/>
                  <a:t> nor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𝑠𝑡</m:t>
                        </m:r>
                      </m:sup>
                    </m:sSup>
                  </m:oMath>
                </a14:m>
                <a:r>
                  <a:rPr lang="en-US" sz="2400" dirty="0" smtClean="0">
                    <a:solidFill>
                      <a:schemeClr val="tx1"/>
                    </a:solidFill>
                  </a:rPr>
                  <a:t>will generally be zero, we get the Characteristic Equation: </a:t>
                </a:r>
                <a14:m>
                  <m:oMath xmlns:m="http://schemas.openxmlformats.org/officeDocument/2006/math">
                    <m:d>
                      <m:dPr>
                        <m:ctrlPr>
                          <a:rPr lang="en-US" sz="2400" i="1" dirty="0">
                            <a:latin typeface="Cambria Math" panose="02040503050406030204" pitchFamily="18" charset="0"/>
                          </a:rPr>
                        </m:ctrlPr>
                      </m:dPr>
                      <m:e>
                        <m:r>
                          <a:rPr lang="en-US" sz="2400" i="1" dirty="0">
                            <a:latin typeface="Cambria Math" panose="02040503050406030204" pitchFamily="18" charset="0"/>
                          </a:rPr>
                          <m:t>𝑠𝐶</m:t>
                        </m:r>
                        <m:r>
                          <a:rPr lang="en-US" sz="2400" i="1" dirty="0">
                            <a:latin typeface="Cambria Math" panose="02040503050406030204" pitchFamily="18" charset="0"/>
                          </a:rPr>
                          <m:t>+</m:t>
                        </m:r>
                        <m:f>
                          <m:fPr>
                            <m:ctrlPr>
                              <a:rPr lang="en-US" sz="2400" i="1" dirty="0">
                                <a:latin typeface="Cambria Math" panose="02040503050406030204" pitchFamily="18" charset="0"/>
                              </a:rPr>
                            </m:ctrlPr>
                          </m:fPr>
                          <m:num>
                            <m:r>
                              <a:rPr lang="en-US" sz="2400" i="1" dirty="0">
                                <a:latin typeface="Cambria Math" panose="02040503050406030204" pitchFamily="18" charset="0"/>
                              </a:rPr>
                              <m:t>1</m:t>
                            </m:r>
                          </m:num>
                          <m:den>
                            <m:r>
                              <a:rPr lang="en-US" sz="2400" i="1" dirty="0">
                                <a:latin typeface="Cambria Math" panose="02040503050406030204" pitchFamily="18" charset="0"/>
                              </a:rPr>
                              <m:t>𝑅</m:t>
                            </m:r>
                          </m:den>
                        </m:f>
                      </m:e>
                    </m:d>
                  </m:oMath>
                </a14:m>
                <a:r>
                  <a:rPr lang="en-US" sz="2400" dirty="0" smtClean="0"/>
                  <a:t>=0, so </a:t>
                </a:r>
                <a14:m>
                  <m:oMath xmlns:m="http://schemas.openxmlformats.org/officeDocument/2006/math">
                    <m:r>
                      <a:rPr lang="en-US" sz="2400" b="0" i="1" smtClean="0">
                        <a:latin typeface="Cambria Math" panose="02040503050406030204" pitchFamily="18" charset="0"/>
                      </a:rPr>
                      <m:t>𝑠</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𝑅𝐶</m:t>
                        </m:r>
                      </m:den>
                    </m:f>
                  </m:oMath>
                </a14:m>
                <a:r>
                  <a:rPr lang="en-US" sz="2400" dirty="0" smtClean="0"/>
                  <a:t> and </a:t>
                </a:r>
                <a14:m>
                  <m:oMath xmlns:m="http://schemas.openxmlformats.org/officeDocument/2006/math">
                    <m:sSub>
                      <m:sSubPr>
                        <m:ctrlPr>
                          <a:rPr lang="en-US" sz="2400" i="1" smtClean="0">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r>
                          <a:rPr lang="en-US" sz="2400" b="0" i="1" smtClean="0">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h</m:t>
                        </m:r>
                      </m:sub>
                    </m:sSub>
                    <m:r>
                      <a:rPr lang="en-US" sz="2400" b="0" i="1" smtClean="0">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𝑡</m:t>
                    </m:r>
                    <m:r>
                      <a:rPr lang="en-US" sz="2400" b="0" i="1" smtClean="0">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𝐴</m:t>
                    </m:r>
                    <m:sSup>
                      <m:sSupPr>
                        <m:ctrlPr>
                          <a:rPr lang="en-US" sz="2400" i="1">
                            <a:solidFill>
                              <a:srgbClr val="C00000"/>
                            </a:solidFill>
                            <a:latin typeface="Cambria Math" panose="02040503050406030204" pitchFamily="18" charset="0"/>
                          </a:rPr>
                        </m:ctrlPr>
                      </m:sSupPr>
                      <m:e>
                        <m:r>
                          <a:rPr lang="en-US" sz="2400" i="1">
                            <a:solidFill>
                              <a:srgbClr val="C00000"/>
                            </a:solidFill>
                            <a:latin typeface="Cambria Math" panose="02040503050406030204" pitchFamily="18" charset="0"/>
                          </a:rPr>
                          <m:t>𝑒</m:t>
                        </m:r>
                      </m:e>
                      <m:sup>
                        <m:r>
                          <a:rPr lang="en-US" sz="2400" b="0" i="1" smtClean="0">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𝑡</m:t>
                        </m:r>
                        <m:r>
                          <a:rPr lang="en-US" sz="2400" b="0" i="1" smtClean="0">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𝑅𝐶</m:t>
                        </m:r>
                      </m:sup>
                    </m:sSup>
                  </m:oMath>
                </a14:m>
                <a:endParaRPr 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299104" y="3547992"/>
                <a:ext cx="8822724" cy="2675091"/>
              </a:xfrm>
              <a:prstGeom prst="rect">
                <a:avLst/>
              </a:prstGeom>
              <a:blipFill rotWithShape="0">
                <a:blip r:embed="rId3"/>
                <a:stretch>
                  <a:fillRect l="-1037" t="-1822" r="-1797" b="-1139"/>
                </a:stretch>
              </a:blipFill>
            </p:spPr>
            <p:txBody>
              <a:bodyPr/>
              <a:lstStyle/>
              <a:p>
                <a:r>
                  <a:rPr lang="en-US">
                    <a:noFill/>
                  </a:rPr>
                  <a:t> </a:t>
                </a:r>
              </a:p>
            </p:txBody>
          </p:sp>
        </mc:Fallback>
      </mc:AlternateContent>
    </p:spTree>
    <p:extLst>
      <p:ext uri="{BB962C8B-B14F-4D97-AF65-F5344CB8AC3E}">
        <p14:creationId xmlns:p14="http://schemas.microsoft.com/office/powerpoint/2010/main" val="1925287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fontScale="90000"/>
          </a:bodyPr>
          <a:lstStyle/>
          <a:p>
            <a:r>
              <a:rPr lang="en-US" dirty="0"/>
              <a:t>RC example one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868362"/>
                <a:ext cx="8382000" cy="5380038"/>
              </a:xfrm>
            </p:spPr>
            <p:txBody>
              <a:bodyPr>
                <a:normAutofit/>
              </a:bodyPr>
              <a:lstStyle/>
              <a:p>
                <a:pPr marL="0" indent="0">
                  <a:buNone/>
                </a:pPr>
                <a:r>
                  <a:rPr lang="en-US" sz="2400" dirty="0" smtClean="0"/>
                  <a:t>The “</a:t>
                </a:r>
                <a:r>
                  <a:rPr lang="en-US" sz="2400" dirty="0" smtClean="0">
                    <a:solidFill>
                      <a:srgbClr val="C00000"/>
                    </a:solidFill>
                  </a:rPr>
                  <a:t>,h</a:t>
                </a:r>
                <a:r>
                  <a:rPr lang="en-US" sz="2400" dirty="0" smtClean="0"/>
                  <a:t>” in the subscript denotes that this is the homogeneous solution, which is also the total solution when there are no sources in the circuit for t&gt;0. The </a:t>
                </a:r>
                <a:r>
                  <a:rPr lang="en-US" sz="2400" dirty="0" smtClean="0">
                    <a:solidFill>
                      <a:srgbClr val="FF0000"/>
                    </a:solidFill>
                  </a:rPr>
                  <a:t>unknown amplitude </a:t>
                </a:r>
                <a:r>
                  <a:rPr lang="en-US" sz="2400" i="1" dirty="0" smtClean="0">
                    <a:solidFill>
                      <a:srgbClr val="FF0000"/>
                    </a:solidFill>
                  </a:rPr>
                  <a:t>A</a:t>
                </a:r>
                <a:r>
                  <a:rPr lang="en-US" sz="2400" dirty="0" smtClean="0">
                    <a:solidFill>
                      <a:srgbClr val="FF0000"/>
                    </a:solidFill>
                  </a:rPr>
                  <a:t> </a:t>
                </a:r>
                <a:r>
                  <a:rPr lang="en-US" sz="2400" dirty="0" smtClean="0"/>
                  <a:t>makes it a </a:t>
                </a:r>
                <a:r>
                  <a:rPr lang="en-US" sz="2400" dirty="0" smtClean="0">
                    <a:solidFill>
                      <a:srgbClr val="FF0000"/>
                    </a:solidFill>
                  </a:rPr>
                  <a:t>general solution</a:t>
                </a:r>
                <a:r>
                  <a:rPr lang="en-US" sz="2400" dirty="0" smtClean="0"/>
                  <a:t>, since </a:t>
                </a:r>
                <a:r>
                  <a:rPr lang="en-US" sz="2400" i="1" dirty="0" smtClean="0"/>
                  <a:t>A</a:t>
                </a:r>
                <a:r>
                  <a:rPr lang="en-US" sz="2400" dirty="0" smtClean="0"/>
                  <a:t> has yet to be determined.</a:t>
                </a:r>
              </a:p>
              <a:p>
                <a:pPr marL="0" indent="0">
                  <a:buNone/>
                </a:pPr>
                <a:r>
                  <a:rPr lang="en-US" sz="2400" dirty="0" smtClean="0"/>
                  <a:t>We often define the time constant </a:t>
                </a:r>
                <a:r>
                  <a:rPr lang="en-US" sz="2400" dirty="0" smtClean="0">
                    <a:sym typeface="Symbol" panose="05050102010706020507" pitchFamily="18" charset="2"/>
                  </a:rPr>
                  <a:t>=RC so that we can write the solution as: </a:t>
                </a:r>
                <a14:m>
                  <m:oMath xmlns:m="http://schemas.openxmlformats.org/officeDocument/2006/math">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h</m:t>
                        </m:r>
                      </m:sub>
                    </m:sSub>
                    <m:r>
                      <a:rPr lang="en-US" sz="2400" b="0" i="1" smtClean="0">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𝑡</m:t>
                    </m:r>
                    <m:r>
                      <a:rPr lang="en-US" sz="2400" b="0" i="1" smtClean="0">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𝐴</m:t>
                    </m:r>
                    <m:sSup>
                      <m:sSupPr>
                        <m:ctrlPr>
                          <a:rPr lang="en-US" sz="2400" i="1">
                            <a:solidFill>
                              <a:srgbClr val="C00000"/>
                            </a:solidFill>
                            <a:latin typeface="Cambria Math" panose="02040503050406030204" pitchFamily="18" charset="0"/>
                          </a:rPr>
                        </m:ctrlPr>
                      </m:sSupPr>
                      <m:e>
                        <m:r>
                          <a:rPr lang="en-US" sz="2400" i="1">
                            <a:solidFill>
                              <a:srgbClr val="C00000"/>
                            </a:solidFill>
                            <a:latin typeface="Cambria Math" panose="02040503050406030204" pitchFamily="18" charset="0"/>
                          </a:rPr>
                          <m:t>𝑒</m:t>
                        </m:r>
                      </m:e>
                      <m:sup>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𝑡</m:t>
                        </m:r>
                        <m:r>
                          <a:rPr lang="en-US" sz="2400" i="1">
                            <a:solidFill>
                              <a:srgbClr val="C00000"/>
                            </a:solidFill>
                            <a:latin typeface="Cambria Math" panose="02040503050406030204" pitchFamily="18" charset="0"/>
                          </a:rPr>
                          <m:t>/</m:t>
                        </m:r>
                        <m:r>
                          <a:rPr lang="en-US" sz="2400" i="1" smtClean="0">
                            <a:solidFill>
                              <a:srgbClr val="C00000"/>
                            </a:solidFill>
                            <a:latin typeface="Cambria Math" panose="02040503050406030204" pitchFamily="18" charset="0"/>
                            <a:ea typeface="Cambria Math" panose="02040503050406030204" pitchFamily="18" charset="0"/>
                          </a:rPr>
                          <m:t>𝜏</m:t>
                        </m:r>
                      </m:sup>
                    </m:sSup>
                  </m:oMath>
                </a14:m>
                <a:r>
                  <a:rPr lang="en-US" sz="2400" dirty="0" smtClean="0"/>
                  <a:t>. (Yes, RC has units of seconds)</a:t>
                </a:r>
              </a:p>
              <a:p>
                <a:pPr marL="457200" indent="-457200">
                  <a:buFont typeface="+mj-lt"/>
                  <a:buAutoNum type="arabicPeriod" startAt="6"/>
                </a:pPr>
                <a:r>
                  <a:rPr lang="en-US" sz="2400" dirty="0">
                    <a:solidFill>
                      <a:srgbClr val="7030A0"/>
                    </a:solidFill>
                  </a:rPr>
                  <a:t>Plug in initial condition to get specific solution</a:t>
                </a:r>
                <a:r>
                  <a:rPr lang="en-US" sz="2400" dirty="0" smtClean="0">
                    <a:solidFill>
                      <a:srgbClr val="7030A0"/>
                    </a:solidFill>
                  </a:rPr>
                  <a:t>.</a:t>
                </a:r>
              </a:p>
              <a:p>
                <a:pPr marL="0" indent="0">
                  <a:buNone/>
                </a:pPr>
                <a14:m>
                  <m:oMathPara xmlns:m="http://schemas.openxmlformats.org/officeDocument/2006/math">
                    <m:oMathParaPr>
                      <m:jc m:val="centerGroup"/>
                    </m:oMathParaPr>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h</m:t>
                          </m:r>
                        </m:sub>
                      </m:sSub>
                      <m:d>
                        <m:dPr>
                          <m:ctrlPr>
                            <a:rPr lang="en-US" sz="2400" b="0" i="1" smtClean="0">
                              <a:solidFill>
                                <a:schemeClr val="tx1"/>
                              </a:solidFill>
                              <a:latin typeface="Cambria Math" panose="02040503050406030204" pitchFamily="18" charset="0"/>
                            </a:rPr>
                          </m:ctrlPr>
                        </m:dPr>
                        <m:e>
                          <m:r>
                            <a:rPr lang="en-US" sz="2400" b="0" i="1" smtClean="0">
                              <a:solidFill>
                                <a:schemeClr val="tx1"/>
                              </a:solidFill>
                              <a:latin typeface="Cambria Math" panose="02040503050406030204" pitchFamily="18" charset="0"/>
                            </a:rPr>
                            <m:t>𝑜</m:t>
                          </m:r>
                        </m:e>
                      </m:d>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𝐴</m:t>
                      </m:r>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𝑒</m:t>
                          </m:r>
                        </m:e>
                        <m:sup>
                          <m:r>
                            <a:rPr lang="en-US" sz="2400" i="1">
                              <a:solidFill>
                                <a:schemeClr val="tx1"/>
                              </a:solidFill>
                              <a:latin typeface="Cambria Math" panose="02040503050406030204" pitchFamily="18" charset="0"/>
                            </a:rPr>
                            <m:t>−</m:t>
                          </m:r>
                          <m:f>
                            <m:fPr>
                              <m:ctrlPr>
                                <a:rPr lang="en-US" sz="2400" b="0" i="1">
                                  <a:solidFill>
                                    <a:schemeClr val="tx1"/>
                                  </a:solidFill>
                                  <a:latin typeface="Cambria Math" panose="02040503050406030204" pitchFamily="18" charset="0"/>
                                </a:rPr>
                              </m:ctrlPr>
                            </m:fPr>
                            <m:num>
                              <m:r>
                                <a:rPr lang="en-US" sz="2400" b="0" i="1" smtClean="0">
                                  <a:solidFill>
                                    <a:schemeClr val="tx1"/>
                                  </a:solidFill>
                                  <a:latin typeface="Cambria Math" panose="02040503050406030204" pitchFamily="18" charset="0"/>
                                </a:rPr>
                                <m:t>0</m:t>
                              </m:r>
                            </m:num>
                            <m:den>
                              <m:r>
                                <a:rPr lang="en-US" sz="2400" i="1">
                                  <a:solidFill>
                                    <a:schemeClr val="tx1"/>
                                  </a:solidFill>
                                  <a:latin typeface="Cambria Math" panose="02040503050406030204" pitchFamily="18" charset="0"/>
                                  <a:ea typeface="Cambria Math" panose="02040503050406030204" pitchFamily="18" charset="0"/>
                                </a:rPr>
                                <m:t>𝜏</m:t>
                              </m:r>
                            </m:den>
                          </m:f>
                        </m:sup>
                      </m:sSup>
                      <m:r>
                        <a:rPr lang="en-US" sz="2400" b="0" i="1" smtClean="0">
                          <a:solidFill>
                            <a:schemeClr val="tx1"/>
                          </a:solidFill>
                          <a:latin typeface="Cambria Math" panose="02040503050406030204" pitchFamily="18" charset="0"/>
                          <a:ea typeface="Cambria Math" panose="02040503050406030204" pitchFamily="18" charset="0"/>
                        </a:rPr>
                        <m:t>=</m:t>
                      </m:r>
                      <m:r>
                        <a:rPr lang="en-US" sz="2400" b="0" i="1" smtClean="0">
                          <a:solidFill>
                            <a:schemeClr val="tx1"/>
                          </a:solidFill>
                          <a:latin typeface="Cambria Math" panose="02040503050406030204" pitchFamily="18" charset="0"/>
                          <a:ea typeface="Cambria Math" panose="02040503050406030204" pitchFamily="18" charset="0"/>
                        </a:rPr>
                        <m:t>𝐴</m:t>
                      </m:r>
                      <m:r>
                        <a:rPr lang="en-US" sz="2400" b="0" i="1" smtClean="0">
                          <a:solidFill>
                            <a:schemeClr val="tx1"/>
                          </a:solidFill>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𝑉</m:t>
                          </m:r>
                        </m:e>
                        <m:sub>
                          <m:r>
                            <a:rPr lang="en-US" sz="2400" i="1">
                              <a:latin typeface="Cambria Math" panose="02040503050406030204" pitchFamily="18" charset="0"/>
                            </a:rPr>
                            <m:t>𝑜</m:t>
                          </m:r>
                        </m:sub>
                      </m:sSub>
                    </m:oMath>
                  </m:oMathPara>
                </a14:m>
                <a:endParaRPr lang="en-US" sz="2400" dirty="0" smtClean="0"/>
              </a:p>
              <a:p>
                <a:pPr marL="0" indent="0" algn="ctr">
                  <a:buNone/>
                </a:pPr>
                <a:r>
                  <a:rPr lang="en-US" sz="2400" dirty="0" smtClean="0">
                    <a:solidFill>
                      <a:schemeClr val="tx1"/>
                    </a:solidFill>
                  </a:rPr>
                  <a:t>So, the specific solution is </a:t>
                </a:r>
                <a14:m>
                  <m:oMath xmlns:m="http://schemas.openxmlformats.org/officeDocument/2006/math">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𝑡</m:t>
                    </m:r>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𝑉</m:t>
                        </m:r>
                      </m:e>
                      <m:sub>
                        <m:r>
                          <a:rPr lang="en-US" sz="2400" i="1">
                            <a:solidFill>
                              <a:schemeClr val="tx1"/>
                            </a:solidFill>
                            <a:latin typeface="Cambria Math" panose="02040503050406030204" pitchFamily="18" charset="0"/>
                          </a:rPr>
                          <m:t>𝑜</m:t>
                        </m:r>
                      </m:sub>
                    </m:sSub>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𝑒</m:t>
                        </m:r>
                      </m:e>
                      <m:sup>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𝑡</m:t>
                        </m:r>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ea typeface="Cambria Math" panose="02040503050406030204" pitchFamily="18" charset="0"/>
                          </a:rPr>
                          <m:t>𝜏</m:t>
                        </m:r>
                      </m:sup>
                    </m:sSup>
                  </m:oMath>
                </a14:m>
                <a:r>
                  <a:rPr lang="en-US" sz="2400" dirty="0" smtClean="0">
                    <a:solidFill>
                      <a:schemeClr val="tx1"/>
                    </a:solidFill>
                  </a:rPr>
                  <a:t> for </a:t>
                </a:r>
                <a14:m>
                  <m:oMath xmlns:m="http://schemas.openxmlformats.org/officeDocument/2006/math">
                    <m:r>
                      <a:rPr lang="en-US" sz="2400" i="1" smtClean="0">
                        <a:solidFill>
                          <a:schemeClr val="tx1"/>
                        </a:solidFill>
                        <a:latin typeface="Cambria Math" panose="02040503050406030204" pitchFamily="18" charset="0"/>
                        <a:ea typeface="Cambria Math" panose="02040503050406030204" pitchFamily="18" charset="0"/>
                      </a:rPr>
                      <m:t>𝜏</m:t>
                    </m:r>
                    <m:r>
                      <a:rPr lang="en-US" sz="2400" b="0" i="1" smtClean="0">
                        <a:solidFill>
                          <a:schemeClr val="tx1"/>
                        </a:solidFill>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𝑅𝐶</m:t>
                    </m:r>
                  </m:oMath>
                </a14:m>
                <a:endParaRPr lang="en-US" sz="2400" dirty="0" smtClean="0"/>
              </a:p>
              <a:p>
                <a:pPr marL="0" indent="0">
                  <a:buNone/>
                </a:pPr>
                <a:r>
                  <a:rPr lang="en-US" sz="2400" dirty="0" smtClean="0"/>
                  <a:t>Now we can find any voltage or current that we wish, for example,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𝑐</m:t>
                        </m:r>
                      </m:sub>
                    </m:sSub>
                    <m:r>
                      <a:rPr lang="en-US" sz="2400" b="0" i="1" smtClean="0">
                        <a:latin typeface="Cambria Math" panose="02040503050406030204" pitchFamily="18" charset="0"/>
                      </a:rPr>
                      <m:t>=</m:t>
                    </m:r>
                    <m:r>
                      <a:rPr lang="en-US" sz="2400" b="0" i="1" smtClean="0">
                        <a:latin typeface="Cambria Math" panose="02040503050406030204" pitchFamily="18" charset="0"/>
                      </a:rPr>
                      <m:t>𝐶</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𝑑</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sub>
                        </m:sSub>
                      </m:num>
                      <m:den>
                        <m:r>
                          <a:rPr lang="en-US" sz="2400" b="0" i="1" smtClean="0">
                            <a:latin typeface="Cambria Math" panose="02040503050406030204" pitchFamily="18" charset="0"/>
                          </a:rPr>
                          <m:t>𝑑𝑡</m:t>
                        </m:r>
                      </m:den>
                    </m:f>
                    <m:r>
                      <a:rPr lang="en-US" sz="2400" b="0" i="1" smtClean="0">
                        <a:latin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sSub>
                          <m:sSubPr>
                            <m:ctrlPr>
                              <a:rPr lang="en-US" sz="2400" i="1">
                                <a:latin typeface="Cambria Math" panose="02040503050406030204" pitchFamily="18" charset="0"/>
                              </a:rPr>
                            </m:ctrlPr>
                          </m:sSubPr>
                          <m:e>
                            <m:r>
                              <a:rPr lang="en-US" sz="2400" b="0" i="1" smtClean="0">
                                <a:latin typeface="Cambria Math" panose="02040503050406030204" pitchFamily="18" charset="0"/>
                              </a:rPr>
                              <m:t>𝐶</m:t>
                            </m:r>
                            <m:r>
                              <a:rPr lang="en-US" sz="2400" i="1">
                                <a:latin typeface="Cambria Math" panose="02040503050406030204" pitchFamily="18" charset="0"/>
                              </a:rPr>
                              <m:t>𝑉</m:t>
                            </m:r>
                          </m:e>
                          <m:sub>
                            <m:r>
                              <a:rPr lang="en-US" sz="2400" i="1">
                                <a:latin typeface="Cambria Math" panose="02040503050406030204" pitchFamily="18" charset="0"/>
                              </a:rPr>
                              <m:t>𝑜</m:t>
                            </m:r>
                          </m:sub>
                        </m:sSub>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𝑡</m:t>
                                </m:r>
                              </m:num>
                              <m:den>
                                <m:r>
                                  <a:rPr lang="en-US" sz="2400" i="1">
                                    <a:latin typeface="Cambria Math" panose="02040503050406030204" pitchFamily="18" charset="0"/>
                                    <a:ea typeface="Cambria Math" panose="02040503050406030204" pitchFamily="18" charset="0"/>
                                  </a:rPr>
                                  <m:t>𝜏</m:t>
                                </m:r>
                              </m:den>
                            </m:f>
                          </m:sup>
                        </m:sSup>
                      </m:num>
                      <m:den>
                        <m:r>
                          <a:rPr lang="en-US" sz="2400" b="0" i="1" smtClean="0">
                            <a:latin typeface="Cambria Math" panose="02040503050406030204" pitchFamily="18" charset="0"/>
                            <a:ea typeface="Cambria Math" panose="02040503050406030204" pitchFamily="18" charset="0"/>
                            <a:sym typeface="Symbol" panose="05050102010706020507" pitchFamily="18" charset="2"/>
                          </a:rPr>
                          <m:t></m:t>
                        </m:r>
                      </m:den>
                    </m:f>
                    <m:r>
                      <a:rPr lang="en-US" sz="2400" b="0" i="1" smtClean="0">
                        <a:latin typeface="Cambria Math" panose="02040503050406030204" pitchFamily="18" charset="0"/>
                        <a:ea typeface="Cambria Math" panose="02040503050406030204" pitchFamily="18" charset="0"/>
                        <a:sym typeface="Symbol" panose="05050102010706020507" pitchFamily="18" charset="2"/>
                      </a:rPr>
                      <m:t>=−</m:t>
                    </m:r>
                    <m:f>
                      <m:fPr>
                        <m:ctrlPr>
                          <a:rPr lang="en-US" sz="2400" b="0" i="1" smtClean="0">
                            <a:latin typeface="Cambria Math" panose="02040503050406030204" pitchFamily="18" charset="0"/>
                            <a:ea typeface="Cambria Math" panose="02040503050406030204" pitchFamily="18" charset="0"/>
                            <a:sym typeface="Symbol" panose="05050102010706020507" pitchFamily="18" charset="2"/>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𝑉</m:t>
                            </m:r>
                          </m:e>
                          <m:sub>
                            <m:r>
                              <a:rPr lang="en-US" sz="2400" i="1">
                                <a:latin typeface="Cambria Math" panose="02040503050406030204" pitchFamily="18" charset="0"/>
                              </a:rPr>
                              <m:t>𝑜</m:t>
                            </m:r>
                          </m:sub>
                        </m:sSub>
                      </m:num>
                      <m:den>
                        <m:r>
                          <a:rPr lang="en-US" sz="2400" b="0" i="1" smtClean="0">
                            <a:latin typeface="Cambria Math" panose="02040503050406030204" pitchFamily="18" charset="0"/>
                            <a:ea typeface="Cambria Math" panose="02040503050406030204" pitchFamily="18" charset="0"/>
                            <a:sym typeface="Symbol" panose="05050102010706020507" pitchFamily="18" charset="2"/>
                          </a:rPr>
                          <m:t>𝑅</m:t>
                        </m:r>
                      </m:den>
                    </m:f>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𝑡</m:t>
                            </m:r>
                          </m:num>
                          <m:den>
                            <m:r>
                              <a:rPr lang="en-US" sz="2400" i="1">
                                <a:latin typeface="Cambria Math" panose="02040503050406030204" pitchFamily="18" charset="0"/>
                                <a:ea typeface="Cambria Math" panose="02040503050406030204" pitchFamily="18" charset="0"/>
                              </a:rPr>
                              <m:t>𝜏</m:t>
                            </m:r>
                          </m:den>
                        </m:f>
                      </m:sup>
                    </m:sSup>
                  </m:oMath>
                </a14:m>
                <a:r>
                  <a:rPr lang="en-US" sz="2400" dirty="0" smtClean="0"/>
                  <a:t>  also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𝑅</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m:t>
                        </m:r>
                        <m:r>
                          <a:rPr lang="en-US" sz="2400" i="1">
                            <a:latin typeface="Cambria Math" panose="02040503050406030204" pitchFamily="18" charset="0"/>
                          </a:rPr>
                          <m:t>𝑖</m:t>
                        </m:r>
                      </m:e>
                      <m:sub>
                        <m:r>
                          <a:rPr lang="en-US" sz="2400" i="1">
                            <a:latin typeface="Cambria Math" panose="02040503050406030204" pitchFamily="18" charset="0"/>
                          </a:rPr>
                          <m:t>𝑐</m:t>
                        </m:r>
                      </m:sub>
                    </m:sSub>
                    <m:r>
                      <a:rPr lang="en-US" sz="2400" b="0" i="1" smtClean="0">
                        <a:latin typeface="Cambria Math" panose="02040503050406030204" pitchFamily="18" charset="0"/>
                      </a:rPr>
                      <m:t>=</m:t>
                    </m:r>
                    <m:f>
                      <m:fPr>
                        <m:ctrlPr>
                          <a:rPr lang="en-US" sz="2400" i="1">
                            <a:latin typeface="Cambria Math" panose="02040503050406030204" pitchFamily="18" charset="0"/>
                            <a:ea typeface="Cambria Math" panose="02040503050406030204" pitchFamily="18" charset="0"/>
                            <a:sym typeface="Symbol" panose="05050102010706020507" pitchFamily="18" charset="2"/>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𝑉</m:t>
                            </m:r>
                          </m:e>
                          <m:sub>
                            <m:r>
                              <a:rPr lang="en-US" sz="2400" i="1">
                                <a:latin typeface="Cambria Math" panose="02040503050406030204" pitchFamily="18" charset="0"/>
                              </a:rPr>
                              <m:t>𝑜</m:t>
                            </m:r>
                          </m:sub>
                        </m:sSub>
                      </m:num>
                      <m:den>
                        <m:r>
                          <a:rPr lang="en-US" sz="2400" i="1">
                            <a:latin typeface="Cambria Math" panose="02040503050406030204" pitchFamily="18" charset="0"/>
                            <a:ea typeface="Cambria Math" panose="02040503050406030204" pitchFamily="18" charset="0"/>
                            <a:sym typeface="Symbol" panose="05050102010706020507" pitchFamily="18" charset="2"/>
                          </a:rPr>
                          <m:t>𝑅</m:t>
                        </m:r>
                      </m:den>
                    </m:f>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𝑡</m:t>
                            </m:r>
                          </m:num>
                          <m:den>
                            <m:r>
                              <a:rPr lang="en-US" sz="2400" i="1">
                                <a:latin typeface="Cambria Math" panose="02040503050406030204" pitchFamily="18" charset="0"/>
                                <a:ea typeface="Cambria Math" panose="02040503050406030204" pitchFamily="18" charset="0"/>
                              </a:rPr>
                              <m:t>𝜏</m:t>
                            </m:r>
                          </m:den>
                        </m:f>
                      </m:sup>
                    </m:sSup>
                  </m:oMath>
                </a14:m>
                <a:endParaRPr lang="en-US" sz="2400" dirty="0"/>
              </a:p>
              <a:p>
                <a:pPr marL="0" indent="0">
                  <a:buNone/>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868362"/>
                <a:ext cx="8382000" cy="5380038"/>
              </a:xfrm>
              <a:blipFill rotWithShape="0">
                <a:blip r:embed="rId2"/>
                <a:stretch>
                  <a:fillRect l="-1164" t="-906" r="-1745"/>
                </a:stretch>
              </a:blipFill>
            </p:spPr>
            <p:txBody>
              <a:bodyPr/>
              <a:lstStyle/>
              <a:p>
                <a:r>
                  <a:rPr lang="en-US">
                    <a:noFill/>
                  </a:rPr>
                  <a:t> </a:t>
                </a:r>
              </a:p>
            </p:txBody>
          </p:sp>
        </mc:Fallback>
      </mc:AlternateContent>
    </p:spTree>
    <p:extLst>
      <p:ext uri="{BB962C8B-B14F-4D97-AF65-F5344CB8AC3E}">
        <p14:creationId xmlns:p14="http://schemas.microsoft.com/office/powerpoint/2010/main" val="16551441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487362"/>
          </a:xfrm>
        </p:spPr>
        <p:txBody>
          <a:bodyPr>
            <a:normAutofit fontScale="90000"/>
          </a:bodyPr>
          <a:lstStyle/>
          <a:p>
            <a:r>
              <a:rPr lang="en-US" dirty="0"/>
              <a:t>RC example one</a:t>
            </a:r>
          </a:p>
        </p:txBody>
      </p:sp>
      <p:pic>
        <p:nvPicPr>
          <p:cNvPr id="3" name="Picture 2"/>
          <p:cNvPicPr>
            <a:picLocks noChangeAspect="1"/>
          </p:cNvPicPr>
          <p:nvPr/>
        </p:nvPicPr>
        <p:blipFill>
          <a:blip r:embed="rId2"/>
          <a:stretch>
            <a:fillRect/>
          </a:stretch>
        </p:blipFill>
        <p:spPr>
          <a:xfrm>
            <a:off x="762000" y="762000"/>
            <a:ext cx="7620000" cy="5882994"/>
          </a:xfrm>
          <a:prstGeom prst="rect">
            <a:avLst/>
          </a:prstGeom>
        </p:spPr>
      </p:pic>
    </p:spTree>
    <p:extLst>
      <p:ext uri="{BB962C8B-B14F-4D97-AF65-F5344CB8AC3E}">
        <p14:creationId xmlns:p14="http://schemas.microsoft.com/office/powerpoint/2010/main" val="1380103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734" y="114456"/>
            <a:ext cx="8229600" cy="944562"/>
          </a:xfrm>
        </p:spPr>
        <p:txBody>
          <a:bodyPr>
            <a:normAutofit/>
          </a:bodyPr>
          <a:lstStyle/>
          <a:p>
            <a:r>
              <a:rPr lang="en-US" sz="4000" dirty="0" smtClean="0"/>
              <a:t>RC example 2</a:t>
            </a:r>
            <a:endParaRPr lang="en-US" sz="4000" dirty="0"/>
          </a:p>
        </p:txBody>
      </p:sp>
      <p:pic>
        <p:nvPicPr>
          <p:cNvPr id="69634" name="Picture 2"/>
          <p:cNvPicPr>
            <a:picLocks noChangeAspect="1" noChangeArrowheads="1"/>
          </p:cNvPicPr>
          <p:nvPr/>
        </p:nvPicPr>
        <p:blipFill>
          <a:blip r:embed="rId2" cstate="print"/>
          <a:srcRect/>
          <a:stretch>
            <a:fillRect/>
          </a:stretch>
        </p:blipFill>
        <p:spPr bwMode="auto">
          <a:xfrm>
            <a:off x="381000" y="990600"/>
            <a:ext cx="1946275" cy="1381125"/>
          </a:xfrm>
          <a:prstGeom prst="rect">
            <a:avLst/>
          </a:prstGeom>
          <a:noFill/>
          <a:ln w="9525">
            <a:noFill/>
            <a:miter lim="800000"/>
            <a:headEnd/>
            <a:tailEnd/>
          </a:ln>
          <a:effectLst/>
        </p:spPr>
      </p:pic>
      <mc:AlternateContent xmlns:mc="http://schemas.openxmlformats.org/markup-compatibility/2006" xmlns:a14="http://schemas.microsoft.com/office/drawing/2010/main">
        <mc:Choice Requires="a14">
          <p:sp>
            <p:nvSpPr>
              <p:cNvPr id="3" name="Rectangle 2"/>
              <p:cNvSpPr/>
              <p:nvPr/>
            </p:nvSpPr>
            <p:spPr>
              <a:xfrm>
                <a:off x="2446479" y="884365"/>
                <a:ext cx="6324600" cy="1938992"/>
              </a:xfrm>
              <a:prstGeom prst="rect">
                <a:avLst/>
              </a:prstGeom>
            </p:spPr>
            <p:txBody>
              <a:bodyPr wrap="square">
                <a:spAutoFit/>
              </a:bodyPr>
              <a:lstStyle/>
              <a:p>
                <a:pPr marL="342900" indent="-342900">
                  <a:buFont typeface="+mj-lt"/>
                  <a:buAutoNum type="arabicPeriod" startAt="2"/>
                </a:pPr>
                <a:r>
                  <a:rPr lang="en-US" sz="2400" dirty="0" smtClean="0">
                    <a:solidFill>
                      <a:srgbClr val="7030A0"/>
                    </a:solidFill>
                  </a:rPr>
                  <a:t>Find initial condition on energy storage element (draw circuit for t&lt;0  if needed).</a:t>
                </a:r>
              </a:p>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𝐼</m:t>
                          </m:r>
                        </m:e>
                        <m:sub>
                          <m:r>
                            <a:rPr lang="en-US" sz="2400" i="1">
                              <a:latin typeface="Cambria Math" panose="02040503050406030204" pitchFamily="18" charset="0"/>
                            </a:rPr>
                            <m:t>𝑜</m:t>
                          </m:r>
                        </m:sub>
                      </m:sSub>
                      <m:r>
                        <a:rPr lang="en-US" sz="2400" b="0" i="1" smtClean="0">
                          <a:latin typeface="Cambria Math" panose="02040503050406030204" pitchFamily="18" charset="0"/>
                        </a:rPr>
                        <m:t>𝑅</m:t>
                      </m:r>
                    </m:oMath>
                  </m:oMathPara>
                </a14:m>
                <a:endParaRPr lang="en-US" sz="2400" dirty="0" smtClean="0"/>
              </a:p>
              <a:p>
                <a:r>
                  <a:rPr lang="en-US" sz="2400" dirty="0" smtClean="0"/>
                  <a:t>Because for steady-state, there can not be any current into the capacitor (since the source is DC)</a:t>
                </a:r>
                <a:endParaRPr lang="en-US" sz="2400" dirty="0"/>
              </a:p>
            </p:txBody>
          </p:sp>
        </mc:Choice>
        <mc:Fallback xmlns="">
          <p:sp>
            <p:nvSpPr>
              <p:cNvPr id="3" name="Rectangle 2"/>
              <p:cNvSpPr>
                <a:spLocks noRot="1" noChangeAspect="1" noMove="1" noResize="1" noEditPoints="1" noAdjustHandles="1" noChangeArrowheads="1" noChangeShapeType="1" noTextEdit="1"/>
              </p:cNvSpPr>
              <p:nvPr/>
            </p:nvSpPr>
            <p:spPr>
              <a:xfrm>
                <a:off x="2446479" y="884365"/>
                <a:ext cx="6324600" cy="1938992"/>
              </a:xfrm>
              <a:prstGeom prst="rect">
                <a:avLst/>
              </a:prstGeom>
              <a:blipFill rotWithShape="0">
                <a:blip r:embed="rId3"/>
                <a:stretch>
                  <a:fillRect l="-1541" t="-2830" r="-674" b="-62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256957" y="2759624"/>
                <a:ext cx="6778612" cy="2346861"/>
              </a:xfrm>
              <a:prstGeom prst="rect">
                <a:avLst/>
              </a:prstGeom>
              <a:ln>
                <a:noFill/>
              </a:ln>
            </p:spPr>
            <p:txBody>
              <a:bodyPr wrap="square">
                <a:spAutoFit/>
              </a:bodyPr>
              <a:lstStyle/>
              <a:p>
                <a:pPr marL="342900" indent="-342900">
                  <a:buFont typeface="+mj-lt"/>
                  <a:buAutoNum type="arabicPeriod" startAt="3"/>
                </a:pPr>
                <a:r>
                  <a:rPr lang="en-US" sz="2400" dirty="0" smtClean="0">
                    <a:solidFill>
                      <a:srgbClr val="7030A0"/>
                    </a:solidFill>
                  </a:rPr>
                  <a:t>Write complete set of 1</a:t>
                </a:r>
                <a:r>
                  <a:rPr lang="en-US" sz="2400" baseline="30000" dirty="0">
                    <a:solidFill>
                      <a:srgbClr val="7030A0"/>
                    </a:solidFill>
                  </a:rPr>
                  <a:t>st</a:t>
                </a:r>
                <a:r>
                  <a:rPr lang="en-US" sz="2400" dirty="0">
                    <a:solidFill>
                      <a:srgbClr val="7030A0"/>
                    </a:solidFill>
                  </a:rPr>
                  <a:t>-order differential equations (draw circuit for t&gt;0</a:t>
                </a:r>
                <a:r>
                  <a:rPr lang="en-US" sz="2400" dirty="0" smtClean="0">
                    <a:solidFill>
                      <a:srgbClr val="7030A0"/>
                    </a:solidFill>
                  </a:rPr>
                  <a:t>).</a:t>
                </a:r>
              </a:p>
              <a:p>
                <a:r>
                  <a:rPr lang="en-US" sz="2400" dirty="0" smtClean="0"/>
                  <a:t>Because the circuit for t&gt;0 for this problem is identical to the circuit for t&gt;0 of the last problem, steps 3-5 give identical results and we are left with the general homogeneous solution: </a:t>
                </a:r>
                <a14:m>
                  <m:oMath xmlns:m="http://schemas.openxmlformats.org/officeDocument/2006/math">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h</m:t>
                        </m:r>
                      </m:sub>
                    </m:sSub>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𝑡</m:t>
                    </m:r>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𝐴</m:t>
                    </m:r>
                    <m:sSup>
                      <m:sSupPr>
                        <m:ctrlPr>
                          <a:rPr lang="en-US" sz="2400" i="1">
                            <a:solidFill>
                              <a:srgbClr val="C00000"/>
                            </a:solidFill>
                            <a:latin typeface="Cambria Math" panose="02040503050406030204" pitchFamily="18" charset="0"/>
                          </a:rPr>
                        </m:ctrlPr>
                      </m:sSupPr>
                      <m:e>
                        <m:r>
                          <a:rPr lang="en-US" sz="2400" i="1">
                            <a:solidFill>
                              <a:srgbClr val="C00000"/>
                            </a:solidFill>
                            <a:latin typeface="Cambria Math" panose="02040503050406030204" pitchFamily="18" charset="0"/>
                          </a:rPr>
                          <m:t>𝑒</m:t>
                        </m:r>
                      </m:e>
                      <m:sup>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𝑡</m:t>
                        </m:r>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ea typeface="Cambria Math" panose="02040503050406030204" pitchFamily="18" charset="0"/>
                          </a:rPr>
                          <m:t>𝜏</m:t>
                        </m:r>
                      </m:sup>
                    </m:sSup>
                  </m:oMath>
                </a14:m>
                <a:endParaRPr lang="en-US" sz="2400" dirty="0" smtClean="0"/>
              </a:p>
            </p:txBody>
          </p:sp>
        </mc:Choice>
        <mc:Fallback xmlns="">
          <p:sp>
            <p:nvSpPr>
              <p:cNvPr id="5" name="Rectangle 4"/>
              <p:cNvSpPr>
                <a:spLocks noRot="1" noChangeAspect="1" noMove="1" noResize="1" noEditPoints="1" noAdjustHandles="1" noChangeArrowheads="1" noChangeShapeType="1" noTextEdit="1"/>
              </p:cNvSpPr>
              <p:nvPr/>
            </p:nvSpPr>
            <p:spPr>
              <a:xfrm>
                <a:off x="256957" y="2759624"/>
                <a:ext cx="6778612" cy="2346861"/>
              </a:xfrm>
              <a:prstGeom prst="rect">
                <a:avLst/>
              </a:prstGeom>
              <a:blipFill rotWithShape="0">
                <a:blip r:embed="rId4"/>
                <a:stretch>
                  <a:fillRect l="-1439" t="-2597" b="-4416"/>
                </a:stretch>
              </a:blipFill>
              <a:ln>
                <a:noFill/>
              </a:ln>
            </p:spPr>
            <p:txBody>
              <a:bodyPr/>
              <a:lstStyle/>
              <a:p>
                <a:r>
                  <a:rPr lang="en-US">
                    <a:noFill/>
                  </a:rPr>
                  <a:t> </a:t>
                </a:r>
              </a:p>
            </p:txBody>
          </p:sp>
        </mc:Fallback>
      </mc:AlternateContent>
      <p:grpSp>
        <p:nvGrpSpPr>
          <p:cNvPr id="6" name="Group 5"/>
          <p:cNvGrpSpPr/>
          <p:nvPr/>
        </p:nvGrpSpPr>
        <p:grpSpPr>
          <a:xfrm>
            <a:off x="6939991" y="2939948"/>
            <a:ext cx="1984331" cy="2062302"/>
            <a:chOff x="6688053" y="3431153"/>
            <a:chExt cx="1984331" cy="2062302"/>
          </a:xfrm>
        </p:grpSpPr>
        <p:grpSp>
          <p:nvGrpSpPr>
            <p:cNvPr id="7" name="Group 6"/>
            <p:cNvGrpSpPr/>
            <p:nvPr/>
          </p:nvGrpSpPr>
          <p:grpSpPr>
            <a:xfrm>
              <a:off x="7857990" y="3886200"/>
              <a:ext cx="420252" cy="1601737"/>
              <a:chOff x="5066148" y="1912143"/>
              <a:chExt cx="420252" cy="1545428"/>
            </a:xfrm>
          </p:grpSpPr>
          <p:cxnSp>
            <p:nvCxnSpPr>
              <p:cNvPr id="24" name="Straight Connector 23"/>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7013087" y="3889735"/>
              <a:ext cx="536100" cy="1603720"/>
              <a:chOff x="3132049" y="1703786"/>
              <a:chExt cx="536100" cy="1538287"/>
            </a:xfrm>
          </p:grpSpPr>
          <p:cxnSp>
            <p:nvCxnSpPr>
              <p:cNvPr id="18" name="Straight Connector 17"/>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3132049" y="2540793"/>
                <a:ext cx="536100" cy="160217"/>
                <a:chOff x="2767913" y="996778"/>
                <a:chExt cx="536100" cy="160217"/>
              </a:xfrm>
            </p:grpSpPr>
            <p:sp>
              <p:nvSpPr>
                <p:cNvPr id="22" name="Arc 21"/>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22"/>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cxnSp>
          <p:nvCxnSpPr>
            <p:cNvPr id="9" name="Straight Connector 8"/>
            <p:cNvCxnSpPr/>
            <p:nvPr/>
          </p:nvCxnSpPr>
          <p:spPr>
            <a:xfrm flipH="1">
              <a:off x="7282487" y="3886200"/>
              <a:ext cx="79901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7282487" y="5487937"/>
              <a:ext cx="78375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282487" y="4024408"/>
              <a:ext cx="7082" cy="27641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8095465" y="3914171"/>
              <a:ext cx="7082" cy="27641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688053" y="4242212"/>
              <a:ext cx="370230" cy="923330"/>
            </a:xfrm>
            <a:prstGeom prst="rect">
              <a:avLst/>
            </a:prstGeom>
            <a:noFill/>
          </p:spPr>
          <p:txBody>
            <a:bodyPr wrap="none" rtlCol="0">
              <a:spAutoFit/>
            </a:bodyPr>
            <a:lstStyle/>
            <a:p>
              <a:r>
                <a:rPr lang="en-US" dirty="0" smtClean="0"/>
                <a:t> +</a:t>
              </a:r>
            </a:p>
            <a:p>
              <a:r>
                <a:rPr lang="en-US" dirty="0" err="1" smtClean="0"/>
                <a:t>V</a:t>
              </a:r>
              <a:r>
                <a:rPr lang="en-US" baseline="-25000" dirty="0" err="1" smtClean="0"/>
                <a:t>c</a:t>
              </a:r>
              <a:endParaRPr lang="en-US" baseline="-25000" dirty="0" smtClean="0"/>
            </a:p>
            <a:p>
              <a:r>
                <a:rPr lang="en-US" dirty="0" smtClean="0"/>
                <a:t>  -</a:t>
              </a:r>
              <a:endParaRPr lang="en-US" dirty="0"/>
            </a:p>
          </p:txBody>
        </p:sp>
        <p:sp>
          <p:nvSpPr>
            <p:cNvPr id="14" name="TextBox 13"/>
            <p:cNvSpPr txBox="1"/>
            <p:nvPr/>
          </p:nvSpPr>
          <p:spPr>
            <a:xfrm>
              <a:off x="8272916" y="3924905"/>
              <a:ext cx="399468" cy="1477328"/>
            </a:xfrm>
            <a:prstGeom prst="rect">
              <a:avLst/>
            </a:prstGeom>
            <a:noFill/>
          </p:spPr>
          <p:txBody>
            <a:bodyPr wrap="none" rtlCol="0">
              <a:spAutoFit/>
            </a:bodyPr>
            <a:lstStyle/>
            <a:p>
              <a:r>
                <a:rPr lang="en-US" dirty="0" smtClean="0"/>
                <a:t>+</a:t>
              </a:r>
            </a:p>
            <a:p>
              <a:endParaRPr lang="en-US" dirty="0" smtClean="0"/>
            </a:p>
            <a:p>
              <a:r>
                <a:rPr lang="en-US" dirty="0" smtClean="0"/>
                <a:t>V</a:t>
              </a:r>
              <a:r>
                <a:rPr lang="en-US" baseline="-25000" dirty="0" smtClean="0"/>
                <a:t>R</a:t>
              </a:r>
            </a:p>
            <a:p>
              <a:endParaRPr lang="en-US" dirty="0" smtClean="0"/>
            </a:p>
            <a:p>
              <a:r>
                <a:rPr lang="en-US" dirty="0" smtClean="0"/>
                <a:t>-</a:t>
              </a:r>
              <a:endParaRPr lang="en-US" dirty="0"/>
            </a:p>
          </p:txBody>
        </p:sp>
        <p:sp>
          <p:nvSpPr>
            <p:cNvPr id="15" name="TextBox 14"/>
            <p:cNvSpPr txBox="1"/>
            <p:nvPr/>
          </p:nvSpPr>
          <p:spPr>
            <a:xfrm>
              <a:off x="6903389" y="3821547"/>
              <a:ext cx="341760" cy="461665"/>
            </a:xfrm>
            <a:prstGeom prst="rect">
              <a:avLst/>
            </a:prstGeom>
            <a:noFill/>
          </p:spPr>
          <p:txBody>
            <a:bodyPr wrap="none" rtlCol="0">
              <a:spAutoFit/>
            </a:bodyPr>
            <a:lstStyle/>
            <a:p>
              <a:r>
                <a:rPr lang="en-US" sz="2400" dirty="0" err="1" smtClean="0"/>
                <a:t>i</a:t>
              </a:r>
              <a:r>
                <a:rPr lang="en-US" sz="2400" baseline="-25000" dirty="0" err="1" smtClean="0"/>
                <a:t>c</a:t>
              </a:r>
              <a:endParaRPr lang="en-US" sz="2400" baseline="-25000" dirty="0"/>
            </a:p>
          </p:txBody>
        </p:sp>
        <p:sp>
          <p:nvSpPr>
            <p:cNvPr id="16" name="TextBox 15"/>
            <p:cNvSpPr txBox="1"/>
            <p:nvPr/>
          </p:nvSpPr>
          <p:spPr>
            <a:xfrm>
              <a:off x="7747785" y="3833421"/>
              <a:ext cx="367408" cy="461665"/>
            </a:xfrm>
            <a:prstGeom prst="rect">
              <a:avLst/>
            </a:prstGeom>
            <a:noFill/>
          </p:spPr>
          <p:txBody>
            <a:bodyPr wrap="none" rtlCol="0">
              <a:spAutoFit/>
            </a:bodyPr>
            <a:lstStyle/>
            <a:p>
              <a:r>
                <a:rPr lang="en-US" sz="2400" dirty="0" err="1" smtClean="0"/>
                <a:t>i</a:t>
              </a:r>
              <a:r>
                <a:rPr lang="en-US" sz="2400" baseline="-25000" dirty="0" err="1"/>
                <a:t>R</a:t>
              </a:r>
              <a:endParaRPr lang="en-US" sz="2400" baseline="-25000" dirty="0"/>
            </a:p>
          </p:txBody>
        </p:sp>
        <p:sp>
          <p:nvSpPr>
            <p:cNvPr id="17" name="TextBox 16"/>
            <p:cNvSpPr txBox="1"/>
            <p:nvPr/>
          </p:nvSpPr>
          <p:spPr>
            <a:xfrm>
              <a:off x="7459770" y="3431153"/>
              <a:ext cx="494046" cy="369332"/>
            </a:xfrm>
            <a:prstGeom prst="rect">
              <a:avLst/>
            </a:prstGeom>
            <a:noFill/>
          </p:spPr>
          <p:txBody>
            <a:bodyPr wrap="none" rtlCol="0">
              <a:spAutoFit/>
            </a:bodyPr>
            <a:lstStyle/>
            <a:p>
              <a:r>
                <a:rPr lang="en-US" dirty="0" smtClean="0"/>
                <a:t>t&gt;0</a:t>
              </a:r>
              <a:endParaRPr lang="en-US" dirty="0"/>
            </a:p>
          </p:txBody>
        </p:sp>
      </p:grpSp>
      <mc:AlternateContent xmlns:mc="http://schemas.openxmlformats.org/markup-compatibility/2006" xmlns:a14="http://schemas.microsoft.com/office/drawing/2010/main">
        <mc:Choice Requires="a14">
          <p:sp>
            <p:nvSpPr>
              <p:cNvPr id="4" name="Rectangle 3"/>
              <p:cNvSpPr/>
              <p:nvPr/>
            </p:nvSpPr>
            <p:spPr>
              <a:xfrm>
                <a:off x="246660" y="5065958"/>
                <a:ext cx="8824746" cy="1407308"/>
              </a:xfrm>
              <a:prstGeom prst="rect">
                <a:avLst/>
              </a:prstGeom>
            </p:spPr>
            <p:txBody>
              <a:bodyPr wrap="square">
                <a:spAutoFit/>
              </a:bodyPr>
              <a:lstStyle/>
              <a:p>
                <a:pPr marL="342900" indent="-342900">
                  <a:buFont typeface="+mj-lt"/>
                  <a:buAutoNum type="arabicPeriod" startAt="6"/>
                </a:pPr>
                <a:r>
                  <a:rPr lang="en-US" sz="2400" dirty="0" smtClean="0">
                    <a:solidFill>
                      <a:srgbClr val="7030A0"/>
                    </a:solidFill>
                  </a:rPr>
                  <a:t>Plug </a:t>
                </a:r>
                <a:r>
                  <a:rPr lang="en-US" sz="2400" dirty="0">
                    <a:solidFill>
                      <a:srgbClr val="7030A0"/>
                    </a:solidFill>
                  </a:rPr>
                  <a:t>in initial condition to get specific solution.</a:t>
                </a:r>
              </a:p>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h</m:t>
                          </m:r>
                        </m:sub>
                      </m:sSub>
                      <m:d>
                        <m:dPr>
                          <m:ctrlPr>
                            <a:rPr lang="en-US" sz="2400" i="1">
                              <a:latin typeface="Cambria Math" panose="02040503050406030204" pitchFamily="18" charset="0"/>
                            </a:rPr>
                          </m:ctrlPr>
                        </m:dPr>
                        <m:e>
                          <m:r>
                            <a:rPr lang="en-US" sz="2400" i="1">
                              <a:latin typeface="Cambria Math" panose="02040503050406030204" pitchFamily="18" charset="0"/>
                            </a:rPr>
                            <m:t>𝑜</m:t>
                          </m:r>
                        </m:e>
                      </m:d>
                      <m:r>
                        <a:rPr lang="en-US" sz="2400" i="1">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0</m:t>
                              </m:r>
                            </m:num>
                            <m:den>
                              <m:r>
                                <a:rPr lang="en-US" sz="2400" i="1">
                                  <a:latin typeface="Cambria Math" panose="02040503050406030204" pitchFamily="18" charset="0"/>
                                  <a:ea typeface="Cambria Math" panose="02040503050406030204" pitchFamily="18" charset="0"/>
                                </a:rPr>
                                <m:t>𝜏</m:t>
                              </m:r>
                            </m:den>
                          </m:f>
                        </m:sup>
                      </m:sSup>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𝐴</m:t>
                      </m:r>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𝐼</m:t>
                          </m:r>
                        </m:e>
                        <m:sub>
                          <m:r>
                            <a:rPr lang="en-US" sz="2400" i="1">
                              <a:latin typeface="Cambria Math" panose="02040503050406030204" pitchFamily="18" charset="0"/>
                            </a:rPr>
                            <m:t>𝑜</m:t>
                          </m:r>
                        </m:sub>
                      </m:sSub>
                      <m:r>
                        <a:rPr lang="en-US" sz="2400" b="0" i="1" smtClean="0">
                          <a:latin typeface="Cambria Math" panose="02040503050406030204" pitchFamily="18" charset="0"/>
                        </a:rPr>
                        <m:t>𝑅</m:t>
                      </m:r>
                    </m:oMath>
                  </m:oMathPara>
                </a14:m>
                <a:endParaRPr lang="en-US" sz="2400" dirty="0"/>
              </a:p>
              <a:p>
                <a:pPr algn="ctr"/>
                <a:r>
                  <a:rPr lang="en-US" sz="2400" dirty="0"/>
                  <a:t>So, the specific solution is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r>
                      <a:rPr lang="en-US" sz="2400" i="1">
                        <a:latin typeface="Cambria Math" panose="02040503050406030204" pitchFamily="18" charset="0"/>
                      </a:rPr>
                      <m:t>(</m:t>
                    </m:r>
                    <m:r>
                      <a:rPr lang="en-US" sz="2400" i="1">
                        <a:latin typeface="Cambria Math" panose="02040503050406030204" pitchFamily="18" charset="0"/>
                      </a:rPr>
                      <m:t>𝑡</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𝐼</m:t>
                        </m:r>
                      </m:e>
                      <m:sub>
                        <m:r>
                          <a:rPr lang="en-US" sz="2400" i="1">
                            <a:latin typeface="Cambria Math" panose="02040503050406030204" pitchFamily="18" charset="0"/>
                          </a:rPr>
                          <m:t>𝑜</m:t>
                        </m:r>
                      </m:sub>
                    </m:sSub>
                    <m:sSup>
                      <m:sSupPr>
                        <m:ctrlPr>
                          <a:rPr lang="en-US" sz="2400" i="1">
                            <a:latin typeface="Cambria Math" panose="02040503050406030204" pitchFamily="18" charset="0"/>
                          </a:rPr>
                        </m:ctrlPr>
                      </m:sSupPr>
                      <m:e>
                        <m:r>
                          <a:rPr lang="en-US" sz="2400" b="0" i="1" smtClean="0">
                            <a:latin typeface="Cambria Math" panose="02040503050406030204" pitchFamily="18" charset="0"/>
                          </a:rPr>
                          <m:t>𝑅</m:t>
                        </m:r>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𝑡</m:t>
                        </m:r>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𝜏</m:t>
                        </m:r>
                      </m:sup>
                    </m:sSup>
                  </m:oMath>
                </a14:m>
                <a:r>
                  <a:rPr lang="en-US" sz="2400" dirty="0"/>
                  <a:t> for </a:t>
                </a:r>
                <a14:m>
                  <m:oMath xmlns:m="http://schemas.openxmlformats.org/officeDocument/2006/math">
                    <m:r>
                      <a:rPr lang="en-US" sz="2400" i="1">
                        <a:latin typeface="Cambria Math" panose="02040503050406030204" pitchFamily="18" charset="0"/>
                        <a:ea typeface="Cambria Math" panose="02040503050406030204" pitchFamily="18" charset="0"/>
                      </a:rPr>
                      <m:t>𝜏</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𝑅𝐶</m:t>
                    </m:r>
                  </m:oMath>
                </a14:m>
                <a:endParaRPr lang="en-US" sz="2400" dirty="0"/>
              </a:p>
            </p:txBody>
          </p:sp>
        </mc:Choice>
        <mc:Fallback xmlns="">
          <p:sp>
            <p:nvSpPr>
              <p:cNvPr id="4" name="Rectangle 3"/>
              <p:cNvSpPr>
                <a:spLocks noRot="1" noChangeAspect="1" noMove="1" noResize="1" noEditPoints="1" noAdjustHandles="1" noChangeArrowheads="1" noChangeShapeType="1" noTextEdit="1"/>
              </p:cNvSpPr>
              <p:nvPr/>
            </p:nvSpPr>
            <p:spPr>
              <a:xfrm>
                <a:off x="246660" y="5065958"/>
                <a:ext cx="8824746" cy="1407308"/>
              </a:xfrm>
              <a:prstGeom prst="rect">
                <a:avLst/>
              </a:prstGeom>
              <a:blipFill rotWithShape="0">
                <a:blip r:embed="rId5"/>
                <a:stretch>
                  <a:fillRect l="-1105" t="-3896" b="-9091"/>
                </a:stretch>
              </a:blipFill>
            </p:spPr>
            <p:txBody>
              <a:bodyPr/>
              <a:lstStyle/>
              <a:p>
                <a:r>
                  <a:rPr lang="en-US">
                    <a:noFill/>
                  </a:rPr>
                  <a:t> </a:t>
                </a:r>
              </a:p>
            </p:txBody>
          </p:sp>
        </mc:Fallback>
      </mc:AlternateContent>
    </p:spTree>
    <p:extLst>
      <p:ext uri="{BB962C8B-B14F-4D97-AF65-F5344CB8AC3E}">
        <p14:creationId xmlns:p14="http://schemas.microsoft.com/office/powerpoint/2010/main" val="2516707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fontScale="90000"/>
          </a:bodyPr>
          <a:lstStyle/>
          <a:p>
            <a:r>
              <a:rPr lang="en-US" dirty="0" smtClean="0"/>
              <a:t>RL example – find the inductor current</a:t>
            </a:r>
            <a:endParaRPr lang="en-US" dirty="0"/>
          </a:p>
        </p:txBody>
      </p:sp>
      <p:pic>
        <p:nvPicPr>
          <p:cNvPr id="70658" name="Picture 2"/>
          <p:cNvPicPr>
            <a:picLocks noChangeAspect="1" noChangeArrowheads="1"/>
          </p:cNvPicPr>
          <p:nvPr/>
        </p:nvPicPr>
        <p:blipFill>
          <a:blip r:embed="rId2" cstate="print"/>
          <a:srcRect/>
          <a:stretch>
            <a:fillRect/>
          </a:stretch>
        </p:blipFill>
        <p:spPr bwMode="auto">
          <a:xfrm>
            <a:off x="228600" y="1066800"/>
            <a:ext cx="1946275" cy="1381125"/>
          </a:xfrm>
          <a:prstGeom prst="rect">
            <a:avLst/>
          </a:prstGeom>
          <a:noFill/>
          <a:ln w="9525">
            <a:noFill/>
            <a:miter lim="800000"/>
            <a:headEnd/>
            <a:tailEnd/>
          </a:ln>
          <a:effectLst/>
        </p:spPr>
      </p:pic>
      <mc:AlternateContent xmlns:mc="http://schemas.openxmlformats.org/markup-compatibility/2006" xmlns:a14="http://schemas.microsoft.com/office/drawing/2010/main">
        <mc:Choice Requires="a14">
          <p:sp>
            <p:nvSpPr>
              <p:cNvPr id="4" name="Rectangle 3"/>
              <p:cNvSpPr/>
              <p:nvPr/>
            </p:nvSpPr>
            <p:spPr>
              <a:xfrm>
                <a:off x="2286001" y="1101081"/>
                <a:ext cx="6781800" cy="1200329"/>
              </a:xfrm>
              <a:prstGeom prst="rect">
                <a:avLst/>
              </a:prstGeom>
            </p:spPr>
            <p:txBody>
              <a:bodyPr wrap="square">
                <a:spAutoFit/>
              </a:bodyPr>
              <a:lstStyle/>
              <a:p>
                <a:pPr marL="342900" indent="-342900">
                  <a:buFont typeface="+mj-lt"/>
                  <a:buAutoNum type="arabicPeriod" startAt="2"/>
                </a:pPr>
                <a:r>
                  <a:rPr lang="en-US" sz="2400" dirty="0" smtClean="0">
                    <a:solidFill>
                      <a:srgbClr val="7030A0"/>
                    </a:solidFill>
                  </a:rPr>
                  <a:t>Find initial condition on energy storage element (</a:t>
                </a:r>
                <a14:m>
                  <m:oMath xmlns:m="http://schemas.openxmlformats.org/officeDocument/2006/math">
                    <m:sSub>
                      <m:sSubPr>
                        <m:ctrlPr>
                          <a:rPr lang="en-US" sz="2400" i="1" smtClean="0">
                            <a:solidFill>
                              <a:srgbClr val="7030A0"/>
                            </a:solidFill>
                            <a:latin typeface="Cambria Math" panose="02040503050406030204" pitchFamily="18" charset="0"/>
                          </a:rPr>
                        </m:ctrlPr>
                      </m:sSubPr>
                      <m:e>
                        <m:r>
                          <a:rPr lang="en-US" sz="2400" i="1">
                            <a:solidFill>
                              <a:srgbClr val="7030A0"/>
                            </a:solidFill>
                            <a:latin typeface="Cambria Math" panose="02040503050406030204" pitchFamily="18" charset="0"/>
                          </a:rPr>
                          <m:t>𝐼</m:t>
                        </m:r>
                      </m:e>
                      <m:sub>
                        <m:r>
                          <a:rPr lang="en-US" sz="2400" i="1">
                            <a:solidFill>
                              <a:srgbClr val="7030A0"/>
                            </a:solidFill>
                            <a:latin typeface="Cambria Math" panose="02040503050406030204" pitchFamily="18" charset="0"/>
                          </a:rPr>
                          <m:t>𝑜</m:t>
                        </m:r>
                      </m:sub>
                    </m:sSub>
                  </m:oMath>
                </a14:m>
                <a:r>
                  <a:rPr lang="en-US" sz="2400" dirty="0" smtClean="0">
                    <a:solidFill>
                      <a:srgbClr val="7030A0"/>
                    </a:solidFill>
                  </a:rPr>
                  <a:t>is DC, so all current goes through the inductor).</a:t>
                </a:r>
              </a:p>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𝐼</m:t>
                          </m:r>
                        </m:e>
                        <m:sub>
                          <m:r>
                            <a:rPr lang="en-US" sz="2400" b="0" i="1" smtClean="0">
                              <a:latin typeface="Cambria Math" panose="02040503050406030204" pitchFamily="18" charset="0"/>
                            </a:rPr>
                            <m:t>𝑜</m:t>
                          </m:r>
                        </m:sub>
                      </m:sSub>
                    </m:oMath>
                  </m:oMathPara>
                </a14:m>
                <a:endParaRPr lang="en-US" sz="2400" dirty="0"/>
              </a:p>
            </p:txBody>
          </p:sp>
        </mc:Choice>
        <mc:Fallback xmlns="">
          <p:sp>
            <p:nvSpPr>
              <p:cNvPr id="4" name="Rectangle 3"/>
              <p:cNvSpPr>
                <a:spLocks noRot="1" noChangeAspect="1" noMove="1" noResize="1" noEditPoints="1" noAdjustHandles="1" noChangeArrowheads="1" noChangeShapeType="1" noTextEdit="1"/>
              </p:cNvSpPr>
              <p:nvPr/>
            </p:nvSpPr>
            <p:spPr>
              <a:xfrm>
                <a:off x="2286001" y="1101081"/>
                <a:ext cx="6781800" cy="1200329"/>
              </a:xfrm>
              <a:prstGeom prst="rect">
                <a:avLst/>
              </a:prstGeom>
              <a:blipFill rotWithShape="0">
                <a:blip r:embed="rId3"/>
                <a:stretch>
                  <a:fillRect l="-1438" t="-50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457200" y="2453745"/>
                <a:ext cx="8458200" cy="4654864"/>
              </a:xfrm>
              <a:prstGeom prst="rect">
                <a:avLst/>
              </a:prstGeom>
              <a:ln>
                <a:noFill/>
              </a:ln>
            </p:spPr>
            <p:txBody>
              <a:bodyPr wrap="square">
                <a:spAutoFit/>
              </a:bodyPr>
              <a:lstStyle/>
              <a:p>
                <a:pPr marL="342900" indent="-342900">
                  <a:buFont typeface="+mj-lt"/>
                  <a:buAutoNum type="arabicPeriod" startAt="3"/>
                </a:pPr>
                <a:r>
                  <a:rPr lang="en-US" sz="2400" dirty="0" smtClean="0">
                    <a:solidFill>
                      <a:srgbClr val="7030A0"/>
                    </a:solidFill>
                  </a:rPr>
                  <a:t>Write complete set of 1</a:t>
                </a:r>
                <a:r>
                  <a:rPr lang="en-US" sz="2400" baseline="30000" dirty="0">
                    <a:solidFill>
                      <a:srgbClr val="7030A0"/>
                    </a:solidFill>
                  </a:rPr>
                  <a:t>st</a:t>
                </a:r>
                <a:r>
                  <a:rPr lang="en-US" sz="2400" dirty="0">
                    <a:solidFill>
                      <a:srgbClr val="7030A0"/>
                    </a:solidFill>
                  </a:rPr>
                  <a:t>-order differential equations (draw circuit for t&gt;0</a:t>
                </a:r>
                <a:r>
                  <a:rPr lang="en-US" sz="2400" dirty="0" smtClean="0">
                    <a:solidFill>
                      <a:srgbClr val="7030A0"/>
                    </a:solidFill>
                  </a:rPr>
                  <a:t>).</a:t>
                </a:r>
              </a:p>
              <a:p>
                <a:r>
                  <a:rPr lang="en-US" sz="2400" dirty="0" smtClean="0"/>
                  <a:t>	</a:t>
                </a:r>
                <a14:m>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𝐿</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𝑅</m:t>
                        </m:r>
                      </m:sub>
                    </m:sSub>
                    <m:r>
                      <a:rPr lang="en-US" sz="2400" b="0" i="1" smtClean="0">
                        <a:latin typeface="Cambria Math" panose="02040503050406030204" pitchFamily="18" charset="0"/>
                      </a:rPr>
                      <m:t>=0;                 </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b="0" i="1" smtClean="0">
                            <a:latin typeface="Cambria Math" panose="02040503050406030204" pitchFamily="18" charset="0"/>
                          </a:rPr>
                          <m:t>𝐿</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𝑅</m:t>
                        </m:r>
                      </m:sub>
                    </m:sSub>
                    <m:r>
                      <a:rPr lang="en-US" sz="2400" b="0" i="1" smtClean="0">
                        <a:latin typeface="Cambria Math" panose="02040503050406030204" pitchFamily="18" charset="0"/>
                      </a:rPr>
                      <m:t>=</m:t>
                    </m:r>
                    <m:r>
                      <a:rPr lang="en-US" sz="2400" i="1">
                        <a:latin typeface="Cambria Math" panose="02040503050406030204" pitchFamily="18" charset="0"/>
                      </a:rPr>
                      <m:t>0</m:t>
                    </m:r>
                  </m:oMath>
                </a14:m>
                <a:endParaRPr lang="en-US" sz="2400" dirty="0"/>
              </a:p>
              <a:p>
                <a:endParaRPr lang="en-US" sz="2400" b="0" dirty="0" smtClean="0"/>
              </a:p>
              <a:p>
                <a:pPr lvl="1"/>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𝐿</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𝐿</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𝑑</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num>
                      <m:den>
                        <m:r>
                          <a:rPr lang="en-US" sz="2400" b="0" i="1" smtClean="0">
                            <a:latin typeface="Cambria Math" panose="02040503050406030204" pitchFamily="18" charset="0"/>
                          </a:rPr>
                          <m:t>𝑑𝑡</m:t>
                        </m:r>
                      </m:den>
                    </m:f>
                    <m:sSub>
                      <m:sSubPr>
                        <m:ctrlPr>
                          <a:rPr lang="en-US" sz="2400" i="1">
                            <a:latin typeface="Cambria Math" panose="02040503050406030204" pitchFamily="18" charset="0"/>
                          </a:rPr>
                        </m:ctrlPr>
                      </m:sSubPr>
                      <m:e>
                        <m:r>
                          <a:rPr lang="en-US" sz="2400" b="0" i="1" smtClean="0">
                            <a:latin typeface="Cambria Math" panose="02040503050406030204" pitchFamily="18" charset="0"/>
                          </a:rPr>
                          <m:t>;                     </m:t>
                        </m:r>
                        <m:r>
                          <a:rPr lang="en-US" sz="2400" i="1">
                            <a:latin typeface="Cambria Math" panose="02040503050406030204" pitchFamily="18" charset="0"/>
                          </a:rPr>
                          <m:t>𝑣</m:t>
                        </m:r>
                      </m:e>
                      <m:sub>
                        <m:r>
                          <a:rPr lang="en-US" sz="2400" i="1">
                            <a:latin typeface="Cambria Math" panose="02040503050406030204" pitchFamily="18" charset="0"/>
                          </a:rPr>
                          <m:t>𝑅</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𝑅</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𝑅</m:t>
                        </m:r>
                      </m:sub>
                    </m:sSub>
                  </m:oMath>
                </a14:m>
                <a:r>
                  <a:rPr lang="en-US" sz="2400" dirty="0" smtClean="0"/>
                  <a:t>(t)</a:t>
                </a:r>
              </a:p>
              <a:p>
                <a:pPr lvl="1"/>
                <a:endParaRPr lang="en-US" sz="2400" dirty="0" smtClean="0"/>
              </a:p>
              <a:p>
                <a:pPr lvl="1"/>
                <a14:m>
                  <m:oMathPara xmlns:m="http://schemas.openxmlformats.org/officeDocument/2006/math">
                    <m:oMathParaPr>
                      <m:jc m:val="left"/>
                    </m:oMathParaPr>
                    <m:oMath xmlns:m="http://schemas.openxmlformats.org/officeDocument/2006/math">
                      <m:sSub>
                        <m:sSubPr>
                          <m:ctrlPr>
                            <a:rPr lang="en-US" sz="2400" i="1" smtClean="0">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𝐿</m:t>
                          </m:r>
                        </m:sub>
                      </m:sSub>
                      <m:r>
                        <a:rPr lang="en-US" sz="2400" i="1">
                          <a:solidFill>
                            <a:srgbClr val="C00000"/>
                          </a:solidFill>
                          <a:latin typeface="Cambria Math" panose="02040503050406030204" pitchFamily="18" charset="0"/>
                        </a:rPr>
                        <m:t>+</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𝑅</m:t>
                          </m:r>
                        </m:sub>
                      </m:sSub>
                      <m:r>
                        <a:rPr lang="en-US" sz="2400" i="1">
                          <a:solidFill>
                            <a:srgbClr val="C00000"/>
                          </a:solidFill>
                          <a:latin typeface="Cambria Math" panose="02040503050406030204" pitchFamily="18" charset="0"/>
                        </a:rPr>
                        <m:t>=0;</m:t>
                      </m:r>
                      <m:r>
                        <a:rPr lang="en-US" sz="2400" b="0" i="1" smtClean="0">
                          <a:solidFill>
                            <a:srgbClr val="C00000"/>
                          </a:solidFill>
                          <a:latin typeface="Cambria Math" panose="02040503050406030204" pitchFamily="18" charset="0"/>
                        </a:rPr>
                        <m:t>               </m:t>
                      </m:r>
                      <m:r>
                        <a:rPr lang="en-US" sz="2400" i="1">
                          <a:solidFill>
                            <a:srgbClr val="C00000"/>
                          </a:solidFill>
                          <a:latin typeface="Cambria Math" panose="02040503050406030204" pitchFamily="18" charset="0"/>
                        </a:rPr>
                        <m:t>𝐿</m:t>
                      </m:r>
                      <m:f>
                        <m:fPr>
                          <m:ctrlPr>
                            <a:rPr lang="en-US" sz="2400" i="1">
                              <a:solidFill>
                                <a:srgbClr val="C00000"/>
                              </a:solidFill>
                              <a:latin typeface="Cambria Math" panose="02040503050406030204" pitchFamily="18" charset="0"/>
                            </a:rPr>
                          </m:ctrlPr>
                        </m:fPr>
                        <m:num>
                          <m:r>
                            <a:rPr lang="en-US" sz="2400" i="1">
                              <a:solidFill>
                                <a:srgbClr val="C00000"/>
                              </a:solidFill>
                              <a:latin typeface="Cambria Math" panose="02040503050406030204" pitchFamily="18" charset="0"/>
                            </a:rPr>
                            <m:t>𝑑</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𝐿</m:t>
                              </m:r>
                            </m:sub>
                          </m:sSub>
                        </m:num>
                        <m:den>
                          <m:r>
                            <a:rPr lang="en-US" sz="2400" i="1">
                              <a:solidFill>
                                <a:srgbClr val="C00000"/>
                              </a:solidFill>
                              <a:latin typeface="Cambria Math" panose="02040503050406030204" pitchFamily="18" charset="0"/>
                            </a:rPr>
                            <m:t>𝑑𝑡</m:t>
                          </m:r>
                        </m:den>
                      </m:f>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𝑅</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𝑅</m:t>
                          </m:r>
                        </m:sub>
                      </m:sSub>
                      <m:r>
                        <m:rPr>
                          <m:nor/>
                        </m:rPr>
                        <a:rPr lang="en-US" sz="2400" dirty="0">
                          <a:solidFill>
                            <a:srgbClr val="C00000"/>
                          </a:solidFill>
                        </a:rPr>
                        <m:t>(</m:t>
                      </m:r>
                      <m:r>
                        <m:rPr>
                          <m:nor/>
                        </m:rPr>
                        <a:rPr lang="en-US" sz="2400" dirty="0">
                          <a:solidFill>
                            <a:srgbClr val="C00000"/>
                          </a:solidFill>
                        </a:rPr>
                        <m:t>t</m:t>
                      </m:r>
                      <m:r>
                        <m:rPr>
                          <m:nor/>
                        </m:rPr>
                        <a:rPr lang="en-US" sz="2400" dirty="0">
                          <a:solidFill>
                            <a:srgbClr val="C00000"/>
                          </a:solidFill>
                        </a:rPr>
                        <m:t>)</m:t>
                      </m:r>
                      <m:r>
                        <a:rPr lang="en-US" sz="2400" i="1" smtClean="0">
                          <a:solidFill>
                            <a:srgbClr val="C00000"/>
                          </a:solidFill>
                          <a:latin typeface="Cambria Math" panose="02040503050406030204" pitchFamily="18" charset="0"/>
                        </a:rPr>
                        <m:t> </m:t>
                      </m:r>
                    </m:oMath>
                  </m:oMathPara>
                </a14:m>
                <a:r>
                  <a:rPr lang="en-US" sz="2400" dirty="0" smtClean="0">
                    <a:solidFill>
                      <a:srgbClr val="C00000"/>
                    </a:solidFill>
                  </a:rPr>
                  <a:t/>
                </a:r>
                <a:br>
                  <a:rPr lang="en-US" sz="2400" dirty="0" smtClean="0">
                    <a:solidFill>
                      <a:srgbClr val="C00000"/>
                    </a:solidFill>
                  </a:rPr>
                </a:br>
                <a:endParaRPr lang="en-US" sz="2400" dirty="0" smtClean="0">
                  <a:solidFill>
                    <a:srgbClr val="C00000"/>
                  </a:solidFill>
                </a:endParaRPr>
              </a:p>
              <a:p>
                <a:pPr lvl="1"/>
                <a:endParaRPr lang="en-US" sz="2400" i="1" dirty="0">
                  <a:solidFill>
                    <a:srgbClr val="C00000"/>
                  </a:solidFill>
                  <a:latin typeface="Cambria Math" panose="02040503050406030204" pitchFamily="18" charset="0"/>
                </a:endParaRPr>
              </a:p>
              <a:p>
                <a:pPr lvl="1"/>
                <a14:m>
                  <m:oMathPara xmlns:m="http://schemas.openxmlformats.org/officeDocument/2006/math">
                    <m:oMathParaPr>
                      <m:jc m:val="left"/>
                    </m:oMathParaPr>
                    <m:oMath xmlns:m="http://schemas.openxmlformats.org/officeDocument/2006/math">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𝐿</m:t>
                          </m:r>
                        </m:sub>
                      </m:sSub>
                      <m:d>
                        <m:dPr>
                          <m:ctrlPr>
                            <a:rPr lang="en-US" sz="2400" i="1">
                              <a:solidFill>
                                <a:srgbClr val="C00000"/>
                              </a:solidFill>
                              <a:latin typeface="Cambria Math" panose="02040503050406030204" pitchFamily="18" charset="0"/>
                            </a:rPr>
                          </m:ctrlPr>
                        </m:dPr>
                        <m:e>
                          <m:sSub>
                            <m:sSubPr>
                              <m:ctrlPr>
                                <a:rPr lang="en-US" sz="2400" i="1">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0</m:t>
                              </m:r>
                            </m:e>
                            <m:sub>
                              <m:r>
                                <a:rPr lang="en-US" sz="2400" i="1">
                                  <a:solidFill>
                                    <a:srgbClr val="C00000"/>
                                  </a:solidFill>
                                  <a:latin typeface="Cambria Math" panose="02040503050406030204" pitchFamily="18" charset="0"/>
                                </a:rPr>
                                <m:t>+</m:t>
                              </m:r>
                            </m:sub>
                          </m:sSub>
                        </m:e>
                      </m:d>
                      <m:r>
                        <a:rPr lang="en-US" sz="2400" i="1">
                          <a:solidFill>
                            <a:srgbClr val="C00000"/>
                          </a:solidFill>
                          <a:latin typeface="Cambria Math" panose="02040503050406030204" pitchFamily="18" charset="0"/>
                        </a:rPr>
                        <m:t>=</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𝐿</m:t>
                          </m:r>
                        </m:sub>
                      </m:sSub>
                      <m:d>
                        <m:dPr>
                          <m:ctrlPr>
                            <a:rPr lang="en-US" sz="2400" i="1">
                              <a:solidFill>
                                <a:srgbClr val="C00000"/>
                              </a:solidFill>
                              <a:latin typeface="Cambria Math" panose="02040503050406030204" pitchFamily="18" charset="0"/>
                            </a:rPr>
                          </m:ctrlPr>
                        </m:dPr>
                        <m:e>
                          <m:sSub>
                            <m:sSubPr>
                              <m:ctrlPr>
                                <a:rPr lang="en-US" sz="2400" i="1">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0</m:t>
                              </m:r>
                            </m:e>
                            <m:sub>
                              <m:r>
                                <a:rPr lang="en-US" sz="2400" i="1">
                                  <a:solidFill>
                                    <a:srgbClr val="C00000"/>
                                  </a:solidFill>
                                  <a:latin typeface="Cambria Math" panose="02040503050406030204" pitchFamily="18" charset="0"/>
                                </a:rPr>
                                <m:t>−</m:t>
                              </m:r>
                            </m:sub>
                          </m:sSub>
                        </m:e>
                      </m:d>
                      <m:r>
                        <a:rPr lang="en-US" sz="2400" i="1">
                          <a:solidFill>
                            <a:srgbClr val="C00000"/>
                          </a:solidFill>
                          <a:latin typeface="Cambria Math" panose="02040503050406030204" pitchFamily="18" charset="0"/>
                        </a:rPr>
                        <m:t>=</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𝐼</m:t>
                          </m:r>
                        </m:e>
                        <m:sub>
                          <m:r>
                            <a:rPr lang="en-US" sz="2400" i="1">
                              <a:solidFill>
                                <a:srgbClr val="C00000"/>
                              </a:solidFill>
                              <a:latin typeface="Cambria Math" panose="02040503050406030204" pitchFamily="18" charset="0"/>
                            </a:rPr>
                            <m:t>𝑜</m:t>
                          </m:r>
                        </m:sub>
                      </m:sSub>
                    </m:oMath>
                  </m:oMathPara>
                </a14:m>
                <a:endParaRPr lang="en-US" sz="2400" dirty="0"/>
              </a:p>
              <a:p>
                <a:pPr lvl="1"/>
                <a:endParaRPr lang="en-US" sz="2400" dirty="0"/>
              </a:p>
              <a:p>
                <a:pPr lvl="1"/>
                <a:endParaRPr lang="en-US" sz="2400" dirty="0" smtClean="0"/>
              </a:p>
            </p:txBody>
          </p:sp>
        </mc:Choice>
        <mc:Fallback xmlns="">
          <p:sp>
            <p:nvSpPr>
              <p:cNvPr id="5" name="Rectangle 4"/>
              <p:cNvSpPr>
                <a:spLocks noRot="1" noChangeAspect="1" noMove="1" noResize="1" noEditPoints="1" noAdjustHandles="1" noChangeArrowheads="1" noChangeShapeType="1" noTextEdit="1"/>
              </p:cNvSpPr>
              <p:nvPr/>
            </p:nvSpPr>
            <p:spPr>
              <a:xfrm>
                <a:off x="457200" y="2453745"/>
                <a:ext cx="8458200" cy="4654864"/>
              </a:xfrm>
              <a:prstGeom prst="rect">
                <a:avLst/>
              </a:prstGeom>
              <a:blipFill rotWithShape="0">
                <a:blip r:embed="rId4"/>
                <a:stretch>
                  <a:fillRect l="-1153" t="-1311"/>
                </a:stretch>
              </a:blipFill>
              <a:ln>
                <a:noFill/>
              </a:ln>
            </p:spPr>
            <p:txBody>
              <a:bodyPr/>
              <a:lstStyle/>
              <a:p>
                <a:r>
                  <a:rPr lang="en-US">
                    <a:noFill/>
                  </a:rPr>
                  <a:t> </a:t>
                </a:r>
              </a:p>
            </p:txBody>
          </p:sp>
        </mc:Fallback>
      </mc:AlternateContent>
      <p:grpSp>
        <p:nvGrpSpPr>
          <p:cNvPr id="3" name="Group 2"/>
          <p:cNvGrpSpPr/>
          <p:nvPr/>
        </p:nvGrpSpPr>
        <p:grpSpPr>
          <a:xfrm>
            <a:off x="6688053" y="3431153"/>
            <a:ext cx="1984331" cy="2056784"/>
            <a:chOff x="6688053" y="3431153"/>
            <a:chExt cx="1984331" cy="2056784"/>
          </a:xfrm>
        </p:grpSpPr>
        <p:grpSp>
          <p:nvGrpSpPr>
            <p:cNvPr id="7" name="Group 6"/>
            <p:cNvGrpSpPr/>
            <p:nvPr/>
          </p:nvGrpSpPr>
          <p:grpSpPr>
            <a:xfrm>
              <a:off x="7857990" y="3886200"/>
              <a:ext cx="420252" cy="1601737"/>
              <a:chOff x="5066148" y="1912143"/>
              <a:chExt cx="420252" cy="1545428"/>
            </a:xfrm>
          </p:grpSpPr>
          <p:cxnSp>
            <p:nvCxnSpPr>
              <p:cNvPr id="24" name="Straight Connector 23"/>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9" name="Straight Connector 8"/>
            <p:cNvCxnSpPr/>
            <p:nvPr/>
          </p:nvCxnSpPr>
          <p:spPr>
            <a:xfrm flipH="1">
              <a:off x="7282487" y="3886200"/>
              <a:ext cx="79901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7282487" y="5487937"/>
              <a:ext cx="78375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7290594" y="5136239"/>
              <a:ext cx="7082" cy="27641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8095465" y="3914171"/>
              <a:ext cx="7082" cy="27641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688053" y="4242212"/>
              <a:ext cx="380232" cy="923330"/>
            </a:xfrm>
            <a:prstGeom prst="rect">
              <a:avLst/>
            </a:prstGeom>
            <a:noFill/>
          </p:spPr>
          <p:txBody>
            <a:bodyPr wrap="none" rtlCol="0">
              <a:spAutoFit/>
            </a:bodyPr>
            <a:lstStyle/>
            <a:p>
              <a:r>
                <a:rPr lang="en-US" dirty="0" smtClean="0"/>
                <a:t> +</a:t>
              </a:r>
            </a:p>
            <a:p>
              <a:r>
                <a:rPr lang="en-US" dirty="0" smtClean="0"/>
                <a:t>V</a:t>
              </a:r>
              <a:r>
                <a:rPr lang="en-US" baseline="-25000" dirty="0" smtClean="0"/>
                <a:t>L</a:t>
              </a:r>
            </a:p>
            <a:p>
              <a:r>
                <a:rPr lang="en-US" dirty="0" smtClean="0"/>
                <a:t>  -</a:t>
              </a:r>
              <a:endParaRPr lang="en-US" dirty="0"/>
            </a:p>
          </p:txBody>
        </p:sp>
        <p:sp>
          <p:nvSpPr>
            <p:cNvPr id="14" name="TextBox 13"/>
            <p:cNvSpPr txBox="1"/>
            <p:nvPr/>
          </p:nvSpPr>
          <p:spPr>
            <a:xfrm>
              <a:off x="8272916" y="3924905"/>
              <a:ext cx="399468" cy="1477328"/>
            </a:xfrm>
            <a:prstGeom prst="rect">
              <a:avLst/>
            </a:prstGeom>
            <a:noFill/>
          </p:spPr>
          <p:txBody>
            <a:bodyPr wrap="none" rtlCol="0">
              <a:spAutoFit/>
            </a:bodyPr>
            <a:lstStyle/>
            <a:p>
              <a:r>
                <a:rPr lang="en-US" dirty="0" smtClean="0"/>
                <a:t>+</a:t>
              </a:r>
            </a:p>
            <a:p>
              <a:endParaRPr lang="en-US" dirty="0" smtClean="0"/>
            </a:p>
            <a:p>
              <a:r>
                <a:rPr lang="en-US" dirty="0" smtClean="0"/>
                <a:t>V</a:t>
              </a:r>
              <a:r>
                <a:rPr lang="en-US" baseline="-25000" dirty="0" smtClean="0"/>
                <a:t>R</a:t>
              </a:r>
            </a:p>
            <a:p>
              <a:endParaRPr lang="en-US" dirty="0" smtClean="0"/>
            </a:p>
            <a:p>
              <a:r>
                <a:rPr lang="en-US" dirty="0" smtClean="0"/>
                <a:t>-</a:t>
              </a:r>
              <a:endParaRPr lang="en-US" dirty="0"/>
            </a:p>
          </p:txBody>
        </p:sp>
        <p:sp>
          <p:nvSpPr>
            <p:cNvPr id="15" name="TextBox 14"/>
            <p:cNvSpPr txBox="1"/>
            <p:nvPr/>
          </p:nvSpPr>
          <p:spPr>
            <a:xfrm>
              <a:off x="6908994" y="4940568"/>
              <a:ext cx="341760" cy="461665"/>
            </a:xfrm>
            <a:prstGeom prst="rect">
              <a:avLst/>
            </a:prstGeom>
            <a:noFill/>
          </p:spPr>
          <p:txBody>
            <a:bodyPr wrap="none" rtlCol="0">
              <a:spAutoFit/>
            </a:bodyPr>
            <a:lstStyle/>
            <a:p>
              <a:r>
                <a:rPr lang="en-US" sz="2400" dirty="0" err="1" smtClean="0"/>
                <a:t>i</a:t>
              </a:r>
              <a:r>
                <a:rPr lang="en-US" sz="2400" baseline="-25000" dirty="0" err="1"/>
                <a:t>L</a:t>
              </a:r>
              <a:endParaRPr lang="en-US" sz="2400" baseline="-25000" dirty="0"/>
            </a:p>
          </p:txBody>
        </p:sp>
        <p:sp>
          <p:nvSpPr>
            <p:cNvPr id="16" name="TextBox 15"/>
            <p:cNvSpPr txBox="1"/>
            <p:nvPr/>
          </p:nvSpPr>
          <p:spPr>
            <a:xfrm>
              <a:off x="7747785" y="3833421"/>
              <a:ext cx="367408" cy="461665"/>
            </a:xfrm>
            <a:prstGeom prst="rect">
              <a:avLst/>
            </a:prstGeom>
            <a:noFill/>
          </p:spPr>
          <p:txBody>
            <a:bodyPr wrap="none" rtlCol="0">
              <a:spAutoFit/>
            </a:bodyPr>
            <a:lstStyle/>
            <a:p>
              <a:r>
                <a:rPr lang="en-US" sz="2400" dirty="0" err="1" smtClean="0"/>
                <a:t>i</a:t>
              </a:r>
              <a:r>
                <a:rPr lang="en-US" sz="2400" baseline="-25000" dirty="0" err="1"/>
                <a:t>R</a:t>
              </a:r>
              <a:endParaRPr lang="en-US" sz="2400" baseline="-25000" dirty="0"/>
            </a:p>
          </p:txBody>
        </p:sp>
        <p:sp>
          <p:nvSpPr>
            <p:cNvPr id="17" name="TextBox 16"/>
            <p:cNvSpPr txBox="1"/>
            <p:nvPr/>
          </p:nvSpPr>
          <p:spPr>
            <a:xfrm>
              <a:off x="7459770" y="3431153"/>
              <a:ext cx="494046" cy="369332"/>
            </a:xfrm>
            <a:prstGeom prst="rect">
              <a:avLst/>
            </a:prstGeom>
            <a:noFill/>
          </p:spPr>
          <p:txBody>
            <a:bodyPr wrap="none" rtlCol="0">
              <a:spAutoFit/>
            </a:bodyPr>
            <a:lstStyle/>
            <a:p>
              <a:r>
                <a:rPr lang="en-US" dirty="0" smtClean="0"/>
                <a:t>t&gt;0</a:t>
              </a:r>
              <a:endParaRPr lang="en-US" dirty="0"/>
            </a:p>
          </p:txBody>
        </p:sp>
        <p:grpSp>
          <p:nvGrpSpPr>
            <p:cNvPr id="35" name="Group 34"/>
            <p:cNvGrpSpPr/>
            <p:nvPr/>
          </p:nvGrpSpPr>
          <p:grpSpPr>
            <a:xfrm>
              <a:off x="7144774" y="3884217"/>
              <a:ext cx="287101" cy="1603720"/>
              <a:chOff x="2298937" y="1703786"/>
              <a:chExt cx="287101" cy="1538287"/>
            </a:xfrm>
          </p:grpSpPr>
          <p:sp>
            <p:nvSpPr>
              <p:cNvPr id="36" name="Freeform 35"/>
              <p:cNvSpPr/>
              <p:nvPr/>
            </p:nvSpPr>
            <p:spPr>
              <a:xfrm>
                <a:off x="2298937" y="2024063"/>
                <a:ext cx="287101" cy="676275"/>
              </a:xfrm>
              <a:custGeom>
                <a:avLst/>
                <a:gdLst>
                  <a:gd name="connsiteX0" fmla="*/ 134701 w 287101"/>
                  <a:gd name="connsiteY0" fmla="*/ 0 h 676275"/>
                  <a:gd name="connsiteX1" fmla="*/ 182326 w 287101"/>
                  <a:gd name="connsiteY1" fmla="*/ 4762 h 676275"/>
                  <a:gd name="connsiteX2" fmla="*/ 196613 w 287101"/>
                  <a:gd name="connsiteY2" fmla="*/ 9525 h 676275"/>
                  <a:gd name="connsiteX3" fmla="*/ 206138 w 287101"/>
                  <a:gd name="connsiteY3" fmla="*/ 23812 h 676275"/>
                  <a:gd name="connsiteX4" fmla="*/ 220426 w 287101"/>
                  <a:gd name="connsiteY4" fmla="*/ 33337 h 676275"/>
                  <a:gd name="connsiteX5" fmla="*/ 229951 w 287101"/>
                  <a:gd name="connsiteY5" fmla="*/ 47625 h 676275"/>
                  <a:gd name="connsiteX6" fmla="*/ 244238 w 287101"/>
                  <a:gd name="connsiteY6" fmla="*/ 76200 h 676275"/>
                  <a:gd name="connsiteX7" fmla="*/ 249001 w 287101"/>
                  <a:gd name="connsiteY7" fmla="*/ 95250 h 676275"/>
                  <a:gd name="connsiteX8" fmla="*/ 244238 w 287101"/>
                  <a:gd name="connsiteY8" fmla="*/ 152400 h 676275"/>
                  <a:gd name="connsiteX9" fmla="*/ 239476 w 287101"/>
                  <a:gd name="connsiteY9" fmla="*/ 166687 h 676275"/>
                  <a:gd name="connsiteX10" fmla="*/ 196613 w 287101"/>
                  <a:gd name="connsiteY10" fmla="*/ 190500 h 676275"/>
                  <a:gd name="connsiteX11" fmla="*/ 182326 w 287101"/>
                  <a:gd name="connsiteY11" fmla="*/ 200025 h 676275"/>
                  <a:gd name="connsiteX12" fmla="*/ 144226 w 287101"/>
                  <a:gd name="connsiteY12" fmla="*/ 209550 h 676275"/>
                  <a:gd name="connsiteX13" fmla="*/ 129938 w 287101"/>
                  <a:gd name="connsiteY13" fmla="*/ 214312 h 676275"/>
                  <a:gd name="connsiteX14" fmla="*/ 44213 w 287101"/>
                  <a:gd name="connsiteY14" fmla="*/ 209550 h 676275"/>
                  <a:gd name="connsiteX15" fmla="*/ 29926 w 287101"/>
                  <a:gd name="connsiteY15" fmla="*/ 204787 h 676275"/>
                  <a:gd name="connsiteX16" fmla="*/ 1351 w 287101"/>
                  <a:gd name="connsiteY16" fmla="*/ 185737 h 676275"/>
                  <a:gd name="connsiteX17" fmla="*/ 6113 w 287101"/>
                  <a:gd name="connsiteY17" fmla="*/ 166687 h 676275"/>
                  <a:gd name="connsiteX18" fmla="*/ 34688 w 287101"/>
                  <a:gd name="connsiteY18" fmla="*/ 157162 h 676275"/>
                  <a:gd name="connsiteX19" fmla="*/ 101363 w 287101"/>
                  <a:gd name="connsiteY19" fmla="*/ 161925 h 676275"/>
                  <a:gd name="connsiteX20" fmla="*/ 148988 w 287101"/>
                  <a:gd name="connsiteY20" fmla="*/ 176212 h 676275"/>
                  <a:gd name="connsiteX21" fmla="*/ 187088 w 287101"/>
                  <a:gd name="connsiteY21" fmla="*/ 185737 h 676275"/>
                  <a:gd name="connsiteX22" fmla="*/ 215663 w 287101"/>
                  <a:gd name="connsiteY22" fmla="*/ 195262 h 676275"/>
                  <a:gd name="connsiteX23" fmla="*/ 225188 w 287101"/>
                  <a:gd name="connsiteY23" fmla="*/ 209550 h 676275"/>
                  <a:gd name="connsiteX24" fmla="*/ 239476 w 287101"/>
                  <a:gd name="connsiteY24" fmla="*/ 219075 h 676275"/>
                  <a:gd name="connsiteX25" fmla="*/ 258526 w 287101"/>
                  <a:gd name="connsiteY25" fmla="*/ 233362 h 676275"/>
                  <a:gd name="connsiteX26" fmla="*/ 272813 w 287101"/>
                  <a:gd name="connsiteY26" fmla="*/ 238125 h 676275"/>
                  <a:gd name="connsiteX27" fmla="*/ 287101 w 287101"/>
                  <a:gd name="connsiteY27" fmla="*/ 247650 h 676275"/>
                  <a:gd name="connsiteX28" fmla="*/ 277576 w 287101"/>
                  <a:gd name="connsiteY28" fmla="*/ 300037 h 676275"/>
                  <a:gd name="connsiteX29" fmla="*/ 272813 w 287101"/>
                  <a:gd name="connsiteY29" fmla="*/ 314325 h 676275"/>
                  <a:gd name="connsiteX30" fmla="*/ 253763 w 287101"/>
                  <a:gd name="connsiteY30" fmla="*/ 342900 h 676275"/>
                  <a:gd name="connsiteX31" fmla="*/ 215663 w 287101"/>
                  <a:gd name="connsiteY31" fmla="*/ 357187 h 676275"/>
                  <a:gd name="connsiteX32" fmla="*/ 187088 w 287101"/>
                  <a:gd name="connsiteY32" fmla="*/ 366712 h 676275"/>
                  <a:gd name="connsiteX33" fmla="*/ 172801 w 287101"/>
                  <a:gd name="connsiteY33" fmla="*/ 376237 h 676275"/>
                  <a:gd name="connsiteX34" fmla="*/ 48976 w 287101"/>
                  <a:gd name="connsiteY34" fmla="*/ 376237 h 676275"/>
                  <a:gd name="connsiteX35" fmla="*/ 34688 w 287101"/>
                  <a:gd name="connsiteY35" fmla="*/ 361950 h 676275"/>
                  <a:gd name="connsiteX36" fmla="*/ 6113 w 287101"/>
                  <a:gd name="connsiteY36" fmla="*/ 342900 h 676275"/>
                  <a:gd name="connsiteX37" fmla="*/ 1351 w 287101"/>
                  <a:gd name="connsiteY37" fmla="*/ 328612 h 676275"/>
                  <a:gd name="connsiteX38" fmla="*/ 48976 w 287101"/>
                  <a:gd name="connsiteY38" fmla="*/ 319087 h 676275"/>
                  <a:gd name="connsiteX39" fmla="*/ 87076 w 287101"/>
                  <a:gd name="connsiteY39" fmla="*/ 323850 h 676275"/>
                  <a:gd name="connsiteX40" fmla="*/ 144226 w 287101"/>
                  <a:gd name="connsiteY40" fmla="*/ 333375 h 676275"/>
                  <a:gd name="connsiteX41" fmla="*/ 158513 w 287101"/>
                  <a:gd name="connsiteY41" fmla="*/ 338137 h 676275"/>
                  <a:gd name="connsiteX42" fmla="*/ 187088 w 287101"/>
                  <a:gd name="connsiteY42" fmla="*/ 357187 h 676275"/>
                  <a:gd name="connsiteX43" fmla="*/ 229951 w 287101"/>
                  <a:gd name="connsiteY43" fmla="*/ 381000 h 676275"/>
                  <a:gd name="connsiteX44" fmla="*/ 244238 w 287101"/>
                  <a:gd name="connsiteY44" fmla="*/ 390525 h 676275"/>
                  <a:gd name="connsiteX45" fmla="*/ 258526 w 287101"/>
                  <a:gd name="connsiteY45" fmla="*/ 400050 h 676275"/>
                  <a:gd name="connsiteX46" fmla="*/ 268051 w 287101"/>
                  <a:gd name="connsiteY46" fmla="*/ 428625 h 676275"/>
                  <a:gd name="connsiteX47" fmla="*/ 272813 w 287101"/>
                  <a:gd name="connsiteY47" fmla="*/ 442912 h 676275"/>
                  <a:gd name="connsiteX48" fmla="*/ 268051 w 287101"/>
                  <a:gd name="connsiteY48" fmla="*/ 476250 h 676275"/>
                  <a:gd name="connsiteX49" fmla="*/ 244238 w 287101"/>
                  <a:gd name="connsiteY49" fmla="*/ 495300 h 676275"/>
                  <a:gd name="connsiteX50" fmla="*/ 229951 w 287101"/>
                  <a:gd name="connsiteY50" fmla="*/ 504825 h 676275"/>
                  <a:gd name="connsiteX51" fmla="*/ 210901 w 287101"/>
                  <a:gd name="connsiteY51" fmla="*/ 523875 h 676275"/>
                  <a:gd name="connsiteX52" fmla="*/ 182326 w 287101"/>
                  <a:gd name="connsiteY52" fmla="*/ 542925 h 676275"/>
                  <a:gd name="connsiteX53" fmla="*/ 87076 w 287101"/>
                  <a:gd name="connsiteY53" fmla="*/ 552450 h 676275"/>
                  <a:gd name="connsiteX54" fmla="*/ 48976 w 287101"/>
                  <a:gd name="connsiteY54" fmla="*/ 547687 h 676275"/>
                  <a:gd name="connsiteX55" fmla="*/ 25163 w 287101"/>
                  <a:gd name="connsiteY55" fmla="*/ 519112 h 676275"/>
                  <a:gd name="connsiteX56" fmla="*/ 29926 w 287101"/>
                  <a:gd name="connsiteY56" fmla="*/ 504825 h 676275"/>
                  <a:gd name="connsiteX57" fmla="*/ 44213 w 287101"/>
                  <a:gd name="connsiteY57" fmla="*/ 500062 h 676275"/>
                  <a:gd name="connsiteX58" fmla="*/ 120413 w 287101"/>
                  <a:gd name="connsiteY58" fmla="*/ 504825 h 676275"/>
                  <a:gd name="connsiteX59" fmla="*/ 148988 w 287101"/>
                  <a:gd name="connsiteY59" fmla="*/ 509587 h 676275"/>
                  <a:gd name="connsiteX60" fmla="*/ 163276 w 287101"/>
                  <a:gd name="connsiteY60" fmla="*/ 514350 h 676275"/>
                  <a:gd name="connsiteX61" fmla="*/ 215663 w 287101"/>
                  <a:gd name="connsiteY61" fmla="*/ 528637 h 676275"/>
                  <a:gd name="connsiteX62" fmla="*/ 229951 w 287101"/>
                  <a:gd name="connsiteY62" fmla="*/ 533400 h 676275"/>
                  <a:gd name="connsiteX63" fmla="*/ 244238 w 287101"/>
                  <a:gd name="connsiteY63" fmla="*/ 542925 h 676275"/>
                  <a:gd name="connsiteX64" fmla="*/ 263288 w 287101"/>
                  <a:gd name="connsiteY64" fmla="*/ 571500 h 676275"/>
                  <a:gd name="connsiteX65" fmla="*/ 244238 w 287101"/>
                  <a:gd name="connsiteY65" fmla="*/ 623887 h 676275"/>
                  <a:gd name="connsiteX66" fmla="*/ 229951 w 287101"/>
                  <a:gd name="connsiteY66" fmla="*/ 633412 h 676275"/>
                  <a:gd name="connsiteX67" fmla="*/ 187088 w 287101"/>
                  <a:gd name="connsiteY67" fmla="*/ 652462 h 676275"/>
                  <a:gd name="connsiteX68" fmla="*/ 177563 w 287101"/>
                  <a:gd name="connsiteY68" fmla="*/ 666750 h 676275"/>
                  <a:gd name="connsiteX69" fmla="*/ 168038 w 287101"/>
                  <a:gd name="connsiteY69" fmla="*/ 676275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87101" h="676275">
                    <a:moveTo>
                      <a:pt x="134701" y="0"/>
                    </a:moveTo>
                    <a:cubicBezTo>
                      <a:pt x="150576" y="1587"/>
                      <a:pt x="166557" y="2336"/>
                      <a:pt x="182326" y="4762"/>
                    </a:cubicBezTo>
                    <a:cubicBezTo>
                      <a:pt x="187288" y="5525"/>
                      <a:pt x="192693" y="6389"/>
                      <a:pt x="196613" y="9525"/>
                    </a:cubicBezTo>
                    <a:cubicBezTo>
                      <a:pt x="201082" y="13101"/>
                      <a:pt x="202091" y="19765"/>
                      <a:pt x="206138" y="23812"/>
                    </a:cubicBezTo>
                    <a:cubicBezTo>
                      <a:pt x="210186" y="27859"/>
                      <a:pt x="215663" y="30162"/>
                      <a:pt x="220426" y="33337"/>
                    </a:cubicBezTo>
                    <a:cubicBezTo>
                      <a:pt x="223601" y="38100"/>
                      <a:pt x="227391" y="42505"/>
                      <a:pt x="229951" y="47625"/>
                    </a:cubicBezTo>
                    <a:cubicBezTo>
                      <a:pt x="249668" y="87061"/>
                      <a:pt x="216940" y="35251"/>
                      <a:pt x="244238" y="76200"/>
                    </a:cubicBezTo>
                    <a:cubicBezTo>
                      <a:pt x="245826" y="82550"/>
                      <a:pt x="249001" y="88705"/>
                      <a:pt x="249001" y="95250"/>
                    </a:cubicBezTo>
                    <a:cubicBezTo>
                      <a:pt x="249001" y="114366"/>
                      <a:pt x="246764" y="133452"/>
                      <a:pt x="244238" y="152400"/>
                    </a:cubicBezTo>
                    <a:cubicBezTo>
                      <a:pt x="243575" y="157376"/>
                      <a:pt x="243026" y="163137"/>
                      <a:pt x="239476" y="166687"/>
                    </a:cubicBezTo>
                    <a:cubicBezTo>
                      <a:pt x="209445" y="196718"/>
                      <a:pt x="220568" y="178522"/>
                      <a:pt x="196613" y="190500"/>
                    </a:cubicBezTo>
                    <a:cubicBezTo>
                      <a:pt x="191494" y="193060"/>
                      <a:pt x="187445" y="197465"/>
                      <a:pt x="182326" y="200025"/>
                    </a:cubicBezTo>
                    <a:cubicBezTo>
                      <a:pt x="171444" y="205466"/>
                      <a:pt x="155086" y="206835"/>
                      <a:pt x="144226" y="209550"/>
                    </a:cubicBezTo>
                    <a:cubicBezTo>
                      <a:pt x="139356" y="210768"/>
                      <a:pt x="134701" y="212725"/>
                      <a:pt x="129938" y="214312"/>
                    </a:cubicBezTo>
                    <a:cubicBezTo>
                      <a:pt x="101363" y="212725"/>
                      <a:pt x="72703" y="212263"/>
                      <a:pt x="44213" y="209550"/>
                    </a:cubicBezTo>
                    <a:cubicBezTo>
                      <a:pt x="39216" y="209074"/>
                      <a:pt x="34314" y="207225"/>
                      <a:pt x="29926" y="204787"/>
                    </a:cubicBezTo>
                    <a:cubicBezTo>
                      <a:pt x="19919" y="199227"/>
                      <a:pt x="1351" y="185737"/>
                      <a:pt x="1351" y="185737"/>
                    </a:cubicBezTo>
                    <a:cubicBezTo>
                      <a:pt x="2938" y="179387"/>
                      <a:pt x="1143" y="170947"/>
                      <a:pt x="6113" y="166687"/>
                    </a:cubicBezTo>
                    <a:cubicBezTo>
                      <a:pt x="13736" y="160153"/>
                      <a:pt x="34688" y="157162"/>
                      <a:pt x="34688" y="157162"/>
                    </a:cubicBezTo>
                    <a:cubicBezTo>
                      <a:pt x="56913" y="158750"/>
                      <a:pt x="79218" y="159464"/>
                      <a:pt x="101363" y="161925"/>
                    </a:cubicBezTo>
                    <a:cubicBezTo>
                      <a:pt x="114974" y="163437"/>
                      <a:pt x="137487" y="173337"/>
                      <a:pt x="148988" y="176212"/>
                    </a:cubicBezTo>
                    <a:cubicBezTo>
                      <a:pt x="161688" y="179387"/>
                      <a:pt x="174669" y="181597"/>
                      <a:pt x="187088" y="185737"/>
                    </a:cubicBezTo>
                    <a:lnTo>
                      <a:pt x="215663" y="195262"/>
                    </a:lnTo>
                    <a:cubicBezTo>
                      <a:pt x="218838" y="200025"/>
                      <a:pt x="221141" y="205503"/>
                      <a:pt x="225188" y="209550"/>
                    </a:cubicBezTo>
                    <a:cubicBezTo>
                      <a:pt x="229235" y="213597"/>
                      <a:pt x="234818" y="215748"/>
                      <a:pt x="239476" y="219075"/>
                    </a:cubicBezTo>
                    <a:cubicBezTo>
                      <a:pt x="245935" y="223688"/>
                      <a:pt x="251634" y="229424"/>
                      <a:pt x="258526" y="233362"/>
                    </a:cubicBezTo>
                    <a:cubicBezTo>
                      <a:pt x="262885" y="235853"/>
                      <a:pt x="268323" y="235880"/>
                      <a:pt x="272813" y="238125"/>
                    </a:cubicBezTo>
                    <a:cubicBezTo>
                      <a:pt x="277933" y="240685"/>
                      <a:pt x="282338" y="244475"/>
                      <a:pt x="287101" y="247650"/>
                    </a:cubicBezTo>
                    <a:cubicBezTo>
                      <a:pt x="284980" y="260375"/>
                      <a:pt x="280901" y="286736"/>
                      <a:pt x="277576" y="300037"/>
                    </a:cubicBezTo>
                    <a:cubicBezTo>
                      <a:pt x="276358" y="304907"/>
                      <a:pt x="275251" y="309936"/>
                      <a:pt x="272813" y="314325"/>
                    </a:cubicBezTo>
                    <a:cubicBezTo>
                      <a:pt x="267254" y="324332"/>
                      <a:pt x="263288" y="336550"/>
                      <a:pt x="253763" y="342900"/>
                    </a:cubicBezTo>
                    <a:cubicBezTo>
                      <a:pt x="228899" y="359476"/>
                      <a:pt x="250521" y="347681"/>
                      <a:pt x="215663" y="357187"/>
                    </a:cubicBezTo>
                    <a:cubicBezTo>
                      <a:pt x="205977" y="359829"/>
                      <a:pt x="187088" y="366712"/>
                      <a:pt x="187088" y="366712"/>
                    </a:cubicBezTo>
                    <a:cubicBezTo>
                      <a:pt x="182326" y="369887"/>
                      <a:pt x="178231" y="374427"/>
                      <a:pt x="172801" y="376237"/>
                    </a:cubicBezTo>
                    <a:cubicBezTo>
                      <a:pt x="138925" y="387530"/>
                      <a:pt x="68093" y="377193"/>
                      <a:pt x="48976" y="376237"/>
                    </a:cubicBezTo>
                    <a:cubicBezTo>
                      <a:pt x="44213" y="371475"/>
                      <a:pt x="40004" y="366085"/>
                      <a:pt x="34688" y="361950"/>
                    </a:cubicBezTo>
                    <a:cubicBezTo>
                      <a:pt x="25652" y="354922"/>
                      <a:pt x="6113" y="342900"/>
                      <a:pt x="6113" y="342900"/>
                    </a:cubicBezTo>
                    <a:cubicBezTo>
                      <a:pt x="4526" y="338137"/>
                      <a:pt x="-3037" y="331050"/>
                      <a:pt x="1351" y="328612"/>
                    </a:cubicBezTo>
                    <a:cubicBezTo>
                      <a:pt x="15503" y="320750"/>
                      <a:pt x="48976" y="319087"/>
                      <a:pt x="48976" y="319087"/>
                    </a:cubicBezTo>
                    <a:lnTo>
                      <a:pt x="87076" y="323850"/>
                    </a:lnTo>
                    <a:cubicBezTo>
                      <a:pt x="104369" y="326156"/>
                      <a:pt x="126755" y="329007"/>
                      <a:pt x="144226" y="333375"/>
                    </a:cubicBezTo>
                    <a:cubicBezTo>
                      <a:pt x="149096" y="334593"/>
                      <a:pt x="153751" y="336550"/>
                      <a:pt x="158513" y="338137"/>
                    </a:cubicBezTo>
                    <a:cubicBezTo>
                      <a:pt x="168038" y="344487"/>
                      <a:pt x="176228" y="353567"/>
                      <a:pt x="187088" y="357187"/>
                    </a:cubicBezTo>
                    <a:cubicBezTo>
                      <a:pt x="212236" y="365570"/>
                      <a:pt x="197200" y="359165"/>
                      <a:pt x="229951" y="381000"/>
                    </a:cubicBezTo>
                    <a:lnTo>
                      <a:pt x="244238" y="390525"/>
                    </a:lnTo>
                    <a:lnTo>
                      <a:pt x="258526" y="400050"/>
                    </a:lnTo>
                    <a:lnTo>
                      <a:pt x="268051" y="428625"/>
                    </a:lnTo>
                    <a:lnTo>
                      <a:pt x="272813" y="442912"/>
                    </a:lnTo>
                    <a:cubicBezTo>
                      <a:pt x="271226" y="454025"/>
                      <a:pt x="271277" y="465498"/>
                      <a:pt x="268051" y="476250"/>
                    </a:cubicBezTo>
                    <a:cubicBezTo>
                      <a:pt x="262385" y="495139"/>
                      <a:pt x="258129" y="488354"/>
                      <a:pt x="244238" y="495300"/>
                    </a:cubicBezTo>
                    <a:cubicBezTo>
                      <a:pt x="239119" y="497860"/>
                      <a:pt x="234713" y="501650"/>
                      <a:pt x="229951" y="504825"/>
                    </a:cubicBezTo>
                    <a:cubicBezTo>
                      <a:pt x="221868" y="529069"/>
                      <a:pt x="231682" y="512330"/>
                      <a:pt x="210901" y="523875"/>
                    </a:cubicBezTo>
                    <a:cubicBezTo>
                      <a:pt x="200894" y="529435"/>
                      <a:pt x="193685" y="541505"/>
                      <a:pt x="182326" y="542925"/>
                    </a:cubicBezTo>
                    <a:cubicBezTo>
                      <a:pt x="125258" y="550058"/>
                      <a:pt x="156981" y="546624"/>
                      <a:pt x="87076" y="552450"/>
                    </a:cubicBezTo>
                    <a:cubicBezTo>
                      <a:pt x="74376" y="550862"/>
                      <a:pt x="61004" y="552061"/>
                      <a:pt x="48976" y="547687"/>
                    </a:cubicBezTo>
                    <a:cubicBezTo>
                      <a:pt x="40907" y="544753"/>
                      <a:pt x="29699" y="525916"/>
                      <a:pt x="25163" y="519112"/>
                    </a:cubicBezTo>
                    <a:cubicBezTo>
                      <a:pt x="26751" y="514350"/>
                      <a:pt x="26376" y="508375"/>
                      <a:pt x="29926" y="504825"/>
                    </a:cubicBezTo>
                    <a:cubicBezTo>
                      <a:pt x="33476" y="501275"/>
                      <a:pt x="39193" y="500062"/>
                      <a:pt x="44213" y="500062"/>
                    </a:cubicBezTo>
                    <a:cubicBezTo>
                      <a:pt x="69663" y="500062"/>
                      <a:pt x="95013" y="503237"/>
                      <a:pt x="120413" y="504825"/>
                    </a:cubicBezTo>
                    <a:cubicBezTo>
                      <a:pt x="129938" y="506412"/>
                      <a:pt x="139562" y="507492"/>
                      <a:pt x="148988" y="509587"/>
                    </a:cubicBezTo>
                    <a:cubicBezTo>
                      <a:pt x="153889" y="510676"/>
                      <a:pt x="158406" y="513132"/>
                      <a:pt x="163276" y="514350"/>
                    </a:cubicBezTo>
                    <a:cubicBezTo>
                      <a:pt x="217130" y="527813"/>
                      <a:pt x="154358" y="508201"/>
                      <a:pt x="215663" y="528637"/>
                    </a:cubicBezTo>
                    <a:cubicBezTo>
                      <a:pt x="220426" y="530225"/>
                      <a:pt x="225774" y="530615"/>
                      <a:pt x="229951" y="533400"/>
                    </a:cubicBezTo>
                    <a:lnTo>
                      <a:pt x="244238" y="542925"/>
                    </a:lnTo>
                    <a:cubicBezTo>
                      <a:pt x="250588" y="552450"/>
                      <a:pt x="265533" y="560275"/>
                      <a:pt x="263288" y="571500"/>
                    </a:cubicBezTo>
                    <a:cubicBezTo>
                      <a:pt x="259764" y="589123"/>
                      <a:pt x="257875" y="610250"/>
                      <a:pt x="244238" y="623887"/>
                    </a:cubicBezTo>
                    <a:cubicBezTo>
                      <a:pt x="240191" y="627934"/>
                      <a:pt x="234713" y="630237"/>
                      <a:pt x="229951" y="633412"/>
                    </a:cubicBezTo>
                    <a:cubicBezTo>
                      <a:pt x="208517" y="665564"/>
                      <a:pt x="237236" y="630174"/>
                      <a:pt x="187088" y="652462"/>
                    </a:cubicBezTo>
                    <a:cubicBezTo>
                      <a:pt x="181857" y="654787"/>
                      <a:pt x="181139" y="662280"/>
                      <a:pt x="177563" y="666750"/>
                    </a:cubicBezTo>
                    <a:cubicBezTo>
                      <a:pt x="174758" y="670256"/>
                      <a:pt x="171213" y="673100"/>
                      <a:pt x="168038" y="67627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a:stCxn id="36" idx="0"/>
              </p:cNvCxnSpPr>
              <p:nvPr/>
            </p:nvCxnSpPr>
            <p:spPr>
              <a:xfrm flipV="1">
                <a:off x="2433638" y="1703786"/>
                <a:ext cx="7069" cy="3202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2440707" y="2663428"/>
                <a:ext cx="3534" cy="5786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6" name="Rectangle 5"/>
          <p:cNvSpPr/>
          <p:nvPr/>
        </p:nvSpPr>
        <p:spPr>
          <a:xfrm>
            <a:off x="748205" y="4768512"/>
            <a:ext cx="4876800" cy="1782629"/>
          </a:xfrm>
          <a:prstGeom prst="rect">
            <a:avLst/>
          </a:prstGeom>
          <a:noFill/>
          <a:ln w="38100" cmpd="thickThi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0093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133529"/>
            <a:ext cx="8229600" cy="868362"/>
          </a:xfrm>
        </p:spPr>
        <p:txBody>
          <a:bodyPr/>
          <a:lstStyle/>
          <a:p>
            <a:r>
              <a:rPr lang="en-US" dirty="0" smtClean="0"/>
              <a:t>RL example one</a:t>
            </a:r>
            <a:endParaRPr lang="en-US" dirty="0"/>
          </a:p>
        </p:txBody>
      </p:sp>
      <p:sp>
        <p:nvSpPr>
          <p:cNvPr id="3" name="Rectangle 2"/>
          <p:cNvSpPr/>
          <p:nvPr/>
        </p:nvSpPr>
        <p:spPr>
          <a:xfrm>
            <a:off x="304800" y="943800"/>
            <a:ext cx="8839200" cy="1200329"/>
          </a:xfrm>
          <a:prstGeom prst="rect">
            <a:avLst/>
          </a:prstGeom>
        </p:spPr>
        <p:txBody>
          <a:bodyPr wrap="square">
            <a:spAutoFit/>
          </a:bodyPr>
          <a:lstStyle/>
          <a:p>
            <a:pPr marL="457200" indent="-457200">
              <a:buFont typeface="+mj-lt"/>
              <a:buAutoNum type="arabicPeriod" startAt="4"/>
            </a:pPr>
            <a:r>
              <a:rPr lang="en-US" sz="2400" dirty="0">
                <a:solidFill>
                  <a:srgbClr val="7030A0"/>
                </a:solidFill>
              </a:rPr>
              <a:t>Rearrange equations to get one equation for desired unknown (usually a capacitor voltage or inductor current, irrespective of ultimate goal).</a:t>
            </a:r>
          </a:p>
        </p:txBody>
      </p:sp>
      <mc:AlternateContent xmlns:mc="http://schemas.openxmlformats.org/markup-compatibility/2006" xmlns:a14="http://schemas.microsoft.com/office/drawing/2010/main">
        <mc:Choice Requires="a14">
          <p:sp>
            <p:nvSpPr>
              <p:cNvPr id="4" name="Rectangle 3"/>
              <p:cNvSpPr/>
              <p:nvPr/>
            </p:nvSpPr>
            <p:spPr>
              <a:xfrm>
                <a:off x="1066800" y="2144129"/>
                <a:ext cx="8610600" cy="649345"/>
              </a:xfrm>
              <a:prstGeom prst="rect">
                <a:avLst/>
              </a:prstGeom>
            </p:spPr>
            <p:txBody>
              <a:bodyPr wrap="square">
                <a:spAutoFit/>
              </a:bodyPr>
              <a:lstStyle/>
              <a:p>
                <a14:m>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𝑅</m:t>
                        </m:r>
                      </m:sub>
                    </m:sSub>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b="0" i="1" smtClean="0">
                            <a:solidFill>
                              <a:schemeClr val="tx1"/>
                            </a:solidFill>
                            <a:latin typeface="Cambria Math" panose="02040503050406030204" pitchFamily="18" charset="0"/>
                          </a:rPr>
                          <m:t>𝐿</m:t>
                        </m:r>
                      </m:sub>
                    </m:sSub>
                    <m:r>
                      <a:rPr lang="en-US" sz="2400" i="1">
                        <a:solidFill>
                          <a:schemeClr val="tx1"/>
                        </a:solidFill>
                        <a:latin typeface="Cambria Math" panose="02040503050406030204" pitchFamily="18" charset="0"/>
                      </a:rPr>
                      <m:t>=0; </m:t>
                    </m:r>
                    <m:r>
                      <a:rPr lang="en-US" sz="2400" b="0" i="1" smtClean="0">
                        <a:solidFill>
                          <a:schemeClr val="tx1"/>
                        </a:solidFill>
                        <a:latin typeface="Cambria Math" panose="02040503050406030204" pitchFamily="18" charset="0"/>
                      </a:rPr>
                      <m:t>    </m:t>
                    </m:r>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𝑅</m:t>
                        </m:r>
                      </m:sub>
                    </m:sSub>
                    <m:r>
                      <m:rPr>
                        <m:nor/>
                      </m:rPr>
                      <a:rPr lang="en-US" sz="2400" dirty="0">
                        <a:solidFill>
                          <a:schemeClr val="tx1"/>
                        </a:solidFill>
                      </a:rPr>
                      <m:t>(</m:t>
                    </m:r>
                    <m:r>
                      <m:rPr>
                        <m:nor/>
                      </m:rPr>
                      <a:rPr lang="en-US" sz="2400" dirty="0" smtClean="0">
                        <a:solidFill>
                          <a:schemeClr val="tx1"/>
                        </a:solidFill>
                      </a:rPr>
                      <m:t>t</m:t>
                    </m:r>
                    <m:r>
                      <m:rPr>
                        <m:nor/>
                      </m:rPr>
                      <a:rPr lang="en-US" sz="2400" b="0" i="0" dirty="0" smtClean="0">
                        <a:solidFill>
                          <a:schemeClr val="tx1"/>
                        </a:solidFill>
                      </a:rPr>
                      <m:t>)=</m:t>
                    </m:r>
                    <m:f>
                      <m:fPr>
                        <m:ctrlPr>
                          <a:rPr lang="en-US" sz="2400" b="0" i="1" dirty="0" smtClean="0">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𝐿</m:t>
                        </m:r>
                      </m:num>
                      <m:den>
                        <m:r>
                          <a:rPr lang="en-US" sz="2400" b="0" i="1" dirty="0" smtClean="0">
                            <a:solidFill>
                              <a:schemeClr val="tx1"/>
                            </a:solidFill>
                            <a:latin typeface="Cambria Math" panose="02040503050406030204" pitchFamily="18" charset="0"/>
                          </a:rPr>
                          <m:t>𝑅</m:t>
                        </m:r>
                      </m:den>
                    </m:f>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𝑑</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𝐿</m:t>
                            </m:r>
                          </m:sub>
                        </m:sSub>
                      </m:num>
                      <m:den>
                        <m:r>
                          <a:rPr lang="en-US" sz="2400" i="1">
                            <a:solidFill>
                              <a:schemeClr val="tx1"/>
                            </a:solidFill>
                            <a:latin typeface="Cambria Math" panose="02040503050406030204" pitchFamily="18" charset="0"/>
                          </a:rPr>
                          <m:t>𝑑𝑡</m:t>
                        </m:r>
                      </m:den>
                    </m:f>
                  </m:oMath>
                </a14:m>
                <a:r>
                  <a:rPr lang="en-US" sz="2400" dirty="0" smtClean="0">
                    <a:solidFill>
                      <a:schemeClr val="tx1"/>
                    </a:solidFill>
                  </a:rPr>
                  <a:t>;  </a:t>
                </a:r>
                <a:r>
                  <a:rPr lang="en-US" sz="2400" dirty="0" smtClean="0">
                    <a:solidFill>
                      <a:srgbClr val="C00000"/>
                    </a:solidFill>
                  </a:rPr>
                  <a:t>So          </a:t>
                </a:r>
                <a14:m>
                  <m:oMath xmlns:m="http://schemas.openxmlformats.org/officeDocument/2006/math">
                    <m:f>
                      <m:fPr>
                        <m:ctrlPr>
                          <a:rPr lang="en-US" sz="2400" i="1" dirty="0">
                            <a:solidFill>
                              <a:srgbClr val="C00000"/>
                            </a:solidFill>
                            <a:latin typeface="Cambria Math" panose="02040503050406030204" pitchFamily="18" charset="0"/>
                          </a:rPr>
                        </m:ctrlPr>
                      </m:fPr>
                      <m:num>
                        <m:r>
                          <a:rPr lang="en-US" sz="2400" i="1">
                            <a:solidFill>
                              <a:srgbClr val="C00000"/>
                            </a:solidFill>
                            <a:latin typeface="Cambria Math" panose="02040503050406030204" pitchFamily="18" charset="0"/>
                          </a:rPr>
                          <m:t>𝐿</m:t>
                        </m:r>
                      </m:num>
                      <m:den>
                        <m:r>
                          <a:rPr lang="en-US" sz="2400" i="1" dirty="0">
                            <a:solidFill>
                              <a:srgbClr val="C00000"/>
                            </a:solidFill>
                            <a:latin typeface="Cambria Math" panose="02040503050406030204" pitchFamily="18" charset="0"/>
                          </a:rPr>
                          <m:t>𝑅</m:t>
                        </m:r>
                      </m:den>
                    </m:f>
                    <m:f>
                      <m:fPr>
                        <m:ctrlPr>
                          <a:rPr lang="en-US" sz="2400" i="1">
                            <a:solidFill>
                              <a:srgbClr val="C00000"/>
                            </a:solidFill>
                            <a:latin typeface="Cambria Math" panose="02040503050406030204" pitchFamily="18" charset="0"/>
                          </a:rPr>
                        </m:ctrlPr>
                      </m:fPr>
                      <m:num>
                        <m:r>
                          <a:rPr lang="en-US" sz="2400" i="1">
                            <a:solidFill>
                              <a:srgbClr val="C00000"/>
                            </a:solidFill>
                            <a:latin typeface="Cambria Math" panose="02040503050406030204" pitchFamily="18" charset="0"/>
                          </a:rPr>
                          <m:t>𝑑</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𝐿</m:t>
                            </m:r>
                          </m:sub>
                        </m:sSub>
                      </m:num>
                      <m:den>
                        <m:r>
                          <a:rPr lang="en-US" sz="2400" i="1">
                            <a:solidFill>
                              <a:srgbClr val="C00000"/>
                            </a:solidFill>
                            <a:latin typeface="Cambria Math" panose="02040503050406030204" pitchFamily="18" charset="0"/>
                          </a:rPr>
                          <m:t>𝑑𝑡</m:t>
                        </m:r>
                      </m:den>
                    </m:f>
                    <m:r>
                      <a:rPr lang="en-US" sz="2400" i="1">
                        <a:solidFill>
                          <a:srgbClr val="C00000"/>
                        </a:solidFill>
                        <a:latin typeface="Cambria Math" panose="02040503050406030204" pitchFamily="18" charset="0"/>
                      </a:rPr>
                      <m:t>+</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𝐿</m:t>
                        </m:r>
                      </m:sub>
                    </m:sSub>
                  </m:oMath>
                </a14:m>
                <a:r>
                  <a:rPr lang="en-US" sz="2400" dirty="0" smtClean="0">
                    <a:solidFill>
                      <a:srgbClr val="C00000"/>
                    </a:solidFill>
                  </a:rPr>
                  <a:t>=0</a:t>
                </a:r>
                <a:endParaRPr lang="en-US" sz="2400" dirty="0">
                  <a:solidFill>
                    <a:srgbClr val="C00000"/>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1066800" y="2144129"/>
                <a:ext cx="8610600" cy="649345"/>
              </a:xfrm>
              <a:prstGeom prst="rect">
                <a:avLst/>
              </a:prstGeom>
              <a:blipFill rotWithShape="0">
                <a:blip r:embed="rId2"/>
                <a:stretch>
                  <a:fillRect b="-6604"/>
                </a:stretch>
              </a:blipFill>
            </p:spPr>
            <p:txBody>
              <a:bodyPr/>
              <a:lstStyle/>
              <a:p>
                <a:r>
                  <a:rPr lang="en-US">
                    <a:noFill/>
                  </a:rPr>
                  <a:t> </a:t>
                </a:r>
              </a:p>
            </p:txBody>
          </p:sp>
        </mc:Fallback>
      </mc:AlternateContent>
      <p:sp>
        <p:nvSpPr>
          <p:cNvPr id="5" name="Rectangle 4"/>
          <p:cNvSpPr/>
          <p:nvPr/>
        </p:nvSpPr>
        <p:spPr>
          <a:xfrm>
            <a:off x="5372100" y="2142621"/>
            <a:ext cx="1828800" cy="685800"/>
          </a:xfrm>
          <a:prstGeom prst="rect">
            <a:avLst/>
          </a:prstGeom>
          <a:noFill/>
          <a:ln w="38100" cmpd="thinThick">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91414" y="2940132"/>
            <a:ext cx="8670324" cy="461665"/>
          </a:xfrm>
          <a:prstGeom prst="rect">
            <a:avLst/>
          </a:prstGeom>
        </p:spPr>
        <p:txBody>
          <a:bodyPr wrap="square">
            <a:spAutoFit/>
          </a:bodyPr>
          <a:lstStyle/>
          <a:p>
            <a:pPr marL="457200" indent="-457200">
              <a:buFont typeface="+mj-lt"/>
              <a:buAutoNum type="arabicPeriod" startAt="5"/>
            </a:pPr>
            <a:r>
              <a:rPr lang="en-US" sz="2400" dirty="0">
                <a:solidFill>
                  <a:srgbClr val="7030A0"/>
                </a:solidFill>
              </a:rPr>
              <a:t>Find characteristic equation and general homogeneous solution.</a:t>
            </a:r>
          </a:p>
        </p:txBody>
      </p:sp>
      <mc:AlternateContent xmlns:mc="http://schemas.openxmlformats.org/markup-compatibility/2006" xmlns:a14="http://schemas.microsoft.com/office/drawing/2010/main">
        <mc:Choice Requires="a14">
          <p:sp>
            <p:nvSpPr>
              <p:cNvPr id="7" name="TextBox 6"/>
              <p:cNvSpPr txBox="1"/>
              <p:nvPr/>
            </p:nvSpPr>
            <p:spPr>
              <a:xfrm>
                <a:off x="299104" y="3547992"/>
                <a:ext cx="8822724" cy="2501967"/>
              </a:xfrm>
              <a:prstGeom prst="rect">
                <a:avLst/>
              </a:prstGeom>
              <a:noFill/>
            </p:spPr>
            <p:txBody>
              <a:bodyPr wrap="square" rtlCol="0">
                <a:spAutoFit/>
              </a:bodyPr>
              <a:lstStyle/>
              <a:p>
                <a:pPr>
                  <a:spcBef>
                    <a:spcPts val="1200"/>
                  </a:spcBef>
                </a:pPr>
                <a:r>
                  <a:rPr lang="en-US" sz="2400" dirty="0" smtClean="0"/>
                  <a:t>A</a:t>
                </a:r>
                <a14:m>
                  <m:oMath xmlns:m="http://schemas.openxmlformats.org/officeDocument/2006/math">
                    <m:r>
                      <m:rPr>
                        <m:sty m:val="p"/>
                      </m:rPr>
                      <a:rPr lang="en-US" sz="2400" b="0" i="0" smtClean="0">
                        <a:latin typeface="Cambria Math" panose="02040503050406030204" pitchFamily="18" charset="0"/>
                      </a:rPr>
                      <m:t>ssume</m:t>
                    </m:r>
                    <m:r>
                      <a:rPr lang="en-US" sz="2400" b="0" i="0" smtClean="0">
                        <a:latin typeface="Cambria Math" panose="02040503050406030204" pitchFamily="18" charset="0"/>
                      </a:rPr>
                      <m:t>:   </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r>
                      <a:rPr lang="en-US" sz="2400" b="0" i="1" smtClean="0">
                        <a:latin typeface="Cambria Math" panose="02040503050406030204" pitchFamily="18" charset="0"/>
                      </a:rPr>
                      <m:t>=</m:t>
                    </m:r>
                    <m:r>
                      <a:rPr lang="en-US" sz="2400" b="0" i="1" smtClean="0">
                        <a:latin typeface="Cambria Math" panose="02040503050406030204" pitchFamily="18" charset="0"/>
                      </a:rPr>
                      <m:t>𝐴</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𝑠𝑡</m:t>
                        </m:r>
                      </m:sup>
                    </m:sSup>
                  </m:oMath>
                </a14:m>
                <a:r>
                  <a:rPr lang="en-US" sz="2400" dirty="0" smtClean="0"/>
                  <a:t> and plug it into the diff. eq.:</a:t>
                </a:r>
              </a:p>
              <a:p>
                <a:pPr algn="ctr">
                  <a:spcBef>
                    <a:spcPts val="1200"/>
                  </a:spcBef>
                </a:pP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𝑑</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num>
                      <m:den>
                        <m:r>
                          <a:rPr lang="en-US" sz="2400" b="0" i="1" smtClean="0">
                            <a:latin typeface="Cambria Math" panose="02040503050406030204" pitchFamily="18" charset="0"/>
                          </a:rPr>
                          <m:t>𝑑𝑡</m:t>
                        </m:r>
                      </m:den>
                    </m:f>
                    <m:r>
                      <a:rPr lang="en-US" sz="2400" b="0" i="1" smtClean="0">
                        <a:latin typeface="Cambria Math" panose="02040503050406030204" pitchFamily="18" charset="0"/>
                      </a:rPr>
                      <m:t>=</m:t>
                    </m:r>
                    <m:r>
                      <a:rPr lang="en-US" sz="2400" b="0" i="1" smtClean="0">
                        <a:latin typeface="Cambria Math" panose="02040503050406030204" pitchFamily="18" charset="0"/>
                      </a:rPr>
                      <m:t>𝑠𝐴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𝑠𝑡</m:t>
                        </m:r>
                      </m:sup>
                    </m:sSup>
                  </m:oMath>
                </a14:m>
                <a:r>
                  <a:rPr lang="en-US" sz="2400" dirty="0" smtClean="0"/>
                  <a:t>, so     </a:t>
                </a:r>
                <a14:m>
                  <m:oMath xmlns:m="http://schemas.openxmlformats.org/officeDocument/2006/math">
                    <m:f>
                      <m:fPr>
                        <m:ctrlPr>
                          <a:rPr lang="en-US" sz="2400" i="1" dirty="0" smtClean="0">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𝐿</m:t>
                        </m:r>
                      </m:num>
                      <m:den>
                        <m:r>
                          <a:rPr lang="en-US" sz="2400" i="1" dirty="0">
                            <a:solidFill>
                              <a:schemeClr val="tx1"/>
                            </a:solidFill>
                            <a:latin typeface="Cambria Math" panose="02040503050406030204" pitchFamily="18" charset="0"/>
                          </a:rPr>
                          <m:t>𝑅</m:t>
                        </m:r>
                      </m:den>
                    </m:f>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𝑑</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𝐿</m:t>
                            </m:r>
                          </m:sub>
                        </m:sSub>
                      </m:num>
                      <m:den>
                        <m:r>
                          <a:rPr lang="en-US" sz="2400" i="1">
                            <a:solidFill>
                              <a:schemeClr val="tx1"/>
                            </a:solidFill>
                            <a:latin typeface="Cambria Math" panose="02040503050406030204" pitchFamily="18" charset="0"/>
                          </a:rPr>
                          <m:t>𝑑𝑡</m:t>
                        </m:r>
                      </m:den>
                    </m:f>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𝐿</m:t>
                        </m:r>
                      </m:sub>
                    </m:sSub>
                    <m:r>
                      <a:rPr lang="en-US" sz="2400" b="0" i="1" dirty="0" smtClean="0">
                        <a:solidFill>
                          <a:schemeClr val="tx1"/>
                        </a:solidFill>
                        <a:latin typeface="Cambria Math" panose="02040503050406030204" pitchFamily="18" charset="0"/>
                      </a:rPr>
                      <m:t>=</m:t>
                    </m:r>
                    <m:d>
                      <m:dPr>
                        <m:ctrlPr>
                          <a:rPr lang="en-US" sz="2400" b="0" i="1" dirty="0" smtClean="0">
                            <a:solidFill>
                              <a:schemeClr val="tx1"/>
                            </a:solidFill>
                            <a:latin typeface="Cambria Math" panose="02040503050406030204" pitchFamily="18" charset="0"/>
                          </a:rPr>
                        </m:ctrlPr>
                      </m:dPr>
                      <m:e>
                        <m:r>
                          <a:rPr lang="en-US" sz="2400" i="1" dirty="0">
                            <a:solidFill>
                              <a:schemeClr val="tx1"/>
                            </a:solidFill>
                            <a:latin typeface="Cambria Math" panose="02040503050406030204" pitchFamily="18" charset="0"/>
                          </a:rPr>
                          <m:t>𝑠</m:t>
                        </m:r>
                        <m:f>
                          <m:fPr>
                            <m:ctrlPr>
                              <a:rPr lang="en-US" sz="2400" i="1" dirty="0">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𝐿</m:t>
                            </m:r>
                          </m:num>
                          <m:den>
                            <m:r>
                              <a:rPr lang="en-US" sz="2400" i="1" dirty="0">
                                <a:solidFill>
                                  <a:schemeClr val="tx1"/>
                                </a:solidFill>
                                <a:latin typeface="Cambria Math" panose="02040503050406030204" pitchFamily="18" charset="0"/>
                              </a:rPr>
                              <m:t>𝑅</m:t>
                            </m:r>
                          </m:den>
                        </m:f>
                        <m:r>
                          <a:rPr lang="en-US" sz="2400" i="1" dirty="0">
                            <a:solidFill>
                              <a:schemeClr val="tx1"/>
                            </a:solidFill>
                            <a:latin typeface="Cambria Math" panose="02040503050406030204" pitchFamily="18" charset="0"/>
                          </a:rPr>
                          <m:t>+</m:t>
                        </m:r>
                        <m:r>
                          <a:rPr lang="en-US" sz="2400" b="0" i="1" dirty="0" smtClean="0">
                            <a:solidFill>
                              <a:schemeClr val="tx1"/>
                            </a:solidFill>
                            <a:latin typeface="Cambria Math" panose="02040503050406030204" pitchFamily="18" charset="0"/>
                          </a:rPr>
                          <m:t>1</m:t>
                        </m:r>
                      </m:e>
                    </m:d>
                    <m:r>
                      <a:rPr lang="en-US" sz="2400" i="1">
                        <a:solidFill>
                          <a:schemeClr val="tx1"/>
                        </a:solidFill>
                        <a:latin typeface="Cambria Math" panose="02040503050406030204" pitchFamily="18" charset="0"/>
                      </a:rPr>
                      <m:t>𝐴</m:t>
                    </m:r>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𝑒</m:t>
                        </m:r>
                      </m:e>
                      <m:sup>
                        <m:r>
                          <a:rPr lang="en-US" sz="2400" i="1">
                            <a:solidFill>
                              <a:schemeClr val="tx1"/>
                            </a:solidFill>
                            <a:latin typeface="Cambria Math" panose="02040503050406030204" pitchFamily="18" charset="0"/>
                          </a:rPr>
                          <m:t>𝑠𝑡</m:t>
                        </m:r>
                      </m:sup>
                    </m:sSup>
                  </m:oMath>
                </a14:m>
                <a:r>
                  <a:rPr lang="en-US" sz="2400" dirty="0" smtClean="0">
                    <a:solidFill>
                      <a:schemeClr val="tx1"/>
                    </a:solidFill>
                  </a:rPr>
                  <a:t>=0</a:t>
                </a:r>
              </a:p>
              <a:p>
                <a:pPr>
                  <a:lnSpc>
                    <a:spcPts val="4600"/>
                  </a:lnSpc>
                  <a:spcBef>
                    <a:spcPts val="1200"/>
                  </a:spcBef>
                </a:pPr>
                <a:r>
                  <a:rPr lang="en-US" sz="2400" dirty="0" smtClean="0"/>
                  <a:t>Since neither </a:t>
                </a:r>
                <a:r>
                  <a:rPr lang="en-US" sz="2400" i="1" dirty="0" smtClean="0"/>
                  <a:t>A</a:t>
                </a:r>
                <a:r>
                  <a:rPr lang="en-US" sz="2400" dirty="0" smtClean="0"/>
                  <a:t> nor </a:t>
                </a:r>
                <a14:m>
                  <m:oMath xmlns:m="http://schemas.openxmlformats.org/officeDocument/2006/math">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𝑠𝑡</m:t>
                        </m:r>
                      </m:sup>
                    </m:sSup>
                  </m:oMath>
                </a14:m>
                <a:r>
                  <a:rPr lang="en-US" sz="2400" dirty="0" smtClean="0">
                    <a:solidFill>
                      <a:schemeClr val="tx1"/>
                    </a:solidFill>
                  </a:rPr>
                  <a:t>will generally be zero, we get the Characteristic Equation:</a:t>
                </a:r>
                <a14:m>
                  <m:oMath xmlns:m="http://schemas.openxmlformats.org/officeDocument/2006/math">
                    <m:d>
                      <m:dPr>
                        <m:ctrlPr>
                          <a:rPr lang="en-US" sz="2400" i="1" dirty="0">
                            <a:latin typeface="Cambria Math" panose="02040503050406030204" pitchFamily="18" charset="0"/>
                          </a:rPr>
                        </m:ctrlPr>
                      </m:dPr>
                      <m:e>
                        <m:r>
                          <a:rPr lang="en-US" sz="2400" i="1" dirty="0">
                            <a:latin typeface="Cambria Math" panose="02040503050406030204" pitchFamily="18" charset="0"/>
                          </a:rPr>
                          <m:t>𝑠</m:t>
                        </m:r>
                        <m:f>
                          <m:fPr>
                            <m:ctrlPr>
                              <a:rPr lang="en-US" sz="2400" i="1" dirty="0">
                                <a:latin typeface="Cambria Math" panose="02040503050406030204" pitchFamily="18" charset="0"/>
                              </a:rPr>
                            </m:ctrlPr>
                          </m:fPr>
                          <m:num>
                            <m:r>
                              <a:rPr lang="en-US" sz="2400" i="1">
                                <a:latin typeface="Cambria Math" panose="02040503050406030204" pitchFamily="18" charset="0"/>
                              </a:rPr>
                              <m:t>𝐿</m:t>
                            </m:r>
                          </m:num>
                          <m:den>
                            <m:r>
                              <a:rPr lang="en-US" sz="2400" i="1" dirty="0">
                                <a:latin typeface="Cambria Math" panose="02040503050406030204" pitchFamily="18" charset="0"/>
                              </a:rPr>
                              <m:t>𝑅</m:t>
                            </m:r>
                          </m:den>
                        </m:f>
                        <m:r>
                          <a:rPr lang="en-US" sz="2400" i="1" dirty="0">
                            <a:latin typeface="Cambria Math" panose="02040503050406030204" pitchFamily="18" charset="0"/>
                          </a:rPr>
                          <m:t>+1</m:t>
                        </m:r>
                      </m:e>
                    </m:d>
                  </m:oMath>
                </a14:m>
                <a:r>
                  <a:rPr lang="en-US" sz="2400" dirty="0" smtClean="0"/>
                  <a:t>=0, so </a:t>
                </a:r>
                <a14:m>
                  <m:oMath xmlns:m="http://schemas.openxmlformats.org/officeDocument/2006/math">
                    <m:r>
                      <a:rPr lang="en-US" sz="2400" b="0" i="1" smtClean="0">
                        <a:latin typeface="Cambria Math" panose="02040503050406030204" pitchFamily="18" charset="0"/>
                      </a:rPr>
                      <m:t>𝑠</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𝑅</m:t>
                        </m:r>
                      </m:num>
                      <m:den>
                        <m:r>
                          <a:rPr lang="en-US" sz="2400" b="0" i="1" smtClean="0">
                            <a:latin typeface="Cambria Math" panose="02040503050406030204" pitchFamily="18" charset="0"/>
                          </a:rPr>
                          <m:t>𝐿</m:t>
                        </m:r>
                      </m:den>
                    </m:f>
                  </m:oMath>
                </a14:m>
                <a:r>
                  <a:rPr lang="en-US" sz="2400" dirty="0" smtClean="0"/>
                  <a:t> and </a:t>
                </a:r>
                <a14:m>
                  <m:oMath xmlns:m="http://schemas.openxmlformats.org/officeDocument/2006/math">
                    <m:sSub>
                      <m:sSubPr>
                        <m:ctrlPr>
                          <a:rPr lang="en-US" sz="2400" i="1" smtClean="0">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𝑖</m:t>
                        </m:r>
                      </m:e>
                      <m:sub>
                        <m:r>
                          <a:rPr lang="en-US" sz="2400" b="0" i="1" smtClean="0">
                            <a:solidFill>
                              <a:srgbClr val="C00000"/>
                            </a:solidFill>
                            <a:latin typeface="Cambria Math" panose="02040503050406030204" pitchFamily="18" charset="0"/>
                          </a:rPr>
                          <m:t>𝐿</m:t>
                        </m:r>
                        <m:r>
                          <a:rPr lang="en-US" sz="2400" b="0" i="1" smtClean="0">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h</m:t>
                        </m:r>
                      </m:sub>
                    </m:sSub>
                    <m:d>
                      <m:dPr>
                        <m:ctrlPr>
                          <a:rPr lang="en-US" sz="2400" b="0" i="1" smtClean="0">
                            <a:solidFill>
                              <a:srgbClr val="C00000"/>
                            </a:solidFill>
                            <a:latin typeface="Cambria Math" panose="02040503050406030204" pitchFamily="18" charset="0"/>
                          </a:rPr>
                        </m:ctrlPr>
                      </m:dPr>
                      <m:e>
                        <m:r>
                          <a:rPr lang="en-US" sz="2400" b="0" i="1" smtClean="0">
                            <a:solidFill>
                              <a:srgbClr val="C00000"/>
                            </a:solidFill>
                            <a:latin typeface="Cambria Math" panose="02040503050406030204" pitchFamily="18" charset="0"/>
                          </a:rPr>
                          <m:t>𝑡</m:t>
                        </m:r>
                      </m:e>
                    </m:d>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𝐴</m:t>
                    </m:r>
                    <m:sSup>
                      <m:sSupPr>
                        <m:ctrlPr>
                          <a:rPr lang="en-US" sz="2400" i="1">
                            <a:solidFill>
                              <a:srgbClr val="C00000"/>
                            </a:solidFill>
                            <a:latin typeface="Cambria Math" panose="02040503050406030204" pitchFamily="18" charset="0"/>
                          </a:rPr>
                        </m:ctrlPr>
                      </m:sSupPr>
                      <m:e>
                        <m:r>
                          <a:rPr lang="en-US" sz="2400" i="1">
                            <a:solidFill>
                              <a:srgbClr val="C00000"/>
                            </a:solidFill>
                            <a:latin typeface="Cambria Math" panose="02040503050406030204" pitchFamily="18" charset="0"/>
                          </a:rPr>
                          <m:t>𝑒</m:t>
                        </m:r>
                      </m:e>
                      <m:sup>
                        <m:r>
                          <a:rPr lang="en-US" sz="2400" b="0" i="1" smtClean="0">
                            <a:solidFill>
                              <a:srgbClr val="C00000"/>
                            </a:solidFill>
                            <a:latin typeface="Cambria Math" panose="02040503050406030204" pitchFamily="18" charset="0"/>
                          </a:rPr>
                          <m:t>−</m:t>
                        </m:r>
                        <m:f>
                          <m:fPr>
                            <m:ctrlPr>
                              <a:rPr lang="en-US" sz="2400" b="0" i="1" smtClean="0">
                                <a:solidFill>
                                  <a:srgbClr val="C00000"/>
                                </a:solidFill>
                                <a:latin typeface="Cambria Math" panose="02040503050406030204" pitchFamily="18" charset="0"/>
                              </a:rPr>
                            </m:ctrlPr>
                          </m:fPr>
                          <m:num>
                            <m:r>
                              <a:rPr lang="en-US" sz="2400" i="1">
                                <a:solidFill>
                                  <a:srgbClr val="C00000"/>
                                </a:solidFill>
                                <a:latin typeface="Cambria Math" panose="02040503050406030204" pitchFamily="18" charset="0"/>
                              </a:rPr>
                              <m:t>𝑡</m:t>
                            </m:r>
                          </m:num>
                          <m:den>
                            <m:r>
                              <a:rPr lang="en-US" sz="2400" b="0" i="1" smtClean="0">
                                <a:solidFill>
                                  <a:srgbClr val="C00000"/>
                                </a:solidFill>
                                <a:latin typeface="Cambria Math" panose="02040503050406030204" pitchFamily="18" charset="0"/>
                                <a:ea typeface="Cambria Math" panose="02040503050406030204" pitchFamily="18" charset="0"/>
                              </a:rPr>
                              <m:t>𝜏</m:t>
                            </m:r>
                          </m:den>
                        </m:f>
                      </m:sup>
                    </m:sSup>
                    <m:r>
                      <a:rPr lang="en-US" sz="2400" b="0" i="1" smtClean="0">
                        <a:solidFill>
                          <a:srgbClr val="C00000"/>
                        </a:solidFill>
                        <a:latin typeface="Cambria Math" panose="02040503050406030204" pitchFamily="18" charset="0"/>
                      </a:rPr>
                      <m:t>𝑓𝑜𝑟</m:t>
                    </m:r>
                    <m:r>
                      <a:rPr lang="en-US" sz="2400" b="0" i="1" smtClean="0">
                        <a:solidFill>
                          <a:srgbClr val="C00000"/>
                        </a:solidFill>
                        <a:latin typeface="Cambria Math" panose="02040503050406030204" pitchFamily="18" charset="0"/>
                      </a:rPr>
                      <m:t>  </m:t>
                    </m:r>
                    <m:r>
                      <a:rPr lang="en-US" sz="2400" b="0" i="1" smtClean="0">
                        <a:solidFill>
                          <a:srgbClr val="C00000"/>
                        </a:solidFill>
                        <a:latin typeface="Cambria Math" panose="02040503050406030204" pitchFamily="18" charset="0"/>
                        <a:ea typeface="Cambria Math" panose="02040503050406030204" pitchFamily="18" charset="0"/>
                      </a:rPr>
                      <m:t>𝜏</m:t>
                    </m:r>
                    <m:r>
                      <a:rPr lang="en-US" sz="2400" b="0" i="1" smtClean="0">
                        <a:solidFill>
                          <a:srgbClr val="C00000"/>
                        </a:solidFill>
                        <a:latin typeface="Cambria Math" panose="02040503050406030204" pitchFamily="18" charset="0"/>
                        <a:ea typeface="Cambria Math" panose="02040503050406030204" pitchFamily="18" charset="0"/>
                      </a:rPr>
                      <m:t>=</m:t>
                    </m:r>
                    <m:f>
                      <m:fPr>
                        <m:ctrlPr>
                          <a:rPr lang="en-US" sz="2400" b="0" i="1" smtClean="0">
                            <a:solidFill>
                              <a:srgbClr val="C00000"/>
                            </a:solidFill>
                            <a:latin typeface="Cambria Math" panose="02040503050406030204" pitchFamily="18" charset="0"/>
                            <a:ea typeface="Cambria Math" panose="02040503050406030204" pitchFamily="18" charset="0"/>
                          </a:rPr>
                        </m:ctrlPr>
                      </m:fPr>
                      <m:num>
                        <m:r>
                          <a:rPr lang="en-US" sz="2400" b="0" i="1" smtClean="0">
                            <a:solidFill>
                              <a:srgbClr val="C00000"/>
                            </a:solidFill>
                            <a:latin typeface="Cambria Math" panose="02040503050406030204" pitchFamily="18" charset="0"/>
                            <a:ea typeface="Cambria Math" panose="02040503050406030204" pitchFamily="18" charset="0"/>
                          </a:rPr>
                          <m:t>𝐿</m:t>
                        </m:r>
                      </m:num>
                      <m:den>
                        <m:r>
                          <a:rPr lang="en-US" sz="2400" b="0" i="1" smtClean="0">
                            <a:solidFill>
                              <a:srgbClr val="C00000"/>
                            </a:solidFill>
                            <a:latin typeface="Cambria Math" panose="02040503050406030204" pitchFamily="18" charset="0"/>
                            <a:ea typeface="Cambria Math" panose="02040503050406030204" pitchFamily="18" charset="0"/>
                          </a:rPr>
                          <m:t>𝑅</m:t>
                        </m:r>
                      </m:den>
                    </m:f>
                  </m:oMath>
                </a14:m>
                <a:endParaRPr lang="en-US" sz="2400" dirty="0"/>
              </a:p>
            </p:txBody>
          </p:sp>
        </mc:Choice>
        <mc:Fallback xmlns="">
          <p:sp>
            <p:nvSpPr>
              <p:cNvPr id="7" name="TextBox 6"/>
              <p:cNvSpPr txBox="1">
                <a:spLocks noRot="1" noChangeAspect="1" noMove="1" noResize="1" noEditPoints="1" noAdjustHandles="1" noChangeArrowheads="1" noChangeShapeType="1" noTextEdit="1"/>
              </p:cNvSpPr>
              <p:nvPr/>
            </p:nvSpPr>
            <p:spPr>
              <a:xfrm>
                <a:off x="299104" y="3547992"/>
                <a:ext cx="8822724" cy="2501967"/>
              </a:xfrm>
              <a:prstGeom prst="rect">
                <a:avLst/>
              </a:prstGeom>
              <a:blipFill rotWithShape="0">
                <a:blip r:embed="rId3"/>
                <a:stretch>
                  <a:fillRect l="-1037" t="-1951" r="-1797" b="-1463"/>
                </a:stretch>
              </a:blipFill>
            </p:spPr>
            <p:txBody>
              <a:bodyPr/>
              <a:lstStyle/>
              <a:p>
                <a:r>
                  <a:rPr lang="en-US">
                    <a:noFill/>
                  </a:rPr>
                  <a:t> </a:t>
                </a:r>
              </a:p>
            </p:txBody>
          </p:sp>
        </mc:Fallback>
      </mc:AlternateContent>
    </p:spTree>
    <p:extLst>
      <p:ext uri="{BB962C8B-B14F-4D97-AF65-F5344CB8AC3E}">
        <p14:creationId xmlns:p14="http://schemas.microsoft.com/office/powerpoint/2010/main" val="8822781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15962"/>
          </a:xfrm>
        </p:spPr>
        <p:txBody>
          <a:bodyPr>
            <a:normAutofit fontScale="90000"/>
          </a:bodyPr>
          <a:lstStyle/>
          <a:p>
            <a:r>
              <a:rPr lang="en-US" dirty="0" smtClean="0"/>
              <a:t>RL </a:t>
            </a:r>
            <a:r>
              <a:rPr lang="en-US" dirty="0"/>
              <a:t>example one</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762000"/>
                <a:ext cx="8382000" cy="5380038"/>
              </a:xfrm>
            </p:spPr>
            <p:txBody>
              <a:bodyPr>
                <a:normAutofit/>
              </a:bodyPr>
              <a:lstStyle/>
              <a:p>
                <a:pPr marL="457200" indent="-457200">
                  <a:buFont typeface="+mj-lt"/>
                  <a:buAutoNum type="arabicPeriod" startAt="6"/>
                </a:pPr>
                <a:r>
                  <a:rPr lang="en-US" sz="2400" dirty="0" smtClean="0">
                    <a:solidFill>
                      <a:srgbClr val="7030A0"/>
                    </a:solidFill>
                  </a:rPr>
                  <a:t>Plug </a:t>
                </a:r>
                <a:r>
                  <a:rPr lang="en-US" sz="2400" dirty="0">
                    <a:solidFill>
                      <a:srgbClr val="7030A0"/>
                    </a:solidFill>
                  </a:rPr>
                  <a:t>in initial condition to get specific solution</a:t>
                </a:r>
                <a:r>
                  <a:rPr lang="en-US" sz="2400" dirty="0" smtClean="0">
                    <a:solidFill>
                      <a:srgbClr val="7030A0"/>
                    </a:solidFill>
                  </a:rPr>
                  <a:t>.</a:t>
                </a:r>
              </a:p>
              <a:p>
                <a:pPr marL="0" indent="0">
                  <a:buNone/>
                </a:pPr>
                <a14:m>
                  <m:oMathPara xmlns:m="http://schemas.openxmlformats.org/officeDocument/2006/math">
                    <m:oMathParaPr>
                      <m:jc m:val="centerGroup"/>
                    </m:oMathParaPr>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𝑖</m:t>
                          </m:r>
                        </m:e>
                        <m:sub>
                          <m:r>
                            <a:rPr lang="en-US" sz="2400" b="0" i="1" smtClean="0">
                              <a:solidFill>
                                <a:schemeClr val="tx1"/>
                              </a:solidFill>
                              <a:latin typeface="Cambria Math" panose="02040503050406030204" pitchFamily="18" charset="0"/>
                            </a:rPr>
                            <m:t>𝐿</m:t>
                          </m:r>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h</m:t>
                          </m:r>
                        </m:sub>
                      </m:sSub>
                      <m:d>
                        <m:dPr>
                          <m:ctrlPr>
                            <a:rPr lang="en-US" sz="2400" b="0" i="1" smtClean="0">
                              <a:solidFill>
                                <a:schemeClr val="tx1"/>
                              </a:solidFill>
                              <a:latin typeface="Cambria Math" panose="02040503050406030204" pitchFamily="18" charset="0"/>
                            </a:rPr>
                          </m:ctrlPr>
                        </m:dPr>
                        <m:e>
                          <m:r>
                            <a:rPr lang="en-US" sz="2400" b="0" i="1" smtClean="0">
                              <a:solidFill>
                                <a:schemeClr val="tx1"/>
                              </a:solidFill>
                              <a:latin typeface="Cambria Math" panose="02040503050406030204" pitchFamily="18" charset="0"/>
                            </a:rPr>
                            <m:t>0</m:t>
                          </m:r>
                        </m:e>
                      </m:d>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𝐴</m:t>
                      </m:r>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𝑒</m:t>
                          </m:r>
                        </m:e>
                        <m:sup>
                          <m:r>
                            <a:rPr lang="en-US" sz="2400" i="1">
                              <a:solidFill>
                                <a:schemeClr val="tx1"/>
                              </a:solidFill>
                              <a:latin typeface="Cambria Math" panose="02040503050406030204" pitchFamily="18" charset="0"/>
                            </a:rPr>
                            <m:t>−</m:t>
                          </m:r>
                          <m:f>
                            <m:fPr>
                              <m:ctrlPr>
                                <a:rPr lang="en-US" sz="2400" b="0" i="1">
                                  <a:solidFill>
                                    <a:schemeClr val="tx1"/>
                                  </a:solidFill>
                                  <a:latin typeface="Cambria Math" panose="02040503050406030204" pitchFamily="18" charset="0"/>
                                </a:rPr>
                              </m:ctrlPr>
                            </m:fPr>
                            <m:num>
                              <m:r>
                                <a:rPr lang="en-US" sz="2400" b="0" i="1" smtClean="0">
                                  <a:solidFill>
                                    <a:schemeClr val="tx1"/>
                                  </a:solidFill>
                                  <a:latin typeface="Cambria Math" panose="02040503050406030204" pitchFamily="18" charset="0"/>
                                </a:rPr>
                                <m:t>0</m:t>
                              </m:r>
                            </m:num>
                            <m:den>
                              <m:r>
                                <a:rPr lang="en-US" sz="2400" i="1">
                                  <a:solidFill>
                                    <a:schemeClr val="tx1"/>
                                  </a:solidFill>
                                  <a:latin typeface="Cambria Math" panose="02040503050406030204" pitchFamily="18" charset="0"/>
                                  <a:ea typeface="Cambria Math" panose="02040503050406030204" pitchFamily="18" charset="0"/>
                                </a:rPr>
                                <m:t>𝜏</m:t>
                              </m:r>
                            </m:den>
                          </m:f>
                        </m:sup>
                      </m:sSup>
                      <m:r>
                        <a:rPr lang="en-US" sz="2400" b="0" i="1" smtClean="0">
                          <a:solidFill>
                            <a:schemeClr val="tx1"/>
                          </a:solidFill>
                          <a:latin typeface="Cambria Math" panose="02040503050406030204" pitchFamily="18" charset="0"/>
                          <a:ea typeface="Cambria Math" panose="02040503050406030204" pitchFamily="18" charset="0"/>
                        </a:rPr>
                        <m:t>=</m:t>
                      </m:r>
                      <m:r>
                        <a:rPr lang="en-US" sz="2400" b="0" i="1" smtClean="0">
                          <a:solidFill>
                            <a:schemeClr val="tx1"/>
                          </a:solidFill>
                          <a:latin typeface="Cambria Math" panose="02040503050406030204" pitchFamily="18" charset="0"/>
                          <a:ea typeface="Cambria Math" panose="02040503050406030204" pitchFamily="18" charset="0"/>
                        </a:rPr>
                        <m:t>𝐴</m:t>
                      </m:r>
                      <m:r>
                        <a:rPr lang="en-US" sz="2400" b="0" i="1" smtClean="0">
                          <a:solidFill>
                            <a:schemeClr val="tx1"/>
                          </a:solidFill>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𝑜</m:t>
                          </m:r>
                        </m:sub>
                      </m:sSub>
                    </m:oMath>
                  </m:oMathPara>
                </a14:m>
                <a:endParaRPr lang="en-US" sz="2400" dirty="0" smtClean="0"/>
              </a:p>
              <a:p>
                <a:pPr marL="0" indent="0" algn="ctr">
                  <a:buNone/>
                </a:pPr>
                <a:r>
                  <a:rPr lang="en-US" sz="2400" dirty="0" smtClean="0">
                    <a:solidFill>
                      <a:schemeClr val="tx1"/>
                    </a:solidFill>
                  </a:rPr>
                  <a:t>So, the specific solution is </a:t>
                </a:r>
                <a14:m>
                  <m:oMath xmlns:m="http://schemas.openxmlformats.org/officeDocument/2006/math">
                    <m:sSub>
                      <m:sSubPr>
                        <m:ctrlPr>
                          <a:rPr lang="en-US" sz="2400" i="1">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𝑖</m:t>
                        </m:r>
                      </m:e>
                      <m:sub>
                        <m:r>
                          <a:rPr lang="en-US" sz="2400" b="0" i="1" smtClean="0">
                            <a:solidFill>
                              <a:schemeClr val="tx1"/>
                            </a:solidFill>
                            <a:latin typeface="Cambria Math" panose="02040503050406030204" pitchFamily="18" charset="0"/>
                          </a:rPr>
                          <m:t>𝐿</m:t>
                        </m:r>
                      </m:sub>
                    </m:sSub>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𝑡</m:t>
                    </m:r>
                    <m:r>
                      <a:rPr lang="en-US" sz="2400" i="1">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𝐼</m:t>
                        </m:r>
                      </m:e>
                      <m:sub>
                        <m:r>
                          <a:rPr lang="en-US" sz="2400" i="1">
                            <a:solidFill>
                              <a:schemeClr val="tx1"/>
                            </a:solidFill>
                            <a:latin typeface="Cambria Math" panose="02040503050406030204" pitchFamily="18" charset="0"/>
                          </a:rPr>
                          <m:t>𝑜</m:t>
                        </m:r>
                      </m:sub>
                    </m:sSub>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𝑒</m:t>
                        </m:r>
                      </m:e>
                      <m:sup>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𝑡</m:t>
                        </m:r>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ea typeface="Cambria Math" panose="02040503050406030204" pitchFamily="18" charset="0"/>
                          </a:rPr>
                          <m:t>𝜏</m:t>
                        </m:r>
                      </m:sup>
                    </m:sSup>
                  </m:oMath>
                </a14:m>
                <a:r>
                  <a:rPr lang="en-US" sz="2400" dirty="0" smtClean="0">
                    <a:solidFill>
                      <a:schemeClr val="tx1"/>
                    </a:solidFill>
                  </a:rPr>
                  <a:t> for </a:t>
                </a:r>
                <a14:m>
                  <m:oMath xmlns:m="http://schemas.openxmlformats.org/officeDocument/2006/math">
                    <m:r>
                      <a:rPr lang="en-US" sz="2400" i="1" smtClean="0">
                        <a:solidFill>
                          <a:schemeClr val="tx1"/>
                        </a:solidFill>
                        <a:latin typeface="Cambria Math" panose="02040503050406030204" pitchFamily="18" charset="0"/>
                        <a:ea typeface="Cambria Math" panose="02040503050406030204" pitchFamily="18" charset="0"/>
                      </a:rPr>
                      <m:t>𝜏</m:t>
                    </m:r>
                    <m:r>
                      <a:rPr lang="en-US" sz="2400" b="0" i="1" smtClean="0">
                        <a:solidFill>
                          <a:schemeClr val="tx1"/>
                        </a:solidFill>
                        <a:latin typeface="Cambria Math" panose="02040503050406030204" pitchFamily="18" charset="0"/>
                        <a:ea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r>
                          <a:rPr lang="en-US" sz="2400" b="0" i="1" smtClean="0">
                            <a:latin typeface="Cambria Math" panose="02040503050406030204" pitchFamily="18" charset="0"/>
                            <a:ea typeface="Cambria Math" panose="02040503050406030204" pitchFamily="18" charset="0"/>
                          </a:rPr>
                          <m:t>𝐿</m:t>
                        </m:r>
                      </m:num>
                      <m:den>
                        <m:r>
                          <a:rPr lang="en-US" sz="2400" b="0" i="1" smtClean="0">
                            <a:latin typeface="Cambria Math" panose="02040503050406030204" pitchFamily="18" charset="0"/>
                            <a:ea typeface="Cambria Math" panose="02040503050406030204" pitchFamily="18" charset="0"/>
                          </a:rPr>
                          <m:t>𝑅</m:t>
                        </m:r>
                      </m:den>
                    </m:f>
                  </m:oMath>
                </a14:m>
                <a:endParaRPr lang="en-US" sz="2400" b="0" dirty="0" smtClean="0">
                  <a:ea typeface="Cambria Math" panose="02040503050406030204" pitchFamily="18" charset="0"/>
                </a:endParaRPr>
              </a:p>
              <a:p>
                <a:pPr marL="0" indent="0">
                  <a:buNone/>
                </a:pPr>
                <a:r>
                  <a:rPr lang="en-US" sz="2400" dirty="0" smtClean="0"/>
                  <a:t>Now we can find any voltage or current that we wish, for example,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𝐿</m:t>
                        </m:r>
                      </m:sub>
                    </m:sSub>
                    <m:r>
                      <a:rPr lang="en-US" sz="2400" b="0" i="1" smtClean="0">
                        <a:latin typeface="Cambria Math" panose="02040503050406030204" pitchFamily="18" charset="0"/>
                      </a:rPr>
                      <m:t>=</m:t>
                    </m:r>
                    <m:r>
                      <a:rPr lang="en-US" sz="2400" b="0" i="1" smtClean="0">
                        <a:latin typeface="Cambria Math" panose="02040503050406030204" pitchFamily="18" charset="0"/>
                      </a:rPr>
                      <m:t>𝐿</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𝑑</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num>
                      <m:den>
                        <m:r>
                          <a:rPr lang="en-US" sz="2400" b="0" i="1" smtClean="0">
                            <a:latin typeface="Cambria Math" panose="02040503050406030204" pitchFamily="18" charset="0"/>
                          </a:rPr>
                          <m:t>𝑑𝑡</m:t>
                        </m:r>
                      </m:den>
                    </m:f>
                    <m:r>
                      <a:rPr lang="en-US" sz="2400" b="0" i="1" smtClean="0">
                        <a:latin typeface="Cambria Math" panose="02040503050406030204" pitchFamily="18" charset="0"/>
                      </a:rPr>
                      <m:t>=−</m:t>
                    </m:r>
                    <m:f>
                      <m:fPr>
                        <m:ctrlPr>
                          <a:rPr lang="en-US" sz="2400" b="0" i="1" smtClean="0">
                            <a:latin typeface="Cambria Math" panose="02040503050406030204" pitchFamily="18" charset="0"/>
                            <a:ea typeface="Cambria Math" panose="02040503050406030204" pitchFamily="18" charset="0"/>
                          </a:rPr>
                        </m:ctrlPr>
                      </m:fPr>
                      <m:num>
                        <m:sSub>
                          <m:sSubPr>
                            <m:ctrlPr>
                              <a:rPr lang="en-US" sz="2400" i="1">
                                <a:latin typeface="Cambria Math" panose="02040503050406030204" pitchFamily="18" charset="0"/>
                              </a:rPr>
                            </m:ctrlPr>
                          </m:sSubPr>
                          <m:e>
                            <m:r>
                              <a:rPr lang="en-US" sz="2400" b="0" i="1" smtClean="0">
                                <a:latin typeface="Cambria Math" panose="02040503050406030204" pitchFamily="18" charset="0"/>
                              </a:rPr>
                              <m:t>𝐿𝐼</m:t>
                            </m:r>
                          </m:e>
                          <m:sub>
                            <m:r>
                              <a:rPr lang="en-US" sz="2400" i="1">
                                <a:latin typeface="Cambria Math" panose="02040503050406030204" pitchFamily="18" charset="0"/>
                              </a:rPr>
                              <m:t>𝑜</m:t>
                            </m:r>
                          </m:sub>
                        </m:sSub>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𝑡</m:t>
                                </m:r>
                              </m:num>
                              <m:den>
                                <m:r>
                                  <a:rPr lang="en-US" sz="2400" i="1">
                                    <a:latin typeface="Cambria Math" panose="02040503050406030204" pitchFamily="18" charset="0"/>
                                    <a:ea typeface="Cambria Math" panose="02040503050406030204" pitchFamily="18" charset="0"/>
                                  </a:rPr>
                                  <m:t>𝜏</m:t>
                                </m:r>
                              </m:den>
                            </m:f>
                          </m:sup>
                        </m:sSup>
                      </m:num>
                      <m:den>
                        <m:r>
                          <a:rPr lang="en-US" sz="2400" b="0" i="1" smtClean="0">
                            <a:latin typeface="Cambria Math" panose="02040503050406030204" pitchFamily="18" charset="0"/>
                            <a:ea typeface="Cambria Math" panose="02040503050406030204" pitchFamily="18" charset="0"/>
                            <a:sym typeface="Symbol" panose="05050102010706020507" pitchFamily="18" charset="2"/>
                          </a:rPr>
                          <m:t></m:t>
                        </m:r>
                      </m:den>
                    </m:f>
                    <m:r>
                      <a:rPr lang="en-US" sz="2400" b="0" i="1" smtClean="0">
                        <a:latin typeface="Cambria Math" panose="02040503050406030204" pitchFamily="18" charset="0"/>
                        <a:ea typeface="Cambria Math" panose="02040503050406030204" pitchFamily="18" charset="0"/>
                        <a:sym typeface="Symbol" panose="05050102010706020507" pitchFamily="18" charset="2"/>
                      </a:rPr>
                      <m:t>=−</m:t>
                    </m:r>
                    <m:sSub>
                      <m:sSubPr>
                        <m:ctrlPr>
                          <a:rPr lang="en-US" sz="2400" b="0" i="1" smtClean="0">
                            <a:latin typeface="Cambria Math" panose="02040503050406030204" pitchFamily="18" charset="0"/>
                            <a:ea typeface="Cambria Math" panose="02040503050406030204" pitchFamily="18" charset="0"/>
                            <a:sym typeface="Symbol" panose="05050102010706020507" pitchFamily="18" charset="2"/>
                          </a:rPr>
                        </m:ctrlPr>
                      </m:sSubPr>
                      <m:e>
                        <m:r>
                          <a:rPr lang="en-US" sz="2400" b="0" i="1" smtClean="0">
                            <a:latin typeface="Cambria Math" panose="02040503050406030204" pitchFamily="18" charset="0"/>
                            <a:ea typeface="Cambria Math" panose="02040503050406030204" pitchFamily="18" charset="0"/>
                            <a:sym typeface="Symbol" panose="05050102010706020507" pitchFamily="18" charset="2"/>
                          </a:rPr>
                          <m:t>𝐼</m:t>
                        </m:r>
                      </m:e>
                      <m:sub>
                        <m:r>
                          <a:rPr lang="en-US" sz="2400" b="0" i="1" smtClean="0">
                            <a:latin typeface="Cambria Math" panose="02040503050406030204" pitchFamily="18" charset="0"/>
                            <a:ea typeface="Cambria Math" panose="02040503050406030204" pitchFamily="18" charset="0"/>
                            <a:sym typeface="Symbol" panose="05050102010706020507" pitchFamily="18" charset="2"/>
                          </a:rPr>
                          <m:t>𝑜</m:t>
                        </m:r>
                      </m:sub>
                    </m:sSub>
                    <m:r>
                      <a:rPr lang="en-US" sz="2400" b="0" i="1" smtClean="0">
                        <a:latin typeface="Cambria Math" panose="02040503050406030204" pitchFamily="18" charset="0"/>
                        <a:ea typeface="Cambria Math" panose="02040503050406030204" pitchFamily="18" charset="0"/>
                        <a:sym typeface="Symbol" panose="05050102010706020507" pitchFamily="18" charset="2"/>
                      </a:rPr>
                      <m:t>𝑅</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𝑡</m:t>
                            </m:r>
                          </m:num>
                          <m:den>
                            <m:r>
                              <a:rPr lang="en-US" sz="2400" i="1">
                                <a:latin typeface="Cambria Math" panose="02040503050406030204" pitchFamily="18" charset="0"/>
                                <a:ea typeface="Cambria Math" panose="02040503050406030204" pitchFamily="18" charset="0"/>
                              </a:rPr>
                              <m:t>𝜏</m:t>
                            </m:r>
                          </m:den>
                        </m:f>
                      </m:sup>
                    </m:sSup>
                  </m:oMath>
                </a14:m>
                <a:endParaRPr lang="en-US" sz="2400" dirty="0"/>
              </a:p>
              <a:p>
                <a:pPr marL="0" indent="0">
                  <a:buNone/>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762000"/>
                <a:ext cx="8382000" cy="5380038"/>
              </a:xfrm>
              <a:blipFill rotWithShape="0">
                <a:blip r:embed="rId2"/>
                <a:stretch>
                  <a:fillRect l="-1164" t="-1019" r="-1745"/>
                </a:stretch>
              </a:blipFill>
            </p:spPr>
            <p:txBody>
              <a:bodyPr/>
              <a:lstStyle/>
              <a:p>
                <a:r>
                  <a:rPr lang="en-US">
                    <a:noFill/>
                  </a:rPr>
                  <a:t> </a:t>
                </a:r>
              </a:p>
            </p:txBody>
          </p:sp>
        </mc:Fallback>
      </mc:AlternateContent>
      <p:graphicFrame>
        <p:nvGraphicFramePr>
          <p:cNvPr id="6" name="Chart 5"/>
          <p:cNvGraphicFramePr>
            <a:graphicFrameLocks/>
          </p:cNvGraphicFramePr>
          <p:nvPr>
            <p:extLst>
              <p:ext uri="{D42A27DB-BD31-4B8C-83A1-F6EECF244321}">
                <p14:modId xmlns:p14="http://schemas.microsoft.com/office/powerpoint/2010/main" val="3445533876"/>
              </p:ext>
            </p:extLst>
          </p:nvPr>
        </p:nvGraphicFramePr>
        <p:xfrm>
          <a:off x="4112741" y="2895600"/>
          <a:ext cx="4572000" cy="3529012"/>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xmlns:a14="http://schemas.microsoft.com/office/drawing/2010/main">
        <mc:Choice Requires="a14">
          <p:sp>
            <p:nvSpPr>
              <p:cNvPr id="7" name="TextBox 6"/>
              <p:cNvSpPr txBox="1"/>
              <p:nvPr/>
            </p:nvSpPr>
            <p:spPr>
              <a:xfrm>
                <a:off x="457200" y="3605669"/>
                <a:ext cx="3655541" cy="2677656"/>
              </a:xfrm>
              <a:prstGeom prst="rect">
                <a:avLst/>
              </a:prstGeom>
              <a:noFill/>
            </p:spPr>
            <p:txBody>
              <a:bodyPr wrap="square" rtlCol="0">
                <a:spAutoFit/>
              </a:bodyPr>
              <a:lstStyle/>
              <a:p>
                <a:r>
                  <a:rPr lang="en-US" sz="2400" dirty="0" smtClean="0">
                    <a:solidFill>
                      <a:schemeClr val="accent6">
                        <a:lumMod val="50000"/>
                      </a:schemeClr>
                    </a:solidFill>
                  </a:rPr>
                  <a:t>Note that </a:t>
                </a:r>
                <a14:m>
                  <m:oMath xmlns:m="http://schemas.openxmlformats.org/officeDocument/2006/math">
                    <m:sSub>
                      <m:sSubPr>
                        <m:ctrlPr>
                          <a:rPr lang="en-US" sz="2400" i="1">
                            <a:solidFill>
                              <a:schemeClr val="accent6">
                                <a:lumMod val="50000"/>
                              </a:schemeClr>
                            </a:solidFill>
                            <a:latin typeface="Cambria Math" panose="02040503050406030204" pitchFamily="18" charset="0"/>
                          </a:rPr>
                        </m:ctrlPr>
                      </m:sSubPr>
                      <m:e>
                        <m:r>
                          <a:rPr lang="en-US" sz="2400" b="0" i="1" smtClean="0">
                            <a:solidFill>
                              <a:schemeClr val="accent6">
                                <a:lumMod val="50000"/>
                              </a:schemeClr>
                            </a:solidFill>
                            <a:latin typeface="Cambria Math" panose="02040503050406030204" pitchFamily="18" charset="0"/>
                          </a:rPr>
                          <m:t>𝑣</m:t>
                        </m:r>
                      </m:e>
                      <m:sub>
                        <m:r>
                          <a:rPr lang="en-US" sz="2400" i="1">
                            <a:solidFill>
                              <a:schemeClr val="accent6">
                                <a:lumMod val="50000"/>
                              </a:schemeClr>
                            </a:solidFill>
                            <a:latin typeface="Cambria Math" panose="02040503050406030204" pitchFamily="18" charset="0"/>
                          </a:rPr>
                          <m:t>𝐿</m:t>
                        </m:r>
                      </m:sub>
                    </m:sSub>
                    <m:d>
                      <m:dPr>
                        <m:ctrlPr>
                          <a:rPr lang="en-US" sz="2400" i="1">
                            <a:solidFill>
                              <a:schemeClr val="accent6">
                                <a:lumMod val="50000"/>
                              </a:schemeClr>
                            </a:solidFill>
                            <a:latin typeface="Cambria Math" panose="02040503050406030204" pitchFamily="18" charset="0"/>
                          </a:rPr>
                        </m:ctrlPr>
                      </m:dPr>
                      <m:e>
                        <m:sSub>
                          <m:sSubPr>
                            <m:ctrlPr>
                              <a:rPr lang="en-US" sz="2400" i="1">
                                <a:solidFill>
                                  <a:schemeClr val="accent6">
                                    <a:lumMod val="50000"/>
                                  </a:schemeClr>
                                </a:solidFill>
                                <a:latin typeface="Cambria Math" panose="02040503050406030204" pitchFamily="18" charset="0"/>
                              </a:rPr>
                            </m:ctrlPr>
                          </m:sSubPr>
                          <m:e>
                            <m:r>
                              <a:rPr lang="en-US" sz="2400" b="0" i="1" smtClean="0">
                                <a:solidFill>
                                  <a:schemeClr val="accent6">
                                    <a:lumMod val="50000"/>
                                  </a:schemeClr>
                                </a:solidFill>
                                <a:latin typeface="Cambria Math" panose="02040503050406030204" pitchFamily="18" charset="0"/>
                              </a:rPr>
                              <m:t>0</m:t>
                            </m:r>
                          </m:e>
                          <m:sub>
                            <m:r>
                              <a:rPr lang="en-US" sz="2400" i="1">
                                <a:solidFill>
                                  <a:schemeClr val="accent6">
                                    <a:lumMod val="50000"/>
                                  </a:schemeClr>
                                </a:solidFill>
                                <a:latin typeface="Cambria Math" panose="02040503050406030204" pitchFamily="18" charset="0"/>
                              </a:rPr>
                              <m:t>−</m:t>
                            </m:r>
                          </m:sub>
                        </m:sSub>
                      </m:e>
                    </m:d>
                    <m:r>
                      <a:rPr lang="en-US" sz="2400" i="1">
                        <a:solidFill>
                          <a:schemeClr val="accent6">
                            <a:lumMod val="50000"/>
                          </a:schemeClr>
                        </a:solidFill>
                        <a:latin typeface="Cambria Math" panose="02040503050406030204" pitchFamily="18" charset="0"/>
                      </a:rPr>
                      <m:t>=</m:t>
                    </m:r>
                    <m:r>
                      <a:rPr lang="en-US" sz="2400" b="0" i="1" smtClean="0">
                        <a:solidFill>
                          <a:schemeClr val="accent6">
                            <a:lumMod val="50000"/>
                          </a:schemeClr>
                        </a:solidFill>
                        <a:latin typeface="Cambria Math" panose="02040503050406030204" pitchFamily="18" charset="0"/>
                      </a:rPr>
                      <m:t>0,</m:t>
                    </m:r>
                    <m:r>
                      <m:rPr>
                        <m:nor/>
                      </m:rPr>
                      <a:rPr lang="en-US" sz="2400" b="0" i="0" smtClean="0">
                        <a:solidFill>
                          <a:schemeClr val="accent6">
                            <a:lumMod val="50000"/>
                          </a:schemeClr>
                        </a:solidFill>
                        <a:latin typeface="Cambria Math" panose="02040503050406030204" pitchFamily="18" charset="0"/>
                      </a:rPr>
                      <m:t>  </m:t>
                    </m:r>
                    <m:r>
                      <m:rPr>
                        <m:nor/>
                      </m:rPr>
                      <a:rPr lang="en-US" sz="2400" b="0" i="0" smtClean="0">
                        <a:solidFill>
                          <a:schemeClr val="accent6">
                            <a:lumMod val="50000"/>
                          </a:schemeClr>
                        </a:solidFill>
                        <a:latin typeface="Cambria Math" panose="02040503050406030204" pitchFamily="18" charset="0"/>
                      </a:rPr>
                      <m:t>but</m:t>
                    </m:r>
                    <m:r>
                      <m:rPr>
                        <m:nor/>
                      </m:rPr>
                      <a:rPr lang="en-US" sz="2400" b="0" i="0" smtClean="0">
                        <a:solidFill>
                          <a:schemeClr val="accent6">
                            <a:lumMod val="50000"/>
                          </a:schemeClr>
                        </a:solidFill>
                        <a:latin typeface="Cambria Math" panose="02040503050406030204" pitchFamily="18" charset="0"/>
                      </a:rPr>
                      <m:t> </m:t>
                    </m:r>
                    <m:sSub>
                      <m:sSubPr>
                        <m:ctrlPr>
                          <a:rPr lang="en-US" sz="2400" i="1">
                            <a:solidFill>
                              <a:schemeClr val="accent6">
                                <a:lumMod val="50000"/>
                              </a:schemeClr>
                            </a:solidFill>
                            <a:latin typeface="Cambria Math" panose="02040503050406030204" pitchFamily="18" charset="0"/>
                          </a:rPr>
                        </m:ctrlPr>
                      </m:sSubPr>
                      <m:e>
                        <m:r>
                          <a:rPr lang="en-US" sz="2400" i="1">
                            <a:solidFill>
                              <a:schemeClr val="accent6">
                                <a:lumMod val="50000"/>
                              </a:schemeClr>
                            </a:solidFill>
                            <a:latin typeface="Cambria Math" panose="02040503050406030204" pitchFamily="18" charset="0"/>
                          </a:rPr>
                          <m:t>𝑣</m:t>
                        </m:r>
                      </m:e>
                      <m:sub>
                        <m:r>
                          <a:rPr lang="en-US" sz="2400" i="1">
                            <a:solidFill>
                              <a:schemeClr val="accent6">
                                <a:lumMod val="50000"/>
                              </a:schemeClr>
                            </a:solidFill>
                            <a:latin typeface="Cambria Math" panose="02040503050406030204" pitchFamily="18" charset="0"/>
                          </a:rPr>
                          <m:t>𝐿</m:t>
                        </m:r>
                      </m:sub>
                    </m:sSub>
                    <m:d>
                      <m:dPr>
                        <m:ctrlPr>
                          <a:rPr lang="en-US" sz="2400" i="1">
                            <a:solidFill>
                              <a:schemeClr val="accent6">
                                <a:lumMod val="50000"/>
                              </a:schemeClr>
                            </a:solidFill>
                            <a:latin typeface="Cambria Math" panose="02040503050406030204" pitchFamily="18" charset="0"/>
                          </a:rPr>
                        </m:ctrlPr>
                      </m:dPr>
                      <m:e>
                        <m:sSub>
                          <m:sSubPr>
                            <m:ctrlPr>
                              <a:rPr lang="en-US" sz="2400" i="1">
                                <a:solidFill>
                                  <a:schemeClr val="accent6">
                                    <a:lumMod val="50000"/>
                                  </a:schemeClr>
                                </a:solidFill>
                                <a:latin typeface="Cambria Math" panose="02040503050406030204" pitchFamily="18" charset="0"/>
                              </a:rPr>
                            </m:ctrlPr>
                          </m:sSubPr>
                          <m:e>
                            <m:r>
                              <a:rPr lang="en-US" sz="2400" b="0" i="1" smtClean="0">
                                <a:solidFill>
                                  <a:schemeClr val="accent6">
                                    <a:lumMod val="50000"/>
                                  </a:schemeClr>
                                </a:solidFill>
                                <a:latin typeface="Cambria Math" panose="02040503050406030204" pitchFamily="18" charset="0"/>
                              </a:rPr>
                              <m:t>0</m:t>
                            </m:r>
                          </m:e>
                          <m:sub>
                            <m:r>
                              <a:rPr lang="en-US" sz="2400" b="0" i="1" smtClean="0">
                                <a:solidFill>
                                  <a:schemeClr val="accent6">
                                    <a:lumMod val="50000"/>
                                  </a:schemeClr>
                                </a:solidFill>
                                <a:latin typeface="Cambria Math" panose="02040503050406030204" pitchFamily="18" charset="0"/>
                              </a:rPr>
                              <m:t>+</m:t>
                            </m:r>
                          </m:sub>
                        </m:sSub>
                      </m:e>
                    </m:d>
                    <m:r>
                      <a:rPr lang="en-US" sz="2400" i="1">
                        <a:solidFill>
                          <a:schemeClr val="accent6">
                            <a:lumMod val="50000"/>
                          </a:schemeClr>
                        </a:solidFill>
                        <a:latin typeface="Cambria Math" panose="02040503050406030204" pitchFamily="18" charset="0"/>
                      </a:rPr>
                      <m:t>=</m:t>
                    </m:r>
                    <m:r>
                      <a:rPr lang="en-US" sz="2400" i="1">
                        <a:solidFill>
                          <a:schemeClr val="accent6">
                            <a:lumMod val="50000"/>
                          </a:schemeClr>
                        </a:solidFill>
                        <a:latin typeface="Cambria Math" panose="02040503050406030204" pitchFamily="18" charset="0"/>
                        <a:ea typeface="Cambria Math" panose="02040503050406030204" pitchFamily="18" charset="0"/>
                        <a:sym typeface="Symbol" panose="05050102010706020507" pitchFamily="18" charset="2"/>
                      </a:rPr>
                      <m:t>−</m:t>
                    </m:r>
                    <m:sSub>
                      <m:sSubPr>
                        <m:ctrlPr>
                          <a:rPr lang="en-US" sz="2400" i="1">
                            <a:solidFill>
                              <a:schemeClr val="accent6">
                                <a:lumMod val="50000"/>
                              </a:schemeClr>
                            </a:solidFill>
                            <a:latin typeface="Cambria Math" panose="02040503050406030204" pitchFamily="18" charset="0"/>
                            <a:ea typeface="Cambria Math" panose="02040503050406030204" pitchFamily="18" charset="0"/>
                            <a:sym typeface="Symbol" panose="05050102010706020507" pitchFamily="18" charset="2"/>
                          </a:rPr>
                        </m:ctrlPr>
                      </m:sSubPr>
                      <m:e>
                        <m:r>
                          <a:rPr lang="en-US" sz="2400" i="1">
                            <a:solidFill>
                              <a:schemeClr val="accent6">
                                <a:lumMod val="50000"/>
                              </a:schemeClr>
                            </a:solidFill>
                            <a:latin typeface="Cambria Math" panose="02040503050406030204" pitchFamily="18" charset="0"/>
                            <a:ea typeface="Cambria Math" panose="02040503050406030204" pitchFamily="18" charset="0"/>
                            <a:sym typeface="Symbol" panose="05050102010706020507" pitchFamily="18" charset="2"/>
                          </a:rPr>
                          <m:t>𝐼</m:t>
                        </m:r>
                      </m:e>
                      <m:sub>
                        <m:r>
                          <a:rPr lang="en-US" sz="2400" i="1">
                            <a:solidFill>
                              <a:schemeClr val="accent6">
                                <a:lumMod val="50000"/>
                              </a:schemeClr>
                            </a:solidFill>
                            <a:latin typeface="Cambria Math" panose="02040503050406030204" pitchFamily="18" charset="0"/>
                            <a:ea typeface="Cambria Math" panose="02040503050406030204" pitchFamily="18" charset="0"/>
                            <a:sym typeface="Symbol" panose="05050102010706020507" pitchFamily="18" charset="2"/>
                          </a:rPr>
                          <m:t>𝑜</m:t>
                        </m:r>
                      </m:sub>
                    </m:sSub>
                    <m:r>
                      <a:rPr lang="en-US" sz="2400" i="1">
                        <a:solidFill>
                          <a:schemeClr val="accent6">
                            <a:lumMod val="50000"/>
                          </a:schemeClr>
                        </a:solidFill>
                        <a:latin typeface="Cambria Math" panose="02040503050406030204" pitchFamily="18" charset="0"/>
                        <a:ea typeface="Cambria Math" panose="02040503050406030204" pitchFamily="18" charset="0"/>
                        <a:sym typeface="Symbol" panose="05050102010706020507" pitchFamily="18" charset="2"/>
                      </a:rPr>
                      <m:t>𝑅</m:t>
                    </m:r>
                  </m:oMath>
                </a14:m>
                <a:r>
                  <a:rPr lang="en-US" sz="2400" dirty="0" smtClean="0">
                    <a:solidFill>
                      <a:schemeClr val="accent6">
                        <a:lumMod val="50000"/>
                      </a:schemeClr>
                    </a:solidFill>
                  </a:rPr>
                  <a:t>, so </a:t>
                </a:r>
                <a14:m>
                  <m:oMath xmlns:m="http://schemas.openxmlformats.org/officeDocument/2006/math">
                    <m:sSub>
                      <m:sSubPr>
                        <m:ctrlPr>
                          <a:rPr lang="en-US" sz="2400" i="1">
                            <a:solidFill>
                              <a:schemeClr val="accent6">
                                <a:lumMod val="50000"/>
                              </a:schemeClr>
                            </a:solidFill>
                            <a:latin typeface="Cambria Math" panose="02040503050406030204" pitchFamily="18" charset="0"/>
                          </a:rPr>
                        </m:ctrlPr>
                      </m:sSubPr>
                      <m:e>
                        <m:r>
                          <a:rPr lang="en-US" sz="2400" i="1">
                            <a:solidFill>
                              <a:schemeClr val="accent6">
                                <a:lumMod val="50000"/>
                              </a:schemeClr>
                            </a:solidFill>
                            <a:latin typeface="Cambria Math" panose="02040503050406030204" pitchFamily="18" charset="0"/>
                          </a:rPr>
                          <m:t>𝑣</m:t>
                        </m:r>
                      </m:e>
                      <m:sub>
                        <m:r>
                          <a:rPr lang="en-US" sz="2400" i="1">
                            <a:solidFill>
                              <a:schemeClr val="accent6">
                                <a:lumMod val="50000"/>
                              </a:schemeClr>
                            </a:solidFill>
                            <a:latin typeface="Cambria Math" panose="02040503050406030204" pitchFamily="18" charset="0"/>
                          </a:rPr>
                          <m:t>𝐿</m:t>
                        </m:r>
                      </m:sub>
                    </m:sSub>
                  </m:oMath>
                </a14:m>
                <a:r>
                  <a:rPr lang="en-US" sz="2400" dirty="0" smtClean="0">
                    <a:solidFill>
                      <a:schemeClr val="accent6">
                        <a:lumMod val="50000"/>
                      </a:schemeClr>
                    </a:solidFill>
                  </a:rPr>
                  <a:t> jumped instantly at t=o! That is fine; only </a:t>
                </a:r>
                <a14:m>
                  <m:oMath xmlns:m="http://schemas.openxmlformats.org/officeDocument/2006/math">
                    <m:sSub>
                      <m:sSubPr>
                        <m:ctrlPr>
                          <a:rPr lang="en-US" sz="2400" i="1">
                            <a:solidFill>
                              <a:schemeClr val="accent6">
                                <a:lumMod val="50000"/>
                              </a:schemeClr>
                            </a:solidFill>
                            <a:latin typeface="Cambria Math" panose="02040503050406030204" pitchFamily="18" charset="0"/>
                          </a:rPr>
                        </m:ctrlPr>
                      </m:sSubPr>
                      <m:e>
                        <m:r>
                          <a:rPr lang="en-US" sz="2400" b="0" i="1" smtClean="0">
                            <a:solidFill>
                              <a:schemeClr val="accent6">
                                <a:lumMod val="50000"/>
                              </a:schemeClr>
                            </a:solidFill>
                            <a:latin typeface="Cambria Math" panose="02040503050406030204" pitchFamily="18" charset="0"/>
                          </a:rPr>
                          <m:t>𝑖</m:t>
                        </m:r>
                      </m:e>
                      <m:sub>
                        <m:r>
                          <a:rPr lang="en-US" sz="2400" i="1">
                            <a:solidFill>
                              <a:schemeClr val="accent6">
                                <a:lumMod val="50000"/>
                              </a:schemeClr>
                            </a:solidFill>
                            <a:latin typeface="Cambria Math" panose="02040503050406030204" pitchFamily="18" charset="0"/>
                          </a:rPr>
                          <m:t>𝐿</m:t>
                        </m:r>
                      </m:sub>
                    </m:sSub>
                  </m:oMath>
                </a14:m>
                <a:r>
                  <a:rPr lang="en-US" sz="2400" dirty="0" smtClean="0">
                    <a:solidFill>
                      <a:schemeClr val="accent6">
                        <a:lumMod val="50000"/>
                      </a:schemeClr>
                    </a:solidFill>
                  </a:rPr>
                  <a:t> must be continuous to be consistent with our finite power assumption.</a:t>
                </a:r>
                <a:endParaRPr lang="en-US" sz="2400" dirty="0">
                  <a:solidFill>
                    <a:schemeClr val="accent6">
                      <a:lumMod val="50000"/>
                    </a:schemeClr>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457200" y="3605669"/>
                <a:ext cx="3655541" cy="2677656"/>
              </a:xfrm>
              <a:prstGeom prst="rect">
                <a:avLst/>
              </a:prstGeom>
              <a:blipFill rotWithShape="0">
                <a:blip r:embed="rId4"/>
                <a:stretch>
                  <a:fillRect l="-2500" t="-1818" r="-2667" b="-4091"/>
                </a:stretch>
              </a:blipFill>
            </p:spPr>
            <p:txBody>
              <a:bodyPr/>
              <a:lstStyle/>
              <a:p>
                <a:r>
                  <a:rPr lang="en-US">
                    <a:noFill/>
                  </a:rPr>
                  <a:t> </a:t>
                </a:r>
              </a:p>
            </p:txBody>
          </p:sp>
        </mc:Fallback>
      </mc:AlternateContent>
    </p:spTree>
    <p:extLst>
      <p:ext uri="{BB962C8B-B14F-4D97-AF65-F5344CB8AC3E}">
        <p14:creationId xmlns:p14="http://schemas.microsoft.com/office/powerpoint/2010/main" val="3914036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548640"/>
          </a:xfrm>
        </p:spPr>
        <p:txBody>
          <a:bodyPr>
            <a:normAutofit fontScale="90000"/>
          </a:bodyPr>
          <a:lstStyle/>
          <a:p>
            <a:r>
              <a:rPr lang="en-US" dirty="0" smtClean="0"/>
              <a:t>RL example two</a:t>
            </a:r>
            <a:endParaRPr lang="en-US" dirty="0"/>
          </a:p>
        </p:txBody>
      </p:sp>
      <p:pic>
        <p:nvPicPr>
          <p:cNvPr id="71682" name="Picture 2"/>
          <p:cNvPicPr>
            <a:picLocks noChangeAspect="1" noChangeArrowheads="1"/>
          </p:cNvPicPr>
          <p:nvPr/>
        </p:nvPicPr>
        <p:blipFill>
          <a:blip r:embed="rId2" cstate="print"/>
          <a:srcRect/>
          <a:stretch>
            <a:fillRect/>
          </a:stretch>
        </p:blipFill>
        <p:spPr bwMode="auto">
          <a:xfrm>
            <a:off x="304800" y="183983"/>
            <a:ext cx="2311400" cy="1381125"/>
          </a:xfrm>
          <a:prstGeom prst="rect">
            <a:avLst/>
          </a:prstGeom>
          <a:noFill/>
          <a:ln w="9525">
            <a:noFill/>
            <a:miter lim="800000"/>
            <a:headEnd/>
            <a:tailEnd/>
          </a:ln>
          <a:effectLst/>
        </p:spPr>
      </p:pic>
      <p:sp>
        <p:nvSpPr>
          <p:cNvPr id="4" name="Rectangle 3"/>
          <p:cNvSpPr/>
          <p:nvPr/>
        </p:nvSpPr>
        <p:spPr>
          <a:xfrm>
            <a:off x="2819400" y="794650"/>
            <a:ext cx="6019800" cy="830997"/>
          </a:xfrm>
          <a:prstGeom prst="rect">
            <a:avLst/>
          </a:prstGeom>
        </p:spPr>
        <p:txBody>
          <a:bodyPr wrap="square">
            <a:spAutoFit/>
          </a:bodyPr>
          <a:lstStyle/>
          <a:p>
            <a:pPr marL="342900" indent="-342900">
              <a:buFont typeface="+mj-lt"/>
              <a:buAutoNum type="arabicPeriod" startAt="2"/>
            </a:pPr>
            <a:r>
              <a:rPr lang="en-US" sz="2400" dirty="0" smtClean="0">
                <a:solidFill>
                  <a:srgbClr val="7030A0"/>
                </a:solidFill>
              </a:rPr>
              <a:t>Find initial condition on energy storage element (draw circuit for t&lt;0  if needed).</a:t>
            </a:r>
          </a:p>
        </p:txBody>
      </p:sp>
      <mc:AlternateContent xmlns:mc="http://schemas.openxmlformats.org/markup-compatibility/2006" xmlns:a14="http://schemas.microsoft.com/office/drawing/2010/main">
        <mc:Choice Requires="a14">
          <p:sp>
            <p:nvSpPr>
              <p:cNvPr id="3" name="Rectangle 2"/>
              <p:cNvSpPr/>
              <p:nvPr/>
            </p:nvSpPr>
            <p:spPr>
              <a:xfrm>
                <a:off x="381000" y="1560315"/>
                <a:ext cx="8305800" cy="3060197"/>
              </a:xfrm>
              <a:prstGeom prst="rect">
                <a:avLst/>
              </a:prstGeom>
            </p:spPr>
            <p:txBody>
              <a:bodyPr wrap="square">
                <a:spAutoFit/>
              </a:bodyPr>
              <a:lstStyle/>
              <a:p>
                <a:r>
                  <a:rPr lang="en-US" sz="2400" dirty="0" smtClean="0">
                    <a:latin typeface="Cambria Math" panose="02040503050406030204" pitchFamily="18" charset="0"/>
                  </a:rPr>
                  <a:t>Finding the initial conditions for us will always be a sinusoidal steady-state problem, because we assume that the circuit for t&lt;0 was set up way in the distant past, so that any transients have died off. Since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𝐼</m:t>
                        </m:r>
                      </m:e>
                      <m:sub>
                        <m:r>
                          <a:rPr lang="en-US" sz="2400" b="0" i="1" smtClean="0">
                            <a:latin typeface="Cambria Math" panose="02040503050406030204" pitchFamily="18" charset="0"/>
                          </a:rPr>
                          <m:t>𝑜</m:t>
                        </m:r>
                      </m:sub>
                    </m:sSub>
                  </m:oMath>
                </a14:m>
                <a:r>
                  <a:rPr lang="en-US" sz="2400" b="0" i="0" dirty="0" smtClean="0">
                    <a:latin typeface="Cambria Math" panose="02040503050406030204" pitchFamily="18" charset="0"/>
                  </a:rPr>
                  <a:t>is </a:t>
                </a:r>
                <a14:m>
                  <m:oMath xmlns:m="http://schemas.openxmlformats.org/officeDocument/2006/math">
                    <m:r>
                      <m:rPr>
                        <m:sty m:val="p"/>
                      </m:rPr>
                      <a:rPr lang="en-US" sz="2400" b="0" i="0" smtClean="0">
                        <a:latin typeface="Cambria Math" panose="02040503050406030204" pitchFamily="18" charset="0"/>
                      </a:rPr>
                      <m:t>a</m:t>
                    </m:r>
                    <m:r>
                      <a:rPr lang="en-US" sz="2400" i="1">
                        <a:latin typeface="Cambria Math" panose="02040503050406030204" pitchFamily="18" charset="0"/>
                      </a:rPr>
                      <m:t> </m:t>
                    </m:r>
                    <m:r>
                      <m:rPr>
                        <m:nor/>
                      </m:rPr>
                      <a:rPr lang="en-US" sz="2400" i="0">
                        <a:latin typeface="Cambria Math" panose="02040503050406030204" pitchFamily="18" charset="0"/>
                      </a:rPr>
                      <m:t>constant</m:t>
                    </m:r>
                    <m:r>
                      <m:rPr>
                        <m:nor/>
                      </m:rPr>
                      <a:rPr lang="en-US" sz="2400" i="0">
                        <a:latin typeface="Cambria Math" panose="02040503050406030204" pitchFamily="18" charset="0"/>
                      </a:rPr>
                      <m:t> </m:t>
                    </m:r>
                    <m:r>
                      <m:rPr>
                        <m:nor/>
                      </m:rPr>
                      <a:rPr lang="en-US" sz="2400" i="0">
                        <a:latin typeface="Cambria Math" panose="02040503050406030204" pitchFamily="18" charset="0"/>
                      </a:rPr>
                      <m:t>DC</m:t>
                    </m:r>
                    <m:r>
                      <m:rPr>
                        <m:nor/>
                      </m:rPr>
                      <a:rPr lang="en-US" sz="2400" i="0">
                        <a:latin typeface="Cambria Math" panose="02040503050406030204" pitchFamily="18" charset="0"/>
                      </a:rPr>
                      <m:t> </m:t>
                    </m:r>
                    <m:r>
                      <m:rPr>
                        <m:nor/>
                      </m:rPr>
                      <a:rPr lang="en-US" sz="2400" i="0">
                        <a:latin typeface="Cambria Math" panose="02040503050406030204" pitchFamily="18" charset="0"/>
                      </a:rPr>
                      <m:t>source</m:t>
                    </m:r>
                  </m:oMath>
                </a14:m>
                <a:r>
                  <a:rPr lang="en-US" sz="2400" dirty="0" smtClean="0">
                    <a:latin typeface="Cambria Math" panose="02040503050406030204" pitchFamily="18" charset="0"/>
                  </a:rPr>
                  <a:t>, </a:t>
                </a:r>
                <a:r>
                  <a:rPr lang="en-US" sz="2400" dirty="0" smtClean="0">
                    <a:latin typeface="Cambria Math" panose="02040503050406030204" pitchFamily="18" charset="0"/>
                    <a:sym typeface="Symbol" panose="05050102010706020507" pitchFamily="18" charset="2"/>
                  </a:rPr>
                  <a:t>=0, the inductor as zero impedance (again, for t&lt;0) and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𝑜</m:t>
                        </m:r>
                      </m:sub>
                    </m:sSub>
                  </m:oMath>
                </a14:m>
                <a:r>
                  <a:rPr lang="en-US" sz="2400" dirty="0" smtClean="0">
                    <a:latin typeface="Cambria Math" panose="02040503050406030204" pitchFamily="18" charset="0"/>
                  </a:rPr>
                  <a:t> is divided between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 </m:t>
                    </m:r>
                    <m:r>
                      <m:rPr>
                        <m:nor/>
                      </m:rPr>
                      <a:rPr lang="en-US" sz="2400" b="0" i="0" smtClean="0">
                        <a:latin typeface="Cambria Math" panose="02040503050406030204" pitchFamily="18" charset="0"/>
                      </a:rPr>
                      <m:t>and</m:t>
                    </m:r>
                    <m:sSub>
                      <m:sSubPr>
                        <m:ctrlPr>
                          <a:rPr lang="en-US" sz="2400" i="1">
                            <a:latin typeface="Cambria Math" panose="02040503050406030204" pitchFamily="18" charset="0"/>
                          </a:rPr>
                        </m:ctrlPr>
                      </m:sSubPr>
                      <m:e>
                        <m:r>
                          <a:rPr lang="en-US" sz="2400" b="0" i="1" smtClean="0">
                            <a:latin typeface="Cambria Math" panose="02040503050406030204" pitchFamily="18" charset="0"/>
                          </a:rPr>
                          <m:t> </m:t>
                        </m:r>
                        <m:r>
                          <a:rPr lang="en-US" sz="2400" i="1">
                            <a:latin typeface="Cambria Math" panose="02040503050406030204" pitchFamily="18" charset="0"/>
                          </a:rPr>
                          <m:t>𝑅</m:t>
                        </m:r>
                      </m:e>
                      <m:sub>
                        <m:r>
                          <a:rPr lang="en-US" sz="2400" b="0" i="1" smtClean="0">
                            <a:latin typeface="Cambria Math" panose="02040503050406030204" pitchFamily="18" charset="0"/>
                          </a:rPr>
                          <m:t>2</m:t>
                        </m:r>
                      </m:sub>
                    </m:sSub>
                  </m:oMath>
                </a14:m>
                <a:r>
                  <a:rPr lang="en-US" sz="2400" dirty="0" smtClean="0">
                    <a:latin typeface="Cambria Math" panose="02040503050406030204" pitchFamily="18" charset="0"/>
                  </a:rPr>
                  <a:t>, thus, by the current divider rule:</a:t>
                </a:r>
                <a:endParaRPr lang="en-US" sz="240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𝑜</m:t>
                          </m:r>
                        </m:sub>
                      </m:sSub>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1</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2</m:t>
                              </m:r>
                            </m:sub>
                          </m:sSub>
                        </m:den>
                      </m:f>
                    </m:oMath>
                  </m:oMathPara>
                </a14:m>
                <a:endParaRPr lang="en-US" sz="2400" dirty="0"/>
              </a:p>
            </p:txBody>
          </p:sp>
        </mc:Choice>
        <mc:Fallback xmlns="">
          <p:sp>
            <p:nvSpPr>
              <p:cNvPr id="3" name="Rectangle 2"/>
              <p:cNvSpPr>
                <a:spLocks noRot="1" noChangeAspect="1" noMove="1" noResize="1" noEditPoints="1" noAdjustHandles="1" noChangeArrowheads="1" noChangeShapeType="1" noTextEdit="1"/>
              </p:cNvSpPr>
              <p:nvPr/>
            </p:nvSpPr>
            <p:spPr>
              <a:xfrm>
                <a:off x="381000" y="1560315"/>
                <a:ext cx="8305800" cy="3060197"/>
              </a:xfrm>
              <a:prstGeom prst="rect">
                <a:avLst/>
              </a:prstGeom>
              <a:blipFill rotWithShape="0">
                <a:blip r:embed="rId3"/>
                <a:stretch>
                  <a:fillRect l="-1175" t="-1594" r="-1101"/>
                </a:stretch>
              </a:blipFill>
            </p:spPr>
            <p:txBody>
              <a:bodyPr/>
              <a:lstStyle/>
              <a:p>
                <a:r>
                  <a:rPr lang="en-US">
                    <a:noFill/>
                  </a:rPr>
                  <a:t> </a:t>
                </a:r>
              </a:p>
            </p:txBody>
          </p:sp>
        </mc:Fallback>
      </mc:AlternateContent>
      <p:grpSp>
        <p:nvGrpSpPr>
          <p:cNvPr id="6" name="Group 5"/>
          <p:cNvGrpSpPr/>
          <p:nvPr/>
        </p:nvGrpSpPr>
        <p:grpSpPr>
          <a:xfrm>
            <a:off x="6963853" y="4191000"/>
            <a:ext cx="1875347" cy="2056784"/>
            <a:chOff x="6688053" y="3431153"/>
            <a:chExt cx="1875347" cy="2056784"/>
          </a:xfrm>
        </p:grpSpPr>
        <p:grpSp>
          <p:nvGrpSpPr>
            <p:cNvPr id="7" name="Group 6"/>
            <p:cNvGrpSpPr/>
            <p:nvPr/>
          </p:nvGrpSpPr>
          <p:grpSpPr>
            <a:xfrm>
              <a:off x="7857990" y="3886200"/>
              <a:ext cx="420252" cy="1601737"/>
              <a:chOff x="5066148" y="1912143"/>
              <a:chExt cx="420252" cy="1545428"/>
            </a:xfrm>
          </p:grpSpPr>
          <p:cxnSp>
            <p:nvCxnSpPr>
              <p:cNvPr id="21" name="Straight Connector 20"/>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8" name="Straight Connector 7"/>
            <p:cNvCxnSpPr/>
            <p:nvPr/>
          </p:nvCxnSpPr>
          <p:spPr>
            <a:xfrm flipH="1">
              <a:off x="7282487" y="3886200"/>
              <a:ext cx="79901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7282487" y="5487937"/>
              <a:ext cx="78375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7290594" y="5136239"/>
              <a:ext cx="7082" cy="27641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8095465" y="3914171"/>
              <a:ext cx="7082" cy="27641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688053" y="4242212"/>
              <a:ext cx="380232" cy="923330"/>
            </a:xfrm>
            <a:prstGeom prst="rect">
              <a:avLst/>
            </a:prstGeom>
            <a:noFill/>
          </p:spPr>
          <p:txBody>
            <a:bodyPr wrap="none" rtlCol="0">
              <a:spAutoFit/>
            </a:bodyPr>
            <a:lstStyle/>
            <a:p>
              <a:r>
                <a:rPr lang="en-US" dirty="0" smtClean="0"/>
                <a:t> +</a:t>
              </a:r>
            </a:p>
            <a:p>
              <a:r>
                <a:rPr lang="en-US" dirty="0" smtClean="0"/>
                <a:t>V</a:t>
              </a:r>
              <a:r>
                <a:rPr lang="en-US" baseline="-25000" dirty="0" smtClean="0"/>
                <a:t>L</a:t>
              </a:r>
            </a:p>
            <a:p>
              <a:r>
                <a:rPr lang="en-US" dirty="0" smtClean="0"/>
                <a:t>  -</a:t>
              </a:r>
              <a:endParaRPr lang="en-US" dirty="0"/>
            </a:p>
          </p:txBody>
        </p:sp>
        <p:sp>
          <p:nvSpPr>
            <p:cNvPr id="13" name="TextBox 12"/>
            <p:cNvSpPr txBox="1"/>
            <p:nvPr/>
          </p:nvSpPr>
          <p:spPr>
            <a:xfrm>
              <a:off x="7565631" y="3973888"/>
              <a:ext cx="413896" cy="1477328"/>
            </a:xfrm>
            <a:prstGeom prst="rect">
              <a:avLst/>
            </a:prstGeom>
            <a:noFill/>
          </p:spPr>
          <p:txBody>
            <a:bodyPr wrap="none" rtlCol="0">
              <a:spAutoFit/>
            </a:bodyPr>
            <a:lstStyle/>
            <a:p>
              <a:r>
                <a:rPr lang="en-US" dirty="0" smtClean="0"/>
                <a:t>  +</a:t>
              </a:r>
            </a:p>
            <a:p>
              <a:endParaRPr lang="en-US" dirty="0" smtClean="0"/>
            </a:p>
            <a:p>
              <a:r>
                <a:rPr lang="en-US" dirty="0" smtClean="0"/>
                <a:t>V</a:t>
              </a:r>
              <a:r>
                <a:rPr lang="en-US" baseline="-25000" dirty="0" smtClean="0"/>
                <a:t>R</a:t>
              </a:r>
            </a:p>
            <a:p>
              <a:endParaRPr lang="en-US" dirty="0" smtClean="0"/>
            </a:p>
            <a:p>
              <a:r>
                <a:rPr lang="en-US" dirty="0" smtClean="0"/>
                <a:t>   -</a:t>
              </a:r>
              <a:endParaRPr lang="en-US" dirty="0"/>
            </a:p>
          </p:txBody>
        </p:sp>
        <p:sp>
          <p:nvSpPr>
            <p:cNvPr id="14" name="TextBox 13"/>
            <p:cNvSpPr txBox="1"/>
            <p:nvPr/>
          </p:nvSpPr>
          <p:spPr>
            <a:xfrm>
              <a:off x="6908994" y="4940568"/>
              <a:ext cx="341760" cy="461665"/>
            </a:xfrm>
            <a:prstGeom prst="rect">
              <a:avLst/>
            </a:prstGeom>
            <a:noFill/>
          </p:spPr>
          <p:txBody>
            <a:bodyPr wrap="none" rtlCol="0">
              <a:spAutoFit/>
            </a:bodyPr>
            <a:lstStyle/>
            <a:p>
              <a:r>
                <a:rPr lang="en-US" sz="2400" dirty="0" err="1" smtClean="0"/>
                <a:t>i</a:t>
              </a:r>
              <a:r>
                <a:rPr lang="en-US" sz="2400" baseline="-25000" dirty="0" err="1"/>
                <a:t>L</a:t>
              </a:r>
              <a:endParaRPr lang="en-US" sz="2400" baseline="-25000" dirty="0"/>
            </a:p>
          </p:txBody>
        </p:sp>
        <p:sp>
          <p:nvSpPr>
            <p:cNvPr id="15" name="TextBox 14"/>
            <p:cNvSpPr txBox="1"/>
            <p:nvPr/>
          </p:nvSpPr>
          <p:spPr>
            <a:xfrm>
              <a:off x="8195992" y="3660249"/>
              <a:ext cx="367408" cy="461665"/>
            </a:xfrm>
            <a:prstGeom prst="rect">
              <a:avLst/>
            </a:prstGeom>
            <a:noFill/>
          </p:spPr>
          <p:txBody>
            <a:bodyPr wrap="none" rtlCol="0">
              <a:spAutoFit/>
            </a:bodyPr>
            <a:lstStyle/>
            <a:p>
              <a:r>
                <a:rPr lang="en-US" sz="2400" dirty="0" err="1" smtClean="0"/>
                <a:t>i</a:t>
              </a:r>
              <a:r>
                <a:rPr lang="en-US" sz="2400" baseline="-25000" dirty="0" err="1"/>
                <a:t>R</a:t>
              </a:r>
              <a:endParaRPr lang="en-US" sz="2400" baseline="-25000" dirty="0"/>
            </a:p>
          </p:txBody>
        </p:sp>
        <p:sp>
          <p:nvSpPr>
            <p:cNvPr id="16" name="TextBox 15"/>
            <p:cNvSpPr txBox="1"/>
            <p:nvPr/>
          </p:nvSpPr>
          <p:spPr>
            <a:xfrm>
              <a:off x="7459770" y="3431153"/>
              <a:ext cx="494046" cy="369332"/>
            </a:xfrm>
            <a:prstGeom prst="rect">
              <a:avLst/>
            </a:prstGeom>
            <a:noFill/>
          </p:spPr>
          <p:txBody>
            <a:bodyPr wrap="none" rtlCol="0">
              <a:spAutoFit/>
            </a:bodyPr>
            <a:lstStyle/>
            <a:p>
              <a:r>
                <a:rPr lang="en-US" dirty="0" smtClean="0"/>
                <a:t>t&gt;0</a:t>
              </a:r>
              <a:endParaRPr lang="en-US" dirty="0"/>
            </a:p>
          </p:txBody>
        </p:sp>
        <p:grpSp>
          <p:nvGrpSpPr>
            <p:cNvPr id="17" name="Group 16"/>
            <p:cNvGrpSpPr/>
            <p:nvPr/>
          </p:nvGrpSpPr>
          <p:grpSpPr>
            <a:xfrm>
              <a:off x="7144774" y="3884217"/>
              <a:ext cx="287101" cy="1603720"/>
              <a:chOff x="2298937" y="1703786"/>
              <a:chExt cx="287101" cy="1538287"/>
            </a:xfrm>
          </p:grpSpPr>
          <p:sp>
            <p:nvSpPr>
              <p:cNvPr id="18" name="Freeform 17"/>
              <p:cNvSpPr/>
              <p:nvPr/>
            </p:nvSpPr>
            <p:spPr>
              <a:xfrm>
                <a:off x="2298937" y="2024063"/>
                <a:ext cx="287101" cy="676275"/>
              </a:xfrm>
              <a:custGeom>
                <a:avLst/>
                <a:gdLst>
                  <a:gd name="connsiteX0" fmla="*/ 134701 w 287101"/>
                  <a:gd name="connsiteY0" fmla="*/ 0 h 676275"/>
                  <a:gd name="connsiteX1" fmla="*/ 182326 w 287101"/>
                  <a:gd name="connsiteY1" fmla="*/ 4762 h 676275"/>
                  <a:gd name="connsiteX2" fmla="*/ 196613 w 287101"/>
                  <a:gd name="connsiteY2" fmla="*/ 9525 h 676275"/>
                  <a:gd name="connsiteX3" fmla="*/ 206138 w 287101"/>
                  <a:gd name="connsiteY3" fmla="*/ 23812 h 676275"/>
                  <a:gd name="connsiteX4" fmla="*/ 220426 w 287101"/>
                  <a:gd name="connsiteY4" fmla="*/ 33337 h 676275"/>
                  <a:gd name="connsiteX5" fmla="*/ 229951 w 287101"/>
                  <a:gd name="connsiteY5" fmla="*/ 47625 h 676275"/>
                  <a:gd name="connsiteX6" fmla="*/ 244238 w 287101"/>
                  <a:gd name="connsiteY6" fmla="*/ 76200 h 676275"/>
                  <a:gd name="connsiteX7" fmla="*/ 249001 w 287101"/>
                  <a:gd name="connsiteY7" fmla="*/ 95250 h 676275"/>
                  <a:gd name="connsiteX8" fmla="*/ 244238 w 287101"/>
                  <a:gd name="connsiteY8" fmla="*/ 152400 h 676275"/>
                  <a:gd name="connsiteX9" fmla="*/ 239476 w 287101"/>
                  <a:gd name="connsiteY9" fmla="*/ 166687 h 676275"/>
                  <a:gd name="connsiteX10" fmla="*/ 196613 w 287101"/>
                  <a:gd name="connsiteY10" fmla="*/ 190500 h 676275"/>
                  <a:gd name="connsiteX11" fmla="*/ 182326 w 287101"/>
                  <a:gd name="connsiteY11" fmla="*/ 200025 h 676275"/>
                  <a:gd name="connsiteX12" fmla="*/ 144226 w 287101"/>
                  <a:gd name="connsiteY12" fmla="*/ 209550 h 676275"/>
                  <a:gd name="connsiteX13" fmla="*/ 129938 w 287101"/>
                  <a:gd name="connsiteY13" fmla="*/ 214312 h 676275"/>
                  <a:gd name="connsiteX14" fmla="*/ 44213 w 287101"/>
                  <a:gd name="connsiteY14" fmla="*/ 209550 h 676275"/>
                  <a:gd name="connsiteX15" fmla="*/ 29926 w 287101"/>
                  <a:gd name="connsiteY15" fmla="*/ 204787 h 676275"/>
                  <a:gd name="connsiteX16" fmla="*/ 1351 w 287101"/>
                  <a:gd name="connsiteY16" fmla="*/ 185737 h 676275"/>
                  <a:gd name="connsiteX17" fmla="*/ 6113 w 287101"/>
                  <a:gd name="connsiteY17" fmla="*/ 166687 h 676275"/>
                  <a:gd name="connsiteX18" fmla="*/ 34688 w 287101"/>
                  <a:gd name="connsiteY18" fmla="*/ 157162 h 676275"/>
                  <a:gd name="connsiteX19" fmla="*/ 101363 w 287101"/>
                  <a:gd name="connsiteY19" fmla="*/ 161925 h 676275"/>
                  <a:gd name="connsiteX20" fmla="*/ 148988 w 287101"/>
                  <a:gd name="connsiteY20" fmla="*/ 176212 h 676275"/>
                  <a:gd name="connsiteX21" fmla="*/ 187088 w 287101"/>
                  <a:gd name="connsiteY21" fmla="*/ 185737 h 676275"/>
                  <a:gd name="connsiteX22" fmla="*/ 215663 w 287101"/>
                  <a:gd name="connsiteY22" fmla="*/ 195262 h 676275"/>
                  <a:gd name="connsiteX23" fmla="*/ 225188 w 287101"/>
                  <a:gd name="connsiteY23" fmla="*/ 209550 h 676275"/>
                  <a:gd name="connsiteX24" fmla="*/ 239476 w 287101"/>
                  <a:gd name="connsiteY24" fmla="*/ 219075 h 676275"/>
                  <a:gd name="connsiteX25" fmla="*/ 258526 w 287101"/>
                  <a:gd name="connsiteY25" fmla="*/ 233362 h 676275"/>
                  <a:gd name="connsiteX26" fmla="*/ 272813 w 287101"/>
                  <a:gd name="connsiteY26" fmla="*/ 238125 h 676275"/>
                  <a:gd name="connsiteX27" fmla="*/ 287101 w 287101"/>
                  <a:gd name="connsiteY27" fmla="*/ 247650 h 676275"/>
                  <a:gd name="connsiteX28" fmla="*/ 277576 w 287101"/>
                  <a:gd name="connsiteY28" fmla="*/ 300037 h 676275"/>
                  <a:gd name="connsiteX29" fmla="*/ 272813 w 287101"/>
                  <a:gd name="connsiteY29" fmla="*/ 314325 h 676275"/>
                  <a:gd name="connsiteX30" fmla="*/ 253763 w 287101"/>
                  <a:gd name="connsiteY30" fmla="*/ 342900 h 676275"/>
                  <a:gd name="connsiteX31" fmla="*/ 215663 w 287101"/>
                  <a:gd name="connsiteY31" fmla="*/ 357187 h 676275"/>
                  <a:gd name="connsiteX32" fmla="*/ 187088 w 287101"/>
                  <a:gd name="connsiteY32" fmla="*/ 366712 h 676275"/>
                  <a:gd name="connsiteX33" fmla="*/ 172801 w 287101"/>
                  <a:gd name="connsiteY33" fmla="*/ 376237 h 676275"/>
                  <a:gd name="connsiteX34" fmla="*/ 48976 w 287101"/>
                  <a:gd name="connsiteY34" fmla="*/ 376237 h 676275"/>
                  <a:gd name="connsiteX35" fmla="*/ 34688 w 287101"/>
                  <a:gd name="connsiteY35" fmla="*/ 361950 h 676275"/>
                  <a:gd name="connsiteX36" fmla="*/ 6113 w 287101"/>
                  <a:gd name="connsiteY36" fmla="*/ 342900 h 676275"/>
                  <a:gd name="connsiteX37" fmla="*/ 1351 w 287101"/>
                  <a:gd name="connsiteY37" fmla="*/ 328612 h 676275"/>
                  <a:gd name="connsiteX38" fmla="*/ 48976 w 287101"/>
                  <a:gd name="connsiteY38" fmla="*/ 319087 h 676275"/>
                  <a:gd name="connsiteX39" fmla="*/ 87076 w 287101"/>
                  <a:gd name="connsiteY39" fmla="*/ 323850 h 676275"/>
                  <a:gd name="connsiteX40" fmla="*/ 144226 w 287101"/>
                  <a:gd name="connsiteY40" fmla="*/ 333375 h 676275"/>
                  <a:gd name="connsiteX41" fmla="*/ 158513 w 287101"/>
                  <a:gd name="connsiteY41" fmla="*/ 338137 h 676275"/>
                  <a:gd name="connsiteX42" fmla="*/ 187088 w 287101"/>
                  <a:gd name="connsiteY42" fmla="*/ 357187 h 676275"/>
                  <a:gd name="connsiteX43" fmla="*/ 229951 w 287101"/>
                  <a:gd name="connsiteY43" fmla="*/ 381000 h 676275"/>
                  <a:gd name="connsiteX44" fmla="*/ 244238 w 287101"/>
                  <a:gd name="connsiteY44" fmla="*/ 390525 h 676275"/>
                  <a:gd name="connsiteX45" fmla="*/ 258526 w 287101"/>
                  <a:gd name="connsiteY45" fmla="*/ 400050 h 676275"/>
                  <a:gd name="connsiteX46" fmla="*/ 268051 w 287101"/>
                  <a:gd name="connsiteY46" fmla="*/ 428625 h 676275"/>
                  <a:gd name="connsiteX47" fmla="*/ 272813 w 287101"/>
                  <a:gd name="connsiteY47" fmla="*/ 442912 h 676275"/>
                  <a:gd name="connsiteX48" fmla="*/ 268051 w 287101"/>
                  <a:gd name="connsiteY48" fmla="*/ 476250 h 676275"/>
                  <a:gd name="connsiteX49" fmla="*/ 244238 w 287101"/>
                  <a:gd name="connsiteY49" fmla="*/ 495300 h 676275"/>
                  <a:gd name="connsiteX50" fmla="*/ 229951 w 287101"/>
                  <a:gd name="connsiteY50" fmla="*/ 504825 h 676275"/>
                  <a:gd name="connsiteX51" fmla="*/ 210901 w 287101"/>
                  <a:gd name="connsiteY51" fmla="*/ 523875 h 676275"/>
                  <a:gd name="connsiteX52" fmla="*/ 182326 w 287101"/>
                  <a:gd name="connsiteY52" fmla="*/ 542925 h 676275"/>
                  <a:gd name="connsiteX53" fmla="*/ 87076 w 287101"/>
                  <a:gd name="connsiteY53" fmla="*/ 552450 h 676275"/>
                  <a:gd name="connsiteX54" fmla="*/ 48976 w 287101"/>
                  <a:gd name="connsiteY54" fmla="*/ 547687 h 676275"/>
                  <a:gd name="connsiteX55" fmla="*/ 25163 w 287101"/>
                  <a:gd name="connsiteY55" fmla="*/ 519112 h 676275"/>
                  <a:gd name="connsiteX56" fmla="*/ 29926 w 287101"/>
                  <a:gd name="connsiteY56" fmla="*/ 504825 h 676275"/>
                  <a:gd name="connsiteX57" fmla="*/ 44213 w 287101"/>
                  <a:gd name="connsiteY57" fmla="*/ 500062 h 676275"/>
                  <a:gd name="connsiteX58" fmla="*/ 120413 w 287101"/>
                  <a:gd name="connsiteY58" fmla="*/ 504825 h 676275"/>
                  <a:gd name="connsiteX59" fmla="*/ 148988 w 287101"/>
                  <a:gd name="connsiteY59" fmla="*/ 509587 h 676275"/>
                  <a:gd name="connsiteX60" fmla="*/ 163276 w 287101"/>
                  <a:gd name="connsiteY60" fmla="*/ 514350 h 676275"/>
                  <a:gd name="connsiteX61" fmla="*/ 215663 w 287101"/>
                  <a:gd name="connsiteY61" fmla="*/ 528637 h 676275"/>
                  <a:gd name="connsiteX62" fmla="*/ 229951 w 287101"/>
                  <a:gd name="connsiteY62" fmla="*/ 533400 h 676275"/>
                  <a:gd name="connsiteX63" fmla="*/ 244238 w 287101"/>
                  <a:gd name="connsiteY63" fmla="*/ 542925 h 676275"/>
                  <a:gd name="connsiteX64" fmla="*/ 263288 w 287101"/>
                  <a:gd name="connsiteY64" fmla="*/ 571500 h 676275"/>
                  <a:gd name="connsiteX65" fmla="*/ 244238 w 287101"/>
                  <a:gd name="connsiteY65" fmla="*/ 623887 h 676275"/>
                  <a:gd name="connsiteX66" fmla="*/ 229951 w 287101"/>
                  <a:gd name="connsiteY66" fmla="*/ 633412 h 676275"/>
                  <a:gd name="connsiteX67" fmla="*/ 187088 w 287101"/>
                  <a:gd name="connsiteY67" fmla="*/ 652462 h 676275"/>
                  <a:gd name="connsiteX68" fmla="*/ 177563 w 287101"/>
                  <a:gd name="connsiteY68" fmla="*/ 666750 h 676275"/>
                  <a:gd name="connsiteX69" fmla="*/ 168038 w 287101"/>
                  <a:gd name="connsiteY69" fmla="*/ 676275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87101" h="676275">
                    <a:moveTo>
                      <a:pt x="134701" y="0"/>
                    </a:moveTo>
                    <a:cubicBezTo>
                      <a:pt x="150576" y="1587"/>
                      <a:pt x="166557" y="2336"/>
                      <a:pt x="182326" y="4762"/>
                    </a:cubicBezTo>
                    <a:cubicBezTo>
                      <a:pt x="187288" y="5525"/>
                      <a:pt x="192693" y="6389"/>
                      <a:pt x="196613" y="9525"/>
                    </a:cubicBezTo>
                    <a:cubicBezTo>
                      <a:pt x="201082" y="13101"/>
                      <a:pt x="202091" y="19765"/>
                      <a:pt x="206138" y="23812"/>
                    </a:cubicBezTo>
                    <a:cubicBezTo>
                      <a:pt x="210186" y="27859"/>
                      <a:pt x="215663" y="30162"/>
                      <a:pt x="220426" y="33337"/>
                    </a:cubicBezTo>
                    <a:cubicBezTo>
                      <a:pt x="223601" y="38100"/>
                      <a:pt x="227391" y="42505"/>
                      <a:pt x="229951" y="47625"/>
                    </a:cubicBezTo>
                    <a:cubicBezTo>
                      <a:pt x="249668" y="87061"/>
                      <a:pt x="216940" y="35251"/>
                      <a:pt x="244238" y="76200"/>
                    </a:cubicBezTo>
                    <a:cubicBezTo>
                      <a:pt x="245826" y="82550"/>
                      <a:pt x="249001" y="88705"/>
                      <a:pt x="249001" y="95250"/>
                    </a:cubicBezTo>
                    <a:cubicBezTo>
                      <a:pt x="249001" y="114366"/>
                      <a:pt x="246764" y="133452"/>
                      <a:pt x="244238" y="152400"/>
                    </a:cubicBezTo>
                    <a:cubicBezTo>
                      <a:pt x="243575" y="157376"/>
                      <a:pt x="243026" y="163137"/>
                      <a:pt x="239476" y="166687"/>
                    </a:cubicBezTo>
                    <a:cubicBezTo>
                      <a:pt x="209445" y="196718"/>
                      <a:pt x="220568" y="178522"/>
                      <a:pt x="196613" y="190500"/>
                    </a:cubicBezTo>
                    <a:cubicBezTo>
                      <a:pt x="191494" y="193060"/>
                      <a:pt x="187445" y="197465"/>
                      <a:pt x="182326" y="200025"/>
                    </a:cubicBezTo>
                    <a:cubicBezTo>
                      <a:pt x="171444" y="205466"/>
                      <a:pt x="155086" y="206835"/>
                      <a:pt x="144226" y="209550"/>
                    </a:cubicBezTo>
                    <a:cubicBezTo>
                      <a:pt x="139356" y="210768"/>
                      <a:pt x="134701" y="212725"/>
                      <a:pt x="129938" y="214312"/>
                    </a:cubicBezTo>
                    <a:cubicBezTo>
                      <a:pt x="101363" y="212725"/>
                      <a:pt x="72703" y="212263"/>
                      <a:pt x="44213" y="209550"/>
                    </a:cubicBezTo>
                    <a:cubicBezTo>
                      <a:pt x="39216" y="209074"/>
                      <a:pt x="34314" y="207225"/>
                      <a:pt x="29926" y="204787"/>
                    </a:cubicBezTo>
                    <a:cubicBezTo>
                      <a:pt x="19919" y="199227"/>
                      <a:pt x="1351" y="185737"/>
                      <a:pt x="1351" y="185737"/>
                    </a:cubicBezTo>
                    <a:cubicBezTo>
                      <a:pt x="2938" y="179387"/>
                      <a:pt x="1143" y="170947"/>
                      <a:pt x="6113" y="166687"/>
                    </a:cubicBezTo>
                    <a:cubicBezTo>
                      <a:pt x="13736" y="160153"/>
                      <a:pt x="34688" y="157162"/>
                      <a:pt x="34688" y="157162"/>
                    </a:cubicBezTo>
                    <a:cubicBezTo>
                      <a:pt x="56913" y="158750"/>
                      <a:pt x="79218" y="159464"/>
                      <a:pt x="101363" y="161925"/>
                    </a:cubicBezTo>
                    <a:cubicBezTo>
                      <a:pt x="114974" y="163437"/>
                      <a:pt x="137487" y="173337"/>
                      <a:pt x="148988" y="176212"/>
                    </a:cubicBezTo>
                    <a:cubicBezTo>
                      <a:pt x="161688" y="179387"/>
                      <a:pt x="174669" y="181597"/>
                      <a:pt x="187088" y="185737"/>
                    </a:cubicBezTo>
                    <a:lnTo>
                      <a:pt x="215663" y="195262"/>
                    </a:lnTo>
                    <a:cubicBezTo>
                      <a:pt x="218838" y="200025"/>
                      <a:pt x="221141" y="205503"/>
                      <a:pt x="225188" y="209550"/>
                    </a:cubicBezTo>
                    <a:cubicBezTo>
                      <a:pt x="229235" y="213597"/>
                      <a:pt x="234818" y="215748"/>
                      <a:pt x="239476" y="219075"/>
                    </a:cubicBezTo>
                    <a:cubicBezTo>
                      <a:pt x="245935" y="223688"/>
                      <a:pt x="251634" y="229424"/>
                      <a:pt x="258526" y="233362"/>
                    </a:cubicBezTo>
                    <a:cubicBezTo>
                      <a:pt x="262885" y="235853"/>
                      <a:pt x="268323" y="235880"/>
                      <a:pt x="272813" y="238125"/>
                    </a:cubicBezTo>
                    <a:cubicBezTo>
                      <a:pt x="277933" y="240685"/>
                      <a:pt x="282338" y="244475"/>
                      <a:pt x="287101" y="247650"/>
                    </a:cubicBezTo>
                    <a:cubicBezTo>
                      <a:pt x="284980" y="260375"/>
                      <a:pt x="280901" y="286736"/>
                      <a:pt x="277576" y="300037"/>
                    </a:cubicBezTo>
                    <a:cubicBezTo>
                      <a:pt x="276358" y="304907"/>
                      <a:pt x="275251" y="309936"/>
                      <a:pt x="272813" y="314325"/>
                    </a:cubicBezTo>
                    <a:cubicBezTo>
                      <a:pt x="267254" y="324332"/>
                      <a:pt x="263288" y="336550"/>
                      <a:pt x="253763" y="342900"/>
                    </a:cubicBezTo>
                    <a:cubicBezTo>
                      <a:pt x="228899" y="359476"/>
                      <a:pt x="250521" y="347681"/>
                      <a:pt x="215663" y="357187"/>
                    </a:cubicBezTo>
                    <a:cubicBezTo>
                      <a:pt x="205977" y="359829"/>
                      <a:pt x="187088" y="366712"/>
                      <a:pt x="187088" y="366712"/>
                    </a:cubicBezTo>
                    <a:cubicBezTo>
                      <a:pt x="182326" y="369887"/>
                      <a:pt x="178231" y="374427"/>
                      <a:pt x="172801" y="376237"/>
                    </a:cubicBezTo>
                    <a:cubicBezTo>
                      <a:pt x="138925" y="387530"/>
                      <a:pt x="68093" y="377193"/>
                      <a:pt x="48976" y="376237"/>
                    </a:cubicBezTo>
                    <a:cubicBezTo>
                      <a:pt x="44213" y="371475"/>
                      <a:pt x="40004" y="366085"/>
                      <a:pt x="34688" y="361950"/>
                    </a:cubicBezTo>
                    <a:cubicBezTo>
                      <a:pt x="25652" y="354922"/>
                      <a:pt x="6113" y="342900"/>
                      <a:pt x="6113" y="342900"/>
                    </a:cubicBezTo>
                    <a:cubicBezTo>
                      <a:pt x="4526" y="338137"/>
                      <a:pt x="-3037" y="331050"/>
                      <a:pt x="1351" y="328612"/>
                    </a:cubicBezTo>
                    <a:cubicBezTo>
                      <a:pt x="15503" y="320750"/>
                      <a:pt x="48976" y="319087"/>
                      <a:pt x="48976" y="319087"/>
                    </a:cubicBezTo>
                    <a:lnTo>
                      <a:pt x="87076" y="323850"/>
                    </a:lnTo>
                    <a:cubicBezTo>
                      <a:pt x="104369" y="326156"/>
                      <a:pt x="126755" y="329007"/>
                      <a:pt x="144226" y="333375"/>
                    </a:cubicBezTo>
                    <a:cubicBezTo>
                      <a:pt x="149096" y="334593"/>
                      <a:pt x="153751" y="336550"/>
                      <a:pt x="158513" y="338137"/>
                    </a:cubicBezTo>
                    <a:cubicBezTo>
                      <a:pt x="168038" y="344487"/>
                      <a:pt x="176228" y="353567"/>
                      <a:pt x="187088" y="357187"/>
                    </a:cubicBezTo>
                    <a:cubicBezTo>
                      <a:pt x="212236" y="365570"/>
                      <a:pt x="197200" y="359165"/>
                      <a:pt x="229951" y="381000"/>
                    </a:cubicBezTo>
                    <a:lnTo>
                      <a:pt x="244238" y="390525"/>
                    </a:lnTo>
                    <a:lnTo>
                      <a:pt x="258526" y="400050"/>
                    </a:lnTo>
                    <a:lnTo>
                      <a:pt x="268051" y="428625"/>
                    </a:lnTo>
                    <a:lnTo>
                      <a:pt x="272813" y="442912"/>
                    </a:lnTo>
                    <a:cubicBezTo>
                      <a:pt x="271226" y="454025"/>
                      <a:pt x="271277" y="465498"/>
                      <a:pt x="268051" y="476250"/>
                    </a:cubicBezTo>
                    <a:cubicBezTo>
                      <a:pt x="262385" y="495139"/>
                      <a:pt x="258129" y="488354"/>
                      <a:pt x="244238" y="495300"/>
                    </a:cubicBezTo>
                    <a:cubicBezTo>
                      <a:pt x="239119" y="497860"/>
                      <a:pt x="234713" y="501650"/>
                      <a:pt x="229951" y="504825"/>
                    </a:cubicBezTo>
                    <a:cubicBezTo>
                      <a:pt x="221868" y="529069"/>
                      <a:pt x="231682" y="512330"/>
                      <a:pt x="210901" y="523875"/>
                    </a:cubicBezTo>
                    <a:cubicBezTo>
                      <a:pt x="200894" y="529435"/>
                      <a:pt x="193685" y="541505"/>
                      <a:pt x="182326" y="542925"/>
                    </a:cubicBezTo>
                    <a:cubicBezTo>
                      <a:pt x="125258" y="550058"/>
                      <a:pt x="156981" y="546624"/>
                      <a:pt x="87076" y="552450"/>
                    </a:cubicBezTo>
                    <a:cubicBezTo>
                      <a:pt x="74376" y="550862"/>
                      <a:pt x="61004" y="552061"/>
                      <a:pt x="48976" y="547687"/>
                    </a:cubicBezTo>
                    <a:cubicBezTo>
                      <a:pt x="40907" y="544753"/>
                      <a:pt x="29699" y="525916"/>
                      <a:pt x="25163" y="519112"/>
                    </a:cubicBezTo>
                    <a:cubicBezTo>
                      <a:pt x="26751" y="514350"/>
                      <a:pt x="26376" y="508375"/>
                      <a:pt x="29926" y="504825"/>
                    </a:cubicBezTo>
                    <a:cubicBezTo>
                      <a:pt x="33476" y="501275"/>
                      <a:pt x="39193" y="500062"/>
                      <a:pt x="44213" y="500062"/>
                    </a:cubicBezTo>
                    <a:cubicBezTo>
                      <a:pt x="69663" y="500062"/>
                      <a:pt x="95013" y="503237"/>
                      <a:pt x="120413" y="504825"/>
                    </a:cubicBezTo>
                    <a:cubicBezTo>
                      <a:pt x="129938" y="506412"/>
                      <a:pt x="139562" y="507492"/>
                      <a:pt x="148988" y="509587"/>
                    </a:cubicBezTo>
                    <a:cubicBezTo>
                      <a:pt x="153889" y="510676"/>
                      <a:pt x="158406" y="513132"/>
                      <a:pt x="163276" y="514350"/>
                    </a:cubicBezTo>
                    <a:cubicBezTo>
                      <a:pt x="217130" y="527813"/>
                      <a:pt x="154358" y="508201"/>
                      <a:pt x="215663" y="528637"/>
                    </a:cubicBezTo>
                    <a:cubicBezTo>
                      <a:pt x="220426" y="530225"/>
                      <a:pt x="225774" y="530615"/>
                      <a:pt x="229951" y="533400"/>
                    </a:cubicBezTo>
                    <a:lnTo>
                      <a:pt x="244238" y="542925"/>
                    </a:lnTo>
                    <a:cubicBezTo>
                      <a:pt x="250588" y="552450"/>
                      <a:pt x="265533" y="560275"/>
                      <a:pt x="263288" y="571500"/>
                    </a:cubicBezTo>
                    <a:cubicBezTo>
                      <a:pt x="259764" y="589123"/>
                      <a:pt x="257875" y="610250"/>
                      <a:pt x="244238" y="623887"/>
                    </a:cubicBezTo>
                    <a:cubicBezTo>
                      <a:pt x="240191" y="627934"/>
                      <a:pt x="234713" y="630237"/>
                      <a:pt x="229951" y="633412"/>
                    </a:cubicBezTo>
                    <a:cubicBezTo>
                      <a:pt x="208517" y="665564"/>
                      <a:pt x="237236" y="630174"/>
                      <a:pt x="187088" y="652462"/>
                    </a:cubicBezTo>
                    <a:cubicBezTo>
                      <a:pt x="181857" y="654787"/>
                      <a:pt x="181139" y="662280"/>
                      <a:pt x="177563" y="666750"/>
                    </a:cubicBezTo>
                    <a:cubicBezTo>
                      <a:pt x="174758" y="670256"/>
                      <a:pt x="171213" y="673100"/>
                      <a:pt x="168038" y="67627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p:cNvCxnSpPr>
                <a:stCxn id="18" idx="0"/>
              </p:cNvCxnSpPr>
              <p:nvPr/>
            </p:nvCxnSpPr>
            <p:spPr>
              <a:xfrm flipV="1">
                <a:off x="2433638" y="1703786"/>
                <a:ext cx="7069" cy="3202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2440707" y="2663428"/>
                <a:ext cx="3534" cy="5786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mc:AlternateContent xmlns:mc="http://schemas.openxmlformats.org/markup-compatibility/2006" xmlns:a14="http://schemas.microsoft.com/office/drawing/2010/main">
        <mc:Choice Requires="a14">
          <p:sp>
            <p:nvSpPr>
              <p:cNvPr id="5" name="TextBox 4"/>
              <p:cNvSpPr txBox="1"/>
              <p:nvPr/>
            </p:nvSpPr>
            <p:spPr>
              <a:xfrm rot="16200000">
                <a:off x="8261382" y="5236447"/>
                <a:ext cx="100963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1</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i="1">
                              <a:latin typeface="Cambria Math" panose="02040503050406030204" pitchFamily="18" charset="0"/>
                            </a:rPr>
                            <m:t>2</m:t>
                          </m:r>
                        </m:sub>
                      </m:sSub>
                    </m:oMath>
                  </m:oMathPara>
                </a14:m>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rot="16200000">
                <a:off x="8261382" y="5236447"/>
                <a:ext cx="1009635" cy="369332"/>
              </a:xfrm>
              <a:prstGeom prst="rect">
                <a:avLst/>
              </a:prstGeom>
              <a:blipFill rotWithShape="0">
                <a:blip r:embed="rId4"/>
                <a:stretch>
                  <a:fillRect/>
                </a:stretch>
              </a:blipFill>
            </p:spPr>
            <p:txBody>
              <a:bodyPr/>
              <a:lstStyle/>
              <a:p>
                <a:r>
                  <a:rPr lang="en-US">
                    <a:noFill/>
                  </a:rPr>
                  <a:t> </a:t>
                </a:r>
              </a:p>
            </p:txBody>
          </p:sp>
        </mc:Fallback>
      </mc:AlternateContent>
      <p:sp>
        <p:nvSpPr>
          <p:cNvPr id="71680" name="TextBox 71679"/>
          <p:cNvSpPr txBox="1"/>
          <p:nvPr/>
        </p:nvSpPr>
        <p:spPr>
          <a:xfrm>
            <a:off x="7657739" y="4919447"/>
            <a:ext cx="282450" cy="369332"/>
          </a:xfrm>
          <a:prstGeom prst="rect">
            <a:avLst/>
          </a:prstGeom>
          <a:noFill/>
        </p:spPr>
        <p:txBody>
          <a:bodyPr wrap="none" rtlCol="0">
            <a:spAutoFit/>
          </a:bodyPr>
          <a:lstStyle/>
          <a:p>
            <a:r>
              <a:rPr lang="en-US" dirty="0" smtClean="0"/>
              <a:t>L</a:t>
            </a:r>
            <a:endParaRPr lang="en-US" dirty="0"/>
          </a:p>
        </p:txBody>
      </p:sp>
      <mc:AlternateContent xmlns:mc="http://schemas.openxmlformats.org/markup-compatibility/2006" xmlns:a14="http://schemas.microsoft.com/office/drawing/2010/main">
        <mc:Choice Requires="a14">
          <p:sp>
            <p:nvSpPr>
              <p:cNvPr id="71681" name="TextBox 71680"/>
              <p:cNvSpPr txBox="1"/>
              <p:nvPr/>
            </p:nvSpPr>
            <p:spPr>
              <a:xfrm>
                <a:off x="381000" y="4579411"/>
                <a:ext cx="6133268" cy="1768626"/>
              </a:xfrm>
              <a:prstGeom prst="rect">
                <a:avLst/>
              </a:prstGeom>
              <a:noFill/>
            </p:spPr>
            <p:txBody>
              <a:bodyPr wrap="square" rtlCol="0">
                <a:spAutoFit/>
              </a:bodyPr>
              <a:lstStyle/>
              <a:p>
                <a:r>
                  <a:rPr lang="en-US" sz="2400" dirty="0" smtClean="0"/>
                  <a:t>The circuit for t&gt;0 is shown on the right, since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1</m:t>
                        </m:r>
                      </m:sub>
                    </m:sSub>
                    <m:r>
                      <a:rPr lang="en-US" sz="2400" b="0" i="1" smtClean="0">
                        <a:latin typeface="Cambria Math" panose="02040503050406030204" pitchFamily="18" charset="0"/>
                      </a:rPr>
                      <m:t>&amp; </m:t>
                    </m:r>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2</m:t>
                        </m:r>
                      </m:sub>
                    </m:sSub>
                  </m:oMath>
                </a14:m>
                <a:r>
                  <a:rPr lang="en-US" sz="2400" dirty="0" smtClean="0"/>
                  <a:t> are in series after the switch opens. This is the same circuit as the previous case, so</a:t>
                </a:r>
              </a:p>
              <a:p>
                <a:pPr algn="ct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r>
                      <a:rPr lang="en-US" sz="2400" i="1">
                        <a:latin typeface="Cambria Math" panose="02040503050406030204" pitchFamily="18" charset="0"/>
                      </a:rPr>
                      <m:t>(</m:t>
                    </m:r>
                    <m:r>
                      <a:rPr lang="en-US" sz="2400" i="1">
                        <a:latin typeface="Cambria Math" panose="02040503050406030204" pitchFamily="18" charset="0"/>
                      </a:rPr>
                      <m:t>𝑡</m:t>
                    </m:r>
                    <m:r>
                      <a:rPr lang="en-US" sz="2400" i="1">
                        <a:latin typeface="Cambria Math" panose="02040503050406030204" pitchFamily="18" charset="0"/>
                      </a:rPr>
                      <m:t>)=</m:t>
                    </m:r>
                    <m:sSub>
                      <m:sSubPr>
                        <m:ctrlPr>
                          <a:rPr lang="en-US" sz="2400" i="1">
                            <a:latin typeface="Cambria Math" panose="02040503050406030204" pitchFamily="18" charset="0"/>
                          </a:rPr>
                        </m:ctrlPr>
                      </m:sSubPr>
                      <m:e>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1</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2</m:t>
                                </m:r>
                              </m:sub>
                            </m:sSub>
                          </m:den>
                        </m:f>
                        <m:r>
                          <a:rPr lang="en-US" sz="2400" i="1">
                            <a:latin typeface="Cambria Math" panose="02040503050406030204" pitchFamily="18" charset="0"/>
                          </a:rPr>
                          <m:t>𝐼</m:t>
                        </m:r>
                      </m:e>
                      <m:sub>
                        <m:r>
                          <a:rPr lang="en-US" sz="2400" i="1">
                            <a:latin typeface="Cambria Math" panose="02040503050406030204" pitchFamily="18" charset="0"/>
                          </a:rPr>
                          <m:t>𝑜</m:t>
                        </m:r>
                      </m:sub>
                    </m:sSub>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𝑡</m:t>
                        </m:r>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𝜏</m:t>
                        </m:r>
                      </m:sup>
                    </m:sSup>
                  </m:oMath>
                </a14:m>
                <a:r>
                  <a:rPr lang="en-US" sz="2400" dirty="0"/>
                  <a:t> for </a:t>
                </a:r>
                <a14:m>
                  <m:oMath xmlns:m="http://schemas.openxmlformats.org/officeDocument/2006/math">
                    <m:r>
                      <a:rPr lang="en-US" sz="2400" i="1">
                        <a:latin typeface="Cambria Math" panose="02040503050406030204" pitchFamily="18" charset="0"/>
                        <a:ea typeface="Cambria Math" panose="02040503050406030204" pitchFamily="18" charset="0"/>
                      </a:rPr>
                      <m:t>𝜏</m:t>
                    </m:r>
                    <m:r>
                      <a:rPr lang="en-US" sz="2400" i="1">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ea typeface="Cambria Math" panose="02040503050406030204" pitchFamily="18" charset="0"/>
                          </a:rPr>
                        </m:ctrlPr>
                      </m:fPr>
                      <m:num>
                        <m:r>
                          <a:rPr lang="en-US" sz="2400" i="1">
                            <a:latin typeface="Cambria Math" panose="02040503050406030204" pitchFamily="18" charset="0"/>
                            <a:ea typeface="Cambria Math" panose="02040503050406030204" pitchFamily="18" charset="0"/>
                          </a:rPr>
                          <m:t>𝐿</m:t>
                        </m:r>
                      </m:num>
                      <m:den>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1</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2</m:t>
                            </m:r>
                          </m:sub>
                        </m:sSub>
                      </m:den>
                    </m:f>
                  </m:oMath>
                </a14:m>
                <a:endParaRPr lang="en-US" sz="2400" dirty="0"/>
              </a:p>
            </p:txBody>
          </p:sp>
        </mc:Choice>
        <mc:Fallback xmlns="">
          <p:sp>
            <p:nvSpPr>
              <p:cNvPr id="71681" name="TextBox 71680"/>
              <p:cNvSpPr txBox="1">
                <a:spLocks noRot="1" noChangeAspect="1" noMove="1" noResize="1" noEditPoints="1" noAdjustHandles="1" noChangeArrowheads="1" noChangeShapeType="1" noTextEdit="1"/>
              </p:cNvSpPr>
              <p:nvPr/>
            </p:nvSpPr>
            <p:spPr>
              <a:xfrm>
                <a:off x="381000" y="4579411"/>
                <a:ext cx="6133268" cy="1768626"/>
              </a:xfrm>
              <a:prstGeom prst="rect">
                <a:avLst/>
              </a:prstGeom>
              <a:blipFill rotWithShape="0">
                <a:blip r:embed="rId5"/>
                <a:stretch>
                  <a:fillRect l="-1590" t="-2759" b="-345"/>
                </a:stretch>
              </a:blipFill>
            </p:spPr>
            <p:txBody>
              <a:bodyPr/>
              <a:lstStyle/>
              <a:p>
                <a:r>
                  <a:rPr lang="en-US">
                    <a:noFill/>
                  </a:rPr>
                  <a:t> </a:t>
                </a:r>
              </a:p>
            </p:txBody>
          </p:sp>
        </mc:Fallback>
      </mc:AlternateContent>
    </p:spTree>
    <p:extLst>
      <p:ext uri="{BB962C8B-B14F-4D97-AF65-F5344CB8AC3E}">
        <p14:creationId xmlns:p14="http://schemas.microsoft.com/office/powerpoint/2010/main" val="3242185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2514600"/>
            <a:ext cx="7543800" cy="1828800"/>
          </a:xfrm>
        </p:spPr>
        <p:txBody>
          <a:bodyPr>
            <a:normAutofit fontScale="90000"/>
          </a:bodyPr>
          <a:lstStyle/>
          <a:p>
            <a:r>
              <a:rPr lang="en-US" dirty="0"/>
              <a:t>First Order Transients</a:t>
            </a:r>
            <a:r>
              <a:rPr lang="en-US" sz="4400" dirty="0" smtClean="0"/>
              <a:t/>
            </a:r>
            <a:br>
              <a:rPr lang="en-US" sz="4400" dirty="0" smtClean="0"/>
            </a:br>
            <a:r>
              <a:rPr lang="en-US" dirty="0" smtClean="0"/>
              <a:t>Part 2: Circuits </a:t>
            </a:r>
            <a:r>
              <a:rPr lang="en-US" dirty="0"/>
              <a:t>excited </a:t>
            </a:r>
            <a:r>
              <a:rPr lang="en-US" dirty="0" smtClean="0"/>
              <a:t>by sources </a:t>
            </a:r>
            <a:endParaRPr lang="en-US" sz="3600" dirty="0"/>
          </a:p>
        </p:txBody>
      </p:sp>
      <p:sp>
        <p:nvSpPr>
          <p:cNvPr id="5" name="Subtitle 2"/>
          <p:cNvSpPr txBox="1">
            <a:spLocks/>
          </p:cNvSpPr>
          <p:nvPr/>
        </p:nvSpPr>
        <p:spPr>
          <a:xfrm>
            <a:off x="1295400" y="914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1977898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58200" cy="548640"/>
          </a:xfrm>
        </p:spPr>
        <p:txBody>
          <a:bodyPr>
            <a:noAutofit/>
          </a:bodyPr>
          <a:lstStyle/>
          <a:p>
            <a:pPr lvl="1" algn="ctr" rtl="0">
              <a:spcBef>
                <a:spcPct val="0"/>
              </a:spcBef>
            </a:pPr>
            <a:r>
              <a:rPr lang="en-US" sz="4000" dirty="0" smtClean="0">
                <a:latin typeface="+mj-lt"/>
              </a:rPr>
              <a:t>CIRCUITS </a:t>
            </a:r>
            <a:r>
              <a:rPr lang="en-US" sz="4000" dirty="0">
                <a:latin typeface="+mj-lt"/>
              </a:rPr>
              <a:t>EXCITED BY </a:t>
            </a:r>
            <a:r>
              <a:rPr lang="en-US" sz="4000" dirty="0" smtClean="0">
                <a:latin typeface="+mj-lt"/>
              </a:rPr>
              <a:t>SOURCES</a:t>
            </a:r>
            <a:endParaRPr lang="en-US" sz="4000" dirty="0">
              <a:latin typeface="+mj-lt"/>
            </a:endParaRPr>
          </a:p>
        </p:txBody>
      </p:sp>
      <p:sp>
        <p:nvSpPr>
          <p:cNvPr id="3" name="Content Placeholder 2"/>
          <p:cNvSpPr>
            <a:spLocks noGrp="1"/>
          </p:cNvSpPr>
          <p:nvPr>
            <p:ph idx="1"/>
          </p:nvPr>
        </p:nvSpPr>
        <p:spPr>
          <a:xfrm>
            <a:off x="381000" y="914400"/>
            <a:ext cx="8458200" cy="5562600"/>
          </a:xfrm>
        </p:spPr>
        <p:txBody>
          <a:bodyPr>
            <a:noAutofit/>
          </a:bodyPr>
          <a:lstStyle/>
          <a:p>
            <a:pPr marL="0" indent="0">
              <a:spcBef>
                <a:spcPts val="0"/>
              </a:spcBef>
              <a:buNone/>
            </a:pPr>
            <a:r>
              <a:rPr lang="en-US" sz="2400" dirty="0" smtClean="0"/>
              <a:t>ALGORITHM </a:t>
            </a:r>
            <a:r>
              <a:rPr lang="en-US" sz="2400" dirty="0" smtClean="0">
                <a:solidFill>
                  <a:srgbClr val="FFFF00"/>
                </a:solidFill>
              </a:rPr>
              <a:t>(Note that steps 1-5 are identical with last algorithm)</a:t>
            </a:r>
            <a:r>
              <a:rPr lang="en-US" sz="2400" dirty="0" smtClean="0"/>
              <a:t>:</a:t>
            </a:r>
          </a:p>
          <a:p>
            <a:pPr>
              <a:spcBef>
                <a:spcPts val="0"/>
              </a:spcBef>
              <a:buFont typeface="+mj-lt"/>
              <a:buAutoNum type="arabicPeriod"/>
            </a:pPr>
            <a:r>
              <a:rPr lang="en-US" sz="2400" dirty="0" smtClean="0"/>
              <a:t>Get circuit.</a:t>
            </a:r>
          </a:p>
          <a:p>
            <a:pPr>
              <a:spcBef>
                <a:spcPts val="0"/>
              </a:spcBef>
              <a:buFont typeface="+mj-lt"/>
              <a:buAutoNum type="arabicPeriod"/>
            </a:pPr>
            <a:r>
              <a:rPr lang="en-US" sz="2400" dirty="0" smtClean="0"/>
              <a:t>Find initial condition on energy storage element (draw circuit for t&lt;0  if needed).</a:t>
            </a:r>
          </a:p>
          <a:p>
            <a:pPr>
              <a:spcBef>
                <a:spcPts val="0"/>
              </a:spcBef>
              <a:buFont typeface="+mj-lt"/>
              <a:buAutoNum type="arabicPeriod"/>
            </a:pPr>
            <a:r>
              <a:rPr lang="en-US" sz="2400" dirty="0" smtClean="0"/>
              <a:t>Write complete set of 1</a:t>
            </a:r>
            <a:r>
              <a:rPr lang="en-US" sz="2400" baseline="30000" dirty="0" smtClean="0"/>
              <a:t>st</a:t>
            </a:r>
            <a:r>
              <a:rPr lang="en-US" sz="2400" dirty="0" smtClean="0"/>
              <a:t>-order differential equations (draw circuit for t&gt;0 .)</a:t>
            </a:r>
          </a:p>
          <a:p>
            <a:pPr>
              <a:spcBef>
                <a:spcPts val="0"/>
              </a:spcBef>
              <a:buFont typeface="+mj-lt"/>
              <a:buAutoNum type="arabicPeriod"/>
            </a:pPr>
            <a:r>
              <a:rPr lang="en-US" sz="2400" dirty="0" smtClean="0"/>
              <a:t>Rearrange equations to get one equation for desired unknown (usually a capacitor voltage or inductor current, irrespective of ultimate goal)</a:t>
            </a:r>
          </a:p>
          <a:p>
            <a:pPr>
              <a:spcBef>
                <a:spcPts val="0"/>
              </a:spcBef>
              <a:buFont typeface="+mj-lt"/>
              <a:buAutoNum type="arabicPeriod"/>
            </a:pPr>
            <a:r>
              <a:rPr lang="en-US" sz="2400" dirty="0" smtClean="0"/>
              <a:t>Find characteristic equation and general homogeneous solution</a:t>
            </a:r>
          </a:p>
          <a:p>
            <a:pPr>
              <a:spcBef>
                <a:spcPts val="0"/>
              </a:spcBef>
              <a:buFont typeface="+mj-lt"/>
              <a:buAutoNum type="arabicPeriod"/>
            </a:pPr>
            <a:r>
              <a:rPr lang="en-US" sz="2400" dirty="0" smtClean="0">
                <a:solidFill>
                  <a:srgbClr val="FF0000"/>
                </a:solidFill>
              </a:rPr>
              <a:t>Find the particular solution by method of undetermined coefficients or SSS analysis.</a:t>
            </a:r>
          </a:p>
          <a:p>
            <a:pPr>
              <a:spcBef>
                <a:spcPts val="0"/>
              </a:spcBef>
              <a:buFont typeface="+mj-lt"/>
              <a:buAutoNum type="arabicPeriod"/>
            </a:pPr>
            <a:r>
              <a:rPr lang="en-US" sz="2400" dirty="0" smtClean="0"/>
              <a:t>Plug in initial condition </a:t>
            </a:r>
            <a:r>
              <a:rPr lang="en-US" sz="2400" dirty="0" smtClean="0">
                <a:solidFill>
                  <a:srgbClr val="FF0000"/>
                </a:solidFill>
              </a:rPr>
              <a:t>to COMPLETE solution (general homogeneous plus particular) </a:t>
            </a:r>
            <a:r>
              <a:rPr lang="en-US" sz="2400" dirty="0" smtClean="0"/>
              <a:t>to get specific solution.</a:t>
            </a:r>
            <a:endParaRPr lang="en-US" sz="2400" dirty="0"/>
          </a:p>
        </p:txBody>
      </p:sp>
    </p:spTree>
    <p:extLst>
      <p:ext uri="{BB962C8B-B14F-4D97-AF65-F5344CB8AC3E}">
        <p14:creationId xmlns:p14="http://schemas.microsoft.com/office/powerpoint/2010/main" val="3929729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1871"/>
            <a:ext cx="8229600" cy="639762"/>
          </a:xfrm>
        </p:spPr>
        <p:txBody>
          <a:bodyPr>
            <a:noAutofit/>
          </a:bodyPr>
          <a:lstStyle/>
          <a:p>
            <a:pPr lvl="1" algn="ctr" rtl="0">
              <a:spcBef>
                <a:spcPct val="0"/>
              </a:spcBef>
            </a:pPr>
            <a:r>
              <a:rPr lang="en-US" sz="4000" dirty="0" smtClean="0">
                <a:latin typeface="+mj-lt"/>
              </a:rPr>
              <a:t>RC Circuits excited by sources</a:t>
            </a:r>
            <a:endParaRPr lang="en-US" sz="4000" dirty="0">
              <a:latin typeface="+mj-lt"/>
            </a:endParaRPr>
          </a:p>
        </p:txBody>
      </p:sp>
      <p:pic>
        <p:nvPicPr>
          <p:cNvPr id="1026" name="Picture 2"/>
          <p:cNvPicPr>
            <a:picLocks noChangeAspect="1" noChangeArrowheads="1"/>
          </p:cNvPicPr>
          <p:nvPr/>
        </p:nvPicPr>
        <p:blipFill>
          <a:blip r:embed="rId2" cstate="print"/>
          <a:srcRect/>
          <a:stretch>
            <a:fillRect/>
          </a:stretch>
        </p:blipFill>
        <p:spPr bwMode="auto">
          <a:xfrm>
            <a:off x="228600" y="748979"/>
            <a:ext cx="2286000" cy="1672293"/>
          </a:xfrm>
          <a:prstGeom prst="rect">
            <a:avLst/>
          </a:prstGeom>
          <a:noFill/>
          <a:ln w="9525">
            <a:noFill/>
            <a:miter lim="800000"/>
            <a:headEnd/>
            <a:tailEnd/>
          </a:ln>
          <a:effectLst/>
        </p:spPr>
      </p:pic>
      <p:sp>
        <p:nvSpPr>
          <p:cNvPr id="5" name="Title 1"/>
          <p:cNvSpPr txBox="1">
            <a:spLocks/>
          </p:cNvSpPr>
          <p:nvPr/>
        </p:nvSpPr>
        <p:spPr>
          <a:xfrm>
            <a:off x="2667000" y="914400"/>
            <a:ext cx="6248400" cy="381000"/>
          </a:xfrm>
          <a:prstGeom prst="rect">
            <a:avLst/>
          </a:prstGeom>
        </p:spPr>
        <p:txBody>
          <a:bodyPr vert="horz" lIns="91440" tIns="45720" rIns="91440" bIns="45720" rtlCol="0" anchor="ctr">
            <a:noAutofit/>
          </a:bodyPr>
          <a:lstStyle/>
          <a:p>
            <a:pPr marL="0" marR="0" lvl="1"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Find the voltage across the capacitor for t&gt;0.</a:t>
            </a:r>
            <a:endParaRPr kumimoji="0" lang="en-U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6" name="Rectangle 5"/>
              <p:cNvSpPr/>
              <p:nvPr/>
            </p:nvSpPr>
            <p:spPr>
              <a:xfrm>
                <a:off x="2514600" y="1256740"/>
                <a:ext cx="6477000" cy="1235916"/>
              </a:xfrm>
              <a:prstGeom prst="rect">
                <a:avLst/>
              </a:prstGeom>
            </p:spPr>
            <p:txBody>
              <a:bodyPr wrap="square">
                <a:spAutoFit/>
              </a:bodyPr>
              <a:lstStyle/>
              <a:p>
                <a:pPr marL="342900" indent="-342900">
                  <a:buFont typeface="+mj-lt"/>
                  <a:buAutoNum type="arabicPeriod" startAt="2"/>
                </a:pPr>
                <a:r>
                  <a:rPr lang="en-US" sz="2400" dirty="0" smtClean="0">
                    <a:solidFill>
                      <a:srgbClr val="7030A0"/>
                    </a:solidFill>
                  </a:rPr>
                  <a:t>Find initial condition on energy storage element (If no source for t&lt;0, always assume zero!).</a:t>
                </a:r>
              </a:p>
              <a:p>
                <a:pPr/>
                <a14:m>
                  <m:oMathPara xmlns:m="http://schemas.openxmlformats.org/officeDocument/2006/math">
                    <m:oMathParaPr>
                      <m:jc m:val="centerGroup"/>
                    </m:oMathParaPr>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b="0" i="1" smtClean="0">
                          <a:latin typeface="Cambria Math" panose="02040503050406030204" pitchFamily="18" charset="0"/>
                        </a:rPr>
                        <m:t>=0</m:t>
                      </m:r>
                      <m:r>
                        <a:rPr lang="en-US" sz="2400" b="0" i="1" smtClean="0">
                          <a:latin typeface="Cambria Math" panose="02040503050406030204" pitchFamily="18" charset="0"/>
                        </a:rPr>
                        <m:t>𝑉</m:t>
                      </m:r>
                    </m:oMath>
                  </m:oMathPara>
                </a14:m>
                <a:endParaRPr lang="en-US" sz="2400" dirty="0"/>
              </a:p>
            </p:txBody>
          </p:sp>
        </mc:Choice>
        <mc:Fallback xmlns="">
          <p:sp>
            <p:nvSpPr>
              <p:cNvPr id="6" name="Rectangle 5"/>
              <p:cNvSpPr>
                <a:spLocks noRot="1" noChangeAspect="1" noMove="1" noResize="1" noEditPoints="1" noAdjustHandles="1" noChangeArrowheads="1" noChangeShapeType="1" noTextEdit="1"/>
              </p:cNvSpPr>
              <p:nvPr/>
            </p:nvSpPr>
            <p:spPr>
              <a:xfrm>
                <a:off x="2514600" y="1256740"/>
                <a:ext cx="6477000" cy="1235916"/>
              </a:xfrm>
              <a:prstGeom prst="rect">
                <a:avLst/>
              </a:prstGeom>
              <a:blipFill rotWithShape="0">
                <a:blip r:embed="rId3"/>
                <a:stretch>
                  <a:fillRect l="-1507" t="-4433" r="-17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228600" y="2564039"/>
                <a:ext cx="7942787" cy="4649478"/>
              </a:xfrm>
              <a:prstGeom prst="rect">
                <a:avLst/>
              </a:prstGeom>
              <a:ln>
                <a:noFill/>
              </a:ln>
            </p:spPr>
            <p:txBody>
              <a:bodyPr wrap="square">
                <a:spAutoFit/>
              </a:bodyPr>
              <a:lstStyle/>
              <a:p>
                <a:pPr marL="342900" indent="-342900">
                  <a:buFont typeface="+mj-lt"/>
                  <a:buAutoNum type="arabicPeriod" startAt="3"/>
                </a:pPr>
                <a:r>
                  <a:rPr lang="en-US" sz="2400" dirty="0" smtClean="0">
                    <a:solidFill>
                      <a:srgbClr val="7030A0"/>
                    </a:solidFill>
                  </a:rPr>
                  <a:t>Write complete set of 1</a:t>
                </a:r>
                <a:r>
                  <a:rPr lang="en-US" sz="2400" baseline="30000" dirty="0">
                    <a:solidFill>
                      <a:srgbClr val="7030A0"/>
                    </a:solidFill>
                  </a:rPr>
                  <a:t>st</a:t>
                </a:r>
                <a:r>
                  <a:rPr lang="en-US" sz="2400" dirty="0">
                    <a:solidFill>
                      <a:srgbClr val="7030A0"/>
                    </a:solidFill>
                  </a:rPr>
                  <a:t>-order differential equations </a:t>
                </a:r>
                <a:r>
                  <a:rPr lang="en-US" sz="2400" dirty="0" smtClean="0">
                    <a:solidFill>
                      <a:srgbClr val="7030A0"/>
                    </a:solidFill>
                  </a:rPr>
                  <a:t>(NOTE that the switch is closed for t&gt;0!).</a:t>
                </a:r>
              </a:p>
              <a:p>
                <a:r>
                  <a:rPr lang="en-US" sz="2400" dirty="0" smtClean="0"/>
                  <a:t>	</a:t>
                </a:r>
                <a14:m>
                  <m:oMath xmlns:m="http://schemas.openxmlformats.org/officeDocument/2006/math">
                    <m:sSub>
                      <m:sSubPr>
                        <m:ctrlPr>
                          <a:rPr lang="en-US" sz="2400" i="1" smtClean="0">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𝑐</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𝑅</m:t>
                        </m:r>
                      </m:sub>
                    </m:sSub>
                    <m:r>
                      <a:rPr lang="en-US" sz="2400" b="0" i="1" smtClean="0">
                        <a:latin typeface="Cambria Math" panose="02040503050406030204" pitchFamily="18" charset="0"/>
                      </a:rPr>
                      <m:t>=0;         </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𝑅</m:t>
                        </m:r>
                      </m:sub>
                    </m:sSub>
                    <m:r>
                      <a:rPr lang="en-US" sz="2400" b="0" i="1" smtClean="0">
                        <a:latin typeface="Cambria Math" panose="02040503050406030204" pitchFamily="18" charset="0"/>
                      </a:rPr>
                      <m:t>=30</m:t>
                    </m:r>
                    <m:r>
                      <a:rPr lang="en-US" sz="2400" i="1">
                        <a:latin typeface="Cambria Math" panose="02040503050406030204" pitchFamily="18" charset="0"/>
                      </a:rPr>
                      <m:t>0</m:t>
                    </m:r>
                    <m:r>
                      <a:rPr lang="en-US" sz="2400" b="0" i="1" smtClean="0">
                        <a:latin typeface="Cambria Math" panose="02040503050406030204" pitchFamily="18" charset="0"/>
                      </a:rPr>
                      <m:t> </m:t>
                    </m:r>
                    <m:r>
                      <a:rPr lang="en-US" sz="2400" b="0" i="1" smtClean="0">
                        <a:latin typeface="Cambria Math" panose="02040503050406030204" pitchFamily="18" charset="0"/>
                      </a:rPr>
                      <m:t>𝑉</m:t>
                    </m:r>
                  </m:oMath>
                </a14:m>
                <a:endParaRPr lang="en-US" sz="2400" dirty="0"/>
              </a:p>
              <a:p>
                <a:endParaRPr lang="en-US" sz="2400" b="0" dirty="0" smtClean="0"/>
              </a:p>
              <a:p>
                <a:pPr lvl="1"/>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𝑐</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𝐶</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𝑑</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sub>
                        </m:sSub>
                      </m:num>
                      <m:den>
                        <m:r>
                          <a:rPr lang="en-US" sz="2400" b="0" i="1" smtClean="0">
                            <a:latin typeface="Cambria Math" panose="02040503050406030204" pitchFamily="18" charset="0"/>
                          </a:rPr>
                          <m:t>𝑑𝑡</m:t>
                        </m:r>
                      </m:den>
                    </m:f>
                    <m:sSub>
                      <m:sSubPr>
                        <m:ctrlPr>
                          <a:rPr lang="en-US" sz="2400" i="1">
                            <a:latin typeface="Cambria Math" panose="02040503050406030204" pitchFamily="18" charset="0"/>
                          </a:rPr>
                        </m:ctrlPr>
                      </m:sSubPr>
                      <m:e>
                        <m:r>
                          <a:rPr lang="en-US" sz="2400" b="0" i="1" smtClean="0">
                            <a:latin typeface="Cambria Math" panose="02040503050406030204" pitchFamily="18" charset="0"/>
                          </a:rPr>
                          <m:t>;                     </m:t>
                        </m:r>
                        <m:r>
                          <a:rPr lang="en-US" sz="2400" i="1">
                            <a:latin typeface="Cambria Math" panose="02040503050406030204" pitchFamily="18" charset="0"/>
                          </a:rPr>
                          <m:t>𝑣</m:t>
                        </m:r>
                      </m:e>
                      <m:sub>
                        <m:r>
                          <a:rPr lang="en-US" sz="2400" i="1">
                            <a:latin typeface="Cambria Math" panose="02040503050406030204" pitchFamily="18" charset="0"/>
                          </a:rPr>
                          <m:t>𝑅</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𝑅</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𝑅</m:t>
                        </m:r>
                      </m:sub>
                    </m:sSub>
                  </m:oMath>
                </a14:m>
                <a:r>
                  <a:rPr lang="en-US" sz="2400" dirty="0" smtClean="0"/>
                  <a:t>(t)</a:t>
                </a:r>
              </a:p>
              <a:p>
                <a:pPr lvl="1"/>
                <a:endParaRPr lang="en-US" sz="2400" dirty="0" smtClean="0"/>
              </a:p>
              <a:p>
                <a:pPr lvl="1"/>
                <a14:m>
                  <m:oMathPara xmlns:m="http://schemas.openxmlformats.org/officeDocument/2006/math">
                    <m:oMathParaPr>
                      <m:jc m:val="left"/>
                    </m:oMathParaPr>
                    <m:oMath xmlns:m="http://schemas.openxmlformats.org/officeDocument/2006/math">
                      <m:r>
                        <a:rPr lang="en-US" sz="2400" i="1" smtClean="0">
                          <a:solidFill>
                            <a:srgbClr val="C00000"/>
                          </a:solidFill>
                          <a:latin typeface="Cambria Math" panose="02040503050406030204" pitchFamily="18" charset="0"/>
                        </a:rPr>
                        <m:t>𝐶</m:t>
                      </m:r>
                      <m:f>
                        <m:fPr>
                          <m:ctrlPr>
                            <a:rPr lang="en-US" sz="2400" i="1">
                              <a:solidFill>
                                <a:srgbClr val="C00000"/>
                              </a:solidFill>
                              <a:latin typeface="Cambria Math" panose="02040503050406030204" pitchFamily="18" charset="0"/>
                            </a:rPr>
                          </m:ctrlPr>
                        </m:fPr>
                        <m:num>
                          <m:r>
                            <a:rPr lang="en-US" sz="2400" i="1">
                              <a:solidFill>
                                <a:srgbClr val="C00000"/>
                              </a:solidFill>
                              <a:latin typeface="Cambria Math" panose="02040503050406030204" pitchFamily="18" charset="0"/>
                            </a:rPr>
                            <m:t>𝑑</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sub>
                          </m:sSub>
                        </m:num>
                        <m:den>
                          <m:r>
                            <a:rPr lang="en-US" sz="2400" i="1">
                              <a:solidFill>
                                <a:srgbClr val="C00000"/>
                              </a:solidFill>
                              <a:latin typeface="Cambria Math" panose="02040503050406030204" pitchFamily="18" charset="0"/>
                            </a:rPr>
                            <m:t>𝑑𝑡</m:t>
                          </m:r>
                        </m:den>
                      </m:f>
                      <m:r>
                        <a:rPr lang="en-US" sz="2400" b="0" i="1" smtClean="0">
                          <a:solidFill>
                            <a:srgbClr val="C00000"/>
                          </a:solidFill>
                          <a:latin typeface="Cambria Math" panose="02040503050406030204" pitchFamily="18" charset="0"/>
                        </a:rPr>
                        <m:t>=</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𝑅</m:t>
                          </m:r>
                        </m:sub>
                      </m:sSub>
                      <m:r>
                        <a:rPr lang="en-US" sz="2400" i="1">
                          <a:solidFill>
                            <a:srgbClr val="C00000"/>
                          </a:solidFill>
                          <a:latin typeface="Cambria Math" panose="02040503050406030204" pitchFamily="18" charset="0"/>
                        </a:rPr>
                        <m:t>; </m:t>
                      </m:r>
                      <m:r>
                        <a:rPr lang="en-US" sz="2400" b="0" i="1" smtClean="0">
                          <a:solidFill>
                            <a:srgbClr val="C00000"/>
                          </a:solidFill>
                          <a:latin typeface="Cambria Math" panose="02040503050406030204" pitchFamily="18" charset="0"/>
                        </a:rPr>
                        <m:t>   </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sub>
                      </m:sSub>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𝑅𝐶</m:t>
                      </m:r>
                      <m:f>
                        <m:fPr>
                          <m:ctrlPr>
                            <a:rPr lang="en-US" sz="2400" i="1">
                              <a:solidFill>
                                <a:srgbClr val="C00000"/>
                              </a:solidFill>
                              <a:latin typeface="Cambria Math" panose="02040503050406030204" pitchFamily="18" charset="0"/>
                            </a:rPr>
                          </m:ctrlPr>
                        </m:fPr>
                        <m:num>
                          <m:r>
                            <a:rPr lang="en-US" sz="2400" i="1">
                              <a:solidFill>
                                <a:srgbClr val="C00000"/>
                              </a:solidFill>
                              <a:latin typeface="Cambria Math" panose="02040503050406030204" pitchFamily="18" charset="0"/>
                            </a:rPr>
                            <m:t>𝑑</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sub>
                          </m:sSub>
                        </m:num>
                        <m:den>
                          <m:r>
                            <a:rPr lang="en-US" sz="2400" i="1">
                              <a:solidFill>
                                <a:srgbClr val="C00000"/>
                              </a:solidFill>
                              <a:latin typeface="Cambria Math" panose="02040503050406030204" pitchFamily="18" charset="0"/>
                            </a:rPr>
                            <m:t>𝑑𝑡</m:t>
                          </m:r>
                        </m:den>
                      </m:f>
                      <m:r>
                        <a:rPr lang="en-US" sz="2400" i="1">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30</m:t>
                      </m:r>
                      <m:r>
                        <a:rPr lang="en-US" sz="2400" i="1">
                          <a:solidFill>
                            <a:srgbClr val="C00000"/>
                          </a:solidFill>
                          <a:latin typeface="Cambria Math" panose="02040503050406030204" pitchFamily="18" charset="0"/>
                        </a:rPr>
                        <m:t>0</m:t>
                      </m:r>
                      <m:r>
                        <a:rPr lang="en-US" sz="2400" b="0" i="1" smtClean="0">
                          <a:solidFill>
                            <a:srgbClr val="C00000"/>
                          </a:solidFill>
                          <a:latin typeface="Cambria Math" panose="02040503050406030204" pitchFamily="18" charset="0"/>
                        </a:rPr>
                        <m:t> </m:t>
                      </m:r>
                      <m:r>
                        <a:rPr lang="en-US" sz="2400" b="0" i="1" smtClean="0">
                          <a:solidFill>
                            <a:srgbClr val="C00000"/>
                          </a:solidFill>
                          <a:latin typeface="Cambria Math" panose="02040503050406030204" pitchFamily="18" charset="0"/>
                        </a:rPr>
                        <m:t>𝑉</m:t>
                      </m:r>
                    </m:oMath>
                  </m:oMathPara>
                </a14:m>
                <a:r>
                  <a:rPr lang="en-US" sz="2400" dirty="0" smtClean="0">
                    <a:solidFill>
                      <a:srgbClr val="C00000"/>
                    </a:solidFill>
                  </a:rPr>
                  <a:t/>
                </a:r>
                <a:br>
                  <a:rPr lang="en-US" sz="2400" dirty="0" smtClean="0">
                    <a:solidFill>
                      <a:srgbClr val="C00000"/>
                    </a:solidFill>
                  </a:rPr>
                </a:br>
                <a:endParaRPr lang="en-US" sz="2400" dirty="0" smtClean="0">
                  <a:solidFill>
                    <a:srgbClr val="C00000"/>
                  </a:solidFill>
                </a:endParaRPr>
              </a:p>
              <a:p>
                <a:pPr lvl="1"/>
                <a:endParaRPr lang="en-US" sz="2400" i="1" dirty="0">
                  <a:solidFill>
                    <a:srgbClr val="C00000"/>
                  </a:solidFill>
                  <a:latin typeface="Cambria Math" panose="02040503050406030204" pitchFamily="18" charset="0"/>
                </a:endParaRPr>
              </a:p>
              <a:p>
                <a:pPr lvl="1"/>
                <a14:m>
                  <m:oMathPara xmlns:m="http://schemas.openxmlformats.org/officeDocument/2006/math">
                    <m:oMathParaPr>
                      <m:jc m:val="left"/>
                    </m:oMathParaPr>
                    <m:oMath xmlns:m="http://schemas.openxmlformats.org/officeDocument/2006/math">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sub>
                      </m:sSub>
                      <m:d>
                        <m:dPr>
                          <m:ctrlPr>
                            <a:rPr lang="en-US" sz="2400" i="1">
                              <a:solidFill>
                                <a:srgbClr val="C00000"/>
                              </a:solidFill>
                              <a:latin typeface="Cambria Math" panose="02040503050406030204" pitchFamily="18" charset="0"/>
                            </a:rPr>
                          </m:ctrlPr>
                        </m:dPr>
                        <m:e>
                          <m:sSub>
                            <m:sSubPr>
                              <m:ctrlPr>
                                <a:rPr lang="en-US" sz="2400" i="1">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0</m:t>
                              </m:r>
                            </m:e>
                            <m:sub>
                              <m:r>
                                <a:rPr lang="en-US" sz="2400" i="1">
                                  <a:solidFill>
                                    <a:srgbClr val="C00000"/>
                                  </a:solidFill>
                                  <a:latin typeface="Cambria Math" panose="02040503050406030204" pitchFamily="18" charset="0"/>
                                </a:rPr>
                                <m:t>+</m:t>
                              </m:r>
                            </m:sub>
                          </m:sSub>
                        </m:e>
                      </m:d>
                      <m:r>
                        <a:rPr lang="en-US" sz="2400" i="1">
                          <a:solidFill>
                            <a:srgbClr val="C00000"/>
                          </a:solidFill>
                          <a:latin typeface="Cambria Math" panose="02040503050406030204" pitchFamily="18" charset="0"/>
                        </a:rPr>
                        <m:t>=</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sub>
                      </m:sSub>
                      <m:d>
                        <m:dPr>
                          <m:ctrlPr>
                            <a:rPr lang="en-US" sz="2400" i="1">
                              <a:solidFill>
                                <a:srgbClr val="C00000"/>
                              </a:solidFill>
                              <a:latin typeface="Cambria Math" panose="02040503050406030204" pitchFamily="18" charset="0"/>
                            </a:rPr>
                          </m:ctrlPr>
                        </m:dPr>
                        <m:e>
                          <m:sSub>
                            <m:sSubPr>
                              <m:ctrlPr>
                                <a:rPr lang="en-US" sz="2400" i="1">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0</m:t>
                              </m:r>
                            </m:e>
                            <m:sub>
                              <m:r>
                                <a:rPr lang="en-US" sz="2400" i="1">
                                  <a:solidFill>
                                    <a:srgbClr val="C00000"/>
                                  </a:solidFill>
                                  <a:latin typeface="Cambria Math" panose="02040503050406030204" pitchFamily="18" charset="0"/>
                                </a:rPr>
                                <m:t>−</m:t>
                              </m:r>
                            </m:sub>
                          </m:sSub>
                        </m:e>
                      </m:d>
                      <m:r>
                        <a:rPr lang="en-US" sz="2400" i="1">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0</m:t>
                      </m:r>
                    </m:oMath>
                  </m:oMathPara>
                </a14:m>
                <a:endParaRPr lang="en-US" sz="2400" dirty="0"/>
              </a:p>
              <a:p>
                <a:pPr lvl="1"/>
                <a:endParaRPr lang="en-US" sz="2400" dirty="0"/>
              </a:p>
              <a:p>
                <a:pPr lvl="1"/>
                <a:endParaRPr lang="en-US" sz="2400" dirty="0" smtClean="0"/>
              </a:p>
            </p:txBody>
          </p:sp>
        </mc:Choice>
        <mc:Fallback xmlns="">
          <p:sp>
            <p:nvSpPr>
              <p:cNvPr id="7" name="Rectangle 6"/>
              <p:cNvSpPr>
                <a:spLocks noRot="1" noChangeAspect="1" noMove="1" noResize="1" noEditPoints="1" noAdjustHandles="1" noChangeArrowheads="1" noChangeShapeType="1" noTextEdit="1"/>
              </p:cNvSpPr>
              <p:nvPr/>
            </p:nvSpPr>
            <p:spPr>
              <a:xfrm>
                <a:off x="228600" y="2564039"/>
                <a:ext cx="7942787" cy="4649478"/>
              </a:xfrm>
              <a:prstGeom prst="rect">
                <a:avLst/>
              </a:prstGeom>
              <a:blipFill rotWithShape="0">
                <a:blip r:embed="rId4"/>
                <a:stretch>
                  <a:fillRect l="-1229" t="-1312" r="-1767"/>
                </a:stretch>
              </a:blipFill>
              <a:ln>
                <a:noFill/>
              </a:ln>
            </p:spPr>
            <p:txBody>
              <a:bodyPr/>
              <a:lstStyle/>
              <a:p>
                <a:r>
                  <a:rPr lang="en-US">
                    <a:noFill/>
                  </a:rPr>
                  <a:t> </a:t>
                </a:r>
              </a:p>
            </p:txBody>
          </p:sp>
        </mc:Fallback>
      </mc:AlternateContent>
      <p:grpSp>
        <p:nvGrpSpPr>
          <p:cNvPr id="1035" name="Group 1034"/>
          <p:cNvGrpSpPr/>
          <p:nvPr/>
        </p:nvGrpSpPr>
        <p:grpSpPr>
          <a:xfrm>
            <a:off x="6071755" y="3124200"/>
            <a:ext cx="2671789" cy="2271661"/>
            <a:chOff x="6279244" y="3450838"/>
            <a:chExt cx="2671789" cy="2271661"/>
          </a:xfrm>
        </p:grpSpPr>
        <p:grpSp>
          <p:nvGrpSpPr>
            <p:cNvPr id="8" name="Group 7"/>
            <p:cNvGrpSpPr/>
            <p:nvPr/>
          </p:nvGrpSpPr>
          <p:grpSpPr>
            <a:xfrm>
              <a:off x="8377882" y="4088678"/>
              <a:ext cx="533399" cy="1600200"/>
              <a:chOff x="5943601" y="1752600"/>
              <a:chExt cx="533399" cy="1538287"/>
            </a:xfrm>
          </p:grpSpPr>
          <p:cxnSp>
            <p:nvCxnSpPr>
              <p:cNvPr id="9" name="Straight Connector 8"/>
              <p:cNvCxnSpPr/>
              <p:nvPr/>
            </p:nvCxnSpPr>
            <p:spPr>
              <a:xfrm>
                <a:off x="6211589" y="1752600"/>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210300" y="2605087"/>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5943601" y="2438400"/>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6096000" y="2590800"/>
                <a:ext cx="22860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rot="5236355">
              <a:off x="7653326" y="3310862"/>
              <a:ext cx="420252" cy="1601737"/>
              <a:chOff x="5066148" y="1912143"/>
              <a:chExt cx="420252" cy="1545428"/>
            </a:xfrm>
          </p:grpSpPr>
          <p:cxnSp>
            <p:nvCxnSpPr>
              <p:cNvPr id="14" name="Straight Connector 13"/>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6788332" y="4118779"/>
              <a:ext cx="536100" cy="1603720"/>
              <a:chOff x="3132049" y="1703786"/>
              <a:chExt cx="536100" cy="1538287"/>
            </a:xfrm>
          </p:grpSpPr>
          <p:cxnSp>
            <p:nvCxnSpPr>
              <p:cNvPr id="26" name="Straight Connector 25"/>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3132049" y="2540793"/>
                <a:ext cx="536100" cy="160217"/>
                <a:chOff x="2767913" y="996778"/>
                <a:chExt cx="536100" cy="160217"/>
              </a:xfrm>
            </p:grpSpPr>
            <p:sp>
              <p:nvSpPr>
                <p:cNvPr id="30" name="Arc 29"/>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Arc 30"/>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cxnSp>
          <p:nvCxnSpPr>
            <p:cNvPr id="4" name="Straight Connector 3"/>
            <p:cNvCxnSpPr/>
            <p:nvPr/>
          </p:nvCxnSpPr>
          <p:spPr>
            <a:xfrm>
              <a:off x="7057732" y="5688878"/>
              <a:ext cx="158684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25" name="Straight Arrow Connector 1024"/>
            <p:cNvCxnSpPr/>
            <p:nvPr/>
          </p:nvCxnSpPr>
          <p:spPr>
            <a:xfrm flipH="1">
              <a:off x="8402946" y="4095411"/>
              <a:ext cx="241635" cy="9148"/>
            </a:xfrm>
            <a:prstGeom prst="straightConnector1">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7065432" y="4267029"/>
              <a:ext cx="1" cy="383798"/>
            </a:xfrm>
            <a:prstGeom prst="straightConnector1">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8652465" y="4297696"/>
              <a:ext cx="3161" cy="340567"/>
            </a:xfrm>
            <a:prstGeom prst="straightConnector1">
              <a:avLst/>
            </a:prstGeom>
            <a:ln w="3175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29" name="TextBox 1028"/>
            <p:cNvSpPr txBox="1"/>
            <p:nvPr/>
          </p:nvSpPr>
          <p:spPr>
            <a:xfrm>
              <a:off x="7065432" y="3450838"/>
              <a:ext cx="1579149" cy="461665"/>
            </a:xfrm>
            <a:prstGeom prst="rect">
              <a:avLst/>
            </a:prstGeom>
            <a:noFill/>
          </p:spPr>
          <p:txBody>
            <a:bodyPr wrap="square" rtlCol="0">
              <a:spAutoFit/>
            </a:bodyPr>
            <a:lstStyle/>
            <a:p>
              <a:r>
                <a:rPr lang="en-US" sz="2400" dirty="0" smtClean="0"/>
                <a:t>-       </a:t>
              </a:r>
              <a:r>
                <a:rPr lang="en-US" sz="2400" dirty="0" err="1" smtClean="0"/>
                <a:t>V</a:t>
              </a:r>
              <a:r>
                <a:rPr lang="en-US" sz="2400" baseline="-25000" dirty="0" err="1" smtClean="0"/>
                <a:t>r</a:t>
              </a:r>
              <a:r>
                <a:rPr lang="en-US" sz="2400" dirty="0" smtClean="0"/>
                <a:t>      +</a:t>
              </a:r>
              <a:endParaRPr lang="en-US" sz="2400" dirty="0"/>
            </a:p>
          </p:txBody>
        </p:sp>
        <p:sp>
          <p:nvSpPr>
            <p:cNvPr id="1030" name="Rectangle 1029"/>
            <p:cNvSpPr/>
            <p:nvPr/>
          </p:nvSpPr>
          <p:spPr>
            <a:xfrm>
              <a:off x="8623699" y="3752882"/>
              <a:ext cx="327334" cy="461665"/>
            </a:xfrm>
            <a:prstGeom prst="rect">
              <a:avLst/>
            </a:prstGeom>
          </p:spPr>
          <p:txBody>
            <a:bodyPr wrap="none">
              <a:spAutoFit/>
            </a:bodyPr>
            <a:lstStyle/>
            <a:p>
              <a:r>
                <a:rPr lang="en-US" sz="2400" dirty="0" err="1" smtClean="0"/>
                <a:t>i</a:t>
              </a:r>
              <a:r>
                <a:rPr lang="en-US" sz="2400" baseline="-25000" dirty="0" err="1" smtClean="0"/>
                <a:t>r</a:t>
              </a:r>
              <a:endParaRPr lang="en-US" sz="2400" dirty="0"/>
            </a:p>
          </p:txBody>
        </p:sp>
        <p:sp>
          <p:nvSpPr>
            <p:cNvPr id="41" name="Rectangle 40"/>
            <p:cNvSpPr/>
            <p:nvPr/>
          </p:nvSpPr>
          <p:spPr>
            <a:xfrm>
              <a:off x="7078956" y="4062434"/>
              <a:ext cx="341760" cy="461665"/>
            </a:xfrm>
            <a:prstGeom prst="rect">
              <a:avLst/>
            </a:prstGeom>
          </p:spPr>
          <p:txBody>
            <a:bodyPr wrap="none">
              <a:spAutoFit/>
            </a:bodyPr>
            <a:lstStyle/>
            <a:p>
              <a:r>
                <a:rPr lang="en-US" sz="2400" dirty="0" err="1" smtClean="0"/>
                <a:t>i</a:t>
              </a:r>
              <a:r>
                <a:rPr lang="en-US" sz="2400" baseline="-25000" dirty="0" err="1" smtClean="0"/>
                <a:t>c</a:t>
              </a:r>
              <a:endParaRPr lang="en-US" sz="2400" dirty="0"/>
            </a:p>
          </p:txBody>
        </p:sp>
        <p:sp>
          <p:nvSpPr>
            <p:cNvPr id="42" name="TextBox 41"/>
            <p:cNvSpPr txBox="1"/>
            <p:nvPr/>
          </p:nvSpPr>
          <p:spPr>
            <a:xfrm>
              <a:off x="6279244" y="4279161"/>
              <a:ext cx="509088" cy="1200329"/>
            </a:xfrm>
            <a:prstGeom prst="rect">
              <a:avLst/>
            </a:prstGeom>
            <a:noFill/>
          </p:spPr>
          <p:txBody>
            <a:bodyPr wrap="square" rtlCol="0">
              <a:spAutoFit/>
            </a:bodyPr>
            <a:lstStyle/>
            <a:p>
              <a:r>
                <a:rPr lang="en-US" sz="2400" dirty="0" smtClean="0"/>
                <a:t>  +</a:t>
              </a:r>
            </a:p>
            <a:p>
              <a:r>
                <a:rPr lang="en-US" sz="2400" dirty="0" err="1" smtClean="0"/>
                <a:t>V</a:t>
              </a:r>
              <a:r>
                <a:rPr lang="en-US" sz="2400" baseline="-25000" dirty="0" err="1" smtClean="0"/>
                <a:t>c</a:t>
              </a:r>
              <a:r>
                <a:rPr lang="en-US" sz="2400" dirty="0" smtClean="0"/>
                <a:t> </a:t>
              </a:r>
            </a:p>
            <a:p>
              <a:r>
                <a:rPr lang="en-US" sz="2400" dirty="0" smtClean="0"/>
                <a:t>  -</a:t>
              </a:r>
              <a:endParaRPr lang="en-US" sz="2400" dirty="0"/>
            </a:p>
          </p:txBody>
        </p:sp>
        <p:sp>
          <p:nvSpPr>
            <p:cNvPr id="43" name="TextBox 42"/>
            <p:cNvSpPr txBox="1"/>
            <p:nvPr/>
          </p:nvSpPr>
          <p:spPr>
            <a:xfrm>
              <a:off x="7762816" y="4357283"/>
              <a:ext cx="676638" cy="1200329"/>
            </a:xfrm>
            <a:prstGeom prst="rect">
              <a:avLst/>
            </a:prstGeom>
            <a:noFill/>
          </p:spPr>
          <p:txBody>
            <a:bodyPr wrap="square" rtlCol="0">
              <a:spAutoFit/>
            </a:bodyPr>
            <a:lstStyle/>
            <a:p>
              <a:r>
                <a:rPr lang="en-US" sz="2400" dirty="0" smtClean="0"/>
                <a:t>     +</a:t>
              </a:r>
            </a:p>
            <a:p>
              <a:r>
                <a:rPr lang="en-US" sz="2400" dirty="0" smtClean="0"/>
                <a:t>300 </a:t>
              </a:r>
            </a:p>
            <a:p>
              <a:r>
                <a:rPr lang="en-US" sz="2400" dirty="0" smtClean="0"/>
                <a:t>     -</a:t>
              </a:r>
              <a:endParaRPr lang="en-US" sz="2400" dirty="0"/>
            </a:p>
          </p:txBody>
        </p:sp>
      </p:grpSp>
      <p:sp>
        <p:nvSpPr>
          <p:cNvPr id="1031" name="Rectangle 1030"/>
          <p:cNvSpPr/>
          <p:nvPr/>
        </p:nvSpPr>
        <p:spPr>
          <a:xfrm>
            <a:off x="609600" y="4802080"/>
            <a:ext cx="4876800" cy="1751120"/>
          </a:xfrm>
          <a:prstGeom prst="rect">
            <a:avLst/>
          </a:prstGeom>
          <a:noFill/>
          <a:ln w="38100" cmpd="thinThick">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32" name="Rectangle 1031"/>
              <p:cNvSpPr/>
              <p:nvPr/>
            </p:nvSpPr>
            <p:spPr>
              <a:xfrm>
                <a:off x="5677012" y="5494230"/>
                <a:ext cx="3427219" cy="830997"/>
              </a:xfrm>
              <a:prstGeom prst="rect">
                <a:avLst/>
              </a:prstGeom>
            </p:spPr>
            <p:txBody>
              <a:bodyPr wrap="square">
                <a:spAutoFit/>
              </a:bodyPr>
              <a:lstStyle/>
              <a:p>
                <a:pPr marL="457200" indent="-457200">
                  <a:buFont typeface="+mj-lt"/>
                  <a:buAutoNum type="arabicPeriod" startAt="4"/>
                </a:pPr>
                <a:r>
                  <a:rPr lang="en-US" sz="2400" dirty="0">
                    <a:solidFill>
                      <a:srgbClr val="7030A0"/>
                    </a:solidFill>
                  </a:rPr>
                  <a:t>Rearrange </a:t>
                </a:r>
                <a:r>
                  <a:rPr lang="en-US" sz="2400" dirty="0" smtClean="0">
                    <a:solidFill>
                      <a:srgbClr val="7030A0"/>
                    </a:solidFill>
                  </a:rPr>
                  <a:t>equations to get diff eq. for </a:t>
                </a:r>
                <a14:m>
                  <m:oMath xmlns:m="http://schemas.openxmlformats.org/officeDocument/2006/math">
                    <m:sSub>
                      <m:sSubPr>
                        <m:ctrlPr>
                          <a:rPr lang="en-US" sz="2400" i="1" smtClean="0">
                            <a:solidFill>
                              <a:srgbClr val="7030A0"/>
                            </a:solidFill>
                            <a:latin typeface="Cambria Math" panose="02040503050406030204" pitchFamily="18" charset="0"/>
                          </a:rPr>
                        </m:ctrlPr>
                      </m:sSubPr>
                      <m:e>
                        <m:r>
                          <a:rPr lang="en-US" sz="2400" i="1">
                            <a:solidFill>
                              <a:srgbClr val="7030A0"/>
                            </a:solidFill>
                            <a:latin typeface="Cambria Math" panose="02040503050406030204" pitchFamily="18" charset="0"/>
                          </a:rPr>
                          <m:t>𝑣</m:t>
                        </m:r>
                      </m:e>
                      <m:sub>
                        <m:r>
                          <a:rPr lang="en-US" sz="2400" i="1">
                            <a:solidFill>
                              <a:srgbClr val="7030A0"/>
                            </a:solidFill>
                            <a:latin typeface="Cambria Math" panose="02040503050406030204" pitchFamily="18" charset="0"/>
                          </a:rPr>
                          <m:t>𝑐</m:t>
                        </m:r>
                      </m:sub>
                    </m:sSub>
                  </m:oMath>
                </a14:m>
                <a:r>
                  <a:rPr lang="en-US" sz="2400" dirty="0" smtClean="0">
                    <a:solidFill>
                      <a:srgbClr val="7030A0"/>
                    </a:solidFill>
                  </a:rPr>
                  <a:t> </a:t>
                </a:r>
                <a:endParaRPr lang="en-US" sz="2400" dirty="0">
                  <a:solidFill>
                    <a:srgbClr val="7030A0"/>
                  </a:solidFill>
                </a:endParaRPr>
              </a:p>
            </p:txBody>
          </p:sp>
        </mc:Choice>
        <mc:Fallback xmlns="">
          <p:sp>
            <p:nvSpPr>
              <p:cNvPr id="1032" name="Rectangle 1031"/>
              <p:cNvSpPr>
                <a:spLocks noRot="1" noChangeAspect="1" noMove="1" noResize="1" noEditPoints="1" noAdjustHandles="1" noChangeArrowheads="1" noChangeShapeType="1" noTextEdit="1"/>
              </p:cNvSpPr>
              <p:nvPr/>
            </p:nvSpPr>
            <p:spPr>
              <a:xfrm>
                <a:off x="5677012" y="5494230"/>
                <a:ext cx="3427219" cy="830997"/>
              </a:xfrm>
              <a:prstGeom prst="rect">
                <a:avLst/>
              </a:prstGeom>
              <a:blipFill rotWithShape="0">
                <a:blip r:embed="rId5"/>
                <a:stretch>
                  <a:fillRect l="-2847" t="-6569" b="-15328"/>
                </a:stretch>
              </a:blipFill>
            </p:spPr>
            <p:txBody>
              <a:bodyPr/>
              <a:lstStyle/>
              <a:p>
                <a:r>
                  <a:rPr lang="en-US">
                    <a:noFill/>
                  </a:rPr>
                  <a:t> </a:t>
                </a:r>
              </a:p>
            </p:txBody>
          </p:sp>
        </mc:Fallback>
      </mc:AlternateContent>
      <p:cxnSp>
        <p:nvCxnSpPr>
          <p:cNvPr id="1034" name="Straight Arrow Connector 1033"/>
          <p:cNvCxnSpPr/>
          <p:nvPr/>
        </p:nvCxnSpPr>
        <p:spPr>
          <a:xfrm flipH="1" flipV="1">
            <a:off x="4199994" y="5598796"/>
            <a:ext cx="1467424" cy="192404"/>
          </a:xfrm>
          <a:prstGeom prst="straightConnector1">
            <a:avLst/>
          </a:prstGeom>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26101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792162"/>
            <a:ext cx="8915400" cy="830997"/>
          </a:xfrm>
          <a:prstGeom prst="rect">
            <a:avLst/>
          </a:prstGeom>
        </p:spPr>
        <p:txBody>
          <a:bodyPr wrap="square">
            <a:spAutoFit/>
          </a:bodyPr>
          <a:lstStyle/>
          <a:p>
            <a:pPr marL="457200" indent="-457200">
              <a:spcBef>
                <a:spcPts val="0"/>
              </a:spcBef>
              <a:buFont typeface="+mj-lt"/>
              <a:buAutoNum type="arabicPeriod" startAt="5"/>
            </a:pPr>
            <a:r>
              <a:rPr lang="en-US" sz="2400" dirty="0">
                <a:solidFill>
                  <a:srgbClr val="7030A0"/>
                </a:solidFill>
              </a:rPr>
              <a:t>Find characteristic equation and general homogeneous </a:t>
            </a:r>
            <a:r>
              <a:rPr lang="en-US" sz="2400" dirty="0" smtClean="0">
                <a:solidFill>
                  <a:srgbClr val="7030A0"/>
                </a:solidFill>
              </a:rPr>
              <a:t>solution. One needs to set the driving term to zero to do this:</a:t>
            </a:r>
            <a:endParaRPr lang="en-US" sz="2400" dirty="0">
              <a:solidFill>
                <a:srgbClr val="7030A0"/>
              </a:solidFill>
            </a:endParaRPr>
          </a:p>
        </p:txBody>
      </p:sp>
      <p:sp>
        <p:nvSpPr>
          <p:cNvPr id="5" name="Title 1"/>
          <p:cNvSpPr>
            <a:spLocks noGrp="1"/>
          </p:cNvSpPr>
          <p:nvPr>
            <p:ph type="title"/>
          </p:nvPr>
        </p:nvSpPr>
        <p:spPr>
          <a:xfrm>
            <a:off x="457200" y="152400"/>
            <a:ext cx="8229600" cy="639762"/>
          </a:xfrm>
        </p:spPr>
        <p:txBody>
          <a:bodyPr>
            <a:noAutofit/>
          </a:bodyPr>
          <a:lstStyle/>
          <a:p>
            <a:pPr lvl="1" algn="ctr" rtl="0">
              <a:spcBef>
                <a:spcPct val="0"/>
              </a:spcBef>
            </a:pPr>
            <a:r>
              <a:rPr lang="en-US" sz="4000" dirty="0" smtClean="0">
                <a:latin typeface="+mj-lt"/>
              </a:rPr>
              <a:t>RC Circuits excited by sources</a:t>
            </a:r>
            <a:endParaRPr lang="en-US" sz="4000" dirty="0">
              <a:latin typeface="+mj-lt"/>
            </a:endParaRPr>
          </a:p>
        </p:txBody>
      </p:sp>
      <mc:AlternateContent xmlns:mc="http://schemas.openxmlformats.org/markup-compatibility/2006" xmlns:a14="http://schemas.microsoft.com/office/drawing/2010/main">
        <mc:Choice Requires="a14">
          <p:sp>
            <p:nvSpPr>
              <p:cNvPr id="6" name="Rectangle 5"/>
              <p:cNvSpPr/>
              <p:nvPr/>
            </p:nvSpPr>
            <p:spPr>
              <a:xfrm>
                <a:off x="304800" y="1580019"/>
                <a:ext cx="8382000" cy="2328586"/>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h</m:t>
                          </m:r>
                        </m:sub>
                      </m:sSub>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𝑅𝐶</m:t>
                      </m:r>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𝑑</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h</m:t>
                              </m:r>
                            </m:sub>
                          </m:sSub>
                        </m:num>
                        <m:den>
                          <m:r>
                            <a:rPr lang="en-US" sz="2400" i="1">
                              <a:solidFill>
                                <a:schemeClr val="tx1"/>
                              </a:solidFill>
                              <a:latin typeface="Cambria Math" panose="02040503050406030204" pitchFamily="18" charset="0"/>
                            </a:rPr>
                            <m:t>𝑑𝑡</m:t>
                          </m:r>
                        </m:den>
                      </m:f>
                      <m:r>
                        <a:rPr lang="en-US" sz="2400" i="1">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0</m:t>
                      </m:r>
                    </m:oMath>
                  </m:oMathPara>
                </a14:m>
                <a:endParaRPr lang="en-US" sz="2400" b="0" dirty="0" smtClean="0">
                  <a:solidFill>
                    <a:schemeClr val="tx1"/>
                  </a:solidFill>
                </a:endParaRPr>
              </a:p>
              <a:p>
                <a:r>
                  <a:rPr lang="en-US" sz="2400" dirty="0" smtClean="0">
                    <a:solidFill>
                      <a:schemeClr val="tx1"/>
                    </a:solidFill>
                  </a:rPr>
                  <a:t>Plugging in  </a:t>
                </a:r>
                <a14:m>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h</m:t>
                        </m:r>
                      </m:sub>
                    </m:sSub>
                    <m:d>
                      <m:dPr>
                        <m:ctrlPr>
                          <a:rPr lang="en-US" sz="2400" b="0" i="1" smtClean="0">
                            <a:solidFill>
                              <a:schemeClr val="tx1"/>
                            </a:solidFill>
                            <a:latin typeface="Cambria Math" panose="02040503050406030204" pitchFamily="18" charset="0"/>
                          </a:rPr>
                        </m:ctrlPr>
                      </m:dPr>
                      <m:e>
                        <m:r>
                          <m:rPr>
                            <m:sty m:val="p"/>
                          </m:rPr>
                          <a:rPr lang="en-US" sz="2400" b="0" i="0" smtClean="0">
                            <a:solidFill>
                              <a:schemeClr val="tx1"/>
                            </a:solidFill>
                            <a:latin typeface="Cambria Math" panose="02040503050406030204" pitchFamily="18" charset="0"/>
                          </a:rPr>
                          <m:t>t</m:t>
                        </m:r>
                      </m:e>
                    </m:d>
                    <m:r>
                      <a:rPr lang="en-US" sz="2400" b="0" i="0" smtClean="0">
                        <a:solidFill>
                          <a:schemeClr val="tx1"/>
                        </a:solidFill>
                        <a:latin typeface="Cambria Math" panose="02040503050406030204" pitchFamily="18" charset="0"/>
                      </a:rPr>
                      <m:t>=</m:t>
                    </m:r>
                    <m:r>
                      <m:rPr>
                        <m:sty m:val="p"/>
                      </m:rPr>
                      <a:rPr lang="en-US" sz="2400" b="0" i="0" smtClean="0">
                        <a:solidFill>
                          <a:schemeClr val="tx1"/>
                        </a:solidFill>
                        <a:latin typeface="Cambria Math" panose="02040503050406030204" pitchFamily="18" charset="0"/>
                      </a:rPr>
                      <m:t>A</m:t>
                    </m:r>
                    <m:sSup>
                      <m:sSupPr>
                        <m:ctrlPr>
                          <a:rPr lang="en-US" sz="2400" b="0" i="1" smtClean="0">
                            <a:solidFill>
                              <a:schemeClr val="tx1"/>
                            </a:solidFill>
                            <a:latin typeface="Cambria Math" panose="02040503050406030204" pitchFamily="18" charset="0"/>
                          </a:rPr>
                        </m:ctrlPr>
                      </m:sSupPr>
                      <m:e>
                        <m:r>
                          <a:rPr lang="en-US" sz="2400" b="0" i="1" smtClean="0">
                            <a:solidFill>
                              <a:schemeClr val="tx1"/>
                            </a:solidFill>
                            <a:latin typeface="Cambria Math" panose="02040503050406030204" pitchFamily="18" charset="0"/>
                          </a:rPr>
                          <m:t>𝑒</m:t>
                        </m:r>
                      </m:e>
                      <m:sup>
                        <m:r>
                          <a:rPr lang="en-US" sz="2400" b="0" i="1" smtClean="0">
                            <a:solidFill>
                              <a:schemeClr val="tx1"/>
                            </a:solidFill>
                            <a:latin typeface="Cambria Math" panose="02040503050406030204" pitchFamily="18" charset="0"/>
                          </a:rPr>
                          <m:t>𝑠𝑡</m:t>
                        </m:r>
                      </m:sup>
                    </m:sSup>
                  </m:oMath>
                </a14:m>
                <a:r>
                  <a:rPr lang="en-US" sz="2400" dirty="0" smtClean="0">
                    <a:solidFill>
                      <a:schemeClr val="tx1"/>
                    </a:solidFill>
                  </a:rPr>
                  <a:t>, we get </a:t>
                </a:r>
                <a14:m>
                  <m:oMath xmlns:m="http://schemas.openxmlformats.org/officeDocument/2006/math">
                    <m:r>
                      <a:rPr lang="en-US" sz="2400" b="0" i="1" smtClean="0">
                        <a:solidFill>
                          <a:schemeClr val="tx1"/>
                        </a:solidFill>
                        <a:latin typeface="Cambria Math" panose="02040503050406030204" pitchFamily="18" charset="0"/>
                      </a:rPr>
                      <m:t>(1+</m:t>
                    </m:r>
                    <m:r>
                      <a:rPr lang="en-US" sz="2400" b="0" i="1" smtClean="0">
                        <a:solidFill>
                          <a:schemeClr val="tx1"/>
                        </a:solidFill>
                        <a:latin typeface="Cambria Math" panose="02040503050406030204" pitchFamily="18" charset="0"/>
                      </a:rPr>
                      <m:t>𝑅𝐶𝑠</m:t>
                    </m:r>
                    <m:r>
                      <a:rPr lang="en-US" sz="2400" b="0" i="1" smtClean="0">
                        <a:solidFill>
                          <a:schemeClr val="tx1"/>
                        </a:solidFill>
                        <a:latin typeface="Cambria Math" panose="02040503050406030204" pitchFamily="18" charset="0"/>
                      </a:rPr>
                      <m:t>)</m:t>
                    </m:r>
                    <m:r>
                      <m:rPr>
                        <m:sty m:val="p"/>
                      </m:rPr>
                      <a:rPr lang="en-US" sz="2400">
                        <a:solidFill>
                          <a:schemeClr val="tx1"/>
                        </a:solidFill>
                        <a:latin typeface="Cambria Math" panose="02040503050406030204" pitchFamily="18" charset="0"/>
                      </a:rPr>
                      <m:t>A</m:t>
                    </m:r>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𝑒</m:t>
                        </m:r>
                      </m:e>
                      <m:sup>
                        <m:r>
                          <a:rPr lang="en-US" sz="2400" i="1">
                            <a:solidFill>
                              <a:schemeClr val="tx1"/>
                            </a:solidFill>
                            <a:latin typeface="Cambria Math" panose="02040503050406030204" pitchFamily="18" charset="0"/>
                          </a:rPr>
                          <m:t>𝑠𝑡</m:t>
                        </m:r>
                      </m:sup>
                    </m:sSup>
                  </m:oMath>
                </a14:m>
                <a:r>
                  <a:rPr lang="en-US" sz="2400" dirty="0" smtClean="0">
                    <a:solidFill>
                      <a:schemeClr val="tx1"/>
                    </a:solidFill>
                  </a:rPr>
                  <a:t>=0</a:t>
                </a:r>
              </a:p>
              <a:p>
                <a:r>
                  <a:rPr lang="en-US" sz="2400" dirty="0" smtClean="0"/>
                  <a:t>Or the same characteristic equation as for the RC circuit excited by initial conditions: </a:t>
                </a:r>
                <a14:m>
                  <m:oMath xmlns:m="http://schemas.openxmlformats.org/officeDocument/2006/math">
                    <m:r>
                      <a:rPr lang="en-US" sz="2400" i="1">
                        <a:latin typeface="Cambria Math" panose="02040503050406030204" pitchFamily="18" charset="0"/>
                      </a:rPr>
                      <m:t>(1+</m:t>
                    </m:r>
                    <m:r>
                      <a:rPr lang="en-US" sz="2400" i="1">
                        <a:latin typeface="Cambria Math" panose="02040503050406030204" pitchFamily="18" charset="0"/>
                      </a:rPr>
                      <m:t>𝑅𝐶𝑠</m:t>
                    </m:r>
                    <m:r>
                      <a:rPr lang="en-US" sz="2400" i="1">
                        <a:latin typeface="Cambria Math" panose="02040503050406030204" pitchFamily="18" charset="0"/>
                      </a:rPr>
                      <m:t>) </m:t>
                    </m:r>
                  </m:oMath>
                </a14:m>
                <a:r>
                  <a:rPr lang="en-US" sz="2400" dirty="0"/>
                  <a:t>=</a:t>
                </a:r>
                <a:r>
                  <a:rPr lang="en-US" sz="2400" dirty="0" smtClean="0"/>
                  <a:t>0</a:t>
                </a:r>
              </a:p>
              <a:p>
                <a:r>
                  <a:rPr lang="en-US" sz="2400" dirty="0" smtClean="0"/>
                  <a:t>So</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            </m:t>
                        </m:r>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h</m:t>
                        </m:r>
                      </m:sub>
                    </m:sSub>
                    <m:d>
                      <m:dPr>
                        <m:ctrlPr>
                          <a:rPr lang="en-US" sz="2400" i="1">
                            <a:latin typeface="Cambria Math" panose="02040503050406030204" pitchFamily="18" charset="0"/>
                          </a:rPr>
                        </m:ctrlPr>
                      </m:dPr>
                      <m:e>
                        <m:r>
                          <m:rPr>
                            <m:sty m:val="p"/>
                          </m:rPr>
                          <a:rPr lang="en-US" sz="2400">
                            <a:latin typeface="Cambria Math" panose="02040503050406030204" pitchFamily="18" charset="0"/>
                          </a:rPr>
                          <m:t>t</m:t>
                        </m:r>
                      </m:e>
                    </m:d>
                    <m:r>
                      <a:rPr lang="en-US" sz="2400">
                        <a:latin typeface="Cambria Math" panose="02040503050406030204" pitchFamily="18" charset="0"/>
                      </a:rPr>
                      <m:t>=</m:t>
                    </m:r>
                    <m:r>
                      <m:rPr>
                        <m:sty m:val="p"/>
                      </m:rPr>
                      <a:rPr lang="en-US" sz="2400">
                        <a:latin typeface="Cambria Math" panose="02040503050406030204" pitchFamily="18" charset="0"/>
                      </a:rPr>
                      <m:t>A</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b="0" i="1" smtClean="0">
                            <a:latin typeface="Cambria Math" panose="02040503050406030204" pitchFamily="18" charset="0"/>
                          </a:rPr>
                          <m:t>−</m:t>
                        </m:r>
                        <m:r>
                          <a:rPr lang="en-US" sz="2400" i="1">
                            <a:latin typeface="Cambria Math" panose="02040503050406030204" pitchFamily="18" charset="0"/>
                          </a:rPr>
                          <m:t>𝑡</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𝜏</m:t>
                        </m:r>
                      </m:sup>
                    </m:sSup>
                    <m:r>
                      <a:rPr lang="en-US" sz="2400" b="0" i="1" smtClean="0">
                        <a:latin typeface="Cambria Math" panose="02040503050406030204" pitchFamily="18" charset="0"/>
                      </a:rPr>
                      <m:t> </m:t>
                    </m:r>
                    <m:r>
                      <a:rPr lang="en-US" sz="2400" b="0" i="1" smtClean="0">
                        <a:latin typeface="Cambria Math" panose="02040503050406030204" pitchFamily="18" charset="0"/>
                      </a:rPr>
                      <m:t>𝑓𝑜𝑟</m:t>
                    </m:r>
                    <m:r>
                      <a:rPr lang="en-US" sz="2400" b="0" i="1" smtClean="0">
                        <a:latin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𝜏</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𝑅𝐶</m:t>
                    </m:r>
                    <m:r>
                      <a:rPr lang="en-US" sz="2400" b="0" i="1" smtClean="0">
                        <a:latin typeface="Cambria Math" panose="02040503050406030204" pitchFamily="18" charset="0"/>
                        <a:ea typeface="Cambria Math" panose="02040503050406030204" pitchFamily="18" charset="0"/>
                      </a:rPr>
                      <m:t>=2</m:t>
                    </m:r>
                    <m:r>
                      <m:rPr>
                        <m:sty m:val="p"/>
                      </m:rPr>
                      <a:rPr lang="el-GR" sz="2400" b="0" i="1" smtClean="0">
                        <a:latin typeface="Cambria Math" panose="02040503050406030204" pitchFamily="18" charset="0"/>
                        <a:ea typeface="Cambria Math" panose="02040503050406030204" pitchFamily="18" charset="0"/>
                      </a:rPr>
                      <m:t>Ω</m:t>
                    </m:r>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470</m:t>
                    </m:r>
                    <m:r>
                      <a:rPr lang="en-US" sz="2400" i="1">
                        <a:latin typeface="Cambria Math" panose="02040503050406030204" pitchFamily="18" charset="0"/>
                        <a:ea typeface="Cambria Math" panose="02040503050406030204" pitchFamily="18" charset="0"/>
                      </a:rPr>
                      <m:t>𝜇</m:t>
                    </m:r>
                    <m:r>
                      <a:rPr lang="en-US" sz="2400" b="0" i="1" smtClean="0">
                        <a:latin typeface="Cambria Math" panose="02040503050406030204" pitchFamily="18" charset="0"/>
                        <a:ea typeface="Cambria Math" panose="02040503050406030204" pitchFamily="18" charset="0"/>
                      </a:rPr>
                      <m:t>𝐹</m:t>
                    </m:r>
                    <m:r>
                      <a:rPr lang="en-US" sz="2400" b="0" i="1" smtClean="0">
                        <a:latin typeface="Cambria Math" panose="02040503050406030204" pitchFamily="18" charset="0"/>
                        <a:ea typeface="Cambria Math" panose="02040503050406030204" pitchFamily="18" charset="0"/>
                      </a:rPr>
                      <m:t>=940 </m:t>
                    </m:r>
                    <m:r>
                      <a:rPr lang="en-US" sz="2400" i="1">
                        <a:latin typeface="Cambria Math" panose="02040503050406030204" pitchFamily="18" charset="0"/>
                        <a:ea typeface="Cambria Math" panose="02040503050406030204" pitchFamily="18" charset="0"/>
                      </a:rPr>
                      <m:t>𝜇</m:t>
                    </m:r>
                    <m:r>
                      <a:rPr lang="en-US" sz="2400" i="1">
                        <a:latin typeface="Cambria Math" panose="02040503050406030204" pitchFamily="18" charset="0"/>
                        <a:ea typeface="Cambria Math" panose="02040503050406030204" pitchFamily="18" charset="0"/>
                      </a:rPr>
                      <m:t>𝑠</m:t>
                    </m:r>
                    <m:r>
                      <a:rPr lang="en-US" sz="2400" b="0" i="1" smtClean="0">
                        <a:latin typeface="Cambria Math" panose="02040503050406030204" pitchFamily="18" charset="0"/>
                        <a:ea typeface="Cambria Math" panose="02040503050406030204" pitchFamily="18" charset="0"/>
                      </a:rPr>
                      <m:t>.</m:t>
                    </m:r>
                  </m:oMath>
                </a14:m>
                <a:endParaRPr lang="en-US" sz="2400" dirty="0"/>
              </a:p>
            </p:txBody>
          </p:sp>
        </mc:Choice>
        <mc:Fallback xmlns="">
          <p:sp>
            <p:nvSpPr>
              <p:cNvPr id="6" name="Rectangle 5"/>
              <p:cNvSpPr>
                <a:spLocks noRot="1" noChangeAspect="1" noMove="1" noResize="1" noEditPoints="1" noAdjustHandles="1" noChangeArrowheads="1" noChangeShapeType="1" noTextEdit="1"/>
              </p:cNvSpPr>
              <p:nvPr/>
            </p:nvSpPr>
            <p:spPr>
              <a:xfrm>
                <a:off x="304800" y="1580019"/>
                <a:ext cx="8382000" cy="2328586"/>
              </a:xfrm>
              <a:prstGeom prst="rect">
                <a:avLst/>
              </a:prstGeom>
              <a:blipFill rotWithShape="0">
                <a:blip r:embed="rId2"/>
                <a:stretch>
                  <a:fillRect l="-1091" r="-1818" b="-44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226540" y="3908605"/>
                <a:ext cx="8765059" cy="2324547"/>
              </a:xfrm>
              <a:prstGeom prst="rect">
                <a:avLst/>
              </a:prstGeom>
            </p:spPr>
            <p:txBody>
              <a:bodyPr wrap="square">
                <a:spAutoFit/>
              </a:bodyPr>
              <a:lstStyle/>
              <a:p>
                <a:pPr marL="457200" indent="-457200">
                  <a:spcBef>
                    <a:spcPts val="0"/>
                  </a:spcBef>
                  <a:buFont typeface="+mj-lt"/>
                  <a:buAutoNum type="arabicPeriod" startAt="6"/>
                </a:pPr>
                <a:r>
                  <a:rPr lang="en-US" sz="2400" dirty="0" smtClean="0">
                    <a:solidFill>
                      <a:srgbClr val="7030A0"/>
                    </a:solidFill>
                  </a:rPr>
                  <a:t>Find the particular solution by method of </a:t>
                </a:r>
                <a:r>
                  <a:rPr lang="en-US" sz="2400" dirty="0">
                    <a:solidFill>
                      <a:schemeClr val="accent6">
                        <a:lumMod val="50000"/>
                      </a:schemeClr>
                    </a:solidFill>
                  </a:rPr>
                  <a:t>undetermined coefficients</a:t>
                </a:r>
                <a:r>
                  <a:rPr lang="en-US" sz="2400" dirty="0">
                    <a:solidFill>
                      <a:srgbClr val="7030A0"/>
                    </a:solidFill>
                  </a:rPr>
                  <a:t> or SSS analysis</a:t>
                </a:r>
                <a:r>
                  <a:rPr lang="en-US" sz="2400" dirty="0" smtClean="0">
                    <a:solidFill>
                      <a:srgbClr val="7030A0"/>
                    </a:solidFill>
                  </a:rPr>
                  <a:t>.</a:t>
                </a:r>
              </a:p>
              <a:p>
                <a:pPr>
                  <a:spcBef>
                    <a:spcPts val="0"/>
                  </a:spcBef>
                </a:pPr>
                <a:r>
                  <a:rPr lang="en-US" sz="2400" dirty="0" smtClean="0"/>
                  <a:t>Undetermined coefficients means that the particular solution follows the form of the driving term and we just need to find the right unknown coefficients by plugging into the diff. eq. Since the driving term is a constant, the particular solution is a constant: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b="0" i="1" smtClean="0">
                            <a:latin typeface="Cambria Math" panose="02040503050406030204" pitchFamily="18" charset="0"/>
                          </a:rPr>
                          <m:t>𝑝</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𝐾</m:t>
                    </m:r>
                  </m:oMath>
                </a14:m>
                <a:endParaRPr lang="en-US" sz="2400" dirty="0"/>
              </a:p>
            </p:txBody>
          </p:sp>
        </mc:Choice>
        <mc:Fallback xmlns="">
          <p:sp>
            <p:nvSpPr>
              <p:cNvPr id="7" name="Rectangle 6"/>
              <p:cNvSpPr>
                <a:spLocks noRot="1" noChangeAspect="1" noMove="1" noResize="1" noEditPoints="1" noAdjustHandles="1" noChangeArrowheads="1" noChangeShapeType="1" noTextEdit="1"/>
              </p:cNvSpPr>
              <p:nvPr/>
            </p:nvSpPr>
            <p:spPr>
              <a:xfrm>
                <a:off x="226540" y="3908605"/>
                <a:ext cx="8765059" cy="2324547"/>
              </a:xfrm>
              <a:prstGeom prst="rect">
                <a:avLst/>
              </a:prstGeom>
              <a:blipFill rotWithShape="0">
                <a:blip r:embed="rId3"/>
                <a:stretch>
                  <a:fillRect l="-1113" t="-2362" r="-1252" b="-4724"/>
                </a:stretch>
              </a:blipFill>
            </p:spPr>
            <p:txBody>
              <a:bodyPr/>
              <a:lstStyle/>
              <a:p>
                <a:r>
                  <a:rPr lang="en-US">
                    <a:noFill/>
                  </a:rPr>
                  <a:t> </a:t>
                </a:r>
              </a:p>
            </p:txBody>
          </p:sp>
        </mc:Fallback>
      </mc:AlternateContent>
    </p:spTree>
    <p:extLst>
      <p:ext uri="{BB962C8B-B14F-4D97-AF65-F5344CB8AC3E}">
        <p14:creationId xmlns:p14="http://schemas.microsoft.com/office/powerpoint/2010/main" val="3459390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4000" dirty="0"/>
              <a:t>RC Circuits excited by sources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48962" y="1066800"/>
                <a:ext cx="8229600" cy="4525963"/>
              </a:xfrm>
            </p:spPr>
            <p:txBody>
              <a:bodyPr>
                <a:normAutofit fontScale="92500"/>
              </a:bodyPr>
              <a:lstStyle/>
              <a:p>
                <a:pPr marL="0" indent="0">
                  <a:buNone/>
                </a:pPr>
                <a:r>
                  <a:rPr lang="en-US" sz="2400" dirty="0" smtClean="0">
                    <a:solidFill>
                      <a:schemeClr val="tx1"/>
                    </a:solidFill>
                  </a:rPr>
                  <a:t>Thus, </a:t>
                </a:r>
                <a14:m>
                  <m:oMath xmlns:m="http://schemas.openxmlformats.org/officeDocument/2006/math">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𝑑</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𝑝</m:t>
                            </m:r>
                          </m:sub>
                        </m:sSub>
                      </m:num>
                      <m:den>
                        <m:r>
                          <a:rPr lang="en-US" sz="2400" i="1">
                            <a:solidFill>
                              <a:schemeClr val="tx1"/>
                            </a:solidFill>
                            <a:latin typeface="Cambria Math" panose="02040503050406030204" pitchFamily="18" charset="0"/>
                          </a:rPr>
                          <m:t>𝑑𝑡</m:t>
                        </m:r>
                      </m:den>
                    </m:f>
                    <m:r>
                      <a:rPr lang="en-US" sz="2400" i="1">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 </m:t>
                    </m:r>
                    <m:f>
                      <m:fPr>
                        <m:ctrlPr>
                          <a:rPr lang="en-US" sz="2400" b="0" i="1" smtClean="0">
                            <a:solidFill>
                              <a:schemeClr val="tx1"/>
                            </a:solidFill>
                            <a:latin typeface="Cambria Math" panose="02040503050406030204" pitchFamily="18" charset="0"/>
                          </a:rPr>
                        </m:ctrlPr>
                      </m:fPr>
                      <m:num>
                        <m:r>
                          <a:rPr lang="en-US" sz="2400" b="0" i="1" smtClean="0">
                            <a:solidFill>
                              <a:schemeClr val="tx1"/>
                            </a:solidFill>
                            <a:latin typeface="Cambria Math" panose="02040503050406030204" pitchFamily="18" charset="0"/>
                          </a:rPr>
                          <m:t>𝑑𝐾</m:t>
                        </m:r>
                      </m:num>
                      <m:den>
                        <m:r>
                          <a:rPr lang="en-US" sz="2400" b="0" i="1" smtClean="0">
                            <a:solidFill>
                              <a:schemeClr val="tx1"/>
                            </a:solidFill>
                            <a:latin typeface="Cambria Math" panose="02040503050406030204" pitchFamily="18" charset="0"/>
                          </a:rPr>
                          <m:t>𝑑𝑡</m:t>
                        </m:r>
                      </m:den>
                    </m:f>
                    <m:r>
                      <a:rPr lang="en-US" sz="2400" b="0" i="1" smtClean="0">
                        <a:solidFill>
                          <a:schemeClr val="tx1"/>
                        </a:solidFill>
                        <a:latin typeface="Cambria Math" panose="02040503050406030204" pitchFamily="18" charset="0"/>
                      </a:rPr>
                      <m:t>=0 (</m:t>
                    </m:r>
                    <m:r>
                      <a:rPr lang="en-US" sz="2400" b="0" i="1" smtClean="0">
                        <a:solidFill>
                          <a:schemeClr val="tx1"/>
                        </a:solidFill>
                        <a:latin typeface="Cambria Math" panose="02040503050406030204" pitchFamily="18" charset="0"/>
                      </a:rPr>
                      <m:t>𝑡h𝑒</m:t>
                    </m:r>
                    <m:r>
                      <a:rPr lang="en-US" sz="2400" b="0" i="1" smtClean="0">
                        <a:solidFill>
                          <a:schemeClr val="tx1"/>
                        </a:solidFill>
                        <a:latin typeface="Cambria Math" panose="02040503050406030204" pitchFamily="18" charset="0"/>
                      </a:rPr>
                      <m:t> ",</m:t>
                    </m:r>
                    <m:r>
                      <a:rPr lang="en-US" sz="2400" b="0" i="1" smtClean="0">
                        <a:solidFill>
                          <a:schemeClr val="tx1"/>
                        </a:solidFill>
                        <a:latin typeface="Cambria Math" panose="02040503050406030204" pitchFamily="18" charset="0"/>
                      </a:rPr>
                      <m:t>𝑝</m:t>
                    </m:r>
                    <m:r>
                      <a:rPr lang="en-US" sz="2400" b="0" i="1" smtClean="0">
                        <a:solidFill>
                          <a:schemeClr val="tx1"/>
                        </a:solidFill>
                        <a:latin typeface="Cambria Math" panose="02040503050406030204" pitchFamily="18" charset="0"/>
                      </a:rPr>
                      <m:t>"</m:t>
                    </m:r>
                  </m:oMath>
                </a14:m>
                <a:r>
                  <a:rPr lang="en-US" sz="2400" dirty="0" smtClean="0">
                    <a:solidFill>
                      <a:schemeClr val="tx1"/>
                    </a:solidFill>
                  </a:rPr>
                  <a:t> is for particular solution</a:t>
                </a:r>
                <a:r>
                  <a:rPr lang="en-US" sz="2400" dirty="0" smtClean="0"/>
                  <a:t>) and the differential equation for the particular solution is just   </a:t>
                </a:r>
                <a14:m>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𝑝</m:t>
                        </m:r>
                      </m:sub>
                    </m:sSub>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𝐾</m:t>
                    </m:r>
                    <m:r>
                      <a:rPr lang="en-US" sz="2400" i="1">
                        <a:solidFill>
                          <a:schemeClr val="tx1"/>
                        </a:solidFill>
                        <a:latin typeface="Cambria Math" panose="02040503050406030204" pitchFamily="18" charset="0"/>
                      </a:rPr>
                      <m:t>=300 </m:t>
                    </m:r>
                    <m:r>
                      <a:rPr lang="en-US" sz="2400" i="1">
                        <a:solidFill>
                          <a:schemeClr val="tx1"/>
                        </a:solidFill>
                        <a:latin typeface="Cambria Math" panose="02040503050406030204" pitchFamily="18" charset="0"/>
                      </a:rPr>
                      <m:t>𝑉</m:t>
                    </m:r>
                    <m:r>
                      <a:rPr lang="en-US" sz="2400" b="0" i="1" smtClean="0">
                        <a:solidFill>
                          <a:schemeClr val="tx1"/>
                        </a:solidFill>
                        <a:latin typeface="Cambria Math" panose="02040503050406030204" pitchFamily="18" charset="0"/>
                      </a:rPr>
                      <m:t>.</m:t>
                    </m:r>
                  </m:oMath>
                </a14:m>
                <a:endParaRPr lang="en-US" sz="2400" b="0" dirty="0" smtClean="0">
                  <a:solidFill>
                    <a:schemeClr val="tx1"/>
                  </a:solidFill>
                </a:endParaRPr>
              </a:p>
              <a:p>
                <a:pPr marL="457200" indent="-457200">
                  <a:buFont typeface="+mj-lt"/>
                  <a:buAutoNum type="arabicPeriod" startAt="7"/>
                </a:pPr>
                <a:r>
                  <a:rPr lang="en-US" sz="2400" dirty="0" smtClean="0">
                    <a:solidFill>
                      <a:srgbClr val="7030A0"/>
                    </a:solidFill>
                  </a:rPr>
                  <a:t>Plug </a:t>
                </a:r>
                <a:r>
                  <a:rPr lang="en-US" sz="2400" dirty="0">
                    <a:solidFill>
                      <a:srgbClr val="7030A0"/>
                    </a:solidFill>
                  </a:rPr>
                  <a:t>in initial condition to COMPLETE solution (general homogeneous plus particular) to get specific solution</a:t>
                </a:r>
                <a:r>
                  <a:rPr lang="en-US" sz="2400" dirty="0" smtClean="0">
                    <a:solidFill>
                      <a:srgbClr val="7030A0"/>
                    </a:solidFill>
                  </a:rPr>
                  <a:t>.</a:t>
                </a:r>
              </a:p>
              <a:p>
                <a:pPr marL="0" indent="0">
                  <a:buNone/>
                </a:pPr>
                <a:r>
                  <a:rPr lang="en-US" sz="2400" dirty="0" smtClean="0"/>
                  <a:t>The complete solution is the sum of the homogeneous and particular parts:</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   </m:t>
                        </m:r>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sSub>
                      <m:sSubPr>
                        <m:ctrlPr>
                          <a:rPr lang="en-US" sz="2400" i="1" smtClean="0">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b="0" i="1" smtClean="0">
                            <a:latin typeface="Cambria Math" panose="02040503050406030204" pitchFamily="18" charset="0"/>
                          </a:rPr>
                          <m:t>h</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𝑝</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m:rPr>
                        <m:sty m:val="p"/>
                      </m:rPr>
                      <a:rPr lang="en-US" sz="2400">
                        <a:latin typeface="Cambria Math" panose="02040503050406030204" pitchFamily="18" charset="0"/>
                      </a:rPr>
                      <m:t>A</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𝑡</m:t>
                        </m:r>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𝜏</m:t>
                        </m:r>
                      </m:sup>
                    </m:sSup>
                    <m:r>
                      <a:rPr lang="en-US" sz="2400" b="0" i="1" smtClean="0">
                        <a:latin typeface="Cambria Math" panose="02040503050406030204" pitchFamily="18" charset="0"/>
                        <a:ea typeface="Cambria Math" panose="02040503050406030204" pitchFamily="18" charset="0"/>
                      </a:rPr>
                      <m:t>+300</m:t>
                    </m:r>
                    <m:r>
                      <a:rPr lang="en-US" sz="2400" b="0" i="1" smtClean="0">
                        <a:latin typeface="Cambria Math" panose="02040503050406030204" pitchFamily="18" charset="0"/>
                        <a:ea typeface="Cambria Math" panose="02040503050406030204" pitchFamily="18" charset="0"/>
                      </a:rPr>
                      <m:t>𝑉</m:t>
                    </m:r>
                  </m:oMath>
                </a14:m>
                <a:endParaRPr lang="en-US" sz="2400" b="0" dirty="0" smtClean="0">
                  <a:ea typeface="Cambria Math" panose="02040503050406030204" pitchFamily="18" charset="0"/>
                </a:endParaRPr>
              </a:p>
              <a:p>
                <a:pPr marL="0" indent="0">
                  <a:buNone/>
                </a:pPr>
                <a:r>
                  <a:rPr lang="en-US" sz="2400" dirty="0" smtClean="0"/>
                  <a:t>The initial condition is: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b="0" i="1" smtClean="0">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=0</m:t>
                    </m:r>
                    <m:r>
                      <a:rPr lang="en-US" sz="2400" i="1">
                        <a:latin typeface="Cambria Math" panose="02040503050406030204" pitchFamily="18" charset="0"/>
                      </a:rPr>
                      <m:t>𝑉</m:t>
                    </m:r>
                  </m:oMath>
                </a14:m>
                <a:endParaRPr lang="en-US" sz="2400" dirty="0" smtClean="0"/>
              </a:p>
              <a:p>
                <a:pPr marL="0" indent="0">
                  <a:buNone/>
                </a:pPr>
                <a:r>
                  <a:rPr lang="en-US" sz="2400" dirty="0" smtClean="0"/>
                  <a:t>So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b="0" i="1" smtClean="0">
                        <a:latin typeface="Cambria Math" panose="02040503050406030204" pitchFamily="18" charset="0"/>
                      </a:rPr>
                      <m:t>=0</m:t>
                    </m:r>
                    <m:r>
                      <a:rPr lang="en-US" sz="2400" b="0" i="1" smtClean="0">
                        <a:latin typeface="Cambria Math" panose="02040503050406030204" pitchFamily="18" charset="0"/>
                      </a:rPr>
                      <m:t>𝑉</m:t>
                    </m:r>
                    <m:r>
                      <a:rPr lang="en-US" sz="2400" b="0" i="1" smtClean="0">
                        <a:latin typeface="Cambria Math" panose="02040503050406030204" pitchFamily="18" charset="0"/>
                      </a:rPr>
                      <m:t>=</m:t>
                    </m:r>
                    <m:r>
                      <m:rPr>
                        <m:sty m:val="p"/>
                      </m:rPr>
                      <a:rPr lang="en-US" sz="2400">
                        <a:latin typeface="Cambria Math" panose="02040503050406030204" pitchFamily="18" charset="0"/>
                      </a:rPr>
                      <m:t>A</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𝜏</m:t>
                        </m:r>
                      </m:sup>
                    </m:sSup>
                    <m:r>
                      <a:rPr lang="en-US" sz="2400" i="1">
                        <a:latin typeface="Cambria Math" panose="02040503050406030204" pitchFamily="18" charset="0"/>
                        <a:ea typeface="Cambria Math" panose="02040503050406030204" pitchFamily="18" charset="0"/>
                      </a:rPr>
                      <m:t>+300</m:t>
                    </m:r>
                    <m:r>
                      <a:rPr lang="en-US" sz="2400" i="1">
                        <a:latin typeface="Cambria Math" panose="02040503050406030204" pitchFamily="18" charset="0"/>
                        <a:ea typeface="Cambria Math" panose="02040503050406030204" pitchFamily="18" charset="0"/>
                      </a:rPr>
                      <m:t>𝑉</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𝐴</m:t>
                    </m:r>
                    <m:r>
                      <a:rPr lang="en-US" sz="2400" b="0" i="1" smtClean="0">
                        <a:latin typeface="Cambria Math" panose="02040503050406030204" pitchFamily="18" charset="0"/>
                        <a:ea typeface="Cambria Math" panose="02040503050406030204" pitchFamily="18" charset="0"/>
                      </a:rPr>
                      <m:t>+300</m:t>
                    </m:r>
                    <m:r>
                      <a:rPr lang="en-US" sz="2400" b="0" i="1" smtClean="0">
                        <a:latin typeface="Cambria Math" panose="02040503050406030204" pitchFamily="18" charset="0"/>
                        <a:ea typeface="Cambria Math" panose="02040503050406030204" pitchFamily="18" charset="0"/>
                      </a:rPr>
                      <m:t>𝑉</m:t>
                    </m:r>
                  </m:oMath>
                </a14:m>
                <a:endParaRPr lang="en-US" sz="2400" b="0" dirty="0" smtClean="0">
                  <a:ea typeface="Cambria Math" panose="02040503050406030204" pitchFamily="18" charset="0"/>
                </a:endParaRPr>
              </a:p>
              <a:p>
                <a:pPr marL="0" indent="0">
                  <a:buNone/>
                </a:pPr>
                <a:r>
                  <a:rPr lang="en-US" sz="2400" dirty="0" smtClean="0">
                    <a:ea typeface="Cambria Math" panose="02040503050406030204" pitchFamily="18" charset="0"/>
                  </a:rPr>
                  <a:t>So  </a:t>
                </a:r>
                <a14:m>
                  <m:oMath xmlns:m="http://schemas.openxmlformats.org/officeDocument/2006/math">
                    <m:r>
                      <a:rPr lang="en-US" sz="2400" i="1">
                        <a:latin typeface="Cambria Math" panose="02040503050406030204" pitchFamily="18" charset="0"/>
                        <a:ea typeface="Cambria Math" panose="02040503050406030204" pitchFamily="18" charset="0"/>
                      </a:rPr>
                      <m:t>𝐴</m:t>
                    </m:r>
                    <m:r>
                      <a:rPr lang="en-US" sz="2400" b="0" i="1" smtClean="0">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300</m:t>
                    </m:r>
                    <m:r>
                      <a:rPr lang="en-US" sz="2400" i="1">
                        <a:latin typeface="Cambria Math" panose="02040503050406030204" pitchFamily="18" charset="0"/>
                        <a:ea typeface="Cambria Math" panose="02040503050406030204" pitchFamily="18" charset="0"/>
                      </a:rPr>
                      <m:t>𝑉</m:t>
                    </m:r>
                  </m:oMath>
                </a14:m>
                <a:r>
                  <a:rPr lang="en-US" sz="2400" dirty="0" smtClean="0">
                    <a:ea typeface="Cambria Math" panose="02040503050406030204" pitchFamily="18" charset="0"/>
                  </a:rPr>
                  <a:t>, and:</a:t>
                </a:r>
              </a:p>
              <a:p>
                <a:pPr marL="0" indent="0">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   </m:t>
                          </m:r>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r>
                        <a:rPr lang="en-US" sz="2400" b="0" i="0" smtClean="0">
                          <a:latin typeface="Cambria Math" panose="02040503050406030204" pitchFamily="18" charset="0"/>
                        </a:rPr>
                        <m:t>300</m:t>
                      </m:r>
                      <m:d>
                        <m:dPr>
                          <m:ctrlPr>
                            <a:rPr lang="en-US" sz="2400" b="0" i="1" smtClean="0">
                              <a:latin typeface="Cambria Math" panose="02040503050406030204" pitchFamily="18" charset="0"/>
                            </a:rPr>
                          </m:ctrlPr>
                        </m:dPr>
                        <m:e>
                          <m:r>
                            <a:rPr lang="en-US" sz="2400" b="0" i="0" smtClean="0">
                              <a:latin typeface="Cambria Math" panose="02040503050406030204" pitchFamily="18" charset="0"/>
                            </a:rPr>
                            <m:t>1−</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𝑡</m:t>
                                  </m:r>
                                </m:num>
                                <m:den>
                                  <m:r>
                                    <a:rPr lang="en-US" sz="2400" i="1">
                                      <a:latin typeface="Cambria Math" panose="02040503050406030204" pitchFamily="18" charset="0"/>
                                      <a:ea typeface="Cambria Math" panose="02040503050406030204" pitchFamily="18" charset="0"/>
                                    </a:rPr>
                                    <m:t>𝜏</m:t>
                                  </m:r>
                                </m:den>
                              </m:f>
                            </m:sup>
                          </m:sSup>
                          <m:r>
                            <a:rPr lang="en-US" sz="2400" b="0" i="1" smtClean="0">
                              <a:latin typeface="Cambria Math" panose="02040503050406030204" pitchFamily="18" charset="0"/>
                              <a:ea typeface="Cambria Math" panose="02040503050406030204" pitchFamily="18" charset="0"/>
                            </a:rPr>
                            <m:t> </m:t>
                          </m:r>
                        </m:e>
                      </m:d>
                      <m:r>
                        <a:rPr lang="en-US" sz="2400" b="0" i="1" smtClean="0">
                          <a:latin typeface="Cambria Math" panose="02040503050406030204" pitchFamily="18" charset="0"/>
                          <a:ea typeface="Cambria Math" panose="02040503050406030204" pitchFamily="18" charset="0"/>
                        </a:rPr>
                        <m:t>𝑉</m:t>
                      </m:r>
                      <m:r>
                        <a:rPr lang="en-US" sz="2400" b="0" i="1" smtClean="0">
                          <a:latin typeface="Cambria Math" panose="02040503050406030204" pitchFamily="18" charset="0"/>
                          <a:ea typeface="Cambria Math" panose="02040503050406030204" pitchFamily="18" charset="0"/>
                        </a:rPr>
                        <m:t> </m:t>
                      </m:r>
                      <m:r>
                        <m:rPr>
                          <m:nor/>
                        </m:rPr>
                        <a:rPr lang="en-US" sz="2400" b="0" i="0" smtClean="0">
                          <a:latin typeface="Cambria Math" panose="02040503050406030204" pitchFamily="18" charset="0"/>
                          <a:ea typeface="Cambria Math" panose="02040503050406030204" pitchFamily="18" charset="0"/>
                        </a:rPr>
                        <m:t>for</m:t>
                      </m:r>
                      <m:r>
                        <a:rPr lang="en-US" sz="2400" b="0" i="1" smtClean="0">
                          <a:latin typeface="Cambria Math" panose="02040503050406030204" pitchFamily="18" charset="0"/>
                          <a:ea typeface="Cambria Math" panose="02040503050406030204" pitchFamily="18" charset="0"/>
                        </a:rPr>
                        <m:t> </m:t>
                      </m:r>
                      <m:r>
                        <a:rPr lang="en-US" sz="2400" b="0" i="1" smtClean="0">
                          <a:latin typeface="Cambria Math" panose="02040503050406030204" pitchFamily="18" charset="0"/>
                          <a:ea typeface="Cambria Math" panose="02040503050406030204" pitchFamily="18" charset="0"/>
                        </a:rPr>
                        <m:t>𝜏</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𝑅𝐶</m:t>
                      </m:r>
                      <m:r>
                        <a:rPr lang="en-US" sz="2400" b="0" i="1" smtClean="0">
                          <a:latin typeface="Cambria Math" panose="02040503050406030204" pitchFamily="18" charset="0"/>
                          <a:ea typeface="Cambria Math" panose="02040503050406030204" pitchFamily="18" charset="0"/>
                        </a:rPr>
                        <m:t>=940 </m:t>
                      </m:r>
                      <m:r>
                        <a:rPr lang="en-US" sz="2400" b="0" i="1" smtClean="0">
                          <a:latin typeface="Cambria Math" panose="02040503050406030204" pitchFamily="18" charset="0"/>
                          <a:ea typeface="Cambria Math" panose="02040503050406030204" pitchFamily="18" charset="0"/>
                        </a:rPr>
                        <m:t>𝜇</m:t>
                      </m:r>
                      <m:r>
                        <a:rPr lang="en-US" sz="2400" b="0" i="1" smtClean="0">
                          <a:latin typeface="Cambria Math" panose="02040503050406030204" pitchFamily="18" charset="0"/>
                          <a:ea typeface="Cambria Math" panose="02040503050406030204" pitchFamily="18" charset="0"/>
                        </a:rPr>
                        <m:t>𝑠</m:t>
                      </m:r>
                      <m:r>
                        <a:rPr lang="en-US" sz="2400" b="0" i="1" smtClean="0">
                          <a:latin typeface="Cambria Math" panose="02040503050406030204" pitchFamily="18" charset="0"/>
                          <a:ea typeface="Cambria Math" panose="02040503050406030204" pitchFamily="18" charset="0"/>
                        </a:rPr>
                        <m:t>=0.94 </m:t>
                      </m:r>
                      <m:r>
                        <a:rPr lang="en-US" sz="2400" b="0" i="1" smtClean="0">
                          <a:latin typeface="Cambria Math" panose="02040503050406030204" pitchFamily="18" charset="0"/>
                          <a:ea typeface="Cambria Math" panose="02040503050406030204" pitchFamily="18" charset="0"/>
                        </a:rPr>
                        <m:t>𝑚𝑠</m:t>
                      </m:r>
                    </m:oMath>
                  </m:oMathPara>
                </a14:m>
                <a:endParaRPr lang="en-US" sz="2400" dirty="0" smtClean="0">
                  <a:ea typeface="Cambria Math" panose="02040503050406030204" pitchFamily="18" charset="0"/>
                </a:endParaRPr>
              </a:p>
              <a:p>
                <a:pPr marL="0" indent="0">
                  <a:buNone/>
                </a:pPr>
                <a:endParaRPr lang="en-US" sz="2400" dirty="0">
                  <a:ea typeface="Cambria Math" panose="02040503050406030204" pitchFamily="18" charset="0"/>
                </a:endParaRPr>
              </a:p>
              <a:p>
                <a:pPr marL="0" indent="0">
                  <a:buNone/>
                </a:pPr>
                <a:endParaRPr lang="en-US" sz="2400" dirty="0">
                  <a:ea typeface="Cambria Math" panose="02040503050406030204" pitchFamily="18" charset="0"/>
                </a:endParaRPr>
              </a:p>
              <a:p>
                <a:pPr marL="0" indent="0">
                  <a:buNone/>
                </a:pPr>
                <a:endParaRPr lang="en-US" sz="2400" dirty="0"/>
              </a:p>
              <a:p>
                <a:pPr marL="0" indent="0">
                  <a:buNone/>
                </a:pPr>
                <a:endParaRPr lang="en-US" sz="2400" dirty="0"/>
              </a:p>
              <a:p>
                <a:pPr marL="0" indent="0">
                  <a:buNone/>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48962" y="1066800"/>
                <a:ext cx="8229600" cy="4525963"/>
              </a:xfrm>
              <a:blipFill rotWithShape="0">
                <a:blip r:embed="rId2"/>
                <a:stretch>
                  <a:fillRect l="-1037"/>
                </a:stretch>
              </a:blipFill>
            </p:spPr>
            <p:txBody>
              <a:bodyPr/>
              <a:lstStyle/>
              <a:p>
                <a:r>
                  <a:rPr lang="en-US">
                    <a:noFill/>
                  </a:rPr>
                  <a:t> </a:t>
                </a:r>
              </a:p>
            </p:txBody>
          </p:sp>
        </mc:Fallback>
      </mc:AlternateContent>
    </p:spTree>
    <p:extLst>
      <p:ext uri="{BB962C8B-B14F-4D97-AF65-F5344CB8AC3E}">
        <p14:creationId xmlns:p14="http://schemas.microsoft.com/office/powerpoint/2010/main" val="29398678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txBody>
          <a:bodyPr>
            <a:normAutofit/>
          </a:bodyPr>
          <a:lstStyle/>
          <a:p>
            <a:r>
              <a:rPr lang="en-US" sz="4000" dirty="0"/>
              <a:t>RC Circuits excited by sources</a:t>
            </a:r>
          </a:p>
        </p:txBody>
      </p:sp>
      <p:graphicFrame>
        <p:nvGraphicFramePr>
          <p:cNvPr id="4" name="Chart 3"/>
          <p:cNvGraphicFramePr>
            <a:graphicFrameLocks/>
          </p:cNvGraphicFramePr>
          <p:nvPr>
            <p:extLst>
              <p:ext uri="{D42A27DB-BD31-4B8C-83A1-F6EECF244321}">
                <p14:modId xmlns:p14="http://schemas.microsoft.com/office/powerpoint/2010/main" val="2783278513"/>
              </p:ext>
            </p:extLst>
          </p:nvPr>
        </p:nvGraphicFramePr>
        <p:xfrm>
          <a:off x="1143000" y="1066800"/>
          <a:ext cx="7010400" cy="510539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2819400" y="4343400"/>
            <a:ext cx="1451038" cy="461665"/>
          </a:xfrm>
          <a:prstGeom prst="rect">
            <a:avLst/>
          </a:prstGeom>
          <a:noFill/>
        </p:spPr>
        <p:txBody>
          <a:bodyPr wrap="none" rtlCol="0">
            <a:spAutoFit/>
          </a:bodyPr>
          <a:lstStyle/>
          <a:p>
            <a:r>
              <a:rPr lang="en-US" sz="2400" dirty="0" smtClean="0">
                <a:sym typeface="Symbol" panose="05050102010706020507" pitchFamily="18" charset="2"/>
              </a:rPr>
              <a:t>=0.94 </a:t>
            </a:r>
            <a:r>
              <a:rPr lang="en-US" sz="2400" dirty="0" err="1" smtClean="0">
                <a:sym typeface="Symbol" panose="05050102010706020507" pitchFamily="18" charset="2"/>
              </a:rPr>
              <a:t>ms</a:t>
            </a:r>
            <a:endParaRPr lang="en-US" sz="2400" dirty="0"/>
          </a:p>
        </p:txBody>
      </p:sp>
    </p:spTree>
    <p:extLst>
      <p:ext uri="{BB962C8B-B14F-4D97-AF65-F5344CB8AC3E}">
        <p14:creationId xmlns:p14="http://schemas.microsoft.com/office/powerpoint/2010/main" val="123048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Autofit/>
          </a:bodyPr>
          <a:lstStyle/>
          <a:p>
            <a:pPr lvl="1" algn="ctr" rtl="0">
              <a:spcBef>
                <a:spcPct val="0"/>
              </a:spcBef>
            </a:pPr>
            <a:r>
              <a:rPr lang="en-US" sz="4000" dirty="0" smtClean="0">
                <a:latin typeface="+mj-lt"/>
              </a:rPr>
              <a:t>RC Circuits excited by sources</a:t>
            </a:r>
            <a:endParaRPr lang="en-US" sz="4000" dirty="0">
              <a:latin typeface="+mj-lt"/>
            </a:endParaRPr>
          </a:p>
        </p:txBody>
      </p:sp>
      <p:sp>
        <p:nvSpPr>
          <p:cNvPr id="5" name="Title 1"/>
          <p:cNvSpPr txBox="1">
            <a:spLocks/>
          </p:cNvSpPr>
          <p:nvPr/>
        </p:nvSpPr>
        <p:spPr>
          <a:xfrm>
            <a:off x="3723503" y="819665"/>
            <a:ext cx="5410200" cy="1721708"/>
          </a:xfrm>
          <a:prstGeom prst="rect">
            <a:avLst/>
          </a:prstGeom>
        </p:spPr>
        <p:txBody>
          <a:bodyPr vert="horz" lIns="91440" tIns="45720" rIns="91440" bIns="45720" rtlCol="0" anchor="ctr">
            <a:noAutofit/>
          </a:bodyPr>
          <a:lstStyle/>
          <a:p>
            <a:pPr marL="0" marR="0" lvl="1"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Find the time T&gt;0 when the voltage across the capacitor equals 0V. </a:t>
            </a:r>
            <a:r>
              <a:rPr kumimoji="0" lang="en-US" sz="2400" b="0" i="0" u="none" strike="noStrike" kern="0" cap="none" spc="0" normalizeH="0" baseline="0" noProof="0" dirty="0" smtClean="0">
                <a:ln>
                  <a:noFill/>
                </a:ln>
                <a:solidFill>
                  <a:schemeClr val="accent6">
                    <a:lumMod val="50000"/>
                  </a:schemeClr>
                </a:solidFill>
                <a:effectLst/>
                <a:uLnTx/>
                <a:uFillTx/>
                <a:latin typeface="Arial" pitchFamily="34" charset="0"/>
                <a:cs typeface="Arial" pitchFamily="34" charset="0"/>
              </a:rPr>
              <a:t>We have to follow</a:t>
            </a:r>
            <a:r>
              <a:rPr kumimoji="0" lang="en-US" sz="2400" b="0" i="0" u="none" strike="noStrike" kern="0" cap="none" spc="0" normalizeH="0" noProof="0" dirty="0" smtClean="0">
                <a:ln>
                  <a:noFill/>
                </a:ln>
                <a:solidFill>
                  <a:schemeClr val="accent6">
                    <a:lumMod val="50000"/>
                  </a:schemeClr>
                </a:solidFill>
                <a:effectLst/>
                <a:uLnTx/>
                <a:uFillTx/>
                <a:latin typeface="Arial" pitchFamily="34" charset="0"/>
                <a:cs typeface="Arial" pitchFamily="34" charset="0"/>
              </a:rPr>
              <a:t> the algorithm and use the answer to find the zero crossing!</a:t>
            </a:r>
            <a:endParaRPr kumimoji="0" lang="en-US" sz="2400" b="0" i="0" u="none" strike="noStrike" kern="0" cap="none" spc="0" normalizeH="0" baseline="0" noProof="0" dirty="0">
              <a:ln>
                <a:noFill/>
              </a:ln>
              <a:solidFill>
                <a:schemeClr val="accent6">
                  <a:lumMod val="50000"/>
                </a:schemeClr>
              </a:solidFill>
              <a:effectLst/>
              <a:uLnTx/>
              <a:uFillTx/>
              <a:latin typeface="Arial" pitchFamily="34" charset="0"/>
              <a:cs typeface="Arial"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152710" y="838200"/>
            <a:ext cx="3568733" cy="1600200"/>
          </a:xfrm>
          <a:prstGeom prst="rect">
            <a:avLst/>
          </a:prstGeom>
          <a:noFill/>
          <a:ln w="9525">
            <a:noFill/>
            <a:miter lim="800000"/>
            <a:headEnd/>
            <a:tailEnd/>
          </a:ln>
          <a:effectLst/>
        </p:spPr>
      </p:pic>
      <p:sp>
        <p:nvSpPr>
          <p:cNvPr id="3" name="Rectangle 2"/>
          <p:cNvSpPr/>
          <p:nvPr/>
        </p:nvSpPr>
        <p:spPr>
          <a:xfrm>
            <a:off x="228600" y="2469181"/>
            <a:ext cx="8458200" cy="1938992"/>
          </a:xfrm>
          <a:prstGeom prst="rect">
            <a:avLst/>
          </a:prstGeom>
        </p:spPr>
        <p:txBody>
          <a:bodyPr wrap="square">
            <a:spAutoFit/>
          </a:bodyPr>
          <a:lstStyle/>
          <a:p>
            <a:pPr marL="457200" indent="-457200">
              <a:buFont typeface="+mj-lt"/>
              <a:buAutoNum type="arabicPeriod" startAt="2"/>
            </a:pPr>
            <a:r>
              <a:rPr lang="en-US" sz="2400" dirty="0">
                <a:solidFill>
                  <a:srgbClr val="7030A0"/>
                </a:solidFill>
              </a:rPr>
              <a:t>Find initial condition on energy storage </a:t>
            </a:r>
            <a:r>
              <a:rPr lang="en-US" sz="2400" dirty="0" smtClean="0">
                <a:solidFill>
                  <a:srgbClr val="7030A0"/>
                </a:solidFill>
              </a:rPr>
              <a:t>element. </a:t>
            </a:r>
            <a:r>
              <a:rPr lang="en-US" sz="2400" dirty="0" smtClean="0"/>
              <a:t>Here drawing the circuit for t&lt;0 might be useful. A constant 50 A is to divide between the resistor and the capacitor, but because </a:t>
            </a:r>
            <a:r>
              <a:rPr lang="en-US" sz="2400" dirty="0" smtClean="0">
                <a:sym typeface="Symbol" panose="05050102010706020507" pitchFamily="18" charset="2"/>
              </a:rPr>
              <a:t>=0, the capacitor impedance is infinity and all 50 A goes through the resistor. Ohms Law tells use that the voltage is 100V as shown, </a:t>
            </a:r>
            <a:endParaRPr lang="en-US" sz="2400" dirty="0"/>
          </a:p>
        </p:txBody>
      </p:sp>
      <p:grpSp>
        <p:nvGrpSpPr>
          <p:cNvPr id="2051" name="Group 2050"/>
          <p:cNvGrpSpPr/>
          <p:nvPr/>
        </p:nvGrpSpPr>
        <p:grpSpPr>
          <a:xfrm>
            <a:off x="6657774" y="4612588"/>
            <a:ext cx="2029026" cy="1603720"/>
            <a:chOff x="6781800" y="3420337"/>
            <a:chExt cx="2029026" cy="1603720"/>
          </a:xfrm>
        </p:grpSpPr>
        <p:grpSp>
          <p:nvGrpSpPr>
            <p:cNvPr id="6" name="Group 5"/>
            <p:cNvGrpSpPr/>
            <p:nvPr/>
          </p:nvGrpSpPr>
          <p:grpSpPr>
            <a:xfrm rot="10800000">
              <a:off x="6781800" y="3423856"/>
              <a:ext cx="533400" cy="1600200"/>
              <a:chOff x="6750909" y="1752600"/>
              <a:chExt cx="533400" cy="1600200"/>
            </a:xfrm>
          </p:grpSpPr>
          <p:grpSp>
            <p:nvGrpSpPr>
              <p:cNvPr id="7" name="Group 6"/>
              <p:cNvGrpSpPr/>
              <p:nvPr/>
            </p:nvGrpSpPr>
            <p:grpSpPr>
              <a:xfrm>
                <a:off x="6750909" y="1752600"/>
                <a:ext cx="533400" cy="1600200"/>
                <a:chOff x="7581900" y="1752600"/>
                <a:chExt cx="533400" cy="1600200"/>
              </a:xfrm>
            </p:grpSpPr>
            <p:cxnSp>
              <p:nvCxnSpPr>
                <p:cNvPr id="9" name="Straight Connector 8"/>
                <p:cNvCxnSpPr/>
                <p:nvPr/>
              </p:nvCxnSpPr>
              <p:spPr>
                <a:xfrm>
                  <a:off x="7848600" y="17526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7848600" y="28194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Oval 10"/>
                <p:cNvSpPr/>
                <p:nvPr/>
              </p:nvSpPr>
              <p:spPr>
                <a:xfrm>
                  <a:off x="7581900" y="2286000"/>
                  <a:ext cx="533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 name="Straight Arrow Connector 7"/>
              <p:cNvCxnSpPr/>
              <p:nvPr/>
            </p:nvCxnSpPr>
            <p:spPr>
              <a:xfrm flipV="1">
                <a:off x="7017609" y="2362200"/>
                <a:ext cx="0" cy="381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a:off x="7562784" y="3422320"/>
              <a:ext cx="420252" cy="1601737"/>
              <a:chOff x="5066148" y="1912143"/>
              <a:chExt cx="420252" cy="1545428"/>
            </a:xfrm>
          </p:grpSpPr>
          <p:cxnSp>
            <p:nvCxnSpPr>
              <p:cNvPr id="13" name="Straight Connector 12"/>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8274726" y="3420337"/>
              <a:ext cx="536100" cy="1603720"/>
              <a:chOff x="3132049" y="1703786"/>
              <a:chExt cx="536100" cy="1538287"/>
            </a:xfrm>
          </p:grpSpPr>
          <p:cxnSp>
            <p:nvCxnSpPr>
              <p:cNvPr id="25" name="Straight Connector 24"/>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8" name="Group 27"/>
              <p:cNvGrpSpPr/>
              <p:nvPr/>
            </p:nvGrpSpPr>
            <p:grpSpPr>
              <a:xfrm>
                <a:off x="3132049" y="2540793"/>
                <a:ext cx="536100" cy="160217"/>
                <a:chOff x="2767913" y="996778"/>
                <a:chExt cx="536100" cy="160217"/>
              </a:xfrm>
            </p:grpSpPr>
            <p:sp>
              <p:nvSpPr>
                <p:cNvPr id="29" name="Arc 28"/>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Arc 29"/>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cxnSp>
          <p:nvCxnSpPr>
            <p:cNvPr id="31" name="Straight Connector 30"/>
            <p:cNvCxnSpPr/>
            <p:nvPr/>
          </p:nvCxnSpPr>
          <p:spPr>
            <a:xfrm>
              <a:off x="7048499" y="3420337"/>
              <a:ext cx="14956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060813" y="5024057"/>
              <a:ext cx="149562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048" name="TextBox 2047"/>
            <p:cNvSpPr txBox="1"/>
            <p:nvPr/>
          </p:nvSpPr>
          <p:spPr>
            <a:xfrm>
              <a:off x="7077005" y="4500451"/>
              <a:ext cx="604653" cy="369332"/>
            </a:xfrm>
            <a:prstGeom prst="rect">
              <a:avLst/>
            </a:prstGeom>
            <a:noFill/>
          </p:spPr>
          <p:txBody>
            <a:bodyPr wrap="none" rtlCol="0">
              <a:spAutoFit/>
            </a:bodyPr>
            <a:lstStyle/>
            <a:p>
              <a:r>
                <a:rPr lang="en-US" dirty="0" smtClean="0"/>
                <a:t>50 A</a:t>
              </a:r>
              <a:endParaRPr lang="en-US" dirty="0"/>
            </a:p>
          </p:txBody>
        </p:sp>
        <p:sp>
          <p:nvSpPr>
            <p:cNvPr id="35" name="TextBox 34"/>
            <p:cNvSpPr txBox="1"/>
            <p:nvPr/>
          </p:nvSpPr>
          <p:spPr>
            <a:xfrm>
              <a:off x="7166855" y="3615084"/>
              <a:ext cx="532518" cy="369332"/>
            </a:xfrm>
            <a:prstGeom prst="rect">
              <a:avLst/>
            </a:prstGeom>
            <a:noFill/>
          </p:spPr>
          <p:txBody>
            <a:bodyPr wrap="none" rtlCol="0">
              <a:spAutoFit/>
            </a:bodyPr>
            <a:lstStyle/>
            <a:p>
              <a:r>
                <a:rPr lang="en-US" dirty="0" smtClean="0"/>
                <a:t>2 </a:t>
              </a:r>
              <a:r>
                <a:rPr lang="en-US" dirty="0" smtClean="0">
                  <a:latin typeface="Symbol" panose="05050102010706020507" pitchFamily="18" charset="2"/>
                </a:rPr>
                <a:t>W</a:t>
              </a:r>
              <a:endParaRPr lang="en-US" dirty="0">
                <a:latin typeface="Symbol" panose="05050102010706020507" pitchFamily="18" charset="2"/>
              </a:endParaRPr>
            </a:p>
          </p:txBody>
        </p:sp>
        <p:sp>
          <p:nvSpPr>
            <p:cNvPr id="2049" name="TextBox 2048"/>
            <p:cNvSpPr txBox="1"/>
            <p:nvPr/>
          </p:nvSpPr>
          <p:spPr>
            <a:xfrm>
              <a:off x="7930882" y="3485292"/>
              <a:ext cx="667170" cy="1477328"/>
            </a:xfrm>
            <a:prstGeom prst="rect">
              <a:avLst/>
            </a:prstGeom>
            <a:noFill/>
          </p:spPr>
          <p:txBody>
            <a:bodyPr wrap="none" rtlCol="0">
              <a:spAutoFit/>
            </a:bodyPr>
            <a:lstStyle/>
            <a:p>
              <a:r>
                <a:rPr lang="en-US" dirty="0" smtClean="0"/>
                <a:t>  -</a:t>
              </a:r>
            </a:p>
            <a:p>
              <a:endParaRPr lang="en-US" dirty="0" smtClean="0"/>
            </a:p>
            <a:p>
              <a:endParaRPr lang="en-US" dirty="0"/>
            </a:p>
            <a:p>
              <a:r>
                <a:rPr lang="en-US" dirty="0" smtClean="0"/>
                <a:t>100V</a:t>
              </a:r>
            </a:p>
            <a:p>
              <a:r>
                <a:rPr lang="en-US" dirty="0" smtClean="0"/>
                <a:t> +</a:t>
              </a:r>
              <a:endParaRPr lang="en-US" dirty="0"/>
            </a:p>
          </p:txBody>
        </p:sp>
      </p:grpSp>
      <p:sp>
        <p:nvSpPr>
          <p:cNvPr id="38" name="TextBox 37"/>
          <p:cNvSpPr txBox="1"/>
          <p:nvPr/>
        </p:nvSpPr>
        <p:spPr>
          <a:xfrm>
            <a:off x="8645120" y="4674711"/>
            <a:ext cx="402290" cy="1477328"/>
          </a:xfrm>
          <a:prstGeom prst="rect">
            <a:avLst/>
          </a:prstGeom>
          <a:noFill/>
        </p:spPr>
        <p:txBody>
          <a:bodyPr wrap="none" rtlCol="0">
            <a:spAutoFit/>
          </a:bodyPr>
          <a:lstStyle/>
          <a:p>
            <a:r>
              <a:rPr lang="en-US" dirty="0" smtClean="0"/>
              <a:t> +</a:t>
            </a:r>
          </a:p>
          <a:p>
            <a:endParaRPr lang="en-US" dirty="0" smtClean="0"/>
          </a:p>
          <a:p>
            <a:r>
              <a:rPr lang="en-US" dirty="0" err="1" smtClean="0"/>
              <a:t>Vc</a:t>
            </a:r>
            <a:endParaRPr lang="en-US" dirty="0"/>
          </a:p>
          <a:p>
            <a:endParaRPr lang="en-US" dirty="0" smtClean="0"/>
          </a:p>
          <a:p>
            <a:r>
              <a:rPr lang="en-US" dirty="0" smtClean="0"/>
              <a:t> -</a:t>
            </a:r>
            <a:endParaRPr lang="en-US" dirty="0"/>
          </a:p>
        </p:txBody>
      </p:sp>
      <p:sp>
        <p:nvSpPr>
          <p:cNvPr id="2053" name="Rectangle 2052"/>
          <p:cNvSpPr/>
          <p:nvPr/>
        </p:nvSpPr>
        <p:spPr>
          <a:xfrm>
            <a:off x="7449055" y="6345775"/>
            <a:ext cx="494046" cy="369332"/>
          </a:xfrm>
          <a:prstGeom prst="rect">
            <a:avLst/>
          </a:prstGeom>
        </p:spPr>
        <p:txBody>
          <a:bodyPr wrap="none">
            <a:spAutoFit/>
          </a:bodyPr>
          <a:lstStyle/>
          <a:p>
            <a:r>
              <a:rPr lang="en-US" dirty="0"/>
              <a:t>t&lt;0</a:t>
            </a:r>
          </a:p>
        </p:txBody>
      </p:sp>
      <mc:AlternateContent xmlns:mc="http://schemas.openxmlformats.org/markup-compatibility/2006" xmlns:a14="http://schemas.microsoft.com/office/drawing/2010/main">
        <mc:Choice Requires="a14">
          <p:sp>
            <p:nvSpPr>
              <p:cNvPr id="2054" name="TextBox 2053"/>
              <p:cNvSpPr txBox="1"/>
              <p:nvPr/>
            </p:nvSpPr>
            <p:spPr>
              <a:xfrm>
                <a:off x="729395" y="4382091"/>
                <a:ext cx="5523894" cy="830997"/>
              </a:xfrm>
              <a:prstGeom prst="rect">
                <a:avLst/>
              </a:prstGeom>
              <a:noFill/>
            </p:spPr>
            <p:txBody>
              <a:bodyPr wrap="square" rtlCol="0">
                <a:spAutoFit/>
              </a:bodyPr>
              <a:lstStyle/>
              <a:p>
                <a:r>
                  <a:rPr lang="en-US" sz="2400" dirty="0" smtClean="0"/>
                  <a:t>So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sub>
                    </m:sSub>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0</m:t>
                            </m:r>
                          </m:e>
                          <m:sub>
                            <m:r>
                              <a:rPr lang="en-US" sz="2400" b="0" i="1" smtClean="0">
                                <a:latin typeface="Cambria Math" panose="02040503050406030204" pitchFamily="18" charset="0"/>
                              </a:rPr>
                              <m:t>−</m:t>
                            </m:r>
                          </m:sub>
                        </m:sSub>
                      </m:e>
                    </m:d>
                    <m:r>
                      <a:rPr lang="en-US" sz="2400" b="0" i="1" smtClean="0">
                        <a:latin typeface="Cambria Math" panose="02040503050406030204" pitchFamily="18" charset="0"/>
                      </a:rPr>
                      <m:t>=−100</m:t>
                    </m:r>
                    <m:r>
                      <a:rPr lang="en-US" sz="2400" b="0" i="1" smtClean="0">
                        <a:latin typeface="Cambria Math" panose="02040503050406030204" pitchFamily="18" charset="0"/>
                      </a:rPr>
                      <m:t>𝑉</m:t>
                    </m:r>
                  </m:oMath>
                </a14:m>
                <a:r>
                  <a:rPr lang="en-US" sz="2400" dirty="0" smtClean="0"/>
                  <a:t> (Note polarity difference between resistor and capacitor).</a:t>
                </a:r>
                <a:endParaRPr lang="en-US" sz="2400" dirty="0"/>
              </a:p>
            </p:txBody>
          </p:sp>
        </mc:Choice>
        <mc:Fallback xmlns="">
          <p:sp>
            <p:nvSpPr>
              <p:cNvPr id="2054" name="TextBox 2053"/>
              <p:cNvSpPr txBox="1">
                <a:spLocks noRot="1" noChangeAspect="1" noMove="1" noResize="1" noEditPoints="1" noAdjustHandles="1" noChangeArrowheads="1" noChangeShapeType="1" noTextEdit="1"/>
              </p:cNvSpPr>
              <p:nvPr/>
            </p:nvSpPr>
            <p:spPr>
              <a:xfrm>
                <a:off x="729395" y="4382091"/>
                <a:ext cx="5523894" cy="830997"/>
              </a:xfrm>
              <a:prstGeom prst="rect">
                <a:avLst/>
              </a:prstGeom>
              <a:blipFill rotWithShape="0">
                <a:blip r:embed="rId3"/>
                <a:stretch>
                  <a:fillRect l="-1766" t="-5882" r="-1325" b="-16176"/>
                </a:stretch>
              </a:blipFill>
            </p:spPr>
            <p:txBody>
              <a:bodyPr/>
              <a:lstStyle/>
              <a:p>
                <a:r>
                  <a:rPr lang="en-US">
                    <a:noFill/>
                  </a:rPr>
                  <a:t> </a:t>
                </a:r>
              </a:p>
            </p:txBody>
          </p:sp>
        </mc:Fallback>
      </mc:AlternateContent>
    </p:spTree>
    <p:extLst>
      <p:ext uri="{BB962C8B-B14F-4D97-AF65-F5344CB8AC3E}">
        <p14:creationId xmlns:p14="http://schemas.microsoft.com/office/powerpoint/2010/main" val="3641986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txBody>
          <a:bodyPr>
            <a:noAutofit/>
          </a:bodyPr>
          <a:lstStyle/>
          <a:p>
            <a:r>
              <a:rPr lang="en-US" sz="4000" dirty="0"/>
              <a:t>RC Circuits excited by sources</a:t>
            </a:r>
          </a:p>
        </p:txBody>
      </p:sp>
      <p:sp>
        <p:nvSpPr>
          <p:cNvPr id="3" name="Content Placeholder 2"/>
          <p:cNvSpPr>
            <a:spLocks noGrp="1"/>
          </p:cNvSpPr>
          <p:nvPr>
            <p:ph idx="1"/>
          </p:nvPr>
        </p:nvSpPr>
        <p:spPr>
          <a:xfrm>
            <a:off x="457200" y="914401"/>
            <a:ext cx="8229600" cy="1062234"/>
          </a:xfrm>
        </p:spPr>
        <p:txBody>
          <a:bodyPr>
            <a:normAutofit/>
          </a:bodyPr>
          <a:lstStyle/>
          <a:p>
            <a:pPr marL="514350" indent="-514350">
              <a:buFont typeface="+mj-lt"/>
              <a:buAutoNum type="arabicPeriod" startAt="3"/>
            </a:pPr>
            <a:r>
              <a:rPr lang="en-US" sz="2400" dirty="0">
                <a:solidFill>
                  <a:srgbClr val="7030A0"/>
                </a:solidFill>
              </a:rPr>
              <a:t>Write complete set of 1</a:t>
            </a:r>
            <a:r>
              <a:rPr lang="en-US" sz="2400" baseline="30000" dirty="0">
                <a:solidFill>
                  <a:srgbClr val="7030A0"/>
                </a:solidFill>
              </a:rPr>
              <a:t>st</a:t>
            </a:r>
            <a:r>
              <a:rPr lang="en-US" sz="2400" dirty="0">
                <a:solidFill>
                  <a:srgbClr val="7030A0"/>
                </a:solidFill>
              </a:rPr>
              <a:t>-order differential </a:t>
            </a:r>
            <a:r>
              <a:rPr lang="en-US" sz="2400" dirty="0" smtClean="0">
                <a:solidFill>
                  <a:srgbClr val="7030A0"/>
                </a:solidFill>
              </a:rPr>
              <a:t>equations. Draw the circuit for t&gt;0.</a:t>
            </a:r>
            <a:endParaRPr lang="en-US" sz="2400" dirty="0"/>
          </a:p>
        </p:txBody>
      </p:sp>
      <p:grpSp>
        <p:nvGrpSpPr>
          <p:cNvPr id="49" name="Group 48"/>
          <p:cNvGrpSpPr/>
          <p:nvPr/>
        </p:nvGrpSpPr>
        <p:grpSpPr>
          <a:xfrm>
            <a:off x="5105400" y="1289169"/>
            <a:ext cx="3755414" cy="2254450"/>
            <a:chOff x="5224657" y="2012750"/>
            <a:chExt cx="3755414" cy="2254450"/>
          </a:xfrm>
        </p:grpSpPr>
        <p:grpSp>
          <p:nvGrpSpPr>
            <p:cNvPr id="44" name="Group 43"/>
            <p:cNvGrpSpPr/>
            <p:nvPr/>
          </p:nvGrpSpPr>
          <p:grpSpPr>
            <a:xfrm>
              <a:off x="5892274" y="2453355"/>
              <a:ext cx="2680836" cy="1813845"/>
              <a:chOff x="5892274" y="2453355"/>
              <a:chExt cx="2680836" cy="1813845"/>
            </a:xfrm>
          </p:grpSpPr>
          <p:grpSp>
            <p:nvGrpSpPr>
              <p:cNvPr id="4" name="Group 3"/>
              <p:cNvGrpSpPr/>
              <p:nvPr/>
            </p:nvGrpSpPr>
            <p:grpSpPr>
              <a:xfrm>
                <a:off x="8039711" y="2667000"/>
                <a:ext cx="533399" cy="1600200"/>
                <a:chOff x="5943601" y="1752600"/>
                <a:chExt cx="533399" cy="1538287"/>
              </a:xfrm>
            </p:grpSpPr>
            <p:cxnSp>
              <p:nvCxnSpPr>
                <p:cNvPr id="5" name="Straight Connector 4"/>
                <p:cNvCxnSpPr/>
                <p:nvPr/>
              </p:nvCxnSpPr>
              <p:spPr>
                <a:xfrm>
                  <a:off x="6211589" y="1752600"/>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6210300" y="2605087"/>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H="1">
                  <a:off x="5943601" y="2438400"/>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6096000" y="2590800"/>
                  <a:ext cx="22860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9" name="Group 8"/>
              <p:cNvGrpSpPr/>
              <p:nvPr/>
            </p:nvGrpSpPr>
            <p:grpSpPr>
              <a:xfrm>
                <a:off x="5892274" y="2661510"/>
                <a:ext cx="420252" cy="1601737"/>
                <a:chOff x="5066148" y="1912143"/>
                <a:chExt cx="420252" cy="1545428"/>
              </a:xfrm>
            </p:grpSpPr>
            <p:cxnSp>
              <p:nvCxnSpPr>
                <p:cNvPr id="10" name="Straight Connector 9"/>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6438125" y="2654470"/>
                <a:ext cx="536100" cy="1603720"/>
                <a:chOff x="3132049" y="1703786"/>
                <a:chExt cx="536100" cy="1538287"/>
              </a:xfrm>
            </p:grpSpPr>
            <p:cxnSp>
              <p:nvCxnSpPr>
                <p:cNvPr id="22" name="Straight Connector 21"/>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5" name="Group 24"/>
                <p:cNvGrpSpPr/>
                <p:nvPr/>
              </p:nvGrpSpPr>
              <p:grpSpPr>
                <a:xfrm>
                  <a:off x="3132049" y="2540793"/>
                  <a:ext cx="536100" cy="160217"/>
                  <a:chOff x="2767913" y="996778"/>
                  <a:chExt cx="536100" cy="160217"/>
                </a:xfrm>
              </p:grpSpPr>
              <p:sp>
                <p:nvSpPr>
                  <p:cNvPr id="26" name="Arc 25"/>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Arc 26"/>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grpSp>
            <p:nvGrpSpPr>
              <p:cNvPr id="28" name="Group 27"/>
              <p:cNvGrpSpPr/>
              <p:nvPr/>
            </p:nvGrpSpPr>
            <p:grpSpPr>
              <a:xfrm rot="5400000">
                <a:off x="7287177" y="1862612"/>
                <a:ext cx="420252" cy="1601737"/>
                <a:chOff x="5066148" y="1912143"/>
                <a:chExt cx="420252" cy="1545428"/>
              </a:xfrm>
            </p:grpSpPr>
            <p:cxnSp>
              <p:nvCxnSpPr>
                <p:cNvPr id="29" name="Straight Connector 28"/>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41" name="Straight Connector 40"/>
              <p:cNvCxnSpPr/>
              <p:nvPr/>
            </p:nvCxnSpPr>
            <p:spPr>
              <a:xfrm>
                <a:off x="6096000" y="4267200"/>
                <a:ext cx="221616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6104648" y="2654470"/>
                <a:ext cx="609959" cy="704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5" name="TextBox 44"/>
            <p:cNvSpPr txBox="1"/>
            <p:nvPr/>
          </p:nvSpPr>
          <p:spPr>
            <a:xfrm>
              <a:off x="7108012" y="2012750"/>
              <a:ext cx="644728" cy="461665"/>
            </a:xfrm>
            <a:prstGeom prst="rect">
              <a:avLst/>
            </a:prstGeom>
            <a:noFill/>
          </p:spPr>
          <p:txBody>
            <a:bodyPr wrap="none" rtlCol="0">
              <a:spAutoFit/>
            </a:bodyPr>
            <a:lstStyle/>
            <a:p>
              <a:r>
                <a:rPr lang="en-US" sz="2400" dirty="0" smtClean="0"/>
                <a:t>2 </a:t>
              </a:r>
              <a:r>
                <a:rPr lang="en-US" sz="2400" dirty="0" smtClean="0">
                  <a:latin typeface="Symbol" panose="05050102010706020507" pitchFamily="18" charset="2"/>
                </a:rPr>
                <a:t>W</a:t>
              </a:r>
              <a:endParaRPr lang="en-US" sz="2400" dirty="0">
                <a:latin typeface="Symbol" panose="05050102010706020507" pitchFamily="18" charset="2"/>
              </a:endParaRPr>
            </a:p>
          </p:txBody>
        </p:sp>
        <p:sp>
          <p:nvSpPr>
            <p:cNvPr id="46" name="TextBox 45"/>
            <p:cNvSpPr txBox="1"/>
            <p:nvPr/>
          </p:nvSpPr>
          <p:spPr>
            <a:xfrm>
              <a:off x="5224657" y="3194452"/>
              <a:ext cx="644728" cy="461665"/>
            </a:xfrm>
            <a:prstGeom prst="rect">
              <a:avLst/>
            </a:prstGeom>
            <a:noFill/>
          </p:spPr>
          <p:txBody>
            <a:bodyPr wrap="none" rtlCol="0">
              <a:spAutoFit/>
            </a:bodyPr>
            <a:lstStyle/>
            <a:p>
              <a:r>
                <a:rPr lang="en-US" sz="2400" dirty="0" smtClean="0"/>
                <a:t>2 </a:t>
              </a:r>
              <a:r>
                <a:rPr lang="en-US" sz="2400" dirty="0" smtClean="0">
                  <a:latin typeface="Symbol" panose="05050102010706020507" pitchFamily="18" charset="2"/>
                </a:rPr>
                <a:t>W</a:t>
              </a:r>
              <a:endParaRPr lang="en-US" sz="2400" dirty="0">
                <a:latin typeface="Symbol" panose="05050102010706020507" pitchFamily="18" charset="2"/>
              </a:endParaRPr>
            </a:p>
          </p:txBody>
        </p:sp>
        <p:sp>
          <p:nvSpPr>
            <p:cNvPr id="47" name="TextBox 46"/>
            <p:cNvSpPr txBox="1"/>
            <p:nvPr/>
          </p:nvSpPr>
          <p:spPr>
            <a:xfrm>
              <a:off x="6971591" y="3269161"/>
              <a:ext cx="795411" cy="461665"/>
            </a:xfrm>
            <a:prstGeom prst="rect">
              <a:avLst/>
            </a:prstGeom>
            <a:noFill/>
          </p:spPr>
          <p:txBody>
            <a:bodyPr wrap="none" rtlCol="0">
              <a:spAutoFit/>
            </a:bodyPr>
            <a:lstStyle/>
            <a:p>
              <a:r>
                <a:rPr lang="en-US" sz="2400" dirty="0" smtClean="0"/>
                <a:t>1 mF</a:t>
              </a:r>
              <a:endParaRPr lang="en-US" sz="2400" dirty="0">
                <a:latin typeface="Symbol" panose="05050102010706020507" pitchFamily="18" charset="2"/>
              </a:endParaRPr>
            </a:p>
          </p:txBody>
        </p:sp>
        <p:sp>
          <p:nvSpPr>
            <p:cNvPr id="48" name="TextBox 47"/>
            <p:cNvSpPr txBox="1"/>
            <p:nvPr/>
          </p:nvSpPr>
          <p:spPr>
            <a:xfrm rot="16200000">
              <a:off x="8108679" y="3202064"/>
              <a:ext cx="1281120" cy="461665"/>
            </a:xfrm>
            <a:prstGeom prst="rect">
              <a:avLst/>
            </a:prstGeom>
            <a:noFill/>
          </p:spPr>
          <p:txBody>
            <a:bodyPr wrap="none" rtlCol="0">
              <a:spAutoFit/>
            </a:bodyPr>
            <a:lstStyle/>
            <a:p>
              <a:r>
                <a:rPr lang="en-US" sz="2400" dirty="0" smtClean="0"/>
                <a:t>- 200 V +</a:t>
              </a:r>
              <a:endParaRPr lang="en-US" sz="2400" dirty="0">
                <a:latin typeface="Symbol" panose="05050102010706020507" pitchFamily="18" charset="2"/>
              </a:endParaRPr>
            </a:p>
          </p:txBody>
        </p:sp>
      </p:grpSp>
      <mc:AlternateContent xmlns:mc="http://schemas.openxmlformats.org/markup-compatibility/2006" xmlns:a14="http://schemas.microsoft.com/office/drawing/2010/main">
        <mc:Choice Requires="a14">
          <p:sp>
            <p:nvSpPr>
              <p:cNvPr id="50" name="Rectangle 49"/>
              <p:cNvSpPr/>
              <p:nvPr/>
            </p:nvSpPr>
            <p:spPr>
              <a:xfrm>
                <a:off x="304800" y="1707746"/>
                <a:ext cx="4940891" cy="5018810"/>
              </a:xfrm>
              <a:prstGeom prst="rect">
                <a:avLst/>
              </a:prstGeom>
            </p:spPr>
            <p:txBody>
              <a:bodyPr wrap="square">
                <a:spAutoFit/>
              </a:bodyPr>
              <a:lstStyle/>
              <a:p>
                <a:r>
                  <a:rPr lang="en-US" sz="2400" dirty="0" smtClean="0"/>
                  <a:t>It would be easier to solve for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𝑐</m:t>
                        </m:r>
                      </m:sub>
                    </m:sSub>
                  </m:oMath>
                </a14:m>
                <a:r>
                  <a:rPr lang="en-US" sz="2400" dirty="0" smtClean="0"/>
                  <a:t> if we convert the non-ideal voltage source into a non-ideal current source. We could </a:t>
                </a:r>
                <a:r>
                  <a:rPr lang="en-US" sz="2400" dirty="0"/>
                  <a:t>then </a:t>
                </a:r>
                <a:r>
                  <a:rPr lang="en-US" sz="2400" dirty="0" smtClean="0"/>
                  <a:t>combine the two resistors that would be in parallel into a single 1</a:t>
                </a:r>
                <a:r>
                  <a:rPr lang="en-US" sz="2400" dirty="0" smtClean="0">
                    <a:latin typeface="Symbol" panose="05050102010706020507" pitchFamily="18" charset="2"/>
                  </a:rPr>
                  <a:t>W</a:t>
                </a:r>
                <a:r>
                  <a:rPr lang="en-US" sz="2400" dirty="0" smtClean="0"/>
                  <a:t> resistor.</a:t>
                </a:r>
              </a:p>
              <a:p>
                <a:r>
                  <a:rPr lang="en-US" sz="2400" dirty="0" smtClean="0"/>
                  <a:t>KCL for bottom node: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𝑅</m:t>
                        </m:r>
                      </m:sub>
                    </m:sSub>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𝑐</m:t>
                        </m:r>
                      </m:sub>
                    </m:sSub>
                    <m:r>
                      <a:rPr lang="en-US" sz="2400" b="0" i="1" smtClean="0">
                        <a:latin typeface="Cambria Math" panose="02040503050406030204" pitchFamily="18" charset="0"/>
                      </a:rPr>
                      <m:t>=100</m:t>
                    </m:r>
                    <m:r>
                      <a:rPr lang="en-US" sz="2400" b="0" i="1" smtClean="0">
                        <a:latin typeface="Cambria Math" panose="02040503050406030204" pitchFamily="18" charset="0"/>
                      </a:rPr>
                      <m:t>𝐴</m:t>
                    </m:r>
                  </m:oMath>
                </a14:m>
                <a:endParaRPr lang="en-US" sz="2400" b="0" dirty="0" smtClean="0"/>
              </a:p>
              <a:p>
                <a:r>
                  <a:rPr lang="en-US" sz="2400" dirty="0" smtClean="0"/>
                  <a:t>KVL for left mesh: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i="1">
                            <a:latin typeface="Cambria Math" panose="02040503050406030204" pitchFamily="18" charset="0"/>
                          </a:rPr>
                          <m:t>𝑅</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i="1">
                            <a:latin typeface="Cambria Math" panose="02040503050406030204" pitchFamily="18" charset="0"/>
                          </a:rPr>
                          <m:t>𝑐</m:t>
                        </m:r>
                      </m:sub>
                    </m:sSub>
                  </m:oMath>
                </a14:m>
                <a:endParaRPr lang="en-US" sz="2400" dirty="0" smtClean="0"/>
              </a:p>
              <a:p>
                <a:r>
                  <a:rPr lang="en-US" sz="2400" dirty="0" smtClean="0"/>
                  <a:t>Terminal relations: </a:t>
                </a:r>
                <a14:m>
                  <m:oMath xmlns:m="http://schemas.openxmlformats.org/officeDocument/2006/math">
                    <m:f>
                      <m:fPr>
                        <m:ctrlPr>
                          <a:rPr lang="en-US" sz="2400" b="0" i="1" smtClean="0">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𝑅</m:t>
                            </m:r>
                          </m:sub>
                        </m:sSub>
                      </m:num>
                      <m:den>
                        <m:r>
                          <a:rPr lang="en-US" sz="2400" b="0" i="1" smtClean="0">
                            <a:latin typeface="Cambria Math" panose="02040503050406030204" pitchFamily="18" charset="0"/>
                          </a:rPr>
                          <m:t>𝑅</m:t>
                        </m:r>
                      </m:den>
                    </m:f>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𝑅</m:t>
                        </m:r>
                      </m:sub>
                    </m:sSub>
                  </m:oMath>
                </a14:m>
                <a:r>
                  <a:rPr lang="en-US" sz="2400" dirty="0" smtClean="0"/>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𝑐</m:t>
                        </m:r>
                      </m:sub>
                    </m:sSub>
                    <m:r>
                      <a:rPr lang="en-US" sz="2400" i="1">
                        <a:latin typeface="Cambria Math" panose="02040503050406030204" pitchFamily="18" charset="0"/>
                      </a:rPr>
                      <m:t>=</m:t>
                    </m:r>
                    <m:r>
                      <a:rPr lang="en-US" sz="2400" b="0" i="1" smtClean="0">
                        <a:latin typeface="Cambria Math" panose="02040503050406030204" pitchFamily="18" charset="0"/>
                      </a:rPr>
                      <m:t>𝐶</m:t>
                    </m:r>
                    <m:f>
                      <m:fPr>
                        <m:ctrlPr>
                          <a:rPr lang="en-US" sz="2400" i="1" smtClean="0">
                            <a:latin typeface="Cambria Math" panose="02040503050406030204" pitchFamily="18" charset="0"/>
                          </a:rPr>
                        </m:ctrlPr>
                      </m:fPr>
                      <m:num>
                        <m:r>
                          <a:rPr lang="en-US" sz="2400" b="0" i="1" smtClean="0">
                            <a:latin typeface="Cambria Math" panose="02040503050406030204" pitchFamily="18" charset="0"/>
                          </a:rPr>
                          <m:t>𝑑</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num>
                      <m:den>
                        <m:r>
                          <a:rPr lang="en-US" sz="2400" b="0" i="1" smtClean="0">
                            <a:latin typeface="Cambria Math" panose="02040503050406030204" pitchFamily="18" charset="0"/>
                          </a:rPr>
                          <m:t>𝑑𝑡</m:t>
                        </m:r>
                      </m:den>
                    </m:f>
                  </m:oMath>
                </a14:m>
                <a:endParaRPr lang="en-US" sz="2400" dirty="0" smtClean="0"/>
              </a:p>
              <a:p>
                <a:r>
                  <a:rPr lang="en-US" sz="2400" dirty="0" smtClean="0"/>
                  <a:t>Plugging TRs and KVL into KCL yields:</a:t>
                </a:r>
              </a:p>
              <a:p>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b="0" i="1" smtClean="0">
                                  <a:latin typeface="Cambria Math" panose="02040503050406030204" pitchFamily="18" charset="0"/>
                                </a:rPr>
                                <m:t>𝐶</m:t>
                              </m:r>
                            </m:sub>
                          </m:sSub>
                        </m:num>
                        <m:den>
                          <m:r>
                            <a:rPr lang="en-US" sz="2400" i="1">
                              <a:latin typeface="Cambria Math" panose="02040503050406030204" pitchFamily="18" charset="0"/>
                            </a:rPr>
                            <m:t>𝑅</m:t>
                          </m:r>
                        </m:den>
                      </m:f>
                      <m:r>
                        <a:rPr lang="en-US" sz="2400" b="0" i="1" smtClean="0">
                          <a:latin typeface="Cambria Math" panose="02040503050406030204" pitchFamily="18" charset="0"/>
                        </a:rPr>
                        <m:t>+</m:t>
                      </m:r>
                      <m:r>
                        <a:rPr lang="en-US" sz="2400" i="1">
                          <a:latin typeface="Cambria Math" panose="02040503050406030204" pitchFamily="18" charset="0"/>
                        </a:rPr>
                        <m:t>𝐶</m:t>
                      </m:r>
                      <m:f>
                        <m:fPr>
                          <m:ctrlPr>
                            <a:rPr lang="en-US" sz="2400" i="1">
                              <a:latin typeface="Cambria Math" panose="02040503050406030204" pitchFamily="18" charset="0"/>
                            </a:rPr>
                          </m:ctrlPr>
                        </m:fPr>
                        <m:num>
                          <m:r>
                            <a:rPr lang="en-US" sz="2400" i="1">
                              <a:latin typeface="Cambria Math" panose="02040503050406030204" pitchFamily="18" charset="0"/>
                            </a:rPr>
                            <m:t>𝑑</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num>
                        <m:den>
                          <m:r>
                            <a:rPr lang="en-US" sz="2400" i="1">
                              <a:latin typeface="Cambria Math" panose="02040503050406030204" pitchFamily="18" charset="0"/>
                            </a:rPr>
                            <m:t>𝑑𝑡</m:t>
                          </m:r>
                        </m:den>
                      </m:f>
                      <m:r>
                        <a:rPr lang="en-US" sz="2400" i="1">
                          <a:latin typeface="Cambria Math" panose="02040503050406030204" pitchFamily="18" charset="0"/>
                        </a:rPr>
                        <m:t>=100</m:t>
                      </m:r>
                      <m:r>
                        <a:rPr lang="en-US" sz="2400" i="1">
                          <a:latin typeface="Cambria Math" panose="02040503050406030204" pitchFamily="18" charset="0"/>
                        </a:rPr>
                        <m:t>𝐴</m:t>
                      </m:r>
                    </m:oMath>
                  </m:oMathPara>
                </a14:m>
                <a:endParaRPr lang="en-US" sz="2400" dirty="0"/>
              </a:p>
              <a:p>
                <a:endParaRPr lang="en-US" sz="2400" dirty="0"/>
              </a:p>
            </p:txBody>
          </p:sp>
        </mc:Choice>
        <mc:Fallback xmlns="">
          <p:sp>
            <p:nvSpPr>
              <p:cNvPr id="50" name="Rectangle 49"/>
              <p:cNvSpPr>
                <a:spLocks noRot="1" noChangeAspect="1" noMove="1" noResize="1" noEditPoints="1" noAdjustHandles="1" noChangeArrowheads="1" noChangeShapeType="1" noTextEdit="1"/>
              </p:cNvSpPr>
              <p:nvPr/>
            </p:nvSpPr>
            <p:spPr>
              <a:xfrm>
                <a:off x="304800" y="1707746"/>
                <a:ext cx="4940891" cy="5018810"/>
              </a:xfrm>
              <a:prstGeom prst="rect">
                <a:avLst/>
              </a:prstGeom>
              <a:blipFill rotWithShape="0">
                <a:blip r:embed="rId2"/>
                <a:stretch>
                  <a:fillRect l="-1850" t="-972" r="-1480"/>
                </a:stretch>
              </a:blipFill>
            </p:spPr>
            <p:txBody>
              <a:bodyPr/>
              <a:lstStyle/>
              <a:p>
                <a:r>
                  <a:rPr lang="en-US">
                    <a:noFill/>
                  </a:rPr>
                  <a:t> </a:t>
                </a:r>
              </a:p>
            </p:txBody>
          </p:sp>
        </mc:Fallback>
      </mc:AlternateContent>
      <p:grpSp>
        <p:nvGrpSpPr>
          <p:cNvPr id="109" name="Group 108"/>
          <p:cNvGrpSpPr/>
          <p:nvPr/>
        </p:nvGrpSpPr>
        <p:grpSpPr>
          <a:xfrm>
            <a:off x="5349393" y="4034057"/>
            <a:ext cx="3528327" cy="1705570"/>
            <a:chOff x="5375733" y="4520213"/>
            <a:chExt cx="3528327" cy="1705570"/>
          </a:xfrm>
        </p:grpSpPr>
        <p:grpSp>
          <p:nvGrpSpPr>
            <p:cNvPr id="58" name="Group 57"/>
            <p:cNvGrpSpPr/>
            <p:nvPr/>
          </p:nvGrpSpPr>
          <p:grpSpPr>
            <a:xfrm>
              <a:off x="5816264" y="4531109"/>
              <a:ext cx="420252" cy="1601737"/>
              <a:chOff x="5066148" y="1912143"/>
              <a:chExt cx="420252" cy="1545428"/>
            </a:xfrm>
          </p:grpSpPr>
          <p:cxnSp>
            <p:nvCxnSpPr>
              <p:cNvPr id="80" name="Straight Connector 79"/>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59" name="Group 58"/>
            <p:cNvGrpSpPr/>
            <p:nvPr/>
          </p:nvGrpSpPr>
          <p:grpSpPr>
            <a:xfrm>
              <a:off x="6591973" y="4555634"/>
              <a:ext cx="536100" cy="1603720"/>
              <a:chOff x="3132049" y="1703786"/>
              <a:chExt cx="536100" cy="1538287"/>
            </a:xfrm>
          </p:grpSpPr>
          <p:cxnSp>
            <p:nvCxnSpPr>
              <p:cNvPr id="74" name="Straight Connector 73"/>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77" name="Group 76"/>
              <p:cNvGrpSpPr/>
              <p:nvPr/>
            </p:nvGrpSpPr>
            <p:grpSpPr>
              <a:xfrm>
                <a:off x="3132049" y="2540793"/>
                <a:ext cx="536100" cy="160217"/>
                <a:chOff x="2767913" y="996778"/>
                <a:chExt cx="536100" cy="160217"/>
              </a:xfrm>
            </p:grpSpPr>
            <p:sp>
              <p:nvSpPr>
                <p:cNvPr id="78" name="Arc 77"/>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Arc 78"/>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cxnSp>
          <p:nvCxnSpPr>
            <p:cNvPr id="61" name="Straight Connector 60"/>
            <p:cNvCxnSpPr/>
            <p:nvPr/>
          </p:nvCxnSpPr>
          <p:spPr>
            <a:xfrm>
              <a:off x="6019990" y="6136799"/>
              <a:ext cx="221616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028638" y="4531109"/>
              <a:ext cx="2183491" cy="3870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rot="16200000">
              <a:off x="6014751" y="5532206"/>
              <a:ext cx="644728" cy="461665"/>
            </a:xfrm>
            <a:prstGeom prst="rect">
              <a:avLst/>
            </a:prstGeom>
            <a:noFill/>
          </p:spPr>
          <p:txBody>
            <a:bodyPr wrap="none" rtlCol="0">
              <a:spAutoFit/>
            </a:bodyPr>
            <a:lstStyle/>
            <a:p>
              <a:r>
                <a:rPr lang="en-US" sz="2400" dirty="0" smtClean="0"/>
                <a:t>1 </a:t>
              </a:r>
              <a:r>
                <a:rPr lang="en-US" sz="2400" dirty="0" smtClean="0">
                  <a:latin typeface="Symbol" panose="05050102010706020507" pitchFamily="18" charset="2"/>
                </a:rPr>
                <a:t>W</a:t>
              </a:r>
              <a:endParaRPr lang="en-US" sz="2400" dirty="0">
                <a:latin typeface="Symbol" panose="05050102010706020507" pitchFamily="18" charset="2"/>
              </a:endParaRPr>
            </a:p>
          </p:txBody>
        </p:sp>
        <p:sp>
          <p:nvSpPr>
            <p:cNvPr id="55" name="TextBox 54"/>
            <p:cNvSpPr txBox="1"/>
            <p:nvPr/>
          </p:nvSpPr>
          <p:spPr>
            <a:xfrm rot="16200000">
              <a:off x="6170242" y="4687086"/>
              <a:ext cx="795411" cy="461665"/>
            </a:xfrm>
            <a:prstGeom prst="rect">
              <a:avLst/>
            </a:prstGeom>
            <a:noFill/>
          </p:spPr>
          <p:txBody>
            <a:bodyPr wrap="none" rtlCol="0">
              <a:spAutoFit/>
            </a:bodyPr>
            <a:lstStyle/>
            <a:p>
              <a:r>
                <a:rPr lang="en-US" sz="2400" dirty="0" smtClean="0"/>
                <a:t>1 mF</a:t>
              </a:r>
              <a:endParaRPr lang="en-US" sz="2400" dirty="0">
                <a:latin typeface="Symbol" panose="05050102010706020507" pitchFamily="18" charset="2"/>
              </a:endParaRPr>
            </a:p>
          </p:txBody>
        </p:sp>
        <p:sp>
          <p:nvSpPr>
            <p:cNvPr id="56" name="TextBox 55"/>
            <p:cNvSpPr txBox="1"/>
            <p:nvPr/>
          </p:nvSpPr>
          <p:spPr>
            <a:xfrm rot="16200000">
              <a:off x="8224226" y="5071663"/>
              <a:ext cx="898003" cy="461665"/>
            </a:xfrm>
            <a:prstGeom prst="rect">
              <a:avLst/>
            </a:prstGeom>
            <a:noFill/>
          </p:spPr>
          <p:txBody>
            <a:bodyPr wrap="none" rtlCol="0">
              <a:spAutoFit/>
            </a:bodyPr>
            <a:lstStyle/>
            <a:p>
              <a:r>
                <a:rPr lang="en-US" sz="2400" dirty="0" smtClean="0"/>
                <a:t>100 A</a:t>
              </a:r>
              <a:endParaRPr lang="en-US" sz="2400" dirty="0">
                <a:latin typeface="Symbol" panose="05050102010706020507" pitchFamily="18" charset="2"/>
              </a:endParaRPr>
            </a:p>
          </p:txBody>
        </p:sp>
        <p:grpSp>
          <p:nvGrpSpPr>
            <p:cNvPr id="95" name="Group 94"/>
            <p:cNvGrpSpPr/>
            <p:nvPr/>
          </p:nvGrpSpPr>
          <p:grpSpPr>
            <a:xfrm>
              <a:off x="7945429" y="4545610"/>
              <a:ext cx="533400" cy="1600200"/>
              <a:chOff x="6750909" y="1752600"/>
              <a:chExt cx="533400" cy="1600200"/>
            </a:xfrm>
          </p:grpSpPr>
          <p:grpSp>
            <p:nvGrpSpPr>
              <p:cNvPr id="96" name="Group 95"/>
              <p:cNvGrpSpPr/>
              <p:nvPr/>
            </p:nvGrpSpPr>
            <p:grpSpPr>
              <a:xfrm>
                <a:off x="6750909" y="1752600"/>
                <a:ext cx="533400" cy="1600200"/>
                <a:chOff x="7581900" y="1752600"/>
                <a:chExt cx="533400" cy="1600200"/>
              </a:xfrm>
            </p:grpSpPr>
            <p:cxnSp>
              <p:nvCxnSpPr>
                <p:cNvPr id="98" name="Straight Connector 97"/>
                <p:cNvCxnSpPr/>
                <p:nvPr/>
              </p:nvCxnSpPr>
              <p:spPr>
                <a:xfrm>
                  <a:off x="7848600" y="17526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7848600" y="28194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0" name="Oval 99"/>
                <p:cNvSpPr/>
                <p:nvPr/>
              </p:nvSpPr>
              <p:spPr>
                <a:xfrm>
                  <a:off x="7581900" y="2286000"/>
                  <a:ext cx="533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7" name="Straight Arrow Connector 96"/>
              <p:cNvCxnSpPr/>
              <p:nvPr/>
            </p:nvCxnSpPr>
            <p:spPr>
              <a:xfrm flipV="1">
                <a:off x="7017609" y="2362200"/>
                <a:ext cx="0" cy="381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02" name="TextBox 101"/>
            <p:cNvSpPr txBox="1"/>
            <p:nvPr/>
          </p:nvSpPr>
          <p:spPr>
            <a:xfrm rot="16200000">
              <a:off x="6718107" y="5114877"/>
              <a:ext cx="1230401" cy="461665"/>
            </a:xfrm>
            <a:prstGeom prst="rect">
              <a:avLst/>
            </a:prstGeom>
            <a:noFill/>
          </p:spPr>
          <p:txBody>
            <a:bodyPr wrap="none" rtlCol="0">
              <a:spAutoFit/>
            </a:bodyPr>
            <a:lstStyle/>
            <a:p>
              <a:r>
                <a:rPr lang="en-US" sz="2400" dirty="0" smtClean="0"/>
                <a:t>-    </a:t>
              </a:r>
              <a:r>
                <a:rPr lang="en-US" sz="2400" dirty="0" err="1" smtClean="0"/>
                <a:t>V</a:t>
              </a:r>
              <a:r>
                <a:rPr lang="en-US" sz="2400" baseline="-25000" dirty="0" err="1" smtClean="0"/>
                <a:t>c</a:t>
              </a:r>
              <a:r>
                <a:rPr lang="en-US" sz="2400" dirty="0" smtClean="0"/>
                <a:t>    +</a:t>
              </a:r>
              <a:endParaRPr lang="en-US" sz="2400" dirty="0">
                <a:latin typeface="Symbol" panose="05050102010706020507" pitchFamily="18" charset="2"/>
              </a:endParaRPr>
            </a:p>
          </p:txBody>
        </p:sp>
        <p:sp>
          <p:nvSpPr>
            <p:cNvPr id="103" name="TextBox 102"/>
            <p:cNvSpPr txBox="1"/>
            <p:nvPr/>
          </p:nvSpPr>
          <p:spPr>
            <a:xfrm rot="16200000">
              <a:off x="4970815" y="5094326"/>
              <a:ext cx="1271502" cy="461665"/>
            </a:xfrm>
            <a:prstGeom prst="rect">
              <a:avLst/>
            </a:prstGeom>
            <a:noFill/>
          </p:spPr>
          <p:txBody>
            <a:bodyPr wrap="none" rtlCol="0">
              <a:spAutoFit/>
            </a:bodyPr>
            <a:lstStyle/>
            <a:p>
              <a:r>
                <a:rPr lang="en-US" sz="2400" dirty="0" smtClean="0"/>
                <a:t>-    V</a:t>
              </a:r>
              <a:r>
                <a:rPr lang="en-US" sz="2400" baseline="-25000" dirty="0" smtClean="0"/>
                <a:t>R</a:t>
              </a:r>
              <a:r>
                <a:rPr lang="en-US" sz="2400" dirty="0" smtClean="0"/>
                <a:t>    +</a:t>
              </a:r>
              <a:endParaRPr lang="en-US" sz="2400" dirty="0">
                <a:latin typeface="Symbol" panose="05050102010706020507" pitchFamily="18" charset="2"/>
              </a:endParaRPr>
            </a:p>
          </p:txBody>
        </p:sp>
        <p:cxnSp>
          <p:nvCxnSpPr>
            <p:cNvPr id="105" name="Straight Arrow Connector 104"/>
            <p:cNvCxnSpPr/>
            <p:nvPr/>
          </p:nvCxnSpPr>
          <p:spPr>
            <a:xfrm>
              <a:off x="6861373" y="5777452"/>
              <a:ext cx="0" cy="18345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6" name="Straight Arrow Connector 105"/>
            <p:cNvCxnSpPr/>
            <p:nvPr/>
          </p:nvCxnSpPr>
          <p:spPr>
            <a:xfrm>
              <a:off x="6018434" y="5949388"/>
              <a:ext cx="0" cy="18345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7" name="Rectangle 106"/>
            <p:cNvSpPr/>
            <p:nvPr/>
          </p:nvSpPr>
          <p:spPr>
            <a:xfrm>
              <a:off x="5662715" y="5856451"/>
              <a:ext cx="320922" cy="369332"/>
            </a:xfrm>
            <a:prstGeom prst="rect">
              <a:avLst/>
            </a:prstGeom>
          </p:spPr>
          <p:txBody>
            <a:bodyPr wrap="none">
              <a:spAutoFit/>
            </a:bodyPr>
            <a:lstStyle/>
            <a:p>
              <a:r>
                <a:rPr lang="en-US" dirty="0" err="1" smtClean="0"/>
                <a:t>i</a:t>
              </a:r>
              <a:r>
                <a:rPr lang="en-US" baseline="-25000" dirty="0" err="1" smtClean="0"/>
                <a:t>R</a:t>
              </a:r>
              <a:endParaRPr lang="en-US" dirty="0"/>
            </a:p>
          </p:txBody>
        </p:sp>
        <p:sp>
          <p:nvSpPr>
            <p:cNvPr id="108" name="Rectangle 107"/>
            <p:cNvSpPr/>
            <p:nvPr/>
          </p:nvSpPr>
          <p:spPr>
            <a:xfrm>
              <a:off x="6884855" y="5744913"/>
              <a:ext cx="320922" cy="369332"/>
            </a:xfrm>
            <a:prstGeom prst="rect">
              <a:avLst/>
            </a:prstGeom>
          </p:spPr>
          <p:txBody>
            <a:bodyPr wrap="none">
              <a:spAutoFit/>
            </a:bodyPr>
            <a:lstStyle/>
            <a:p>
              <a:r>
                <a:rPr lang="en-US" dirty="0" err="1" smtClean="0"/>
                <a:t>i</a:t>
              </a:r>
              <a:r>
                <a:rPr lang="en-US" baseline="-25000" dirty="0" err="1" smtClean="0"/>
                <a:t>C</a:t>
              </a:r>
              <a:endParaRPr lang="en-US" dirty="0"/>
            </a:p>
          </p:txBody>
        </p:sp>
      </p:grpSp>
      <p:sp>
        <p:nvSpPr>
          <p:cNvPr id="110" name="TextBox 109"/>
          <p:cNvSpPr txBox="1"/>
          <p:nvPr/>
        </p:nvSpPr>
        <p:spPr>
          <a:xfrm>
            <a:off x="4108085" y="6098868"/>
            <a:ext cx="4825488" cy="461665"/>
          </a:xfrm>
          <a:prstGeom prst="rect">
            <a:avLst/>
          </a:prstGeom>
          <a:noFill/>
        </p:spPr>
        <p:txBody>
          <a:bodyPr wrap="none" rtlCol="0">
            <a:spAutoFit/>
          </a:bodyPr>
          <a:lstStyle/>
          <a:p>
            <a:r>
              <a:rPr lang="en-US" sz="2400" dirty="0" smtClean="0">
                <a:solidFill>
                  <a:srgbClr val="7030A0"/>
                </a:solidFill>
              </a:rPr>
              <a:t>(Step 4 was combined in the process)</a:t>
            </a:r>
            <a:endParaRPr lang="en-US" sz="2400" dirty="0">
              <a:solidFill>
                <a:srgbClr val="7030A0"/>
              </a:solidFill>
            </a:endParaRPr>
          </a:p>
        </p:txBody>
      </p:sp>
      <p:sp>
        <p:nvSpPr>
          <p:cNvPr id="111" name="Rectangle 110"/>
          <p:cNvSpPr/>
          <p:nvPr/>
        </p:nvSpPr>
        <p:spPr>
          <a:xfrm>
            <a:off x="1447075" y="5554961"/>
            <a:ext cx="2620129" cy="877753"/>
          </a:xfrm>
          <a:prstGeom prst="rect">
            <a:avLst/>
          </a:prstGeom>
          <a:noFill/>
          <a:ln w="38100" cmpd="thickThi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1086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784" y="76200"/>
            <a:ext cx="8229600" cy="639762"/>
          </a:xfrm>
        </p:spPr>
        <p:txBody>
          <a:bodyPr>
            <a:normAutofit fontScale="90000"/>
          </a:bodyPr>
          <a:lstStyle/>
          <a:p>
            <a:r>
              <a:rPr lang="en-US" sz="4000" dirty="0"/>
              <a:t>RC Circuits excited by sources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42784" y="685800"/>
                <a:ext cx="8229600" cy="5791200"/>
              </a:xfrm>
            </p:spPr>
            <p:txBody>
              <a:bodyPr>
                <a:normAutofit lnSpcReduction="10000"/>
              </a:bodyPr>
              <a:lstStyle/>
              <a:p>
                <a:pPr marL="514350" indent="-514350">
                  <a:buFont typeface="+mj-lt"/>
                  <a:buAutoNum type="arabicPeriod" startAt="5"/>
                </a:pPr>
                <a:r>
                  <a:rPr lang="en-US" sz="2400" dirty="0" smtClean="0">
                    <a:solidFill>
                      <a:srgbClr val="7030A0"/>
                    </a:solidFill>
                  </a:rPr>
                  <a:t>Find characteristic equation and general homogeneous solution. One needs to set the driving term to zero to do this: </a:t>
                </a:r>
                <a14:m>
                  <m:oMath xmlns:m="http://schemas.openxmlformats.org/officeDocument/2006/math">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b="0" i="1" smtClean="0">
                                <a:latin typeface="Cambria Math" panose="02040503050406030204" pitchFamily="18" charset="0"/>
                              </a:rPr>
                              <m:t>𝑐</m:t>
                            </m:r>
                            <m:r>
                              <a:rPr lang="en-US" sz="2400" b="0" i="1" smtClean="0">
                                <a:latin typeface="Cambria Math" panose="02040503050406030204" pitchFamily="18" charset="0"/>
                              </a:rPr>
                              <m:t>,</m:t>
                            </m:r>
                            <m:r>
                              <a:rPr lang="en-US" sz="2400" b="0" i="1" smtClean="0">
                                <a:latin typeface="Cambria Math" panose="02040503050406030204" pitchFamily="18" charset="0"/>
                              </a:rPr>
                              <m:t>h</m:t>
                            </m:r>
                          </m:sub>
                        </m:sSub>
                      </m:num>
                      <m:den>
                        <m:r>
                          <a:rPr lang="en-US" sz="2400" i="1">
                            <a:latin typeface="Cambria Math" panose="02040503050406030204" pitchFamily="18" charset="0"/>
                          </a:rPr>
                          <m:t>𝑅</m:t>
                        </m:r>
                      </m:den>
                    </m:f>
                    <m:r>
                      <a:rPr lang="en-US" sz="2400" i="1">
                        <a:latin typeface="Cambria Math" panose="02040503050406030204" pitchFamily="18" charset="0"/>
                      </a:rPr>
                      <m:t>+</m:t>
                    </m:r>
                    <m:r>
                      <a:rPr lang="en-US" sz="2400" i="1">
                        <a:latin typeface="Cambria Math" panose="02040503050406030204" pitchFamily="18" charset="0"/>
                      </a:rPr>
                      <m:t>𝐶</m:t>
                    </m:r>
                    <m:f>
                      <m:fPr>
                        <m:ctrlPr>
                          <a:rPr lang="en-US" sz="2400" i="1">
                            <a:latin typeface="Cambria Math" panose="02040503050406030204" pitchFamily="18" charset="0"/>
                          </a:rPr>
                        </m:ctrlPr>
                      </m:fPr>
                      <m:num>
                        <m:r>
                          <a:rPr lang="en-US" sz="2400" i="1">
                            <a:latin typeface="Cambria Math" panose="02040503050406030204" pitchFamily="18" charset="0"/>
                          </a:rPr>
                          <m:t>𝑑</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b="0" i="1" smtClean="0">
                                <a:latin typeface="Cambria Math" panose="02040503050406030204" pitchFamily="18" charset="0"/>
                              </a:rPr>
                              <m:t>,</m:t>
                            </m:r>
                            <m:r>
                              <a:rPr lang="en-US" sz="2400" b="0" i="1" smtClean="0">
                                <a:latin typeface="Cambria Math" panose="02040503050406030204" pitchFamily="18" charset="0"/>
                              </a:rPr>
                              <m:t>h</m:t>
                            </m:r>
                          </m:sub>
                        </m:sSub>
                      </m:num>
                      <m:den>
                        <m:r>
                          <a:rPr lang="en-US" sz="2400" i="1">
                            <a:latin typeface="Cambria Math" panose="02040503050406030204" pitchFamily="18" charset="0"/>
                          </a:rPr>
                          <m:t>𝑑𝑡</m:t>
                        </m:r>
                      </m:den>
                    </m:f>
                    <m:r>
                      <a:rPr lang="en-US" sz="2400" i="1">
                        <a:latin typeface="Cambria Math" panose="02040503050406030204" pitchFamily="18" charset="0"/>
                      </a:rPr>
                      <m:t>=</m:t>
                    </m:r>
                    <m:r>
                      <a:rPr lang="en-US" sz="2400" b="0" i="1" smtClean="0">
                        <a:latin typeface="Cambria Math" panose="02040503050406030204" pitchFamily="18" charset="0"/>
                      </a:rPr>
                      <m:t>0</m:t>
                    </m:r>
                  </m:oMath>
                </a14:m>
                <a:r>
                  <a:rPr lang="en-US" sz="2400" dirty="0" smtClean="0"/>
                  <a:t>    for </a:t>
                </a:r>
                <a14:m>
                  <m:oMath xmlns:m="http://schemas.openxmlformats.org/officeDocument/2006/math">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𝐴</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𝑠𝑡</m:t>
                        </m:r>
                      </m:sup>
                    </m:sSup>
                  </m:oMath>
                </a14:m>
                <a:r>
                  <a:rPr lang="en-US" sz="2400" dirty="0" smtClean="0"/>
                  <a:t>, we get: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𝑅</m:t>
                        </m:r>
                      </m:den>
                    </m:f>
                    <m:r>
                      <a:rPr lang="en-US" sz="2400" b="0" i="1" smtClean="0">
                        <a:latin typeface="Cambria Math" panose="02040503050406030204" pitchFamily="18" charset="0"/>
                      </a:rPr>
                      <m:t>+</m:t>
                    </m:r>
                    <m:r>
                      <a:rPr lang="en-US" sz="2400" b="0" i="1" smtClean="0">
                        <a:latin typeface="Cambria Math" panose="02040503050406030204" pitchFamily="18" charset="0"/>
                      </a:rPr>
                      <m:t>𝑠𝐶</m:t>
                    </m:r>
                    <m:r>
                      <a:rPr lang="en-US" sz="2400" b="0" i="1" smtClean="0">
                        <a:latin typeface="Cambria Math" panose="02040503050406030204" pitchFamily="18" charset="0"/>
                      </a:rPr>
                      <m:t>=0</m:t>
                    </m:r>
                  </m:oMath>
                </a14:m>
                <a:endParaRPr lang="en-US" sz="2400" b="0" dirty="0" smtClean="0"/>
              </a:p>
              <a:p>
                <a:pPr marL="0" indent="0">
                  <a:buNone/>
                </a:pPr>
                <a:r>
                  <a:rPr lang="en-US" sz="2400" dirty="0" smtClean="0"/>
                  <a:t>Or  </a:t>
                </a:r>
                <a14:m>
                  <m:oMath xmlns:m="http://schemas.openxmlformats.org/officeDocument/2006/math">
                    <m:r>
                      <a:rPr lang="en-US" sz="2400" b="0" i="1" smtClean="0">
                        <a:latin typeface="Cambria Math" panose="02040503050406030204" pitchFamily="18" charset="0"/>
                      </a:rPr>
                      <m:t>𝑠</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𝑅𝐶</m:t>
                        </m:r>
                      </m:den>
                    </m:f>
                  </m:oMath>
                </a14:m>
                <a:r>
                  <a:rPr lang="en-US" sz="2400" dirty="0" smtClean="0"/>
                  <a:t>    or   </a:t>
                </a:r>
                <a14:m>
                  <m:oMath xmlns:m="http://schemas.openxmlformats.org/officeDocument/2006/math">
                    <m:r>
                      <a:rPr lang="en-US" sz="2400" i="1" smtClean="0">
                        <a:latin typeface="Cambria Math" panose="02040503050406030204" pitchFamily="18" charset="0"/>
                        <a:ea typeface="Cambria Math" panose="02040503050406030204" pitchFamily="18" charset="0"/>
                      </a:rPr>
                      <m:t>𝜏</m:t>
                    </m:r>
                    <m:r>
                      <a:rPr lang="en-US" sz="2400" b="0" i="1" smtClean="0">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𝑅𝐶</m:t>
                    </m:r>
                  </m:oMath>
                </a14:m>
                <a:r>
                  <a:rPr lang="en-US" sz="2400" dirty="0" smtClean="0"/>
                  <a:t> = 1</a:t>
                </a:r>
                <a:r>
                  <a:rPr lang="en-US" sz="2400" dirty="0" smtClean="0">
                    <a:latin typeface="Symbol" panose="05050102010706020507" pitchFamily="18" charset="2"/>
                  </a:rPr>
                  <a:t>W</a:t>
                </a:r>
                <a:r>
                  <a:rPr lang="en-US" sz="2400" dirty="0" smtClean="0"/>
                  <a:t> times 1 mF = 1 </a:t>
                </a:r>
                <a:r>
                  <a:rPr lang="en-US" sz="2400" dirty="0" err="1" smtClean="0"/>
                  <a:t>ms.</a:t>
                </a:r>
                <a:r>
                  <a:rPr lang="en-US" sz="2400" dirty="0" smtClean="0"/>
                  <a:t>  </a:t>
                </a:r>
              </a:p>
              <a:p>
                <a:pPr marL="0" indent="0">
                  <a:buNone/>
                </a:pPr>
                <a:r>
                  <a:rPr lang="en-US" sz="2400" dirty="0" smtClean="0">
                    <a:solidFill>
                      <a:schemeClr val="accent6">
                        <a:lumMod val="50000"/>
                      </a:schemeClr>
                    </a:solidFill>
                  </a:rPr>
                  <a:t>In fact, for any 1</a:t>
                </a:r>
                <a:r>
                  <a:rPr lang="en-US" sz="2400" baseline="30000" dirty="0" smtClean="0">
                    <a:solidFill>
                      <a:schemeClr val="accent6">
                        <a:lumMod val="50000"/>
                      </a:schemeClr>
                    </a:solidFill>
                  </a:rPr>
                  <a:t>st</a:t>
                </a:r>
                <a:r>
                  <a:rPr lang="en-US" sz="2400" dirty="0" smtClean="0">
                    <a:solidFill>
                      <a:schemeClr val="accent6">
                        <a:lumMod val="50000"/>
                      </a:schemeClr>
                    </a:solidFill>
                  </a:rPr>
                  <a:t> order transient problem with a capacitor, the time constant will always be some equivalent resistance </a:t>
                </a:r>
                <a14:m>
                  <m:oMath xmlns:m="http://schemas.openxmlformats.org/officeDocument/2006/math">
                    <m:sSub>
                      <m:sSubPr>
                        <m:ctrlPr>
                          <a:rPr lang="en-US" sz="2400" i="1" smtClean="0">
                            <a:solidFill>
                              <a:schemeClr val="accent6">
                                <a:lumMod val="50000"/>
                              </a:schemeClr>
                            </a:solidFill>
                            <a:latin typeface="Cambria Math" panose="02040503050406030204" pitchFamily="18" charset="0"/>
                          </a:rPr>
                        </m:ctrlPr>
                      </m:sSubPr>
                      <m:e>
                        <m:r>
                          <a:rPr lang="en-US" sz="2400" b="0" i="1" smtClean="0">
                            <a:solidFill>
                              <a:schemeClr val="accent6">
                                <a:lumMod val="50000"/>
                              </a:schemeClr>
                            </a:solidFill>
                            <a:latin typeface="Cambria Math" panose="02040503050406030204" pitchFamily="18" charset="0"/>
                          </a:rPr>
                          <m:t>𝑅</m:t>
                        </m:r>
                      </m:e>
                      <m:sub>
                        <m:r>
                          <a:rPr lang="en-US" sz="2400" b="0" i="1" smtClean="0">
                            <a:solidFill>
                              <a:schemeClr val="accent6">
                                <a:lumMod val="50000"/>
                              </a:schemeClr>
                            </a:solidFill>
                            <a:latin typeface="Cambria Math" panose="02040503050406030204" pitchFamily="18" charset="0"/>
                          </a:rPr>
                          <m:t>𝑒𝑞</m:t>
                        </m:r>
                      </m:sub>
                    </m:sSub>
                  </m:oMath>
                </a14:m>
                <a:r>
                  <a:rPr lang="en-US" sz="2400" dirty="0" smtClean="0">
                    <a:solidFill>
                      <a:schemeClr val="accent6">
                        <a:lumMod val="50000"/>
                      </a:schemeClr>
                    </a:solidFill>
                  </a:rPr>
                  <a:t> times the capacitance C. If there are more than one resistor, the only “trick” is to determine the equivalent resistance and then one can write the homogeneous equation “by inspection.”</a:t>
                </a:r>
              </a:p>
              <a:p>
                <a:pPr marL="457200" indent="-457200">
                  <a:buFont typeface="+mj-lt"/>
                  <a:buAutoNum type="arabicPeriod" startAt="6"/>
                </a:pPr>
                <a:r>
                  <a:rPr lang="en-US" sz="2400" dirty="0">
                    <a:solidFill>
                      <a:srgbClr val="7030A0"/>
                    </a:solidFill>
                  </a:rPr>
                  <a:t>Find the particular </a:t>
                </a:r>
                <a:r>
                  <a:rPr lang="en-US" sz="2400" dirty="0" smtClean="0">
                    <a:solidFill>
                      <a:srgbClr val="7030A0"/>
                    </a:solidFill>
                  </a:rPr>
                  <a:t>solution.</a:t>
                </a:r>
              </a:p>
              <a:p>
                <a:pPr marL="0" indent="0">
                  <a:buNone/>
                </a:pPr>
                <a:r>
                  <a:rPr lang="en-US" sz="2400" dirty="0" smtClean="0"/>
                  <a:t>Since the driving term is a constant,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b="0" i="1" smtClean="0">
                            <a:latin typeface="Cambria Math" panose="02040503050406030204" pitchFamily="18" charset="0"/>
                          </a:rPr>
                          <m:t>𝑝</m:t>
                        </m:r>
                      </m:sub>
                    </m:sSub>
                    <m:r>
                      <a:rPr lang="en-US" sz="2400" b="0" i="1" smtClean="0">
                        <a:latin typeface="Cambria Math" panose="02040503050406030204" pitchFamily="18" charset="0"/>
                      </a:rPr>
                      <m:t>=</m:t>
                    </m:r>
                    <m:r>
                      <a:rPr lang="en-US" sz="2400" b="0" i="1" smtClean="0">
                        <a:latin typeface="Cambria Math" panose="02040503050406030204" pitchFamily="18" charset="0"/>
                      </a:rPr>
                      <m:t>𝐾</m:t>
                    </m:r>
                  </m:oMath>
                </a14:m>
                <a:r>
                  <a:rPr lang="en-US" sz="2400" dirty="0" smtClean="0"/>
                  <a:t>, and the diff. eq. says: </a:t>
                </a:r>
                <a14:m>
                  <m:oMath xmlns:m="http://schemas.openxmlformats.org/officeDocument/2006/math">
                    <m:f>
                      <m:fPr>
                        <m:ctrlPr>
                          <a:rPr lang="en-US" sz="2400" i="1" smtClean="0">
                            <a:latin typeface="Cambria Math" panose="02040503050406030204" pitchFamily="18" charset="0"/>
                          </a:rPr>
                        </m:ctrlPr>
                      </m:fPr>
                      <m:num>
                        <m:r>
                          <a:rPr lang="en-US" sz="2400" b="0" i="1" smtClean="0">
                            <a:latin typeface="Cambria Math" panose="02040503050406030204" pitchFamily="18" charset="0"/>
                          </a:rPr>
                          <m:t>𝐾</m:t>
                        </m:r>
                      </m:num>
                      <m:den>
                        <m:r>
                          <a:rPr lang="en-US" sz="2400" b="0" i="1" smtClean="0">
                            <a:latin typeface="Cambria Math" panose="02040503050406030204" pitchFamily="18" charset="0"/>
                          </a:rPr>
                          <m:t>1</m:t>
                        </m:r>
                        <m:r>
                          <m:rPr>
                            <m:sty m:val="p"/>
                          </m:rPr>
                          <a:rPr lang="el-GR" sz="2400" b="0" i="1" smtClean="0">
                            <a:latin typeface="Cambria Math" panose="02040503050406030204" pitchFamily="18" charset="0"/>
                            <a:ea typeface="Cambria Math" panose="02040503050406030204" pitchFamily="18" charset="0"/>
                          </a:rPr>
                          <m:t>Ω</m:t>
                        </m:r>
                      </m:den>
                    </m:f>
                    <m:r>
                      <a:rPr lang="en-US" sz="2400" b="0" i="1" smtClean="0">
                        <a:latin typeface="Cambria Math" panose="02040503050406030204" pitchFamily="18" charset="0"/>
                      </a:rPr>
                      <m:t>=100</m:t>
                    </m:r>
                    <m:r>
                      <a:rPr lang="en-US" sz="2400" b="0" i="1" smtClean="0">
                        <a:latin typeface="Cambria Math" panose="02040503050406030204" pitchFamily="18" charset="0"/>
                      </a:rPr>
                      <m:t>𝐴</m:t>
                    </m:r>
                  </m:oMath>
                </a14:m>
                <a:r>
                  <a:rPr lang="en-US" sz="2400" dirty="0" smtClean="0"/>
                  <a:t>   so </a:t>
                </a:r>
                <a:r>
                  <a:rPr lang="en-US" sz="2400" dirty="0"/>
                  <a:t>: </a:t>
                </a:r>
                <a14:m>
                  <m:oMath xmlns:m="http://schemas.openxmlformats.org/officeDocument/2006/math">
                    <m:r>
                      <a:rPr lang="en-US" sz="2400" b="0" i="1" smtClean="0">
                        <a:latin typeface="Cambria Math" panose="02040503050406030204" pitchFamily="18" charset="0"/>
                      </a:rPr>
                      <m:t>𝐾</m:t>
                    </m:r>
                    <m:r>
                      <a:rPr lang="en-US" sz="2400" i="1">
                        <a:latin typeface="Cambria Math" panose="02040503050406030204" pitchFamily="18" charset="0"/>
                      </a:rPr>
                      <m:t>=100</m:t>
                    </m:r>
                    <m:r>
                      <a:rPr lang="en-US" sz="2400" b="0" i="1" smtClean="0">
                        <a:latin typeface="Cambria Math" panose="02040503050406030204" pitchFamily="18" charset="0"/>
                      </a:rPr>
                      <m:t> </m:t>
                    </m:r>
                    <m:r>
                      <a:rPr lang="en-US" sz="2400" b="0" i="1" smtClean="0">
                        <a:latin typeface="Cambria Math" panose="02040503050406030204" pitchFamily="18" charset="0"/>
                      </a:rPr>
                      <m:t>𝑉</m:t>
                    </m:r>
                  </m:oMath>
                </a14:m>
                <a:r>
                  <a:rPr lang="en-US" sz="2400" dirty="0" smtClean="0"/>
                  <a:t>  and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𝑝</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b="0" i="1" smtClean="0">
                            <a:latin typeface="Cambria Math" panose="02040503050406030204" pitchFamily="18" charset="0"/>
                          </a:rPr>
                          <m:t>h</m:t>
                        </m:r>
                      </m:sub>
                    </m:sSub>
                  </m:oMath>
                </a14:m>
                <a:endParaRPr lang="en-US" sz="2400" dirty="0" smtClean="0"/>
              </a:p>
              <a:p>
                <a:pPr marL="0" indent="0">
                  <a:lnSpc>
                    <a:spcPct val="110000"/>
                  </a:lnSpc>
                  <a:spcBef>
                    <a:spcPts val="1800"/>
                  </a:spcBef>
                  <a:buNone/>
                </a:pPr>
                <a:r>
                  <a:rPr lang="en-US" sz="2400" dirty="0" smtClean="0"/>
                  <a:t>Or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r>
                      <a:rPr lang="en-US" sz="2400" b="0" i="1" smtClean="0">
                        <a:latin typeface="Cambria Math" panose="02040503050406030204" pitchFamily="18" charset="0"/>
                      </a:rPr>
                      <m:t>(</m:t>
                    </m:r>
                    <m:r>
                      <a:rPr lang="en-US" sz="2400" b="0" i="1" smtClean="0">
                        <a:latin typeface="Cambria Math" panose="02040503050406030204" pitchFamily="18" charset="0"/>
                      </a:rPr>
                      <m:t>𝑡</m:t>
                    </m:r>
                    <m:r>
                      <a:rPr lang="en-US" sz="2400" b="0" i="1" smtClean="0">
                        <a:latin typeface="Cambria Math" panose="02040503050406030204" pitchFamily="18" charset="0"/>
                      </a:rPr>
                      <m:t>)=100</m:t>
                    </m:r>
                    <m:r>
                      <a:rPr lang="en-US" sz="2400" b="0" i="1" smtClean="0">
                        <a:latin typeface="Cambria Math" panose="02040503050406030204" pitchFamily="18" charset="0"/>
                      </a:rPr>
                      <m:t>𝑉</m:t>
                    </m:r>
                    <m:r>
                      <a:rPr lang="en-US" sz="2400" b="0" i="1" smtClean="0">
                        <a:latin typeface="Cambria Math" panose="02040503050406030204" pitchFamily="18" charset="0"/>
                      </a:rPr>
                      <m:t>+</m:t>
                    </m:r>
                    <m:r>
                      <a:rPr lang="en-US" sz="2400" b="0" i="1" smtClean="0">
                        <a:latin typeface="Cambria Math" panose="02040503050406030204" pitchFamily="18" charset="0"/>
                      </a:rPr>
                      <m:t>𝐴</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𝑡</m:t>
                            </m:r>
                          </m:num>
                          <m:den>
                            <m:r>
                              <a:rPr lang="en-US" sz="2400" b="0" i="1" smtClean="0">
                                <a:latin typeface="Cambria Math" panose="02040503050406030204" pitchFamily="18" charset="0"/>
                              </a:rPr>
                              <m:t>1 </m:t>
                            </m:r>
                            <m:r>
                              <a:rPr lang="en-US" sz="2400" b="0" i="1" smtClean="0">
                                <a:latin typeface="Cambria Math" panose="02040503050406030204" pitchFamily="18" charset="0"/>
                              </a:rPr>
                              <m:t>𝑚𝑠</m:t>
                            </m:r>
                          </m:den>
                        </m:f>
                      </m:sup>
                    </m:sSup>
                  </m:oMath>
                </a14:m>
                <a:endParaRPr lang="en-US" sz="2400" dirty="0">
                  <a:solidFill>
                    <a:schemeClr val="accent6">
                      <a:lumMod val="50000"/>
                    </a:schemeClr>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42784" y="685800"/>
                <a:ext cx="8229600" cy="5791200"/>
              </a:xfrm>
              <a:blipFill rotWithShape="0">
                <a:blip r:embed="rId2"/>
                <a:stretch>
                  <a:fillRect l="-1185" t="-1684"/>
                </a:stretch>
              </a:blipFill>
            </p:spPr>
            <p:txBody>
              <a:bodyPr/>
              <a:lstStyle/>
              <a:p>
                <a:r>
                  <a:rPr lang="en-US">
                    <a:noFill/>
                  </a:rPr>
                  <a:t> </a:t>
                </a:r>
              </a:p>
            </p:txBody>
          </p:sp>
        </mc:Fallback>
      </mc:AlternateContent>
      <p:sp>
        <p:nvSpPr>
          <p:cNvPr id="5" name="Rectangle 4"/>
          <p:cNvSpPr/>
          <p:nvPr/>
        </p:nvSpPr>
        <p:spPr>
          <a:xfrm>
            <a:off x="1066800" y="5562600"/>
            <a:ext cx="3581400" cy="762000"/>
          </a:xfrm>
          <a:prstGeom prst="rect">
            <a:avLst/>
          </a:prstGeom>
          <a:noFill/>
          <a:ln w="38100" cmpd="thickThi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2105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68362"/>
          </a:xfrm>
        </p:spPr>
        <p:txBody>
          <a:bodyPr>
            <a:normAutofit/>
          </a:bodyPr>
          <a:lstStyle/>
          <a:p>
            <a:r>
              <a:rPr lang="en-US" sz="4000" dirty="0"/>
              <a:t>RC Circuits excited by sources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81000" y="1020762"/>
                <a:ext cx="8229600" cy="5532438"/>
              </a:xfrm>
            </p:spPr>
            <p:txBody>
              <a:bodyPr>
                <a:normAutofit/>
              </a:bodyPr>
              <a:lstStyle/>
              <a:p>
                <a:pPr marL="457200" indent="-457200">
                  <a:buFont typeface="+mj-lt"/>
                  <a:buAutoNum type="arabicPeriod" startAt="7"/>
                </a:pPr>
                <a:r>
                  <a:rPr lang="en-US" sz="2400" dirty="0" smtClean="0">
                    <a:solidFill>
                      <a:srgbClr val="7030A0"/>
                    </a:solidFill>
                  </a:rPr>
                  <a:t>Plug </a:t>
                </a:r>
                <a:r>
                  <a:rPr lang="en-US" sz="2400" dirty="0">
                    <a:solidFill>
                      <a:srgbClr val="7030A0"/>
                    </a:solidFill>
                  </a:rPr>
                  <a:t>in initial condition to COMPLETE solution (general homogeneous plus particular) to get specific solution.</a:t>
                </a:r>
              </a:p>
              <a:p>
                <a:pPr marL="0" indent="0">
                  <a:buNone/>
                </a:pPr>
                <a:r>
                  <a:rPr lang="en-US" sz="2400" dirty="0"/>
                  <a:t>The complete solution is the sum of the homogeneous and particular parts:</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   </m:t>
                        </m:r>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h</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r>
                          <a:rPr lang="en-US" sz="2400" i="1">
                            <a:latin typeface="Cambria Math" panose="02040503050406030204" pitchFamily="18" charset="0"/>
                          </a:rPr>
                          <m:t>,</m:t>
                        </m:r>
                        <m:r>
                          <a:rPr lang="en-US" sz="2400" i="1">
                            <a:latin typeface="Cambria Math" panose="02040503050406030204" pitchFamily="18" charset="0"/>
                          </a:rPr>
                          <m:t>𝑝</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r>
                      <m:rPr>
                        <m:sty m:val="p"/>
                      </m:rPr>
                      <a:rPr lang="en-US" sz="2400">
                        <a:latin typeface="Cambria Math" panose="02040503050406030204" pitchFamily="18" charset="0"/>
                      </a:rPr>
                      <m:t>A</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𝑡</m:t>
                        </m:r>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𝜏</m:t>
                        </m:r>
                      </m:sup>
                    </m:sSup>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1</m:t>
                    </m:r>
                    <m:r>
                      <a:rPr lang="en-US" sz="2400" i="1">
                        <a:latin typeface="Cambria Math" panose="02040503050406030204" pitchFamily="18" charset="0"/>
                        <a:ea typeface="Cambria Math" panose="02040503050406030204" pitchFamily="18" charset="0"/>
                      </a:rPr>
                      <m:t>00</m:t>
                    </m:r>
                    <m:r>
                      <a:rPr lang="en-US" sz="2400" i="1">
                        <a:latin typeface="Cambria Math" panose="02040503050406030204" pitchFamily="18" charset="0"/>
                        <a:ea typeface="Cambria Math" panose="02040503050406030204" pitchFamily="18" charset="0"/>
                      </a:rPr>
                      <m:t>𝑉</m:t>
                    </m:r>
                  </m:oMath>
                </a14:m>
                <a:endParaRPr lang="en-US" sz="2400" dirty="0">
                  <a:ea typeface="Cambria Math" panose="02040503050406030204" pitchFamily="18" charset="0"/>
                </a:endParaRPr>
              </a:p>
              <a:p>
                <a:pPr marL="0" indent="0">
                  <a:buNone/>
                </a:pPr>
                <a:r>
                  <a:rPr lang="en-US" sz="2400" dirty="0"/>
                  <a:t>The initial condition is: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r>
                      <a:rPr lang="en-US" sz="2400" b="0" i="1" smtClean="0">
                        <a:latin typeface="Cambria Math" panose="02040503050406030204" pitchFamily="18" charset="0"/>
                      </a:rPr>
                      <m:t>−10</m:t>
                    </m:r>
                    <m:r>
                      <a:rPr lang="en-US" sz="2400" i="1">
                        <a:latin typeface="Cambria Math" panose="02040503050406030204" pitchFamily="18" charset="0"/>
                      </a:rPr>
                      <m:t>0</m:t>
                    </m:r>
                    <m:r>
                      <a:rPr lang="en-US" sz="2400" i="1">
                        <a:latin typeface="Cambria Math" panose="02040503050406030204" pitchFamily="18" charset="0"/>
                      </a:rPr>
                      <m:t>𝑉</m:t>
                    </m:r>
                  </m:oMath>
                </a14:m>
                <a:endParaRPr lang="en-US" sz="2400" dirty="0"/>
              </a:p>
              <a:p>
                <a:pPr marL="0" indent="0">
                  <a:buNone/>
                </a:pPr>
                <a:r>
                  <a:rPr lang="en-US" sz="2400" dirty="0"/>
                  <a:t>So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𝑐</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r>
                      <a:rPr lang="en-US" sz="2400" b="0" i="1" smtClean="0">
                        <a:latin typeface="Cambria Math" panose="02040503050406030204" pitchFamily="18" charset="0"/>
                      </a:rPr>
                      <m:t>−100</m:t>
                    </m:r>
                    <m:r>
                      <a:rPr lang="en-US" sz="2400" i="1">
                        <a:latin typeface="Cambria Math" panose="02040503050406030204" pitchFamily="18" charset="0"/>
                      </a:rPr>
                      <m:t>𝑉</m:t>
                    </m:r>
                    <m:r>
                      <a:rPr lang="en-US" sz="2400" i="1">
                        <a:latin typeface="Cambria Math" panose="02040503050406030204" pitchFamily="18" charset="0"/>
                      </a:rPr>
                      <m:t>=</m:t>
                    </m:r>
                    <m:r>
                      <m:rPr>
                        <m:sty m:val="p"/>
                      </m:rPr>
                      <a:rPr lang="en-US" sz="2400">
                        <a:latin typeface="Cambria Math" panose="02040503050406030204" pitchFamily="18" charset="0"/>
                      </a:rPr>
                      <m:t>A</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−0/</m:t>
                        </m:r>
                        <m:r>
                          <a:rPr lang="en-US" sz="2400" i="1">
                            <a:latin typeface="Cambria Math" panose="02040503050406030204" pitchFamily="18" charset="0"/>
                            <a:ea typeface="Cambria Math" panose="02040503050406030204" pitchFamily="18" charset="0"/>
                          </a:rPr>
                          <m:t>𝜏</m:t>
                        </m:r>
                      </m:sup>
                    </m:sSup>
                    <m:r>
                      <a:rPr lang="en-US" sz="2400" i="1">
                        <a:latin typeface="Cambria Math" panose="02040503050406030204" pitchFamily="18" charset="0"/>
                        <a:ea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1</m:t>
                    </m:r>
                    <m:r>
                      <a:rPr lang="en-US" sz="2400" i="1">
                        <a:latin typeface="Cambria Math" panose="02040503050406030204" pitchFamily="18" charset="0"/>
                        <a:ea typeface="Cambria Math" panose="02040503050406030204" pitchFamily="18" charset="0"/>
                      </a:rPr>
                      <m:t>00</m:t>
                    </m:r>
                    <m:r>
                      <a:rPr lang="en-US" sz="2400" i="1">
                        <a:latin typeface="Cambria Math" panose="02040503050406030204" pitchFamily="18" charset="0"/>
                        <a:ea typeface="Cambria Math" panose="02040503050406030204" pitchFamily="18" charset="0"/>
                      </a:rPr>
                      <m:t>𝑉</m:t>
                    </m:r>
                    <m:r>
                      <a:rPr lang="en-US" sz="2400" i="1">
                        <a:latin typeface="Cambria Math" panose="02040503050406030204" pitchFamily="18" charset="0"/>
                        <a:ea typeface="Cambria Math" panose="02040503050406030204" pitchFamily="18" charset="0"/>
                      </a:rPr>
                      <m:t>=</m:t>
                    </m:r>
                    <m:r>
                      <a:rPr lang="en-US" sz="2400" i="1">
                        <a:latin typeface="Cambria Math" panose="02040503050406030204" pitchFamily="18" charset="0"/>
                        <a:ea typeface="Cambria Math" panose="02040503050406030204" pitchFamily="18" charset="0"/>
                      </a:rPr>
                      <m:t>𝐴</m:t>
                    </m:r>
                    <m:r>
                      <a:rPr lang="en-US" sz="2400" i="1">
                        <a:latin typeface="Cambria Math" panose="02040503050406030204" pitchFamily="18" charset="0"/>
                        <a:ea typeface="Cambria Math" panose="02040503050406030204" pitchFamily="18" charset="0"/>
                      </a:rPr>
                      <m:t>+100</m:t>
                    </m:r>
                    <m:r>
                      <a:rPr lang="en-US" sz="2400" i="1">
                        <a:latin typeface="Cambria Math" panose="02040503050406030204" pitchFamily="18" charset="0"/>
                        <a:ea typeface="Cambria Math" panose="02040503050406030204" pitchFamily="18" charset="0"/>
                      </a:rPr>
                      <m:t>𝑉</m:t>
                    </m:r>
                  </m:oMath>
                </a14:m>
                <a:endParaRPr lang="en-US" sz="2400" dirty="0">
                  <a:ea typeface="Cambria Math" panose="02040503050406030204" pitchFamily="18" charset="0"/>
                </a:endParaRPr>
              </a:p>
              <a:p>
                <a:pPr marL="0" indent="0">
                  <a:buNone/>
                </a:pPr>
                <a:r>
                  <a:rPr lang="en-US" sz="2400" dirty="0">
                    <a:ea typeface="Cambria Math" panose="02040503050406030204" pitchFamily="18" charset="0"/>
                  </a:rPr>
                  <a:t>So  </a:t>
                </a:r>
                <a14:m>
                  <m:oMath xmlns:m="http://schemas.openxmlformats.org/officeDocument/2006/math">
                    <m:r>
                      <a:rPr lang="en-US" sz="2400" i="1">
                        <a:latin typeface="Cambria Math" panose="02040503050406030204" pitchFamily="18" charset="0"/>
                        <a:ea typeface="Cambria Math" panose="02040503050406030204" pitchFamily="18" charset="0"/>
                      </a:rPr>
                      <m:t>𝐴</m:t>
                    </m:r>
                    <m:r>
                      <a:rPr lang="en-US" sz="2400" i="1">
                        <a:latin typeface="Cambria Math" panose="02040503050406030204" pitchFamily="18" charset="0"/>
                        <a:ea typeface="Cambria Math" panose="02040503050406030204" pitchFamily="18" charset="0"/>
                      </a:rPr>
                      <m:t>=−200</m:t>
                    </m:r>
                    <m:r>
                      <a:rPr lang="en-US" sz="2400" i="1">
                        <a:latin typeface="Cambria Math" panose="02040503050406030204" pitchFamily="18" charset="0"/>
                        <a:ea typeface="Cambria Math" panose="02040503050406030204" pitchFamily="18" charset="0"/>
                      </a:rPr>
                      <m:t>𝑉</m:t>
                    </m:r>
                  </m:oMath>
                </a14:m>
                <a:r>
                  <a:rPr lang="en-US" sz="2400" dirty="0">
                    <a:ea typeface="Cambria Math" panose="02040503050406030204" pitchFamily="18" charset="0"/>
                  </a:rPr>
                  <a:t>, and:</a:t>
                </a:r>
              </a:p>
              <a:p>
                <a:pPr marL="0" indent="0">
                  <a:buNone/>
                </a:pPr>
                <a14:m>
                  <m:oMathPara xmlns:m="http://schemas.openxmlformats.org/officeDocument/2006/math">
                    <m:oMathParaPr>
                      <m:jc m:val="centerGroup"/>
                    </m:oMathParaPr>
                    <m:oMath xmlns:m="http://schemas.openxmlformats.org/officeDocument/2006/math">
                      <m:sSub>
                        <m:sSubPr>
                          <m:ctrlPr>
                            <a:rPr lang="en-US" sz="2400" i="1" smtClean="0">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   </m:t>
                          </m:r>
                          <m:r>
                            <a:rPr lang="en-US" sz="2400" i="1">
                              <a:solidFill>
                                <a:srgbClr val="C00000"/>
                              </a:solidFill>
                              <a:latin typeface="Cambria Math" panose="02040503050406030204" pitchFamily="18" charset="0"/>
                            </a:rPr>
                            <m:t>𝑣</m:t>
                          </m:r>
                        </m:e>
                        <m:sub>
                          <m:r>
                            <a:rPr lang="en-US" sz="2400" i="1">
                              <a:solidFill>
                                <a:srgbClr val="C00000"/>
                              </a:solidFill>
                              <a:latin typeface="Cambria Math" panose="02040503050406030204" pitchFamily="18" charset="0"/>
                            </a:rPr>
                            <m:t>𝑐</m:t>
                          </m:r>
                        </m:sub>
                      </m:sSub>
                      <m:d>
                        <m:dPr>
                          <m:ctrlPr>
                            <a:rPr lang="en-US" sz="2400" i="1">
                              <a:solidFill>
                                <a:srgbClr val="C00000"/>
                              </a:solidFill>
                              <a:latin typeface="Cambria Math" panose="02040503050406030204" pitchFamily="18" charset="0"/>
                            </a:rPr>
                          </m:ctrlPr>
                        </m:dPr>
                        <m:e>
                          <m:r>
                            <a:rPr lang="en-US" sz="2400" i="1">
                              <a:solidFill>
                                <a:srgbClr val="C00000"/>
                              </a:solidFill>
                              <a:latin typeface="Cambria Math" panose="02040503050406030204" pitchFamily="18" charset="0"/>
                            </a:rPr>
                            <m:t>𝑡</m:t>
                          </m:r>
                        </m:e>
                      </m:d>
                      <m:r>
                        <a:rPr lang="en-US" sz="2400" i="1">
                          <a:solidFill>
                            <a:srgbClr val="C00000"/>
                          </a:solidFill>
                          <a:latin typeface="Cambria Math" panose="02040503050406030204" pitchFamily="18" charset="0"/>
                        </a:rPr>
                        <m:t>=</m:t>
                      </m:r>
                      <m:r>
                        <a:rPr lang="en-US" sz="2400" b="0" i="0" smtClean="0">
                          <a:solidFill>
                            <a:srgbClr val="C00000"/>
                          </a:solidFill>
                          <a:latin typeface="Cambria Math" panose="02040503050406030204" pitchFamily="18" charset="0"/>
                        </a:rPr>
                        <m:t>1</m:t>
                      </m:r>
                      <m:r>
                        <a:rPr lang="en-US" sz="2400">
                          <a:solidFill>
                            <a:srgbClr val="C00000"/>
                          </a:solidFill>
                          <a:latin typeface="Cambria Math" panose="02040503050406030204" pitchFamily="18" charset="0"/>
                        </a:rPr>
                        <m:t>00</m:t>
                      </m:r>
                      <m:d>
                        <m:dPr>
                          <m:ctrlPr>
                            <a:rPr lang="en-US" sz="2400" i="1">
                              <a:solidFill>
                                <a:srgbClr val="C00000"/>
                              </a:solidFill>
                              <a:latin typeface="Cambria Math" panose="02040503050406030204" pitchFamily="18" charset="0"/>
                            </a:rPr>
                          </m:ctrlPr>
                        </m:dPr>
                        <m:e>
                          <m:r>
                            <a:rPr lang="en-US" sz="2400">
                              <a:solidFill>
                                <a:srgbClr val="C00000"/>
                              </a:solidFill>
                              <a:latin typeface="Cambria Math" panose="02040503050406030204" pitchFamily="18" charset="0"/>
                            </a:rPr>
                            <m:t>1−</m:t>
                          </m:r>
                          <m:sSup>
                            <m:sSupPr>
                              <m:ctrlPr>
                                <a:rPr lang="en-US" sz="2400" i="1">
                                  <a:solidFill>
                                    <a:srgbClr val="C00000"/>
                                  </a:solidFill>
                                  <a:latin typeface="Cambria Math" panose="02040503050406030204" pitchFamily="18" charset="0"/>
                                </a:rPr>
                              </m:ctrlPr>
                            </m:sSupPr>
                            <m:e>
                              <m:r>
                                <a:rPr lang="en-US" sz="2400" b="0" i="1" smtClean="0">
                                  <a:solidFill>
                                    <a:srgbClr val="C00000"/>
                                  </a:solidFill>
                                  <a:latin typeface="Cambria Math" panose="02040503050406030204" pitchFamily="18" charset="0"/>
                                </a:rPr>
                                <m:t>2</m:t>
                              </m:r>
                              <m:r>
                                <a:rPr lang="en-US" sz="2400" i="1">
                                  <a:solidFill>
                                    <a:srgbClr val="C00000"/>
                                  </a:solidFill>
                                  <a:latin typeface="Cambria Math" panose="02040503050406030204" pitchFamily="18" charset="0"/>
                                </a:rPr>
                                <m:t>𝑒</m:t>
                              </m:r>
                            </m:e>
                            <m:sup>
                              <m:r>
                                <a:rPr lang="en-US" sz="2400" i="1">
                                  <a:solidFill>
                                    <a:srgbClr val="C00000"/>
                                  </a:solidFill>
                                  <a:latin typeface="Cambria Math" panose="02040503050406030204" pitchFamily="18" charset="0"/>
                                </a:rPr>
                                <m:t>−</m:t>
                              </m:r>
                              <m:f>
                                <m:fPr>
                                  <m:ctrlPr>
                                    <a:rPr lang="en-US" sz="2400" i="1">
                                      <a:solidFill>
                                        <a:srgbClr val="C00000"/>
                                      </a:solidFill>
                                      <a:latin typeface="Cambria Math" panose="02040503050406030204" pitchFamily="18" charset="0"/>
                                    </a:rPr>
                                  </m:ctrlPr>
                                </m:fPr>
                                <m:num>
                                  <m:r>
                                    <a:rPr lang="en-US" sz="2400" i="1">
                                      <a:solidFill>
                                        <a:srgbClr val="C00000"/>
                                      </a:solidFill>
                                      <a:latin typeface="Cambria Math" panose="02040503050406030204" pitchFamily="18" charset="0"/>
                                    </a:rPr>
                                    <m:t>𝑡</m:t>
                                  </m:r>
                                </m:num>
                                <m:den>
                                  <m:r>
                                    <a:rPr lang="en-US" sz="2400" i="1">
                                      <a:solidFill>
                                        <a:srgbClr val="C00000"/>
                                      </a:solidFill>
                                      <a:latin typeface="Cambria Math" panose="02040503050406030204" pitchFamily="18" charset="0"/>
                                      <a:ea typeface="Cambria Math" panose="02040503050406030204" pitchFamily="18" charset="0"/>
                                    </a:rPr>
                                    <m:t>𝜏</m:t>
                                  </m:r>
                                </m:den>
                              </m:f>
                            </m:sup>
                          </m:sSup>
                          <m:r>
                            <a:rPr lang="en-US" sz="2400" i="1">
                              <a:solidFill>
                                <a:srgbClr val="C00000"/>
                              </a:solidFill>
                              <a:latin typeface="Cambria Math" panose="02040503050406030204" pitchFamily="18" charset="0"/>
                              <a:ea typeface="Cambria Math" panose="02040503050406030204" pitchFamily="18" charset="0"/>
                            </a:rPr>
                            <m:t> </m:t>
                          </m:r>
                        </m:e>
                      </m:d>
                      <m:r>
                        <a:rPr lang="en-US" sz="2400" i="1">
                          <a:solidFill>
                            <a:srgbClr val="C00000"/>
                          </a:solidFill>
                          <a:latin typeface="Cambria Math" panose="02040503050406030204" pitchFamily="18" charset="0"/>
                          <a:ea typeface="Cambria Math" panose="02040503050406030204" pitchFamily="18" charset="0"/>
                        </a:rPr>
                        <m:t>𝑉</m:t>
                      </m:r>
                      <m:r>
                        <a:rPr lang="en-US" sz="2400" i="1">
                          <a:solidFill>
                            <a:srgbClr val="C00000"/>
                          </a:solidFill>
                          <a:latin typeface="Cambria Math" panose="02040503050406030204" pitchFamily="18" charset="0"/>
                          <a:ea typeface="Cambria Math" panose="02040503050406030204" pitchFamily="18" charset="0"/>
                        </a:rPr>
                        <m:t> </m:t>
                      </m:r>
                      <m:r>
                        <m:rPr>
                          <m:nor/>
                        </m:rPr>
                        <a:rPr lang="en-US" sz="2400">
                          <a:solidFill>
                            <a:srgbClr val="C00000"/>
                          </a:solidFill>
                          <a:latin typeface="Cambria Math" panose="02040503050406030204" pitchFamily="18" charset="0"/>
                          <a:ea typeface="Cambria Math" panose="02040503050406030204" pitchFamily="18" charset="0"/>
                        </a:rPr>
                        <m:t>for</m:t>
                      </m:r>
                      <m:r>
                        <a:rPr lang="en-US" sz="2400" i="1">
                          <a:solidFill>
                            <a:srgbClr val="C00000"/>
                          </a:solidFill>
                          <a:latin typeface="Cambria Math" panose="02040503050406030204" pitchFamily="18" charset="0"/>
                          <a:ea typeface="Cambria Math" panose="02040503050406030204" pitchFamily="18" charset="0"/>
                        </a:rPr>
                        <m:t> </m:t>
                      </m:r>
                      <m:r>
                        <a:rPr lang="en-US" sz="2400" i="1">
                          <a:solidFill>
                            <a:srgbClr val="C00000"/>
                          </a:solidFill>
                          <a:latin typeface="Cambria Math" panose="02040503050406030204" pitchFamily="18" charset="0"/>
                          <a:ea typeface="Cambria Math" panose="02040503050406030204" pitchFamily="18" charset="0"/>
                        </a:rPr>
                        <m:t>𝜏</m:t>
                      </m:r>
                      <m:r>
                        <a:rPr lang="en-US" sz="2400" i="1">
                          <a:solidFill>
                            <a:srgbClr val="C00000"/>
                          </a:solidFill>
                          <a:latin typeface="Cambria Math" panose="02040503050406030204" pitchFamily="18" charset="0"/>
                          <a:ea typeface="Cambria Math" panose="02040503050406030204" pitchFamily="18" charset="0"/>
                        </a:rPr>
                        <m:t>=</m:t>
                      </m:r>
                      <m:r>
                        <a:rPr lang="en-US" sz="2400" i="1">
                          <a:solidFill>
                            <a:srgbClr val="C00000"/>
                          </a:solidFill>
                          <a:latin typeface="Cambria Math" panose="02040503050406030204" pitchFamily="18" charset="0"/>
                          <a:ea typeface="Cambria Math" panose="02040503050406030204" pitchFamily="18" charset="0"/>
                        </a:rPr>
                        <m:t>𝑅𝐶</m:t>
                      </m:r>
                      <m:r>
                        <a:rPr lang="en-US" sz="2400" i="1">
                          <a:solidFill>
                            <a:srgbClr val="C00000"/>
                          </a:solidFill>
                          <a:latin typeface="Cambria Math" panose="02040503050406030204" pitchFamily="18" charset="0"/>
                          <a:ea typeface="Cambria Math" panose="02040503050406030204" pitchFamily="18" charset="0"/>
                        </a:rPr>
                        <m:t>=1 </m:t>
                      </m:r>
                      <m:r>
                        <a:rPr lang="en-US" sz="2400" i="1">
                          <a:solidFill>
                            <a:srgbClr val="C00000"/>
                          </a:solidFill>
                          <a:latin typeface="Cambria Math" panose="02040503050406030204" pitchFamily="18" charset="0"/>
                          <a:ea typeface="Cambria Math" panose="02040503050406030204" pitchFamily="18" charset="0"/>
                        </a:rPr>
                        <m:t>𝑚𝑠</m:t>
                      </m:r>
                    </m:oMath>
                  </m:oMathPara>
                </a14:m>
                <a:endParaRPr lang="en-US" sz="2400" dirty="0" smtClean="0">
                  <a:solidFill>
                    <a:srgbClr val="C00000"/>
                  </a:solidFill>
                  <a:ea typeface="Cambria Math" panose="02040503050406030204" pitchFamily="18" charset="0"/>
                </a:endParaRPr>
              </a:p>
              <a:p>
                <a:pPr marL="0" indent="0">
                  <a:buNone/>
                </a:pPr>
                <a:r>
                  <a:rPr lang="en-US" sz="2400" dirty="0" smtClean="0">
                    <a:ea typeface="Cambria Math" panose="02040503050406030204" pitchFamily="18" charset="0"/>
                  </a:rPr>
                  <a:t>Now </a:t>
                </a:r>
                <a14:m>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   </m:t>
                        </m:r>
                        <m:r>
                          <a:rPr lang="en-US" sz="2400" i="1">
                            <a:solidFill>
                              <a:schemeClr val="tx1"/>
                            </a:solidFill>
                            <a:latin typeface="Cambria Math" panose="02040503050406030204" pitchFamily="18" charset="0"/>
                          </a:rPr>
                          <m:t>𝑣</m:t>
                        </m:r>
                      </m:e>
                      <m:sub>
                        <m:r>
                          <a:rPr lang="en-US" sz="2400" i="1">
                            <a:solidFill>
                              <a:schemeClr val="tx1"/>
                            </a:solidFill>
                            <a:latin typeface="Cambria Math" panose="02040503050406030204" pitchFamily="18" charset="0"/>
                          </a:rPr>
                          <m:t>𝑐</m:t>
                        </m:r>
                      </m:sub>
                    </m:sSub>
                    <m:d>
                      <m:dPr>
                        <m:ctrlPr>
                          <a:rPr lang="en-US" sz="2400" i="1">
                            <a:solidFill>
                              <a:schemeClr val="tx1"/>
                            </a:solidFill>
                            <a:latin typeface="Cambria Math" panose="02040503050406030204" pitchFamily="18" charset="0"/>
                          </a:rPr>
                        </m:ctrlPr>
                      </m:dPr>
                      <m:e>
                        <m:r>
                          <a:rPr lang="en-US" sz="2400" b="0" i="1" smtClean="0">
                            <a:solidFill>
                              <a:schemeClr val="tx1"/>
                            </a:solidFill>
                            <a:latin typeface="Cambria Math" panose="02040503050406030204" pitchFamily="18" charset="0"/>
                          </a:rPr>
                          <m:t>𝑇</m:t>
                        </m:r>
                      </m:e>
                    </m:d>
                    <m:r>
                      <a:rPr lang="en-US" sz="2400" i="1">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0=</m:t>
                    </m:r>
                    <m:r>
                      <a:rPr lang="en-US" sz="2400">
                        <a:solidFill>
                          <a:schemeClr val="tx1"/>
                        </a:solidFill>
                        <a:latin typeface="Cambria Math" panose="02040503050406030204" pitchFamily="18" charset="0"/>
                      </a:rPr>
                      <m:t>100</m:t>
                    </m:r>
                    <m:d>
                      <m:dPr>
                        <m:ctrlPr>
                          <a:rPr lang="en-US" sz="2400" i="1">
                            <a:solidFill>
                              <a:schemeClr val="tx1"/>
                            </a:solidFill>
                            <a:latin typeface="Cambria Math" panose="02040503050406030204" pitchFamily="18" charset="0"/>
                          </a:rPr>
                        </m:ctrlPr>
                      </m:dPr>
                      <m:e>
                        <m:r>
                          <a:rPr lang="en-US" sz="2400">
                            <a:solidFill>
                              <a:schemeClr val="tx1"/>
                            </a:solidFill>
                            <a:latin typeface="Cambria Math" panose="02040503050406030204" pitchFamily="18" charset="0"/>
                          </a:rPr>
                          <m:t>1−</m:t>
                        </m:r>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2</m:t>
                            </m:r>
                            <m:r>
                              <a:rPr lang="en-US" sz="2400" i="1">
                                <a:solidFill>
                                  <a:schemeClr val="tx1"/>
                                </a:solidFill>
                                <a:latin typeface="Cambria Math" panose="02040503050406030204" pitchFamily="18" charset="0"/>
                              </a:rPr>
                              <m:t>𝑒</m:t>
                            </m:r>
                          </m:e>
                          <m:sup>
                            <m:r>
                              <a:rPr lang="en-US"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a:rPr lang="en-US" sz="2400" b="0" i="1" smtClean="0">
                                    <a:solidFill>
                                      <a:schemeClr val="tx1"/>
                                    </a:solidFill>
                                    <a:latin typeface="Cambria Math" panose="02040503050406030204" pitchFamily="18" charset="0"/>
                                  </a:rPr>
                                  <m:t>𝑇</m:t>
                                </m:r>
                              </m:num>
                              <m:den>
                                <m:r>
                                  <a:rPr lang="en-US" sz="2400" i="1">
                                    <a:solidFill>
                                      <a:schemeClr val="tx1"/>
                                    </a:solidFill>
                                    <a:latin typeface="Cambria Math" panose="02040503050406030204" pitchFamily="18" charset="0"/>
                                    <a:ea typeface="Cambria Math" panose="02040503050406030204" pitchFamily="18" charset="0"/>
                                  </a:rPr>
                                  <m:t>𝜏</m:t>
                                </m:r>
                              </m:den>
                            </m:f>
                          </m:sup>
                        </m:sSup>
                        <m:r>
                          <a:rPr lang="en-US" sz="2400" i="1">
                            <a:solidFill>
                              <a:schemeClr val="tx1"/>
                            </a:solidFill>
                            <a:latin typeface="Cambria Math" panose="02040503050406030204" pitchFamily="18" charset="0"/>
                            <a:ea typeface="Cambria Math" panose="02040503050406030204" pitchFamily="18" charset="0"/>
                          </a:rPr>
                          <m:t> </m:t>
                        </m:r>
                      </m:e>
                    </m:d>
                  </m:oMath>
                </a14:m>
                <a:r>
                  <a:rPr lang="en-US" sz="2400" dirty="0" smtClean="0">
                    <a:solidFill>
                      <a:schemeClr val="tx1"/>
                    </a:solidFill>
                    <a:ea typeface="Cambria Math" panose="02040503050406030204" pitchFamily="18" charset="0"/>
                  </a:rPr>
                  <a:t>   or </a:t>
                </a:r>
                <a14:m>
                  <m:oMath xmlns:m="http://schemas.openxmlformats.org/officeDocument/2006/math">
                    <m:r>
                      <a:rPr lang="en-US" sz="2400">
                        <a:solidFill>
                          <a:schemeClr val="tx1"/>
                        </a:solidFill>
                        <a:latin typeface="Cambria Math" panose="02040503050406030204" pitchFamily="18" charset="0"/>
                      </a:rPr>
                      <m:t>1−</m:t>
                    </m:r>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2</m:t>
                        </m:r>
                        <m:r>
                          <a:rPr lang="en-US" sz="2400" i="1">
                            <a:solidFill>
                              <a:schemeClr val="tx1"/>
                            </a:solidFill>
                            <a:latin typeface="Cambria Math" panose="02040503050406030204" pitchFamily="18" charset="0"/>
                          </a:rPr>
                          <m:t>𝑒</m:t>
                        </m:r>
                      </m:e>
                      <m:sup>
                        <m:r>
                          <a:rPr lang="en-US"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𝑇</m:t>
                            </m:r>
                          </m:num>
                          <m:den>
                            <m:r>
                              <a:rPr lang="en-US" sz="2400" i="1">
                                <a:solidFill>
                                  <a:schemeClr val="tx1"/>
                                </a:solidFill>
                                <a:latin typeface="Cambria Math" panose="02040503050406030204" pitchFamily="18" charset="0"/>
                                <a:ea typeface="Cambria Math" panose="02040503050406030204" pitchFamily="18" charset="0"/>
                              </a:rPr>
                              <m:t>𝜏</m:t>
                            </m:r>
                          </m:den>
                        </m:f>
                      </m:sup>
                    </m:sSup>
                    <m:r>
                      <a:rPr lang="en-US" sz="2400" b="0" i="1" smtClean="0">
                        <a:solidFill>
                          <a:schemeClr val="tx1"/>
                        </a:solidFill>
                        <a:latin typeface="Cambria Math" panose="02040503050406030204" pitchFamily="18" charset="0"/>
                        <a:ea typeface="Cambria Math" panose="02040503050406030204" pitchFamily="18" charset="0"/>
                      </a:rPr>
                      <m:t>=0</m:t>
                    </m:r>
                  </m:oMath>
                </a14:m>
                <a:endParaRPr lang="en-US" sz="2400" b="0" dirty="0" smtClean="0">
                  <a:solidFill>
                    <a:schemeClr val="tx1"/>
                  </a:solidFill>
                  <a:ea typeface="Cambria Math" panose="02040503050406030204" pitchFamily="18" charset="0"/>
                </a:endParaRPr>
              </a:p>
              <a:p>
                <a:pPr marL="0" indent="0">
                  <a:buNone/>
                </a:pPr>
                <a:r>
                  <a:rPr lang="en-US" sz="2400" dirty="0" smtClean="0">
                    <a:solidFill>
                      <a:schemeClr val="tx1"/>
                    </a:solidFill>
                    <a:ea typeface="Cambria Math" panose="02040503050406030204" pitchFamily="18" charset="0"/>
                  </a:rPr>
                  <a:t>Or    </a:t>
                </a:r>
                <a14:m>
                  <m:oMath xmlns:m="http://schemas.openxmlformats.org/officeDocument/2006/math">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𝑒</m:t>
                        </m:r>
                      </m:e>
                      <m:sup>
                        <m:r>
                          <a:rPr lang="en-US"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𝑇</m:t>
                            </m:r>
                          </m:num>
                          <m:den>
                            <m:r>
                              <a:rPr lang="en-US" sz="2400" i="1">
                                <a:solidFill>
                                  <a:schemeClr val="tx1"/>
                                </a:solidFill>
                                <a:latin typeface="Cambria Math" panose="02040503050406030204" pitchFamily="18" charset="0"/>
                                <a:ea typeface="Cambria Math" panose="02040503050406030204" pitchFamily="18" charset="0"/>
                              </a:rPr>
                              <m:t>𝜏</m:t>
                            </m:r>
                          </m:den>
                        </m:f>
                      </m:sup>
                    </m:sSup>
                    <m:r>
                      <a:rPr lang="en-US" sz="2400" b="0" i="1" smtClean="0">
                        <a:solidFill>
                          <a:schemeClr val="tx1"/>
                        </a:solidFill>
                        <a:latin typeface="Cambria Math" panose="02040503050406030204" pitchFamily="18" charset="0"/>
                        <a:ea typeface="Cambria Math" panose="02040503050406030204" pitchFamily="18" charset="0"/>
                      </a:rPr>
                      <m:t>=1/2</m:t>
                    </m:r>
                  </m:oMath>
                </a14:m>
                <a:r>
                  <a:rPr lang="en-US" sz="2400" dirty="0" smtClean="0">
                    <a:solidFill>
                      <a:schemeClr val="tx1"/>
                    </a:solidFill>
                    <a:ea typeface="Cambria Math" panose="02040503050406030204" pitchFamily="18" charset="0"/>
                  </a:rPr>
                  <a:t>    </a:t>
                </a:r>
                <a:r>
                  <a:rPr lang="en-US" sz="2400" dirty="0" smtClean="0">
                    <a:ea typeface="Cambria Math" panose="02040503050406030204" pitchFamily="18" charset="0"/>
                  </a:rPr>
                  <a:t>or   </a:t>
                </a:r>
                <a14:m>
                  <m:oMath xmlns:m="http://schemas.openxmlformats.org/officeDocument/2006/math">
                    <m:r>
                      <a:rPr lang="en-US" sz="2400" b="0" i="1" smtClean="0">
                        <a:solidFill>
                          <a:srgbClr val="C00000"/>
                        </a:solidFill>
                        <a:latin typeface="Cambria Math" panose="02040503050406030204" pitchFamily="18" charset="0"/>
                      </a:rPr>
                      <m:t>𝑇</m:t>
                    </m:r>
                    <m:r>
                      <a:rPr lang="en-US" sz="2400" i="1">
                        <a:solidFill>
                          <a:srgbClr val="C00000"/>
                        </a:solidFill>
                        <a:latin typeface="Cambria Math" panose="02040503050406030204" pitchFamily="18" charset="0"/>
                        <a:ea typeface="Cambria Math" panose="02040503050406030204" pitchFamily="18" charset="0"/>
                      </a:rPr>
                      <m:t>=</m:t>
                    </m:r>
                    <m:r>
                      <a:rPr lang="en-US" sz="2400" i="1" smtClean="0">
                        <a:solidFill>
                          <a:srgbClr val="C00000"/>
                        </a:solidFill>
                        <a:latin typeface="Cambria Math" panose="02040503050406030204" pitchFamily="18" charset="0"/>
                        <a:ea typeface="Cambria Math" panose="02040503050406030204" pitchFamily="18" charset="0"/>
                      </a:rPr>
                      <m:t>𝜏</m:t>
                    </m:r>
                    <m:func>
                      <m:funcPr>
                        <m:ctrlPr>
                          <a:rPr lang="en-US" sz="2400" b="0" i="1" smtClean="0">
                            <a:solidFill>
                              <a:srgbClr val="C00000"/>
                            </a:solidFill>
                            <a:latin typeface="Cambria Math" panose="02040503050406030204" pitchFamily="18" charset="0"/>
                            <a:ea typeface="Cambria Math" panose="02040503050406030204" pitchFamily="18" charset="0"/>
                          </a:rPr>
                        </m:ctrlPr>
                      </m:funcPr>
                      <m:fName>
                        <m:r>
                          <m:rPr>
                            <m:sty m:val="p"/>
                          </m:rPr>
                          <a:rPr lang="en-US" sz="2400" b="0" i="0" smtClean="0">
                            <a:solidFill>
                              <a:srgbClr val="C00000"/>
                            </a:solidFill>
                            <a:latin typeface="Cambria Math" panose="02040503050406030204" pitchFamily="18" charset="0"/>
                            <a:ea typeface="Cambria Math" panose="02040503050406030204" pitchFamily="18" charset="0"/>
                          </a:rPr>
                          <m:t>ln</m:t>
                        </m:r>
                      </m:fName>
                      <m:e>
                        <m:d>
                          <m:dPr>
                            <m:ctrlPr>
                              <a:rPr lang="en-US" sz="2400" b="0" i="1" smtClean="0">
                                <a:solidFill>
                                  <a:srgbClr val="C00000"/>
                                </a:solidFill>
                                <a:latin typeface="Cambria Math" panose="02040503050406030204" pitchFamily="18" charset="0"/>
                                <a:ea typeface="Cambria Math" panose="02040503050406030204" pitchFamily="18" charset="0"/>
                              </a:rPr>
                            </m:ctrlPr>
                          </m:dPr>
                          <m:e>
                            <m:r>
                              <a:rPr lang="en-US" sz="2400" i="1">
                                <a:solidFill>
                                  <a:srgbClr val="C00000"/>
                                </a:solidFill>
                                <a:latin typeface="Cambria Math" panose="02040503050406030204" pitchFamily="18" charset="0"/>
                                <a:ea typeface="Cambria Math" panose="02040503050406030204" pitchFamily="18" charset="0"/>
                              </a:rPr>
                              <m:t>2</m:t>
                            </m:r>
                          </m:e>
                        </m:d>
                      </m:e>
                    </m:func>
                    <m:r>
                      <a:rPr lang="en-US" sz="2400" b="0" i="1" smtClean="0">
                        <a:solidFill>
                          <a:srgbClr val="C00000"/>
                        </a:solidFill>
                        <a:latin typeface="Cambria Math" panose="02040503050406030204" pitchFamily="18" charset="0"/>
                        <a:ea typeface="Cambria Math" panose="02040503050406030204" pitchFamily="18" charset="0"/>
                      </a:rPr>
                      <m:t>=0.693 </m:t>
                    </m:r>
                    <m:r>
                      <a:rPr lang="en-US" sz="2400" b="0" i="1" smtClean="0">
                        <a:solidFill>
                          <a:srgbClr val="C00000"/>
                        </a:solidFill>
                        <a:latin typeface="Cambria Math" panose="02040503050406030204" pitchFamily="18" charset="0"/>
                        <a:ea typeface="Cambria Math" panose="02040503050406030204" pitchFamily="18" charset="0"/>
                      </a:rPr>
                      <m:t>𝑚𝑠</m:t>
                    </m:r>
                    <m:r>
                      <a:rPr lang="en-US" sz="2400" b="0" i="1" smtClean="0">
                        <a:solidFill>
                          <a:srgbClr val="C00000"/>
                        </a:solidFill>
                        <a:latin typeface="Cambria Math" panose="02040503050406030204" pitchFamily="18" charset="0"/>
                        <a:ea typeface="Cambria Math" panose="02040503050406030204" pitchFamily="18" charset="0"/>
                      </a:rPr>
                      <m:t>=693</m:t>
                    </m:r>
                    <m:r>
                      <a:rPr lang="en-US" sz="2400" b="0" i="1" smtClean="0">
                        <a:solidFill>
                          <a:srgbClr val="C00000"/>
                        </a:solidFill>
                        <a:latin typeface="Cambria Math" panose="02040503050406030204" pitchFamily="18" charset="0"/>
                        <a:ea typeface="Cambria Math" panose="02040503050406030204" pitchFamily="18" charset="0"/>
                      </a:rPr>
                      <m:t>𝜇</m:t>
                    </m:r>
                    <m:r>
                      <a:rPr lang="en-US" sz="2400" b="0" i="1" smtClean="0">
                        <a:solidFill>
                          <a:srgbClr val="C00000"/>
                        </a:solidFill>
                        <a:latin typeface="Cambria Math" panose="02040503050406030204" pitchFamily="18" charset="0"/>
                        <a:ea typeface="Cambria Math" panose="02040503050406030204" pitchFamily="18" charset="0"/>
                      </a:rPr>
                      <m:t>𝑠</m:t>
                    </m:r>
                  </m:oMath>
                </a14:m>
                <a:r>
                  <a:rPr lang="en-US" sz="2400" dirty="0">
                    <a:ea typeface="Cambria Math" panose="02040503050406030204" pitchFamily="18" charset="0"/>
                  </a:rPr>
                  <a:t> </a:t>
                </a:r>
              </a:p>
              <a:p>
                <a:pPr marL="0" indent="0">
                  <a:buNone/>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81000" y="1020762"/>
                <a:ext cx="8229600" cy="5532438"/>
              </a:xfrm>
              <a:blipFill rotWithShape="0">
                <a:blip r:embed="rId2"/>
                <a:stretch>
                  <a:fillRect l="-1185" t="-991"/>
                </a:stretch>
              </a:blipFill>
            </p:spPr>
            <p:txBody>
              <a:bodyPr/>
              <a:lstStyle/>
              <a:p>
                <a:r>
                  <a:rPr lang="en-US">
                    <a:noFill/>
                  </a:rPr>
                  <a:t> </a:t>
                </a:r>
              </a:p>
            </p:txBody>
          </p:sp>
        </mc:Fallback>
      </mc:AlternateContent>
    </p:spTree>
    <p:extLst>
      <p:ext uri="{BB962C8B-B14F-4D97-AF65-F5344CB8AC3E}">
        <p14:creationId xmlns:p14="http://schemas.microsoft.com/office/powerpoint/2010/main" val="32277212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792162"/>
          </a:xfrm>
        </p:spPr>
        <p:txBody>
          <a:bodyPr>
            <a:normAutofit/>
          </a:bodyPr>
          <a:lstStyle/>
          <a:p>
            <a:r>
              <a:rPr lang="en-US" sz="4000" dirty="0" smtClean="0"/>
              <a:t>RL Circuits excited by sources</a:t>
            </a:r>
            <a:endParaRPr lang="en-US" sz="4000" dirty="0"/>
          </a:p>
        </p:txBody>
      </p:sp>
      <p:sp>
        <p:nvSpPr>
          <p:cNvPr id="4" name="Title 1"/>
          <p:cNvSpPr txBox="1">
            <a:spLocks/>
          </p:cNvSpPr>
          <p:nvPr/>
        </p:nvSpPr>
        <p:spPr>
          <a:xfrm>
            <a:off x="2253049" y="1024088"/>
            <a:ext cx="6248400" cy="381000"/>
          </a:xfrm>
          <a:prstGeom prst="rect">
            <a:avLst/>
          </a:prstGeom>
        </p:spPr>
        <p:txBody>
          <a:bodyPr vert="horz" lIns="91440" tIns="45720" rIns="91440" bIns="45720" rtlCol="0" anchor="ctr">
            <a:noAutofit/>
          </a:bodyPr>
          <a:lstStyle/>
          <a:p>
            <a:pPr marL="0" marR="0" lvl="1"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Find the current through the inductor</a:t>
            </a:r>
            <a:r>
              <a:rPr kumimoji="0" lang="en-US" sz="2400" b="0" i="0" u="none" strike="noStrike" kern="0" cap="none" spc="0" normalizeH="0" noProof="0" dirty="0" smtClean="0">
                <a:ln>
                  <a:noFill/>
                </a:ln>
                <a:solidFill>
                  <a:sysClr val="windowText" lastClr="000000"/>
                </a:solidFill>
                <a:effectLst/>
                <a:uLnTx/>
                <a:uFillTx/>
                <a:latin typeface="Arial" pitchFamily="34" charset="0"/>
                <a:cs typeface="Arial" pitchFamily="34" charset="0"/>
              </a:rPr>
              <a:t> </a:t>
            </a:r>
            <a:r>
              <a:rPr kumimoji="0" lang="en-US" sz="24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for t&gt;0.</a:t>
            </a:r>
            <a:endParaRPr kumimoji="0" lang="en-U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pic>
        <p:nvPicPr>
          <p:cNvPr id="3074" name="Picture 2"/>
          <p:cNvPicPr>
            <a:picLocks noChangeAspect="1" noChangeArrowheads="1"/>
          </p:cNvPicPr>
          <p:nvPr/>
        </p:nvPicPr>
        <p:blipFill>
          <a:blip r:embed="rId2" cstate="print"/>
          <a:srcRect/>
          <a:stretch>
            <a:fillRect/>
          </a:stretch>
        </p:blipFill>
        <p:spPr bwMode="auto">
          <a:xfrm>
            <a:off x="152400" y="819218"/>
            <a:ext cx="1981200" cy="1449320"/>
          </a:xfrm>
          <a:prstGeom prst="rect">
            <a:avLst/>
          </a:prstGeom>
          <a:noFill/>
          <a:ln w="9525">
            <a:noFill/>
            <a:miter lim="800000"/>
            <a:headEnd/>
            <a:tailEnd/>
          </a:ln>
          <a:effectLst/>
        </p:spPr>
      </p:pic>
      <mc:AlternateContent xmlns:mc="http://schemas.openxmlformats.org/markup-compatibility/2006" xmlns:a14="http://schemas.microsoft.com/office/drawing/2010/main">
        <mc:Choice Requires="a14">
          <p:sp>
            <p:nvSpPr>
              <p:cNvPr id="3" name="Rectangle 2"/>
              <p:cNvSpPr/>
              <p:nvPr/>
            </p:nvSpPr>
            <p:spPr>
              <a:xfrm>
                <a:off x="2133600" y="1405088"/>
                <a:ext cx="6553200" cy="1200329"/>
              </a:xfrm>
              <a:prstGeom prst="rect">
                <a:avLst/>
              </a:prstGeom>
            </p:spPr>
            <p:txBody>
              <a:bodyPr wrap="square">
                <a:spAutoFit/>
              </a:bodyPr>
              <a:lstStyle/>
              <a:p>
                <a:pPr marL="342900" indent="-342900">
                  <a:buFont typeface="+mj-lt"/>
                  <a:buAutoNum type="arabicPeriod" startAt="2"/>
                </a:pPr>
                <a:r>
                  <a:rPr lang="en-US" sz="2400" dirty="0" smtClean="0">
                    <a:solidFill>
                      <a:srgbClr val="7030A0"/>
                    </a:solidFill>
                  </a:rPr>
                  <a:t>Find initial condition on energy storage element (If no source for t&lt;0, always assume zero!).</a:t>
                </a:r>
              </a:p>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=0</m:t>
                      </m:r>
                      <m:r>
                        <a:rPr lang="en-US" sz="2400" b="0" i="1" smtClean="0">
                          <a:latin typeface="Cambria Math" panose="02040503050406030204" pitchFamily="18" charset="0"/>
                        </a:rPr>
                        <m:t>𝐴</m:t>
                      </m:r>
                    </m:oMath>
                  </m:oMathPara>
                </a14:m>
                <a:endParaRPr lang="en-US" sz="2400" dirty="0"/>
              </a:p>
            </p:txBody>
          </p:sp>
        </mc:Choice>
        <mc:Fallback xmlns="">
          <p:sp>
            <p:nvSpPr>
              <p:cNvPr id="3" name="Rectangle 2"/>
              <p:cNvSpPr>
                <a:spLocks noRot="1" noChangeAspect="1" noMove="1" noResize="1" noEditPoints="1" noAdjustHandles="1" noChangeArrowheads="1" noChangeShapeType="1" noTextEdit="1"/>
              </p:cNvSpPr>
              <p:nvPr/>
            </p:nvSpPr>
            <p:spPr>
              <a:xfrm>
                <a:off x="2133600" y="1405088"/>
                <a:ext cx="6553200" cy="1200329"/>
              </a:xfrm>
              <a:prstGeom prst="rect">
                <a:avLst/>
              </a:prstGeom>
              <a:blipFill rotWithShape="0">
                <a:blip r:embed="rId3"/>
                <a:stretch>
                  <a:fillRect l="-1488" t="-4569" r="-558" b="-50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p:cNvSpPr/>
              <p:nvPr/>
            </p:nvSpPr>
            <p:spPr>
              <a:xfrm>
                <a:off x="457200" y="2542439"/>
                <a:ext cx="8382000" cy="2644314"/>
              </a:xfrm>
              <a:prstGeom prst="rect">
                <a:avLst/>
              </a:prstGeom>
            </p:spPr>
            <p:txBody>
              <a:bodyPr wrap="square">
                <a:spAutoFit/>
              </a:bodyPr>
              <a:lstStyle/>
              <a:p>
                <a:pPr marL="514350" indent="-514350">
                  <a:buFont typeface="+mj-lt"/>
                  <a:buAutoNum type="arabicPeriod" startAt="3"/>
                </a:pPr>
                <a:r>
                  <a:rPr lang="en-US" sz="2400" dirty="0" smtClean="0">
                    <a:solidFill>
                      <a:srgbClr val="7030A0"/>
                    </a:solidFill>
                  </a:rPr>
                  <a:t>Write complete set of 1</a:t>
                </a:r>
                <a:r>
                  <a:rPr lang="en-US" sz="2400" baseline="30000" dirty="0">
                    <a:solidFill>
                      <a:srgbClr val="7030A0"/>
                    </a:solidFill>
                  </a:rPr>
                  <a:t>st</a:t>
                </a:r>
                <a:r>
                  <a:rPr lang="en-US" sz="2400" dirty="0">
                    <a:solidFill>
                      <a:srgbClr val="7030A0"/>
                    </a:solidFill>
                  </a:rPr>
                  <a:t>-order differential equations. Draw the circuit for t&gt;0</a:t>
                </a:r>
                <a:r>
                  <a:rPr lang="en-US" dirty="0" smtClean="0">
                    <a:solidFill>
                      <a:srgbClr val="7030A0"/>
                    </a:solidFill>
                  </a:rPr>
                  <a:t>. </a:t>
                </a:r>
                <a:r>
                  <a:rPr lang="en-US" sz="2400" dirty="0" smtClean="0">
                    <a:solidFill>
                      <a:srgbClr val="7030A0"/>
                    </a:solidFill>
                  </a:rPr>
                  <a:t>4.</a:t>
                </a:r>
                <a:r>
                  <a:rPr lang="en-US" dirty="0" smtClean="0">
                    <a:solidFill>
                      <a:srgbClr val="7030A0"/>
                    </a:solidFill>
                  </a:rPr>
                  <a:t> </a:t>
                </a:r>
                <a:r>
                  <a:rPr lang="en-US" sz="2400" dirty="0">
                    <a:solidFill>
                      <a:srgbClr val="7030A0"/>
                    </a:solidFill>
                  </a:rPr>
                  <a:t>Rearrange equations to get diff eq. for </a:t>
                </a:r>
                <a14:m>
                  <m:oMath xmlns:m="http://schemas.openxmlformats.org/officeDocument/2006/math">
                    <m:sSub>
                      <m:sSubPr>
                        <m:ctrlPr>
                          <a:rPr lang="en-US" sz="2400" i="1">
                            <a:solidFill>
                              <a:srgbClr val="7030A0"/>
                            </a:solidFill>
                            <a:latin typeface="Cambria Math" panose="02040503050406030204" pitchFamily="18" charset="0"/>
                          </a:rPr>
                        </m:ctrlPr>
                      </m:sSubPr>
                      <m:e>
                        <m:r>
                          <a:rPr lang="en-US" sz="2400" b="0" i="1" smtClean="0">
                            <a:solidFill>
                              <a:srgbClr val="7030A0"/>
                            </a:solidFill>
                            <a:latin typeface="Cambria Math" panose="02040503050406030204" pitchFamily="18" charset="0"/>
                          </a:rPr>
                          <m:t>𝑖</m:t>
                        </m:r>
                      </m:e>
                      <m:sub>
                        <m:r>
                          <a:rPr lang="en-US" sz="2400" b="0" i="1" smtClean="0">
                            <a:solidFill>
                              <a:srgbClr val="7030A0"/>
                            </a:solidFill>
                            <a:latin typeface="Cambria Math" panose="02040503050406030204" pitchFamily="18" charset="0"/>
                          </a:rPr>
                          <m:t>𝐿</m:t>
                        </m:r>
                      </m:sub>
                    </m:sSub>
                    <m:r>
                      <a:rPr lang="en-US" sz="2400" b="0" i="1" smtClean="0">
                        <a:solidFill>
                          <a:srgbClr val="7030A0"/>
                        </a:solidFill>
                        <a:latin typeface="Cambria Math" panose="02040503050406030204" pitchFamily="18" charset="0"/>
                      </a:rPr>
                      <m:t>.</m:t>
                    </m:r>
                  </m:oMath>
                </a14:m>
                <a:endParaRPr lang="en-US" sz="2400" dirty="0" smtClean="0">
                  <a:solidFill>
                    <a:srgbClr val="7030A0"/>
                  </a:solidFill>
                </a:endParaRPr>
              </a:p>
              <a:p>
                <a:r>
                  <a:rPr lang="en-US" sz="2400" dirty="0" smtClean="0">
                    <a:solidFill>
                      <a:schemeClr val="tx1"/>
                    </a:solidFill>
                  </a:rPr>
                  <a:t>KCL:   </a:t>
                </a:r>
                <a14:m>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𝑖</m:t>
                        </m:r>
                      </m:e>
                      <m:sub>
                        <m:r>
                          <a:rPr lang="en-US" sz="2400" b="0" i="1" smtClean="0">
                            <a:solidFill>
                              <a:schemeClr val="tx1"/>
                            </a:solidFill>
                            <a:latin typeface="Cambria Math" panose="02040503050406030204" pitchFamily="18" charset="0"/>
                          </a:rPr>
                          <m:t>𝑅</m:t>
                        </m:r>
                      </m:sub>
                    </m:sSub>
                    <m:r>
                      <a:rPr lang="en-US" sz="2400" b="0" i="1" smtClean="0">
                        <a:solidFill>
                          <a:schemeClr val="tx1"/>
                        </a:solidFill>
                        <a:latin typeface="Cambria Math" panose="02040503050406030204" pitchFamily="18" charset="0"/>
                      </a:rPr>
                      <m:t>=</m:t>
                    </m:r>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𝑖</m:t>
                        </m:r>
                      </m:e>
                      <m:sub>
                        <m:r>
                          <a:rPr lang="en-US" sz="2400" b="0" i="1" smtClean="0">
                            <a:solidFill>
                              <a:schemeClr val="tx1"/>
                            </a:solidFill>
                            <a:latin typeface="Cambria Math" panose="02040503050406030204" pitchFamily="18" charset="0"/>
                          </a:rPr>
                          <m:t>𝐿</m:t>
                        </m:r>
                      </m:sub>
                    </m:sSub>
                  </m:oMath>
                </a14:m>
                <a:r>
                  <a:rPr lang="en-US" sz="2400" dirty="0" smtClean="0"/>
                  <a:t>   KVL:   </a:t>
                </a:r>
                <a14:m>
                  <m:oMath xmlns:m="http://schemas.openxmlformats.org/officeDocument/2006/math">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𝑉</m:t>
                        </m:r>
                      </m:e>
                      <m:sub>
                        <m:r>
                          <a:rPr lang="en-US" sz="2400" b="0" i="1" smtClean="0">
                            <a:latin typeface="Cambria Math" panose="02040503050406030204" pitchFamily="18" charset="0"/>
                          </a:rPr>
                          <m:t>𝑜</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𝑅</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b="0" i="1" smtClean="0">
                            <a:latin typeface="Cambria Math" panose="02040503050406030204" pitchFamily="18" charset="0"/>
                          </a:rPr>
                          <m:t>𝐿</m:t>
                        </m:r>
                      </m:sub>
                    </m:sSub>
                  </m:oMath>
                </a14:m>
                <a:endParaRPr lang="en-US" sz="2400" dirty="0"/>
              </a:p>
              <a:p>
                <a14:m>
                  <m:oMath xmlns:m="http://schemas.openxmlformats.org/officeDocument/2006/math">
                    <m:r>
                      <a:rPr lang="en-US" sz="2400" b="0" i="1" smtClean="0">
                        <a:latin typeface="Cambria Math" panose="02040503050406030204" pitchFamily="18" charset="0"/>
                      </a:rPr>
                      <m:t>𝑇𝑅𝑠</m:t>
                    </m:r>
                    <m:r>
                      <a:rPr lang="en-US" sz="2400" b="0" i="1" smtClean="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r>
                      <a:rPr lang="en-US" sz="2400" i="1">
                        <a:latin typeface="Cambria Math" panose="02040503050406030204" pitchFamily="18" charset="0"/>
                      </a:rPr>
                      <m:t>𝐿</m:t>
                    </m:r>
                    <m:f>
                      <m:fPr>
                        <m:ctrlPr>
                          <a:rPr lang="en-US" sz="2400" i="1">
                            <a:latin typeface="Cambria Math" panose="02040503050406030204" pitchFamily="18" charset="0"/>
                          </a:rPr>
                        </m:ctrlPr>
                      </m:fPr>
                      <m:num>
                        <m:r>
                          <a:rPr lang="en-US" sz="2400" i="1">
                            <a:latin typeface="Cambria Math" panose="02040503050406030204" pitchFamily="18" charset="0"/>
                          </a:rPr>
                          <m:t>𝑑</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num>
                      <m:den>
                        <m:r>
                          <a:rPr lang="en-US" sz="2400" i="1">
                            <a:latin typeface="Cambria Math" panose="02040503050406030204" pitchFamily="18" charset="0"/>
                          </a:rPr>
                          <m:t>𝑑𝑡</m:t>
                        </m:r>
                      </m:den>
                    </m:f>
                    <m:sSub>
                      <m:sSubPr>
                        <m:ctrlPr>
                          <a:rPr lang="en-US" sz="2400" i="1">
                            <a:latin typeface="Cambria Math" panose="02040503050406030204" pitchFamily="18" charset="0"/>
                          </a:rPr>
                        </m:ctrlPr>
                      </m:sSubPr>
                      <m:e>
                        <m:r>
                          <a:rPr lang="en-US" sz="2400" i="1">
                            <a:latin typeface="Cambria Math" panose="02040503050406030204" pitchFamily="18" charset="0"/>
                          </a:rPr>
                          <m:t>;              </m:t>
                        </m:r>
                        <m:r>
                          <a:rPr lang="en-US" sz="2400" i="1">
                            <a:latin typeface="Cambria Math" panose="02040503050406030204" pitchFamily="18" charset="0"/>
                          </a:rPr>
                          <m:t>𝑣</m:t>
                        </m:r>
                      </m:e>
                      <m:sub>
                        <m:r>
                          <a:rPr lang="en-US" sz="2400" i="1">
                            <a:latin typeface="Cambria Math" panose="02040503050406030204" pitchFamily="18" charset="0"/>
                          </a:rPr>
                          <m:t>𝑅</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r>
                      <a:rPr lang="en-US" sz="2400" i="1">
                        <a:latin typeface="Cambria Math" panose="02040503050406030204" pitchFamily="18" charset="0"/>
                      </a:rPr>
                      <m:t>𝑅</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𝑅</m:t>
                        </m:r>
                      </m:sub>
                    </m:sSub>
                  </m:oMath>
                </a14:m>
                <a:r>
                  <a:rPr lang="en-US" sz="2400" dirty="0"/>
                  <a:t>(t</a:t>
                </a:r>
                <a:r>
                  <a:rPr lang="en-US" sz="2400" dirty="0" smtClean="0"/>
                  <a:t>)</a:t>
                </a:r>
              </a:p>
              <a:p>
                <a:r>
                  <a:rPr lang="en-US" sz="2400" dirty="0" smtClean="0"/>
                  <a:t>Plug TRs and KCL into KVL:  </a:t>
                </a:r>
                <a14:m>
                  <m:oMath xmlns:m="http://schemas.openxmlformats.org/officeDocument/2006/math">
                    <m:r>
                      <a:rPr lang="en-US" sz="2400" i="1">
                        <a:latin typeface="Cambria Math" panose="02040503050406030204" pitchFamily="18" charset="0"/>
                      </a:rPr>
                      <m:t>𝑅</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b="0" i="1" smtClean="0">
                            <a:latin typeface="Cambria Math" panose="02040503050406030204" pitchFamily="18" charset="0"/>
                          </a:rPr>
                          <m:t>𝐿</m:t>
                        </m:r>
                      </m:sub>
                    </m:sSub>
                    <m:r>
                      <a:rPr lang="en-US" sz="2400" b="0" i="1" smtClean="0">
                        <a:latin typeface="Cambria Math" panose="02040503050406030204" pitchFamily="18" charset="0"/>
                      </a:rPr>
                      <m:t>+</m:t>
                    </m:r>
                    <m:r>
                      <a:rPr lang="en-US" sz="2400" i="1">
                        <a:latin typeface="Cambria Math" panose="02040503050406030204" pitchFamily="18" charset="0"/>
                      </a:rPr>
                      <m:t>𝐿</m:t>
                    </m:r>
                    <m:f>
                      <m:fPr>
                        <m:ctrlPr>
                          <a:rPr lang="en-US" sz="2400" i="1">
                            <a:latin typeface="Cambria Math" panose="02040503050406030204" pitchFamily="18" charset="0"/>
                          </a:rPr>
                        </m:ctrlPr>
                      </m:fPr>
                      <m:num>
                        <m:r>
                          <a:rPr lang="en-US" sz="2400" i="1">
                            <a:latin typeface="Cambria Math" panose="02040503050406030204" pitchFamily="18" charset="0"/>
                          </a:rPr>
                          <m:t>𝑑</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num>
                      <m:den>
                        <m:r>
                          <a:rPr lang="en-US" sz="2400" i="1">
                            <a:latin typeface="Cambria Math" panose="02040503050406030204" pitchFamily="18" charset="0"/>
                          </a:rPr>
                          <m:t>𝑑𝑡</m:t>
                        </m:r>
                      </m:den>
                    </m:f>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𝑉</m:t>
                        </m:r>
                      </m:e>
                      <m:sub>
                        <m:r>
                          <a:rPr lang="en-US" sz="2400" i="1">
                            <a:latin typeface="Cambria Math" panose="02040503050406030204" pitchFamily="18" charset="0"/>
                          </a:rPr>
                          <m:t>𝑜</m:t>
                        </m:r>
                      </m:sub>
                    </m:sSub>
                  </m:oMath>
                </a14:m>
                <a:endParaRPr lang="en-US" sz="2400" dirty="0"/>
              </a:p>
              <a:p>
                <a:endParaRPr lang="en-US" sz="2400" dirty="0"/>
              </a:p>
            </p:txBody>
          </p:sp>
        </mc:Choice>
        <mc:Fallback xmlns="">
          <p:sp>
            <p:nvSpPr>
              <p:cNvPr id="5" name="Rectangle 4"/>
              <p:cNvSpPr>
                <a:spLocks noRot="1" noChangeAspect="1" noMove="1" noResize="1" noEditPoints="1" noAdjustHandles="1" noChangeArrowheads="1" noChangeShapeType="1" noTextEdit="1"/>
              </p:cNvSpPr>
              <p:nvPr/>
            </p:nvSpPr>
            <p:spPr>
              <a:xfrm>
                <a:off x="457200" y="2542439"/>
                <a:ext cx="8382000" cy="2644314"/>
              </a:xfrm>
              <a:prstGeom prst="rect">
                <a:avLst/>
              </a:prstGeom>
              <a:blipFill rotWithShape="0">
                <a:blip r:embed="rId4"/>
                <a:stretch>
                  <a:fillRect l="-1164" t="-2074"/>
                </a:stretch>
              </a:blipFill>
            </p:spPr>
            <p:txBody>
              <a:bodyPr/>
              <a:lstStyle/>
              <a:p>
                <a:r>
                  <a:rPr lang="en-US">
                    <a:noFill/>
                  </a:rPr>
                  <a:t> </a:t>
                </a:r>
              </a:p>
            </p:txBody>
          </p:sp>
        </mc:Fallback>
      </mc:AlternateContent>
      <p:grpSp>
        <p:nvGrpSpPr>
          <p:cNvPr id="34" name="Group 33"/>
          <p:cNvGrpSpPr/>
          <p:nvPr/>
        </p:nvGrpSpPr>
        <p:grpSpPr>
          <a:xfrm>
            <a:off x="6350286" y="3225571"/>
            <a:ext cx="2488914" cy="2235083"/>
            <a:chOff x="6174326" y="2810187"/>
            <a:chExt cx="2488914" cy="2235083"/>
          </a:xfrm>
        </p:grpSpPr>
        <p:grpSp>
          <p:nvGrpSpPr>
            <p:cNvPr id="7" name="Group 6"/>
            <p:cNvGrpSpPr/>
            <p:nvPr/>
          </p:nvGrpSpPr>
          <p:grpSpPr>
            <a:xfrm>
              <a:off x="8124569" y="3445070"/>
              <a:ext cx="533399" cy="1600200"/>
              <a:chOff x="5943601" y="1752600"/>
              <a:chExt cx="533399" cy="1538287"/>
            </a:xfrm>
          </p:grpSpPr>
          <p:cxnSp>
            <p:nvCxnSpPr>
              <p:cNvPr id="8" name="Straight Connector 7"/>
              <p:cNvCxnSpPr/>
              <p:nvPr/>
            </p:nvCxnSpPr>
            <p:spPr>
              <a:xfrm>
                <a:off x="6211589" y="1752600"/>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6210300" y="2605087"/>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943601" y="2438400"/>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6096000" y="2590800"/>
                <a:ext cx="22860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2" name="Group 11"/>
            <p:cNvGrpSpPr/>
            <p:nvPr/>
          </p:nvGrpSpPr>
          <p:grpSpPr>
            <a:xfrm rot="5400000">
              <a:off x="7384392" y="2636772"/>
              <a:ext cx="420252" cy="1601737"/>
              <a:chOff x="5066148" y="1912143"/>
              <a:chExt cx="420252" cy="1545428"/>
            </a:xfrm>
          </p:grpSpPr>
          <p:cxnSp>
            <p:nvCxnSpPr>
              <p:cNvPr id="13" name="Straight Connector 12"/>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6659160" y="3413439"/>
              <a:ext cx="287101" cy="1603720"/>
              <a:chOff x="2298937" y="1703786"/>
              <a:chExt cx="287101" cy="1538287"/>
            </a:xfrm>
          </p:grpSpPr>
          <p:sp>
            <p:nvSpPr>
              <p:cNvPr id="25" name="Freeform 24"/>
              <p:cNvSpPr/>
              <p:nvPr/>
            </p:nvSpPr>
            <p:spPr>
              <a:xfrm>
                <a:off x="2298937" y="2024063"/>
                <a:ext cx="287101" cy="676275"/>
              </a:xfrm>
              <a:custGeom>
                <a:avLst/>
                <a:gdLst>
                  <a:gd name="connsiteX0" fmla="*/ 134701 w 287101"/>
                  <a:gd name="connsiteY0" fmla="*/ 0 h 676275"/>
                  <a:gd name="connsiteX1" fmla="*/ 182326 w 287101"/>
                  <a:gd name="connsiteY1" fmla="*/ 4762 h 676275"/>
                  <a:gd name="connsiteX2" fmla="*/ 196613 w 287101"/>
                  <a:gd name="connsiteY2" fmla="*/ 9525 h 676275"/>
                  <a:gd name="connsiteX3" fmla="*/ 206138 w 287101"/>
                  <a:gd name="connsiteY3" fmla="*/ 23812 h 676275"/>
                  <a:gd name="connsiteX4" fmla="*/ 220426 w 287101"/>
                  <a:gd name="connsiteY4" fmla="*/ 33337 h 676275"/>
                  <a:gd name="connsiteX5" fmla="*/ 229951 w 287101"/>
                  <a:gd name="connsiteY5" fmla="*/ 47625 h 676275"/>
                  <a:gd name="connsiteX6" fmla="*/ 244238 w 287101"/>
                  <a:gd name="connsiteY6" fmla="*/ 76200 h 676275"/>
                  <a:gd name="connsiteX7" fmla="*/ 249001 w 287101"/>
                  <a:gd name="connsiteY7" fmla="*/ 95250 h 676275"/>
                  <a:gd name="connsiteX8" fmla="*/ 244238 w 287101"/>
                  <a:gd name="connsiteY8" fmla="*/ 152400 h 676275"/>
                  <a:gd name="connsiteX9" fmla="*/ 239476 w 287101"/>
                  <a:gd name="connsiteY9" fmla="*/ 166687 h 676275"/>
                  <a:gd name="connsiteX10" fmla="*/ 196613 w 287101"/>
                  <a:gd name="connsiteY10" fmla="*/ 190500 h 676275"/>
                  <a:gd name="connsiteX11" fmla="*/ 182326 w 287101"/>
                  <a:gd name="connsiteY11" fmla="*/ 200025 h 676275"/>
                  <a:gd name="connsiteX12" fmla="*/ 144226 w 287101"/>
                  <a:gd name="connsiteY12" fmla="*/ 209550 h 676275"/>
                  <a:gd name="connsiteX13" fmla="*/ 129938 w 287101"/>
                  <a:gd name="connsiteY13" fmla="*/ 214312 h 676275"/>
                  <a:gd name="connsiteX14" fmla="*/ 44213 w 287101"/>
                  <a:gd name="connsiteY14" fmla="*/ 209550 h 676275"/>
                  <a:gd name="connsiteX15" fmla="*/ 29926 w 287101"/>
                  <a:gd name="connsiteY15" fmla="*/ 204787 h 676275"/>
                  <a:gd name="connsiteX16" fmla="*/ 1351 w 287101"/>
                  <a:gd name="connsiteY16" fmla="*/ 185737 h 676275"/>
                  <a:gd name="connsiteX17" fmla="*/ 6113 w 287101"/>
                  <a:gd name="connsiteY17" fmla="*/ 166687 h 676275"/>
                  <a:gd name="connsiteX18" fmla="*/ 34688 w 287101"/>
                  <a:gd name="connsiteY18" fmla="*/ 157162 h 676275"/>
                  <a:gd name="connsiteX19" fmla="*/ 101363 w 287101"/>
                  <a:gd name="connsiteY19" fmla="*/ 161925 h 676275"/>
                  <a:gd name="connsiteX20" fmla="*/ 148988 w 287101"/>
                  <a:gd name="connsiteY20" fmla="*/ 176212 h 676275"/>
                  <a:gd name="connsiteX21" fmla="*/ 187088 w 287101"/>
                  <a:gd name="connsiteY21" fmla="*/ 185737 h 676275"/>
                  <a:gd name="connsiteX22" fmla="*/ 215663 w 287101"/>
                  <a:gd name="connsiteY22" fmla="*/ 195262 h 676275"/>
                  <a:gd name="connsiteX23" fmla="*/ 225188 w 287101"/>
                  <a:gd name="connsiteY23" fmla="*/ 209550 h 676275"/>
                  <a:gd name="connsiteX24" fmla="*/ 239476 w 287101"/>
                  <a:gd name="connsiteY24" fmla="*/ 219075 h 676275"/>
                  <a:gd name="connsiteX25" fmla="*/ 258526 w 287101"/>
                  <a:gd name="connsiteY25" fmla="*/ 233362 h 676275"/>
                  <a:gd name="connsiteX26" fmla="*/ 272813 w 287101"/>
                  <a:gd name="connsiteY26" fmla="*/ 238125 h 676275"/>
                  <a:gd name="connsiteX27" fmla="*/ 287101 w 287101"/>
                  <a:gd name="connsiteY27" fmla="*/ 247650 h 676275"/>
                  <a:gd name="connsiteX28" fmla="*/ 277576 w 287101"/>
                  <a:gd name="connsiteY28" fmla="*/ 300037 h 676275"/>
                  <a:gd name="connsiteX29" fmla="*/ 272813 w 287101"/>
                  <a:gd name="connsiteY29" fmla="*/ 314325 h 676275"/>
                  <a:gd name="connsiteX30" fmla="*/ 253763 w 287101"/>
                  <a:gd name="connsiteY30" fmla="*/ 342900 h 676275"/>
                  <a:gd name="connsiteX31" fmla="*/ 215663 w 287101"/>
                  <a:gd name="connsiteY31" fmla="*/ 357187 h 676275"/>
                  <a:gd name="connsiteX32" fmla="*/ 187088 w 287101"/>
                  <a:gd name="connsiteY32" fmla="*/ 366712 h 676275"/>
                  <a:gd name="connsiteX33" fmla="*/ 172801 w 287101"/>
                  <a:gd name="connsiteY33" fmla="*/ 376237 h 676275"/>
                  <a:gd name="connsiteX34" fmla="*/ 48976 w 287101"/>
                  <a:gd name="connsiteY34" fmla="*/ 376237 h 676275"/>
                  <a:gd name="connsiteX35" fmla="*/ 34688 w 287101"/>
                  <a:gd name="connsiteY35" fmla="*/ 361950 h 676275"/>
                  <a:gd name="connsiteX36" fmla="*/ 6113 w 287101"/>
                  <a:gd name="connsiteY36" fmla="*/ 342900 h 676275"/>
                  <a:gd name="connsiteX37" fmla="*/ 1351 w 287101"/>
                  <a:gd name="connsiteY37" fmla="*/ 328612 h 676275"/>
                  <a:gd name="connsiteX38" fmla="*/ 48976 w 287101"/>
                  <a:gd name="connsiteY38" fmla="*/ 319087 h 676275"/>
                  <a:gd name="connsiteX39" fmla="*/ 87076 w 287101"/>
                  <a:gd name="connsiteY39" fmla="*/ 323850 h 676275"/>
                  <a:gd name="connsiteX40" fmla="*/ 144226 w 287101"/>
                  <a:gd name="connsiteY40" fmla="*/ 333375 h 676275"/>
                  <a:gd name="connsiteX41" fmla="*/ 158513 w 287101"/>
                  <a:gd name="connsiteY41" fmla="*/ 338137 h 676275"/>
                  <a:gd name="connsiteX42" fmla="*/ 187088 w 287101"/>
                  <a:gd name="connsiteY42" fmla="*/ 357187 h 676275"/>
                  <a:gd name="connsiteX43" fmla="*/ 229951 w 287101"/>
                  <a:gd name="connsiteY43" fmla="*/ 381000 h 676275"/>
                  <a:gd name="connsiteX44" fmla="*/ 244238 w 287101"/>
                  <a:gd name="connsiteY44" fmla="*/ 390525 h 676275"/>
                  <a:gd name="connsiteX45" fmla="*/ 258526 w 287101"/>
                  <a:gd name="connsiteY45" fmla="*/ 400050 h 676275"/>
                  <a:gd name="connsiteX46" fmla="*/ 268051 w 287101"/>
                  <a:gd name="connsiteY46" fmla="*/ 428625 h 676275"/>
                  <a:gd name="connsiteX47" fmla="*/ 272813 w 287101"/>
                  <a:gd name="connsiteY47" fmla="*/ 442912 h 676275"/>
                  <a:gd name="connsiteX48" fmla="*/ 268051 w 287101"/>
                  <a:gd name="connsiteY48" fmla="*/ 476250 h 676275"/>
                  <a:gd name="connsiteX49" fmla="*/ 244238 w 287101"/>
                  <a:gd name="connsiteY49" fmla="*/ 495300 h 676275"/>
                  <a:gd name="connsiteX50" fmla="*/ 229951 w 287101"/>
                  <a:gd name="connsiteY50" fmla="*/ 504825 h 676275"/>
                  <a:gd name="connsiteX51" fmla="*/ 210901 w 287101"/>
                  <a:gd name="connsiteY51" fmla="*/ 523875 h 676275"/>
                  <a:gd name="connsiteX52" fmla="*/ 182326 w 287101"/>
                  <a:gd name="connsiteY52" fmla="*/ 542925 h 676275"/>
                  <a:gd name="connsiteX53" fmla="*/ 87076 w 287101"/>
                  <a:gd name="connsiteY53" fmla="*/ 552450 h 676275"/>
                  <a:gd name="connsiteX54" fmla="*/ 48976 w 287101"/>
                  <a:gd name="connsiteY54" fmla="*/ 547687 h 676275"/>
                  <a:gd name="connsiteX55" fmla="*/ 25163 w 287101"/>
                  <a:gd name="connsiteY55" fmla="*/ 519112 h 676275"/>
                  <a:gd name="connsiteX56" fmla="*/ 29926 w 287101"/>
                  <a:gd name="connsiteY56" fmla="*/ 504825 h 676275"/>
                  <a:gd name="connsiteX57" fmla="*/ 44213 w 287101"/>
                  <a:gd name="connsiteY57" fmla="*/ 500062 h 676275"/>
                  <a:gd name="connsiteX58" fmla="*/ 120413 w 287101"/>
                  <a:gd name="connsiteY58" fmla="*/ 504825 h 676275"/>
                  <a:gd name="connsiteX59" fmla="*/ 148988 w 287101"/>
                  <a:gd name="connsiteY59" fmla="*/ 509587 h 676275"/>
                  <a:gd name="connsiteX60" fmla="*/ 163276 w 287101"/>
                  <a:gd name="connsiteY60" fmla="*/ 514350 h 676275"/>
                  <a:gd name="connsiteX61" fmla="*/ 215663 w 287101"/>
                  <a:gd name="connsiteY61" fmla="*/ 528637 h 676275"/>
                  <a:gd name="connsiteX62" fmla="*/ 229951 w 287101"/>
                  <a:gd name="connsiteY62" fmla="*/ 533400 h 676275"/>
                  <a:gd name="connsiteX63" fmla="*/ 244238 w 287101"/>
                  <a:gd name="connsiteY63" fmla="*/ 542925 h 676275"/>
                  <a:gd name="connsiteX64" fmla="*/ 263288 w 287101"/>
                  <a:gd name="connsiteY64" fmla="*/ 571500 h 676275"/>
                  <a:gd name="connsiteX65" fmla="*/ 244238 w 287101"/>
                  <a:gd name="connsiteY65" fmla="*/ 623887 h 676275"/>
                  <a:gd name="connsiteX66" fmla="*/ 229951 w 287101"/>
                  <a:gd name="connsiteY66" fmla="*/ 633412 h 676275"/>
                  <a:gd name="connsiteX67" fmla="*/ 187088 w 287101"/>
                  <a:gd name="connsiteY67" fmla="*/ 652462 h 676275"/>
                  <a:gd name="connsiteX68" fmla="*/ 177563 w 287101"/>
                  <a:gd name="connsiteY68" fmla="*/ 666750 h 676275"/>
                  <a:gd name="connsiteX69" fmla="*/ 168038 w 287101"/>
                  <a:gd name="connsiteY69" fmla="*/ 676275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87101" h="676275">
                    <a:moveTo>
                      <a:pt x="134701" y="0"/>
                    </a:moveTo>
                    <a:cubicBezTo>
                      <a:pt x="150576" y="1587"/>
                      <a:pt x="166557" y="2336"/>
                      <a:pt x="182326" y="4762"/>
                    </a:cubicBezTo>
                    <a:cubicBezTo>
                      <a:pt x="187288" y="5525"/>
                      <a:pt x="192693" y="6389"/>
                      <a:pt x="196613" y="9525"/>
                    </a:cubicBezTo>
                    <a:cubicBezTo>
                      <a:pt x="201082" y="13101"/>
                      <a:pt x="202091" y="19765"/>
                      <a:pt x="206138" y="23812"/>
                    </a:cubicBezTo>
                    <a:cubicBezTo>
                      <a:pt x="210186" y="27859"/>
                      <a:pt x="215663" y="30162"/>
                      <a:pt x="220426" y="33337"/>
                    </a:cubicBezTo>
                    <a:cubicBezTo>
                      <a:pt x="223601" y="38100"/>
                      <a:pt x="227391" y="42505"/>
                      <a:pt x="229951" y="47625"/>
                    </a:cubicBezTo>
                    <a:cubicBezTo>
                      <a:pt x="249668" y="87061"/>
                      <a:pt x="216940" y="35251"/>
                      <a:pt x="244238" y="76200"/>
                    </a:cubicBezTo>
                    <a:cubicBezTo>
                      <a:pt x="245826" y="82550"/>
                      <a:pt x="249001" y="88705"/>
                      <a:pt x="249001" y="95250"/>
                    </a:cubicBezTo>
                    <a:cubicBezTo>
                      <a:pt x="249001" y="114366"/>
                      <a:pt x="246764" y="133452"/>
                      <a:pt x="244238" y="152400"/>
                    </a:cubicBezTo>
                    <a:cubicBezTo>
                      <a:pt x="243575" y="157376"/>
                      <a:pt x="243026" y="163137"/>
                      <a:pt x="239476" y="166687"/>
                    </a:cubicBezTo>
                    <a:cubicBezTo>
                      <a:pt x="209445" y="196718"/>
                      <a:pt x="220568" y="178522"/>
                      <a:pt x="196613" y="190500"/>
                    </a:cubicBezTo>
                    <a:cubicBezTo>
                      <a:pt x="191494" y="193060"/>
                      <a:pt x="187445" y="197465"/>
                      <a:pt x="182326" y="200025"/>
                    </a:cubicBezTo>
                    <a:cubicBezTo>
                      <a:pt x="171444" y="205466"/>
                      <a:pt x="155086" y="206835"/>
                      <a:pt x="144226" y="209550"/>
                    </a:cubicBezTo>
                    <a:cubicBezTo>
                      <a:pt x="139356" y="210768"/>
                      <a:pt x="134701" y="212725"/>
                      <a:pt x="129938" y="214312"/>
                    </a:cubicBezTo>
                    <a:cubicBezTo>
                      <a:pt x="101363" y="212725"/>
                      <a:pt x="72703" y="212263"/>
                      <a:pt x="44213" y="209550"/>
                    </a:cubicBezTo>
                    <a:cubicBezTo>
                      <a:pt x="39216" y="209074"/>
                      <a:pt x="34314" y="207225"/>
                      <a:pt x="29926" y="204787"/>
                    </a:cubicBezTo>
                    <a:cubicBezTo>
                      <a:pt x="19919" y="199227"/>
                      <a:pt x="1351" y="185737"/>
                      <a:pt x="1351" y="185737"/>
                    </a:cubicBezTo>
                    <a:cubicBezTo>
                      <a:pt x="2938" y="179387"/>
                      <a:pt x="1143" y="170947"/>
                      <a:pt x="6113" y="166687"/>
                    </a:cubicBezTo>
                    <a:cubicBezTo>
                      <a:pt x="13736" y="160153"/>
                      <a:pt x="34688" y="157162"/>
                      <a:pt x="34688" y="157162"/>
                    </a:cubicBezTo>
                    <a:cubicBezTo>
                      <a:pt x="56913" y="158750"/>
                      <a:pt x="79218" y="159464"/>
                      <a:pt x="101363" y="161925"/>
                    </a:cubicBezTo>
                    <a:cubicBezTo>
                      <a:pt x="114974" y="163437"/>
                      <a:pt x="137487" y="173337"/>
                      <a:pt x="148988" y="176212"/>
                    </a:cubicBezTo>
                    <a:cubicBezTo>
                      <a:pt x="161688" y="179387"/>
                      <a:pt x="174669" y="181597"/>
                      <a:pt x="187088" y="185737"/>
                    </a:cubicBezTo>
                    <a:lnTo>
                      <a:pt x="215663" y="195262"/>
                    </a:lnTo>
                    <a:cubicBezTo>
                      <a:pt x="218838" y="200025"/>
                      <a:pt x="221141" y="205503"/>
                      <a:pt x="225188" y="209550"/>
                    </a:cubicBezTo>
                    <a:cubicBezTo>
                      <a:pt x="229235" y="213597"/>
                      <a:pt x="234818" y="215748"/>
                      <a:pt x="239476" y="219075"/>
                    </a:cubicBezTo>
                    <a:cubicBezTo>
                      <a:pt x="245935" y="223688"/>
                      <a:pt x="251634" y="229424"/>
                      <a:pt x="258526" y="233362"/>
                    </a:cubicBezTo>
                    <a:cubicBezTo>
                      <a:pt x="262885" y="235853"/>
                      <a:pt x="268323" y="235880"/>
                      <a:pt x="272813" y="238125"/>
                    </a:cubicBezTo>
                    <a:cubicBezTo>
                      <a:pt x="277933" y="240685"/>
                      <a:pt x="282338" y="244475"/>
                      <a:pt x="287101" y="247650"/>
                    </a:cubicBezTo>
                    <a:cubicBezTo>
                      <a:pt x="284980" y="260375"/>
                      <a:pt x="280901" y="286736"/>
                      <a:pt x="277576" y="300037"/>
                    </a:cubicBezTo>
                    <a:cubicBezTo>
                      <a:pt x="276358" y="304907"/>
                      <a:pt x="275251" y="309936"/>
                      <a:pt x="272813" y="314325"/>
                    </a:cubicBezTo>
                    <a:cubicBezTo>
                      <a:pt x="267254" y="324332"/>
                      <a:pt x="263288" y="336550"/>
                      <a:pt x="253763" y="342900"/>
                    </a:cubicBezTo>
                    <a:cubicBezTo>
                      <a:pt x="228899" y="359476"/>
                      <a:pt x="250521" y="347681"/>
                      <a:pt x="215663" y="357187"/>
                    </a:cubicBezTo>
                    <a:cubicBezTo>
                      <a:pt x="205977" y="359829"/>
                      <a:pt x="187088" y="366712"/>
                      <a:pt x="187088" y="366712"/>
                    </a:cubicBezTo>
                    <a:cubicBezTo>
                      <a:pt x="182326" y="369887"/>
                      <a:pt x="178231" y="374427"/>
                      <a:pt x="172801" y="376237"/>
                    </a:cubicBezTo>
                    <a:cubicBezTo>
                      <a:pt x="138925" y="387530"/>
                      <a:pt x="68093" y="377193"/>
                      <a:pt x="48976" y="376237"/>
                    </a:cubicBezTo>
                    <a:cubicBezTo>
                      <a:pt x="44213" y="371475"/>
                      <a:pt x="40004" y="366085"/>
                      <a:pt x="34688" y="361950"/>
                    </a:cubicBezTo>
                    <a:cubicBezTo>
                      <a:pt x="25652" y="354922"/>
                      <a:pt x="6113" y="342900"/>
                      <a:pt x="6113" y="342900"/>
                    </a:cubicBezTo>
                    <a:cubicBezTo>
                      <a:pt x="4526" y="338137"/>
                      <a:pt x="-3037" y="331050"/>
                      <a:pt x="1351" y="328612"/>
                    </a:cubicBezTo>
                    <a:cubicBezTo>
                      <a:pt x="15503" y="320750"/>
                      <a:pt x="48976" y="319087"/>
                      <a:pt x="48976" y="319087"/>
                    </a:cubicBezTo>
                    <a:lnTo>
                      <a:pt x="87076" y="323850"/>
                    </a:lnTo>
                    <a:cubicBezTo>
                      <a:pt x="104369" y="326156"/>
                      <a:pt x="126755" y="329007"/>
                      <a:pt x="144226" y="333375"/>
                    </a:cubicBezTo>
                    <a:cubicBezTo>
                      <a:pt x="149096" y="334593"/>
                      <a:pt x="153751" y="336550"/>
                      <a:pt x="158513" y="338137"/>
                    </a:cubicBezTo>
                    <a:cubicBezTo>
                      <a:pt x="168038" y="344487"/>
                      <a:pt x="176228" y="353567"/>
                      <a:pt x="187088" y="357187"/>
                    </a:cubicBezTo>
                    <a:cubicBezTo>
                      <a:pt x="212236" y="365570"/>
                      <a:pt x="197200" y="359165"/>
                      <a:pt x="229951" y="381000"/>
                    </a:cubicBezTo>
                    <a:lnTo>
                      <a:pt x="244238" y="390525"/>
                    </a:lnTo>
                    <a:lnTo>
                      <a:pt x="258526" y="400050"/>
                    </a:lnTo>
                    <a:lnTo>
                      <a:pt x="268051" y="428625"/>
                    </a:lnTo>
                    <a:lnTo>
                      <a:pt x="272813" y="442912"/>
                    </a:lnTo>
                    <a:cubicBezTo>
                      <a:pt x="271226" y="454025"/>
                      <a:pt x="271277" y="465498"/>
                      <a:pt x="268051" y="476250"/>
                    </a:cubicBezTo>
                    <a:cubicBezTo>
                      <a:pt x="262385" y="495139"/>
                      <a:pt x="258129" y="488354"/>
                      <a:pt x="244238" y="495300"/>
                    </a:cubicBezTo>
                    <a:cubicBezTo>
                      <a:pt x="239119" y="497860"/>
                      <a:pt x="234713" y="501650"/>
                      <a:pt x="229951" y="504825"/>
                    </a:cubicBezTo>
                    <a:cubicBezTo>
                      <a:pt x="221868" y="529069"/>
                      <a:pt x="231682" y="512330"/>
                      <a:pt x="210901" y="523875"/>
                    </a:cubicBezTo>
                    <a:cubicBezTo>
                      <a:pt x="200894" y="529435"/>
                      <a:pt x="193685" y="541505"/>
                      <a:pt x="182326" y="542925"/>
                    </a:cubicBezTo>
                    <a:cubicBezTo>
                      <a:pt x="125258" y="550058"/>
                      <a:pt x="156981" y="546624"/>
                      <a:pt x="87076" y="552450"/>
                    </a:cubicBezTo>
                    <a:cubicBezTo>
                      <a:pt x="74376" y="550862"/>
                      <a:pt x="61004" y="552061"/>
                      <a:pt x="48976" y="547687"/>
                    </a:cubicBezTo>
                    <a:cubicBezTo>
                      <a:pt x="40907" y="544753"/>
                      <a:pt x="29699" y="525916"/>
                      <a:pt x="25163" y="519112"/>
                    </a:cubicBezTo>
                    <a:cubicBezTo>
                      <a:pt x="26751" y="514350"/>
                      <a:pt x="26376" y="508375"/>
                      <a:pt x="29926" y="504825"/>
                    </a:cubicBezTo>
                    <a:cubicBezTo>
                      <a:pt x="33476" y="501275"/>
                      <a:pt x="39193" y="500062"/>
                      <a:pt x="44213" y="500062"/>
                    </a:cubicBezTo>
                    <a:cubicBezTo>
                      <a:pt x="69663" y="500062"/>
                      <a:pt x="95013" y="503237"/>
                      <a:pt x="120413" y="504825"/>
                    </a:cubicBezTo>
                    <a:cubicBezTo>
                      <a:pt x="129938" y="506412"/>
                      <a:pt x="139562" y="507492"/>
                      <a:pt x="148988" y="509587"/>
                    </a:cubicBezTo>
                    <a:cubicBezTo>
                      <a:pt x="153889" y="510676"/>
                      <a:pt x="158406" y="513132"/>
                      <a:pt x="163276" y="514350"/>
                    </a:cubicBezTo>
                    <a:cubicBezTo>
                      <a:pt x="217130" y="527813"/>
                      <a:pt x="154358" y="508201"/>
                      <a:pt x="215663" y="528637"/>
                    </a:cubicBezTo>
                    <a:cubicBezTo>
                      <a:pt x="220426" y="530225"/>
                      <a:pt x="225774" y="530615"/>
                      <a:pt x="229951" y="533400"/>
                    </a:cubicBezTo>
                    <a:lnTo>
                      <a:pt x="244238" y="542925"/>
                    </a:lnTo>
                    <a:cubicBezTo>
                      <a:pt x="250588" y="552450"/>
                      <a:pt x="265533" y="560275"/>
                      <a:pt x="263288" y="571500"/>
                    </a:cubicBezTo>
                    <a:cubicBezTo>
                      <a:pt x="259764" y="589123"/>
                      <a:pt x="257875" y="610250"/>
                      <a:pt x="244238" y="623887"/>
                    </a:cubicBezTo>
                    <a:cubicBezTo>
                      <a:pt x="240191" y="627934"/>
                      <a:pt x="234713" y="630237"/>
                      <a:pt x="229951" y="633412"/>
                    </a:cubicBezTo>
                    <a:cubicBezTo>
                      <a:pt x="208517" y="665564"/>
                      <a:pt x="237236" y="630174"/>
                      <a:pt x="187088" y="652462"/>
                    </a:cubicBezTo>
                    <a:cubicBezTo>
                      <a:pt x="181857" y="654787"/>
                      <a:pt x="181139" y="662280"/>
                      <a:pt x="177563" y="666750"/>
                    </a:cubicBezTo>
                    <a:cubicBezTo>
                      <a:pt x="174758" y="670256"/>
                      <a:pt x="171213" y="673100"/>
                      <a:pt x="168038" y="67627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p:cNvCxnSpPr>
                <a:stCxn id="25" idx="0"/>
              </p:cNvCxnSpPr>
              <p:nvPr/>
            </p:nvCxnSpPr>
            <p:spPr>
              <a:xfrm flipV="1">
                <a:off x="2433638" y="1703786"/>
                <a:ext cx="7069" cy="3202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2440707" y="2663428"/>
                <a:ext cx="3534" cy="5786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28" name="Straight Connector 27"/>
            <p:cNvCxnSpPr/>
            <p:nvPr/>
          </p:nvCxnSpPr>
          <p:spPr>
            <a:xfrm>
              <a:off x="6792222" y="5007347"/>
              <a:ext cx="1590338" cy="28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800930" y="4688569"/>
              <a:ext cx="0" cy="264431"/>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8127147" y="3432438"/>
              <a:ext cx="228600" cy="1858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946261" y="3817842"/>
              <a:ext cx="314510" cy="461665"/>
            </a:xfrm>
            <a:prstGeom prst="rect">
              <a:avLst/>
            </a:prstGeom>
            <a:noFill/>
          </p:spPr>
          <p:txBody>
            <a:bodyPr wrap="none" rtlCol="0">
              <a:spAutoFit/>
            </a:bodyPr>
            <a:lstStyle/>
            <a:p>
              <a:r>
                <a:rPr lang="en-US" sz="2400" dirty="0" smtClean="0"/>
                <a:t>L</a:t>
              </a:r>
              <a:endParaRPr lang="en-US" sz="2400" dirty="0"/>
            </a:p>
          </p:txBody>
        </p:sp>
        <p:sp>
          <p:nvSpPr>
            <p:cNvPr id="35" name="TextBox 34"/>
            <p:cNvSpPr txBox="1"/>
            <p:nvPr/>
          </p:nvSpPr>
          <p:spPr>
            <a:xfrm>
              <a:off x="7435669" y="3576333"/>
              <a:ext cx="351378" cy="461665"/>
            </a:xfrm>
            <a:prstGeom prst="rect">
              <a:avLst/>
            </a:prstGeom>
            <a:noFill/>
          </p:spPr>
          <p:txBody>
            <a:bodyPr wrap="none" rtlCol="0">
              <a:spAutoFit/>
            </a:bodyPr>
            <a:lstStyle/>
            <a:p>
              <a:r>
                <a:rPr lang="en-US" sz="2400" dirty="0" smtClean="0"/>
                <a:t>R</a:t>
              </a:r>
              <a:endParaRPr lang="en-US" sz="2400" dirty="0"/>
            </a:p>
          </p:txBody>
        </p:sp>
        <p:sp>
          <p:nvSpPr>
            <p:cNvPr id="36" name="TextBox 35"/>
            <p:cNvSpPr txBox="1"/>
            <p:nvPr/>
          </p:nvSpPr>
          <p:spPr>
            <a:xfrm>
              <a:off x="7818693" y="3655723"/>
              <a:ext cx="455446" cy="1200329"/>
            </a:xfrm>
            <a:prstGeom prst="rect">
              <a:avLst/>
            </a:prstGeom>
            <a:noFill/>
          </p:spPr>
          <p:txBody>
            <a:bodyPr wrap="none" rtlCol="0">
              <a:spAutoFit/>
            </a:bodyPr>
            <a:lstStyle/>
            <a:p>
              <a:r>
                <a:rPr lang="en-US" sz="2400" dirty="0" smtClean="0"/>
                <a:t> +</a:t>
              </a:r>
            </a:p>
            <a:p>
              <a:r>
                <a:rPr lang="en-US" sz="2400" dirty="0" smtClean="0"/>
                <a:t>V</a:t>
              </a:r>
              <a:r>
                <a:rPr lang="en-US" sz="2400" baseline="-25000" dirty="0" smtClean="0"/>
                <a:t>o</a:t>
              </a:r>
            </a:p>
            <a:p>
              <a:r>
                <a:rPr lang="en-US" sz="2400" dirty="0" smtClean="0"/>
                <a:t> -</a:t>
              </a:r>
              <a:endParaRPr lang="en-US" sz="2400" dirty="0"/>
            </a:p>
          </p:txBody>
        </p:sp>
        <p:sp>
          <p:nvSpPr>
            <p:cNvPr id="37" name="TextBox 36"/>
            <p:cNvSpPr txBox="1"/>
            <p:nvPr/>
          </p:nvSpPr>
          <p:spPr>
            <a:xfrm>
              <a:off x="6868061" y="4462954"/>
              <a:ext cx="341760" cy="461665"/>
            </a:xfrm>
            <a:prstGeom prst="rect">
              <a:avLst/>
            </a:prstGeom>
            <a:noFill/>
          </p:spPr>
          <p:txBody>
            <a:bodyPr wrap="none" rtlCol="0">
              <a:spAutoFit/>
            </a:bodyPr>
            <a:lstStyle/>
            <a:p>
              <a:r>
                <a:rPr lang="en-US" sz="2400" dirty="0" err="1" smtClean="0"/>
                <a:t>i</a:t>
              </a:r>
              <a:r>
                <a:rPr lang="en-US" sz="2400" baseline="-25000" dirty="0" err="1" smtClean="0"/>
                <a:t>L</a:t>
              </a:r>
              <a:endParaRPr lang="en-US" sz="2400" baseline="-25000" dirty="0"/>
            </a:p>
          </p:txBody>
        </p:sp>
        <p:sp>
          <p:nvSpPr>
            <p:cNvPr id="38" name="TextBox 37"/>
            <p:cNvSpPr txBox="1"/>
            <p:nvPr/>
          </p:nvSpPr>
          <p:spPr>
            <a:xfrm>
              <a:off x="8295832" y="2986417"/>
              <a:ext cx="367408" cy="461665"/>
            </a:xfrm>
            <a:prstGeom prst="rect">
              <a:avLst/>
            </a:prstGeom>
            <a:noFill/>
          </p:spPr>
          <p:txBody>
            <a:bodyPr wrap="none" rtlCol="0">
              <a:spAutoFit/>
            </a:bodyPr>
            <a:lstStyle/>
            <a:p>
              <a:r>
                <a:rPr lang="en-US" sz="2400" dirty="0" err="1" smtClean="0"/>
                <a:t>i</a:t>
              </a:r>
              <a:r>
                <a:rPr lang="en-US" sz="2400" baseline="-25000" dirty="0" err="1" smtClean="0"/>
                <a:t>R</a:t>
              </a:r>
              <a:endParaRPr lang="en-US" sz="2400" baseline="-25000" dirty="0"/>
            </a:p>
          </p:txBody>
        </p:sp>
        <p:sp>
          <p:nvSpPr>
            <p:cNvPr id="39" name="TextBox 38"/>
            <p:cNvSpPr txBox="1"/>
            <p:nvPr/>
          </p:nvSpPr>
          <p:spPr>
            <a:xfrm>
              <a:off x="6868061" y="2810187"/>
              <a:ext cx="1374094" cy="461665"/>
            </a:xfrm>
            <a:prstGeom prst="rect">
              <a:avLst/>
            </a:prstGeom>
            <a:noFill/>
          </p:spPr>
          <p:txBody>
            <a:bodyPr wrap="none" rtlCol="0">
              <a:spAutoFit/>
            </a:bodyPr>
            <a:lstStyle/>
            <a:p>
              <a:r>
                <a:rPr lang="en-US" sz="2400" dirty="0" smtClean="0"/>
                <a:t>-     </a:t>
              </a:r>
              <a:r>
                <a:rPr lang="en-US" sz="2400" dirty="0" err="1" smtClean="0"/>
                <a:t>v</a:t>
              </a:r>
              <a:r>
                <a:rPr lang="en-US" sz="2400" baseline="-25000" dirty="0" err="1" smtClean="0"/>
                <a:t>R</a:t>
              </a:r>
              <a:r>
                <a:rPr lang="en-US" sz="2400" dirty="0" smtClean="0"/>
                <a:t>     +</a:t>
              </a:r>
              <a:endParaRPr lang="en-US" sz="2400" dirty="0"/>
            </a:p>
          </p:txBody>
        </p:sp>
        <p:sp>
          <p:nvSpPr>
            <p:cNvPr id="40" name="TextBox 39"/>
            <p:cNvSpPr txBox="1"/>
            <p:nvPr/>
          </p:nvSpPr>
          <p:spPr>
            <a:xfrm>
              <a:off x="6174326" y="3462966"/>
              <a:ext cx="417102" cy="1446550"/>
            </a:xfrm>
            <a:prstGeom prst="rect">
              <a:avLst/>
            </a:prstGeom>
            <a:noFill/>
          </p:spPr>
          <p:txBody>
            <a:bodyPr wrap="none" rtlCol="0">
              <a:spAutoFit/>
            </a:bodyPr>
            <a:lstStyle/>
            <a:p>
              <a:r>
                <a:rPr lang="en-US" sz="2400" dirty="0" smtClean="0"/>
                <a:t> +</a:t>
              </a:r>
            </a:p>
            <a:p>
              <a:r>
                <a:rPr lang="en-US" sz="2400" dirty="0" err="1" smtClean="0"/>
                <a:t>v</a:t>
              </a:r>
              <a:r>
                <a:rPr lang="en-US" sz="2400" baseline="-25000" dirty="0" err="1" smtClean="0"/>
                <a:t>L</a:t>
              </a:r>
              <a:endParaRPr lang="en-US" sz="2400" baseline="-25000" dirty="0" smtClean="0"/>
            </a:p>
            <a:p>
              <a:endParaRPr lang="en-US" sz="2400" baseline="-25000" dirty="0"/>
            </a:p>
            <a:p>
              <a:r>
                <a:rPr lang="en-US" sz="2400" dirty="0" smtClean="0"/>
                <a:t>  -</a:t>
              </a:r>
              <a:endParaRPr lang="en-US" sz="2400" dirty="0"/>
            </a:p>
          </p:txBody>
        </p:sp>
      </p:grpSp>
      <p:sp>
        <p:nvSpPr>
          <p:cNvPr id="41" name="Rectangle 40"/>
          <p:cNvSpPr/>
          <p:nvPr/>
        </p:nvSpPr>
        <p:spPr>
          <a:xfrm>
            <a:off x="3795769" y="4175411"/>
            <a:ext cx="2286000" cy="852428"/>
          </a:xfrm>
          <a:prstGeom prst="rect">
            <a:avLst/>
          </a:prstGeom>
          <a:noFill/>
          <a:ln w="38100" cmpd="thickThi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2" name="Rectangle 41"/>
              <p:cNvSpPr/>
              <p:nvPr/>
            </p:nvSpPr>
            <p:spPr>
              <a:xfrm>
                <a:off x="423327" y="5061831"/>
                <a:ext cx="6011822" cy="1368323"/>
              </a:xfrm>
              <a:prstGeom prst="rect">
                <a:avLst/>
              </a:prstGeom>
            </p:spPr>
            <p:txBody>
              <a:bodyPr wrap="square">
                <a:spAutoFit/>
              </a:bodyPr>
              <a:lstStyle/>
              <a:p>
                <a:pPr marL="457200" indent="-457200">
                  <a:buFont typeface="+mj-lt"/>
                  <a:buAutoNum type="arabicPeriod" startAt="5"/>
                </a:pPr>
                <a:r>
                  <a:rPr lang="en-US" sz="2400" dirty="0" smtClean="0">
                    <a:solidFill>
                      <a:srgbClr val="7030A0"/>
                    </a:solidFill>
                  </a:rPr>
                  <a:t>Find characteristic equation and general homogeneous solution. </a:t>
                </a:r>
              </a:p>
              <a:p>
                <a14:m>
                  <m:oMath xmlns:m="http://schemas.openxmlformats.org/officeDocument/2006/math">
                    <m:r>
                      <a:rPr lang="en-US" sz="2400" i="1">
                        <a:latin typeface="Cambria Math" panose="02040503050406030204" pitchFamily="18" charset="0"/>
                      </a:rPr>
                      <m:t>𝑅</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r>
                      <a:rPr lang="en-US" sz="2400" i="1">
                        <a:latin typeface="Cambria Math" panose="02040503050406030204" pitchFamily="18" charset="0"/>
                      </a:rPr>
                      <m:t>+</m:t>
                    </m:r>
                    <m:r>
                      <a:rPr lang="en-US" sz="2400" i="1">
                        <a:latin typeface="Cambria Math" panose="02040503050406030204" pitchFamily="18" charset="0"/>
                      </a:rPr>
                      <m:t>𝐿</m:t>
                    </m:r>
                    <m:f>
                      <m:fPr>
                        <m:ctrlPr>
                          <a:rPr lang="en-US" sz="2400" i="1">
                            <a:latin typeface="Cambria Math" panose="02040503050406030204" pitchFamily="18" charset="0"/>
                          </a:rPr>
                        </m:ctrlPr>
                      </m:fPr>
                      <m:num>
                        <m:r>
                          <a:rPr lang="en-US" sz="2400" i="1">
                            <a:latin typeface="Cambria Math" panose="02040503050406030204" pitchFamily="18" charset="0"/>
                          </a:rPr>
                          <m:t>𝑑</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num>
                      <m:den>
                        <m:r>
                          <a:rPr lang="en-US" sz="2400" i="1">
                            <a:latin typeface="Cambria Math" panose="02040503050406030204" pitchFamily="18" charset="0"/>
                          </a:rPr>
                          <m:t>𝑑𝑡</m:t>
                        </m:r>
                      </m:den>
                    </m:f>
                    <m:r>
                      <a:rPr lang="en-US" sz="2400" i="1">
                        <a:latin typeface="Cambria Math" panose="02040503050406030204" pitchFamily="18" charset="0"/>
                      </a:rPr>
                      <m:t>=</m:t>
                    </m:r>
                    <m:r>
                      <a:rPr lang="en-US" sz="2400" b="0" i="1" smtClean="0">
                        <a:latin typeface="Cambria Math" panose="02040503050406030204" pitchFamily="18" charset="0"/>
                      </a:rPr>
                      <m:t>0; </m:t>
                    </m:r>
                    <m:r>
                      <a:rPr lang="en-US" sz="2400" i="1">
                        <a:latin typeface="Cambria Math" panose="02040503050406030204" pitchFamily="18" charset="0"/>
                      </a:rPr>
                      <m:t>𝑅</m:t>
                    </m:r>
                    <m:r>
                      <a:rPr lang="en-US" sz="2400" i="1">
                        <a:latin typeface="Cambria Math" panose="02040503050406030204" pitchFamily="18" charset="0"/>
                      </a:rPr>
                      <m:t>+</m:t>
                    </m:r>
                    <m:r>
                      <a:rPr lang="en-US" sz="2400" i="1">
                        <a:latin typeface="Cambria Math" panose="02040503050406030204" pitchFamily="18" charset="0"/>
                      </a:rPr>
                      <m:t>𝐿𝑠</m:t>
                    </m:r>
                    <m:r>
                      <a:rPr lang="en-US" sz="2400" i="1">
                        <a:latin typeface="Cambria Math" panose="02040503050406030204" pitchFamily="18" charset="0"/>
                      </a:rPr>
                      <m:t>=0</m:t>
                    </m:r>
                  </m:oMath>
                </a14:m>
                <a:r>
                  <a:rPr lang="en-US" sz="2400" dirty="0" smtClean="0"/>
                  <a:t>;   </a:t>
                </a:r>
                <a14:m>
                  <m:oMath xmlns:m="http://schemas.openxmlformats.org/officeDocument/2006/math">
                    <m:r>
                      <a:rPr lang="en-US" sz="2400" i="1">
                        <a:latin typeface="Cambria Math" panose="02040503050406030204" pitchFamily="18" charset="0"/>
                      </a:rPr>
                      <m:t>𝑠</m:t>
                    </m:r>
                    <m:r>
                      <a:rPr lang="en-US" sz="2400" i="1">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𝑅</m:t>
                        </m:r>
                      </m:num>
                      <m:den>
                        <m:r>
                          <a:rPr lang="en-US" sz="2400" b="0" i="1" smtClean="0">
                            <a:latin typeface="Cambria Math" panose="02040503050406030204" pitchFamily="18" charset="0"/>
                          </a:rPr>
                          <m:t>𝐿</m:t>
                        </m:r>
                      </m:den>
                    </m:f>
                    <m:r>
                      <a:rPr lang="en-US" sz="2400" b="0" i="1" smtClean="0">
                        <a:latin typeface="Cambria Math" panose="02040503050406030204" pitchFamily="18" charset="0"/>
                      </a:rPr>
                      <m:t>;</m:t>
                    </m:r>
                  </m:oMath>
                </a14:m>
                <a:endParaRPr lang="en-US" sz="2400" dirty="0"/>
              </a:p>
            </p:txBody>
          </p:sp>
        </mc:Choice>
        <mc:Fallback xmlns="">
          <p:sp>
            <p:nvSpPr>
              <p:cNvPr id="42" name="Rectangle 41"/>
              <p:cNvSpPr>
                <a:spLocks noRot="1" noChangeAspect="1" noMove="1" noResize="1" noEditPoints="1" noAdjustHandles="1" noChangeArrowheads="1" noChangeShapeType="1" noTextEdit="1"/>
              </p:cNvSpPr>
              <p:nvPr/>
            </p:nvSpPr>
            <p:spPr>
              <a:xfrm>
                <a:off x="423327" y="5061831"/>
                <a:ext cx="6011822" cy="1368323"/>
              </a:xfrm>
              <a:prstGeom prst="rect">
                <a:avLst/>
              </a:prstGeom>
              <a:blipFill rotWithShape="0">
                <a:blip r:embed="rId5"/>
                <a:stretch>
                  <a:fillRect l="-1621" t="-4000" b="-3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Rectangle 42"/>
              <p:cNvSpPr/>
              <p:nvPr/>
            </p:nvSpPr>
            <p:spPr>
              <a:xfrm>
                <a:off x="5979039" y="5853315"/>
                <a:ext cx="2315890" cy="4754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2400" i="1" smtClean="0">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𝑖</m:t>
                          </m:r>
                        </m:e>
                        <m:sub>
                          <m:r>
                            <a:rPr lang="en-US" sz="2400" b="0" i="1" smtClean="0">
                              <a:solidFill>
                                <a:srgbClr val="C00000"/>
                              </a:solidFill>
                              <a:latin typeface="Cambria Math" panose="02040503050406030204" pitchFamily="18" charset="0"/>
                            </a:rPr>
                            <m:t>𝐿</m:t>
                          </m:r>
                        </m:sub>
                      </m:sSub>
                      <m:d>
                        <m:dPr>
                          <m:ctrlPr>
                            <a:rPr lang="en-US" sz="2400" b="0" i="1" smtClean="0">
                              <a:solidFill>
                                <a:srgbClr val="C00000"/>
                              </a:solidFill>
                              <a:latin typeface="Cambria Math" panose="02040503050406030204" pitchFamily="18" charset="0"/>
                            </a:rPr>
                          </m:ctrlPr>
                        </m:dPr>
                        <m:e>
                          <m:r>
                            <a:rPr lang="en-US" sz="2400" b="0" i="1" smtClean="0">
                              <a:solidFill>
                                <a:srgbClr val="C00000"/>
                              </a:solidFill>
                              <a:latin typeface="Cambria Math" panose="02040503050406030204" pitchFamily="18" charset="0"/>
                            </a:rPr>
                            <m:t>𝑡</m:t>
                          </m:r>
                        </m:e>
                      </m:d>
                      <m:r>
                        <a:rPr lang="en-US" sz="2400" b="0" i="1" smtClean="0">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𝐴</m:t>
                      </m:r>
                      <m:sSup>
                        <m:sSupPr>
                          <m:ctrlPr>
                            <a:rPr lang="en-US" sz="2400" b="0" i="1" smtClean="0">
                              <a:solidFill>
                                <a:srgbClr val="C00000"/>
                              </a:solidFill>
                              <a:latin typeface="Cambria Math" panose="02040503050406030204" pitchFamily="18" charset="0"/>
                            </a:rPr>
                          </m:ctrlPr>
                        </m:sSupPr>
                        <m:e>
                          <m:r>
                            <a:rPr lang="en-US" sz="2400" b="0" i="1" smtClean="0">
                              <a:solidFill>
                                <a:srgbClr val="C00000"/>
                              </a:solidFill>
                              <a:latin typeface="Cambria Math" panose="02040503050406030204" pitchFamily="18" charset="0"/>
                            </a:rPr>
                            <m:t>𝑒</m:t>
                          </m:r>
                        </m:e>
                        <m:sup>
                          <m:r>
                            <a:rPr lang="en-US" sz="2400" b="0" i="1" smtClean="0">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𝑡𝑅</m:t>
                          </m:r>
                          <m:r>
                            <a:rPr lang="en-US" sz="2400" b="0" i="1" smtClean="0">
                              <a:solidFill>
                                <a:srgbClr val="C00000"/>
                              </a:solidFill>
                              <a:latin typeface="Cambria Math" panose="02040503050406030204" pitchFamily="18" charset="0"/>
                            </a:rPr>
                            <m:t>/</m:t>
                          </m:r>
                          <m:r>
                            <a:rPr lang="en-US" sz="2400" b="0" i="1" smtClean="0">
                              <a:solidFill>
                                <a:srgbClr val="C00000"/>
                              </a:solidFill>
                              <a:latin typeface="Cambria Math" panose="02040503050406030204" pitchFamily="18" charset="0"/>
                            </a:rPr>
                            <m:t>𝐿</m:t>
                          </m:r>
                        </m:sup>
                      </m:sSup>
                    </m:oMath>
                  </m:oMathPara>
                </a14:m>
                <a:endParaRPr lang="en-US" sz="2400" dirty="0">
                  <a:solidFill>
                    <a:srgbClr val="C00000"/>
                  </a:solidFill>
                </a:endParaRPr>
              </a:p>
            </p:txBody>
          </p:sp>
        </mc:Choice>
        <mc:Fallback xmlns="">
          <p:sp>
            <p:nvSpPr>
              <p:cNvPr id="43" name="Rectangle 42"/>
              <p:cNvSpPr>
                <a:spLocks noRot="1" noChangeAspect="1" noMove="1" noResize="1" noEditPoints="1" noAdjustHandles="1" noChangeArrowheads="1" noChangeShapeType="1" noTextEdit="1"/>
              </p:cNvSpPr>
              <p:nvPr/>
            </p:nvSpPr>
            <p:spPr>
              <a:xfrm>
                <a:off x="5979039" y="5853315"/>
                <a:ext cx="2315890" cy="475451"/>
              </a:xfrm>
              <a:prstGeom prst="rect">
                <a:avLst/>
              </a:prstGeom>
              <a:blipFill rotWithShape="0">
                <a:blip r:embed="rId6"/>
                <a:stretch>
                  <a:fillRect b="-1282"/>
                </a:stretch>
              </a:blipFill>
            </p:spPr>
            <p:txBody>
              <a:bodyPr/>
              <a:lstStyle/>
              <a:p>
                <a:r>
                  <a:rPr lang="en-US">
                    <a:noFill/>
                  </a:rPr>
                  <a:t> </a:t>
                </a:r>
              </a:p>
            </p:txBody>
          </p:sp>
        </mc:Fallback>
      </mc:AlternateContent>
    </p:spTree>
    <p:extLst>
      <p:ext uri="{BB962C8B-B14F-4D97-AF65-F5344CB8AC3E}">
        <p14:creationId xmlns:p14="http://schemas.microsoft.com/office/powerpoint/2010/main" val="3300240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427" y="228600"/>
            <a:ext cx="8229600" cy="792162"/>
          </a:xfrm>
        </p:spPr>
        <p:txBody>
          <a:bodyPr>
            <a:normAutofit/>
          </a:bodyPr>
          <a:lstStyle/>
          <a:p>
            <a:r>
              <a:rPr lang="en-US" sz="4000" dirty="0"/>
              <a:t>RL Circuits excited by sources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30427" y="1020762"/>
                <a:ext cx="8229600" cy="5456238"/>
              </a:xfrm>
            </p:spPr>
            <p:txBody>
              <a:bodyPr>
                <a:normAutofit fontScale="92500" lnSpcReduction="10000"/>
              </a:bodyPr>
              <a:lstStyle/>
              <a:p>
                <a:pPr marL="0" indent="0">
                  <a:buNone/>
                </a:pPr>
                <a:r>
                  <a:rPr lang="en-US" sz="2400" dirty="0" smtClean="0">
                    <a:solidFill>
                      <a:schemeClr val="tx1"/>
                    </a:solidFill>
                  </a:rPr>
                  <a:t>Or  </a:t>
                </a:r>
                <a14:m>
                  <m:oMath xmlns:m="http://schemas.openxmlformats.org/officeDocument/2006/math">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𝐿</m:t>
                        </m:r>
                      </m:sub>
                    </m:sSub>
                    <m:d>
                      <m:dPr>
                        <m:ctrlPr>
                          <a:rPr lang="en-US" sz="2400" i="1">
                            <a:solidFill>
                              <a:schemeClr val="tx1"/>
                            </a:solidFill>
                            <a:latin typeface="Cambria Math" panose="02040503050406030204" pitchFamily="18" charset="0"/>
                          </a:rPr>
                        </m:ctrlPr>
                      </m:dPr>
                      <m:e>
                        <m:r>
                          <a:rPr lang="en-US" sz="2400" i="1">
                            <a:solidFill>
                              <a:schemeClr val="tx1"/>
                            </a:solidFill>
                            <a:latin typeface="Cambria Math" panose="02040503050406030204" pitchFamily="18" charset="0"/>
                          </a:rPr>
                          <m:t>𝑡</m:t>
                        </m:r>
                      </m:e>
                    </m:d>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𝐴</m:t>
                    </m:r>
                    <m:sSup>
                      <m:sSupPr>
                        <m:ctrlPr>
                          <a:rPr lang="en-US" sz="2400" i="1">
                            <a:solidFill>
                              <a:schemeClr val="tx1"/>
                            </a:solidFill>
                            <a:latin typeface="Cambria Math" panose="02040503050406030204" pitchFamily="18" charset="0"/>
                          </a:rPr>
                        </m:ctrlPr>
                      </m:sSupPr>
                      <m:e>
                        <m:r>
                          <a:rPr lang="en-US" sz="2400" i="1">
                            <a:solidFill>
                              <a:schemeClr val="tx1"/>
                            </a:solidFill>
                            <a:latin typeface="Cambria Math" panose="02040503050406030204" pitchFamily="18" charset="0"/>
                          </a:rPr>
                          <m:t>𝑒</m:t>
                        </m:r>
                      </m:e>
                      <m:sup>
                        <m:r>
                          <a:rPr lang="en-US" sz="2400" i="1">
                            <a:solidFill>
                              <a:schemeClr val="tx1"/>
                            </a:solidFill>
                            <a:latin typeface="Cambria Math" panose="02040503050406030204" pitchFamily="18" charset="0"/>
                          </a:rPr>
                          <m:t>−</m:t>
                        </m:r>
                        <m:r>
                          <a:rPr lang="en-US" sz="2400" i="1">
                            <a:solidFill>
                              <a:schemeClr val="tx1"/>
                            </a:solidFill>
                            <a:latin typeface="Cambria Math" panose="02040503050406030204" pitchFamily="18" charset="0"/>
                          </a:rPr>
                          <m:t>𝑡</m:t>
                        </m:r>
                        <m:r>
                          <a:rPr lang="en-US" sz="2400" i="1">
                            <a:solidFill>
                              <a:schemeClr val="tx1"/>
                            </a:solidFill>
                            <a:latin typeface="Cambria Math" panose="02040503050406030204" pitchFamily="18" charset="0"/>
                          </a:rPr>
                          <m:t>/</m:t>
                        </m:r>
                        <m:r>
                          <a:rPr lang="en-US" sz="2400" i="1" smtClean="0">
                            <a:solidFill>
                              <a:schemeClr val="tx1"/>
                            </a:solidFill>
                            <a:latin typeface="Cambria Math" panose="02040503050406030204" pitchFamily="18" charset="0"/>
                            <a:ea typeface="Cambria Math" panose="02040503050406030204" pitchFamily="18" charset="0"/>
                          </a:rPr>
                          <m:t>𝜏</m:t>
                        </m:r>
                      </m:sup>
                    </m:sSup>
                  </m:oMath>
                </a14:m>
                <a:r>
                  <a:rPr lang="en-US" sz="2400" dirty="0">
                    <a:solidFill>
                      <a:schemeClr val="tx1"/>
                    </a:solidFill>
                  </a:rPr>
                  <a:t> </a:t>
                </a:r>
                <a:r>
                  <a:rPr lang="en-US" sz="2400" dirty="0" smtClean="0">
                    <a:solidFill>
                      <a:schemeClr val="tx1"/>
                    </a:solidFill>
                  </a:rPr>
                  <a:t> for </a:t>
                </a:r>
                <a14:m>
                  <m:oMath xmlns:m="http://schemas.openxmlformats.org/officeDocument/2006/math">
                    <m:r>
                      <a:rPr lang="en-US" sz="2400" i="1">
                        <a:solidFill>
                          <a:schemeClr val="tx1"/>
                        </a:solidFill>
                        <a:latin typeface="Cambria Math" panose="02040503050406030204" pitchFamily="18" charset="0"/>
                        <a:ea typeface="Cambria Math" panose="02040503050406030204" pitchFamily="18" charset="0"/>
                      </a:rPr>
                      <m:t>𝜏</m:t>
                    </m:r>
                    <m:r>
                      <a:rPr lang="en-US" sz="2400" i="1">
                        <a:solidFill>
                          <a:schemeClr val="tx1"/>
                        </a:solidFill>
                        <a:latin typeface="Cambria Math" panose="02040503050406030204" pitchFamily="18" charset="0"/>
                      </a:rPr>
                      <m:t>=</m:t>
                    </m:r>
                    <m:f>
                      <m:fPr>
                        <m:ctrlPr>
                          <a:rPr lang="en-US" sz="2400" i="1">
                            <a:solidFill>
                              <a:schemeClr val="tx1"/>
                            </a:solidFill>
                            <a:latin typeface="Cambria Math" panose="02040503050406030204" pitchFamily="18" charset="0"/>
                          </a:rPr>
                        </m:ctrlPr>
                      </m:fPr>
                      <m:num>
                        <m:r>
                          <a:rPr lang="en-US" sz="2400" i="1">
                            <a:solidFill>
                              <a:schemeClr val="tx1"/>
                            </a:solidFill>
                            <a:latin typeface="Cambria Math" panose="02040503050406030204" pitchFamily="18" charset="0"/>
                          </a:rPr>
                          <m:t>𝐿</m:t>
                        </m:r>
                      </m:num>
                      <m:den>
                        <m:r>
                          <a:rPr lang="en-US" sz="2400" i="1">
                            <a:solidFill>
                              <a:schemeClr val="tx1"/>
                            </a:solidFill>
                            <a:latin typeface="Cambria Math" panose="02040503050406030204" pitchFamily="18" charset="0"/>
                          </a:rPr>
                          <m:t>𝑅</m:t>
                        </m:r>
                      </m:den>
                    </m:f>
                  </m:oMath>
                </a14:m>
                <a:endParaRPr lang="en-US" sz="2400" dirty="0"/>
              </a:p>
              <a:p>
                <a:pPr marL="0" indent="0">
                  <a:buNone/>
                </a:pPr>
                <a:r>
                  <a:rPr lang="en-US" sz="2400" dirty="0">
                    <a:solidFill>
                      <a:schemeClr val="accent6">
                        <a:lumMod val="50000"/>
                      </a:schemeClr>
                    </a:solidFill>
                  </a:rPr>
                  <a:t>In fact, for any 1</a:t>
                </a:r>
                <a:r>
                  <a:rPr lang="en-US" sz="2400" baseline="30000" dirty="0">
                    <a:solidFill>
                      <a:schemeClr val="accent6">
                        <a:lumMod val="50000"/>
                      </a:schemeClr>
                    </a:solidFill>
                  </a:rPr>
                  <a:t>st</a:t>
                </a:r>
                <a:r>
                  <a:rPr lang="en-US" sz="2400" dirty="0">
                    <a:solidFill>
                      <a:schemeClr val="accent6">
                        <a:lumMod val="50000"/>
                      </a:schemeClr>
                    </a:solidFill>
                  </a:rPr>
                  <a:t> order transient problem with </a:t>
                </a:r>
                <a:r>
                  <a:rPr lang="en-US" sz="2400" dirty="0" smtClean="0">
                    <a:solidFill>
                      <a:schemeClr val="accent6">
                        <a:lumMod val="50000"/>
                      </a:schemeClr>
                    </a:solidFill>
                  </a:rPr>
                  <a:t>an inductor</a:t>
                </a:r>
                <a:r>
                  <a:rPr lang="en-US" sz="2400" dirty="0">
                    <a:solidFill>
                      <a:schemeClr val="accent6">
                        <a:lumMod val="50000"/>
                      </a:schemeClr>
                    </a:solidFill>
                  </a:rPr>
                  <a:t>, the time constant will always be </a:t>
                </a:r>
                <a:r>
                  <a:rPr lang="en-US" sz="2400" dirty="0" smtClean="0">
                    <a:solidFill>
                      <a:schemeClr val="accent6">
                        <a:lumMod val="50000"/>
                      </a:schemeClr>
                    </a:solidFill>
                  </a:rPr>
                  <a:t>some inductance </a:t>
                </a:r>
                <a:r>
                  <a:rPr lang="en-US" sz="2400" dirty="0">
                    <a:solidFill>
                      <a:schemeClr val="accent6">
                        <a:lumMod val="50000"/>
                      </a:schemeClr>
                    </a:solidFill>
                  </a:rPr>
                  <a:t>L</a:t>
                </a:r>
                <a:r>
                  <a:rPr lang="en-US" sz="2400" dirty="0" smtClean="0">
                    <a:solidFill>
                      <a:schemeClr val="accent6">
                        <a:lumMod val="50000"/>
                      </a:schemeClr>
                    </a:solidFill>
                  </a:rPr>
                  <a:t> divided by the equivalent </a:t>
                </a:r>
                <a:r>
                  <a:rPr lang="en-US" sz="2400" dirty="0">
                    <a:solidFill>
                      <a:schemeClr val="accent6">
                        <a:lumMod val="50000"/>
                      </a:schemeClr>
                    </a:solidFill>
                  </a:rPr>
                  <a:t>resistance </a:t>
                </a:r>
                <a14:m>
                  <m:oMath xmlns:m="http://schemas.openxmlformats.org/officeDocument/2006/math">
                    <m:sSub>
                      <m:sSubPr>
                        <m:ctrlPr>
                          <a:rPr lang="en-US" sz="2400" i="1">
                            <a:solidFill>
                              <a:schemeClr val="accent6">
                                <a:lumMod val="50000"/>
                              </a:schemeClr>
                            </a:solidFill>
                            <a:latin typeface="Cambria Math" panose="02040503050406030204" pitchFamily="18" charset="0"/>
                          </a:rPr>
                        </m:ctrlPr>
                      </m:sSubPr>
                      <m:e>
                        <m:r>
                          <a:rPr lang="en-US" sz="2400" i="1">
                            <a:solidFill>
                              <a:schemeClr val="accent6">
                                <a:lumMod val="50000"/>
                              </a:schemeClr>
                            </a:solidFill>
                            <a:latin typeface="Cambria Math" panose="02040503050406030204" pitchFamily="18" charset="0"/>
                          </a:rPr>
                          <m:t>𝑅</m:t>
                        </m:r>
                      </m:e>
                      <m:sub>
                        <m:r>
                          <a:rPr lang="en-US" sz="2400" i="1">
                            <a:solidFill>
                              <a:schemeClr val="accent6">
                                <a:lumMod val="50000"/>
                              </a:schemeClr>
                            </a:solidFill>
                            <a:latin typeface="Cambria Math" panose="02040503050406030204" pitchFamily="18" charset="0"/>
                          </a:rPr>
                          <m:t>𝑒𝑞</m:t>
                        </m:r>
                      </m:sub>
                    </m:sSub>
                  </m:oMath>
                </a14:m>
                <a:r>
                  <a:rPr lang="en-US" sz="2400" dirty="0" smtClean="0">
                    <a:solidFill>
                      <a:schemeClr val="accent6">
                        <a:lumMod val="50000"/>
                      </a:schemeClr>
                    </a:solidFill>
                  </a:rPr>
                  <a:t>. </a:t>
                </a:r>
                <a:r>
                  <a:rPr lang="en-US" sz="2400" dirty="0">
                    <a:solidFill>
                      <a:schemeClr val="accent6">
                        <a:lumMod val="50000"/>
                      </a:schemeClr>
                    </a:solidFill>
                  </a:rPr>
                  <a:t>If there are more than one resistor, the only “trick” is to determine the equivalent resistance and then one can write the homogeneous equation “by inspection</a:t>
                </a:r>
                <a:r>
                  <a:rPr lang="en-US" sz="2400" dirty="0" smtClean="0">
                    <a:solidFill>
                      <a:schemeClr val="accent6">
                        <a:lumMod val="50000"/>
                      </a:schemeClr>
                    </a:solidFill>
                  </a:rPr>
                  <a:t>.”</a:t>
                </a:r>
              </a:p>
              <a:p>
                <a:pPr marL="457200" indent="-457200">
                  <a:buFont typeface="+mj-lt"/>
                  <a:buAutoNum type="arabicPeriod" startAt="6"/>
                </a:pPr>
                <a:r>
                  <a:rPr lang="en-US" sz="2400" dirty="0">
                    <a:solidFill>
                      <a:srgbClr val="7030A0"/>
                    </a:solidFill>
                  </a:rPr>
                  <a:t>Find the particular solution.</a:t>
                </a:r>
              </a:p>
              <a:p>
                <a:pPr marL="0" indent="0">
                  <a:buNone/>
                </a:pPr>
                <a:r>
                  <a:rPr lang="en-US" sz="2400" dirty="0"/>
                  <a:t>Since the driving term is a constant,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r>
                          <a:rPr lang="en-US" sz="2400" i="1">
                            <a:latin typeface="Cambria Math" panose="02040503050406030204" pitchFamily="18" charset="0"/>
                          </a:rPr>
                          <m:t>,</m:t>
                        </m:r>
                        <m:r>
                          <a:rPr lang="en-US" sz="2400" i="1">
                            <a:latin typeface="Cambria Math" panose="02040503050406030204" pitchFamily="18" charset="0"/>
                          </a:rPr>
                          <m:t>𝑝</m:t>
                        </m:r>
                      </m:sub>
                    </m:sSub>
                    <m:r>
                      <a:rPr lang="en-US" sz="2400" i="1">
                        <a:latin typeface="Cambria Math" panose="02040503050406030204" pitchFamily="18" charset="0"/>
                      </a:rPr>
                      <m:t>=</m:t>
                    </m:r>
                    <m:r>
                      <a:rPr lang="en-US" sz="2400" i="1">
                        <a:latin typeface="Cambria Math" panose="02040503050406030204" pitchFamily="18" charset="0"/>
                      </a:rPr>
                      <m:t>𝐾</m:t>
                    </m:r>
                  </m:oMath>
                </a14:m>
                <a:r>
                  <a:rPr lang="en-US" sz="2400" dirty="0"/>
                  <a:t>, and the diff. eq. says:</a:t>
                </a:r>
                <a14:m>
                  <m:oMath xmlns:m="http://schemas.openxmlformats.org/officeDocument/2006/math">
                    <m:r>
                      <a:rPr lang="en-US" sz="2400" b="0" i="0" smtClean="0">
                        <a:latin typeface="Cambria Math" panose="02040503050406030204" pitchFamily="18" charset="0"/>
                      </a:rPr>
                      <m:t>   </m:t>
                    </m:r>
                    <m:r>
                      <a:rPr lang="en-US" sz="2400" i="1">
                        <a:latin typeface="Cambria Math" panose="02040503050406030204" pitchFamily="18" charset="0"/>
                      </a:rPr>
                      <m:t>𝑅𝐾</m:t>
                    </m:r>
                    <m:r>
                      <a:rPr lang="en-US" sz="2400" i="1">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𝑉</m:t>
                        </m:r>
                      </m:e>
                      <m:sub>
                        <m:r>
                          <a:rPr lang="en-US" sz="2400" b="0" i="1" smtClean="0">
                            <a:latin typeface="Cambria Math" panose="02040503050406030204" pitchFamily="18" charset="0"/>
                          </a:rPr>
                          <m:t>𝑜</m:t>
                        </m:r>
                      </m:sub>
                    </m:sSub>
                  </m:oMath>
                </a14:m>
                <a:r>
                  <a:rPr lang="en-US" sz="2400" dirty="0" smtClean="0"/>
                  <a:t>    so </a:t>
                </a:r>
                <a:r>
                  <a:rPr lang="en-US" sz="2400" dirty="0"/>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𝑉</m:t>
                        </m:r>
                      </m:e>
                      <m:sub>
                        <m:r>
                          <a:rPr lang="en-US" sz="2400" i="1">
                            <a:latin typeface="Cambria Math" panose="02040503050406030204" pitchFamily="18" charset="0"/>
                          </a:rPr>
                          <m:t>𝑜</m:t>
                        </m:r>
                      </m:sub>
                    </m:sSub>
                  </m:oMath>
                </a14:m>
                <a:r>
                  <a:rPr lang="en-US" sz="2400" dirty="0" smtClean="0"/>
                  <a:t>/R  and </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r>
                          <a:rPr lang="en-US" sz="2400" i="1">
                            <a:latin typeface="Cambria Math" panose="02040503050406030204" pitchFamily="18" charset="0"/>
                          </a:rPr>
                          <m:t>,</m:t>
                        </m:r>
                        <m:r>
                          <a:rPr lang="en-US" sz="2400" i="1">
                            <a:latin typeface="Cambria Math" panose="02040503050406030204" pitchFamily="18" charset="0"/>
                          </a:rPr>
                          <m:t>𝑝</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r>
                          <a:rPr lang="en-US" sz="2400" i="1">
                            <a:latin typeface="Cambria Math" panose="02040503050406030204" pitchFamily="18" charset="0"/>
                          </a:rPr>
                          <m:t>,</m:t>
                        </m:r>
                        <m:r>
                          <a:rPr lang="en-US" sz="2400" i="1">
                            <a:latin typeface="Cambria Math" panose="02040503050406030204" pitchFamily="18" charset="0"/>
                          </a:rPr>
                          <m:t>h</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𝑉</m:t>
                            </m:r>
                          </m:e>
                          <m:sub>
                            <m:r>
                              <a:rPr lang="en-US" sz="2400" b="0" i="1" smtClean="0">
                                <a:latin typeface="Cambria Math" panose="02040503050406030204" pitchFamily="18" charset="0"/>
                              </a:rPr>
                              <m:t>𝑜</m:t>
                            </m:r>
                          </m:sub>
                        </m:sSub>
                      </m:num>
                      <m:den>
                        <m:r>
                          <a:rPr lang="en-US" sz="2400" b="0" i="1" smtClean="0">
                            <a:latin typeface="Cambria Math" panose="02040503050406030204" pitchFamily="18" charset="0"/>
                          </a:rPr>
                          <m:t>𝑅</m:t>
                        </m:r>
                      </m:den>
                    </m:f>
                    <m:r>
                      <a:rPr lang="en-US" sz="2400" b="0" i="1" smtClean="0">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𝑡</m:t>
                        </m:r>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𝜏</m:t>
                        </m:r>
                      </m:sup>
                    </m:sSup>
                  </m:oMath>
                </a14:m>
                <a:endParaRPr lang="en-US" sz="2400" dirty="0" smtClean="0">
                  <a:solidFill>
                    <a:schemeClr val="accent6">
                      <a:lumMod val="50000"/>
                    </a:schemeClr>
                  </a:solidFill>
                </a:endParaRPr>
              </a:p>
              <a:p>
                <a:pPr marL="457200" indent="-457200">
                  <a:buFont typeface="+mj-lt"/>
                  <a:buAutoNum type="arabicPeriod" startAt="7"/>
                </a:pPr>
                <a:r>
                  <a:rPr lang="en-US" sz="2400" dirty="0">
                    <a:solidFill>
                      <a:srgbClr val="7030A0"/>
                    </a:solidFill>
                  </a:rPr>
                  <a:t>Plug in initial condition to COMPLETE solution (general homogeneous plus particular) to get specific solution</a:t>
                </a:r>
                <a:endParaRPr lang="en-US" sz="2400" dirty="0">
                  <a:solidFill>
                    <a:schemeClr val="accent6">
                      <a:lumMod val="50000"/>
                    </a:schemeClr>
                  </a:solidFill>
                </a:endParaRPr>
              </a:p>
              <a:p>
                <a:pPr marL="0" indent="0">
                  <a:buNone/>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=0</m:t>
                      </m:r>
                      <m:r>
                        <a:rPr lang="en-US" sz="2400" i="1">
                          <a:latin typeface="Cambria Math" panose="02040503050406030204" pitchFamily="18" charset="0"/>
                        </a:rPr>
                        <m:t>𝐴</m:t>
                      </m:r>
                      <m:r>
                        <a:rPr lang="en-US" sz="2400" b="0" i="1" smtClean="0">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𝑉</m:t>
                              </m:r>
                            </m:e>
                            <m:sub>
                              <m:r>
                                <a:rPr lang="en-US" sz="2400" i="1">
                                  <a:latin typeface="Cambria Math" panose="02040503050406030204" pitchFamily="18" charset="0"/>
                                </a:rPr>
                                <m:t>𝑜</m:t>
                              </m:r>
                            </m:sub>
                          </m:sSub>
                        </m:num>
                        <m:den>
                          <m:r>
                            <a:rPr lang="en-US" sz="2400" i="1">
                              <a:latin typeface="Cambria Math" panose="02040503050406030204" pitchFamily="18" charset="0"/>
                            </a:rPr>
                            <m:t>𝑅</m:t>
                          </m:r>
                        </m:den>
                      </m:f>
                      <m:r>
                        <a:rPr lang="en-US" sz="2400" i="1">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𝜏</m:t>
                          </m:r>
                        </m:sup>
                      </m:sSup>
                      <m:r>
                        <a:rPr lang="en-US" sz="2400" b="0" i="1" smtClean="0">
                          <a:latin typeface="Cambria Math" panose="02040503050406030204" pitchFamily="18" charset="0"/>
                          <a:ea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𝑉</m:t>
                              </m:r>
                            </m:e>
                            <m:sub>
                              <m:r>
                                <a:rPr lang="en-US" sz="2400" i="1">
                                  <a:latin typeface="Cambria Math" panose="02040503050406030204" pitchFamily="18" charset="0"/>
                                </a:rPr>
                                <m:t>𝑜</m:t>
                              </m:r>
                            </m:sub>
                          </m:sSub>
                        </m:num>
                        <m:den>
                          <m:r>
                            <a:rPr lang="en-US" sz="2400" i="1">
                              <a:latin typeface="Cambria Math" panose="02040503050406030204" pitchFamily="18" charset="0"/>
                            </a:rPr>
                            <m:t>𝑅</m:t>
                          </m:r>
                        </m:den>
                      </m:f>
                      <m:r>
                        <a:rPr lang="en-US" sz="2400" i="1">
                          <a:latin typeface="Cambria Math" panose="02040503050406030204" pitchFamily="18" charset="0"/>
                        </a:rPr>
                        <m:t>+</m:t>
                      </m:r>
                      <m:r>
                        <a:rPr lang="en-US" sz="2400" i="1">
                          <a:latin typeface="Cambria Math" panose="02040503050406030204" pitchFamily="18" charset="0"/>
                        </a:rPr>
                        <m:t>𝐴</m:t>
                      </m:r>
                    </m:oMath>
                  </m:oMathPara>
                </a14:m>
                <a:endParaRPr lang="en-US" sz="2400" dirty="0" smtClean="0"/>
              </a:p>
              <a:p>
                <a:pPr marL="0" indent="0">
                  <a:buNone/>
                </a:pPr>
                <a:r>
                  <a:rPr lang="en-US" sz="2600" dirty="0" smtClean="0"/>
                  <a:t>So</a:t>
                </a:r>
                <a14:m>
                  <m:oMath xmlns:m="http://schemas.openxmlformats.org/officeDocument/2006/math">
                    <m:r>
                      <a:rPr lang="en-US" sz="2400" i="1" dirty="0" smtClean="0">
                        <a:latin typeface="Cambria Math" panose="02040503050406030204" pitchFamily="18" charset="0"/>
                      </a:rPr>
                      <m:t> </m:t>
                    </m:r>
                    <m:r>
                      <a:rPr lang="en-US" sz="2400" b="0" i="1" dirty="0" smtClean="0">
                        <a:latin typeface="Cambria Math" panose="02040503050406030204" pitchFamily="18" charset="0"/>
                      </a:rPr>
                      <m:t>    </m:t>
                    </m:r>
                    <m:r>
                      <a:rPr lang="en-US" sz="2400" i="1">
                        <a:latin typeface="Cambria Math" panose="02040503050406030204" pitchFamily="18" charset="0"/>
                      </a:rPr>
                      <m:t>𝐴</m:t>
                    </m:r>
                    <m:r>
                      <a:rPr lang="en-US" sz="2400" b="0" i="0" smtClean="0">
                        <a:latin typeface="Cambria Math" panose="02040503050406030204" pitchFamily="18" charset="0"/>
                      </a:rPr>
                      <m:t>=</m:t>
                    </m:r>
                    <m:r>
                      <a:rPr lang="en-US" sz="2400" b="0" i="1" smtClean="0">
                        <a:latin typeface="Cambria Math" panose="02040503050406030204" pitchFamily="18" charset="0"/>
                      </a:rPr>
                      <m:t>−</m:t>
                    </m:r>
                    <m:f>
                      <m:fPr>
                        <m:ctrlPr>
                          <a:rPr lang="en-US" sz="2800" i="1">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rPr>
                              <m:t>𝑉</m:t>
                            </m:r>
                          </m:e>
                          <m:sub>
                            <m:r>
                              <a:rPr lang="en-US" sz="2800" i="1">
                                <a:latin typeface="Cambria Math" panose="02040503050406030204" pitchFamily="18" charset="0"/>
                              </a:rPr>
                              <m:t>𝑜</m:t>
                            </m:r>
                          </m:sub>
                        </m:sSub>
                      </m:num>
                      <m:den>
                        <m:r>
                          <a:rPr lang="en-US" sz="2800" i="1">
                            <a:latin typeface="Cambria Math" panose="02040503050406030204" pitchFamily="18" charset="0"/>
                          </a:rPr>
                          <m:t>𝑅</m:t>
                        </m:r>
                      </m:den>
                    </m:f>
                  </m:oMath>
                </a14:m>
                <a:r>
                  <a:rPr lang="en-US" sz="2600" dirty="0" smtClean="0"/>
                  <a:t>    and   </a:t>
                </a:r>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𝑖</m:t>
                        </m:r>
                      </m:e>
                      <m:sub>
                        <m:r>
                          <a:rPr lang="en-US" sz="2800" i="1">
                            <a:latin typeface="Cambria Math" panose="02040503050406030204" pitchFamily="18" charset="0"/>
                          </a:rPr>
                          <m:t>𝐿</m:t>
                        </m:r>
                      </m:sub>
                    </m:sSub>
                    <m:d>
                      <m:dPr>
                        <m:ctrlPr>
                          <a:rPr lang="en-US" sz="2800" i="1">
                            <a:latin typeface="Cambria Math" panose="02040503050406030204" pitchFamily="18" charset="0"/>
                          </a:rPr>
                        </m:ctrlPr>
                      </m:dPr>
                      <m:e>
                        <m:r>
                          <a:rPr lang="en-US" sz="2800" b="0" i="1" smtClean="0">
                            <a:latin typeface="Cambria Math" panose="02040503050406030204" pitchFamily="18" charset="0"/>
                          </a:rPr>
                          <m:t>𝑡</m:t>
                        </m:r>
                      </m:e>
                    </m:d>
                    <m:r>
                      <a:rPr lang="en-US" sz="2800" b="0" i="1" smtClean="0">
                        <a:latin typeface="Cambria Math" panose="02040503050406030204" pitchFamily="18" charset="0"/>
                      </a:rPr>
                      <m:t>=</m:t>
                    </m:r>
                    <m:f>
                      <m:fPr>
                        <m:ctrlPr>
                          <a:rPr lang="en-US" sz="2800" i="1">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rPr>
                              <m:t>𝑉</m:t>
                            </m:r>
                          </m:e>
                          <m:sub>
                            <m:r>
                              <a:rPr lang="en-US" sz="2800" i="1">
                                <a:latin typeface="Cambria Math" panose="02040503050406030204" pitchFamily="18" charset="0"/>
                              </a:rPr>
                              <m:t>𝑜</m:t>
                            </m:r>
                          </m:sub>
                        </m:sSub>
                      </m:num>
                      <m:den>
                        <m:r>
                          <a:rPr lang="en-US" sz="2800" i="1">
                            <a:latin typeface="Cambria Math" panose="02040503050406030204" pitchFamily="18" charset="0"/>
                          </a:rPr>
                          <m:t>𝑅</m:t>
                        </m:r>
                      </m:den>
                    </m:f>
                    <m:d>
                      <m:dPr>
                        <m:ctrlPr>
                          <a:rPr lang="en-US" sz="2800" i="1" smtClean="0">
                            <a:latin typeface="Cambria Math" panose="02040503050406030204" pitchFamily="18" charset="0"/>
                          </a:rPr>
                        </m:ctrlPr>
                      </m:dPr>
                      <m:e>
                        <m:r>
                          <a:rPr lang="en-US" sz="2800" b="0" i="1" smtClean="0">
                            <a:latin typeface="Cambria Math" panose="02040503050406030204" pitchFamily="18" charset="0"/>
                          </a:rPr>
                          <m:t>1−</m:t>
                        </m:r>
                        <m:sSup>
                          <m:sSupPr>
                            <m:ctrlPr>
                              <a:rPr lang="en-US" sz="2800" i="1">
                                <a:latin typeface="Cambria Math" panose="02040503050406030204" pitchFamily="18" charset="0"/>
                              </a:rPr>
                            </m:ctrlPr>
                          </m:sSupPr>
                          <m:e>
                            <m:r>
                              <a:rPr lang="en-US" sz="2800" i="1">
                                <a:latin typeface="Cambria Math" panose="02040503050406030204" pitchFamily="18" charset="0"/>
                              </a:rPr>
                              <m:t>𝑒</m:t>
                            </m:r>
                          </m:e>
                          <m:sup>
                            <m:r>
                              <a:rPr lang="en-US" sz="2800" i="1">
                                <a:latin typeface="Cambria Math" panose="02040503050406030204" pitchFamily="18" charset="0"/>
                              </a:rPr>
                              <m:t>−</m:t>
                            </m:r>
                            <m:r>
                              <a:rPr lang="en-US" sz="2800" i="1">
                                <a:latin typeface="Cambria Math" panose="02040503050406030204" pitchFamily="18" charset="0"/>
                              </a:rPr>
                              <m:t>𝑡</m:t>
                            </m:r>
                            <m:r>
                              <a:rPr lang="en-US" sz="2800" i="1">
                                <a:latin typeface="Cambria Math" panose="02040503050406030204" pitchFamily="18" charset="0"/>
                              </a:rPr>
                              <m:t>/</m:t>
                            </m:r>
                            <m:r>
                              <a:rPr lang="en-US" sz="2800" i="1">
                                <a:latin typeface="Cambria Math" panose="02040503050406030204" pitchFamily="18" charset="0"/>
                                <a:ea typeface="Cambria Math" panose="02040503050406030204" pitchFamily="18" charset="0"/>
                              </a:rPr>
                              <m:t>𝜏</m:t>
                            </m:r>
                          </m:sup>
                        </m:sSup>
                      </m:e>
                    </m:d>
                  </m:oMath>
                </a14:m>
                <a:r>
                  <a:rPr lang="en-US" sz="2600" dirty="0" smtClean="0"/>
                  <a:t>   for  </a:t>
                </a:r>
                <a14:m>
                  <m:oMath xmlns:m="http://schemas.openxmlformats.org/officeDocument/2006/math">
                    <m:r>
                      <a:rPr lang="en-US" sz="2600" i="1" smtClean="0">
                        <a:latin typeface="Cambria Math" panose="02040503050406030204" pitchFamily="18" charset="0"/>
                        <a:ea typeface="Cambria Math" panose="02040503050406030204" pitchFamily="18" charset="0"/>
                      </a:rPr>
                      <m:t>𝜏</m:t>
                    </m:r>
                    <m:r>
                      <a:rPr lang="en-US" sz="2600" b="0" i="1" smtClean="0">
                        <a:latin typeface="Cambria Math" panose="02040503050406030204" pitchFamily="18" charset="0"/>
                        <a:ea typeface="Cambria Math" panose="02040503050406030204" pitchFamily="18" charset="0"/>
                      </a:rPr>
                      <m:t>=</m:t>
                    </m:r>
                    <m:f>
                      <m:fPr>
                        <m:ctrlPr>
                          <a:rPr lang="en-US" sz="2600" b="0" i="1" smtClean="0">
                            <a:latin typeface="Cambria Math" panose="02040503050406030204" pitchFamily="18" charset="0"/>
                            <a:ea typeface="Cambria Math" panose="02040503050406030204" pitchFamily="18" charset="0"/>
                          </a:rPr>
                        </m:ctrlPr>
                      </m:fPr>
                      <m:num>
                        <m:r>
                          <a:rPr lang="en-US" sz="2600" b="0" i="1" smtClean="0">
                            <a:latin typeface="Cambria Math" panose="02040503050406030204" pitchFamily="18" charset="0"/>
                            <a:ea typeface="Cambria Math" panose="02040503050406030204" pitchFamily="18" charset="0"/>
                          </a:rPr>
                          <m:t>𝐿</m:t>
                        </m:r>
                      </m:num>
                      <m:den>
                        <m:r>
                          <a:rPr lang="en-US" sz="2600" b="0" i="1" smtClean="0">
                            <a:latin typeface="Cambria Math" panose="02040503050406030204" pitchFamily="18" charset="0"/>
                            <a:ea typeface="Cambria Math" panose="02040503050406030204" pitchFamily="18" charset="0"/>
                          </a:rPr>
                          <m:t>𝑅</m:t>
                        </m:r>
                      </m:den>
                    </m:f>
                  </m:oMath>
                </a14:m>
                <a:endParaRPr lang="en-US" sz="2600" dirty="0"/>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30427" y="1020762"/>
                <a:ext cx="8229600" cy="5456238"/>
              </a:xfrm>
              <a:blipFill rotWithShape="0">
                <a:blip r:embed="rId2"/>
                <a:stretch>
                  <a:fillRect l="-1185"/>
                </a:stretch>
              </a:blipFill>
            </p:spPr>
            <p:txBody>
              <a:bodyPr/>
              <a:lstStyle/>
              <a:p>
                <a:r>
                  <a:rPr lang="en-US">
                    <a:noFill/>
                  </a:rPr>
                  <a:t> </a:t>
                </a:r>
              </a:p>
            </p:txBody>
          </p:sp>
        </mc:Fallback>
      </mc:AlternateContent>
    </p:spTree>
    <p:extLst>
      <p:ext uri="{BB962C8B-B14F-4D97-AF65-F5344CB8AC3E}">
        <p14:creationId xmlns:p14="http://schemas.microsoft.com/office/powerpoint/2010/main" val="3613158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a:xfrm>
                <a:off x="457200" y="152400"/>
                <a:ext cx="8229600" cy="868362"/>
              </a:xfrm>
            </p:spPr>
            <p:txBody>
              <a:bodyPr>
                <a:normAutofit fontScale="90000"/>
              </a:bodyPr>
              <a:lstStyle/>
              <a:p>
                <a:r>
                  <a:rPr lang="en-US" sz="4000" dirty="0" smtClean="0"/>
                  <a:t>RL example:  Vo=150V, R = </a:t>
                </a:r>
                <a14:m>
                  <m:oMath xmlns:m="http://schemas.openxmlformats.org/officeDocument/2006/math">
                    <m:f>
                      <m:fPr>
                        <m:ctrlPr>
                          <a:rPr lang="en-US" sz="4000" i="1" dirty="0" smtClean="0">
                            <a:latin typeface="Cambria Math" panose="02040503050406030204" pitchFamily="18" charset="0"/>
                          </a:rPr>
                        </m:ctrlPr>
                      </m:fPr>
                      <m:num>
                        <m:r>
                          <a:rPr lang="en-US" sz="4000" b="0" i="1" dirty="0" smtClean="0">
                            <a:latin typeface="Cambria Math" panose="02040503050406030204" pitchFamily="18" charset="0"/>
                          </a:rPr>
                          <m:t>1</m:t>
                        </m:r>
                      </m:num>
                      <m:den>
                        <m:r>
                          <a:rPr lang="en-US" sz="4000" b="0" i="1" dirty="0" smtClean="0">
                            <a:latin typeface="Cambria Math" panose="02040503050406030204" pitchFamily="18" charset="0"/>
                          </a:rPr>
                          <m:t>2</m:t>
                        </m:r>
                      </m:den>
                    </m:f>
                  </m:oMath>
                </a14:m>
                <a:r>
                  <a:rPr lang="en-US" sz="4000" dirty="0" smtClean="0">
                    <a:latin typeface="Symbol" panose="05050102010706020507" pitchFamily="18" charset="2"/>
                  </a:rPr>
                  <a:t> W</a:t>
                </a:r>
                <a:r>
                  <a:rPr lang="en-US" sz="4000" dirty="0" smtClean="0">
                    <a:latin typeface="+mn-lt"/>
                  </a:rPr>
                  <a:t>, L=</a:t>
                </a:r>
                <a:r>
                  <a:rPr lang="en-US" sz="4000" dirty="0" smtClean="0">
                    <a:latin typeface="Symbol" panose="05050102010706020507" pitchFamily="18" charset="2"/>
                  </a:rPr>
                  <a:t>470 </a:t>
                </a:r>
                <a:r>
                  <a:rPr lang="en-US" sz="4000" dirty="0" err="1" smtClean="0">
                    <a:latin typeface="Symbol" panose="05050102010706020507" pitchFamily="18" charset="2"/>
                  </a:rPr>
                  <a:t>m</a:t>
                </a:r>
                <a:r>
                  <a:rPr lang="en-US" sz="4000" dirty="0" err="1" smtClean="0">
                    <a:latin typeface="+mn-lt"/>
                  </a:rPr>
                  <a:t>H</a:t>
                </a:r>
                <a:endParaRPr lang="en-US" sz="4000" dirty="0">
                  <a:latin typeface="+mn-lt"/>
                </a:endParaRPr>
              </a:p>
            </p:txBody>
          </p:sp>
        </mc:Choice>
        <mc:Fallback xmlns="">
          <p:sp>
            <p:nvSpPr>
              <p:cNvPr id="2" name="Title 1"/>
              <p:cNvSpPr>
                <a:spLocks noGrp="1" noRot="1" noChangeAspect="1" noMove="1" noResize="1" noEditPoints="1" noAdjustHandles="1" noChangeArrowheads="1" noChangeShapeType="1" noTextEdit="1"/>
              </p:cNvSpPr>
              <p:nvPr>
                <p:ph type="title"/>
              </p:nvPr>
            </p:nvSpPr>
            <p:spPr>
              <a:xfrm>
                <a:off x="457200" y="152400"/>
                <a:ext cx="8229600" cy="868362"/>
              </a:xfrm>
              <a:blipFill rotWithShape="0">
                <a:blip r:embed="rId2"/>
                <a:stretch>
                  <a:fillRect b="-14085"/>
                </a:stretch>
              </a:blipFill>
            </p:spPr>
            <p:txBody>
              <a:bodyPr/>
              <a:lstStyle/>
              <a:p>
                <a:r>
                  <a:rPr lang="en-US">
                    <a:noFill/>
                  </a:rPr>
                  <a:t> </a:t>
                </a:r>
              </a:p>
            </p:txBody>
          </p:sp>
        </mc:Fallback>
      </mc:AlternateContent>
      <p:graphicFrame>
        <p:nvGraphicFramePr>
          <p:cNvPr id="3" name="Chart 2"/>
          <p:cNvGraphicFramePr>
            <a:graphicFrameLocks/>
          </p:cNvGraphicFramePr>
          <p:nvPr>
            <p:extLst>
              <p:ext uri="{D42A27DB-BD31-4B8C-83A1-F6EECF244321}">
                <p14:modId xmlns:p14="http://schemas.microsoft.com/office/powerpoint/2010/main" val="3718872096"/>
              </p:ext>
            </p:extLst>
          </p:nvPr>
        </p:nvGraphicFramePr>
        <p:xfrm>
          <a:off x="1143000" y="1066800"/>
          <a:ext cx="7010400" cy="5105399"/>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2819400" y="4343400"/>
            <a:ext cx="1451038" cy="461665"/>
          </a:xfrm>
          <a:prstGeom prst="rect">
            <a:avLst/>
          </a:prstGeom>
          <a:noFill/>
        </p:spPr>
        <p:txBody>
          <a:bodyPr wrap="none" rtlCol="0">
            <a:spAutoFit/>
          </a:bodyPr>
          <a:lstStyle/>
          <a:p>
            <a:r>
              <a:rPr lang="en-US" sz="2400" dirty="0" smtClean="0">
                <a:sym typeface="Symbol" panose="05050102010706020507" pitchFamily="18" charset="2"/>
              </a:rPr>
              <a:t>=0.94 </a:t>
            </a:r>
            <a:r>
              <a:rPr lang="en-US" sz="2400" dirty="0" err="1" smtClean="0">
                <a:sym typeface="Symbol" panose="05050102010706020507" pitchFamily="18" charset="2"/>
              </a:rPr>
              <a:t>ms</a:t>
            </a:r>
            <a:endParaRPr lang="en-US" sz="2400" dirty="0"/>
          </a:p>
        </p:txBody>
      </p:sp>
    </p:spTree>
    <p:extLst>
      <p:ext uri="{BB962C8B-B14F-4D97-AF65-F5344CB8AC3E}">
        <p14:creationId xmlns:p14="http://schemas.microsoft.com/office/powerpoint/2010/main" val="17117557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3223"/>
            <a:ext cx="8229600" cy="715962"/>
          </a:xfrm>
        </p:spPr>
        <p:txBody>
          <a:bodyPr>
            <a:normAutofit fontScale="90000"/>
          </a:bodyPr>
          <a:lstStyle/>
          <a:p>
            <a:r>
              <a:rPr lang="en-US" dirty="0" smtClean="0"/>
              <a:t>RL Circuits excited by sources</a:t>
            </a:r>
            <a:endParaRPr lang="en-US" dirty="0"/>
          </a:p>
        </p:txBody>
      </p:sp>
      <p:sp>
        <p:nvSpPr>
          <p:cNvPr id="4" name="Title 1"/>
          <p:cNvSpPr txBox="1">
            <a:spLocks/>
          </p:cNvSpPr>
          <p:nvPr/>
        </p:nvSpPr>
        <p:spPr>
          <a:xfrm>
            <a:off x="2667000" y="798570"/>
            <a:ext cx="6400800" cy="707156"/>
          </a:xfrm>
          <a:prstGeom prst="rect">
            <a:avLst/>
          </a:prstGeom>
        </p:spPr>
        <p:txBody>
          <a:bodyPr vert="horz" lIns="91440" tIns="45720" rIns="91440" bIns="45720" rtlCol="0" anchor="ctr">
            <a:noAutofit/>
          </a:bodyPr>
          <a:lstStyle/>
          <a:p>
            <a:pPr marL="0" lvl="1">
              <a:spcBef>
                <a:spcPct val="0"/>
              </a:spcBef>
            </a:pPr>
            <a:r>
              <a:rPr kumimoji="0" lang="en-US" sz="24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Find </a:t>
            </a:r>
            <a:r>
              <a:rPr lang="en-US" sz="2400" kern="0" dirty="0" smtClean="0">
                <a:solidFill>
                  <a:sysClr val="windowText" lastClr="000000"/>
                </a:solidFill>
                <a:latin typeface="Arial" pitchFamily="34" charset="0"/>
                <a:cs typeface="Arial" pitchFamily="34" charset="0"/>
              </a:rPr>
              <a:t>the voltage across R</a:t>
            </a:r>
            <a:r>
              <a:rPr lang="en-US" sz="2400" kern="0" baseline="-25000" dirty="0" smtClean="0">
                <a:solidFill>
                  <a:sysClr val="windowText" lastClr="000000"/>
                </a:solidFill>
                <a:latin typeface="Arial" pitchFamily="34" charset="0"/>
                <a:cs typeface="Arial" pitchFamily="34" charset="0"/>
              </a:rPr>
              <a:t>2</a:t>
            </a:r>
            <a:r>
              <a:rPr lang="en-US" sz="2400" kern="0" dirty="0" smtClean="0">
                <a:solidFill>
                  <a:sysClr val="windowText" lastClr="000000"/>
                </a:solidFill>
                <a:latin typeface="Arial" pitchFamily="34" charset="0"/>
                <a:cs typeface="Arial" pitchFamily="34" charset="0"/>
              </a:rPr>
              <a:t> for </a:t>
            </a:r>
            <a:r>
              <a:rPr kumimoji="0" lang="en-US" sz="24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t&gt;0. Note: find inductor current first!</a:t>
            </a:r>
            <a:endParaRPr kumimoji="0" lang="en-U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pic>
        <p:nvPicPr>
          <p:cNvPr id="4099" name="Picture 3"/>
          <p:cNvPicPr>
            <a:picLocks noChangeAspect="1" noChangeArrowheads="1"/>
          </p:cNvPicPr>
          <p:nvPr/>
        </p:nvPicPr>
        <p:blipFill>
          <a:blip r:embed="rId2" cstate="print"/>
          <a:srcRect/>
          <a:stretch>
            <a:fillRect/>
          </a:stretch>
        </p:blipFill>
        <p:spPr bwMode="auto">
          <a:xfrm>
            <a:off x="152400" y="889686"/>
            <a:ext cx="2667000" cy="1392387"/>
          </a:xfrm>
          <a:prstGeom prst="rect">
            <a:avLst/>
          </a:prstGeom>
          <a:noFill/>
          <a:ln w="9525">
            <a:noFill/>
            <a:miter lim="800000"/>
            <a:headEnd/>
            <a:tailEnd/>
          </a:ln>
          <a:effectLst/>
        </p:spPr>
      </p:pic>
      <mc:AlternateContent xmlns:mc="http://schemas.openxmlformats.org/markup-compatibility/2006" xmlns:a14="http://schemas.microsoft.com/office/drawing/2010/main">
        <mc:Choice Requires="a14">
          <p:sp>
            <p:nvSpPr>
              <p:cNvPr id="5" name="Rectangle 4"/>
              <p:cNvSpPr/>
              <p:nvPr/>
            </p:nvSpPr>
            <p:spPr>
              <a:xfrm>
                <a:off x="2819400" y="1529157"/>
                <a:ext cx="5791200" cy="1200329"/>
              </a:xfrm>
              <a:prstGeom prst="rect">
                <a:avLst/>
              </a:prstGeom>
            </p:spPr>
            <p:txBody>
              <a:bodyPr wrap="square">
                <a:spAutoFit/>
              </a:bodyPr>
              <a:lstStyle/>
              <a:p>
                <a:pPr marL="342900" indent="-342900">
                  <a:buFont typeface="+mj-lt"/>
                  <a:buAutoNum type="arabicPeriod" startAt="2"/>
                </a:pPr>
                <a:r>
                  <a:rPr lang="en-US" sz="2400" dirty="0" smtClean="0">
                    <a:solidFill>
                      <a:srgbClr val="7030A0"/>
                    </a:solidFill>
                  </a:rPr>
                  <a:t>Find initial condition on energy storage element (If no source for t&lt;0, always assume zero!).</a:t>
                </a:r>
                <a14:m>
                  <m:oMath xmlns:m="http://schemas.openxmlformats.org/officeDocument/2006/math">
                    <m:r>
                      <a:rPr lang="en-US" sz="2400" b="0" i="0" smtClean="0">
                        <a:latin typeface="Cambria Math" panose="02040503050406030204" pitchFamily="18" charset="0"/>
                      </a:rPr>
                      <m:t>  </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=0</m:t>
                    </m:r>
                    <m:r>
                      <a:rPr lang="en-US" sz="2400" b="0" i="1" smtClean="0">
                        <a:latin typeface="Cambria Math" panose="02040503050406030204" pitchFamily="18" charset="0"/>
                      </a:rPr>
                      <m:t>𝐴</m:t>
                    </m:r>
                  </m:oMath>
                </a14:m>
                <a:endParaRPr lang="en-US" sz="2400" dirty="0"/>
              </a:p>
            </p:txBody>
          </p:sp>
        </mc:Choice>
        <mc:Fallback xmlns="">
          <p:sp>
            <p:nvSpPr>
              <p:cNvPr id="5" name="Rectangle 4"/>
              <p:cNvSpPr>
                <a:spLocks noRot="1" noChangeAspect="1" noMove="1" noResize="1" noEditPoints="1" noAdjustHandles="1" noChangeArrowheads="1" noChangeShapeType="1" noTextEdit="1"/>
              </p:cNvSpPr>
              <p:nvPr/>
            </p:nvSpPr>
            <p:spPr>
              <a:xfrm>
                <a:off x="2819400" y="1529157"/>
                <a:ext cx="5791200" cy="1200329"/>
              </a:xfrm>
              <a:prstGeom prst="rect">
                <a:avLst/>
              </a:prstGeom>
              <a:blipFill rotWithShape="0">
                <a:blip r:embed="rId3"/>
                <a:stretch>
                  <a:fillRect l="-1684" t="-4569" b="-106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526936" y="4693608"/>
                <a:ext cx="5180337" cy="1949444"/>
              </a:xfrm>
              <a:prstGeom prst="rect">
                <a:avLst/>
              </a:prstGeom>
            </p:spPr>
            <p:txBody>
              <a:bodyPr wrap="square">
                <a:spAutoFit/>
              </a:bodyPr>
              <a:lstStyle/>
              <a:p>
                <a:r>
                  <a:rPr lang="en-US" sz="2400" dirty="0" smtClean="0">
                    <a:solidFill>
                      <a:schemeClr val="tx1"/>
                    </a:solidFill>
                  </a:rPr>
                  <a:t>KCL:   </a:t>
                </a:r>
                <a14:m>
                  <m:oMath xmlns:m="http://schemas.openxmlformats.org/officeDocument/2006/math">
                    <m:sSub>
                      <m:sSubPr>
                        <m:ctrlPr>
                          <a:rPr lang="en-US" sz="240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𝑖</m:t>
                        </m:r>
                      </m:e>
                      <m:sub>
                        <m:r>
                          <a:rPr lang="en-US" sz="2400" b="0" i="1" smtClean="0">
                            <a:solidFill>
                              <a:schemeClr val="tx1"/>
                            </a:solidFill>
                            <a:latin typeface="Cambria Math" panose="02040503050406030204" pitchFamily="18" charset="0"/>
                          </a:rPr>
                          <m:t>𝑅</m:t>
                        </m:r>
                      </m:sub>
                    </m:sSub>
                    <m:r>
                      <a:rPr lang="en-US" sz="2400" b="0" i="1" smtClean="0">
                        <a:solidFill>
                          <a:schemeClr val="tx1"/>
                        </a:solidFill>
                        <a:latin typeface="Cambria Math" panose="02040503050406030204" pitchFamily="18" charset="0"/>
                      </a:rPr>
                      <m:t>+</m:t>
                    </m:r>
                    <m:sSub>
                      <m:sSubPr>
                        <m:ctrlPr>
                          <a:rPr lang="en-US" sz="2400" b="0" i="1" smtClean="0">
                            <a:solidFill>
                              <a:schemeClr val="tx1"/>
                            </a:solidFill>
                            <a:latin typeface="Cambria Math" panose="02040503050406030204" pitchFamily="18" charset="0"/>
                          </a:rPr>
                        </m:ctrlPr>
                      </m:sSubPr>
                      <m:e>
                        <m:r>
                          <a:rPr lang="en-US" sz="2400" b="0" i="1" smtClean="0">
                            <a:solidFill>
                              <a:schemeClr val="tx1"/>
                            </a:solidFill>
                            <a:latin typeface="Cambria Math" panose="02040503050406030204" pitchFamily="18" charset="0"/>
                          </a:rPr>
                          <m:t>𝑖</m:t>
                        </m:r>
                      </m:e>
                      <m:sub>
                        <m:r>
                          <a:rPr lang="en-US" sz="2400" b="0" i="1" smtClean="0">
                            <a:solidFill>
                              <a:schemeClr val="tx1"/>
                            </a:solidFill>
                            <a:latin typeface="Cambria Math" panose="02040503050406030204" pitchFamily="18" charset="0"/>
                          </a:rPr>
                          <m:t>𝐿</m:t>
                        </m:r>
                      </m:sub>
                    </m:sSub>
                    <m:r>
                      <a:rPr lang="en-US" sz="2400" b="0" i="1" smtClean="0">
                        <a:solidFill>
                          <a:schemeClr val="tx1"/>
                        </a:solidFill>
                        <a:latin typeface="Cambria Math" panose="02040503050406030204" pitchFamily="18" charset="0"/>
                      </a:rPr>
                      <m:t>=</m:t>
                    </m:r>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𝐼</m:t>
                        </m:r>
                      </m:e>
                      <m:sub>
                        <m:r>
                          <a:rPr lang="en-US" sz="2400" i="1">
                            <a:solidFill>
                              <a:schemeClr val="tx1"/>
                            </a:solidFill>
                            <a:latin typeface="Cambria Math" panose="02040503050406030204" pitchFamily="18" charset="0"/>
                          </a:rPr>
                          <m:t>𝑜</m:t>
                        </m:r>
                      </m:sub>
                    </m:sSub>
                  </m:oMath>
                </a14:m>
                <a:r>
                  <a:rPr lang="en-US" sz="2400" dirty="0" smtClean="0"/>
                  <a:t>  KVL:</a:t>
                </a:r>
                <a14:m>
                  <m:oMath xmlns:m="http://schemas.openxmlformats.org/officeDocument/2006/math">
                    <m:sSub>
                      <m:sSubPr>
                        <m:ctrlPr>
                          <a:rPr lang="en-US" sz="2400" i="1">
                            <a:latin typeface="Cambria Math" panose="02040503050406030204" pitchFamily="18" charset="0"/>
                          </a:rPr>
                        </m:ctrlPr>
                      </m:sSubPr>
                      <m:e>
                        <m:r>
                          <a:rPr lang="en-US" sz="2400" b="0" i="1" smtClean="0">
                            <a:latin typeface="Cambria Math" panose="02040503050406030204" pitchFamily="18" charset="0"/>
                          </a:rPr>
                          <m:t>   </m:t>
                        </m:r>
                        <m:r>
                          <a:rPr lang="en-US" sz="2400" i="1">
                            <a:latin typeface="Cambria Math" panose="02040503050406030204" pitchFamily="18" charset="0"/>
                          </a:rPr>
                          <m:t>𝑣</m:t>
                        </m:r>
                      </m:e>
                      <m:sub>
                        <m:r>
                          <a:rPr lang="en-US" sz="2400" i="1">
                            <a:latin typeface="Cambria Math" panose="02040503050406030204" pitchFamily="18" charset="0"/>
                          </a:rPr>
                          <m:t>𝐿</m:t>
                        </m:r>
                      </m:sub>
                    </m:sSub>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𝑣</m:t>
                        </m:r>
                      </m:e>
                      <m:sub>
                        <m:r>
                          <a:rPr lang="en-US" sz="2400" b="0" i="1" smtClean="0">
                            <a:latin typeface="Cambria Math" panose="02040503050406030204" pitchFamily="18" charset="0"/>
                          </a:rPr>
                          <m:t>𝑅</m:t>
                        </m:r>
                      </m:sub>
                    </m:sSub>
                  </m:oMath>
                </a14:m>
                <a:endParaRPr lang="en-US" sz="2400" dirty="0"/>
              </a:p>
              <a:p>
                <a14:m>
                  <m:oMath xmlns:m="http://schemas.openxmlformats.org/officeDocument/2006/math">
                    <m:r>
                      <a:rPr lang="en-US" sz="2400" b="0" i="1" smtClean="0">
                        <a:latin typeface="Cambria Math" panose="02040503050406030204" pitchFamily="18" charset="0"/>
                      </a:rPr>
                      <m:t>𝑇𝑅𝑠</m:t>
                    </m:r>
                    <m:r>
                      <a:rPr lang="en-US" sz="2400" b="0" i="1" smtClean="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𝑣</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r>
                      <a:rPr lang="en-US" sz="2400" i="1">
                        <a:latin typeface="Cambria Math" panose="02040503050406030204" pitchFamily="18" charset="0"/>
                      </a:rPr>
                      <m:t>𝐿</m:t>
                    </m:r>
                    <m:f>
                      <m:fPr>
                        <m:ctrlPr>
                          <a:rPr lang="en-US" sz="2400" i="1">
                            <a:latin typeface="Cambria Math" panose="02040503050406030204" pitchFamily="18" charset="0"/>
                          </a:rPr>
                        </m:ctrlPr>
                      </m:fPr>
                      <m:num>
                        <m:r>
                          <a:rPr lang="en-US" sz="2400" i="1">
                            <a:latin typeface="Cambria Math" panose="02040503050406030204" pitchFamily="18" charset="0"/>
                          </a:rPr>
                          <m:t>𝑑</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num>
                      <m:den>
                        <m:r>
                          <a:rPr lang="en-US" sz="2400" i="1">
                            <a:latin typeface="Cambria Math" panose="02040503050406030204" pitchFamily="18" charset="0"/>
                          </a:rPr>
                          <m:t>𝑑𝑡</m:t>
                        </m:r>
                      </m:den>
                    </m:f>
                    <m:sSub>
                      <m:sSubPr>
                        <m:ctrlPr>
                          <a:rPr lang="en-US" sz="2400" i="1">
                            <a:latin typeface="Cambria Math" panose="02040503050406030204" pitchFamily="18" charset="0"/>
                          </a:rPr>
                        </m:ctrlPr>
                      </m:sSubPr>
                      <m:e>
                        <m:r>
                          <a:rPr lang="en-US" sz="2400" i="1">
                            <a:latin typeface="Cambria Math" panose="02040503050406030204" pitchFamily="18" charset="0"/>
                          </a:rPr>
                          <m:t>;   </m:t>
                        </m:r>
                        <m:r>
                          <a:rPr lang="en-US" sz="2400" i="1">
                            <a:latin typeface="Cambria Math" panose="02040503050406030204" pitchFamily="18" charset="0"/>
                          </a:rPr>
                          <m:t>𝑣</m:t>
                        </m:r>
                      </m:e>
                      <m:sub>
                        <m:r>
                          <a:rPr lang="en-US" sz="2400" i="1">
                            <a:latin typeface="Cambria Math" panose="02040503050406030204" pitchFamily="18" charset="0"/>
                          </a:rPr>
                          <m:t>𝑅</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𝑅</m:t>
                        </m:r>
                      </m:e>
                      <m:sub>
                        <m:r>
                          <a:rPr lang="en-US" sz="2400" b="0" i="1" smtClean="0">
                            <a:latin typeface="Cambria Math" panose="02040503050406030204" pitchFamily="18" charset="0"/>
                          </a:rPr>
                          <m:t>2</m:t>
                        </m:r>
                      </m:sub>
                    </m:sSub>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𝑅</m:t>
                        </m:r>
                      </m:sub>
                    </m:sSub>
                  </m:oMath>
                </a14:m>
                <a:r>
                  <a:rPr lang="en-US" sz="2400" dirty="0"/>
                  <a:t>(t</a:t>
                </a:r>
                <a:r>
                  <a:rPr lang="en-US" sz="2400" dirty="0" smtClean="0"/>
                  <a:t>)</a:t>
                </a:r>
              </a:p>
              <a:p>
                <a:r>
                  <a:rPr lang="en-US" sz="2400" dirty="0" smtClean="0"/>
                  <a:t>Plug TRs &amp; KVL into KCL:</a:t>
                </a:r>
                <a:r>
                  <a:rPr lang="en-US" sz="2400" dirty="0" smtClean="0">
                    <a:solidFill>
                      <a:srgbClr val="C00000"/>
                    </a:solidFill>
                  </a:rPr>
                  <a:t> </a:t>
                </a:r>
                <a14:m>
                  <m:oMath xmlns:m="http://schemas.openxmlformats.org/officeDocument/2006/math">
                    <m:f>
                      <m:fPr>
                        <m:ctrlPr>
                          <a:rPr lang="en-US" sz="2400" b="0" i="1" smtClean="0">
                            <a:solidFill>
                              <a:srgbClr val="C00000"/>
                            </a:solidFill>
                            <a:latin typeface="Cambria Math" panose="02040503050406030204" pitchFamily="18" charset="0"/>
                          </a:rPr>
                        </m:ctrlPr>
                      </m:fPr>
                      <m:num>
                        <m:r>
                          <a:rPr lang="en-US" sz="2400" b="0" i="1" smtClean="0">
                            <a:solidFill>
                              <a:srgbClr val="C00000"/>
                            </a:solidFill>
                            <a:latin typeface="Cambria Math" panose="02040503050406030204" pitchFamily="18" charset="0"/>
                          </a:rPr>
                          <m:t>𝐿</m:t>
                        </m:r>
                      </m:num>
                      <m:den>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𝑅</m:t>
                            </m:r>
                          </m:e>
                          <m:sub>
                            <m:r>
                              <a:rPr lang="en-US" sz="2400" i="1">
                                <a:solidFill>
                                  <a:srgbClr val="C00000"/>
                                </a:solidFill>
                                <a:latin typeface="Cambria Math" panose="02040503050406030204" pitchFamily="18" charset="0"/>
                              </a:rPr>
                              <m:t>2</m:t>
                            </m:r>
                          </m:sub>
                        </m:sSub>
                      </m:den>
                    </m:f>
                    <m:f>
                      <m:fPr>
                        <m:ctrlPr>
                          <a:rPr lang="en-US" sz="2400" i="1">
                            <a:solidFill>
                              <a:srgbClr val="C00000"/>
                            </a:solidFill>
                            <a:latin typeface="Cambria Math" panose="02040503050406030204" pitchFamily="18" charset="0"/>
                          </a:rPr>
                        </m:ctrlPr>
                      </m:fPr>
                      <m:num>
                        <m:r>
                          <a:rPr lang="en-US" sz="2400" i="1">
                            <a:solidFill>
                              <a:srgbClr val="C00000"/>
                            </a:solidFill>
                            <a:latin typeface="Cambria Math" panose="02040503050406030204" pitchFamily="18" charset="0"/>
                          </a:rPr>
                          <m:t>𝑑</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𝐿</m:t>
                            </m:r>
                          </m:sub>
                        </m:sSub>
                      </m:num>
                      <m:den>
                        <m:r>
                          <a:rPr lang="en-US" sz="2400" i="1">
                            <a:solidFill>
                              <a:srgbClr val="C00000"/>
                            </a:solidFill>
                            <a:latin typeface="Cambria Math" panose="02040503050406030204" pitchFamily="18" charset="0"/>
                          </a:rPr>
                          <m:t>𝑑𝑡</m:t>
                        </m:r>
                      </m:den>
                    </m:f>
                    <m:r>
                      <a:rPr lang="en-US" sz="2400" i="1">
                        <a:solidFill>
                          <a:srgbClr val="C00000"/>
                        </a:solidFill>
                        <a:latin typeface="Cambria Math" panose="02040503050406030204" pitchFamily="18" charset="0"/>
                      </a:rPr>
                      <m:t>+</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𝐿</m:t>
                        </m:r>
                      </m:sub>
                    </m:sSub>
                    <m:r>
                      <a:rPr lang="en-US" sz="2400" b="0" i="1" smtClean="0">
                        <a:solidFill>
                          <a:srgbClr val="C00000"/>
                        </a:solidFill>
                        <a:latin typeface="Cambria Math" panose="02040503050406030204" pitchFamily="18" charset="0"/>
                      </a:rPr>
                      <m:t>=</m:t>
                    </m:r>
                    <m:sSub>
                      <m:sSubPr>
                        <m:ctrlPr>
                          <a:rPr lang="en-US" sz="2400" b="0" i="1" smtClean="0">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𝐼</m:t>
                        </m:r>
                      </m:e>
                      <m:sub>
                        <m:r>
                          <a:rPr lang="en-US" sz="2400" b="0" i="1" smtClean="0">
                            <a:solidFill>
                              <a:srgbClr val="C00000"/>
                            </a:solidFill>
                            <a:latin typeface="Cambria Math" panose="02040503050406030204" pitchFamily="18" charset="0"/>
                          </a:rPr>
                          <m:t>𝑜</m:t>
                        </m:r>
                      </m:sub>
                    </m:sSub>
                  </m:oMath>
                </a14:m>
                <a:endParaRPr lang="en-US" sz="2400" dirty="0">
                  <a:solidFill>
                    <a:srgbClr val="C00000"/>
                  </a:solidFill>
                </a:endParaRPr>
              </a:p>
              <a:p>
                <a:endParaRPr lang="en-US" sz="2400" dirty="0"/>
              </a:p>
            </p:txBody>
          </p:sp>
        </mc:Choice>
        <mc:Fallback xmlns="">
          <p:sp>
            <p:nvSpPr>
              <p:cNvPr id="6" name="Rectangle 5"/>
              <p:cNvSpPr>
                <a:spLocks noRot="1" noChangeAspect="1" noMove="1" noResize="1" noEditPoints="1" noAdjustHandles="1" noChangeArrowheads="1" noChangeShapeType="1" noTextEdit="1"/>
              </p:cNvSpPr>
              <p:nvPr/>
            </p:nvSpPr>
            <p:spPr>
              <a:xfrm>
                <a:off x="526936" y="4693608"/>
                <a:ext cx="5180337" cy="1949444"/>
              </a:xfrm>
              <a:prstGeom prst="rect">
                <a:avLst/>
              </a:prstGeom>
              <a:blipFill rotWithShape="0">
                <a:blip r:embed="rId4"/>
                <a:stretch>
                  <a:fillRect l="-1765" t="-25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p:cNvSpPr/>
              <p:nvPr/>
            </p:nvSpPr>
            <p:spPr>
              <a:xfrm>
                <a:off x="72620" y="2710246"/>
                <a:ext cx="8842779" cy="1970732"/>
              </a:xfrm>
              <a:prstGeom prst="rect">
                <a:avLst/>
              </a:prstGeom>
            </p:spPr>
            <p:txBody>
              <a:bodyPr wrap="square">
                <a:spAutoFit/>
              </a:bodyPr>
              <a:lstStyle/>
              <a:p>
                <a:pPr marL="514350" indent="-514350">
                  <a:buFont typeface="+mj-lt"/>
                  <a:buAutoNum type="arabicPeriod" startAt="3"/>
                </a:pPr>
                <a:r>
                  <a:rPr lang="en-US" sz="2400" dirty="0">
                    <a:solidFill>
                      <a:srgbClr val="7030A0"/>
                    </a:solidFill>
                  </a:rPr>
                  <a:t>Write complete set of 1</a:t>
                </a:r>
                <a:r>
                  <a:rPr lang="en-US" sz="2400" baseline="30000" dirty="0">
                    <a:solidFill>
                      <a:srgbClr val="7030A0"/>
                    </a:solidFill>
                  </a:rPr>
                  <a:t>st</a:t>
                </a:r>
                <a:r>
                  <a:rPr lang="en-US" sz="2400" dirty="0">
                    <a:solidFill>
                      <a:srgbClr val="7030A0"/>
                    </a:solidFill>
                  </a:rPr>
                  <a:t>-order differential equations. Draw the circuit for t&gt;0. 4. Rearrange equations to get diff eq. for </a:t>
                </a:r>
                <a14:m>
                  <m:oMath xmlns:m="http://schemas.openxmlformats.org/officeDocument/2006/math">
                    <m:sSub>
                      <m:sSubPr>
                        <m:ctrlPr>
                          <a:rPr lang="en-US" sz="2400" i="1">
                            <a:solidFill>
                              <a:srgbClr val="7030A0"/>
                            </a:solidFill>
                            <a:latin typeface="Cambria Math" panose="02040503050406030204" pitchFamily="18" charset="0"/>
                          </a:rPr>
                        </m:ctrlPr>
                      </m:sSubPr>
                      <m:e>
                        <m:r>
                          <a:rPr lang="en-US" sz="2400" i="1">
                            <a:solidFill>
                              <a:srgbClr val="7030A0"/>
                            </a:solidFill>
                            <a:latin typeface="Cambria Math" panose="02040503050406030204" pitchFamily="18" charset="0"/>
                          </a:rPr>
                          <m:t>𝑖</m:t>
                        </m:r>
                      </m:e>
                      <m:sub>
                        <m:r>
                          <a:rPr lang="en-US" sz="2400" i="1">
                            <a:solidFill>
                              <a:srgbClr val="7030A0"/>
                            </a:solidFill>
                            <a:latin typeface="Cambria Math" panose="02040503050406030204" pitchFamily="18" charset="0"/>
                          </a:rPr>
                          <m:t>𝐿</m:t>
                        </m:r>
                      </m:sub>
                    </m:sSub>
                    <m:r>
                      <a:rPr lang="en-US" sz="2400" i="1">
                        <a:solidFill>
                          <a:srgbClr val="7030A0"/>
                        </a:solidFill>
                        <a:latin typeface="Cambria Math" panose="02040503050406030204" pitchFamily="18" charset="0"/>
                      </a:rPr>
                      <m:t>. </m:t>
                    </m:r>
                  </m:oMath>
                </a14:m>
                <a:r>
                  <a:rPr lang="en-US" sz="2400" dirty="0" smtClean="0">
                    <a:solidFill>
                      <a:schemeClr val="tx1"/>
                    </a:solidFill>
                  </a:rPr>
                  <a:t>It is useful, but not essential, to recognize that </a:t>
                </a:r>
                <a14:m>
                  <m:oMath xmlns:m="http://schemas.openxmlformats.org/officeDocument/2006/math">
                    <m:sSub>
                      <m:sSubPr>
                        <m:ctrlPr>
                          <a:rPr lang="en-US" sz="2400" i="1" dirty="0">
                            <a:solidFill>
                              <a:schemeClr val="tx1"/>
                            </a:solidFill>
                            <a:latin typeface="Cambria Math" panose="02040503050406030204" pitchFamily="18" charset="0"/>
                          </a:rPr>
                        </m:ctrlPr>
                      </m:sSubPr>
                      <m:e>
                        <m:r>
                          <a:rPr lang="en-US" sz="2400" i="1" dirty="0">
                            <a:solidFill>
                              <a:schemeClr val="tx1"/>
                            </a:solidFill>
                            <a:latin typeface="Cambria Math" panose="02040503050406030204" pitchFamily="18" charset="0"/>
                          </a:rPr>
                          <m:t>𝑅</m:t>
                        </m:r>
                      </m:e>
                      <m:sub>
                        <m:r>
                          <a:rPr lang="en-US" sz="2400" i="1" dirty="0">
                            <a:solidFill>
                              <a:schemeClr val="tx1"/>
                            </a:solidFill>
                            <a:latin typeface="Cambria Math" panose="02040503050406030204" pitchFamily="18" charset="0"/>
                          </a:rPr>
                          <m:t>1</m:t>
                        </m:r>
                      </m:sub>
                    </m:sSub>
                  </m:oMath>
                </a14:m>
                <a:r>
                  <a:rPr lang="en-US" sz="2400" dirty="0">
                    <a:solidFill>
                      <a:schemeClr val="tx1"/>
                    </a:solidFill>
                  </a:rPr>
                  <a:t> does not affect </a:t>
                </a:r>
                <a14:m>
                  <m:oMath xmlns:m="http://schemas.openxmlformats.org/officeDocument/2006/math">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𝑖</m:t>
                        </m:r>
                      </m:e>
                      <m:sub>
                        <m:r>
                          <a:rPr lang="en-US" sz="2400" i="1">
                            <a:solidFill>
                              <a:schemeClr val="tx1"/>
                            </a:solidFill>
                            <a:latin typeface="Cambria Math" panose="02040503050406030204" pitchFamily="18" charset="0"/>
                          </a:rPr>
                          <m:t>𝐿</m:t>
                        </m:r>
                      </m:sub>
                    </m:sSub>
                  </m:oMath>
                </a14:m>
                <a:r>
                  <a:rPr lang="en-US" sz="2400" dirty="0">
                    <a:solidFill>
                      <a:schemeClr val="tx1"/>
                    </a:solidFill>
                  </a:rPr>
                  <a:t>or </a:t>
                </a:r>
                <a14:m>
                  <m:oMath xmlns:m="http://schemas.openxmlformats.org/officeDocument/2006/math">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𝑣</m:t>
                        </m:r>
                      </m:e>
                      <m:sub>
                        <m:sSub>
                          <m:sSubPr>
                            <m:ctrlPr>
                              <a:rPr lang="en-US" sz="2400" i="1">
                                <a:solidFill>
                                  <a:schemeClr val="tx1"/>
                                </a:solidFill>
                                <a:latin typeface="Cambria Math" panose="02040503050406030204" pitchFamily="18" charset="0"/>
                              </a:rPr>
                            </m:ctrlPr>
                          </m:sSubPr>
                          <m:e>
                            <m:r>
                              <a:rPr lang="en-US" sz="2400" i="1">
                                <a:solidFill>
                                  <a:schemeClr val="tx1"/>
                                </a:solidFill>
                                <a:latin typeface="Cambria Math" panose="02040503050406030204" pitchFamily="18" charset="0"/>
                              </a:rPr>
                              <m:t>𝑅</m:t>
                            </m:r>
                          </m:e>
                          <m:sub>
                            <m:r>
                              <a:rPr lang="en-US" sz="2400" i="1">
                                <a:solidFill>
                                  <a:schemeClr val="tx1"/>
                                </a:solidFill>
                                <a:latin typeface="Cambria Math" panose="02040503050406030204" pitchFamily="18" charset="0"/>
                              </a:rPr>
                              <m:t>2</m:t>
                            </m:r>
                          </m:sub>
                        </m:sSub>
                      </m:sub>
                    </m:sSub>
                  </m:oMath>
                </a14:m>
                <a:r>
                  <a:rPr lang="en-US" sz="2400" dirty="0">
                    <a:solidFill>
                      <a:schemeClr val="tx1"/>
                    </a:solidFill>
                  </a:rPr>
                  <a:t>- it only affects the voltage across </a:t>
                </a:r>
                <a14:m>
                  <m:oMath xmlns:m="http://schemas.openxmlformats.org/officeDocument/2006/math">
                    <m:sSub>
                      <m:sSubPr>
                        <m:ctrlPr>
                          <a:rPr lang="en-US" sz="2400" i="1" dirty="0">
                            <a:solidFill>
                              <a:schemeClr val="tx1"/>
                            </a:solidFill>
                            <a:latin typeface="Cambria Math" panose="02040503050406030204" pitchFamily="18" charset="0"/>
                          </a:rPr>
                        </m:ctrlPr>
                      </m:sSubPr>
                      <m:e>
                        <m:r>
                          <a:rPr lang="en-US" sz="2400" i="1" dirty="0">
                            <a:solidFill>
                              <a:schemeClr val="tx1"/>
                            </a:solidFill>
                            <a:latin typeface="Cambria Math" panose="02040503050406030204" pitchFamily="18" charset="0"/>
                          </a:rPr>
                          <m:t>𝐼</m:t>
                        </m:r>
                      </m:e>
                      <m:sub>
                        <m:r>
                          <a:rPr lang="en-US" sz="2400" i="1" dirty="0">
                            <a:solidFill>
                              <a:schemeClr val="tx1"/>
                            </a:solidFill>
                            <a:latin typeface="Cambria Math" panose="02040503050406030204" pitchFamily="18" charset="0"/>
                          </a:rPr>
                          <m:t>𝑜</m:t>
                        </m:r>
                      </m:sub>
                    </m:sSub>
                  </m:oMath>
                </a14:m>
                <a:r>
                  <a:rPr lang="en-US" sz="2400" dirty="0">
                    <a:solidFill>
                      <a:schemeClr val="tx1"/>
                    </a:solidFill>
                  </a:rPr>
                  <a:t>.and </a:t>
                </a:r>
                <a:r>
                  <a:rPr lang="en-US" sz="2400" dirty="0"/>
                  <a:t>so can be replaced with the Norton Equivalent source, which is just the ideal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𝐼</m:t>
                        </m:r>
                      </m:e>
                      <m:sub>
                        <m:r>
                          <a:rPr lang="en-US" sz="2400" i="1" dirty="0">
                            <a:latin typeface="Cambria Math" panose="02040503050406030204" pitchFamily="18" charset="0"/>
                          </a:rPr>
                          <m:t>𝑜</m:t>
                        </m:r>
                      </m:sub>
                    </m:sSub>
                    <m:r>
                      <a:rPr lang="en-US" sz="2400" dirty="0">
                        <a:latin typeface="Cambria Math" panose="02040503050406030204" pitchFamily="18" charset="0"/>
                      </a:rPr>
                      <m:t>.</m:t>
                    </m:r>
                  </m:oMath>
                </a14:m>
                <a:endParaRPr lang="en-US" sz="2400" dirty="0"/>
              </a:p>
            </p:txBody>
          </p:sp>
        </mc:Choice>
        <mc:Fallback xmlns="">
          <p:sp>
            <p:nvSpPr>
              <p:cNvPr id="3" name="Rectangle 2"/>
              <p:cNvSpPr>
                <a:spLocks noRot="1" noChangeAspect="1" noMove="1" noResize="1" noEditPoints="1" noAdjustHandles="1" noChangeArrowheads="1" noChangeShapeType="1" noTextEdit="1"/>
              </p:cNvSpPr>
              <p:nvPr/>
            </p:nvSpPr>
            <p:spPr>
              <a:xfrm>
                <a:off x="72620" y="2710246"/>
                <a:ext cx="8842779" cy="1970732"/>
              </a:xfrm>
              <a:prstGeom prst="rect">
                <a:avLst/>
              </a:prstGeom>
              <a:blipFill rotWithShape="0">
                <a:blip r:embed="rId5"/>
                <a:stretch>
                  <a:fillRect l="-1103" t="-3096" r="-1103" b="-6192"/>
                </a:stretch>
              </a:blipFill>
            </p:spPr>
            <p:txBody>
              <a:bodyPr/>
              <a:lstStyle/>
              <a:p>
                <a:r>
                  <a:rPr lang="en-US">
                    <a:noFill/>
                  </a:rPr>
                  <a:t> </a:t>
                </a:r>
              </a:p>
            </p:txBody>
          </p:sp>
        </mc:Fallback>
      </mc:AlternateContent>
      <p:grpSp>
        <p:nvGrpSpPr>
          <p:cNvPr id="44" name="Group 43"/>
          <p:cNvGrpSpPr/>
          <p:nvPr/>
        </p:nvGrpSpPr>
        <p:grpSpPr>
          <a:xfrm>
            <a:off x="5576138" y="4784304"/>
            <a:ext cx="3490315" cy="1703596"/>
            <a:chOff x="5576138" y="4784304"/>
            <a:chExt cx="3490315" cy="1703596"/>
          </a:xfrm>
        </p:grpSpPr>
        <p:grpSp>
          <p:nvGrpSpPr>
            <p:cNvPr id="7" name="Group 6"/>
            <p:cNvGrpSpPr/>
            <p:nvPr/>
          </p:nvGrpSpPr>
          <p:grpSpPr>
            <a:xfrm>
              <a:off x="5576138" y="4793226"/>
              <a:ext cx="3490315" cy="1694674"/>
              <a:chOff x="5432660" y="4531109"/>
              <a:chExt cx="3470060" cy="1694674"/>
            </a:xfrm>
          </p:grpSpPr>
          <p:grpSp>
            <p:nvGrpSpPr>
              <p:cNvPr id="8" name="Group 7"/>
              <p:cNvGrpSpPr/>
              <p:nvPr/>
            </p:nvGrpSpPr>
            <p:grpSpPr>
              <a:xfrm>
                <a:off x="5816264" y="4531109"/>
                <a:ext cx="420252" cy="1601737"/>
                <a:chOff x="5066148" y="1912143"/>
                <a:chExt cx="420252" cy="1545428"/>
              </a:xfrm>
            </p:grpSpPr>
            <p:cxnSp>
              <p:nvCxnSpPr>
                <p:cNvPr id="33" name="Straight Connector 32"/>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0" name="Straight Connector 9"/>
              <p:cNvCxnSpPr/>
              <p:nvPr/>
            </p:nvCxnSpPr>
            <p:spPr>
              <a:xfrm>
                <a:off x="6019990" y="6136799"/>
                <a:ext cx="221616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028638" y="4531109"/>
                <a:ext cx="2183491" cy="3870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223433" y="4808594"/>
                <a:ext cx="452930" cy="461665"/>
              </a:xfrm>
              <a:prstGeom prst="rect">
                <a:avLst/>
              </a:prstGeom>
              <a:noFill/>
            </p:spPr>
            <p:txBody>
              <a:bodyPr wrap="none" rtlCol="0">
                <a:spAutoFit/>
              </a:bodyPr>
              <a:lstStyle/>
              <a:p>
                <a:r>
                  <a:rPr lang="en-US" sz="2400" dirty="0" smtClean="0"/>
                  <a:t>R</a:t>
                </a:r>
                <a:r>
                  <a:rPr lang="en-US" sz="2400" baseline="-25000" dirty="0" smtClean="0"/>
                  <a:t>2</a:t>
                </a:r>
                <a:endParaRPr lang="en-US" sz="2400" dirty="0">
                  <a:latin typeface="Symbol" panose="05050102010706020507" pitchFamily="18" charset="2"/>
                </a:endParaRPr>
              </a:p>
            </p:txBody>
          </p:sp>
          <p:sp>
            <p:nvSpPr>
              <p:cNvPr id="13" name="TextBox 12"/>
              <p:cNvSpPr txBox="1"/>
              <p:nvPr/>
            </p:nvSpPr>
            <p:spPr>
              <a:xfrm>
                <a:off x="6610544" y="5161716"/>
                <a:ext cx="312685" cy="461665"/>
              </a:xfrm>
              <a:prstGeom prst="rect">
                <a:avLst/>
              </a:prstGeom>
              <a:noFill/>
            </p:spPr>
            <p:txBody>
              <a:bodyPr wrap="none" rtlCol="0">
                <a:spAutoFit/>
              </a:bodyPr>
              <a:lstStyle/>
              <a:p>
                <a:r>
                  <a:rPr lang="en-US" sz="2400" dirty="0" smtClean="0"/>
                  <a:t>L</a:t>
                </a:r>
                <a:endParaRPr lang="en-US" sz="2400" dirty="0">
                  <a:latin typeface="Symbol" panose="05050102010706020507" pitchFamily="18" charset="2"/>
                </a:endParaRPr>
              </a:p>
            </p:txBody>
          </p:sp>
          <p:sp>
            <p:nvSpPr>
              <p:cNvPr id="14" name="TextBox 13"/>
              <p:cNvSpPr txBox="1"/>
              <p:nvPr/>
            </p:nvSpPr>
            <p:spPr>
              <a:xfrm rot="16200000">
                <a:off x="8487920" y="5073003"/>
                <a:ext cx="370614" cy="458986"/>
              </a:xfrm>
              <a:prstGeom prst="rect">
                <a:avLst/>
              </a:prstGeom>
              <a:noFill/>
            </p:spPr>
            <p:txBody>
              <a:bodyPr wrap="none" rtlCol="0">
                <a:spAutoFit/>
              </a:bodyPr>
              <a:lstStyle/>
              <a:p>
                <a:r>
                  <a:rPr lang="en-US" sz="2400" dirty="0" smtClean="0"/>
                  <a:t>I</a:t>
                </a:r>
                <a:r>
                  <a:rPr lang="en-US" sz="2400" baseline="-25000" dirty="0" smtClean="0"/>
                  <a:t>o</a:t>
                </a:r>
                <a:endParaRPr lang="en-US" sz="2400" baseline="-25000" dirty="0">
                  <a:latin typeface="Symbol" panose="05050102010706020507" pitchFamily="18" charset="2"/>
                </a:endParaRPr>
              </a:p>
            </p:txBody>
          </p:sp>
          <p:grpSp>
            <p:nvGrpSpPr>
              <p:cNvPr id="15" name="Group 14"/>
              <p:cNvGrpSpPr/>
              <p:nvPr/>
            </p:nvGrpSpPr>
            <p:grpSpPr>
              <a:xfrm>
                <a:off x="7945429" y="4545610"/>
                <a:ext cx="533400" cy="1600200"/>
                <a:chOff x="6750909" y="1752600"/>
                <a:chExt cx="533400" cy="1600200"/>
              </a:xfrm>
            </p:grpSpPr>
            <p:grpSp>
              <p:nvGrpSpPr>
                <p:cNvPr id="22" name="Group 21"/>
                <p:cNvGrpSpPr/>
                <p:nvPr/>
              </p:nvGrpSpPr>
              <p:grpSpPr>
                <a:xfrm>
                  <a:off x="6750909" y="1752600"/>
                  <a:ext cx="533400" cy="1600200"/>
                  <a:chOff x="7581900" y="1752600"/>
                  <a:chExt cx="533400" cy="1600200"/>
                </a:xfrm>
              </p:grpSpPr>
              <p:cxnSp>
                <p:nvCxnSpPr>
                  <p:cNvPr id="24" name="Straight Connector 23"/>
                  <p:cNvCxnSpPr/>
                  <p:nvPr/>
                </p:nvCxnSpPr>
                <p:spPr>
                  <a:xfrm>
                    <a:off x="7848600" y="17526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7848600" y="28194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Oval 25"/>
                  <p:cNvSpPr/>
                  <p:nvPr/>
                </p:nvSpPr>
                <p:spPr>
                  <a:xfrm>
                    <a:off x="7581900" y="2286000"/>
                    <a:ext cx="533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3" name="Straight Arrow Connector 22"/>
                <p:cNvCxnSpPr/>
                <p:nvPr/>
              </p:nvCxnSpPr>
              <p:spPr>
                <a:xfrm flipV="1">
                  <a:off x="7017609" y="2362200"/>
                  <a:ext cx="0" cy="381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rot="16200000">
                <a:off x="6710381" y="5116217"/>
                <a:ext cx="1245854" cy="458986"/>
              </a:xfrm>
              <a:prstGeom prst="rect">
                <a:avLst/>
              </a:prstGeom>
              <a:noFill/>
            </p:spPr>
            <p:txBody>
              <a:bodyPr wrap="none" rtlCol="0">
                <a:spAutoFit/>
              </a:bodyPr>
              <a:lstStyle/>
              <a:p>
                <a:r>
                  <a:rPr lang="en-US" sz="2400" dirty="0" smtClean="0"/>
                  <a:t>-    V</a:t>
                </a:r>
                <a:r>
                  <a:rPr lang="en-US" sz="2400" baseline="-25000" dirty="0" smtClean="0"/>
                  <a:t>L</a:t>
                </a:r>
                <a:r>
                  <a:rPr lang="en-US" sz="2400" dirty="0" smtClean="0"/>
                  <a:t>    +</a:t>
                </a:r>
                <a:endParaRPr lang="en-US" sz="2400" dirty="0">
                  <a:latin typeface="Symbol" panose="05050102010706020507" pitchFamily="18" charset="2"/>
                </a:endParaRPr>
              </a:p>
            </p:txBody>
          </p:sp>
          <p:sp>
            <p:nvSpPr>
              <p:cNvPr id="17" name="TextBox 16"/>
              <p:cNvSpPr txBox="1"/>
              <p:nvPr/>
            </p:nvSpPr>
            <p:spPr>
              <a:xfrm rot="16200000">
                <a:off x="5027742" y="5059377"/>
                <a:ext cx="1271502" cy="461665"/>
              </a:xfrm>
              <a:prstGeom prst="rect">
                <a:avLst/>
              </a:prstGeom>
              <a:noFill/>
            </p:spPr>
            <p:txBody>
              <a:bodyPr wrap="none" rtlCol="0">
                <a:spAutoFit/>
              </a:bodyPr>
              <a:lstStyle/>
              <a:p>
                <a:r>
                  <a:rPr lang="en-US" sz="2400" dirty="0" smtClean="0"/>
                  <a:t>-    V</a:t>
                </a:r>
                <a:r>
                  <a:rPr lang="en-US" sz="2400" baseline="-25000" dirty="0" smtClean="0"/>
                  <a:t>R</a:t>
                </a:r>
                <a:r>
                  <a:rPr lang="en-US" sz="2400" dirty="0" smtClean="0"/>
                  <a:t>    +</a:t>
                </a:r>
                <a:endParaRPr lang="en-US" sz="2400" dirty="0">
                  <a:latin typeface="Symbol" panose="05050102010706020507" pitchFamily="18" charset="2"/>
                </a:endParaRPr>
              </a:p>
            </p:txBody>
          </p:sp>
          <p:cxnSp>
            <p:nvCxnSpPr>
              <p:cNvPr id="18" name="Straight Arrow Connector 17"/>
              <p:cNvCxnSpPr/>
              <p:nvPr/>
            </p:nvCxnSpPr>
            <p:spPr>
              <a:xfrm>
                <a:off x="7040303" y="5724068"/>
                <a:ext cx="0" cy="18345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018434" y="5949388"/>
                <a:ext cx="0" cy="18345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5662715" y="5856451"/>
                <a:ext cx="320922" cy="369332"/>
              </a:xfrm>
              <a:prstGeom prst="rect">
                <a:avLst/>
              </a:prstGeom>
            </p:spPr>
            <p:txBody>
              <a:bodyPr wrap="none">
                <a:spAutoFit/>
              </a:bodyPr>
              <a:lstStyle/>
              <a:p>
                <a:r>
                  <a:rPr lang="en-US" dirty="0" err="1" smtClean="0"/>
                  <a:t>i</a:t>
                </a:r>
                <a:r>
                  <a:rPr lang="en-US" baseline="-25000" dirty="0" err="1" smtClean="0"/>
                  <a:t>R</a:t>
                </a:r>
                <a:endParaRPr lang="en-US" dirty="0"/>
              </a:p>
            </p:txBody>
          </p:sp>
          <p:sp>
            <p:nvSpPr>
              <p:cNvPr id="21" name="Rectangle 20"/>
              <p:cNvSpPr/>
              <p:nvPr/>
            </p:nvSpPr>
            <p:spPr>
              <a:xfrm>
                <a:off x="7014634" y="5739491"/>
                <a:ext cx="299935" cy="369332"/>
              </a:xfrm>
              <a:prstGeom prst="rect">
                <a:avLst/>
              </a:prstGeom>
            </p:spPr>
            <p:txBody>
              <a:bodyPr wrap="none">
                <a:spAutoFit/>
              </a:bodyPr>
              <a:lstStyle/>
              <a:p>
                <a:r>
                  <a:rPr lang="en-US" dirty="0" err="1" smtClean="0"/>
                  <a:t>i</a:t>
                </a:r>
                <a:r>
                  <a:rPr lang="en-US" baseline="-25000" dirty="0" err="1" smtClean="0"/>
                  <a:t>L</a:t>
                </a:r>
                <a:endParaRPr lang="en-US" dirty="0"/>
              </a:p>
            </p:txBody>
          </p:sp>
        </p:grpSp>
        <p:grpSp>
          <p:nvGrpSpPr>
            <p:cNvPr id="45" name="Group 44"/>
            <p:cNvGrpSpPr/>
            <p:nvPr/>
          </p:nvGrpSpPr>
          <p:grpSpPr>
            <a:xfrm>
              <a:off x="7042419" y="4784304"/>
              <a:ext cx="287101" cy="1603720"/>
              <a:chOff x="2298937" y="1703786"/>
              <a:chExt cx="287101" cy="1538287"/>
            </a:xfrm>
          </p:grpSpPr>
          <p:sp>
            <p:nvSpPr>
              <p:cNvPr id="46" name="Freeform 45"/>
              <p:cNvSpPr/>
              <p:nvPr/>
            </p:nvSpPr>
            <p:spPr>
              <a:xfrm>
                <a:off x="2298937" y="2024063"/>
                <a:ext cx="287101" cy="676275"/>
              </a:xfrm>
              <a:custGeom>
                <a:avLst/>
                <a:gdLst>
                  <a:gd name="connsiteX0" fmla="*/ 134701 w 287101"/>
                  <a:gd name="connsiteY0" fmla="*/ 0 h 676275"/>
                  <a:gd name="connsiteX1" fmla="*/ 182326 w 287101"/>
                  <a:gd name="connsiteY1" fmla="*/ 4762 h 676275"/>
                  <a:gd name="connsiteX2" fmla="*/ 196613 w 287101"/>
                  <a:gd name="connsiteY2" fmla="*/ 9525 h 676275"/>
                  <a:gd name="connsiteX3" fmla="*/ 206138 w 287101"/>
                  <a:gd name="connsiteY3" fmla="*/ 23812 h 676275"/>
                  <a:gd name="connsiteX4" fmla="*/ 220426 w 287101"/>
                  <a:gd name="connsiteY4" fmla="*/ 33337 h 676275"/>
                  <a:gd name="connsiteX5" fmla="*/ 229951 w 287101"/>
                  <a:gd name="connsiteY5" fmla="*/ 47625 h 676275"/>
                  <a:gd name="connsiteX6" fmla="*/ 244238 w 287101"/>
                  <a:gd name="connsiteY6" fmla="*/ 76200 h 676275"/>
                  <a:gd name="connsiteX7" fmla="*/ 249001 w 287101"/>
                  <a:gd name="connsiteY7" fmla="*/ 95250 h 676275"/>
                  <a:gd name="connsiteX8" fmla="*/ 244238 w 287101"/>
                  <a:gd name="connsiteY8" fmla="*/ 152400 h 676275"/>
                  <a:gd name="connsiteX9" fmla="*/ 239476 w 287101"/>
                  <a:gd name="connsiteY9" fmla="*/ 166687 h 676275"/>
                  <a:gd name="connsiteX10" fmla="*/ 196613 w 287101"/>
                  <a:gd name="connsiteY10" fmla="*/ 190500 h 676275"/>
                  <a:gd name="connsiteX11" fmla="*/ 182326 w 287101"/>
                  <a:gd name="connsiteY11" fmla="*/ 200025 h 676275"/>
                  <a:gd name="connsiteX12" fmla="*/ 144226 w 287101"/>
                  <a:gd name="connsiteY12" fmla="*/ 209550 h 676275"/>
                  <a:gd name="connsiteX13" fmla="*/ 129938 w 287101"/>
                  <a:gd name="connsiteY13" fmla="*/ 214312 h 676275"/>
                  <a:gd name="connsiteX14" fmla="*/ 44213 w 287101"/>
                  <a:gd name="connsiteY14" fmla="*/ 209550 h 676275"/>
                  <a:gd name="connsiteX15" fmla="*/ 29926 w 287101"/>
                  <a:gd name="connsiteY15" fmla="*/ 204787 h 676275"/>
                  <a:gd name="connsiteX16" fmla="*/ 1351 w 287101"/>
                  <a:gd name="connsiteY16" fmla="*/ 185737 h 676275"/>
                  <a:gd name="connsiteX17" fmla="*/ 6113 w 287101"/>
                  <a:gd name="connsiteY17" fmla="*/ 166687 h 676275"/>
                  <a:gd name="connsiteX18" fmla="*/ 34688 w 287101"/>
                  <a:gd name="connsiteY18" fmla="*/ 157162 h 676275"/>
                  <a:gd name="connsiteX19" fmla="*/ 101363 w 287101"/>
                  <a:gd name="connsiteY19" fmla="*/ 161925 h 676275"/>
                  <a:gd name="connsiteX20" fmla="*/ 148988 w 287101"/>
                  <a:gd name="connsiteY20" fmla="*/ 176212 h 676275"/>
                  <a:gd name="connsiteX21" fmla="*/ 187088 w 287101"/>
                  <a:gd name="connsiteY21" fmla="*/ 185737 h 676275"/>
                  <a:gd name="connsiteX22" fmla="*/ 215663 w 287101"/>
                  <a:gd name="connsiteY22" fmla="*/ 195262 h 676275"/>
                  <a:gd name="connsiteX23" fmla="*/ 225188 w 287101"/>
                  <a:gd name="connsiteY23" fmla="*/ 209550 h 676275"/>
                  <a:gd name="connsiteX24" fmla="*/ 239476 w 287101"/>
                  <a:gd name="connsiteY24" fmla="*/ 219075 h 676275"/>
                  <a:gd name="connsiteX25" fmla="*/ 258526 w 287101"/>
                  <a:gd name="connsiteY25" fmla="*/ 233362 h 676275"/>
                  <a:gd name="connsiteX26" fmla="*/ 272813 w 287101"/>
                  <a:gd name="connsiteY26" fmla="*/ 238125 h 676275"/>
                  <a:gd name="connsiteX27" fmla="*/ 287101 w 287101"/>
                  <a:gd name="connsiteY27" fmla="*/ 247650 h 676275"/>
                  <a:gd name="connsiteX28" fmla="*/ 277576 w 287101"/>
                  <a:gd name="connsiteY28" fmla="*/ 300037 h 676275"/>
                  <a:gd name="connsiteX29" fmla="*/ 272813 w 287101"/>
                  <a:gd name="connsiteY29" fmla="*/ 314325 h 676275"/>
                  <a:gd name="connsiteX30" fmla="*/ 253763 w 287101"/>
                  <a:gd name="connsiteY30" fmla="*/ 342900 h 676275"/>
                  <a:gd name="connsiteX31" fmla="*/ 215663 w 287101"/>
                  <a:gd name="connsiteY31" fmla="*/ 357187 h 676275"/>
                  <a:gd name="connsiteX32" fmla="*/ 187088 w 287101"/>
                  <a:gd name="connsiteY32" fmla="*/ 366712 h 676275"/>
                  <a:gd name="connsiteX33" fmla="*/ 172801 w 287101"/>
                  <a:gd name="connsiteY33" fmla="*/ 376237 h 676275"/>
                  <a:gd name="connsiteX34" fmla="*/ 48976 w 287101"/>
                  <a:gd name="connsiteY34" fmla="*/ 376237 h 676275"/>
                  <a:gd name="connsiteX35" fmla="*/ 34688 w 287101"/>
                  <a:gd name="connsiteY35" fmla="*/ 361950 h 676275"/>
                  <a:gd name="connsiteX36" fmla="*/ 6113 w 287101"/>
                  <a:gd name="connsiteY36" fmla="*/ 342900 h 676275"/>
                  <a:gd name="connsiteX37" fmla="*/ 1351 w 287101"/>
                  <a:gd name="connsiteY37" fmla="*/ 328612 h 676275"/>
                  <a:gd name="connsiteX38" fmla="*/ 48976 w 287101"/>
                  <a:gd name="connsiteY38" fmla="*/ 319087 h 676275"/>
                  <a:gd name="connsiteX39" fmla="*/ 87076 w 287101"/>
                  <a:gd name="connsiteY39" fmla="*/ 323850 h 676275"/>
                  <a:gd name="connsiteX40" fmla="*/ 144226 w 287101"/>
                  <a:gd name="connsiteY40" fmla="*/ 333375 h 676275"/>
                  <a:gd name="connsiteX41" fmla="*/ 158513 w 287101"/>
                  <a:gd name="connsiteY41" fmla="*/ 338137 h 676275"/>
                  <a:gd name="connsiteX42" fmla="*/ 187088 w 287101"/>
                  <a:gd name="connsiteY42" fmla="*/ 357187 h 676275"/>
                  <a:gd name="connsiteX43" fmla="*/ 229951 w 287101"/>
                  <a:gd name="connsiteY43" fmla="*/ 381000 h 676275"/>
                  <a:gd name="connsiteX44" fmla="*/ 244238 w 287101"/>
                  <a:gd name="connsiteY44" fmla="*/ 390525 h 676275"/>
                  <a:gd name="connsiteX45" fmla="*/ 258526 w 287101"/>
                  <a:gd name="connsiteY45" fmla="*/ 400050 h 676275"/>
                  <a:gd name="connsiteX46" fmla="*/ 268051 w 287101"/>
                  <a:gd name="connsiteY46" fmla="*/ 428625 h 676275"/>
                  <a:gd name="connsiteX47" fmla="*/ 272813 w 287101"/>
                  <a:gd name="connsiteY47" fmla="*/ 442912 h 676275"/>
                  <a:gd name="connsiteX48" fmla="*/ 268051 w 287101"/>
                  <a:gd name="connsiteY48" fmla="*/ 476250 h 676275"/>
                  <a:gd name="connsiteX49" fmla="*/ 244238 w 287101"/>
                  <a:gd name="connsiteY49" fmla="*/ 495300 h 676275"/>
                  <a:gd name="connsiteX50" fmla="*/ 229951 w 287101"/>
                  <a:gd name="connsiteY50" fmla="*/ 504825 h 676275"/>
                  <a:gd name="connsiteX51" fmla="*/ 210901 w 287101"/>
                  <a:gd name="connsiteY51" fmla="*/ 523875 h 676275"/>
                  <a:gd name="connsiteX52" fmla="*/ 182326 w 287101"/>
                  <a:gd name="connsiteY52" fmla="*/ 542925 h 676275"/>
                  <a:gd name="connsiteX53" fmla="*/ 87076 w 287101"/>
                  <a:gd name="connsiteY53" fmla="*/ 552450 h 676275"/>
                  <a:gd name="connsiteX54" fmla="*/ 48976 w 287101"/>
                  <a:gd name="connsiteY54" fmla="*/ 547687 h 676275"/>
                  <a:gd name="connsiteX55" fmla="*/ 25163 w 287101"/>
                  <a:gd name="connsiteY55" fmla="*/ 519112 h 676275"/>
                  <a:gd name="connsiteX56" fmla="*/ 29926 w 287101"/>
                  <a:gd name="connsiteY56" fmla="*/ 504825 h 676275"/>
                  <a:gd name="connsiteX57" fmla="*/ 44213 w 287101"/>
                  <a:gd name="connsiteY57" fmla="*/ 500062 h 676275"/>
                  <a:gd name="connsiteX58" fmla="*/ 120413 w 287101"/>
                  <a:gd name="connsiteY58" fmla="*/ 504825 h 676275"/>
                  <a:gd name="connsiteX59" fmla="*/ 148988 w 287101"/>
                  <a:gd name="connsiteY59" fmla="*/ 509587 h 676275"/>
                  <a:gd name="connsiteX60" fmla="*/ 163276 w 287101"/>
                  <a:gd name="connsiteY60" fmla="*/ 514350 h 676275"/>
                  <a:gd name="connsiteX61" fmla="*/ 215663 w 287101"/>
                  <a:gd name="connsiteY61" fmla="*/ 528637 h 676275"/>
                  <a:gd name="connsiteX62" fmla="*/ 229951 w 287101"/>
                  <a:gd name="connsiteY62" fmla="*/ 533400 h 676275"/>
                  <a:gd name="connsiteX63" fmla="*/ 244238 w 287101"/>
                  <a:gd name="connsiteY63" fmla="*/ 542925 h 676275"/>
                  <a:gd name="connsiteX64" fmla="*/ 263288 w 287101"/>
                  <a:gd name="connsiteY64" fmla="*/ 571500 h 676275"/>
                  <a:gd name="connsiteX65" fmla="*/ 244238 w 287101"/>
                  <a:gd name="connsiteY65" fmla="*/ 623887 h 676275"/>
                  <a:gd name="connsiteX66" fmla="*/ 229951 w 287101"/>
                  <a:gd name="connsiteY66" fmla="*/ 633412 h 676275"/>
                  <a:gd name="connsiteX67" fmla="*/ 187088 w 287101"/>
                  <a:gd name="connsiteY67" fmla="*/ 652462 h 676275"/>
                  <a:gd name="connsiteX68" fmla="*/ 177563 w 287101"/>
                  <a:gd name="connsiteY68" fmla="*/ 666750 h 676275"/>
                  <a:gd name="connsiteX69" fmla="*/ 168038 w 287101"/>
                  <a:gd name="connsiteY69" fmla="*/ 676275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87101" h="676275">
                    <a:moveTo>
                      <a:pt x="134701" y="0"/>
                    </a:moveTo>
                    <a:cubicBezTo>
                      <a:pt x="150576" y="1587"/>
                      <a:pt x="166557" y="2336"/>
                      <a:pt x="182326" y="4762"/>
                    </a:cubicBezTo>
                    <a:cubicBezTo>
                      <a:pt x="187288" y="5525"/>
                      <a:pt x="192693" y="6389"/>
                      <a:pt x="196613" y="9525"/>
                    </a:cubicBezTo>
                    <a:cubicBezTo>
                      <a:pt x="201082" y="13101"/>
                      <a:pt x="202091" y="19765"/>
                      <a:pt x="206138" y="23812"/>
                    </a:cubicBezTo>
                    <a:cubicBezTo>
                      <a:pt x="210186" y="27859"/>
                      <a:pt x="215663" y="30162"/>
                      <a:pt x="220426" y="33337"/>
                    </a:cubicBezTo>
                    <a:cubicBezTo>
                      <a:pt x="223601" y="38100"/>
                      <a:pt x="227391" y="42505"/>
                      <a:pt x="229951" y="47625"/>
                    </a:cubicBezTo>
                    <a:cubicBezTo>
                      <a:pt x="249668" y="87061"/>
                      <a:pt x="216940" y="35251"/>
                      <a:pt x="244238" y="76200"/>
                    </a:cubicBezTo>
                    <a:cubicBezTo>
                      <a:pt x="245826" y="82550"/>
                      <a:pt x="249001" y="88705"/>
                      <a:pt x="249001" y="95250"/>
                    </a:cubicBezTo>
                    <a:cubicBezTo>
                      <a:pt x="249001" y="114366"/>
                      <a:pt x="246764" y="133452"/>
                      <a:pt x="244238" y="152400"/>
                    </a:cubicBezTo>
                    <a:cubicBezTo>
                      <a:pt x="243575" y="157376"/>
                      <a:pt x="243026" y="163137"/>
                      <a:pt x="239476" y="166687"/>
                    </a:cubicBezTo>
                    <a:cubicBezTo>
                      <a:pt x="209445" y="196718"/>
                      <a:pt x="220568" y="178522"/>
                      <a:pt x="196613" y="190500"/>
                    </a:cubicBezTo>
                    <a:cubicBezTo>
                      <a:pt x="191494" y="193060"/>
                      <a:pt x="187445" y="197465"/>
                      <a:pt x="182326" y="200025"/>
                    </a:cubicBezTo>
                    <a:cubicBezTo>
                      <a:pt x="171444" y="205466"/>
                      <a:pt x="155086" y="206835"/>
                      <a:pt x="144226" y="209550"/>
                    </a:cubicBezTo>
                    <a:cubicBezTo>
                      <a:pt x="139356" y="210768"/>
                      <a:pt x="134701" y="212725"/>
                      <a:pt x="129938" y="214312"/>
                    </a:cubicBezTo>
                    <a:cubicBezTo>
                      <a:pt x="101363" y="212725"/>
                      <a:pt x="72703" y="212263"/>
                      <a:pt x="44213" y="209550"/>
                    </a:cubicBezTo>
                    <a:cubicBezTo>
                      <a:pt x="39216" y="209074"/>
                      <a:pt x="34314" y="207225"/>
                      <a:pt x="29926" y="204787"/>
                    </a:cubicBezTo>
                    <a:cubicBezTo>
                      <a:pt x="19919" y="199227"/>
                      <a:pt x="1351" y="185737"/>
                      <a:pt x="1351" y="185737"/>
                    </a:cubicBezTo>
                    <a:cubicBezTo>
                      <a:pt x="2938" y="179387"/>
                      <a:pt x="1143" y="170947"/>
                      <a:pt x="6113" y="166687"/>
                    </a:cubicBezTo>
                    <a:cubicBezTo>
                      <a:pt x="13736" y="160153"/>
                      <a:pt x="34688" y="157162"/>
                      <a:pt x="34688" y="157162"/>
                    </a:cubicBezTo>
                    <a:cubicBezTo>
                      <a:pt x="56913" y="158750"/>
                      <a:pt x="79218" y="159464"/>
                      <a:pt x="101363" y="161925"/>
                    </a:cubicBezTo>
                    <a:cubicBezTo>
                      <a:pt x="114974" y="163437"/>
                      <a:pt x="137487" y="173337"/>
                      <a:pt x="148988" y="176212"/>
                    </a:cubicBezTo>
                    <a:cubicBezTo>
                      <a:pt x="161688" y="179387"/>
                      <a:pt x="174669" y="181597"/>
                      <a:pt x="187088" y="185737"/>
                    </a:cubicBezTo>
                    <a:lnTo>
                      <a:pt x="215663" y="195262"/>
                    </a:lnTo>
                    <a:cubicBezTo>
                      <a:pt x="218838" y="200025"/>
                      <a:pt x="221141" y="205503"/>
                      <a:pt x="225188" y="209550"/>
                    </a:cubicBezTo>
                    <a:cubicBezTo>
                      <a:pt x="229235" y="213597"/>
                      <a:pt x="234818" y="215748"/>
                      <a:pt x="239476" y="219075"/>
                    </a:cubicBezTo>
                    <a:cubicBezTo>
                      <a:pt x="245935" y="223688"/>
                      <a:pt x="251634" y="229424"/>
                      <a:pt x="258526" y="233362"/>
                    </a:cubicBezTo>
                    <a:cubicBezTo>
                      <a:pt x="262885" y="235853"/>
                      <a:pt x="268323" y="235880"/>
                      <a:pt x="272813" y="238125"/>
                    </a:cubicBezTo>
                    <a:cubicBezTo>
                      <a:pt x="277933" y="240685"/>
                      <a:pt x="282338" y="244475"/>
                      <a:pt x="287101" y="247650"/>
                    </a:cubicBezTo>
                    <a:cubicBezTo>
                      <a:pt x="284980" y="260375"/>
                      <a:pt x="280901" y="286736"/>
                      <a:pt x="277576" y="300037"/>
                    </a:cubicBezTo>
                    <a:cubicBezTo>
                      <a:pt x="276358" y="304907"/>
                      <a:pt x="275251" y="309936"/>
                      <a:pt x="272813" y="314325"/>
                    </a:cubicBezTo>
                    <a:cubicBezTo>
                      <a:pt x="267254" y="324332"/>
                      <a:pt x="263288" y="336550"/>
                      <a:pt x="253763" y="342900"/>
                    </a:cubicBezTo>
                    <a:cubicBezTo>
                      <a:pt x="228899" y="359476"/>
                      <a:pt x="250521" y="347681"/>
                      <a:pt x="215663" y="357187"/>
                    </a:cubicBezTo>
                    <a:cubicBezTo>
                      <a:pt x="205977" y="359829"/>
                      <a:pt x="187088" y="366712"/>
                      <a:pt x="187088" y="366712"/>
                    </a:cubicBezTo>
                    <a:cubicBezTo>
                      <a:pt x="182326" y="369887"/>
                      <a:pt x="178231" y="374427"/>
                      <a:pt x="172801" y="376237"/>
                    </a:cubicBezTo>
                    <a:cubicBezTo>
                      <a:pt x="138925" y="387530"/>
                      <a:pt x="68093" y="377193"/>
                      <a:pt x="48976" y="376237"/>
                    </a:cubicBezTo>
                    <a:cubicBezTo>
                      <a:pt x="44213" y="371475"/>
                      <a:pt x="40004" y="366085"/>
                      <a:pt x="34688" y="361950"/>
                    </a:cubicBezTo>
                    <a:cubicBezTo>
                      <a:pt x="25652" y="354922"/>
                      <a:pt x="6113" y="342900"/>
                      <a:pt x="6113" y="342900"/>
                    </a:cubicBezTo>
                    <a:cubicBezTo>
                      <a:pt x="4526" y="338137"/>
                      <a:pt x="-3037" y="331050"/>
                      <a:pt x="1351" y="328612"/>
                    </a:cubicBezTo>
                    <a:cubicBezTo>
                      <a:pt x="15503" y="320750"/>
                      <a:pt x="48976" y="319087"/>
                      <a:pt x="48976" y="319087"/>
                    </a:cubicBezTo>
                    <a:lnTo>
                      <a:pt x="87076" y="323850"/>
                    </a:lnTo>
                    <a:cubicBezTo>
                      <a:pt x="104369" y="326156"/>
                      <a:pt x="126755" y="329007"/>
                      <a:pt x="144226" y="333375"/>
                    </a:cubicBezTo>
                    <a:cubicBezTo>
                      <a:pt x="149096" y="334593"/>
                      <a:pt x="153751" y="336550"/>
                      <a:pt x="158513" y="338137"/>
                    </a:cubicBezTo>
                    <a:cubicBezTo>
                      <a:pt x="168038" y="344487"/>
                      <a:pt x="176228" y="353567"/>
                      <a:pt x="187088" y="357187"/>
                    </a:cubicBezTo>
                    <a:cubicBezTo>
                      <a:pt x="212236" y="365570"/>
                      <a:pt x="197200" y="359165"/>
                      <a:pt x="229951" y="381000"/>
                    </a:cubicBezTo>
                    <a:lnTo>
                      <a:pt x="244238" y="390525"/>
                    </a:lnTo>
                    <a:lnTo>
                      <a:pt x="258526" y="400050"/>
                    </a:lnTo>
                    <a:lnTo>
                      <a:pt x="268051" y="428625"/>
                    </a:lnTo>
                    <a:lnTo>
                      <a:pt x="272813" y="442912"/>
                    </a:lnTo>
                    <a:cubicBezTo>
                      <a:pt x="271226" y="454025"/>
                      <a:pt x="271277" y="465498"/>
                      <a:pt x="268051" y="476250"/>
                    </a:cubicBezTo>
                    <a:cubicBezTo>
                      <a:pt x="262385" y="495139"/>
                      <a:pt x="258129" y="488354"/>
                      <a:pt x="244238" y="495300"/>
                    </a:cubicBezTo>
                    <a:cubicBezTo>
                      <a:pt x="239119" y="497860"/>
                      <a:pt x="234713" y="501650"/>
                      <a:pt x="229951" y="504825"/>
                    </a:cubicBezTo>
                    <a:cubicBezTo>
                      <a:pt x="221868" y="529069"/>
                      <a:pt x="231682" y="512330"/>
                      <a:pt x="210901" y="523875"/>
                    </a:cubicBezTo>
                    <a:cubicBezTo>
                      <a:pt x="200894" y="529435"/>
                      <a:pt x="193685" y="541505"/>
                      <a:pt x="182326" y="542925"/>
                    </a:cubicBezTo>
                    <a:cubicBezTo>
                      <a:pt x="125258" y="550058"/>
                      <a:pt x="156981" y="546624"/>
                      <a:pt x="87076" y="552450"/>
                    </a:cubicBezTo>
                    <a:cubicBezTo>
                      <a:pt x="74376" y="550862"/>
                      <a:pt x="61004" y="552061"/>
                      <a:pt x="48976" y="547687"/>
                    </a:cubicBezTo>
                    <a:cubicBezTo>
                      <a:pt x="40907" y="544753"/>
                      <a:pt x="29699" y="525916"/>
                      <a:pt x="25163" y="519112"/>
                    </a:cubicBezTo>
                    <a:cubicBezTo>
                      <a:pt x="26751" y="514350"/>
                      <a:pt x="26376" y="508375"/>
                      <a:pt x="29926" y="504825"/>
                    </a:cubicBezTo>
                    <a:cubicBezTo>
                      <a:pt x="33476" y="501275"/>
                      <a:pt x="39193" y="500062"/>
                      <a:pt x="44213" y="500062"/>
                    </a:cubicBezTo>
                    <a:cubicBezTo>
                      <a:pt x="69663" y="500062"/>
                      <a:pt x="95013" y="503237"/>
                      <a:pt x="120413" y="504825"/>
                    </a:cubicBezTo>
                    <a:cubicBezTo>
                      <a:pt x="129938" y="506412"/>
                      <a:pt x="139562" y="507492"/>
                      <a:pt x="148988" y="509587"/>
                    </a:cubicBezTo>
                    <a:cubicBezTo>
                      <a:pt x="153889" y="510676"/>
                      <a:pt x="158406" y="513132"/>
                      <a:pt x="163276" y="514350"/>
                    </a:cubicBezTo>
                    <a:cubicBezTo>
                      <a:pt x="217130" y="527813"/>
                      <a:pt x="154358" y="508201"/>
                      <a:pt x="215663" y="528637"/>
                    </a:cubicBezTo>
                    <a:cubicBezTo>
                      <a:pt x="220426" y="530225"/>
                      <a:pt x="225774" y="530615"/>
                      <a:pt x="229951" y="533400"/>
                    </a:cubicBezTo>
                    <a:lnTo>
                      <a:pt x="244238" y="542925"/>
                    </a:lnTo>
                    <a:cubicBezTo>
                      <a:pt x="250588" y="552450"/>
                      <a:pt x="265533" y="560275"/>
                      <a:pt x="263288" y="571500"/>
                    </a:cubicBezTo>
                    <a:cubicBezTo>
                      <a:pt x="259764" y="589123"/>
                      <a:pt x="257875" y="610250"/>
                      <a:pt x="244238" y="623887"/>
                    </a:cubicBezTo>
                    <a:cubicBezTo>
                      <a:pt x="240191" y="627934"/>
                      <a:pt x="234713" y="630237"/>
                      <a:pt x="229951" y="633412"/>
                    </a:cubicBezTo>
                    <a:cubicBezTo>
                      <a:pt x="208517" y="665564"/>
                      <a:pt x="237236" y="630174"/>
                      <a:pt x="187088" y="652462"/>
                    </a:cubicBezTo>
                    <a:cubicBezTo>
                      <a:pt x="181857" y="654787"/>
                      <a:pt x="181139" y="662280"/>
                      <a:pt x="177563" y="666750"/>
                    </a:cubicBezTo>
                    <a:cubicBezTo>
                      <a:pt x="174758" y="670256"/>
                      <a:pt x="171213" y="673100"/>
                      <a:pt x="168038" y="67627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p:cNvCxnSpPr>
                <a:stCxn id="46" idx="0"/>
              </p:cNvCxnSpPr>
              <p:nvPr/>
            </p:nvCxnSpPr>
            <p:spPr>
              <a:xfrm flipV="1">
                <a:off x="2433638" y="1703786"/>
                <a:ext cx="7069" cy="3202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V="1">
                <a:off x="2440707" y="2663428"/>
                <a:ext cx="3534" cy="5786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153048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4000" dirty="0"/>
              <a:t>RL Circuits excited by sources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017373"/>
                <a:ext cx="8229600" cy="4525963"/>
              </a:xfrm>
            </p:spPr>
            <p:txBody>
              <a:bodyPr/>
              <a:lstStyle/>
              <a:p>
                <a:pPr marL="457200" indent="-457200">
                  <a:buFont typeface="+mj-lt"/>
                  <a:buAutoNum type="arabicPeriod" startAt="5"/>
                </a:pPr>
                <a:r>
                  <a:rPr lang="en-US" sz="2400" dirty="0" smtClean="0">
                    <a:solidFill>
                      <a:srgbClr val="7030A0"/>
                    </a:solidFill>
                  </a:rPr>
                  <a:t>Find characteristic equation and general homogeneous solution. </a:t>
                </a:r>
              </a:p>
              <a:p>
                <a:pPr marL="0" indent="0">
                  <a:buNone/>
                </a:pP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r>
                      <a:rPr lang="en-US" sz="2400" i="1">
                        <a:latin typeface="Cambria Math" panose="02040503050406030204" pitchFamily="18" charset="0"/>
                      </a:rPr>
                      <m:t>+</m:t>
                    </m:r>
                    <m:f>
                      <m:fPr>
                        <m:ctrlPr>
                          <a:rPr lang="en-US" sz="2400" i="1" smtClean="0">
                            <a:latin typeface="Cambria Math" panose="02040503050406030204" pitchFamily="18" charset="0"/>
                          </a:rPr>
                        </m:ctrlPr>
                      </m:fPr>
                      <m:num>
                        <m:r>
                          <a:rPr lang="en-US" sz="2400" i="1">
                            <a:latin typeface="Cambria Math" panose="02040503050406030204" pitchFamily="18" charset="0"/>
                          </a:rPr>
                          <m:t>𝐿</m:t>
                        </m:r>
                      </m:num>
                      <m:den>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2</m:t>
                            </m:r>
                          </m:sub>
                        </m:sSub>
                      </m:den>
                    </m:f>
                    <m:f>
                      <m:fPr>
                        <m:ctrlPr>
                          <a:rPr lang="en-US" sz="2400" i="1">
                            <a:latin typeface="Cambria Math" panose="02040503050406030204" pitchFamily="18" charset="0"/>
                          </a:rPr>
                        </m:ctrlPr>
                      </m:fPr>
                      <m:num>
                        <m:r>
                          <a:rPr lang="en-US" sz="2400" i="1">
                            <a:latin typeface="Cambria Math" panose="02040503050406030204" pitchFamily="18" charset="0"/>
                          </a:rPr>
                          <m:t>𝑑</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num>
                      <m:den>
                        <m:r>
                          <a:rPr lang="en-US" sz="2400" i="1">
                            <a:latin typeface="Cambria Math" panose="02040503050406030204" pitchFamily="18" charset="0"/>
                          </a:rPr>
                          <m:t>𝑑𝑡</m:t>
                        </m:r>
                      </m:den>
                    </m:f>
                    <m:r>
                      <a:rPr lang="en-US" sz="2400" i="1">
                        <a:latin typeface="Cambria Math" panose="02040503050406030204" pitchFamily="18" charset="0"/>
                      </a:rPr>
                      <m:t>=0;</m:t>
                    </m:r>
                    <m:r>
                      <a:rPr lang="en-US" sz="2400" b="0" i="1" smtClean="0">
                        <a:latin typeface="Cambria Math" panose="02040503050406030204" pitchFamily="18" charset="0"/>
                      </a:rPr>
                      <m:t>1</m:t>
                    </m:r>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𝐿</m:t>
                        </m:r>
                      </m:num>
                      <m:den>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2</m:t>
                            </m:r>
                          </m:sub>
                        </m:sSub>
                      </m:den>
                    </m:f>
                    <m:r>
                      <a:rPr lang="en-US" sz="2400" i="1">
                        <a:latin typeface="Cambria Math" panose="02040503050406030204" pitchFamily="18" charset="0"/>
                      </a:rPr>
                      <m:t>𝑠</m:t>
                    </m:r>
                    <m:r>
                      <a:rPr lang="en-US" sz="2400" i="1">
                        <a:latin typeface="Cambria Math" panose="02040503050406030204" pitchFamily="18" charset="0"/>
                      </a:rPr>
                      <m:t>=0</m:t>
                    </m:r>
                  </m:oMath>
                </a14:m>
                <a:r>
                  <a:rPr lang="en-US" sz="2400" dirty="0"/>
                  <a:t>;   </a:t>
                </a:r>
                <a14:m>
                  <m:oMath xmlns:m="http://schemas.openxmlformats.org/officeDocument/2006/math">
                    <m:r>
                      <a:rPr lang="en-US" sz="2400" i="1">
                        <a:latin typeface="Cambria Math" panose="02040503050406030204" pitchFamily="18" charset="0"/>
                      </a:rPr>
                      <m:t>𝑠</m:t>
                    </m:r>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𝑅</m:t>
                            </m:r>
                          </m:e>
                          <m:sub>
                            <m:r>
                              <a:rPr lang="en-US" sz="2400" i="1">
                                <a:latin typeface="Cambria Math" panose="02040503050406030204" pitchFamily="18" charset="0"/>
                              </a:rPr>
                              <m:t>2</m:t>
                            </m:r>
                          </m:sub>
                        </m:sSub>
                      </m:num>
                      <m:den>
                        <m:r>
                          <a:rPr lang="en-US" sz="2400" i="1">
                            <a:latin typeface="Cambria Math" panose="02040503050406030204" pitchFamily="18" charset="0"/>
                          </a:rPr>
                          <m:t>𝐿</m:t>
                        </m:r>
                      </m:den>
                    </m:f>
                    <m:r>
                      <a:rPr lang="en-US" sz="2400" i="1">
                        <a:latin typeface="Cambria Math" panose="02040503050406030204" pitchFamily="18" charset="0"/>
                      </a:rPr>
                      <m:t>;</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𝐿</m:t>
                        </m:r>
                      </m:sub>
                    </m:sSub>
                    <m:d>
                      <m:dPr>
                        <m:ctrlPr>
                          <a:rPr lang="en-US" sz="2400" i="1">
                            <a:solidFill>
                              <a:srgbClr val="C00000"/>
                            </a:solidFill>
                            <a:latin typeface="Cambria Math" panose="02040503050406030204" pitchFamily="18" charset="0"/>
                          </a:rPr>
                        </m:ctrlPr>
                      </m:dPr>
                      <m:e>
                        <m:r>
                          <a:rPr lang="en-US" sz="2400" i="1">
                            <a:solidFill>
                              <a:srgbClr val="C00000"/>
                            </a:solidFill>
                            <a:latin typeface="Cambria Math" panose="02040503050406030204" pitchFamily="18" charset="0"/>
                          </a:rPr>
                          <m:t>𝑡</m:t>
                        </m:r>
                      </m:e>
                    </m:d>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𝐴</m:t>
                    </m:r>
                    <m:sSup>
                      <m:sSupPr>
                        <m:ctrlPr>
                          <a:rPr lang="en-US" sz="2400" i="1">
                            <a:solidFill>
                              <a:srgbClr val="C00000"/>
                            </a:solidFill>
                            <a:latin typeface="Cambria Math" panose="02040503050406030204" pitchFamily="18" charset="0"/>
                          </a:rPr>
                        </m:ctrlPr>
                      </m:sSupPr>
                      <m:e>
                        <m:r>
                          <a:rPr lang="en-US" sz="2400" i="1">
                            <a:solidFill>
                              <a:srgbClr val="C00000"/>
                            </a:solidFill>
                            <a:latin typeface="Cambria Math" panose="02040503050406030204" pitchFamily="18" charset="0"/>
                          </a:rPr>
                          <m:t>𝑒</m:t>
                        </m:r>
                      </m:e>
                      <m:sup>
                        <m:r>
                          <a:rPr lang="en-US" sz="2400" i="1">
                            <a:solidFill>
                              <a:srgbClr val="C00000"/>
                            </a:solidFill>
                            <a:latin typeface="Cambria Math" panose="02040503050406030204" pitchFamily="18" charset="0"/>
                          </a:rPr>
                          <m:t>−</m:t>
                        </m:r>
                        <m:r>
                          <a:rPr lang="en-US" sz="2400" i="1" smtClean="0">
                            <a:solidFill>
                              <a:srgbClr val="C00000"/>
                            </a:solidFill>
                            <a:latin typeface="Cambria Math" panose="02040503050406030204" pitchFamily="18" charset="0"/>
                          </a:rPr>
                          <m:t>𝑡</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𝑅</m:t>
                            </m:r>
                          </m:e>
                          <m:sub>
                            <m:r>
                              <a:rPr lang="en-US" sz="2400" i="1">
                                <a:solidFill>
                                  <a:srgbClr val="C00000"/>
                                </a:solidFill>
                                <a:latin typeface="Cambria Math" panose="02040503050406030204" pitchFamily="18" charset="0"/>
                              </a:rPr>
                              <m:t>2</m:t>
                            </m:r>
                          </m:sub>
                        </m:sSub>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𝐿</m:t>
                        </m:r>
                      </m:sup>
                    </m:sSup>
                  </m:oMath>
                </a14:m>
                <a:endParaRPr lang="en-US" sz="2400" dirty="0"/>
              </a:p>
              <a:p>
                <a:pPr marL="0"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017373"/>
                <a:ext cx="8229600" cy="4525963"/>
              </a:xfrm>
              <a:blipFill rotWithShape="0">
                <a:blip r:embed="rId2"/>
                <a:stretch>
                  <a:fillRect l="-1185" t="-121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381000" y="2590800"/>
                <a:ext cx="8382000" cy="3246786"/>
              </a:xfrm>
              <a:prstGeom prst="rect">
                <a:avLst/>
              </a:prstGeom>
            </p:spPr>
            <p:txBody>
              <a:bodyPr wrap="square">
                <a:spAutoFit/>
              </a:bodyPr>
              <a:lstStyle/>
              <a:p>
                <a:pPr marL="457200" indent="-457200">
                  <a:buFont typeface="+mj-lt"/>
                  <a:buAutoNum type="arabicPeriod" startAt="6"/>
                </a:pPr>
                <a:r>
                  <a:rPr lang="en-US" sz="2400" dirty="0" smtClean="0">
                    <a:solidFill>
                      <a:srgbClr val="7030A0"/>
                    </a:solidFill>
                  </a:rPr>
                  <a:t>Find the particular solution.</a:t>
                </a:r>
              </a:p>
              <a:p>
                <a:r>
                  <a:rPr lang="en-US" sz="2400" dirty="0"/>
                  <a:t>Since the driving term is a constant,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m:t>
                        </m:r>
                        <m:r>
                          <a:rPr lang="en-US" sz="2400" i="1">
                            <a:latin typeface="Cambria Math" panose="02040503050406030204" pitchFamily="18" charset="0"/>
                          </a:rPr>
                          <m:t>𝑝</m:t>
                        </m:r>
                      </m:sub>
                    </m:sSub>
                    <m:r>
                      <a:rPr lang="en-US" sz="2400" i="1">
                        <a:latin typeface="Cambria Math" panose="02040503050406030204" pitchFamily="18" charset="0"/>
                      </a:rPr>
                      <m:t>=</m:t>
                    </m:r>
                    <m:r>
                      <a:rPr lang="en-US" sz="2400" i="1">
                        <a:latin typeface="Cambria Math" panose="02040503050406030204" pitchFamily="18" charset="0"/>
                      </a:rPr>
                      <m:t>𝐾</m:t>
                    </m:r>
                  </m:oMath>
                </a14:m>
                <a:r>
                  <a:rPr lang="en-US" sz="2400" dirty="0"/>
                  <a:t>, and the diff. eq. says:</a:t>
                </a:r>
                <a14:m>
                  <m:oMath xmlns:m="http://schemas.openxmlformats.org/officeDocument/2006/math">
                    <m:r>
                      <a:rPr lang="en-US" sz="2400">
                        <a:latin typeface="Cambria Math" panose="02040503050406030204" pitchFamily="18" charset="0"/>
                      </a:rPr>
                      <m:t>   </m:t>
                    </m:r>
                    <m:r>
                      <a:rPr lang="en-US" sz="2400" i="1">
                        <a:latin typeface="Cambria Math" panose="02040503050406030204" pitchFamily="18" charset="0"/>
                      </a:rPr>
                      <m:t>𝐾</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b="0" i="1" smtClean="0">
                            <a:latin typeface="Cambria Math" panose="02040503050406030204" pitchFamily="18" charset="0"/>
                          </a:rPr>
                          <m:t>𝐼</m:t>
                        </m:r>
                      </m:e>
                      <m:sub>
                        <m:r>
                          <a:rPr lang="en-US" sz="2400" i="1">
                            <a:latin typeface="Cambria Math" panose="02040503050406030204" pitchFamily="18" charset="0"/>
                          </a:rPr>
                          <m:t>𝑜</m:t>
                        </m:r>
                      </m:sub>
                    </m:sSub>
                  </m:oMath>
                </a14:m>
                <a:r>
                  <a:rPr lang="en-US" sz="2400" dirty="0"/>
                  <a:t>  </a:t>
                </a:r>
                <a:r>
                  <a:rPr lang="en-US" sz="2400" dirty="0" smtClean="0"/>
                  <a:t>and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m:t>
                        </m:r>
                        <m:r>
                          <a:rPr lang="en-US" sz="2400" i="1">
                            <a:latin typeface="Cambria Math" panose="02040503050406030204" pitchFamily="18" charset="0"/>
                          </a:rPr>
                          <m:t>𝑝</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m:t>
                        </m:r>
                        <m:r>
                          <a:rPr lang="en-US" sz="2400" i="1">
                            <a:latin typeface="Cambria Math" panose="02040503050406030204" pitchFamily="18" charset="0"/>
                          </a:rPr>
                          <m:t>h</m:t>
                        </m:r>
                      </m:sub>
                    </m:sSub>
                    <m:r>
                      <a:rPr lang="en-US" sz="2400" i="1">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𝐼</m:t>
                        </m:r>
                      </m:e>
                      <m:sub>
                        <m:r>
                          <a:rPr lang="en-US" sz="2400" b="0" i="1" smtClean="0">
                            <a:latin typeface="Cambria Math" panose="02040503050406030204" pitchFamily="18" charset="0"/>
                          </a:rPr>
                          <m:t>𝑜</m:t>
                        </m:r>
                      </m:sub>
                    </m:sSub>
                    <m:r>
                      <a:rPr lang="en-US" sz="2400" i="1">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i="1">
                            <a:latin typeface="Cambria Math" panose="02040503050406030204" pitchFamily="18" charset="0"/>
                          </a:rPr>
                          <m:t>𝑡</m:t>
                        </m:r>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𝜏</m:t>
                        </m:r>
                      </m:sup>
                    </m:sSup>
                  </m:oMath>
                </a14:m>
                <a:endParaRPr lang="en-US" sz="2400" dirty="0">
                  <a:solidFill>
                    <a:schemeClr val="accent6">
                      <a:lumMod val="50000"/>
                    </a:schemeClr>
                  </a:solidFill>
                </a:endParaRPr>
              </a:p>
              <a:p>
                <a:pPr marL="457200" indent="-457200">
                  <a:buFont typeface="+mj-lt"/>
                  <a:buAutoNum type="arabicPeriod" startAt="7"/>
                </a:pPr>
                <a:r>
                  <a:rPr lang="en-US" sz="2400" dirty="0">
                    <a:solidFill>
                      <a:srgbClr val="7030A0"/>
                    </a:solidFill>
                  </a:rPr>
                  <a:t>Plug in initial condition to COMPLETE solution (general homogeneous plus particular) to get specific solution</a:t>
                </a:r>
                <a:endParaRPr lang="en-US" sz="2400" dirty="0">
                  <a:solidFill>
                    <a:schemeClr val="accent6">
                      <a:lumMod val="50000"/>
                    </a:schemeClr>
                  </a:solidFill>
                </a:endParaRPr>
              </a:p>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=0</m:t>
                      </m:r>
                      <m:r>
                        <a:rPr lang="en-US" sz="2400" i="1">
                          <a:latin typeface="Cambria Math" panose="02040503050406030204" pitchFamily="18" charset="0"/>
                        </a:rPr>
                        <m:t>𝐴</m:t>
                      </m:r>
                      <m:r>
                        <a:rPr lang="en-US" sz="2400" i="1">
                          <a:latin typeface="Cambria Math" panose="02040503050406030204" pitchFamily="18" charset="0"/>
                        </a:rPr>
                        <m:t>=</m:t>
                      </m:r>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𝐼</m:t>
                          </m:r>
                        </m:e>
                        <m:sub>
                          <m:r>
                            <a:rPr lang="en-US" sz="2400" b="0" i="1" smtClean="0">
                              <a:latin typeface="Cambria Math" panose="02040503050406030204" pitchFamily="18" charset="0"/>
                            </a:rPr>
                            <m:t>𝑜</m:t>
                          </m:r>
                        </m:sub>
                      </m:sSub>
                      <m:r>
                        <a:rPr lang="en-US" sz="2400" i="1">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−0/</m:t>
                          </m:r>
                          <m:r>
                            <a:rPr lang="en-US" sz="2400" i="1">
                              <a:latin typeface="Cambria Math" panose="02040503050406030204" pitchFamily="18" charset="0"/>
                              <a:ea typeface="Cambria Math" panose="02040503050406030204" pitchFamily="18" charset="0"/>
                            </a:rPr>
                            <m:t>𝜏</m:t>
                          </m:r>
                        </m:sup>
                      </m:sSup>
                      <m:r>
                        <a:rPr lang="en-US" sz="2400" i="1">
                          <a:latin typeface="Cambria Math" panose="02040503050406030204" pitchFamily="18" charset="0"/>
                          <a:ea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𝑜</m:t>
                          </m:r>
                        </m:sub>
                      </m:sSub>
                      <m:r>
                        <a:rPr lang="en-US" sz="2400" b="0" i="1" smtClean="0">
                          <a:latin typeface="Cambria Math" panose="02040503050406030204" pitchFamily="18" charset="0"/>
                        </a:rPr>
                        <m:t>+</m:t>
                      </m:r>
                      <m:r>
                        <a:rPr lang="en-US" sz="2400" i="1">
                          <a:latin typeface="Cambria Math" panose="02040503050406030204" pitchFamily="18" charset="0"/>
                        </a:rPr>
                        <m:t>𝐴</m:t>
                      </m:r>
                    </m:oMath>
                  </m:oMathPara>
                </a14:m>
                <a:endParaRPr lang="en-US" sz="2400" dirty="0"/>
              </a:p>
              <a:p>
                <a:r>
                  <a:rPr lang="en-US" sz="2400" dirty="0"/>
                  <a:t>So</a:t>
                </a:r>
                <a14:m>
                  <m:oMath xmlns:m="http://schemas.openxmlformats.org/officeDocument/2006/math">
                    <m:r>
                      <a:rPr lang="en-US" sz="2400" i="1" dirty="0">
                        <a:latin typeface="Cambria Math" panose="02040503050406030204" pitchFamily="18" charset="0"/>
                      </a:rPr>
                      <m:t>     </m:t>
                    </m:r>
                    <m:r>
                      <a:rPr lang="en-US" sz="2400" i="1">
                        <a:latin typeface="Cambria Math" panose="02040503050406030204" pitchFamily="18" charset="0"/>
                      </a:rPr>
                      <m:t>𝐴</m:t>
                    </m:r>
                    <m:r>
                      <a:rPr lang="en-US" sz="2400">
                        <a:latin typeface="Cambria Math" panose="02040503050406030204" pitchFamily="18" charset="0"/>
                      </a:rPr>
                      <m:t>=</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𝑜</m:t>
                        </m:r>
                      </m:sub>
                    </m:sSub>
                  </m:oMath>
                </a14:m>
                <a:r>
                  <a:rPr lang="en-US" sz="2400" dirty="0" smtClean="0"/>
                  <a:t>   </a:t>
                </a:r>
                <a:r>
                  <a:rPr lang="en-US" sz="2400" dirty="0" smtClean="0">
                    <a:solidFill>
                      <a:srgbClr val="C00000"/>
                    </a:solidFill>
                  </a:rPr>
                  <a:t>and   </a:t>
                </a:r>
                <a14:m>
                  <m:oMath xmlns:m="http://schemas.openxmlformats.org/officeDocument/2006/math">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𝐿</m:t>
                        </m:r>
                      </m:sub>
                    </m:sSub>
                    <m:d>
                      <m:dPr>
                        <m:ctrlPr>
                          <a:rPr lang="en-US" sz="2400" i="1">
                            <a:solidFill>
                              <a:srgbClr val="C00000"/>
                            </a:solidFill>
                            <a:latin typeface="Cambria Math" panose="02040503050406030204" pitchFamily="18" charset="0"/>
                          </a:rPr>
                        </m:ctrlPr>
                      </m:dPr>
                      <m:e>
                        <m:r>
                          <a:rPr lang="en-US" sz="2400" i="1">
                            <a:solidFill>
                              <a:srgbClr val="C00000"/>
                            </a:solidFill>
                            <a:latin typeface="Cambria Math" panose="02040503050406030204" pitchFamily="18" charset="0"/>
                          </a:rPr>
                          <m:t>𝑡</m:t>
                        </m:r>
                      </m:e>
                    </m:d>
                    <m:r>
                      <a:rPr lang="en-US" sz="2400" i="1">
                        <a:solidFill>
                          <a:srgbClr val="C00000"/>
                        </a:solidFill>
                        <a:latin typeface="Cambria Math" panose="02040503050406030204" pitchFamily="18" charset="0"/>
                      </a:rPr>
                      <m:t>=</m:t>
                    </m:r>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𝐼</m:t>
                        </m:r>
                      </m:e>
                      <m:sub>
                        <m:r>
                          <a:rPr lang="en-US" sz="2400" i="1">
                            <a:solidFill>
                              <a:srgbClr val="C00000"/>
                            </a:solidFill>
                            <a:latin typeface="Cambria Math" panose="02040503050406030204" pitchFamily="18" charset="0"/>
                          </a:rPr>
                          <m:t>𝑜</m:t>
                        </m:r>
                      </m:sub>
                    </m:sSub>
                    <m:d>
                      <m:dPr>
                        <m:ctrlPr>
                          <a:rPr lang="en-US" sz="2400" i="1">
                            <a:solidFill>
                              <a:srgbClr val="C00000"/>
                            </a:solidFill>
                            <a:latin typeface="Cambria Math" panose="02040503050406030204" pitchFamily="18" charset="0"/>
                          </a:rPr>
                        </m:ctrlPr>
                      </m:dPr>
                      <m:e>
                        <m:r>
                          <a:rPr lang="en-US" sz="2400" i="1">
                            <a:solidFill>
                              <a:srgbClr val="C00000"/>
                            </a:solidFill>
                            <a:latin typeface="Cambria Math" panose="02040503050406030204" pitchFamily="18" charset="0"/>
                          </a:rPr>
                          <m:t>1−</m:t>
                        </m:r>
                        <m:sSup>
                          <m:sSupPr>
                            <m:ctrlPr>
                              <a:rPr lang="en-US" sz="2400" i="1">
                                <a:solidFill>
                                  <a:srgbClr val="C00000"/>
                                </a:solidFill>
                                <a:latin typeface="Cambria Math" panose="02040503050406030204" pitchFamily="18" charset="0"/>
                              </a:rPr>
                            </m:ctrlPr>
                          </m:sSupPr>
                          <m:e>
                            <m:r>
                              <a:rPr lang="en-US" sz="2400" i="1">
                                <a:solidFill>
                                  <a:srgbClr val="C00000"/>
                                </a:solidFill>
                                <a:latin typeface="Cambria Math" panose="02040503050406030204" pitchFamily="18" charset="0"/>
                              </a:rPr>
                              <m:t>𝑒</m:t>
                            </m:r>
                          </m:e>
                          <m:sup>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𝑡</m:t>
                            </m:r>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ea typeface="Cambria Math" panose="02040503050406030204" pitchFamily="18" charset="0"/>
                              </a:rPr>
                              <m:t>𝜏</m:t>
                            </m:r>
                          </m:sup>
                        </m:sSup>
                      </m:e>
                    </m:d>
                  </m:oMath>
                </a14:m>
                <a:r>
                  <a:rPr lang="en-US" sz="2400" dirty="0">
                    <a:solidFill>
                      <a:srgbClr val="C00000"/>
                    </a:solidFill>
                  </a:rPr>
                  <a:t>   for  </a:t>
                </a:r>
                <a14:m>
                  <m:oMath xmlns:m="http://schemas.openxmlformats.org/officeDocument/2006/math">
                    <m:r>
                      <a:rPr lang="en-US" sz="2400" i="1">
                        <a:solidFill>
                          <a:srgbClr val="C00000"/>
                        </a:solidFill>
                        <a:latin typeface="Cambria Math" panose="02040503050406030204" pitchFamily="18" charset="0"/>
                        <a:ea typeface="Cambria Math" panose="02040503050406030204" pitchFamily="18" charset="0"/>
                      </a:rPr>
                      <m:t>𝜏</m:t>
                    </m:r>
                    <m:r>
                      <a:rPr lang="en-US" sz="2400" i="1">
                        <a:solidFill>
                          <a:srgbClr val="C00000"/>
                        </a:solidFill>
                        <a:latin typeface="Cambria Math" panose="02040503050406030204" pitchFamily="18" charset="0"/>
                        <a:ea typeface="Cambria Math" panose="02040503050406030204" pitchFamily="18" charset="0"/>
                      </a:rPr>
                      <m:t>=</m:t>
                    </m:r>
                    <m:f>
                      <m:fPr>
                        <m:ctrlPr>
                          <a:rPr lang="en-US" sz="2400" i="1">
                            <a:solidFill>
                              <a:srgbClr val="C00000"/>
                            </a:solidFill>
                            <a:latin typeface="Cambria Math" panose="02040503050406030204" pitchFamily="18" charset="0"/>
                            <a:ea typeface="Cambria Math" panose="02040503050406030204" pitchFamily="18" charset="0"/>
                          </a:rPr>
                        </m:ctrlPr>
                      </m:fPr>
                      <m:num>
                        <m:r>
                          <a:rPr lang="en-US" sz="2400" i="1">
                            <a:solidFill>
                              <a:srgbClr val="C00000"/>
                            </a:solidFill>
                            <a:latin typeface="Cambria Math" panose="02040503050406030204" pitchFamily="18" charset="0"/>
                            <a:ea typeface="Cambria Math" panose="02040503050406030204" pitchFamily="18" charset="0"/>
                          </a:rPr>
                          <m:t>𝐿</m:t>
                        </m:r>
                      </m:num>
                      <m:den>
                        <m:sSub>
                          <m:sSubPr>
                            <m:ctrlPr>
                              <a:rPr lang="en-US" sz="2400" i="1">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𝑅</m:t>
                            </m:r>
                          </m:e>
                          <m:sub>
                            <m:r>
                              <a:rPr lang="en-US" sz="2400" i="1">
                                <a:solidFill>
                                  <a:srgbClr val="C00000"/>
                                </a:solidFill>
                                <a:latin typeface="Cambria Math" panose="02040503050406030204" pitchFamily="18" charset="0"/>
                              </a:rPr>
                              <m:t>2</m:t>
                            </m:r>
                          </m:sub>
                        </m:sSub>
                      </m:den>
                    </m:f>
                  </m:oMath>
                </a14:m>
                <a:endParaRPr lang="en-US" sz="2400" dirty="0"/>
              </a:p>
              <a:p>
                <a:endParaRPr lang="en-US" dirty="0"/>
              </a:p>
            </p:txBody>
          </p:sp>
        </mc:Choice>
        <mc:Fallback xmlns="">
          <p:sp>
            <p:nvSpPr>
              <p:cNvPr id="4" name="Rectangle 3"/>
              <p:cNvSpPr>
                <a:spLocks noRot="1" noChangeAspect="1" noMove="1" noResize="1" noEditPoints="1" noAdjustHandles="1" noChangeArrowheads="1" noChangeShapeType="1" noTextEdit="1"/>
              </p:cNvSpPr>
              <p:nvPr/>
            </p:nvSpPr>
            <p:spPr>
              <a:xfrm>
                <a:off x="381000" y="2590800"/>
                <a:ext cx="8382000" cy="3246786"/>
              </a:xfrm>
              <a:prstGeom prst="rect">
                <a:avLst/>
              </a:prstGeom>
              <a:blipFill rotWithShape="0">
                <a:blip r:embed="rId3"/>
                <a:stretch>
                  <a:fillRect l="-1164" t="-1689"/>
                </a:stretch>
              </a:blipFill>
            </p:spPr>
            <p:txBody>
              <a:bodyPr/>
              <a:lstStyle/>
              <a:p>
                <a:r>
                  <a:rPr lang="en-US">
                    <a:noFill/>
                  </a:rPr>
                  <a:t> </a:t>
                </a:r>
              </a:p>
            </p:txBody>
          </p:sp>
        </mc:Fallback>
      </mc:AlternateContent>
    </p:spTree>
    <p:extLst>
      <p:ext uri="{BB962C8B-B14F-4D97-AF65-F5344CB8AC3E}">
        <p14:creationId xmlns:p14="http://schemas.microsoft.com/office/powerpoint/2010/main" val="4004944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72193" y="2438400"/>
            <a:ext cx="5999614" cy="1752600"/>
          </a:xfrm>
        </p:spPr>
        <p:txBody>
          <a:bodyPr>
            <a:normAutofit fontScale="90000"/>
          </a:bodyPr>
          <a:lstStyle/>
          <a:p>
            <a:r>
              <a:rPr lang="en-US" dirty="0"/>
              <a:t>First Order Transients</a:t>
            </a:r>
            <a:r>
              <a:rPr lang="en-US" sz="4400" dirty="0" smtClean="0"/>
              <a:t/>
            </a:r>
            <a:br>
              <a:rPr lang="en-US" sz="4400" dirty="0" smtClean="0"/>
            </a:br>
            <a:r>
              <a:rPr lang="en-US" dirty="0" smtClean="0"/>
              <a:t>Part 3: Transfer functions in transient problems</a:t>
            </a:r>
            <a:endParaRPr lang="en-US" sz="3600" dirty="0"/>
          </a:p>
        </p:txBody>
      </p:sp>
      <p:sp>
        <p:nvSpPr>
          <p:cNvPr id="6" name="Subtitle 2"/>
          <p:cNvSpPr txBox="1">
            <a:spLocks/>
          </p:cNvSpPr>
          <p:nvPr/>
        </p:nvSpPr>
        <p:spPr>
          <a:xfrm>
            <a:off x="1516588" y="914400"/>
            <a:ext cx="6400800" cy="121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en-US" dirty="0"/>
              <a:t>ENEE 205</a:t>
            </a:r>
          </a:p>
        </p:txBody>
      </p:sp>
    </p:spTree>
    <p:extLst>
      <p:ext uri="{BB962C8B-B14F-4D97-AF65-F5344CB8AC3E}">
        <p14:creationId xmlns:p14="http://schemas.microsoft.com/office/powerpoint/2010/main" val="22287580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548640"/>
          </a:xfrm>
        </p:spPr>
        <p:txBody>
          <a:bodyPr>
            <a:noAutofit/>
          </a:bodyPr>
          <a:lstStyle/>
          <a:p>
            <a:r>
              <a:rPr lang="en-US" sz="3600" dirty="0" smtClean="0"/>
              <a:t>Transfer functions in transient problems</a:t>
            </a:r>
            <a:endParaRPr lang="en-US" sz="3600" dirty="0"/>
          </a:p>
        </p:txBody>
      </p:sp>
      <p:sp>
        <p:nvSpPr>
          <p:cNvPr id="3" name="Content Placeholder 2"/>
          <p:cNvSpPr>
            <a:spLocks noGrp="1"/>
          </p:cNvSpPr>
          <p:nvPr>
            <p:ph idx="1"/>
          </p:nvPr>
        </p:nvSpPr>
        <p:spPr>
          <a:xfrm>
            <a:off x="304800" y="723900"/>
            <a:ext cx="8610600" cy="6553200"/>
          </a:xfrm>
        </p:spPr>
        <p:txBody>
          <a:bodyPr>
            <a:noAutofit/>
          </a:bodyPr>
          <a:lstStyle/>
          <a:p>
            <a:pPr marL="0" indent="0">
              <a:buNone/>
            </a:pPr>
            <a:r>
              <a:rPr lang="en-US" sz="2400" dirty="0" smtClean="0"/>
              <a:t>Why might transfer functions be useful for the solution of transient problems?</a:t>
            </a:r>
          </a:p>
          <a:p>
            <a:pPr>
              <a:lnSpc>
                <a:spcPts val="2600"/>
              </a:lnSpc>
              <a:spcBef>
                <a:spcPts val="0"/>
              </a:spcBef>
              <a:buFont typeface="+mj-lt"/>
              <a:buAutoNum type="arabicPeriod"/>
            </a:pPr>
            <a:r>
              <a:rPr lang="en-US" sz="2400" dirty="0" smtClean="0"/>
              <a:t>When the source is sinusoidal (for t&gt;0), the particular solution to the problem is the sinusoidal, steady-state solution, which can be found via transfer functions.</a:t>
            </a:r>
          </a:p>
          <a:p>
            <a:pPr>
              <a:lnSpc>
                <a:spcPts val="2600"/>
              </a:lnSpc>
              <a:spcBef>
                <a:spcPts val="0"/>
              </a:spcBef>
              <a:buFont typeface="+mj-lt"/>
              <a:buAutoNum type="arabicPeriod"/>
            </a:pPr>
            <a:r>
              <a:rPr lang="en-US" sz="2400" dirty="0" smtClean="0"/>
              <a:t>The general homogeneous solution can always be found from the transfer function (for concreteness assume input and output signals are voltages):</a:t>
            </a:r>
          </a:p>
          <a:p>
            <a:pPr>
              <a:lnSpc>
                <a:spcPts val="2600"/>
              </a:lnSpc>
              <a:spcBef>
                <a:spcPts val="0"/>
              </a:spcBef>
            </a:pPr>
            <a:endParaRPr lang="en-US" sz="2400" dirty="0" smtClean="0"/>
          </a:p>
          <a:p>
            <a:pPr>
              <a:lnSpc>
                <a:spcPts val="2600"/>
              </a:lnSpc>
              <a:spcBef>
                <a:spcPts val="0"/>
              </a:spcBef>
            </a:pPr>
            <a:endParaRPr lang="en-US" sz="2400" dirty="0" smtClean="0"/>
          </a:p>
          <a:p>
            <a:pPr>
              <a:lnSpc>
                <a:spcPts val="2600"/>
              </a:lnSpc>
              <a:spcBef>
                <a:spcPts val="0"/>
              </a:spcBef>
            </a:pPr>
            <a:endParaRPr lang="en-US" sz="2400" dirty="0" smtClean="0"/>
          </a:p>
          <a:p>
            <a:pPr marL="0" indent="0">
              <a:lnSpc>
                <a:spcPts val="2600"/>
              </a:lnSpc>
              <a:spcBef>
                <a:spcPts val="0"/>
              </a:spcBef>
              <a:buNone/>
            </a:pPr>
            <a:r>
              <a:rPr lang="en-US" sz="2400" dirty="0" smtClean="0"/>
              <a:t>So, the only way to have a non-zero solution for the desired voltage or current when the source is equal to zero, is to have the transfer function go to infinity, which is to say “s” must be a pole of the transfer function, or that the characteristic equation for the circuit can be found by setting the denominator of the transfer function equal to zero.</a:t>
            </a:r>
            <a:endParaRPr lang="en-US" sz="2400" dirty="0"/>
          </a:p>
        </p:txBody>
      </p:sp>
      <p:graphicFrame>
        <p:nvGraphicFramePr>
          <p:cNvPr id="5" name="Object 4"/>
          <p:cNvGraphicFramePr>
            <a:graphicFrameLocks noChangeAspect="1"/>
          </p:cNvGraphicFramePr>
          <p:nvPr>
            <p:extLst>
              <p:ext uri="{D42A27DB-BD31-4B8C-83A1-F6EECF244321}">
                <p14:modId xmlns:p14="http://schemas.microsoft.com/office/powerpoint/2010/main" val="2718670343"/>
              </p:ext>
            </p:extLst>
          </p:nvPr>
        </p:nvGraphicFramePr>
        <p:xfrm>
          <a:off x="2743200" y="3429000"/>
          <a:ext cx="4511040" cy="990600"/>
        </p:xfrm>
        <a:graphic>
          <a:graphicData uri="http://schemas.openxmlformats.org/presentationml/2006/ole">
            <mc:AlternateContent xmlns:mc="http://schemas.openxmlformats.org/markup-compatibility/2006">
              <mc:Choice xmlns:v="urn:schemas-microsoft-com:vml" Requires="v">
                <p:oleObj spid="_x0000_s9257" name="Equation" r:id="rId3" imgW="3759200" imgH="825500" progId="Equation.3">
                  <p:embed/>
                </p:oleObj>
              </mc:Choice>
              <mc:Fallback>
                <p:oleObj name="Equation" r:id="rId3" imgW="3759200" imgH="8255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3429000"/>
                        <a:ext cx="4511040"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9394071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65760"/>
            <a:ext cx="8229600" cy="548640"/>
          </a:xfrm>
        </p:spPr>
        <p:txBody>
          <a:bodyPr/>
          <a:lstStyle/>
          <a:p>
            <a:pPr lvl="1" algn="l" rtl="0">
              <a:spcBef>
                <a:spcPct val="0"/>
              </a:spcBef>
            </a:pPr>
            <a:r>
              <a:rPr lang="en-US" sz="2400" dirty="0" smtClean="0">
                <a:latin typeface="+mj-lt"/>
              </a:rPr>
              <a:t>SOLVING 1</a:t>
            </a:r>
            <a:r>
              <a:rPr lang="en-US" sz="2400" baseline="30000" dirty="0" smtClean="0">
                <a:latin typeface="+mj-lt"/>
              </a:rPr>
              <a:t>st</a:t>
            </a:r>
            <a:r>
              <a:rPr lang="en-US" sz="2400" dirty="0" smtClean="0">
                <a:latin typeface="+mj-lt"/>
              </a:rPr>
              <a:t>-ORDER PROBLEMS WITH TRANSFER FUNCTIONS</a:t>
            </a:r>
            <a:endParaRPr lang="en-US" sz="2400" dirty="0">
              <a:latin typeface="+mj-lt"/>
            </a:endParaRPr>
          </a:p>
        </p:txBody>
      </p:sp>
      <p:sp>
        <p:nvSpPr>
          <p:cNvPr id="3" name="Content Placeholder 2"/>
          <p:cNvSpPr>
            <a:spLocks noGrp="1"/>
          </p:cNvSpPr>
          <p:nvPr>
            <p:ph idx="1"/>
          </p:nvPr>
        </p:nvSpPr>
        <p:spPr>
          <a:xfrm>
            <a:off x="533400" y="1066800"/>
            <a:ext cx="8229600" cy="4525963"/>
          </a:xfrm>
        </p:spPr>
        <p:txBody>
          <a:bodyPr>
            <a:normAutofit fontScale="77500" lnSpcReduction="20000"/>
          </a:bodyPr>
          <a:lstStyle/>
          <a:p>
            <a:pPr marL="0" indent="0">
              <a:buNone/>
            </a:pPr>
            <a:r>
              <a:rPr lang="en-US" sz="3100" dirty="0" smtClean="0"/>
              <a:t>ALGORITHM (circuits excited by sinusoidal sources):</a:t>
            </a:r>
          </a:p>
          <a:p>
            <a:pPr>
              <a:buFont typeface="+mj-lt"/>
              <a:buAutoNum type="arabicPeriod"/>
            </a:pPr>
            <a:r>
              <a:rPr lang="en-US" sz="3100" dirty="0" smtClean="0"/>
              <a:t>Get circuit.</a:t>
            </a:r>
          </a:p>
          <a:p>
            <a:pPr>
              <a:buFont typeface="+mj-lt"/>
              <a:buAutoNum type="arabicPeriod"/>
            </a:pPr>
            <a:r>
              <a:rPr lang="en-US" sz="3100" dirty="0" smtClean="0"/>
              <a:t>Find initial condition on energy storage element (draw circuit for t&lt;0  if needed).</a:t>
            </a:r>
          </a:p>
          <a:p>
            <a:pPr>
              <a:buFont typeface="+mj-lt"/>
              <a:buAutoNum type="arabicPeriod"/>
            </a:pPr>
            <a:r>
              <a:rPr lang="en-US" sz="3100" dirty="0" smtClean="0">
                <a:solidFill>
                  <a:srgbClr val="FF0000"/>
                </a:solidFill>
              </a:rPr>
              <a:t>Find  transfer function of desired output in terms of source (draw circuit for t&gt;0 .)</a:t>
            </a:r>
          </a:p>
          <a:p>
            <a:pPr>
              <a:buFont typeface="+mj-lt"/>
              <a:buAutoNum type="arabicPeriod"/>
            </a:pPr>
            <a:r>
              <a:rPr lang="en-US" sz="3100" dirty="0" smtClean="0">
                <a:solidFill>
                  <a:srgbClr val="FF0000"/>
                </a:solidFill>
              </a:rPr>
              <a:t>Find characteristic equation by setting denominator of transfer function to zero. Obtain general homogeneous solution.</a:t>
            </a:r>
          </a:p>
          <a:p>
            <a:pPr>
              <a:buFont typeface="+mj-lt"/>
              <a:buAutoNum type="arabicPeriod"/>
            </a:pPr>
            <a:r>
              <a:rPr lang="en-US" sz="3100" dirty="0" smtClean="0">
                <a:solidFill>
                  <a:srgbClr val="FF0000"/>
                </a:solidFill>
              </a:rPr>
              <a:t>Find the particular solution by inserting s=</a:t>
            </a:r>
            <a:r>
              <a:rPr lang="en-US" sz="3100" dirty="0" err="1" smtClean="0">
                <a:solidFill>
                  <a:srgbClr val="FF0000"/>
                </a:solidFill>
              </a:rPr>
              <a:t>j</a:t>
            </a:r>
            <a:r>
              <a:rPr lang="en-US" sz="3100" dirty="0" err="1" smtClean="0">
                <a:solidFill>
                  <a:srgbClr val="FF0000"/>
                </a:solidFill>
                <a:latin typeface="Symbol" pitchFamily="18" charset="2"/>
              </a:rPr>
              <a:t>w</a:t>
            </a:r>
            <a:r>
              <a:rPr lang="en-US" sz="3100" dirty="0" smtClean="0">
                <a:solidFill>
                  <a:srgbClr val="FF0000"/>
                </a:solidFill>
              </a:rPr>
              <a:t> into transfer function and solving.</a:t>
            </a:r>
          </a:p>
          <a:p>
            <a:pPr>
              <a:buFont typeface="+mj-lt"/>
              <a:buAutoNum type="arabicPeriod"/>
            </a:pPr>
            <a:r>
              <a:rPr lang="en-US" sz="3100" dirty="0" smtClean="0"/>
              <a:t>Plug in initial condition to COMPLETE solution (general homogeneous plus particular) to get specific solution</a:t>
            </a:r>
          </a:p>
          <a:p>
            <a:endParaRPr lang="en-US" dirty="0"/>
          </a:p>
        </p:txBody>
      </p:sp>
    </p:spTree>
    <p:extLst>
      <p:ext uri="{BB962C8B-B14F-4D97-AF65-F5344CB8AC3E}">
        <p14:creationId xmlns:p14="http://schemas.microsoft.com/office/powerpoint/2010/main" val="34769485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9704" y="762000"/>
            <a:ext cx="5943600" cy="548640"/>
          </a:xfrm>
        </p:spPr>
        <p:txBody>
          <a:bodyPr>
            <a:noAutofit/>
          </a:bodyPr>
          <a:lstStyle/>
          <a:p>
            <a:r>
              <a:rPr lang="en-US" sz="2400" dirty="0" smtClean="0"/>
              <a:t>Find the current through the inductor for t&gt;0.</a:t>
            </a:r>
            <a:endParaRPr lang="en-US" sz="2400" dirty="0"/>
          </a:p>
        </p:txBody>
      </p:sp>
      <p:pic>
        <p:nvPicPr>
          <p:cNvPr id="7170" name="Picture 2"/>
          <p:cNvPicPr>
            <a:picLocks noChangeAspect="1" noChangeArrowheads="1"/>
          </p:cNvPicPr>
          <p:nvPr/>
        </p:nvPicPr>
        <p:blipFill>
          <a:blip r:embed="rId2" cstate="print"/>
          <a:srcRect/>
          <a:stretch>
            <a:fillRect/>
          </a:stretch>
        </p:blipFill>
        <p:spPr bwMode="auto">
          <a:xfrm>
            <a:off x="228600" y="639127"/>
            <a:ext cx="2320925" cy="1190625"/>
          </a:xfrm>
          <a:prstGeom prst="rect">
            <a:avLst/>
          </a:prstGeom>
          <a:noFill/>
          <a:ln w="9525">
            <a:noFill/>
            <a:miter lim="800000"/>
            <a:headEnd/>
            <a:tailEnd/>
          </a:ln>
          <a:effectLst/>
        </p:spPr>
      </p:pic>
      <p:sp>
        <p:nvSpPr>
          <p:cNvPr id="3" name="TextBox 2"/>
          <p:cNvSpPr txBox="1"/>
          <p:nvPr/>
        </p:nvSpPr>
        <p:spPr>
          <a:xfrm>
            <a:off x="228600" y="177225"/>
            <a:ext cx="8704883" cy="584775"/>
          </a:xfrm>
          <a:prstGeom prst="rect">
            <a:avLst/>
          </a:prstGeom>
          <a:noFill/>
        </p:spPr>
        <p:txBody>
          <a:bodyPr wrap="none" rtlCol="0">
            <a:spAutoFit/>
          </a:bodyPr>
          <a:lstStyle/>
          <a:p>
            <a:r>
              <a:rPr lang="en-US" sz="3200" dirty="0" smtClean="0"/>
              <a:t>Solving first-order problems with transfer functions</a:t>
            </a:r>
            <a:endParaRPr lang="en-US" sz="3200" dirty="0"/>
          </a:p>
        </p:txBody>
      </p:sp>
      <mc:AlternateContent xmlns:mc="http://schemas.openxmlformats.org/markup-compatibility/2006" xmlns:a14="http://schemas.microsoft.com/office/drawing/2010/main">
        <mc:Choice Requires="a14">
          <p:sp>
            <p:nvSpPr>
              <p:cNvPr id="4" name="Rectangle 3"/>
              <p:cNvSpPr/>
              <p:nvPr/>
            </p:nvSpPr>
            <p:spPr>
              <a:xfrm>
                <a:off x="2549525" y="1194074"/>
                <a:ext cx="6289675" cy="1200329"/>
              </a:xfrm>
              <a:prstGeom prst="rect">
                <a:avLst/>
              </a:prstGeom>
            </p:spPr>
            <p:txBody>
              <a:bodyPr wrap="square">
                <a:spAutoFit/>
              </a:bodyPr>
              <a:lstStyle/>
              <a:p>
                <a:pPr marL="342900" indent="-342900">
                  <a:buFont typeface="+mj-lt"/>
                  <a:buAutoNum type="arabicPeriod" startAt="2"/>
                </a:pPr>
                <a:r>
                  <a:rPr lang="en-US" sz="2400" dirty="0">
                    <a:solidFill>
                      <a:srgbClr val="7030A0"/>
                    </a:solidFill>
                  </a:rPr>
                  <a:t>Find initial condition on energy storage element (If no source for t&lt;0, always assume zero!).</a:t>
                </a:r>
                <a14:m>
                  <m:oMath xmlns:m="http://schemas.openxmlformats.org/officeDocument/2006/math">
                    <m:r>
                      <a:rPr lang="en-US" sz="240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=0</m:t>
                    </m:r>
                    <m:r>
                      <a:rPr lang="en-US" sz="2400" i="1">
                        <a:latin typeface="Cambria Math" panose="02040503050406030204" pitchFamily="18" charset="0"/>
                      </a:rPr>
                      <m:t>𝐴</m:t>
                    </m:r>
                  </m:oMath>
                </a14:m>
                <a:endParaRPr lang="en-US" sz="2400" dirty="0"/>
              </a:p>
            </p:txBody>
          </p:sp>
        </mc:Choice>
        <mc:Fallback xmlns="">
          <p:sp>
            <p:nvSpPr>
              <p:cNvPr id="4" name="Rectangle 3"/>
              <p:cNvSpPr>
                <a:spLocks noRot="1" noChangeAspect="1" noMove="1" noResize="1" noEditPoints="1" noAdjustHandles="1" noChangeArrowheads="1" noChangeShapeType="1" noTextEdit="1"/>
              </p:cNvSpPr>
              <p:nvPr/>
            </p:nvSpPr>
            <p:spPr>
              <a:xfrm>
                <a:off x="2549525" y="1194074"/>
                <a:ext cx="6289675" cy="1200329"/>
              </a:xfrm>
              <a:prstGeom prst="rect">
                <a:avLst/>
              </a:prstGeom>
              <a:blipFill rotWithShape="0">
                <a:blip r:embed="rId3"/>
                <a:stretch>
                  <a:fillRect l="-1550" t="-4569" b="-10660"/>
                </a:stretch>
              </a:blipFill>
            </p:spPr>
            <p:txBody>
              <a:bodyPr/>
              <a:lstStyle/>
              <a:p>
                <a:r>
                  <a:rPr lang="en-US">
                    <a:noFill/>
                  </a:rPr>
                  <a:t> </a:t>
                </a:r>
              </a:p>
            </p:txBody>
          </p:sp>
        </mc:Fallback>
      </mc:AlternateContent>
      <p:sp>
        <p:nvSpPr>
          <p:cNvPr id="5" name="Rectangle 4"/>
          <p:cNvSpPr/>
          <p:nvPr/>
        </p:nvSpPr>
        <p:spPr>
          <a:xfrm>
            <a:off x="263525" y="2394403"/>
            <a:ext cx="8575675" cy="830997"/>
          </a:xfrm>
          <a:prstGeom prst="rect">
            <a:avLst/>
          </a:prstGeom>
        </p:spPr>
        <p:txBody>
          <a:bodyPr wrap="square">
            <a:spAutoFit/>
          </a:bodyPr>
          <a:lstStyle/>
          <a:p>
            <a:pPr marL="457200" indent="-457200">
              <a:buFont typeface="+mj-lt"/>
              <a:buAutoNum type="arabicPeriod" startAt="3"/>
            </a:pPr>
            <a:r>
              <a:rPr lang="en-US" sz="2400" dirty="0">
                <a:solidFill>
                  <a:srgbClr val="FF0000"/>
                </a:solidFill>
              </a:rPr>
              <a:t>Find  transfer function of desired output in terms of source (draw circuit for t&gt;0 .)</a:t>
            </a:r>
          </a:p>
        </p:txBody>
      </p:sp>
      <p:grpSp>
        <p:nvGrpSpPr>
          <p:cNvPr id="37" name="Group 36"/>
          <p:cNvGrpSpPr/>
          <p:nvPr/>
        </p:nvGrpSpPr>
        <p:grpSpPr>
          <a:xfrm>
            <a:off x="5562600" y="3124200"/>
            <a:ext cx="3490315" cy="1703596"/>
            <a:chOff x="5576138" y="4784304"/>
            <a:chExt cx="3490315" cy="1703596"/>
          </a:xfrm>
        </p:grpSpPr>
        <p:grpSp>
          <p:nvGrpSpPr>
            <p:cNvPr id="38" name="Group 37"/>
            <p:cNvGrpSpPr/>
            <p:nvPr/>
          </p:nvGrpSpPr>
          <p:grpSpPr>
            <a:xfrm>
              <a:off x="5576138" y="4793226"/>
              <a:ext cx="3490315" cy="1694674"/>
              <a:chOff x="5432660" y="4531109"/>
              <a:chExt cx="3470060" cy="1694674"/>
            </a:xfrm>
          </p:grpSpPr>
          <p:grpSp>
            <p:nvGrpSpPr>
              <p:cNvPr id="43" name="Group 42"/>
              <p:cNvGrpSpPr/>
              <p:nvPr/>
            </p:nvGrpSpPr>
            <p:grpSpPr>
              <a:xfrm>
                <a:off x="5816264" y="4531109"/>
                <a:ext cx="420252" cy="1601737"/>
                <a:chOff x="5066148" y="1912143"/>
                <a:chExt cx="420252" cy="1545428"/>
              </a:xfrm>
            </p:grpSpPr>
            <p:cxnSp>
              <p:nvCxnSpPr>
                <p:cNvPr id="61" name="Straight Connector 60"/>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44" name="Straight Connector 43"/>
              <p:cNvCxnSpPr/>
              <p:nvPr/>
            </p:nvCxnSpPr>
            <p:spPr>
              <a:xfrm>
                <a:off x="6019990" y="6136799"/>
                <a:ext cx="221616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6028638" y="4531109"/>
                <a:ext cx="2183491" cy="3870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TextBox 45"/>
                  <p:cNvSpPr txBox="1"/>
                  <p:nvPr/>
                </p:nvSpPr>
                <p:spPr>
                  <a:xfrm>
                    <a:off x="6130115" y="4974362"/>
                    <a:ext cx="463512" cy="78380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400" i="1" dirty="0" smtClean="0">
                                  <a:latin typeface="Cambria Math" panose="02040503050406030204" pitchFamily="18" charset="0"/>
                                </a:rPr>
                              </m:ctrlPr>
                            </m:fPr>
                            <m:num>
                              <m:r>
                                <a:rPr lang="en-US" sz="2400" b="0" i="1" dirty="0" smtClean="0">
                                  <a:latin typeface="Cambria Math" panose="02040503050406030204" pitchFamily="18" charset="0"/>
                                </a:rPr>
                                <m:t>1</m:t>
                              </m:r>
                            </m:num>
                            <m:den>
                              <m:r>
                                <a:rPr lang="en-US" sz="2400" b="0" i="1" dirty="0" smtClean="0">
                                  <a:latin typeface="Cambria Math" panose="02040503050406030204" pitchFamily="18" charset="0"/>
                                </a:rPr>
                                <m:t>𝑅</m:t>
                              </m:r>
                            </m:den>
                          </m:f>
                        </m:oMath>
                      </m:oMathPara>
                    </a14:m>
                    <a:endParaRPr lang="en-US" sz="2400" dirty="0">
                      <a:latin typeface="Symbol" panose="05050102010706020507" pitchFamily="18" charset="2"/>
                    </a:endParaRPr>
                  </a:p>
                </p:txBody>
              </p:sp>
            </mc:Choice>
            <mc:Fallback xmlns="">
              <p:sp>
                <p:nvSpPr>
                  <p:cNvPr id="46" name="TextBox 45"/>
                  <p:cNvSpPr txBox="1">
                    <a:spLocks noRot="1" noChangeAspect="1" noMove="1" noResize="1" noEditPoints="1" noAdjustHandles="1" noChangeArrowheads="1" noChangeShapeType="1" noTextEdit="1"/>
                  </p:cNvSpPr>
                  <p:nvPr/>
                </p:nvSpPr>
                <p:spPr>
                  <a:xfrm>
                    <a:off x="6130115" y="4974362"/>
                    <a:ext cx="463512" cy="783804"/>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TextBox 46"/>
                  <p:cNvSpPr txBox="1"/>
                  <p:nvPr/>
                </p:nvSpPr>
                <p:spPr>
                  <a:xfrm>
                    <a:off x="6453112" y="4957278"/>
                    <a:ext cx="570737" cy="786369"/>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f>
                            <m:fPr>
                              <m:ctrlPr>
                                <a:rPr lang="en-US" sz="2400" i="1" dirty="0" smtClean="0">
                                  <a:latin typeface="Cambria Math" panose="02040503050406030204" pitchFamily="18" charset="0"/>
                                </a:rPr>
                              </m:ctrlPr>
                            </m:fPr>
                            <m:num>
                              <m:r>
                                <a:rPr lang="en-US" sz="2400" b="0" i="1" dirty="0" smtClean="0">
                                  <a:latin typeface="Cambria Math" panose="02040503050406030204" pitchFamily="18" charset="0"/>
                                </a:rPr>
                                <m:t>1</m:t>
                              </m:r>
                            </m:num>
                            <m:den>
                              <m:r>
                                <a:rPr lang="en-US" sz="2400" b="0" i="1" dirty="0" smtClean="0">
                                  <a:latin typeface="Cambria Math" panose="02040503050406030204" pitchFamily="18" charset="0"/>
                                </a:rPr>
                                <m:t>𝑠𝐿</m:t>
                              </m:r>
                            </m:den>
                          </m:f>
                        </m:oMath>
                      </m:oMathPara>
                    </a14:m>
                    <a:endParaRPr lang="en-US" sz="2400" dirty="0">
                      <a:latin typeface="Symbol" panose="05050102010706020507" pitchFamily="18" charset="2"/>
                    </a:endParaRPr>
                  </a:p>
                </p:txBody>
              </p:sp>
            </mc:Choice>
            <mc:Fallback xmlns="">
              <p:sp>
                <p:nvSpPr>
                  <p:cNvPr id="47" name="TextBox 46"/>
                  <p:cNvSpPr txBox="1">
                    <a:spLocks noRot="1" noChangeAspect="1" noMove="1" noResize="1" noEditPoints="1" noAdjustHandles="1" noChangeArrowheads="1" noChangeShapeType="1" noTextEdit="1"/>
                  </p:cNvSpPr>
                  <p:nvPr/>
                </p:nvSpPr>
                <p:spPr>
                  <a:xfrm>
                    <a:off x="6453112" y="4957278"/>
                    <a:ext cx="570737" cy="786369"/>
                  </a:xfrm>
                  <a:prstGeom prst="rect">
                    <a:avLst/>
                  </a:prstGeom>
                  <a:blipFill rotWithShape="0">
                    <a:blip r:embed="rId5"/>
                    <a:stretch>
                      <a:fillRect/>
                    </a:stretch>
                  </a:blipFill>
                </p:spPr>
                <p:txBody>
                  <a:bodyPr/>
                  <a:lstStyle/>
                  <a:p>
                    <a:r>
                      <a:rPr lang="en-US">
                        <a:noFill/>
                      </a:rPr>
                      <a:t> </a:t>
                    </a:r>
                  </a:p>
                </p:txBody>
              </p:sp>
            </mc:Fallback>
          </mc:AlternateContent>
          <p:sp>
            <p:nvSpPr>
              <p:cNvPr id="48" name="TextBox 47"/>
              <p:cNvSpPr txBox="1"/>
              <p:nvPr/>
            </p:nvSpPr>
            <p:spPr>
              <a:xfrm rot="16200000">
                <a:off x="8487920" y="5073003"/>
                <a:ext cx="370614" cy="458986"/>
              </a:xfrm>
              <a:prstGeom prst="rect">
                <a:avLst/>
              </a:prstGeom>
              <a:noFill/>
            </p:spPr>
            <p:txBody>
              <a:bodyPr wrap="none" rtlCol="0">
                <a:spAutoFit/>
              </a:bodyPr>
              <a:lstStyle/>
              <a:p>
                <a:r>
                  <a:rPr lang="en-US" sz="2400" dirty="0" smtClean="0"/>
                  <a:t>I</a:t>
                </a:r>
                <a:r>
                  <a:rPr lang="en-US" sz="2400" baseline="-25000" dirty="0" smtClean="0"/>
                  <a:t>o</a:t>
                </a:r>
                <a:endParaRPr lang="en-US" sz="2400" baseline="-25000" dirty="0">
                  <a:latin typeface="Symbol" panose="05050102010706020507" pitchFamily="18" charset="2"/>
                </a:endParaRPr>
              </a:p>
            </p:txBody>
          </p:sp>
          <p:grpSp>
            <p:nvGrpSpPr>
              <p:cNvPr id="49" name="Group 48"/>
              <p:cNvGrpSpPr/>
              <p:nvPr/>
            </p:nvGrpSpPr>
            <p:grpSpPr>
              <a:xfrm>
                <a:off x="7945429" y="4545610"/>
                <a:ext cx="533400" cy="1600200"/>
                <a:chOff x="6750909" y="1752600"/>
                <a:chExt cx="533400" cy="1600200"/>
              </a:xfrm>
            </p:grpSpPr>
            <p:grpSp>
              <p:nvGrpSpPr>
                <p:cNvPr id="56" name="Group 55"/>
                <p:cNvGrpSpPr/>
                <p:nvPr/>
              </p:nvGrpSpPr>
              <p:grpSpPr>
                <a:xfrm>
                  <a:off x="6750909" y="1752600"/>
                  <a:ext cx="533400" cy="1600200"/>
                  <a:chOff x="7581900" y="1752600"/>
                  <a:chExt cx="533400" cy="1600200"/>
                </a:xfrm>
              </p:grpSpPr>
              <p:cxnSp>
                <p:nvCxnSpPr>
                  <p:cNvPr id="58" name="Straight Connector 57"/>
                  <p:cNvCxnSpPr/>
                  <p:nvPr/>
                </p:nvCxnSpPr>
                <p:spPr>
                  <a:xfrm>
                    <a:off x="7848600" y="17526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7848600" y="28194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60" name="Oval 59"/>
                  <p:cNvSpPr/>
                  <p:nvPr/>
                </p:nvSpPr>
                <p:spPr>
                  <a:xfrm>
                    <a:off x="7581900" y="2286000"/>
                    <a:ext cx="533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7" name="Straight Arrow Connector 56"/>
                <p:cNvCxnSpPr/>
                <p:nvPr/>
              </p:nvCxnSpPr>
              <p:spPr>
                <a:xfrm flipV="1">
                  <a:off x="7017609" y="2362200"/>
                  <a:ext cx="0" cy="381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TextBox 49"/>
              <p:cNvSpPr txBox="1"/>
              <p:nvPr/>
            </p:nvSpPr>
            <p:spPr>
              <a:xfrm rot="16200000">
                <a:off x="6710381" y="5116217"/>
                <a:ext cx="1245854" cy="458986"/>
              </a:xfrm>
              <a:prstGeom prst="rect">
                <a:avLst/>
              </a:prstGeom>
              <a:noFill/>
            </p:spPr>
            <p:txBody>
              <a:bodyPr wrap="none" rtlCol="0">
                <a:spAutoFit/>
              </a:bodyPr>
              <a:lstStyle/>
              <a:p>
                <a:r>
                  <a:rPr lang="en-US" sz="2400" dirty="0" smtClean="0"/>
                  <a:t>-    V</a:t>
                </a:r>
                <a:r>
                  <a:rPr lang="en-US" sz="2400" baseline="-25000" dirty="0" smtClean="0"/>
                  <a:t>L</a:t>
                </a:r>
                <a:r>
                  <a:rPr lang="en-US" sz="2400" dirty="0" smtClean="0"/>
                  <a:t>    +</a:t>
                </a:r>
                <a:endParaRPr lang="en-US" sz="2400" dirty="0">
                  <a:latin typeface="Symbol" panose="05050102010706020507" pitchFamily="18" charset="2"/>
                </a:endParaRPr>
              </a:p>
            </p:txBody>
          </p:sp>
          <p:sp>
            <p:nvSpPr>
              <p:cNvPr id="51" name="TextBox 50"/>
              <p:cNvSpPr txBox="1"/>
              <p:nvPr/>
            </p:nvSpPr>
            <p:spPr>
              <a:xfrm rot="16200000">
                <a:off x="5027742" y="5059377"/>
                <a:ext cx="1271502" cy="461665"/>
              </a:xfrm>
              <a:prstGeom prst="rect">
                <a:avLst/>
              </a:prstGeom>
              <a:noFill/>
            </p:spPr>
            <p:txBody>
              <a:bodyPr wrap="none" rtlCol="0">
                <a:spAutoFit/>
              </a:bodyPr>
              <a:lstStyle/>
              <a:p>
                <a:r>
                  <a:rPr lang="en-US" sz="2400" dirty="0" smtClean="0"/>
                  <a:t>-    V</a:t>
                </a:r>
                <a:r>
                  <a:rPr lang="en-US" sz="2400" baseline="-25000" dirty="0" smtClean="0"/>
                  <a:t>R</a:t>
                </a:r>
                <a:r>
                  <a:rPr lang="en-US" sz="2400" dirty="0" smtClean="0"/>
                  <a:t>    +</a:t>
                </a:r>
                <a:endParaRPr lang="en-US" sz="2400" dirty="0">
                  <a:latin typeface="Symbol" panose="05050102010706020507" pitchFamily="18" charset="2"/>
                </a:endParaRPr>
              </a:p>
            </p:txBody>
          </p:sp>
          <p:cxnSp>
            <p:nvCxnSpPr>
              <p:cNvPr id="52" name="Straight Arrow Connector 51"/>
              <p:cNvCxnSpPr/>
              <p:nvPr/>
            </p:nvCxnSpPr>
            <p:spPr>
              <a:xfrm>
                <a:off x="7040303" y="5724068"/>
                <a:ext cx="0" cy="18345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6018434" y="5949388"/>
                <a:ext cx="0" cy="18345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5662715" y="5856451"/>
                <a:ext cx="320922" cy="369332"/>
              </a:xfrm>
              <a:prstGeom prst="rect">
                <a:avLst/>
              </a:prstGeom>
            </p:spPr>
            <p:txBody>
              <a:bodyPr wrap="none">
                <a:spAutoFit/>
              </a:bodyPr>
              <a:lstStyle/>
              <a:p>
                <a:r>
                  <a:rPr lang="en-US" dirty="0" err="1" smtClean="0"/>
                  <a:t>i</a:t>
                </a:r>
                <a:r>
                  <a:rPr lang="en-US" baseline="-25000" dirty="0" err="1" smtClean="0"/>
                  <a:t>R</a:t>
                </a:r>
                <a:endParaRPr lang="en-US" dirty="0"/>
              </a:p>
            </p:txBody>
          </p:sp>
          <p:sp>
            <p:nvSpPr>
              <p:cNvPr id="55" name="Rectangle 54"/>
              <p:cNvSpPr/>
              <p:nvPr/>
            </p:nvSpPr>
            <p:spPr>
              <a:xfrm>
                <a:off x="7014634" y="5739491"/>
                <a:ext cx="299935" cy="369332"/>
              </a:xfrm>
              <a:prstGeom prst="rect">
                <a:avLst/>
              </a:prstGeom>
            </p:spPr>
            <p:txBody>
              <a:bodyPr wrap="none">
                <a:spAutoFit/>
              </a:bodyPr>
              <a:lstStyle/>
              <a:p>
                <a:r>
                  <a:rPr lang="en-US" dirty="0" err="1" smtClean="0"/>
                  <a:t>i</a:t>
                </a:r>
                <a:r>
                  <a:rPr lang="en-US" baseline="-25000" dirty="0" err="1" smtClean="0"/>
                  <a:t>L</a:t>
                </a:r>
                <a:endParaRPr lang="en-US" dirty="0"/>
              </a:p>
            </p:txBody>
          </p:sp>
        </p:grpSp>
        <p:grpSp>
          <p:nvGrpSpPr>
            <p:cNvPr id="39" name="Group 38"/>
            <p:cNvGrpSpPr/>
            <p:nvPr/>
          </p:nvGrpSpPr>
          <p:grpSpPr>
            <a:xfrm>
              <a:off x="7042419" y="4784304"/>
              <a:ext cx="287101" cy="1603720"/>
              <a:chOff x="2298937" y="1703786"/>
              <a:chExt cx="287101" cy="1538287"/>
            </a:xfrm>
          </p:grpSpPr>
          <p:sp>
            <p:nvSpPr>
              <p:cNvPr id="40" name="Freeform 39"/>
              <p:cNvSpPr/>
              <p:nvPr/>
            </p:nvSpPr>
            <p:spPr>
              <a:xfrm>
                <a:off x="2298937" y="2024063"/>
                <a:ext cx="287101" cy="676275"/>
              </a:xfrm>
              <a:custGeom>
                <a:avLst/>
                <a:gdLst>
                  <a:gd name="connsiteX0" fmla="*/ 134701 w 287101"/>
                  <a:gd name="connsiteY0" fmla="*/ 0 h 676275"/>
                  <a:gd name="connsiteX1" fmla="*/ 182326 w 287101"/>
                  <a:gd name="connsiteY1" fmla="*/ 4762 h 676275"/>
                  <a:gd name="connsiteX2" fmla="*/ 196613 w 287101"/>
                  <a:gd name="connsiteY2" fmla="*/ 9525 h 676275"/>
                  <a:gd name="connsiteX3" fmla="*/ 206138 w 287101"/>
                  <a:gd name="connsiteY3" fmla="*/ 23812 h 676275"/>
                  <a:gd name="connsiteX4" fmla="*/ 220426 w 287101"/>
                  <a:gd name="connsiteY4" fmla="*/ 33337 h 676275"/>
                  <a:gd name="connsiteX5" fmla="*/ 229951 w 287101"/>
                  <a:gd name="connsiteY5" fmla="*/ 47625 h 676275"/>
                  <a:gd name="connsiteX6" fmla="*/ 244238 w 287101"/>
                  <a:gd name="connsiteY6" fmla="*/ 76200 h 676275"/>
                  <a:gd name="connsiteX7" fmla="*/ 249001 w 287101"/>
                  <a:gd name="connsiteY7" fmla="*/ 95250 h 676275"/>
                  <a:gd name="connsiteX8" fmla="*/ 244238 w 287101"/>
                  <a:gd name="connsiteY8" fmla="*/ 152400 h 676275"/>
                  <a:gd name="connsiteX9" fmla="*/ 239476 w 287101"/>
                  <a:gd name="connsiteY9" fmla="*/ 166687 h 676275"/>
                  <a:gd name="connsiteX10" fmla="*/ 196613 w 287101"/>
                  <a:gd name="connsiteY10" fmla="*/ 190500 h 676275"/>
                  <a:gd name="connsiteX11" fmla="*/ 182326 w 287101"/>
                  <a:gd name="connsiteY11" fmla="*/ 200025 h 676275"/>
                  <a:gd name="connsiteX12" fmla="*/ 144226 w 287101"/>
                  <a:gd name="connsiteY12" fmla="*/ 209550 h 676275"/>
                  <a:gd name="connsiteX13" fmla="*/ 129938 w 287101"/>
                  <a:gd name="connsiteY13" fmla="*/ 214312 h 676275"/>
                  <a:gd name="connsiteX14" fmla="*/ 44213 w 287101"/>
                  <a:gd name="connsiteY14" fmla="*/ 209550 h 676275"/>
                  <a:gd name="connsiteX15" fmla="*/ 29926 w 287101"/>
                  <a:gd name="connsiteY15" fmla="*/ 204787 h 676275"/>
                  <a:gd name="connsiteX16" fmla="*/ 1351 w 287101"/>
                  <a:gd name="connsiteY16" fmla="*/ 185737 h 676275"/>
                  <a:gd name="connsiteX17" fmla="*/ 6113 w 287101"/>
                  <a:gd name="connsiteY17" fmla="*/ 166687 h 676275"/>
                  <a:gd name="connsiteX18" fmla="*/ 34688 w 287101"/>
                  <a:gd name="connsiteY18" fmla="*/ 157162 h 676275"/>
                  <a:gd name="connsiteX19" fmla="*/ 101363 w 287101"/>
                  <a:gd name="connsiteY19" fmla="*/ 161925 h 676275"/>
                  <a:gd name="connsiteX20" fmla="*/ 148988 w 287101"/>
                  <a:gd name="connsiteY20" fmla="*/ 176212 h 676275"/>
                  <a:gd name="connsiteX21" fmla="*/ 187088 w 287101"/>
                  <a:gd name="connsiteY21" fmla="*/ 185737 h 676275"/>
                  <a:gd name="connsiteX22" fmla="*/ 215663 w 287101"/>
                  <a:gd name="connsiteY22" fmla="*/ 195262 h 676275"/>
                  <a:gd name="connsiteX23" fmla="*/ 225188 w 287101"/>
                  <a:gd name="connsiteY23" fmla="*/ 209550 h 676275"/>
                  <a:gd name="connsiteX24" fmla="*/ 239476 w 287101"/>
                  <a:gd name="connsiteY24" fmla="*/ 219075 h 676275"/>
                  <a:gd name="connsiteX25" fmla="*/ 258526 w 287101"/>
                  <a:gd name="connsiteY25" fmla="*/ 233362 h 676275"/>
                  <a:gd name="connsiteX26" fmla="*/ 272813 w 287101"/>
                  <a:gd name="connsiteY26" fmla="*/ 238125 h 676275"/>
                  <a:gd name="connsiteX27" fmla="*/ 287101 w 287101"/>
                  <a:gd name="connsiteY27" fmla="*/ 247650 h 676275"/>
                  <a:gd name="connsiteX28" fmla="*/ 277576 w 287101"/>
                  <a:gd name="connsiteY28" fmla="*/ 300037 h 676275"/>
                  <a:gd name="connsiteX29" fmla="*/ 272813 w 287101"/>
                  <a:gd name="connsiteY29" fmla="*/ 314325 h 676275"/>
                  <a:gd name="connsiteX30" fmla="*/ 253763 w 287101"/>
                  <a:gd name="connsiteY30" fmla="*/ 342900 h 676275"/>
                  <a:gd name="connsiteX31" fmla="*/ 215663 w 287101"/>
                  <a:gd name="connsiteY31" fmla="*/ 357187 h 676275"/>
                  <a:gd name="connsiteX32" fmla="*/ 187088 w 287101"/>
                  <a:gd name="connsiteY32" fmla="*/ 366712 h 676275"/>
                  <a:gd name="connsiteX33" fmla="*/ 172801 w 287101"/>
                  <a:gd name="connsiteY33" fmla="*/ 376237 h 676275"/>
                  <a:gd name="connsiteX34" fmla="*/ 48976 w 287101"/>
                  <a:gd name="connsiteY34" fmla="*/ 376237 h 676275"/>
                  <a:gd name="connsiteX35" fmla="*/ 34688 w 287101"/>
                  <a:gd name="connsiteY35" fmla="*/ 361950 h 676275"/>
                  <a:gd name="connsiteX36" fmla="*/ 6113 w 287101"/>
                  <a:gd name="connsiteY36" fmla="*/ 342900 h 676275"/>
                  <a:gd name="connsiteX37" fmla="*/ 1351 w 287101"/>
                  <a:gd name="connsiteY37" fmla="*/ 328612 h 676275"/>
                  <a:gd name="connsiteX38" fmla="*/ 48976 w 287101"/>
                  <a:gd name="connsiteY38" fmla="*/ 319087 h 676275"/>
                  <a:gd name="connsiteX39" fmla="*/ 87076 w 287101"/>
                  <a:gd name="connsiteY39" fmla="*/ 323850 h 676275"/>
                  <a:gd name="connsiteX40" fmla="*/ 144226 w 287101"/>
                  <a:gd name="connsiteY40" fmla="*/ 333375 h 676275"/>
                  <a:gd name="connsiteX41" fmla="*/ 158513 w 287101"/>
                  <a:gd name="connsiteY41" fmla="*/ 338137 h 676275"/>
                  <a:gd name="connsiteX42" fmla="*/ 187088 w 287101"/>
                  <a:gd name="connsiteY42" fmla="*/ 357187 h 676275"/>
                  <a:gd name="connsiteX43" fmla="*/ 229951 w 287101"/>
                  <a:gd name="connsiteY43" fmla="*/ 381000 h 676275"/>
                  <a:gd name="connsiteX44" fmla="*/ 244238 w 287101"/>
                  <a:gd name="connsiteY44" fmla="*/ 390525 h 676275"/>
                  <a:gd name="connsiteX45" fmla="*/ 258526 w 287101"/>
                  <a:gd name="connsiteY45" fmla="*/ 400050 h 676275"/>
                  <a:gd name="connsiteX46" fmla="*/ 268051 w 287101"/>
                  <a:gd name="connsiteY46" fmla="*/ 428625 h 676275"/>
                  <a:gd name="connsiteX47" fmla="*/ 272813 w 287101"/>
                  <a:gd name="connsiteY47" fmla="*/ 442912 h 676275"/>
                  <a:gd name="connsiteX48" fmla="*/ 268051 w 287101"/>
                  <a:gd name="connsiteY48" fmla="*/ 476250 h 676275"/>
                  <a:gd name="connsiteX49" fmla="*/ 244238 w 287101"/>
                  <a:gd name="connsiteY49" fmla="*/ 495300 h 676275"/>
                  <a:gd name="connsiteX50" fmla="*/ 229951 w 287101"/>
                  <a:gd name="connsiteY50" fmla="*/ 504825 h 676275"/>
                  <a:gd name="connsiteX51" fmla="*/ 210901 w 287101"/>
                  <a:gd name="connsiteY51" fmla="*/ 523875 h 676275"/>
                  <a:gd name="connsiteX52" fmla="*/ 182326 w 287101"/>
                  <a:gd name="connsiteY52" fmla="*/ 542925 h 676275"/>
                  <a:gd name="connsiteX53" fmla="*/ 87076 w 287101"/>
                  <a:gd name="connsiteY53" fmla="*/ 552450 h 676275"/>
                  <a:gd name="connsiteX54" fmla="*/ 48976 w 287101"/>
                  <a:gd name="connsiteY54" fmla="*/ 547687 h 676275"/>
                  <a:gd name="connsiteX55" fmla="*/ 25163 w 287101"/>
                  <a:gd name="connsiteY55" fmla="*/ 519112 h 676275"/>
                  <a:gd name="connsiteX56" fmla="*/ 29926 w 287101"/>
                  <a:gd name="connsiteY56" fmla="*/ 504825 h 676275"/>
                  <a:gd name="connsiteX57" fmla="*/ 44213 w 287101"/>
                  <a:gd name="connsiteY57" fmla="*/ 500062 h 676275"/>
                  <a:gd name="connsiteX58" fmla="*/ 120413 w 287101"/>
                  <a:gd name="connsiteY58" fmla="*/ 504825 h 676275"/>
                  <a:gd name="connsiteX59" fmla="*/ 148988 w 287101"/>
                  <a:gd name="connsiteY59" fmla="*/ 509587 h 676275"/>
                  <a:gd name="connsiteX60" fmla="*/ 163276 w 287101"/>
                  <a:gd name="connsiteY60" fmla="*/ 514350 h 676275"/>
                  <a:gd name="connsiteX61" fmla="*/ 215663 w 287101"/>
                  <a:gd name="connsiteY61" fmla="*/ 528637 h 676275"/>
                  <a:gd name="connsiteX62" fmla="*/ 229951 w 287101"/>
                  <a:gd name="connsiteY62" fmla="*/ 533400 h 676275"/>
                  <a:gd name="connsiteX63" fmla="*/ 244238 w 287101"/>
                  <a:gd name="connsiteY63" fmla="*/ 542925 h 676275"/>
                  <a:gd name="connsiteX64" fmla="*/ 263288 w 287101"/>
                  <a:gd name="connsiteY64" fmla="*/ 571500 h 676275"/>
                  <a:gd name="connsiteX65" fmla="*/ 244238 w 287101"/>
                  <a:gd name="connsiteY65" fmla="*/ 623887 h 676275"/>
                  <a:gd name="connsiteX66" fmla="*/ 229951 w 287101"/>
                  <a:gd name="connsiteY66" fmla="*/ 633412 h 676275"/>
                  <a:gd name="connsiteX67" fmla="*/ 187088 w 287101"/>
                  <a:gd name="connsiteY67" fmla="*/ 652462 h 676275"/>
                  <a:gd name="connsiteX68" fmla="*/ 177563 w 287101"/>
                  <a:gd name="connsiteY68" fmla="*/ 666750 h 676275"/>
                  <a:gd name="connsiteX69" fmla="*/ 168038 w 287101"/>
                  <a:gd name="connsiteY69" fmla="*/ 676275 h 67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87101" h="676275">
                    <a:moveTo>
                      <a:pt x="134701" y="0"/>
                    </a:moveTo>
                    <a:cubicBezTo>
                      <a:pt x="150576" y="1587"/>
                      <a:pt x="166557" y="2336"/>
                      <a:pt x="182326" y="4762"/>
                    </a:cubicBezTo>
                    <a:cubicBezTo>
                      <a:pt x="187288" y="5525"/>
                      <a:pt x="192693" y="6389"/>
                      <a:pt x="196613" y="9525"/>
                    </a:cubicBezTo>
                    <a:cubicBezTo>
                      <a:pt x="201082" y="13101"/>
                      <a:pt x="202091" y="19765"/>
                      <a:pt x="206138" y="23812"/>
                    </a:cubicBezTo>
                    <a:cubicBezTo>
                      <a:pt x="210186" y="27859"/>
                      <a:pt x="215663" y="30162"/>
                      <a:pt x="220426" y="33337"/>
                    </a:cubicBezTo>
                    <a:cubicBezTo>
                      <a:pt x="223601" y="38100"/>
                      <a:pt x="227391" y="42505"/>
                      <a:pt x="229951" y="47625"/>
                    </a:cubicBezTo>
                    <a:cubicBezTo>
                      <a:pt x="249668" y="87061"/>
                      <a:pt x="216940" y="35251"/>
                      <a:pt x="244238" y="76200"/>
                    </a:cubicBezTo>
                    <a:cubicBezTo>
                      <a:pt x="245826" y="82550"/>
                      <a:pt x="249001" y="88705"/>
                      <a:pt x="249001" y="95250"/>
                    </a:cubicBezTo>
                    <a:cubicBezTo>
                      <a:pt x="249001" y="114366"/>
                      <a:pt x="246764" y="133452"/>
                      <a:pt x="244238" y="152400"/>
                    </a:cubicBezTo>
                    <a:cubicBezTo>
                      <a:pt x="243575" y="157376"/>
                      <a:pt x="243026" y="163137"/>
                      <a:pt x="239476" y="166687"/>
                    </a:cubicBezTo>
                    <a:cubicBezTo>
                      <a:pt x="209445" y="196718"/>
                      <a:pt x="220568" y="178522"/>
                      <a:pt x="196613" y="190500"/>
                    </a:cubicBezTo>
                    <a:cubicBezTo>
                      <a:pt x="191494" y="193060"/>
                      <a:pt x="187445" y="197465"/>
                      <a:pt x="182326" y="200025"/>
                    </a:cubicBezTo>
                    <a:cubicBezTo>
                      <a:pt x="171444" y="205466"/>
                      <a:pt x="155086" y="206835"/>
                      <a:pt x="144226" y="209550"/>
                    </a:cubicBezTo>
                    <a:cubicBezTo>
                      <a:pt x="139356" y="210768"/>
                      <a:pt x="134701" y="212725"/>
                      <a:pt x="129938" y="214312"/>
                    </a:cubicBezTo>
                    <a:cubicBezTo>
                      <a:pt x="101363" y="212725"/>
                      <a:pt x="72703" y="212263"/>
                      <a:pt x="44213" y="209550"/>
                    </a:cubicBezTo>
                    <a:cubicBezTo>
                      <a:pt x="39216" y="209074"/>
                      <a:pt x="34314" y="207225"/>
                      <a:pt x="29926" y="204787"/>
                    </a:cubicBezTo>
                    <a:cubicBezTo>
                      <a:pt x="19919" y="199227"/>
                      <a:pt x="1351" y="185737"/>
                      <a:pt x="1351" y="185737"/>
                    </a:cubicBezTo>
                    <a:cubicBezTo>
                      <a:pt x="2938" y="179387"/>
                      <a:pt x="1143" y="170947"/>
                      <a:pt x="6113" y="166687"/>
                    </a:cubicBezTo>
                    <a:cubicBezTo>
                      <a:pt x="13736" y="160153"/>
                      <a:pt x="34688" y="157162"/>
                      <a:pt x="34688" y="157162"/>
                    </a:cubicBezTo>
                    <a:cubicBezTo>
                      <a:pt x="56913" y="158750"/>
                      <a:pt x="79218" y="159464"/>
                      <a:pt x="101363" y="161925"/>
                    </a:cubicBezTo>
                    <a:cubicBezTo>
                      <a:pt x="114974" y="163437"/>
                      <a:pt x="137487" y="173337"/>
                      <a:pt x="148988" y="176212"/>
                    </a:cubicBezTo>
                    <a:cubicBezTo>
                      <a:pt x="161688" y="179387"/>
                      <a:pt x="174669" y="181597"/>
                      <a:pt x="187088" y="185737"/>
                    </a:cubicBezTo>
                    <a:lnTo>
                      <a:pt x="215663" y="195262"/>
                    </a:lnTo>
                    <a:cubicBezTo>
                      <a:pt x="218838" y="200025"/>
                      <a:pt x="221141" y="205503"/>
                      <a:pt x="225188" y="209550"/>
                    </a:cubicBezTo>
                    <a:cubicBezTo>
                      <a:pt x="229235" y="213597"/>
                      <a:pt x="234818" y="215748"/>
                      <a:pt x="239476" y="219075"/>
                    </a:cubicBezTo>
                    <a:cubicBezTo>
                      <a:pt x="245935" y="223688"/>
                      <a:pt x="251634" y="229424"/>
                      <a:pt x="258526" y="233362"/>
                    </a:cubicBezTo>
                    <a:cubicBezTo>
                      <a:pt x="262885" y="235853"/>
                      <a:pt x="268323" y="235880"/>
                      <a:pt x="272813" y="238125"/>
                    </a:cubicBezTo>
                    <a:cubicBezTo>
                      <a:pt x="277933" y="240685"/>
                      <a:pt x="282338" y="244475"/>
                      <a:pt x="287101" y="247650"/>
                    </a:cubicBezTo>
                    <a:cubicBezTo>
                      <a:pt x="284980" y="260375"/>
                      <a:pt x="280901" y="286736"/>
                      <a:pt x="277576" y="300037"/>
                    </a:cubicBezTo>
                    <a:cubicBezTo>
                      <a:pt x="276358" y="304907"/>
                      <a:pt x="275251" y="309936"/>
                      <a:pt x="272813" y="314325"/>
                    </a:cubicBezTo>
                    <a:cubicBezTo>
                      <a:pt x="267254" y="324332"/>
                      <a:pt x="263288" y="336550"/>
                      <a:pt x="253763" y="342900"/>
                    </a:cubicBezTo>
                    <a:cubicBezTo>
                      <a:pt x="228899" y="359476"/>
                      <a:pt x="250521" y="347681"/>
                      <a:pt x="215663" y="357187"/>
                    </a:cubicBezTo>
                    <a:cubicBezTo>
                      <a:pt x="205977" y="359829"/>
                      <a:pt x="187088" y="366712"/>
                      <a:pt x="187088" y="366712"/>
                    </a:cubicBezTo>
                    <a:cubicBezTo>
                      <a:pt x="182326" y="369887"/>
                      <a:pt x="178231" y="374427"/>
                      <a:pt x="172801" y="376237"/>
                    </a:cubicBezTo>
                    <a:cubicBezTo>
                      <a:pt x="138925" y="387530"/>
                      <a:pt x="68093" y="377193"/>
                      <a:pt x="48976" y="376237"/>
                    </a:cubicBezTo>
                    <a:cubicBezTo>
                      <a:pt x="44213" y="371475"/>
                      <a:pt x="40004" y="366085"/>
                      <a:pt x="34688" y="361950"/>
                    </a:cubicBezTo>
                    <a:cubicBezTo>
                      <a:pt x="25652" y="354922"/>
                      <a:pt x="6113" y="342900"/>
                      <a:pt x="6113" y="342900"/>
                    </a:cubicBezTo>
                    <a:cubicBezTo>
                      <a:pt x="4526" y="338137"/>
                      <a:pt x="-3037" y="331050"/>
                      <a:pt x="1351" y="328612"/>
                    </a:cubicBezTo>
                    <a:cubicBezTo>
                      <a:pt x="15503" y="320750"/>
                      <a:pt x="48976" y="319087"/>
                      <a:pt x="48976" y="319087"/>
                    </a:cubicBezTo>
                    <a:lnTo>
                      <a:pt x="87076" y="323850"/>
                    </a:lnTo>
                    <a:cubicBezTo>
                      <a:pt x="104369" y="326156"/>
                      <a:pt x="126755" y="329007"/>
                      <a:pt x="144226" y="333375"/>
                    </a:cubicBezTo>
                    <a:cubicBezTo>
                      <a:pt x="149096" y="334593"/>
                      <a:pt x="153751" y="336550"/>
                      <a:pt x="158513" y="338137"/>
                    </a:cubicBezTo>
                    <a:cubicBezTo>
                      <a:pt x="168038" y="344487"/>
                      <a:pt x="176228" y="353567"/>
                      <a:pt x="187088" y="357187"/>
                    </a:cubicBezTo>
                    <a:cubicBezTo>
                      <a:pt x="212236" y="365570"/>
                      <a:pt x="197200" y="359165"/>
                      <a:pt x="229951" y="381000"/>
                    </a:cubicBezTo>
                    <a:lnTo>
                      <a:pt x="244238" y="390525"/>
                    </a:lnTo>
                    <a:lnTo>
                      <a:pt x="258526" y="400050"/>
                    </a:lnTo>
                    <a:lnTo>
                      <a:pt x="268051" y="428625"/>
                    </a:lnTo>
                    <a:lnTo>
                      <a:pt x="272813" y="442912"/>
                    </a:lnTo>
                    <a:cubicBezTo>
                      <a:pt x="271226" y="454025"/>
                      <a:pt x="271277" y="465498"/>
                      <a:pt x="268051" y="476250"/>
                    </a:cubicBezTo>
                    <a:cubicBezTo>
                      <a:pt x="262385" y="495139"/>
                      <a:pt x="258129" y="488354"/>
                      <a:pt x="244238" y="495300"/>
                    </a:cubicBezTo>
                    <a:cubicBezTo>
                      <a:pt x="239119" y="497860"/>
                      <a:pt x="234713" y="501650"/>
                      <a:pt x="229951" y="504825"/>
                    </a:cubicBezTo>
                    <a:cubicBezTo>
                      <a:pt x="221868" y="529069"/>
                      <a:pt x="231682" y="512330"/>
                      <a:pt x="210901" y="523875"/>
                    </a:cubicBezTo>
                    <a:cubicBezTo>
                      <a:pt x="200894" y="529435"/>
                      <a:pt x="193685" y="541505"/>
                      <a:pt x="182326" y="542925"/>
                    </a:cubicBezTo>
                    <a:cubicBezTo>
                      <a:pt x="125258" y="550058"/>
                      <a:pt x="156981" y="546624"/>
                      <a:pt x="87076" y="552450"/>
                    </a:cubicBezTo>
                    <a:cubicBezTo>
                      <a:pt x="74376" y="550862"/>
                      <a:pt x="61004" y="552061"/>
                      <a:pt x="48976" y="547687"/>
                    </a:cubicBezTo>
                    <a:cubicBezTo>
                      <a:pt x="40907" y="544753"/>
                      <a:pt x="29699" y="525916"/>
                      <a:pt x="25163" y="519112"/>
                    </a:cubicBezTo>
                    <a:cubicBezTo>
                      <a:pt x="26751" y="514350"/>
                      <a:pt x="26376" y="508375"/>
                      <a:pt x="29926" y="504825"/>
                    </a:cubicBezTo>
                    <a:cubicBezTo>
                      <a:pt x="33476" y="501275"/>
                      <a:pt x="39193" y="500062"/>
                      <a:pt x="44213" y="500062"/>
                    </a:cubicBezTo>
                    <a:cubicBezTo>
                      <a:pt x="69663" y="500062"/>
                      <a:pt x="95013" y="503237"/>
                      <a:pt x="120413" y="504825"/>
                    </a:cubicBezTo>
                    <a:cubicBezTo>
                      <a:pt x="129938" y="506412"/>
                      <a:pt x="139562" y="507492"/>
                      <a:pt x="148988" y="509587"/>
                    </a:cubicBezTo>
                    <a:cubicBezTo>
                      <a:pt x="153889" y="510676"/>
                      <a:pt x="158406" y="513132"/>
                      <a:pt x="163276" y="514350"/>
                    </a:cubicBezTo>
                    <a:cubicBezTo>
                      <a:pt x="217130" y="527813"/>
                      <a:pt x="154358" y="508201"/>
                      <a:pt x="215663" y="528637"/>
                    </a:cubicBezTo>
                    <a:cubicBezTo>
                      <a:pt x="220426" y="530225"/>
                      <a:pt x="225774" y="530615"/>
                      <a:pt x="229951" y="533400"/>
                    </a:cubicBezTo>
                    <a:lnTo>
                      <a:pt x="244238" y="542925"/>
                    </a:lnTo>
                    <a:cubicBezTo>
                      <a:pt x="250588" y="552450"/>
                      <a:pt x="265533" y="560275"/>
                      <a:pt x="263288" y="571500"/>
                    </a:cubicBezTo>
                    <a:cubicBezTo>
                      <a:pt x="259764" y="589123"/>
                      <a:pt x="257875" y="610250"/>
                      <a:pt x="244238" y="623887"/>
                    </a:cubicBezTo>
                    <a:cubicBezTo>
                      <a:pt x="240191" y="627934"/>
                      <a:pt x="234713" y="630237"/>
                      <a:pt x="229951" y="633412"/>
                    </a:cubicBezTo>
                    <a:cubicBezTo>
                      <a:pt x="208517" y="665564"/>
                      <a:pt x="237236" y="630174"/>
                      <a:pt x="187088" y="652462"/>
                    </a:cubicBezTo>
                    <a:cubicBezTo>
                      <a:pt x="181857" y="654787"/>
                      <a:pt x="181139" y="662280"/>
                      <a:pt x="177563" y="666750"/>
                    </a:cubicBezTo>
                    <a:cubicBezTo>
                      <a:pt x="174758" y="670256"/>
                      <a:pt x="171213" y="673100"/>
                      <a:pt x="168038" y="67627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p:cNvCxnSpPr>
                <a:stCxn id="40" idx="0"/>
              </p:cNvCxnSpPr>
              <p:nvPr/>
            </p:nvCxnSpPr>
            <p:spPr>
              <a:xfrm flipV="1">
                <a:off x="2433638" y="1703786"/>
                <a:ext cx="7069" cy="3202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2440707" y="2663428"/>
                <a:ext cx="3534" cy="57864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mc:AlternateContent xmlns:mc="http://schemas.openxmlformats.org/markup-compatibility/2006" xmlns:a14="http://schemas.microsoft.com/office/drawing/2010/main">
        <mc:Choice Requires="a14">
          <p:sp>
            <p:nvSpPr>
              <p:cNvPr id="6" name="TextBox 5"/>
              <p:cNvSpPr txBox="1"/>
              <p:nvPr/>
            </p:nvSpPr>
            <p:spPr>
              <a:xfrm>
                <a:off x="730598" y="3176396"/>
                <a:ext cx="4827374" cy="1734449"/>
              </a:xfrm>
              <a:prstGeom prst="rect">
                <a:avLst/>
              </a:prstGeom>
              <a:noFill/>
            </p:spPr>
            <p:txBody>
              <a:bodyPr wrap="square" rtlCol="0">
                <a:spAutoFit/>
              </a:bodyPr>
              <a:lstStyle/>
              <a:p>
                <a:r>
                  <a:rPr lang="en-US" sz="2400" dirty="0" smtClean="0"/>
                  <a:t>Use the current divider rule to get the transfer function:  </a:t>
                </a:r>
                <a14:m>
                  <m:oMath xmlns:m="http://schemas.openxmlformats.org/officeDocument/2006/math">
                    <m:f>
                      <m:fPr>
                        <m:ctrlPr>
                          <a:rPr lang="en-US" sz="2400" i="1" smtClean="0">
                            <a:latin typeface="Cambria Math" panose="02040503050406030204" pitchFamily="18" charset="0"/>
                          </a:rPr>
                        </m:ctrlPr>
                      </m:fPr>
                      <m:num>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𝐼</m:t>
                                </m:r>
                              </m:e>
                            </m:acc>
                          </m:e>
                          <m:sub>
                            <m:r>
                              <a:rPr lang="en-US" sz="2400" b="0" i="1" smtClean="0">
                                <a:latin typeface="Cambria Math" panose="02040503050406030204" pitchFamily="18" charset="0"/>
                              </a:rPr>
                              <m:t>𝐿</m:t>
                            </m:r>
                          </m:sub>
                        </m:sSub>
                      </m:num>
                      <m:den>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𝐼</m:t>
                            </m:r>
                          </m:e>
                          <m:sub>
                            <m:r>
                              <a:rPr lang="en-US" sz="2400" b="0" i="1" smtClean="0">
                                <a:latin typeface="Cambria Math" panose="02040503050406030204" pitchFamily="18" charset="0"/>
                              </a:rPr>
                              <m:t>𝑜</m:t>
                            </m:r>
                          </m:sub>
                        </m:sSub>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f>
                          <m:fPr>
                            <m:type m:val="skw"/>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𝑠𝐿</m:t>
                            </m:r>
                          </m:den>
                        </m:f>
                      </m:num>
                      <m:den>
                        <m:f>
                          <m:fPr>
                            <m:type m:val="skw"/>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𝑅</m:t>
                            </m:r>
                          </m:den>
                        </m:f>
                        <m:r>
                          <a:rPr lang="en-US" sz="2400" b="0" i="1" smtClean="0">
                            <a:latin typeface="Cambria Math" panose="02040503050406030204" pitchFamily="18" charset="0"/>
                          </a:rPr>
                          <m:t>+</m:t>
                        </m:r>
                        <m:f>
                          <m:fPr>
                            <m:type m:val="skw"/>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𝑠𝐿</m:t>
                            </m:r>
                          </m:den>
                        </m:f>
                      </m:den>
                    </m:f>
                  </m:oMath>
                </a14:m>
                <a:endParaRPr lang="en-US" sz="2400" dirty="0" smtClean="0"/>
              </a:p>
              <a:p>
                <a:r>
                  <a:rPr lang="en-US" sz="2400" dirty="0" smtClean="0"/>
                  <a:t>Or   </a:t>
                </a:r>
                <a14:m>
                  <m:oMath xmlns:m="http://schemas.openxmlformats.org/officeDocument/2006/math">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𝐿</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𝑜</m:t>
                            </m:r>
                          </m:sub>
                        </m:sSub>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1</m:t>
                        </m:r>
                      </m:num>
                      <m:den>
                        <m:f>
                          <m:fPr>
                            <m:type m:val="skw"/>
                            <m:ctrlPr>
                              <a:rPr lang="en-US" sz="2400" i="1">
                                <a:latin typeface="Cambria Math" panose="02040503050406030204" pitchFamily="18" charset="0"/>
                              </a:rPr>
                            </m:ctrlPr>
                          </m:fPr>
                          <m:num>
                            <m:r>
                              <a:rPr lang="en-US" sz="2400" b="0" i="1" smtClean="0">
                                <a:latin typeface="Cambria Math" panose="02040503050406030204" pitchFamily="18" charset="0"/>
                              </a:rPr>
                              <m:t>𝑠𝐿</m:t>
                            </m:r>
                          </m:num>
                          <m:den>
                            <m:r>
                              <a:rPr lang="en-US" sz="2400" i="1">
                                <a:latin typeface="Cambria Math" panose="02040503050406030204" pitchFamily="18" charset="0"/>
                              </a:rPr>
                              <m:t>𝑅</m:t>
                            </m:r>
                          </m:den>
                        </m:f>
                        <m:r>
                          <a:rPr lang="en-US" sz="2400" i="1">
                            <a:latin typeface="Cambria Math" panose="02040503050406030204" pitchFamily="18" charset="0"/>
                          </a:rPr>
                          <m:t>+</m:t>
                        </m:r>
                        <m:r>
                          <a:rPr lang="en-US" sz="2400" b="0" i="1" smtClean="0">
                            <a:latin typeface="Cambria Math" panose="02040503050406030204" pitchFamily="18" charset="0"/>
                          </a:rPr>
                          <m:t>1</m:t>
                        </m:r>
                      </m:den>
                    </m:f>
                  </m:oMath>
                </a14:m>
                <a:endParaRPr lang="en-US" sz="2400" dirty="0"/>
              </a:p>
            </p:txBody>
          </p:sp>
        </mc:Choice>
        <mc:Fallback xmlns="">
          <p:sp>
            <p:nvSpPr>
              <p:cNvPr id="6" name="TextBox 5"/>
              <p:cNvSpPr txBox="1">
                <a:spLocks noRot="1" noChangeAspect="1" noMove="1" noResize="1" noEditPoints="1" noAdjustHandles="1" noChangeArrowheads="1" noChangeShapeType="1" noTextEdit="1"/>
              </p:cNvSpPr>
              <p:nvPr/>
            </p:nvSpPr>
            <p:spPr>
              <a:xfrm>
                <a:off x="730598" y="3176396"/>
                <a:ext cx="4827374" cy="1734449"/>
              </a:xfrm>
              <a:prstGeom prst="rect">
                <a:avLst/>
              </a:prstGeom>
              <a:blipFill rotWithShape="0">
                <a:blip r:embed="rId6"/>
                <a:stretch>
                  <a:fillRect l="-2020" t="-280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168" name="Rectangle 7167"/>
              <p:cNvSpPr/>
              <p:nvPr/>
            </p:nvSpPr>
            <p:spPr>
              <a:xfrm>
                <a:off x="349153" y="4824542"/>
                <a:ext cx="8404418" cy="1353512"/>
              </a:xfrm>
              <a:prstGeom prst="rect">
                <a:avLst/>
              </a:prstGeom>
            </p:spPr>
            <p:txBody>
              <a:bodyPr wrap="square">
                <a:spAutoFit/>
              </a:bodyPr>
              <a:lstStyle/>
              <a:p>
                <a:pPr marL="342900" indent="-342900">
                  <a:buFont typeface="+mj-lt"/>
                  <a:buAutoNum type="arabicPeriod" startAt="4"/>
                </a:pPr>
                <a:r>
                  <a:rPr lang="en-US" sz="2400" dirty="0" smtClean="0">
                    <a:solidFill>
                      <a:srgbClr val="FF0000"/>
                    </a:solidFill>
                  </a:rPr>
                  <a:t>Find characteristic equation by setting denominator of transfer function to zero. Obtain general homogeneous solution.</a:t>
                </a:r>
              </a:p>
              <a:p>
                <a14:m>
                  <m:oMath xmlns:m="http://schemas.openxmlformats.org/officeDocument/2006/math">
                    <m:f>
                      <m:fPr>
                        <m:type m:val="skw"/>
                        <m:ctrlPr>
                          <a:rPr lang="en-US" sz="2400" i="1">
                            <a:latin typeface="Cambria Math" panose="02040503050406030204" pitchFamily="18" charset="0"/>
                          </a:rPr>
                        </m:ctrlPr>
                      </m:fPr>
                      <m:num>
                        <m:r>
                          <a:rPr lang="en-US" sz="2400" i="1">
                            <a:latin typeface="Cambria Math" panose="02040503050406030204" pitchFamily="18" charset="0"/>
                          </a:rPr>
                          <m:t>𝑠𝐿</m:t>
                        </m:r>
                      </m:num>
                      <m:den>
                        <m:r>
                          <a:rPr lang="en-US" sz="2400" i="1">
                            <a:latin typeface="Cambria Math" panose="02040503050406030204" pitchFamily="18" charset="0"/>
                          </a:rPr>
                          <m:t>𝑅</m:t>
                        </m:r>
                      </m:den>
                    </m:f>
                    <m:r>
                      <a:rPr lang="en-US" sz="2400" i="1">
                        <a:latin typeface="Cambria Math" panose="02040503050406030204" pitchFamily="18" charset="0"/>
                      </a:rPr>
                      <m:t>+</m:t>
                    </m:r>
                    <m:r>
                      <a:rPr lang="en-US" sz="2400" b="0" i="1" smtClean="0">
                        <a:solidFill>
                          <a:schemeClr val="tx1"/>
                        </a:solidFill>
                        <a:latin typeface="Cambria Math" panose="02040503050406030204" pitchFamily="18" charset="0"/>
                      </a:rPr>
                      <m:t>1=0</m:t>
                    </m:r>
                  </m:oMath>
                </a14:m>
                <a:r>
                  <a:rPr lang="en-US" sz="2400" dirty="0" smtClean="0">
                    <a:solidFill>
                      <a:schemeClr val="tx1"/>
                    </a:solidFill>
                  </a:rPr>
                  <a:t>   or   </a:t>
                </a:r>
                <a14:m>
                  <m:oMath xmlns:m="http://schemas.openxmlformats.org/officeDocument/2006/math">
                    <m:r>
                      <a:rPr lang="en-US" sz="2400" b="0" i="1" smtClean="0">
                        <a:solidFill>
                          <a:schemeClr val="tx1"/>
                        </a:solidFill>
                        <a:latin typeface="Cambria Math" panose="02040503050406030204" pitchFamily="18" charset="0"/>
                      </a:rPr>
                      <m:t>𝑠</m:t>
                    </m:r>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𝑅</m:t>
                    </m:r>
                    <m:r>
                      <a:rPr lang="en-US" sz="2400" b="0" i="1" smtClean="0">
                        <a:solidFill>
                          <a:schemeClr val="tx1"/>
                        </a:solidFill>
                        <a:latin typeface="Cambria Math" panose="02040503050406030204" pitchFamily="18" charset="0"/>
                      </a:rPr>
                      <m:t>/</m:t>
                    </m:r>
                    <m:r>
                      <a:rPr lang="en-US" sz="2400" b="0" i="1" smtClean="0">
                        <a:solidFill>
                          <a:schemeClr val="tx1"/>
                        </a:solidFill>
                        <a:latin typeface="Cambria Math" panose="02040503050406030204" pitchFamily="18" charset="0"/>
                      </a:rPr>
                      <m:t>𝐿</m:t>
                    </m:r>
                  </m:oMath>
                </a14:m>
                <a:r>
                  <a:rPr lang="en-US" sz="2400" dirty="0">
                    <a:solidFill>
                      <a:schemeClr val="tx1"/>
                    </a:solidFill>
                  </a:rPr>
                  <a:t> </a:t>
                </a:r>
                <a:r>
                  <a:rPr lang="en-US" sz="2400" dirty="0" smtClean="0">
                    <a:solidFill>
                      <a:schemeClr val="tx1"/>
                    </a:solidFill>
                  </a:rPr>
                  <a:t> and  </a:t>
                </a:r>
                <a14:m>
                  <m:oMath xmlns:m="http://schemas.openxmlformats.org/officeDocument/2006/math">
                    <m:r>
                      <a:rPr lang="en-US" sz="2400" i="1" smtClean="0">
                        <a:solidFill>
                          <a:schemeClr val="tx1"/>
                        </a:solidFill>
                        <a:latin typeface="Cambria Math" panose="02040503050406030204" pitchFamily="18" charset="0"/>
                        <a:ea typeface="Cambria Math" panose="02040503050406030204" pitchFamily="18" charset="0"/>
                      </a:rPr>
                      <m:t>𝜏</m:t>
                    </m:r>
                    <m:r>
                      <a:rPr lang="en-US" sz="2400" b="0" i="1" smtClean="0">
                        <a:solidFill>
                          <a:schemeClr val="tx1"/>
                        </a:solidFill>
                        <a:latin typeface="Cambria Math" panose="02040503050406030204" pitchFamily="18" charset="0"/>
                        <a:ea typeface="Cambria Math" panose="02040503050406030204" pitchFamily="18" charset="0"/>
                      </a:rPr>
                      <m:t>=</m:t>
                    </m:r>
                    <m:f>
                      <m:fPr>
                        <m:ctrlPr>
                          <a:rPr lang="en-US" sz="2400" b="0" i="1" smtClean="0">
                            <a:solidFill>
                              <a:schemeClr val="tx1"/>
                            </a:solidFill>
                            <a:latin typeface="Cambria Math" panose="02040503050406030204" pitchFamily="18" charset="0"/>
                            <a:ea typeface="Cambria Math" panose="02040503050406030204" pitchFamily="18" charset="0"/>
                          </a:rPr>
                        </m:ctrlPr>
                      </m:fPr>
                      <m:num>
                        <m:r>
                          <a:rPr lang="en-US" sz="2400" b="0" i="1" smtClean="0">
                            <a:solidFill>
                              <a:schemeClr val="tx1"/>
                            </a:solidFill>
                            <a:latin typeface="Cambria Math" panose="02040503050406030204" pitchFamily="18" charset="0"/>
                            <a:ea typeface="Cambria Math" panose="02040503050406030204" pitchFamily="18" charset="0"/>
                          </a:rPr>
                          <m:t>𝐿</m:t>
                        </m:r>
                      </m:num>
                      <m:den>
                        <m:r>
                          <a:rPr lang="en-US" sz="2400" b="0" i="1" smtClean="0">
                            <a:solidFill>
                              <a:schemeClr val="tx1"/>
                            </a:solidFill>
                            <a:latin typeface="Cambria Math" panose="02040503050406030204" pitchFamily="18" charset="0"/>
                            <a:ea typeface="Cambria Math" panose="02040503050406030204" pitchFamily="18" charset="0"/>
                          </a:rPr>
                          <m:t>𝑅</m:t>
                        </m:r>
                      </m:den>
                    </m:f>
                    <m:r>
                      <a:rPr lang="en-US" sz="2400" b="0" i="1" smtClean="0">
                        <a:solidFill>
                          <a:schemeClr val="tx1"/>
                        </a:solidFill>
                        <a:latin typeface="Cambria Math" panose="02040503050406030204" pitchFamily="18" charset="0"/>
                        <a:ea typeface="Cambria Math" panose="02040503050406030204" pitchFamily="18" charset="0"/>
                      </a:rPr>
                      <m:t>=20 </m:t>
                    </m:r>
                    <m:r>
                      <a:rPr lang="en-US" sz="2400" b="0" i="1" smtClean="0">
                        <a:solidFill>
                          <a:schemeClr val="tx1"/>
                        </a:solidFill>
                        <a:latin typeface="Cambria Math" panose="02040503050406030204" pitchFamily="18" charset="0"/>
                        <a:ea typeface="Cambria Math" panose="02040503050406030204" pitchFamily="18" charset="0"/>
                      </a:rPr>
                      <m:t>𝑚𝑠</m:t>
                    </m:r>
                    <m:r>
                      <a:rPr lang="en-US" sz="2400" b="0" i="1" smtClean="0">
                        <a:solidFill>
                          <a:schemeClr val="tx1"/>
                        </a:solidFill>
                        <a:latin typeface="Cambria Math" panose="02040503050406030204" pitchFamily="18" charset="0"/>
                        <a:ea typeface="Cambria Math" panose="02040503050406030204" pitchFamily="18" charset="0"/>
                      </a:rPr>
                      <m:t>=.02 </m:t>
                    </m:r>
                    <m:r>
                      <a:rPr lang="en-US" sz="2400" b="0" i="1" smtClean="0">
                        <a:solidFill>
                          <a:schemeClr val="tx1"/>
                        </a:solidFill>
                        <a:latin typeface="Cambria Math" panose="02040503050406030204" pitchFamily="18" charset="0"/>
                        <a:ea typeface="Cambria Math" panose="02040503050406030204" pitchFamily="18" charset="0"/>
                      </a:rPr>
                      <m:t>𝑠</m:t>
                    </m:r>
                  </m:oMath>
                </a14:m>
                <a:endParaRPr lang="en-US" sz="2400" dirty="0">
                  <a:solidFill>
                    <a:schemeClr val="tx1"/>
                  </a:solidFill>
                </a:endParaRPr>
              </a:p>
            </p:txBody>
          </p:sp>
        </mc:Choice>
        <mc:Fallback xmlns="">
          <p:sp>
            <p:nvSpPr>
              <p:cNvPr id="7168" name="Rectangle 7167"/>
              <p:cNvSpPr>
                <a:spLocks noRot="1" noChangeAspect="1" noMove="1" noResize="1" noEditPoints="1" noAdjustHandles="1" noChangeArrowheads="1" noChangeShapeType="1" noTextEdit="1"/>
              </p:cNvSpPr>
              <p:nvPr/>
            </p:nvSpPr>
            <p:spPr>
              <a:xfrm>
                <a:off x="349153" y="4824542"/>
                <a:ext cx="8404418" cy="1353512"/>
              </a:xfrm>
              <a:prstGeom prst="rect">
                <a:avLst/>
              </a:prstGeom>
              <a:blipFill rotWithShape="0">
                <a:blip r:embed="rId7"/>
                <a:stretch>
                  <a:fillRect l="-1160" t="-4054" r="-363" b="-4054"/>
                </a:stretch>
              </a:blipFill>
            </p:spPr>
            <p:txBody>
              <a:bodyPr/>
              <a:lstStyle/>
              <a:p>
                <a:r>
                  <a:rPr lang="en-US">
                    <a:noFill/>
                  </a:rPr>
                  <a:t> </a:t>
                </a:r>
              </a:p>
            </p:txBody>
          </p:sp>
        </mc:Fallback>
      </mc:AlternateContent>
    </p:spTree>
    <p:extLst>
      <p:ext uri="{BB962C8B-B14F-4D97-AF65-F5344CB8AC3E}">
        <p14:creationId xmlns:p14="http://schemas.microsoft.com/office/powerpoint/2010/main" val="3915350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250" y="304800"/>
            <a:ext cx="8953500" cy="533400"/>
          </a:xfrm>
        </p:spPr>
        <p:txBody>
          <a:bodyPr>
            <a:normAutofit fontScale="90000"/>
          </a:bodyPr>
          <a:lstStyle/>
          <a:p>
            <a:r>
              <a:rPr lang="en-US" sz="3600" dirty="0"/>
              <a:t>Solving first-order problems with transfer functions</a:t>
            </a:r>
            <a:r>
              <a:rPr lang="en-US" dirty="0"/>
              <a:t/>
            </a:r>
            <a:br>
              <a:rPr lang="en-US" dirty="0"/>
            </a:b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762000"/>
                <a:ext cx="8229600" cy="5364163"/>
              </a:xfrm>
            </p:spPr>
            <p:txBody>
              <a:bodyPr/>
              <a:lstStyle/>
              <a:p>
                <a:pPr marL="457200" indent="-457200">
                  <a:buFont typeface="+mj-lt"/>
                  <a:buAutoNum type="arabicPeriod" startAt="5"/>
                </a:pPr>
                <a:r>
                  <a:rPr lang="en-US" sz="2400" dirty="0" smtClean="0">
                    <a:solidFill>
                      <a:srgbClr val="FF0000"/>
                    </a:solidFill>
                  </a:rPr>
                  <a:t>Find the particular solution by inserting s=</a:t>
                </a:r>
                <a:r>
                  <a:rPr lang="en-US" sz="2400" dirty="0" err="1">
                    <a:solidFill>
                      <a:srgbClr val="FF0000"/>
                    </a:solidFill>
                  </a:rPr>
                  <a:t>j</a:t>
                </a:r>
                <a:r>
                  <a:rPr lang="en-US" sz="2400" dirty="0" err="1">
                    <a:solidFill>
                      <a:srgbClr val="FF0000"/>
                    </a:solidFill>
                    <a:latin typeface="Symbol" pitchFamily="18" charset="2"/>
                  </a:rPr>
                  <a:t>w</a:t>
                </a:r>
                <a:r>
                  <a:rPr lang="en-US" sz="2400" dirty="0">
                    <a:solidFill>
                      <a:srgbClr val="FF0000"/>
                    </a:solidFill>
                  </a:rPr>
                  <a:t> into transfer function and solving.</a:t>
                </a:r>
              </a:p>
              <a:p>
                <a:pPr marL="0" indent="0">
                  <a:buNone/>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𝐻</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𝑗</m:t>
                          </m:r>
                          <m:r>
                            <a:rPr lang="en-US" sz="2400" b="0" i="1" smtClean="0">
                              <a:latin typeface="Cambria Math" panose="02040503050406030204" pitchFamily="18" charset="0"/>
                            </a:rPr>
                            <m:t>50</m:t>
                          </m:r>
                        </m:e>
                      </m:d>
                      <m:r>
                        <a:rPr lang="en-US" sz="2400" b="0" i="1" smtClean="0">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𝐿</m:t>
                              </m:r>
                              <m:r>
                                <a:rPr lang="en-US" sz="2400" b="0" i="1" smtClean="0">
                                  <a:latin typeface="Cambria Math" panose="02040503050406030204" pitchFamily="18" charset="0"/>
                                </a:rPr>
                                <m:t>,</m:t>
                              </m:r>
                              <m:r>
                                <a:rPr lang="en-US" sz="2400" b="0" i="1" smtClean="0">
                                  <a:latin typeface="Cambria Math" panose="02040503050406030204" pitchFamily="18" charset="0"/>
                                </a:rPr>
                                <m:t>𝑝</m:t>
                              </m:r>
                            </m:sub>
                          </m:sSub>
                        </m:num>
                        <m:den>
                          <m:r>
                            <a:rPr lang="en-US" sz="2400" b="0" i="1" smtClean="0">
                              <a:latin typeface="Cambria Math" panose="02040503050406030204" pitchFamily="18" charset="0"/>
                            </a:rPr>
                            <m:t>2</m:t>
                          </m:r>
                        </m:den>
                      </m:f>
                      <m:r>
                        <a:rPr lang="en-US" sz="2400" b="0" i="0"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𝑗</m:t>
                              </m:r>
                              <m:r>
                                <a:rPr lang="en-US" sz="2400" b="0" i="1" smtClean="0">
                                  <a:latin typeface="Cambria Math" panose="02040503050406030204" pitchFamily="18" charset="0"/>
                                </a:rPr>
                                <m:t>50</m:t>
                              </m:r>
                              <m:d>
                                <m:dPr>
                                  <m:ctrlPr>
                                    <a:rPr lang="en-US" sz="2400" b="0" i="1" smtClean="0">
                                      <a:latin typeface="Cambria Math" panose="02040503050406030204" pitchFamily="18" charset="0"/>
                                    </a:rPr>
                                  </m:ctrlPr>
                                </m:dPr>
                                <m:e>
                                  <m:r>
                                    <a:rPr lang="en-US" sz="2400" b="0" i="1" smtClean="0">
                                      <a:latin typeface="Cambria Math" panose="02040503050406030204" pitchFamily="18" charset="0"/>
                                    </a:rPr>
                                    <m:t>.2</m:t>
                                  </m:r>
                                </m:e>
                              </m:d>
                            </m:num>
                            <m:den>
                              <m:r>
                                <a:rPr lang="en-US" sz="2400" b="0" i="1" smtClean="0">
                                  <a:latin typeface="Cambria Math" panose="02040503050406030204" pitchFamily="18" charset="0"/>
                                </a:rPr>
                                <m:t>10</m:t>
                              </m:r>
                            </m:den>
                          </m:f>
                          <m:r>
                            <a:rPr lang="en-US" sz="2400" b="0" i="1" smtClean="0">
                              <a:latin typeface="Cambria Math" panose="02040503050406030204" pitchFamily="18" charset="0"/>
                            </a:rPr>
                            <m:t>+1</m:t>
                          </m:r>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1+</m:t>
                          </m:r>
                          <m:r>
                            <a:rPr lang="en-US" sz="2400" b="0" i="1" smtClean="0">
                              <a:latin typeface="Cambria Math" panose="02040503050406030204" pitchFamily="18" charset="0"/>
                            </a:rPr>
                            <m:t>𝑗</m:t>
                          </m:r>
                        </m:den>
                      </m:f>
                    </m:oMath>
                  </m:oMathPara>
                </a14:m>
                <a:endParaRPr lang="en-US" sz="2400" dirty="0" smtClean="0"/>
              </a:p>
              <a:p>
                <a:pPr marL="0" indent="0">
                  <a:buNone/>
                </a:pPr>
                <a:r>
                  <a:rPr lang="en-US" sz="2400" dirty="0" smtClean="0"/>
                  <a:t>So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𝐿</m:t>
                        </m:r>
                        <m:r>
                          <a:rPr lang="en-US" sz="2400" b="0" i="1" smtClean="0">
                            <a:latin typeface="Cambria Math" panose="02040503050406030204" pitchFamily="18" charset="0"/>
                          </a:rPr>
                          <m:t>,</m:t>
                        </m:r>
                        <m:r>
                          <a:rPr lang="en-US" sz="2400" b="0" i="1" smtClean="0">
                            <a:latin typeface="Cambria Math" panose="02040503050406030204" pitchFamily="18" charset="0"/>
                          </a:rPr>
                          <m:t>𝑝</m:t>
                        </m:r>
                      </m:sub>
                    </m:sSub>
                    <m:r>
                      <a:rPr lang="en-US" sz="2400" b="0" i="1" smtClean="0">
                        <a:latin typeface="Cambria Math" panose="02040503050406030204" pitchFamily="18" charset="0"/>
                      </a:rPr>
                      <m:t>=</m:t>
                    </m:r>
                    <m:f>
                      <m:fPr>
                        <m:ctrlPr>
                          <a:rPr lang="en-US" sz="2400" i="1">
                            <a:latin typeface="Cambria Math" panose="02040503050406030204" pitchFamily="18" charset="0"/>
                          </a:rPr>
                        </m:ctrlPr>
                      </m:fPr>
                      <m:num>
                        <m:r>
                          <a:rPr lang="en-US" sz="2400" b="0" i="1" smtClean="0">
                            <a:latin typeface="Cambria Math" panose="02040503050406030204" pitchFamily="18" charset="0"/>
                          </a:rPr>
                          <m:t>2</m:t>
                        </m:r>
                      </m:num>
                      <m:den>
                        <m:r>
                          <a:rPr lang="en-US" sz="2400" i="1">
                            <a:latin typeface="Cambria Math" panose="02040503050406030204" pitchFamily="18" charset="0"/>
                          </a:rPr>
                          <m:t>1+</m:t>
                        </m:r>
                        <m:r>
                          <a:rPr lang="en-US" sz="2400" i="1">
                            <a:latin typeface="Cambria Math" panose="02040503050406030204" pitchFamily="18" charset="0"/>
                          </a:rPr>
                          <m:t>𝑗</m:t>
                        </m:r>
                      </m:den>
                    </m:f>
                    <m:r>
                      <a:rPr lang="en-US" sz="2400" b="0" i="1" smtClean="0">
                        <a:latin typeface="Cambria Math" panose="02040503050406030204" pitchFamily="18" charset="0"/>
                      </a:rPr>
                      <m:t>=1−</m:t>
                    </m:r>
                    <m:r>
                      <a:rPr lang="en-US" sz="2400" b="0" i="1" smtClean="0">
                        <a:latin typeface="Cambria Math" panose="02040503050406030204" pitchFamily="18" charset="0"/>
                      </a:rPr>
                      <m:t>𝑗</m:t>
                    </m:r>
                    <m:r>
                      <a:rPr lang="en-US" sz="2400" b="0" i="1" smtClean="0">
                        <a:latin typeface="Cambria Math" panose="02040503050406030204" pitchFamily="18" charset="0"/>
                      </a:rPr>
                      <m:t> </m:t>
                    </m:r>
                    <m:r>
                      <a:rPr lang="en-US" sz="2400" b="0" i="1" smtClean="0">
                        <a:latin typeface="Cambria Math" panose="02040503050406030204" pitchFamily="18" charset="0"/>
                      </a:rPr>
                      <m:t>𝐴</m:t>
                    </m:r>
                    <m:r>
                      <a:rPr lang="en-US" sz="2400" b="0" i="1" smtClean="0">
                        <a:latin typeface="Cambria Math" panose="02040503050406030204" pitchFamily="18" charset="0"/>
                      </a:rPr>
                      <m:t>⇒ </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𝑖</m:t>
                        </m:r>
                      </m:e>
                      <m:sub>
                        <m:r>
                          <a:rPr lang="en-US" sz="2400" b="0" i="1" smtClean="0">
                            <a:latin typeface="Cambria Math" panose="02040503050406030204" pitchFamily="18" charset="0"/>
                          </a:rPr>
                          <m:t>𝐿</m:t>
                        </m:r>
                        <m:r>
                          <a:rPr lang="en-US" sz="2400" b="0" i="1" smtClean="0">
                            <a:latin typeface="Cambria Math" panose="02040503050406030204" pitchFamily="18" charset="0"/>
                          </a:rPr>
                          <m:t>,</m:t>
                        </m:r>
                        <m:r>
                          <a:rPr lang="en-US" sz="2400" b="0" i="1" smtClean="0">
                            <a:latin typeface="Cambria Math" panose="02040503050406030204" pitchFamily="18" charset="0"/>
                          </a:rPr>
                          <m:t>𝑝</m:t>
                        </m:r>
                      </m:sub>
                    </m:sSub>
                    <m:d>
                      <m:dPr>
                        <m:ctrlPr>
                          <a:rPr lang="en-US" sz="2400" b="0" i="1" smtClean="0">
                            <a:latin typeface="Cambria Math" panose="02040503050406030204" pitchFamily="18" charset="0"/>
                          </a:rPr>
                        </m:ctrlPr>
                      </m:dPr>
                      <m:e>
                        <m:r>
                          <a:rPr lang="en-US" sz="2400" b="0" i="1" smtClean="0">
                            <a:latin typeface="Cambria Math" panose="02040503050406030204" pitchFamily="18" charset="0"/>
                          </a:rPr>
                          <m:t>𝑡</m:t>
                        </m:r>
                      </m:e>
                    </m:d>
                    <m:r>
                      <a:rPr lang="en-US" sz="2400" b="0" i="1" smtClean="0">
                        <a:latin typeface="Cambria Math" panose="02040503050406030204" pitchFamily="18" charset="0"/>
                      </a:rPr>
                      <m:t>=</m:t>
                    </m:r>
                    <m:func>
                      <m:funcPr>
                        <m:ctrlPr>
                          <a:rPr lang="en-US" sz="2400" b="0" i="1" smtClean="0">
                            <a:latin typeface="Cambria Math" panose="02040503050406030204" pitchFamily="18" charset="0"/>
                          </a:rPr>
                        </m:ctrlPr>
                      </m:funcPr>
                      <m:fName>
                        <m:r>
                          <m:rPr>
                            <m:sty m:val="p"/>
                          </m:rPr>
                          <a:rPr lang="en-US" sz="2400" b="0" i="0" smtClean="0">
                            <a:latin typeface="Cambria Math" panose="02040503050406030204" pitchFamily="18" charset="0"/>
                          </a:rPr>
                          <m:t>cos</m:t>
                        </m:r>
                      </m:fName>
                      <m:e>
                        <m:d>
                          <m:dPr>
                            <m:ctrlPr>
                              <a:rPr lang="en-US" sz="2400" b="0" i="1" smtClean="0">
                                <a:latin typeface="Cambria Math" panose="02040503050406030204" pitchFamily="18" charset="0"/>
                              </a:rPr>
                            </m:ctrlPr>
                          </m:dPr>
                          <m:e>
                            <m:r>
                              <a:rPr lang="en-US" sz="2400" b="0" i="1" smtClean="0">
                                <a:latin typeface="Cambria Math" panose="02040503050406030204" pitchFamily="18" charset="0"/>
                              </a:rPr>
                              <m:t>50</m:t>
                            </m:r>
                            <m:r>
                              <a:rPr lang="en-US" sz="2400" b="0" i="1" smtClean="0">
                                <a:latin typeface="Cambria Math" panose="02040503050406030204" pitchFamily="18" charset="0"/>
                              </a:rPr>
                              <m:t>𝑡</m:t>
                            </m:r>
                          </m:e>
                        </m:d>
                      </m:e>
                    </m:func>
                    <m:r>
                      <a:rPr lang="en-US" sz="2400" b="0" i="1" smtClean="0">
                        <a:latin typeface="Cambria Math" panose="02040503050406030204" pitchFamily="18" charset="0"/>
                      </a:rPr>
                      <m:t>+</m:t>
                    </m:r>
                    <m:r>
                      <m:rPr>
                        <m:sty m:val="p"/>
                      </m:rPr>
                      <a:rPr lang="en-US" sz="2400" b="0" i="0" smtClean="0">
                        <a:latin typeface="Cambria Math" panose="02040503050406030204" pitchFamily="18" charset="0"/>
                      </a:rPr>
                      <m:t>sin</m:t>
                    </m:r>
                    <m:r>
                      <a:rPr lang="en-US" sz="2400" b="0" i="1" smtClean="0">
                        <a:latin typeface="Cambria Math" panose="02040503050406030204" pitchFamily="18" charset="0"/>
                      </a:rPr>
                      <m:t>⁡(50</m:t>
                    </m:r>
                    <m:r>
                      <a:rPr lang="en-US" sz="2400" b="0" i="1" smtClean="0">
                        <a:latin typeface="Cambria Math" panose="02040503050406030204" pitchFamily="18" charset="0"/>
                      </a:rPr>
                      <m:t>𝑡</m:t>
                    </m:r>
                    <m:r>
                      <a:rPr lang="en-US" sz="2400" b="0" i="1" smtClean="0">
                        <a:latin typeface="Cambria Math" panose="02040503050406030204" pitchFamily="18" charset="0"/>
                      </a:rPr>
                      <m:t>)</m:t>
                    </m:r>
                  </m:oMath>
                </a14:m>
                <a:r>
                  <a:rPr lang="en-US" sz="2400" dirty="0" smtClean="0"/>
                  <a:t> A</a:t>
                </a: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762000"/>
                <a:ext cx="8229600" cy="5364163"/>
              </a:xfrm>
              <a:blipFill rotWithShape="0">
                <a:blip r:embed="rId2"/>
                <a:stretch>
                  <a:fillRect l="-1185" t="-11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457200" y="3444081"/>
                <a:ext cx="8382000" cy="2874057"/>
              </a:xfrm>
              <a:prstGeom prst="rect">
                <a:avLst/>
              </a:prstGeom>
            </p:spPr>
            <p:txBody>
              <a:bodyPr wrap="square">
                <a:spAutoFit/>
              </a:bodyPr>
              <a:lstStyle/>
              <a:p>
                <a:pPr marL="342900" indent="-342900">
                  <a:buFont typeface="+mj-lt"/>
                  <a:buAutoNum type="arabicPeriod" startAt="6"/>
                </a:pPr>
                <a:r>
                  <a:rPr lang="en-US" sz="2400" dirty="0" smtClean="0">
                    <a:solidFill>
                      <a:srgbClr val="7030A0"/>
                    </a:solidFill>
                  </a:rPr>
                  <a:t>Plug in initial condition to COMPLETE solution (general homogeneous plus particular) to get specific solution</a:t>
                </a:r>
              </a:p>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m:t>
                          </m:r>
                          <m:r>
                            <a:rPr lang="en-US" sz="2400" b="0" i="1" smtClean="0">
                              <a:latin typeface="Cambria Math" panose="02040503050406030204" pitchFamily="18" charset="0"/>
                            </a:rPr>
                            <m:t>h</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b="0" i="1" smtClean="0">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r>
                            <a:rPr lang="en-US" sz="2400" i="1">
                              <a:latin typeface="Cambria Math" panose="02040503050406030204" pitchFamily="18" charset="0"/>
                            </a:rPr>
                            <m:t>,</m:t>
                          </m:r>
                          <m:r>
                            <a:rPr lang="en-US" sz="2400" i="1">
                              <a:latin typeface="Cambria Math" panose="02040503050406030204" pitchFamily="18" charset="0"/>
                            </a:rPr>
                            <m:t>𝑝</m:t>
                          </m:r>
                        </m:sub>
                      </m:sSub>
                      <m:d>
                        <m:dPr>
                          <m:ctrlPr>
                            <a:rPr lang="en-US" sz="2400" i="1">
                              <a:latin typeface="Cambria Math" panose="02040503050406030204" pitchFamily="18" charset="0"/>
                            </a:rPr>
                          </m:ctrlPr>
                        </m:dPr>
                        <m:e>
                          <m:r>
                            <a:rPr lang="en-US" sz="2400" i="1">
                              <a:latin typeface="Cambria Math" panose="02040503050406030204" pitchFamily="18" charset="0"/>
                            </a:rPr>
                            <m:t>𝑡</m:t>
                          </m:r>
                        </m:e>
                      </m:d>
                      <m:r>
                        <a:rPr lang="en-US" sz="2400" b="0" i="1" smtClean="0">
                          <a:latin typeface="Cambria Math" panose="02040503050406030204" pitchFamily="18" charset="0"/>
                        </a:rPr>
                        <m:t>=</m:t>
                      </m:r>
                      <m:r>
                        <a:rPr lang="en-US" sz="2400" b="0" i="1" smtClean="0">
                          <a:latin typeface="Cambria Math" panose="02040503050406030204" pitchFamily="18" charset="0"/>
                        </a:rPr>
                        <m:t>𝐴</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𝑒</m:t>
                          </m:r>
                        </m:e>
                        <m:sup>
                          <m:r>
                            <a:rPr lang="en-US" sz="2400" b="0" i="1" smtClean="0">
                              <a:latin typeface="Cambria Math" panose="02040503050406030204" pitchFamily="18" charset="0"/>
                            </a:rPr>
                            <m:t>−</m:t>
                          </m:r>
                          <m:r>
                            <a:rPr lang="en-US" sz="2400" b="0" i="1" smtClean="0">
                              <a:latin typeface="Cambria Math" panose="02040503050406030204" pitchFamily="18" charset="0"/>
                            </a:rPr>
                            <m:t>𝑡</m:t>
                          </m:r>
                          <m:r>
                            <a:rPr lang="en-US" sz="2400" b="0" i="1" smtClean="0">
                              <a:latin typeface="Cambria Math" panose="02040503050406030204" pitchFamily="18" charset="0"/>
                            </a:rPr>
                            <m:t>/</m:t>
                          </m:r>
                          <m:r>
                            <a:rPr lang="en-US" sz="2400" b="0" i="1" smtClean="0">
                              <a:latin typeface="Cambria Math" panose="02040503050406030204" pitchFamily="18" charset="0"/>
                              <a:ea typeface="Cambria Math" panose="02040503050406030204" pitchFamily="18" charset="0"/>
                            </a:rPr>
                            <m:t>𝜏</m:t>
                          </m:r>
                        </m:sup>
                      </m:sSup>
                      <m:r>
                        <a:rPr lang="en-US" sz="2400" b="0" i="1" smtClean="0">
                          <a:latin typeface="Cambria Math" panose="02040503050406030204" pitchFamily="18" charset="0"/>
                        </a:rPr>
                        <m:t>+</m:t>
                      </m:r>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d>
                            <m:dPr>
                              <m:ctrlPr>
                                <a:rPr lang="en-US" sz="2400" i="1">
                                  <a:latin typeface="Cambria Math" panose="02040503050406030204" pitchFamily="18" charset="0"/>
                                </a:rPr>
                              </m:ctrlPr>
                            </m:dPr>
                            <m:e>
                              <m:r>
                                <a:rPr lang="en-US" sz="2400" i="1">
                                  <a:latin typeface="Cambria Math" panose="02040503050406030204" pitchFamily="18" charset="0"/>
                                </a:rPr>
                                <m:t>50</m:t>
                              </m:r>
                              <m:r>
                                <a:rPr lang="en-US" sz="2400" i="1">
                                  <a:latin typeface="Cambria Math" panose="02040503050406030204" pitchFamily="18" charset="0"/>
                                </a:rPr>
                                <m:t>𝑡</m:t>
                              </m:r>
                            </m:e>
                          </m:d>
                        </m:e>
                      </m:func>
                      <m:r>
                        <a:rPr lang="en-US" sz="2400" i="1">
                          <a:latin typeface="Cambria Math" panose="02040503050406030204" pitchFamily="18" charset="0"/>
                        </a:rPr>
                        <m:t>+</m:t>
                      </m:r>
                      <m:r>
                        <m:rPr>
                          <m:sty m:val="p"/>
                        </m:rPr>
                        <a:rPr lang="en-US" sz="2400">
                          <a:latin typeface="Cambria Math" panose="02040503050406030204" pitchFamily="18" charset="0"/>
                        </a:rPr>
                        <m:t>sin</m:t>
                      </m:r>
                      <m:r>
                        <a:rPr lang="en-US" sz="2400" i="1">
                          <a:latin typeface="Cambria Math" panose="02040503050406030204" pitchFamily="18" charset="0"/>
                        </a:rPr>
                        <m:t>⁡(50</m:t>
                      </m:r>
                      <m:r>
                        <a:rPr lang="en-US" sz="2400" i="1">
                          <a:latin typeface="Cambria Math" panose="02040503050406030204" pitchFamily="18" charset="0"/>
                        </a:rPr>
                        <m:t>𝑡</m:t>
                      </m:r>
                      <m:r>
                        <a:rPr lang="en-US" sz="2400" i="1">
                          <a:latin typeface="Cambria Math" panose="02040503050406030204" pitchFamily="18" charset="0"/>
                        </a:rPr>
                        <m:t>)</m:t>
                      </m:r>
                      <m:r>
                        <m:rPr>
                          <m:nor/>
                        </m:rPr>
                        <a:rPr lang="en-US" sz="2400" dirty="0"/>
                        <m:t> </m:t>
                      </m:r>
                      <m:r>
                        <m:rPr>
                          <m:nor/>
                        </m:rPr>
                        <a:rPr lang="en-US" sz="2400" dirty="0"/>
                        <m:t>A</m:t>
                      </m:r>
                    </m:oMath>
                  </m:oMathPara>
                </a14:m>
                <a:endParaRPr lang="en-US" sz="2400" dirty="0" smtClean="0"/>
              </a:p>
              <a:p>
                <a:pP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𝑖</m:t>
                          </m:r>
                        </m:e>
                        <m:sub>
                          <m:r>
                            <a:rPr lang="en-US" sz="2400" i="1">
                              <a:latin typeface="Cambria Math" panose="02040503050406030204" pitchFamily="18" charset="0"/>
                            </a:rPr>
                            <m:t>𝐿</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0</m:t>
                              </m:r>
                            </m:e>
                            <m:sub>
                              <m:r>
                                <a:rPr lang="en-US" sz="2400" i="1">
                                  <a:latin typeface="Cambria Math" panose="02040503050406030204" pitchFamily="18" charset="0"/>
                                </a:rPr>
                                <m:t>−</m:t>
                              </m:r>
                            </m:sub>
                          </m:sSub>
                        </m:e>
                      </m:d>
                      <m:r>
                        <a:rPr lang="en-US" sz="2400" i="1">
                          <a:latin typeface="Cambria Math" panose="02040503050406030204" pitchFamily="18" charset="0"/>
                        </a:rPr>
                        <m:t>=0</m:t>
                      </m:r>
                      <m:r>
                        <a:rPr lang="en-US" sz="2400" i="1">
                          <a:latin typeface="Cambria Math" panose="02040503050406030204" pitchFamily="18" charset="0"/>
                        </a:rPr>
                        <m:t>𝐴</m:t>
                      </m:r>
                      <m:r>
                        <a:rPr lang="en-US" sz="2400" b="0" i="1" smtClean="0">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m:t>
                          </m:r>
                          <m:r>
                            <a:rPr lang="en-US" sz="2400" b="0" i="1" smtClean="0">
                              <a:latin typeface="Cambria Math" panose="02040503050406030204" pitchFamily="18" charset="0"/>
                            </a:rPr>
                            <m:t>0</m:t>
                          </m:r>
                          <m:r>
                            <a:rPr lang="en-US" sz="2400" i="1">
                              <a:latin typeface="Cambria Math" panose="02040503050406030204" pitchFamily="18" charset="0"/>
                            </a:rPr>
                            <m:t>/</m:t>
                          </m:r>
                          <m:r>
                            <a:rPr lang="en-US" sz="2400" i="1">
                              <a:latin typeface="Cambria Math" panose="02040503050406030204" pitchFamily="18" charset="0"/>
                              <a:ea typeface="Cambria Math" panose="02040503050406030204" pitchFamily="18" charset="0"/>
                            </a:rPr>
                            <m:t>𝜏</m:t>
                          </m:r>
                        </m:sup>
                      </m:sSup>
                      <m:r>
                        <a:rPr lang="en-US" sz="2400" i="1">
                          <a:latin typeface="Cambria Math" panose="02040503050406030204" pitchFamily="18" charset="0"/>
                        </a:rPr>
                        <m:t>+</m:t>
                      </m:r>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d>
                            <m:dPr>
                              <m:ctrlPr>
                                <a:rPr lang="en-US" sz="2400" i="1">
                                  <a:latin typeface="Cambria Math" panose="02040503050406030204" pitchFamily="18" charset="0"/>
                                </a:rPr>
                              </m:ctrlPr>
                            </m:dPr>
                            <m:e>
                              <m:r>
                                <a:rPr lang="en-US" sz="2400" i="1">
                                  <a:latin typeface="Cambria Math" panose="02040503050406030204" pitchFamily="18" charset="0"/>
                                </a:rPr>
                                <m:t>0</m:t>
                              </m:r>
                              <m:r>
                                <a:rPr lang="en-US" sz="2400" i="1">
                                  <a:latin typeface="Cambria Math" panose="02040503050406030204" pitchFamily="18" charset="0"/>
                                </a:rPr>
                                <m:t>𝑡</m:t>
                              </m:r>
                            </m:e>
                          </m:d>
                        </m:e>
                      </m:func>
                      <m:r>
                        <a:rPr lang="en-US" sz="2400" i="1">
                          <a:latin typeface="Cambria Math" panose="02040503050406030204" pitchFamily="18" charset="0"/>
                        </a:rPr>
                        <m:t>+</m:t>
                      </m:r>
                      <m:r>
                        <m:rPr>
                          <m:sty m:val="p"/>
                        </m:rPr>
                        <a:rPr lang="en-US" sz="2400">
                          <a:latin typeface="Cambria Math" panose="02040503050406030204" pitchFamily="18" charset="0"/>
                        </a:rPr>
                        <m:t>sin</m:t>
                      </m:r>
                      <m:r>
                        <a:rPr lang="en-US" sz="2400" i="1">
                          <a:latin typeface="Cambria Math" panose="02040503050406030204" pitchFamily="18" charset="0"/>
                        </a:rPr>
                        <m:t>⁡(0</m:t>
                      </m:r>
                      <m:r>
                        <a:rPr lang="en-US" sz="2400" i="1">
                          <a:latin typeface="Cambria Math" panose="02040503050406030204" pitchFamily="18" charset="0"/>
                        </a:rPr>
                        <m:t>𝑡</m:t>
                      </m:r>
                      <m:r>
                        <a:rPr lang="en-US" sz="2400" i="1">
                          <a:latin typeface="Cambria Math" panose="02040503050406030204" pitchFamily="18" charset="0"/>
                        </a:rPr>
                        <m:t>)</m:t>
                      </m:r>
                    </m:oMath>
                  </m:oMathPara>
                </a14:m>
                <a:endParaRPr lang="en-US" sz="2400" dirty="0" smtClean="0"/>
              </a:p>
              <a:p>
                <a:r>
                  <a:rPr lang="en-US" sz="2400" dirty="0" smtClean="0"/>
                  <a:t>Or    </a:t>
                </a:r>
                <a14:m>
                  <m:oMath xmlns:m="http://schemas.openxmlformats.org/officeDocument/2006/math">
                    <m:r>
                      <a:rPr lang="en-US" sz="2400" i="1">
                        <a:latin typeface="Cambria Math" panose="02040503050406030204" pitchFamily="18" charset="0"/>
                      </a:rPr>
                      <m:t>0</m:t>
                    </m:r>
                    <m:r>
                      <a:rPr lang="en-US" sz="2400" i="1">
                        <a:latin typeface="Cambria Math" panose="02040503050406030204" pitchFamily="18" charset="0"/>
                      </a:rPr>
                      <m:t>𝐴</m:t>
                    </m:r>
                    <m:r>
                      <a:rPr lang="en-US" sz="2400" i="1">
                        <a:latin typeface="Cambria Math" panose="02040503050406030204" pitchFamily="18" charset="0"/>
                      </a:rPr>
                      <m:t>=</m:t>
                    </m:r>
                    <m:r>
                      <a:rPr lang="en-US" sz="2400" i="1">
                        <a:latin typeface="Cambria Math" panose="02040503050406030204" pitchFamily="18" charset="0"/>
                      </a:rPr>
                      <m:t>𝐴</m:t>
                    </m:r>
                    <m:sSup>
                      <m:sSupPr>
                        <m:ctrlPr>
                          <a:rPr lang="en-US" sz="2400" i="1">
                            <a:latin typeface="Cambria Math" panose="02040503050406030204" pitchFamily="18" charset="0"/>
                          </a:rPr>
                        </m:ctrlPr>
                      </m:sSupPr>
                      <m:e>
                        <m:r>
                          <a:rPr lang="en-US" sz="2400" i="1">
                            <a:latin typeface="Cambria Math" panose="02040503050406030204" pitchFamily="18" charset="0"/>
                          </a:rPr>
                          <m:t>𝑒</m:t>
                        </m:r>
                      </m:e>
                      <m:sup>
                        <m:r>
                          <a:rPr lang="en-US" sz="2400" i="1">
                            <a:latin typeface="Cambria Math" panose="02040503050406030204" pitchFamily="18" charset="0"/>
                          </a:rPr>
                          <m:t>−0/</m:t>
                        </m:r>
                        <m:r>
                          <a:rPr lang="en-US" sz="2400" i="1">
                            <a:latin typeface="Cambria Math" panose="02040503050406030204" pitchFamily="18" charset="0"/>
                            <a:ea typeface="Cambria Math" panose="02040503050406030204" pitchFamily="18" charset="0"/>
                          </a:rPr>
                          <m:t>𝜏</m:t>
                        </m:r>
                      </m:sup>
                    </m:sSup>
                    <m:r>
                      <a:rPr lang="en-US" sz="2400" i="1">
                        <a:latin typeface="Cambria Math" panose="02040503050406030204" pitchFamily="18" charset="0"/>
                      </a:rPr>
                      <m:t>+</m:t>
                    </m:r>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d>
                          <m:dPr>
                            <m:ctrlPr>
                              <a:rPr lang="en-US" sz="2400" i="1">
                                <a:latin typeface="Cambria Math" panose="02040503050406030204" pitchFamily="18" charset="0"/>
                              </a:rPr>
                            </m:ctrlPr>
                          </m:dPr>
                          <m:e>
                            <m:r>
                              <a:rPr lang="en-US" sz="2400" i="1">
                                <a:latin typeface="Cambria Math" panose="02040503050406030204" pitchFamily="18" charset="0"/>
                              </a:rPr>
                              <m:t>0</m:t>
                            </m:r>
                            <m:r>
                              <a:rPr lang="en-US" sz="2400" i="1">
                                <a:latin typeface="Cambria Math" panose="02040503050406030204" pitchFamily="18" charset="0"/>
                              </a:rPr>
                              <m:t>𝑡</m:t>
                            </m:r>
                          </m:e>
                        </m:d>
                      </m:e>
                    </m:func>
                  </m:oMath>
                </a14:m>
                <a:r>
                  <a:rPr lang="en-US" sz="2400" dirty="0" smtClean="0"/>
                  <a:t>    or     </a:t>
                </a:r>
                <a14:m>
                  <m:oMath xmlns:m="http://schemas.openxmlformats.org/officeDocument/2006/math">
                    <m:r>
                      <a:rPr lang="en-US" sz="2400" b="0" i="1" smtClean="0">
                        <a:latin typeface="Cambria Math" panose="02040503050406030204" pitchFamily="18" charset="0"/>
                      </a:rPr>
                      <m:t>𝐴</m:t>
                    </m:r>
                    <m:r>
                      <a:rPr lang="en-US" sz="2400" b="0" i="1" smtClean="0">
                        <a:latin typeface="Cambria Math" panose="02040503050406030204" pitchFamily="18" charset="0"/>
                      </a:rPr>
                      <m:t>=−1</m:t>
                    </m:r>
                  </m:oMath>
                </a14:m>
                <a:endParaRPr lang="en-US" sz="2400" dirty="0" smtClean="0">
                  <a:solidFill>
                    <a:srgbClr val="7030A0"/>
                  </a:solidFill>
                </a:endParaRPr>
              </a:p>
              <a:p>
                <a:pPr>
                  <a:lnSpc>
                    <a:spcPts val="3800"/>
                  </a:lnSpc>
                  <a:spcBef>
                    <a:spcPts val="9000"/>
                  </a:spcBef>
                </a:pPr>
                <a14:m>
                  <m:oMathPara xmlns:m="http://schemas.openxmlformats.org/officeDocument/2006/math">
                    <m:oMathParaPr>
                      <m:jc m:val="centerGroup"/>
                    </m:oMathParaPr>
                    <m:oMath xmlns:m="http://schemas.openxmlformats.org/officeDocument/2006/math">
                      <m:sSub>
                        <m:sSubPr>
                          <m:ctrlPr>
                            <a:rPr lang="en-US" sz="2400" i="1" smtClean="0">
                              <a:solidFill>
                                <a:srgbClr val="C00000"/>
                              </a:solidFill>
                              <a:latin typeface="Cambria Math" panose="02040503050406030204" pitchFamily="18" charset="0"/>
                            </a:rPr>
                          </m:ctrlPr>
                        </m:sSubPr>
                        <m:e>
                          <m:r>
                            <a:rPr lang="en-US" sz="2400" i="1">
                              <a:solidFill>
                                <a:srgbClr val="C00000"/>
                              </a:solidFill>
                              <a:latin typeface="Cambria Math" panose="02040503050406030204" pitchFamily="18" charset="0"/>
                            </a:rPr>
                            <m:t>𝑖</m:t>
                          </m:r>
                        </m:e>
                        <m:sub>
                          <m:r>
                            <a:rPr lang="en-US" sz="2400" i="1">
                              <a:solidFill>
                                <a:srgbClr val="C00000"/>
                              </a:solidFill>
                              <a:latin typeface="Cambria Math" panose="02040503050406030204" pitchFamily="18" charset="0"/>
                            </a:rPr>
                            <m:t>𝐿</m:t>
                          </m:r>
                        </m:sub>
                      </m:sSub>
                      <m:d>
                        <m:dPr>
                          <m:ctrlPr>
                            <a:rPr lang="en-US" sz="2400" i="1">
                              <a:solidFill>
                                <a:srgbClr val="C00000"/>
                              </a:solidFill>
                              <a:latin typeface="Cambria Math" panose="02040503050406030204" pitchFamily="18" charset="0"/>
                            </a:rPr>
                          </m:ctrlPr>
                        </m:dPr>
                        <m:e>
                          <m:r>
                            <a:rPr lang="en-US" sz="2400" i="1">
                              <a:solidFill>
                                <a:srgbClr val="C00000"/>
                              </a:solidFill>
                              <a:latin typeface="Cambria Math" panose="02040503050406030204" pitchFamily="18" charset="0"/>
                            </a:rPr>
                            <m:t>𝑡</m:t>
                          </m:r>
                        </m:e>
                      </m:d>
                      <m:r>
                        <a:rPr lang="en-US" sz="2400" i="1">
                          <a:solidFill>
                            <a:srgbClr val="C00000"/>
                          </a:solidFill>
                          <a:latin typeface="Cambria Math" panose="02040503050406030204" pitchFamily="18" charset="0"/>
                        </a:rPr>
                        <m:t>=</m:t>
                      </m:r>
                      <m:func>
                        <m:funcPr>
                          <m:ctrlPr>
                            <a:rPr lang="en-US" sz="2400" i="1">
                              <a:solidFill>
                                <a:srgbClr val="C00000"/>
                              </a:solidFill>
                              <a:latin typeface="Cambria Math" panose="02040503050406030204" pitchFamily="18" charset="0"/>
                            </a:rPr>
                          </m:ctrlPr>
                        </m:funcPr>
                        <m:fName>
                          <m:r>
                            <m:rPr>
                              <m:sty m:val="p"/>
                            </m:rPr>
                            <a:rPr lang="en-US" sz="2400">
                              <a:solidFill>
                                <a:srgbClr val="C00000"/>
                              </a:solidFill>
                              <a:latin typeface="Cambria Math" panose="02040503050406030204" pitchFamily="18" charset="0"/>
                            </a:rPr>
                            <m:t>cos</m:t>
                          </m:r>
                        </m:fName>
                        <m:e>
                          <m:d>
                            <m:dPr>
                              <m:ctrlPr>
                                <a:rPr lang="en-US" sz="2400" i="1">
                                  <a:solidFill>
                                    <a:srgbClr val="C00000"/>
                                  </a:solidFill>
                                  <a:latin typeface="Cambria Math" panose="02040503050406030204" pitchFamily="18" charset="0"/>
                                </a:rPr>
                              </m:ctrlPr>
                            </m:dPr>
                            <m:e>
                              <m:r>
                                <a:rPr lang="en-US" sz="2400" i="1">
                                  <a:solidFill>
                                    <a:srgbClr val="C00000"/>
                                  </a:solidFill>
                                  <a:latin typeface="Cambria Math" panose="02040503050406030204" pitchFamily="18" charset="0"/>
                                </a:rPr>
                                <m:t>50</m:t>
                              </m:r>
                              <m:r>
                                <a:rPr lang="en-US" sz="2400" i="1">
                                  <a:solidFill>
                                    <a:srgbClr val="C00000"/>
                                  </a:solidFill>
                                  <a:latin typeface="Cambria Math" panose="02040503050406030204" pitchFamily="18" charset="0"/>
                                </a:rPr>
                                <m:t>𝑡</m:t>
                              </m:r>
                            </m:e>
                          </m:d>
                        </m:e>
                      </m:func>
                      <m:r>
                        <a:rPr lang="en-US" sz="2400" i="1">
                          <a:solidFill>
                            <a:srgbClr val="C00000"/>
                          </a:solidFill>
                          <a:latin typeface="Cambria Math" panose="02040503050406030204" pitchFamily="18" charset="0"/>
                        </a:rPr>
                        <m:t>+</m:t>
                      </m:r>
                      <m:r>
                        <m:rPr>
                          <m:sty m:val="p"/>
                        </m:rPr>
                        <a:rPr lang="en-US" sz="2400">
                          <a:solidFill>
                            <a:srgbClr val="C00000"/>
                          </a:solidFill>
                          <a:latin typeface="Cambria Math" panose="02040503050406030204" pitchFamily="18" charset="0"/>
                        </a:rPr>
                        <m:t>sin</m:t>
                      </m:r>
                      <m:r>
                        <a:rPr lang="en-US" sz="2400" i="1">
                          <a:solidFill>
                            <a:srgbClr val="C00000"/>
                          </a:solidFill>
                          <a:latin typeface="Cambria Math" panose="02040503050406030204" pitchFamily="18" charset="0"/>
                        </a:rPr>
                        <m:t>⁡(50</m:t>
                      </m:r>
                      <m:r>
                        <a:rPr lang="en-US" sz="2400" i="1">
                          <a:solidFill>
                            <a:srgbClr val="C00000"/>
                          </a:solidFill>
                          <a:latin typeface="Cambria Math" panose="02040503050406030204" pitchFamily="18" charset="0"/>
                        </a:rPr>
                        <m:t>𝑡</m:t>
                      </m:r>
                      <m:r>
                        <a:rPr lang="en-US" sz="2400" i="1">
                          <a:solidFill>
                            <a:srgbClr val="C00000"/>
                          </a:solidFill>
                          <a:latin typeface="Cambria Math" panose="02040503050406030204" pitchFamily="18" charset="0"/>
                        </a:rPr>
                        <m:t>)−</m:t>
                      </m:r>
                      <m:sSup>
                        <m:sSupPr>
                          <m:ctrlPr>
                            <a:rPr lang="en-US" sz="2400" i="1">
                              <a:solidFill>
                                <a:srgbClr val="C00000"/>
                              </a:solidFill>
                              <a:latin typeface="Cambria Math" panose="02040503050406030204" pitchFamily="18" charset="0"/>
                            </a:rPr>
                          </m:ctrlPr>
                        </m:sSupPr>
                        <m:e>
                          <m:r>
                            <a:rPr lang="en-US" sz="2400" i="1">
                              <a:solidFill>
                                <a:srgbClr val="C00000"/>
                              </a:solidFill>
                              <a:latin typeface="Cambria Math" panose="02040503050406030204" pitchFamily="18" charset="0"/>
                            </a:rPr>
                            <m:t>𝑒</m:t>
                          </m:r>
                        </m:e>
                        <m:sup>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rPr>
                            <m:t>𝑡</m:t>
                          </m:r>
                          <m:r>
                            <a:rPr lang="en-US" sz="2400" i="1">
                              <a:solidFill>
                                <a:srgbClr val="C00000"/>
                              </a:solidFill>
                              <a:latin typeface="Cambria Math" panose="02040503050406030204" pitchFamily="18" charset="0"/>
                            </a:rPr>
                            <m:t>/</m:t>
                          </m:r>
                          <m:r>
                            <a:rPr lang="en-US" sz="2400" i="1">
                              <a:solidFill>
                                <a:srgbClr val="C00000"/>
                              </a:solidFill>
                              <a:latin typeface="Cambria Math" panose="02040503050406030204" pitchFamily="18" charset="0"/>
                              <a:ea typeface="Cambria Math" panose="02040503050406030204" pitchFamily="18" charset="0"/>
                            </a:rPr>
                            <m:t>𝜏</m:t>
                          </m:r>
                        </m:sup>
                      </m:sSup>
                      <m:r>
                        <m:rPr>
                          <m:nor/>
                        </m:rPr>
                        <a:rPr lang="en-US" sz="2400" b="0" i="0" smtClean="0">
                          <a:solidFill>
                            <a:srgbClr val="C00000"/>
                          </a:solidFill>
                          <a:latin typeface="Cambria Math" panose="02040503050406030204" pitchFamily="18" charset="0"/>
                          <a:ea typeface="Cambria Math" panose="02040503050406030204" pitchFamily="18" charset="0"/>
                        </a:rPr>
                        <m:t>   </m:t>
                      </m:r>
                      <m:r>
                        <m:rPr>
                          <m:nor/>
                        </m:rPr>
                        <a:rPr lang="en-US" sz="2400" dirty="0">
                          <a:solidFill>
                            <a:srgbClr val="C00000"/>
                          </a:solidFill>
                        </a:rPr>
                        <m:t>A</m:t>
                      </m:r>
                    </m:oMath>
                  </m:oMathPara>
                </a14:m>
                <a:endParaRPr lang="en-US" sz="2400" dirty="0">
                  <a:solidFill>
                    <a:srgbClr val="C00000"/>
                  </a:solidFill>
                </a:endParaRPr>
              </a:p>
              <a:p>
                <a:endParaRPr lang="en-US" sz="2400" dirty="0">
                  <a:solidFill>
                    <a:srgbClr val="7030A0"/>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457200" y="3444081"/>
                <a:ext cx="8382000" cy="2874057"/>
              </a:xfrm>
              <a:prstGeom prst="rect">
                <a:avLst/>
              </a:prstGeom>
              <a:blipFill rotWithShape="0">
                <a:blip r:embed="rId3"/>
                <a:stretch>
                  <a:fillRect l="-1164" t="-1911"/>
                </a:stretch>
              </a:blipFill>
            </p:spPr>
            <p:txBody>
              <a:bodyPr/>
              <a:lstStyle/>
              <a:p>
                <a:r>
                  <a:rPr lang="en-US">
                    <a:noFill/>
                  </a:rPr>
                  <a:t> </a:t>
                </a:r>
              </a:p>
            </p:txBody>
          </p:sp>
        </mc:Fallback>
      </mc:AlternateContent>
    </p:spTree>
    <p:extLst>
      <p:ext uri="{BB962C8B-B14F-4D97-AF65-F5344CB8AC3E}">
        <p14:creationId xmlns:p14="http://schemas.microsoft.com/office/powerpoint/2010/main" val="35730644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458200" cy="914400"/>
          </a:xfrm>
        </p:spPr>
        <p:txBody>
          <a:bodyPr>
            <a:noAutofit/>
          </a:bodyPr>
          <a:lstStyle/>
          <a:p>
            <a:pPr lvl="1" algn="l" rtl="0">
              <a:spcBef>
                <a:spcPct val="0"/>
              </a:spcBef>
            </a:pPr>
            <a:r>
              <a:rPr lang="en-US" sz="3200" dirty="0" smtClean="0">
                <a:latin typeface="+mj-lt"/>
              </a:rPr>
              <a:t>TRANSFER FUNCTION EXAMPLES FOR CIRCUITS EXCITED ONLY BY INITIAL CONDITIONS</a:t>
            </a:r>
            <a:endParaRPr lang="en-US" sz="3200" dirty="0">
              <a:latin typeface="+mj-lt"/>
            </a:endParaRPr>
          </a:p>
        </p:txBody>
      </p:sp>
      <p:sp>
        <p:nvSpPr>
          <p:cNvPr id="3" name="Content Placeholder 2"/>
          <p:cNvSpPr>
            <a:spLocks noGrp="1"/>
          </p:cNvSpPr>
          <p:nvPr>
            <p:ph idx="1"/>
          </p:nvPr>
        </p:nvSpPr>
        <p:spPr>
          <a:xfrm>
            <a:off x="533400" y="1295400"/>
            <a:ext cx="8229600" cy="4525963"/>
          </a:xfrm>
        </p:spPr>
        <p:txBody>
          <a:bodyPr>
            <a:normAutofit fontScale="70000" lnSpcReduction="20000"/>
          </a:bodyPr>
          <a:lstStyle/>
          <a:p>
            <a:pPr marL="0" indent="0">
              <a:buNone/>
            </a:pPr>
            <a:r>
              <a:rPr lang="en-US" sz="3400" dirty="0" smtClean="0"/>
              <a:t>ALGORITHM (circuits excited by initial conditions):</a:t>
            </a:r>
          </a:p>
          <a:p>
            <a:pPr>
              <a:buFont typeface="+mj-lt"/>
              <a:buAutoNum type="arabicPeriod"/>
            </a:pPr>
            <a:r>
              <a:rPr lang="en-US" sz="3400" dirty="0" smtClean="0"/>
              <a:t>Get circuit.</a:t>
            </a:r>
          </a:p>
          <a:p>
            <a:pPr>
              <a:buFont typeface="+mj-lt"/>
              <a:buAutoNum type="arabicPeriod"/>
            </a:pPr>
            <a:r>
              <a:rPr lang="en-US" sz="3400" dirty="0" smtClean="0"/>
              <a:t>Find initial condition on energy storage element (draw circuit for t&lt;0  if needed).</a:t>
            </a:r>
          </a:p>
          <a:p>
            <a:pPr>
              <a:buFont typeface="+mj-lt"/>
              <a:buAutoNum type="arabicPeriod"/>
            </a:pPr>
            <a:r>
              <a:rPr lang="en-US" sz="3400" dirty="0" smtClean="0">
                <a:solidFill>
                  <a:srgbClr val="FF0000"/>
                </a:solidFill>
              </a:rPr>
              <a:t>Add a source to the circuit so that you recover the original circuit when you set the source to zero!</a:t>
            </a:r>
          </a:p>
          <a:p>
            <a:pPr>
              <a:buFont typeface="+mj-lt"/>
              <a:buAutoNum type="arabicPeriod"/>
            </a:pPr>
            <a:r>
              <a:rPr lang="en-US" sz="3400" dirty="0" smtClean="0"/>
              <a:t>Find  transfer function of desired output in terms of source (draw circuit for t&gt;0 .)</a:t>
            </a:r>
          </a:p>
          <a:p>
            <a:pPr>
              <a:buFont typeface="+mj-lt"/>
              <a:buAutoNum type="arabicPeriod"/>
            </a:pPr>
            <a:r>
              <a:rPr lang="en-US" sz="3400" dirty="0" smtClean="0"/>
              <a:t>Find characteristic equation by setting denominator of transfer function to zero. Obtain general homogeneous solution.</a:t>
            </a:r>
          </a:p>
          <a:p>
            <a:pPr>
              <a:buFont typeface="+mj-lt"/>
              <a:buAutoNum type="arabicPeriod"/>
            </a:pPr>
            <a:r>
              <a:rPr lang="en-US" sz="3400" dirty="0" smtClean="0">
                <a:solidFill>
                  <a:srgbClr val="FF0000"/>
                </a:solidFill>
              </a:rPr>
              <a:t>Plug in initial condition to the general homogeneous solution to get specific solution. (The particular solution is zero</a:t>
            </a:r>
            <a:r>
              <a:rPr lang="en-US" dirty="0" smtClean="0">
                <a:solidFill>
                  <a:srgbClr val="FF0000"/>
                </a:solidFill>
              </a:rPr>
              <a:t>.)</a:t>
            </a:r>
          </a:p>
          <a:p>
            <a:pPr>
              <a:buFont typeface="+mj-lt"/>
              <a:buAutoNum type="arabicPeriod"/>
            </a:pPr>
            <a:endParaRPr lang="en-US" dirty="0" smtClean="0">
              <a:solidFill>
                <a:srgbClr val="FF0000"/>
              </a:solidFill>
            </a:endParaRPr>
          </a:p>
          <a:p>
            <a:endParaRPr lang="en-US" dirty="0"/>
          </a:p>
        </p:txBody>
      </p:sp>
    </p:spTree>
    <p:extLst>
      <p:ext uri="{BB962C8B-B14F-4D97-AF65-F5344CB8AC3E}">
        <p14:creationId xmlns:p14="http://schemas.microsoft.com/office/powerpoint/2010/main" val="7887543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256" y="89722"/>
            <a:ext cx="8229600" cy="792162"/>
          </a:xfrm>
        </p:spPr>
        <p:txBody>
          <a:bodyPr>
            <a:normAutofit/>
          </a:bodyPr>
          <a:lstStyle/>
          <a:p>
            <a:r>
              <a:rPr lang="en-US" sz="4000" dirty="0" smtClean="0"/>
              <a:t>Method 1 – add a voltage source</a:t>
            </a:r>
            <a:endParaRPr lang="en-US" sz="4000" dirty="0"/>
          </a:p>
        </p:txBody>
      </p:sp>
      <p:pic>
        <p:nvPicPr>
          <p:cNvPr id="4" name="Picture 2"/>
          <p:cNvPicPr>
            <a:picLocks noChangeAspect="1" noChangeArrowheads="1"/>
          </p:cNvPicPr>
          <p:nvPr/>
        </p:nvPicPr>
        <p:blipFill>
          <a:blip r:embed="rId2" cstate="print"/>
          <a:srcRect/>
          <a:stretch>
            <a:fillRect/>
          </a:stretch>
        </p:blipFill>
        <p:spPr bwMode="auto">
          <a:xfrm>
            <a:off x="245476" y="748093"/>
            <a:ext cx="2362375" cy="1676400"/>
          </a:xfrm>
          <a:prstGeom prst="rect">
            <a:avLst/>
          </a:prstGeom>
          <a:noFill/>
          <a:ln w="9525">
            <a:noFill/>
            <a:miter lim="800000"/>
            <a:headEnd/>
            <a:tailEnd/>
          </a:ln>
          <a:effectLst/>
        </p:spPr>
      </p:pic>
      <p:sp>
        <p:nvSpPr>
          <p:cNvPr id="5" name="Title 1"/>
          <p:cNvSpPr txBox="1">
            <a:spLocks/>
          </p:cNvSpPr>
          <p:nvPr/>
        </p:nvSpPr>
        <p:spPr>
          <a:xfrm>
            <a:off x="2659792" y="879351"/>
            <a:ext cx="6179408" cy="381000"/>
          </a:xfrm>
          <a:prstGeom prst="rect">
            <a:avLst/>
          </a:prstGeom>
        </p:spPr>
        <p:txBody>
          <a:bodyPr vert="horz" lIns="91440" tIns="45720" rIns="91440" bIns="45720" rtlCol="0" anchor="ctr">
            <a:noAutofit/>
          </a:bodyPr>
          <a:lstStyle/>
          <a:p>
            <a:pPr marL="0" marR="0" lvl="1"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Find the voltage across the capacitor for t&gt;0</a:t>
            </a:r>
            <a:r>
              <a:rPr kumimoji="0" lang="en-US" sz="14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a:t>
            </a:r>
            <a:endParaRPr kumimoji="0" lang="en-US" sz="1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3" name="TextBox 2"/>
          <p:cNvSpPr txBox="1"/>
          <p:nvPr/>
        </p:nvSpPr>
        <p:spPr>
          <a:xfrm>
            <a:off x="2670089" y="1284896"/>
            <a:ext cx="6169111" cy="1200329"/>
          </a:xfrm>
          <a:prstGeom prst="rect">
            <a:avLst/>
          </a:prstGeom>
          <a:noFill/>
        </p:spPr>
        <p:txBody>
          <a:bodyPr wrap="square" rtlCol="0">
            <a:spAutoFit/>
          </a:bodyPr>
          <a:lstStyle/>
          <a:p>
            <a:r>
              <a:rPr lang="en-US" sz="2400" dirty="0" smtClean="0"/>
              <a:t>We’ll only concentrate on the step where we add the fictitious source. For t&gt;0 the circuit looks like this on the right.</a:t>
            </a:r>
            <a:endParaRPr lang="en-US" sz="2400" dirty="0"/>
          </a:p>
        </p:txBody>
      </p:sp>
      <p:grpSp>
        <p:nvGrpSpPr>
          <p:cNvPr id="44" name="Group 43"/>
          <p:cNvGrpSpPr/>
          <p:nvPr/>
        </p:nvGrpSpPr>
        <p:grpSpPr>
          <a:xfrm>
            <a:off x="5749496" y="2005781"/>
            <a:ext cx="2896129" cy="2104754"/>
            <a:chOff x="5029200" y="2463910"/>
            <a:chExt cx="2896129" cy="2104754"/>
          </a:xfrm>
        </p:grpSpPr>
        <p:grpSp>
          <p:nvGrpSpPr>
            <p:cNvPr id="7" name="Group 6"/>
            <p:cNvGrpSpPr/>
            <p:nvPr/>
          </p:nvGrpSpPr>
          <p:grpSpPr>
            <a:xfrm>
              <a:off x="7116112" y="2924218"/>
              <a:ext cx="420252" cy="1601737"/>
              <a:chOff x="5066148" y="1912143"/>
              <a:chExt cx="420252" cy="1545428"/>
            </a:xfrm>
          </p:grpSpPr>
          <p:cxnSp>
            <p:nvCxnSpPr>
              <p:cNvPr id="24" name="Straight Connector 23"/>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5354234" y="2964944"/>
              <a:ext cx="536100" cy="1603720"/>
              <a:chOff x="3132049" y="1703786"/>
              <a:chExt cx="536100" cy="1538287"/>
            </a:xfrm>
          </p:grpSpPr>
          <p:cxnSp>
            <p:nvCxnSpPr>
              <p:cNvPr id="18" name="Straight Connector 17"/>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3132049" y="2540793"/>
                <a:ext cx="536100" cy="160217"/>
                <a:chOff x="2767913" y="996778"/>
                <a:chExt cx="536100" cy="160217"/>
              </a:xfrm>
            </p:grpSpPr>
            <p:sp>
              <p:nvSpPr>
                <p:cNvPr id="22" name="Arc 21"/>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Arc 22"/>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cxnSp>
          <p:nvCxnSpPr>
            <p:cNvPr id="9" name="Straight Connector 8"/>
            <p:cNvCxnSpPr/>
            <p:nvPr/>
          </p:nvCxnSpPr>
          <p:spPr>
            <a:xfrm flipH="1">
              <a:off x="5623636" y="2945412"/>
              <a:ext cx="1700730" cy="1599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623636" y="4525494"/>
              <a:ext cx="1700730" cy="376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5628280" y="3062426"/>
              <a:ext cx="825" cy="38109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358165" y="2939856"/>
              <a:ext cx="7082" cy="27641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029200" y="3317421"/>
              <a:ext cx="405880" cy="923330"/>
            </a:xfrm>
            <a:prstGeom prst="rect">
              <a:avLst/>
            </a:prstGeom>
            <a:noFill/>
          </p:spPr>
          <p:txBody>
            <a:bodyPr wrap="none" rtlCol="0">
              <a:spAutoFit/>
            </a:bodyPr>
            <a:lstStyle/>
            <a:p>
              <a:r>
                <a:rPr lang="en-US" dirty="0" smtClean="0"/>
                <a:t> -</a:t>
              </a:r>
            </a:p>
            <a:p>
              <a:r>
                <a:rPr lang="en-US" dirty="0" err="1" smtClean="0"/>
                <a:t>V</a:t>
              </a:r>
              <a:r>
                <a:rPr lang="en-US" baseline="-25000" dirty="0" err="1" smtClean="0"/>
                <a:t>c</a:t>
              </a:r>
              <a:endParaRPr lang="en-US" baseline="-25000" dirty="0" smtClean="0"/>
            </a:p>
            <a:p>
              <a:r>
                <a:rPr lang="en-US" dirty="0" smtClean="0"/>
                <a:t>  +</a:t>
              </a:r>
              <a:endParaRPr lang="en-US" dirty="0"/>
            </a:p>
          </p:txBody>
        </p:sp>
        <p:sp>
          <p:nvSpPr>
            <p:cNvPr id="14" name="TextBox 13"/>
            <p:cNvSpPr txBox="1"/>
            <p:nvPr/>
          </p:nvSpPr>
          <p:spPr>
            <a:xfrm>
              <a:off x="6796159" y="3011436"/>
              <a:ext cx="399468" cy="1477328"/>
            </a:xfrm>
            <a:prstGeom prst="rect">
              <a:avLst/>
            </a:prstGeom>
            <a:noFill/>
          </p:spPr>
          <p:txBody>
            <a:bodyPr wrap="none" rtlCol="0">
              <a:spAutoFit/>
            </a:bodyPr>
            <a:lstStyle/>
            <a:p>
              <a:r>
                <a:rPr lang="en-US" dirty="0" smtClean="0"/>
                <a:t>+</a:t>
              </a:r>
            </a:p>
            <a:p>
              <a:endParaRPr lang="en-US" dirty="0" smtClean="0"/>
            </a:p>
            <a:p>
              <a:r>
                <a:rPr lang="en-US" dirty="0" smtClean="0"/>
                <a:t>V</a:t>
              </a:r>
              <a:r>
                <a:rPr lang="en-US" baseline="-25000" dirty="0" smtClean="0"/>
                <a:t>R</a:t>
              </a:r>
            </a:p>
            <a:p>
              <a:endParaRPr lang="en-US" dirty="0" smtClean="0"/>
            </a:p>
            <a:p>
              <a:r>
                <a:rPr lang="en-US" dirty="0" smtClean="0"/>
                <a:t>-</a:t>
              </a:r>
              <a:endParaRPr lang="en-US" dirty="0"/>
            </a:p>
          </p:txBody>
        </p:sp>
        <p:sp>
          <p:nvSpPr>
            <p:cNvPr id="15" name="TextBox 14"/>
            <p:cNvSpPr txBox="1"/>
            <p:nvPr/>
          </p:nvSpPr>
          <p:spPr>
            <a:xfrm>
              <a:off x="5245286" y="2942376"/>
              <a:ext cx="341760" cy="461665"/>
            </a:xfrm>
            <a:prstGeom prst="rect">
              <a:avLst/>
            </a:prstGeom>
            <a:noFill/>
          </p:spPr>
          <p:txBody>
            <a:bodyPr wrap="none" rtlCol="0">
              <a:spAutoFit/>
            </a:bodyPr>
            <a:lstStyle/>
            <a:p>
              <a:r>
                <a:rPr lang="en-US" sz="2400" dirty="0" err="1" smtClean="0"/>
                <a:t>i</a:t>
              </a:r>
              <a:r>
                <a:rPr lang="en-US" sz="2400" baseline="-25000" dirty="0" err="1" smtClean="0"/>
                <a:t>c</a:t>
              </a:r>
              <a:endParaRPr lang="en-US" sz="2400" baseline="-25000" dirty="0"/>
            </a:p>
          </p:txBody>
        </p:sp>
        <p:sp>
          <p:nvSpPr>
            <p:cNvPr id="16" name="TextBox 15"/>
            <p:cNvSpPr txBox="1"/>
            <p:nvPr/>
          </p:nvSpPr>
          <p:spPr>
            <a:xfrm>
              <a:off x="7474623" y="2794394"/>
              <a:ext cx="367408" cy="461665"/>
            </a:xfrm>
            <a:prstGeom prst="rect">
              <a:avLst/>
            </a:prstGeom>
            <a:noFill/>
          </p:spPr>
          <p:txBody>
            <a:bodyPr wrap="none" rtlCol="0">
              <a:spAutoFit/>
            </a:bodyPr>
            <a:lstStyle/>
            <a:p>
              <a:r>
                <a:rPr lang="en-US" sz="2400" dirty="0" err="1" smtClean="0"/>
                <a:t>i</a:t>
              </a:r>
              <a:r>
                <a:rPr lang="en-US" sz="2400" baseline="-25000" dirty="0" err="1"/>
                <a:t>R</a:t>
              </a:r>
              <a:endParaRPr lang="en-US" sz="2400" baseline="-25000" dirty="0"/>
            </a:p>
          </p:txBody>
        </p:sp>
        <p:sp>
          <p:nvSpPr>
            <p:cNvPr id="17" name="TextBox 16"/>
            <p:cNvSpPr txBox="1"/>
            <p:nvPr/>
          </p:nvSpPr>
          <p:spPr>
            <a:xfrm>
              <a:off x="6226977" y="2463910"/>
              <a:ext cx="494046" cy="369332"/>
            </a:xfrm>
            <a:prstGeom prst="rect">
              <a:avLst/>
            </a:prstGeom>
            <a:noFill/>
          </p:spPr>
          <p:txBody>
            <a:bodyPr wrap="none" rtlCol="0">
              <a:spAutoFit/>
            </a:bodyPr>
            <a:lstStyle/>
            <a:p>
              <a:r>
                <a:rPr lang="en-US" dirty="0" smtClean="0"/>
                <a:t>t&gt;0</a:t>
              </a:r>
              <a:endParaRPr lang="en-US" dirty="0"/>
            </a:p>
          </p:txBody>
        </p:sp>
        <p:sp>
          <p:nvSpPr>
            <p:cNvPr id="41" name="TextBox 40"/>
            <p:cNvSpPr txBox="1"/>
            <p:nvPr/>
          </p:nvSpPr>
          <p:spPr>
            <a:xfrm>
              <a:off x="7573951" y="3440707"/>
              <a:ext cx="351378" cy="461665"/>
            </a:xfrm>
            <a:prstGeom prst="rect">
              <a:avLst/>
            </a:prstGeom>
            <a:noFill/>
          </p:spPr>
          <p:txBody>
            <a:bodyPr wrap="none" rtlCol="0">
              <a:spAutoFit/>
            </a:bodyPr>
            <a:lstStyle/>
            <a:p>
              <a:r>
                <a:rPr lang="en-US" sz="2400" dirty="0" smtClean="0"/>
                <a:t>R</a:t>
              </a:r>
              <a:endParaRPr lang="en-US" sz="2400" dirty="0"/>
            </a:p>
          </p:txBody>
        </p:sp>
        <mc:AlternateContent xmlns:mc="http://schemas.openxmlformats.org/markup-compatibility/2006" xmlns:a14="http://schemas.microsoft.com/office/drawing/2010/main">
          <mc:Choice Requires="a14">
            <p:sp>
              <p:nvSpPr>
                <p:cNvPr id="42" name="TextBox 41"/>
                <p:cNvSpPr txBox="1"/>
                <p:nvPr/>
              </p:nvSpPr>
              <p:spPr>
                <a:xfrm>
                  <a:off x="5918687" y="3509508"/>
                  <a:ext cx="308290" cy="5204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𝑠𝐶</m:t>
                            </m:r>
                          </m:den>
                        </m:f>
                      </m:oMath>
                    </m:oMathPara>
                  </a14:m>
                  <a:endParaRPr lang="en-US" dirty="0"/>
                </a:p>
              </p:txBody>
            </p:sp>
          </mc:Choice>
          <mc:Fallback xmlns="">
            <p:sp>
              <p:nvSpPr>
                <p:cNvPr id="42" name="TextBox 41"/>
                <p:cNvSpPr txBox="1">
                  <a:spLocks noRot="1" noChangeAspect="1" noMove="1" noResize="1" noEditPoints="1" noAdjustHandles="1" noChangeArrowheads="1" noChangeShapeType="1" noTextEdit="1"/>
                </p:cNvSpPr>
                <p:nvPr/>
              </p:nvSpPr>
              <p:spPr>
                <a:xfrm>
                  <a:off x="5918687" y="3509508"/>
                  <a:ext cx="308290" cy="520463"/>
                </a:xfrm>
                <a:prstGeom prst="rect">
                  <a:avLst/>
                </a:prstGeom>
                <a:blipFill rotWithShape="0">
                  <a:blip r:embed="rId3"/>
                  <a:stretch>
                    <a:fillRect/>
                  </a:stretch>
                </a:blipFill>
              </p:spPr>
              <p:txBody>
                <a:bodyPr/>
                <a:lstStyle/>
                <a:p>
                  <a:r>
                    <a:rPr lang="en-US">
                      <a:noFill/>
                    </a:rPr>
                    <a:t> </a:t>
                  </a:r>
                </a:p>
              </p:txBody>
            </p:sp>
          </mc:Fallback>
        </mc:AlternateContent>
      </p:grpSp>
      <p:grpSp>
        <p:nvGrpSpPr>
          <p:cNvPr id="82" name="Group 81"/>
          <p:cNvGrpSpPr/>
          <p:nvPr/>
        </p:nvGrpSpPr>
        <p:grpSpPr>
          <a:xfrm>
            <a:off x="83953" y="2408916"/>
            <a:ext cx="2896129" cy="2692066"/>
            <a:chOff x="1045916" y="3237134"/>
            <a:chExt cx="2896129" cy="2692066"/>
          </a:xfrm>
        </p:grpSpPr>
        <p:grpSp>
          <p:nvGrpSpPr>
            <p:cNvPr id="46" name="Group 45"/>
            <p:cNvGrpSpPr/>
            <p:nvPr/>
          </p:nvGrpSpPr>
          <p:grpSpPr>
            <a:xfrm>
              <a:off x="3132828" y="3697442"/>
              <a:ext cx="420252" cy="1601737"/>
              <a:chOff x="5066148" y="1912143"/>
              <a:chExt cx="420252" cy="1545428"/>
            </a:xfrm>
          </p:grpSpPr>
          <p:cxnSp>
            <p:nvCxnSpPr>
              <p:cNvPr id="65" name="Straight Connector 64"/>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1370950" y="3738168"/>
              <a:ext cx="536100" cy="1603720"/>
              <a:chOff x="3132049" y="1703786"/>
              <a:chExt cx="536100" cy="1538287"/>
            </a:xfrm>
          </p:grpSpPr>
          <p:cxnSp>
            <p:nvCxnSpPr>
              <p:cNvPr id="59" name="Straight Connector 58"/>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3132049" y="2540793"/>
                <a:ext cx="536100" cy="160217"/>
                <a:chOff x="2767913" y="996778"/>
                <a:chExt cx="536100" cy="160217"/>
              </a:xfrm>
            </p:grpSpPr>
            <p:sp>
              <p:nvSpPr>
                <p:cNvPr id="63" name="Arc 62"/>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4" name="Arc 63"/>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cxnSp>
          <p:nvCxnSpPr>
            <p:cNvPr id="48" name="Straight Connector 47"/>
            <p:cNvCxnSpPr/>
            <p:nvPr/>
          </p:nvCxnSpPr>
          <p:spPr>
            <a:xfrm flipH="1">
              <a:off x="1640352" y="3718636"/>
              <a:ext cx="1700730" cy="1599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1644996" y="3835650"/>
              <a:ext cx="825" cy="38109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3374881" y="3713080"/>
              <a:ext cx="7082" cy="27641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2" name="TextBox 51"/>
            <p:cNvSpPr txBox="1"/>
            <p:nvPr/>
          </p:nvSpPr>
          <p:spPr>
            <a:xfrm>
              <a:off x="1045916" y="4090645"/>
              <a:ext cx="405880" cy="923330"/>
            </a:xfrm>
            <a:prstGeom prst="rect">
              <a:avLst/>
            </a:prstGeom>
            <a:noFill/>
          </p:spPr>
          <p:txBody>
            <a:bodyPr wrap="none" rtlCol="0">
              <a:spAutoFit/>
            </a:bodyPr>
            <a:lstStyle/>
            <a:p>
              <a:r>
                <a:rPr lang="en-US" dirty="0" smtClean="0"/>
                <a:t> -</a:t>
              </a:r>
            </a:p>
            <a:p>
              <a:r>
                <a:rPr lang="en-US" dirty="0" err="1" smtClean="0"/>
                <a:t>V</a:t>
              </a:r>
              <a:r>
                <a:rPr lang="en-US" baseline="-25000" dirty="0" err="1" smtClean="0"/>
                <a:t>c</a:t>
              </a:r>
              <a:endParaRPr lang="en-US" baseline="-25000" dirty="0" smtClean="0"/>
            </a:p>
            <a:p>
              <a:r>
                <a:rPr lang="en-US" dirty="0" smtClean="0"/>
                <a:t>  +</a:t>
              </a:r>
              <a:endParaRPr lang="en-US" dirty="0"/>
            </a:p>
          </p:txBody>
        </p:sp>
        <p:sp>
          <p:nvSpPr>
            <p:cNvPr id="53" name="TextBox 52"/>
            <p:cNvSpPr txBox="1"/>
            <p:nvPr/>
          </p:nvSpPr>
          <p:spPr>
            <a:xfrm>
              <a:off x="2812875" y="3784660"/>
              <a:ext cx="399468" cy="1477328"/>
            </a:xfrm>
            <a:prstGeom prst="rect">
              <a:avLst/>
            </a:prstGeom>
            <a:noFill/>
          </p:spPr>
          <p:txBody>
            <a:bodyPr wrap="none" rtlCol="0">
              <a:spAutoFit/>
            </a:bodyPr>
            <a:lstStyle/>
            <a:p>
              <a:r>
                <a:rPr lang="en-US" dirty="0" smtClean="0"/>
                <a:t>+</a:t>
              </a:r>
            </a:p>
            <a:p>
              <a:endParaRPr lang="en-US" dirty="0" smtClean="0"/>
            </a:p>
            <a:p>
              <a:r>
                <a:rPr lang="en-US" dirty="0" smtClean="0"/>
                <a:t>V</a:t>
              </a:r>
              <a:r>
                <a:rPr lang="en-US" baseline="-25000" dirty="0" smtClean="0"/>
                <a:t>R</a:t>
              </a:r>
            </a:p>
            <a:p>
              <a:endParaRPr lang="en-US" dirty="0" smtClean="0"/>
            </a:p>
            <a:p>
              <a:r>
                <a:rPr lang="en-US" dirty="0" smtClean="0"/>
                <a:t>-</a:t>
              </a:r>
              <a:endParaRPr lang="en-US" dirty="0"/>
            </a:p>
          </p:txBody>
        </p:sp>
        <p:sp>
          <p:nvSpPr>
            <p:cNvPr id="54" name="TextBox 53"/>
            <p:cNvSpPr txBox="1"/>
            <p:nvPr/>
          </p:nvSpPr>
          <p:spPr>
            <a:xfrm>
              <a:off x="1262002" y="3715600"/>
              <a:ext cx="341760" cy="461665"/>
            </a:xfrm>
            <a:prstGeom prst="rect">
              <a:avLst/>
            </a:prstGeom>
            <a:noFill/>
          </p:spPr>
          <p:txBody>
            <a:bodyPr wrap="none" rtlCol="0">
              <a:spAutoFit/>
            </a:bodyPr>
            <a:lstStyle/>
            <a:p>
              <a:r>
                <a:rPr lang="en-US" sz="2400" dirty="0" err="1" smtClean="0"/>
                <a:t>i</a:t>
              </a:r>
              <a:r>
                <a:rPr lang="en-US" sz="2400" baseline="-25000" dirty="0" err="1" smtClean="0"/>
                <a:t>c</a:t>
              </a:r>
              <a:endParaRPr lang="en-US" sz="2400" baseline="-25000" dirty="0"/>
            </a:p>
          </p:txBody>
        </p:sp>
        <p:sp>
          <p:nvSpPr>
            <p:cNvPr id="55" name="TextBox 54"/>
            <p:cNvSpPr txBox="1"/>
            <p:nvPr/>
          </p:nvSpPr>
          <p:spPr>
            <a:xfrm>
              <a:off x="3491339" y="3567618"/>
              <a:ext cx="367408" cy="461665"/>
            </a:xfrm>
            <a:prstGeom prst="rect">
              <a:avLst/>
            </a:prstGeom>
            <a:noFill/>
          </p:spPr>
          <p:txBody>
            <a:bodyPr wrap="none" rtlCol="0">
              <a:spAutoFit/>
            </a:bodyPr>
            <a:lstStyle/>
            <a:p>
              <a:r>
                <a:rPr lang="en-US" sz="2400" dirty="0" err="1" smtClean="0"/>
                <a:t>i</a:t>
              </a:r>
              <a:r>
                <a:rPr lang="en-US" sz="2400" baseline="-25000" dirty="0" err="1"/>
                <a:t>R</a:t>
              </a:r>
              <a:endParaRPr lang="en-US" sz="2400" baseline="-25000" dirty="0"/>
            </a:p>
          </p:txBody>
        </p:sp>
        <p:sp>
          <p:nvSpPr>
            <p:cNvPr id="56" name="TextBox 55"/>
            <p:cNvSpPr txBox="1"/>
            <p:nvPr/>
          </p:nvSpPr>
          <p:spPr>
            <a:xfrm>
              <a:off x="2243693" y="3237134"/>
              <a:ext cx="494046" cy="369332"/>
            </a:xfrm>
            <a:prstGeom prst="rect">
              <a:avLst/>
            </a:prstGeom>
            <a:noFill/>
          </p:spPr>
          <p:txBody>
            <a:bodyPr wrap="none" rtlCol="0">
              <a:spAutoFit/>
            </a:bodyPr>
            <a:lstStyle/>
            <a:p>
              <a:r>
                <a:rPr lang="en-US" dirty="0" smtClean="0"/>
                <a:t>t&gt;0</a:t>
              </a:r>
              <a:endParaRPr lang="en-US" dirty="0"/>
            </a:p>
          </p:txBody>
        </p:sp>
        <p:sp>
          <p:nvSpPr>
            <p:cNvPr id="57" name="TextBox 56"/>
            <p:cNvSpPr txBox="1"/>
            <p:nvPr/>
          </p:nvSpPr>
          <p:spPr>
            <a:xfrm>
              <a:off x="3590667" y="4213931"/>
              <a:ext cx="351378" cy="461665"/>
            </a:xfrm>
            <a:prstGeom prst="rect">
              <a:avLst/>
            </a:prstGeom>
            <a:noFill/>
          </p:spPr>
          <p:txBody>
            <a:bodyPr wrap="none" rtlCol="0">
              <a:spAutoFit/>
            </a:bodyPr>
            <a:lstStyle/>
            <a:p>
              <a:r>
                <a:rPr lang="en-US" sz="2400" dirty="0" smtClean="0"/>
                <a:t>R</a:t>
              </a:r>
              <a:endParaRPr lang="en-US" sz="2400" dirty="0"/>
            </a:p>
          </p:txBody>
        </p:sp>
        <mc:AlternateContent xmlns:mc="http://schemas.openxmlformats.org/markup-compatibility/2006" xmlns:a14="http://schemas.microsoft.com/office/drawing/2010/main">
          <mc:Choice Requires="a14">
            <p:sp>
              <p:nvSpPr>
                <p:cNvPr id="58" name="TextBox 57"/>
                <p:cNvSpPr txBox="1"/>
                <p:nvPr/>
              </p:nvSpPr>
              <p:spPr>
                <a:xfrm>
                  <a:off x="1935403" y="4282732"/>
                  <a:ext cx="308290" cy="5204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𝑠𝐶</m:t>
                            </m:r>
                          </m:den>
                        </m:f>
                      </m:oMath>
                    </m:oMathPara>
                  </a14:m>
                  <a:endParaRPr lang="en-US" dirty="0"/>
                </a:p>
              </p:txBody>
            </p:sp>
          </mc:Choice>
          <mc:Fallback xmlns="">
            <p:sp>
              <p:nvSpPr>
                <p:cNvPr id="58" name="TextBox 57"/>
                <p:cNvSpPr txBox="1">
                  <a:spLocks noRot="1" noChangeAspect="1" noMove="1" noResize="1" noEditPoints="1" noAdjustHandles="1" noChangeArrowheads="1" noChangeShapeType="1" noTextEdit="1"/>
                </p:cNvSpPr>
                <p:nvPr/>
              </p:nvSpPr>
              <p:spPr>
                <a:xfrm>
                  <a:off x="1935403" y="4282732"/>
                  <a:ext cx="308290" cy="520463"/>
                </a:xfrm>
                <a:prstGeom prst="rect">
                  <a:avLst/>
                </a:prstGeom>
                <a:blipFill rotWithShape="0">
                  <a:blip r:embed="rId4"/>
                  <a:stretch>
                    <a:fillRect/>
                  </a:stretch>
                </a:blipFill>
              </p:spPr>
              <p:txBody>
                <a:bodyPr/>
                <a:lstStyle/>
                <a:p>
                  <a:r>
                    <a:rPr lang="en-US">
                      <a:noFill/>
                    </a:rPr>
                    <a:t> </a:t>
                  </a:r>
                </a:p>
              </p:txBody>
            </p:sp>
          </mc:Fallback>
        </mc:AlternateContent>
        <p:grpSp>
          <p:nvGrpSpPr>
            <p:cNvPr id="76" name="Group 75"/>
            <p:cNvGrpSpPr/>
            <p:nvPr/>
          </p:nvGrpSpPr>
          <p:grpSpPr>
            <a:xfrm rot="16200000">
              <a:off x="2232255" y="4461469"/>
              <a:ext cx="533399" cy="1736775"/>
              <a:chOff x="5943601" y="1752600"/>
              <a:chExt cx="533399" cy="1538287"/>
            </a:xfrm>
          </p:grpSpPr>
          <p:cxnSp>
            <p:nvCxnSpPr>
              <p:cNvPr id="77" name="Straight Connector 76"/>
              <p:cNvCxnSpPr/>
              <p:nvPr/>
            </p:nvCxnSpPr>
            <p:spPr>
              <a:xfrm>
                <a:off x="6211589" y="1752600"/>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210300" y="2605087"/>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flipH="1">
                <a:off x="5943601" y="2438400"/>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a:off x="6096000" y="2590800"/>
                <a:ext cx="22860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1" name="Rectangle 80"/>
            <p:cNvSpPr/>
            <p:nvPr/>
          </p:nvSpPr>
          <p:spPr>
            <a:xfrm>
              <a:off x="2073477" y="5559868"/>
              <a:ext cx="838628" cy="369332"/>
            </a:xfrm>
            <a:prstGeom prst="rect">
              <a:avLst/>
            </a:prstGeom>
          </p:spPr>
          <p:txBody>
            <a:bodyPr wrap="none">
              <a:spAutoFit/>
            </a:bodyPr>
            <a:lstStyle/>
            <a:p>
              <a:r>
                <a:rPr lang="en-US" dirty="0" smtClean="0"/>
                <a:t>+   V</a:t>
              </a:r>
              <a:r>
                <a:rPr lang="en-US" baseline="-25000" dirty="0" smtClean="0"/>
                <a:t>o   </a:t>
              </a:r>
              <a:r>
                <a:rPr lang="en-US" dirty="0" smtClean="0"/>
                <a:t>-</a:t>
              </a:r>
              <a:endParaRPr lang="en-US" dirty="0"/>
            </a:p>
          </p:txBody>
        </p:sp>
      </p:grpSp>
      <p:sp>
        <p:nvSpPr>
          <p:cNvPr id="83" name="Rectangle 82"/>
          <p:cNvSpPr/>
          <p:nvPr/>
        </p:nvSpPr>
        <p:spPr>
          <a:xfrm>
            <a:off x="3076134" y="2405472"/>
            <a:ext cx="2629059" cy="2677656"/>
          </a:xfrm>
          <a:prstGeom prst="rect">
            <a:avLst/>
          </a:prstGeom>
        </p:spPr>
        <p:txBody>
          <a:bodyPr wrap="square">
            <a:spAutoFit/>
          </a:bodyPr>
          <a:lstStyle/>
          <a:p>
            <a:r>
              <a:rPr lang="en-US" sz="2400" dirty="0" smtClean="0"/>
              <a:t>We add a series voltage source as shown on the left. If the source is set to zero, we recover the circuit on the right.</a:t>
            </a:r>
            <a:endParaRPr lang="en-US" sz="2400" dirty="0"/>
          </a:p>
        </p:txBody>
      </p:sp>
      <mc:AlternateContent xmlns:mc="http://schemas.openxmlformats.org/markup-compatibility/2006" xmlns:a14="http://schemas.microsoft.com/office/drawing/2010/main">
        <mc:Choice Requires="a14">
          <p:sp>
            <p:nvSpPr>
              <p:cNvPr id="84" name="Rectangle 83"/>
              <p:cNvSpPr/>
              <p:nvPr/>
            </p:nvSpPr>
            <p:spPr>
              <a:xfrm>
                <a:off x="228600" y="5036560"/>
                <a:ext cx="8472256" cy="1627497"/>
              </a:xfrm>
              <a:prstGeom prst="rect">
                <a:avLst/>
              </a:prstGeom>
            </p:spPr>
            <p:txBody>
              <a:bodyPr wrap="square">
                <a:spAutoFit/>
              </a:bodyPr>
              <a:lstStyle/>
              <a:p>
                <a:r>
                  <a:rPr lang="en-US" sz="2400" dirty="0" smtClean="0"/>
                  <a:t>We use the voltage divider rule to get: </a:t>
                </a:r>
                <a14:m>
                  <m:oMath xmlns:m="http://schemas.openxmlformats.org/officeDocument/2006/math">
                    <m:f>
                      <m:fPr>
                        <m:ctrlPr>
                          <a:rPr lang="en-US" sz="2400" i="1" smtClean="0">
                            <a:latin typeface="Cambria Math" panose="02040503050406030204" pitchFamily="18" charset="0"/>
                          </a:rPr>
                        </m:ctrlPr>
                      </m:fPr>
                      <m:num>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𝑉</m:t>
                                </m:r>
                              </m:e>
                            </m:acc>
                          </m:e>
                          <m:sub>
                            <m:r>
                              <a:rPr lang="en-US" sz="2400" b="0" i="1" smtClean="0">
                                <a:latin typeface="Cambria Math" panose="02040503050406030204" pitchFamily="18" charset="0"/>
                              </a:rPr>
                              <m:t>𝑐</m:t>
                            </m:r>
                          </m:sub>
                        </m:sSub>
                      </m:num>
                      <m:den>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𝑉</m:t>
                            </m:r>
                          </m:e>
                          <m:sub>
                            <m:r>
                              <a:rPr lang="en-US" sz="2400" b="0" i="1" smtClean="0">
                                <a:latin typeface="Cambria Math" panose="02040503050406030204" pitchFamily="18" charset="0"/>
                              </a:rPr>
                              <m:t>𝑜</m:t>
                            </m:r>
                          </m:sub>
                        </m:sSub>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f>
                          <m:fPr>
                            <m:type m:val="skw"/>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𝑠𝐶</m:t>
                            </m:r>
                          </m:den>
                        </m:f>
                      </m:num>
                      <m:den>
                        <m:r>
                          <a:rPr lang="en-US" sz="2400" b="0" i="1" smtClean="0">
                            <a:latin typeface="Cambria Math" panose="02040503050406030204" pitchFamily="18" charset="0"/>
                          </a:rPr>
                          <m:t>𝑅</m:t>
                        </m:r>
                        <m:r>
                          <a:rPr lang="en-US" sz="2400" b="0" i="1" smtClean="0">
                            <a:latin typeface="Cambria Math" panose="02040503050406030204" pitchFamily="18" charset="0"/>
                          </a:rPr>
                          <m:t>+</m:t>
                        </m:r>
                        <m:f>
                          <m:fPr>
                            <m:type m:val="skw"/>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𝑠𝐶</m:t>
                            </m:r>
                          </m:den>
                        </m:f>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1+</m:t>
                        </m:r>
                        <m:r>
                          <a:rPr lang="en-US" sz="2400" b="0" i="1" smtClean="0">
                            <a:latin typeface="Cambria Math" panose="02040503050406030204" pitchFamily="18" charset="0"/>
                          </a:rPr>
                          <m:t>𝑠𝑅𝐶</m:t>
                        </m:r>
                      </m:den>
                    </m:f>
                  </m:oMath>
                </a14:m>
                <a:r>
                  <a:rPr lang="en-US" sz="2400" dirty="0" smtClean="0"/>
                  <a:t>. We only care about the denominator to get the Characteristic equation: </a:t>
                </a:r>
                <a14:m>
                  <m:oMath xmlns:m="http://schemas.openxmlformats.org/officeDocument/2006/math">
                    <m:r>
                      <a:rPr lang="en-US" sz="2400" i="1">
                        <a:latin typeface="Cambria Math" panose="02040503050406030204" pitchFamily="18" charset="0"/>
                      </a:rPr>
                      <m:t>1+</m:t>
                    </m:r>
                    <m:r>
                      <a:rPr lang="en-US" sz="2400" i="1">
                        <a:latin typeface="Cambria Math" panose="02040503050406030204" pitchFamily="18" charset="0"/>
                      </a:rPr>
                      <m:t>𝑠𝑅𝐶</m:t>
                    </m:r>
                  </m:oMath>
                </a14:m>
                <a:r>
                  <a:rPr lang="en-US" sz="2400" dirty="0" smtClean="0"/>
                  <a:t>=0, so </a:t>
                </a:r>
                <a14:m>
                  <m:oMath xmlns:m="http://schemas.openxmlformats.org/officeDocument/2006/math">
                    <m:r>
                      <a:rPr lang="en-US" sz="2400" b="0" i="1" smtClean="0">
                        <a:latin typeface="Cambria Math" panose="02040503050406030204" pitchFamily="18" charset="0"/>
                      </a:rPr>
                      <m:t>𝑠</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𝑅𝐶</m:t>
                        </m:r>
                      </m:den>
                    </m:f>
                    <m:r>
                      <a:rPr lang="en-US" sz="2400" b="0" i="1" smtClean="0">
                        <a:latin typeface="Cambria Math" panose="02040503050406030204" pitchFamily="18" charset="0"/>
                      </a:rPr>
                      <m:t>.</m:t>
                    </m:r>
                  </m:oMath>
                </a14:m>
                <a:endParaRPr lang="en-US" sz="2400" dirty="0"/>
              </a:p>
            </p:txBody>
          </p:sp>
        </mc:Choice>
        <mc:Fallback xmlns="">
          <p:sp>
            <p:nvSpPr>
              <p:cNvPr id="84" name="Rectangle 83"/>
              <p:cNvSpPr>
                <a:spLocks noRot="1" noChangeAspect="1" noMove="1" noResize="1" noEditPoints="1" noAdjustHandles="1" noChangeArrowheads="1" noChangeShapeType="1" noTextEdit="1"/>
              </p:cNvSpPr>
              <p:nvPr/>
            </p:nvSpPr>
            <p:spPr>
              <a:xfrm>
                <a:off x="228600" y="5036560"/>
                <a:ext cx="8472256" cy="1627497"/>
              </a:xfrm>
              <a:prstGeom prst="rect">
                <a:avLst/>
              </a:prstGeom>
              <a:blipFill rotWithShape="0">
                <a:blip r:embed="rId5"/>
                <a:stretch>
                  <a:fillRect l="-1152" b="-2996"/>
                </a:stretch>
              </a:blipFill>
            </p:spPr>
            <p:txBody>
              <a:bodyPr/>
              <a:lstStyle/>
              <a:p>
                <a:r>
                  <a:rPr lang="en-US">
                    <a:noFill/>
                  </a:rPr>
                  <a:t> </a:t>
                </a:r>
              </a:p>
            </p:txBody>
          </p:sp>
        </mc:Fallback>
      </mc:AlternateContent>
    </p:spTree>
    <p:extLst>
      <p:ext uri="{BB962C8B-B14F-4D97-AF65-F5344CB8AC3E}">
        <p14:creationId xmlns:p14="http://schemas.microsoft.com/office/powerpoint/2010/main" val="21228646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9732"/>
            <a:ext cx="8229600" cy="562805"/>
          </a:xfrm>
        </p:spPr>
        <p:txBody>
          <a:bodyPr>
            <a:normAutofit fontScale="90000"/>
          </a:bodyPr>
          <a:lstStyle/>
          <a:p>
            <a:r>
              <a:rPr lang="en-US" sz="4000" dirty="0" smtClean="0"/>
              <a:t>Method 2 – add a current source</a:t>
            </a:r>
            <a:endParaRPr lang="en-US" sz="4000" dirty="0"/>
          </a:p>
        </p:txBody>
      </p:sp>
      <p:pic>
        <p:nvPicPr>
          <p:cNvPr id="4" name="Picture 2"/>
          <p:cNvPicPr>
            <a:picLocks noChangeAspect="1" noChangeArrowheads="1"/>
          </p:cNvPicPr>
          <p:nvPr/>
        </p:nvPicPr>
        <p:blipFill>
          <a:blip r:embed="rId2" cstate="print"/>
          <a:srcRect/>
          <a:stretch>
            <a:fillRect/>
          </a:stretch>
        </p:blipFill>
        <p:spPr bwMode="auto">
          <a:xfrm>
            <a:off x="381000" y="682537"/>
            <a:ext cx="1946275" cy="1381125"/>
          </a:xfrm>
          <a:prstGeom prst="rect">
            <a:avLst/>
          </a:prstGeom>
          <a:noFill/>
          <a:ln w="9525">
            <a:noFill/>
            <a:miter lim="800000"/>
            <a:headEnd/>
            <a:tailEnd/>
          </a:ln>
          <a:effectLst/>
        </p:spPr>
      </p:pic>
      <p:sp>
        <p:nvSpPr>
          <p:cNvPr id="5" name="Title 1"/>
          <p:cNvSpPr txBox="1">
            <a:spLocks/>
          </p:cNvSpPr>
          <p:nvPr/>
        </p:nvSpPr>
        <p:spPr>
          <a:xfrm>
            <a:off x="2512175" y="719453"/>
            <a:ext cx="6248400" cy="381000"/>
          </a:xfrm>
          <a:prstGeom prst="rect">
            <a:avLst/>
          </a:prstGeom>
        </p:spPr>
        <p:txBody>
          <a:bodyPr vert="horz" lIns="91440" tIns="45720" rIns="91440" bIns="45720" rtlCol="0" anchor="ctr">
            <a:noAutofit/>
          </a:bodyPr>
          <a:lstStyle/>
          <a:p>
            <a:pPr marL="0" marR="0" lvl="1" indent="0" algn="l" defTabSz="914400" rtl="0" eaLnBrk="1" fontAlgn="auto" latinLnBrk="0" hangingPunct="1">
              <a:lnSpc>
                <a:spcPct val="100000"/>
              </a:lnSpc>
              <a:spcBef>
                <a:spcPct val="0"/>
              </a:spcBef>
              <a:spcAft>
                <a:spcPts val="0"/>
              </a:spcAft>
              <a:buClrTx/>
              <a:buSzTx/>
              <a:buFontTx/>
              <a:buNone/>
              <a:tabLst/>
              <a:defRPr/>
            </a:pPr>
            <a:r>
              <a:rPr kumimoji="0" lang="en-US" sz="24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rPr>
              <a:t>Find the voltage across the capacitor for t&gt;0.</a:t>
            </a:r>
            <a:endParaRPr kumimoji="0" lang="en-US" sz="2400" b="0" i="0" u="none" strike="noStrike" kern="0" cap="none" spc="0" normalizeH="0" baseline="0" noProof="0" dirty="0">
              <a:ln>
                <a:noFill/>
              </a:ln>
              <a:solidFill>
                <a:sysClr val="windowText" lastClr="000000"/>
              </a:solidFill>
              <a:effectLst/>
              <a:uLnTx/>
              <a:uFillTx/>
              <a:latin typeface="Arial" pitchFamily="34" charset="0"/>
              <a:cs typeface="Arial" pitchFamily="34" charset="0"/>
            </a:endParaRPr>
          </a:p>
        </p:txBody>
      </p:sp>
      <p:sp>
        <p:nvSpPr>
          <p:cNvPr id="43" name="TextBox 42"/>
          <p:cNvSpPr txBox="1"/>
          <p:nvPr/>
        </p:nvSpPr>
        <p:spPr>
          <a:xfrm>
            <a:off x="2624415" y="1176653"/>
            <a:ext cx="6169111" cy="1200329"/>
          </a:xfrm>
          <a:prstGeom prst="rect">
            <a:avLst/>
          </a:prstGeom>
          <a:noFill/>
        </p:spPr>
        <p:txBody>
          <a:bodyPr wrap="square" rtlCol="0">
            <a:spAutoFit/>
          </a:bodyPr>
          <a:lstStyle/>
          <a:p>
            <a:r>
              <a:rPr lang="en-US" sz="2400" dirty="0" smtClean="0"/>
              <a:t>We’ll only concentrate on the step where we add the fictitious source. For t&gt;0 the circuit looks like this on the right.</a:t>
            </a:r>
            <a:endParaRPr lang="en-US" sz="2400" dirty="0"/>
          </a:p>
        </p:txBody>
      </p:sp>
      <p:grpSp>
        <p:nvGrpSpPr>
          <p:cNvPr id="44" name="Group 43"/>
          <p:cNvGrpSpPr/>
          <p:nvPr/>
        </p:nvGrpSpPr>
        <p:grpSpPr>
          <a:xfrm>
            <a:off x="5749496" y="2005781"/>
            <a:ext cx="2896129" cy="2104754"/>
            <a:chOff x="5029200" y="2463910"/>
            <a:chExt cx="2896129" cy="2104754"/>
          </a:xfrm>
        </p:grpSpPr>
        <p:grpSp>
          <p:nvGrpSpPr>
            <p:cNvPr id="45" name="Group 44"/>
            <p:cNvGrpSpPr/>
            <p:nvPr/>
          </p:nvGrpSpPr>
          <p:grpSpPr>
            <a:xfrm>
              <a:off x="7116112" y="2924218"/>
              <a:ext cx="420252" cy="1601737"/>
              <a:chOff x="5066148" y="1912143"/>
              <a:chExt cx="420252" cy="1545428"/>
            </a:xfrm>
          </p:grpSpPr>
          <p:cxnSp>
            <p:nvCxnSpPr>
              <p:cNvPr id="64" name="Straight Connector 63"/>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a:off x="5354234" y="2964944"/>
              <a:ext cx="536100" cy="1603720"/>
              <a:chOff x="3132049" y="1703786"/>
              <a:chExt cx="536100" cy="1538287"/>
            </a:xfrm>
          </p:grpSpPr>
          <p:cxnSp>
            <p:nvCxnSpPr>
              <p:cNvPr id="58" name="Straight Connector 57"/>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61" name="Group 60"/>
              <p:cNvGrpSpPr/>
              <p:nvPr/>
            </p:nvGrpSpPr>
            <p:grpSpPr>
              <a:xfrm>
                <a:off x="3132049" y="2540793"/>
                <a:ext cx="536100" cy="160217"/>
                <a:chOff x="2767913" y="996778"/>
                <a:chExt cx="536100" cy="160217"/>
              </a:xfrm>
            </p:grpSpPr>
            <p:sp>
              <p:nvSpPr>
                <p:cNvPr id="62" name="Arc 61"/>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3" name="Arc 62"/>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cxnSp>
          <p:nvCxnSpPr>
            <p:cNvPr id="47" name="Straight Connector 46"/>
            <p:cNvCxnSpPr/>
            <p:nvPr/>
          </p:nvCxnSpPr>
          <p:spPr>
            <a:xfrm flipH="1">
              <a:off x="5623636" y="2945412"/>
              <a:ext cx="1700730" cy="1599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5623636" y="4525494"/>
              <a:ext cx="1700730" cy="376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V="1">
              <a:off x="5628280" y="3062426"/>
              <a:ext cx="825" cy="381090"/>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7358165" y="2939856"/>
              <a:ext cx="7082" cy="27641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5029200" y="3317421"/>
              <a:ext cx="405880" cy="923330"/>
            </a:xfrm>
            <a:prstGeom prst="rect">
              <a:avLst/>
            </a:prstGeom>
            <a:noFill/>
          </p:spPr>
          <p:txBody>
            <a:bodyPr wrap="none" rtlCol="0">
              <a:spAutoFit/>
            </a:bodyPr>
            <a:lstStyle/>
            <a:p>
              <a:r>
                <a:rPr lang="en-US" dirty="0" smtClean="0"/>
                <a:t> -</a:t>
              </a:r>
            </a:p>
            <a:p>
              <a:r>
                <a:rPr lang="en-US" dirty="0" err="1" smtClean="0"/>
                <a:t>V</a:t>
              </a:r>
              <a:r>
                <a:rPr lang="en-US" baseline="-25000" dirty="0" err="1" smtClean="0"/>
                <a:t>c</a:t>
              </a:r>
              <a:endParaRPr lang="en-US" baseline="-25000" dirty="0" smtClean="0"/>
            </a:p>
            <a:p>
              <a:r>
                <a:rPr lang="en-US" dirty="0" smtClean="0"/>
                <a:t>  +</a:t>
              </a:r>
              <a:endParaRPr lang="en-US" dirty="0"/>
            </a:p>
          </p:txBody>
        </p:sp>
        <p:sp>
          <p:nvSpPr>
            <p:cNvPr id="52" name="TextBox 51"/>
            <p:cNvSpPr txBox="1"/>
            <p:nvPr/>
          </p:nvSpPr>
          <p:spPr>
            <a:xfrm>
              <a:off x="6796159" y="3011436"/>
              <a:ext cx="399468" cy="1477328"/>
            </a:xfrm>
            <a:prstGeom prst="rect">
              <a:avLst/>
            </a:prstGeom>
            <a:noFill/>
          </p:spPr>
          <p:txBody>
            <a:bodyPr wrap="none" rtlCol="0">
              <a:spAutoFit/>
            </a:bodyPr>
            <a:lstStyle/>
            <a:p>
              <a:r>
                <a:rPr lang="en-US" dirty="0" smtClean="0"/>
                <a:t>+</a:t>
              </a:r>
            </a:p>
            <a:p>
              <a:endParaRPr lang="en-US" dirty="0" smtClean="0"/>
            </a:p>
            <a:p>
              <a:r>
                <a:rPr lang="en-US" dirty="0" smtClean="0"/>
                <a:t>V</a:t>
              </a:r>
              <a:r>
                <a:rPr lang="en-US" baseline="-25000" dirty="0" smtClean="0"/>
                <a:t>R</a:t>
              </a:r>
            </a:p>
            <a:p>
              <a:endParaRPr lang="en-US" dirty="0" smtClean="0"/>
            </a:p>
            <a:p>
              <a:r>
                <a:rPr lang="en-US" dirty="0" smtClean="0"/>
                <a:t>-</a:t>
              </a:r>
              <a:endParaRPr lang="en-US" dirty="0"/>
            </a:p>
          </p:txBody>
        </p:sp>
        <p:sp>
          <p:nvSpPr>
            <p:cNvPr id="53" name="TextBox 52"/>
            <p:cNvSpPr txBox="1"/>
            <p:nvPr/>
          </p:nvSpPr>
          <p:spPr>
            <a:xfrm>
              <a:off x="5245286" y="2942376"/>
              <a:ext cx="341760" cy="461665"/>
            </a:xfrm>
            <a:prstGeom prst="rect">
              <a:avLst/>
            </a:prstGeom>
            <a:noFill/>
          </p:spPr>
          <p:txBody>
            <a:bodyPr wrap="none" rtlCol="0">
              <a:spAutoFit/>
            </a:bodyPr>
            <a:lstStyle/>
            <a:p>
              <a:r>
                <a:rPr lang="en-US" sz="2400" dirty="0" err="1" smtClean="0"/>
                <a:t>i</a:t>
              </a:r>
              <a:r>
                <a:rPr lang="en-US" sz="2400" baseline="-25000" dirty="0" err="1" smtClean="0"/>
                <a:t>c</a:t>
              </a:r>
              <a:endParaRPr lang="en-US" sz="2400" baseline="-25000" dirty="0"/>
            </a:p>
          </p:txBody>
        </p:sp>
        <p:sp>
          <p:nvSpPr>
            <p:cNvPr id="54" name="TextBox 53"/>
            <p:cNvSpPr txBox="1"/>
            <p:nvPr/>
          </p:nvSpPr>
          <p:spPr>
            <a:xfrm>
              <a:off x="7474623" y="2794394"/>
              <a:ext cx="367408" cy="461665"/>
            </a:xfrm>
            <a:prstGeom prst="rect">
              <a:avLst/>
            </a:prstGeom>
            <a:noFill/>
          </p:spPr>
          <p:txBody>
            <a:bodyPr wrap="none" rtlCol="0">
              <a:spAutoFit/>
            </a:bodyPr>
            <a:lstStyle/>
            <a:p>
              <a:r>
                <a:rPr lang="en-US" sz="2400" dirty="0" err="1" smtClean="0"/>
                <a:t>i</a:t>
              </a:r>
              <a:r>
                <a:rPr lang="en-US" sz="2400" baseline="-25000" dirty="0" err="1"/>
                <a:t>R</a:t>
              </a:r>
              <a:endParaRPr lang="en-US" sz="2400" baseline="-25000" dirty="0"/>
            </a:p>
          </p:txBody>
        </p:sp>
        <p:sp>
          <p:nvSpPr>
            <p:cNvPr id="55" name="TextBox 54"/>
            <p:cNvSpPr txBox="1"/>
            <p:nvPr/>
          </p:nvSpPr>
          <p:spPr>
            <a:xfrm>
              <a:off x="6226977" y="2463910"/>
              <a:ext cx="494046" cy="369332"/>
            </a:xfrm>
            <a:prstGeom prst="rect">
              <a:avLst/>
            </a:prstGeom>
            <a:noFill/>
          </p:spPr>
          <p:txBody>
            <a:bodyPr wrap="none" rtlCol="0">
              <a:spAutoFit/>
            </a:bodyPr>
            <a:lstStyle/>
            <a:p>
              <a:r>
                <a:rPr lang="en-US" dirty="0" smtClean="0"/>
                <a:t>t&gt;0</a:t>
              </a:r>
              <a:endParaRPr lang="en-US" dirty="0"/>
            </a:p>
          </p:txBody>
        </p:sp>
        <p:sp>
          <p:nvSpPr>
            <p:cNvPr id="56" name="TextBox 55"/>
            <p:cNvSpPr txBox="1"/>
            <p:nvPr/>
          </p:nvSpPr>
          <p:spPr>
            <a:xfrm>
              <a:off x="7573951" y="3440707"/>
              <a:ext cx="351378" cy="461665"/>
            </a:xfrm>
            <a:prstGeom prst="rect">
              <a:avLst/>
            </a:prstGeom>
            <a:noFill/>
          </p:spPr>
          <p:txBody>
            <a:bodyPr wrap="none" rtlCol="0">
              <a:spAutoFit/>
            </a:bodyPr>
            <a:lstStyle/>
            <a:p>
              <a:r>
                <a:rPr lang="en-US" sz="2400" dirty="0" smtClean="0"/>
                <a:t>R</a:t>
              </a:r>
              <a:endParaRPr lang="en-US" sz="2400" dirty="0"/>
            </a:p>
          </p:txBody>
        </p:sp>
        <mc:AlternateContent xmlns:mc="http://schemas.openxmlformats.org/markup-compatibility/2006" xmlns:a14="http://schemas.microsoft.com/office/drawing/2010/main">
          <mc:Choice Requires="a14">
            <p:sp>
              <p:nvSpPr>
                <p:cNvPr id="57" name="TextBox 56"/>
                <p:cNvSpPr txBox="1"/>
                <p:nvPr/>
              </p:nvSpPr>
              <p:spPr>
                <a:xfrm>
                  <a:off x="5918687" y="3509508"/>
                  <a:ext cx="308290" cy="5204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𝑠𝐶</m:t>
                            </m:r>
                          </m:den>
                        </m:f>
                      </m:oMath>
                    </m:oMathPara>
                  </a14:m>
                  <a:endParaRPr lang="en-US" dirty="0"/>
                </a:p>
              </p:txBody>
            </p:sp>
          </mc:Choice>
          <mc:Fallback xmlns="">
            <p:sp>
              <p:nvSpPr>
                <p:cNvPr id="57" name="TextBox 56"/>
                <p:cNvSpPr txBox="1">
                  <a:spLocks noRot="1" noChangeAspect="1" noMove="1" noResize="1" noEditPoints="1" noAdjustHandles="1" noChangeArrowheads="1" noChangeShapeType="1" noTextEdit="1"/>
                </p:cNvSpPr>
                <p:nvPr/>
              </p:nvSpPr>
              <p:spPr>
                <a:xfrm>
                  <a:off x="5918687" y="3509508"/>
                  <a:ext cx="308290" cy="520463"/>
                </a:xfrm>
                <a:prstGeom prst="rect">
                  <a:avLst/>
                </a:prstGeom>
                <a:blipFill rotWithShape="0">
                  <a:blip r:embed="rId3"/>
                  <a:stretch>
                    <a:fillRect/>
                  </a:stretch>
                </a:blipFill>
              </p:spPr>
              <p:txBody>
                <a:bodyPr/>
                <a:lstStyle/>
                <a:p>
                  <a:r>
                    <a:rPr lang="en-US">
                      <a:noFill/>
                    </a:rPr>
                    <a:t> </a:t>
                  </a:r>
                </a:p>
              </p:txBody>
            </p:sp>
          </mc:Fallback>
        </mc:AlternateContent>
      </p:grpSp>
      <p:sp>
        <p:nvSpPr>
          <p:cNvPr id="75" name="Rectangle 74"/>
          <p:cNvSpPr/>
          <p:nvPr/>
        </p:nvSpPr>
        <p:spPr>
          <a:xfrm>
            <a:off x="3018912" y="2363509"/>
            <a:ext cx="2746641" cy="2308324"/>
          </a:xfrm>
          <a:prstGeom prst="rect">
            <a:avLst/>
          </a:prstGeom>
        </p:spPr>
        <p:txBody>
          <a:bodyPr wrap="square">
            <a:spAutoFit/>
          </a:bodyPr>
          <a:lstStyle/>
          <a:p>
            <a:r>
              <a:rPr lang="en-US" sz="2400" dirty="0" smtClean="0"/>
              <a:t>We add a parallel current source as shown on the left. If the source is set to zero, we recover the circuit on the right.</a:t>
            </a:r>
            <a:endParaRPr lang="en-US" sz="2400" dirty="0"/>
          </a:p>
        </p:txBody>
      </p:sp>
      <p:grpSp>
        <p:nvGrpSpPr>
          <p:cNvPr id="76" name="Group 75"/>
          <p:cNvGrpSpPr/>
          <p:nvPr/>
        </p:nvGrpSpPr>
        <p:grpSpPr>
          <a:xfrm>
            <a:off x="2063430" y="2673354"/>
            <a:ext cx="533400" cy="1600200"/>
            <a:chOff x="6750909" y="1752600"/>
            <a:chExt cx="533400" cy="1600200"/>
          </a:xfrm>
        </p:grpSpPr>
        <p:grpSp>
          <p:nvGrpSpPr>
            <p:cNvPr id="77" name="Group 76"/>
            <p:cNvGrpSpPr/>
            <p:nvPr/>
          </p:nvGrpSpPr>
          <p:grpSpPr>
            <a:xfrm>
              <a:off x="6750909" y="1752600"/>
              <a:ext cx="533400" cy="1600200"/>
              <a:chOff x="7581900" y="1752600"/>
              <a:chExt cx="533400" cy="1600200"/>
            </a:xfrm>
          </p:grpSpPr>
          <p:cxnSp>
            <p:nvCxnSpPr>
              <p:cNvPr id="79" name="Straight Connector 78"/>
              <p:cNvCxnSpPr/>
              <p:nvPr/>
            </p:nvCxnSpPr>
            <p:spPr>
              <a:xfrm>
                <a:off x="7848600" y="17526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7848600" y="2819400"/>
                <a:ext cx="0" cy="533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1" name="Oval 80"/>
              <p:cNvSpPr/>
              <p:nvPr/>
            </p:nvSpPr>
            <p:spPr>
              <a:xfrm>
                <a:off x="7581900" y="2286000"/>
                <a:ext cx="533400" cy="533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8" name="Straight Arrow Connector 77"/>
            <p:cNvCxnSpPr/>
            <p:nvPr/>
          </p:nvCxnSpPr>
          <p:spPr>
            <a:xfrm flipV="1">
              <a:off x="7017609" y="2362200"/>
              <a:ext cx="0" cy="3810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3" name="Group 82"/>
          <p:cNvGrpSpPr/>
          <p:nvPr/>
        </p:nvGrpSpPr>
        <p:grpSpPr>
          <a:xfrm>
            <a:off x="1362078" y="2686237"/>
            <a:ext cx="420252" cy="1601737"/>
            <a:chOff x="5066148" y="1912143"/>
            <a:chExt cx="420252" cy="1545428"/>
          </a:xfrm>
        </p:grpSpPr>
        <p:cxnSp>
          <p:nvCxnSpPr>
            <p:cNvPr id="102" name="Straight Connector 101"/>
            <p:cNvCxnSpPr/>
            <p:nvPr/>
          </p:nvCxnSpPr>
          <p:spPr>
            <a:xfrm flipV="1">
              <a:off x="5300662" y="1912143"/>
              <a:ext cx="2" cy="2667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H="1" flipV="1">
              <a:off x="5278522" y="2172891"/>
              <a:ext cx="196873" cy="827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V="1">
              <a:off x="5120846" y="2262186"/>
              <a:ext cx="365554" cy="100014"/>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5137582" y="2362200"/>
              <a:ext cx="348818"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V="1">
              <a:off x="5137582" y="2514601"/>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5137582" y="2605087"/>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5099995" y="2765424"/>
              <a:ext cx="348818" cy="10636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a:off x="5099995" y="2855910"/>
              <a:ext cx="304155" cy="1682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V="1">
              <a:off x="5066148" y="3024185"/>
              <a:ext cx="348818" cy="10636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a:off x="5066148" y="3114671"/>
              <a:ext cx="191652" cy="9207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V="1">
              <a:off x="5274402" y="3192460"/>
              <a:ext cx="2" cy="26511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84" name="Group 83"/>
          <p:cNvGrpSpPr/>
          <p:nvPr/>
        </p:nvGrpSpPr>
        <p:grpSpPr>
          <a:xfrm>
            <a:off x="365370" y="2704676"/>
            <a:ext cx="536100" cy="1603720"/>
            <a:chOff x="3132049" y="1703786"/>
            <a:chExt cx="536100" cy="1538287"/>
          </a:xfrm>
        </p:grpSpPr>
        <p:cxnSp>
          <p:nvCxnSpPr>
            <p:cNvPr id="96" name="Straight Connector 95"/>
            <p:cNvCxnSpPr/>
            <p:nvPr/>
          </p:nvCxnSpPr>
          <p:spPr>
            <a:xfrm>
              <a:off x="3402738" y="1703786"/>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3401449" y="2556273"/>
              <a:ext cx="0" cy="6858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H="1">
              <a:off x="3134750" y="2389586"/>
              <a:ext cx="53339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nvGrpSpPr>
            <p:cNvPr id="99" name="Group 98"/>
            <p:cNvGrpSpPr/>
            <p:nvPr/>
          </p:nvGrpSpPr>
          <p:grpSpPr>
            <a:xfrm>
              <a:off x="3132049" y="2540793"/>
              <a:ext cx="536100" cy="160217"/>
              <a:chOff x="2767913" y="996778"/>
              <a:chExt cx="536100" cy="160217"/>
            </a:xfrm>
          </p:grpSpPr>
          <p:sp>
            <p:nvSpPr>
              <p:cNvPr id="100" name="Arc 99"/>
              <p:cNvSpPr/>
              <p:nvPr/>
            </p:nvSpPr>
            <p:spPr>
              <a:xfrm>
                <a:off x="2767913"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1" name="Arc 100"/>
              <p:cNvSpPr/>
              <p:nvPr/>
            </p:nvSpPr>
            <p:spPr>
              <a:xfrm flipH="1">
                <a:off x="2784778" y="996778"/>
                <a:ext cx="519235" cy="160217"/>
              </a:xfrm>
              <a:prstGeom prst="arc">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cxnSp>
        <p:nvCxnSpPr>
          <p:cNvPr id="85" name="Straight Connector 84"/>
          <p:cNvCxnSpPr/>
          <p:nvPr/>
        </p:nvCxnSpPr>
        <p:spPr>
          <a:xfrm flipH="1">
            <a:off x="634772" y="2685144"/>
            <a:ext cx="1700730" cy="1599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flipH="1">
            <a:off x="634772" y="4265226"/>
            <a:ext cx="1700730" cy="3765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H="1">
            <a:off x="632703" y="2725151"/>
            <a:ext cx="4489" cy="35509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a:off x="1585589" y="2680318"/>
            <a:ext cx="7082" cy="276418"/>
          </a:xfrm>
          <a:prstGeom prst="straightConnector1">
            <a:avLst/>
          </a:prstGeom>
          <a:ln w="38100">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89" name="TextBox 88"/>
          <p:cNvSpPr txBox="1"/>
          <p:nvPr/>
        </p:nvSpPr>
        <p:spPr>
          <a:xfrm>
            <a:off x="40336" y="3057153"/>
            <a:ext cx="405880" cy="923330"/>
          </a:xfrm>
          <a:prstGeom prst="rect">
            <a:avLst/>
          </a:prstGeom>
          <a:noFill/>
        </p:spPr>
        <p:txBody>
          <a:bodyPr wrap="none" rtlCol="0">
            <a:spAutoFit/>
          </a:bodyPr>
          <a:lstStyle/>
          <a:p>
            <a:r>
              <a:rPr lang="en-US" dirty="0" smtClean="0"/>
              <a:t> -</a:t>
            </a:r>
          </a:p>
          <a:p>
            <a:r>
              <a:rPr lang="en-US" dirty="0" err="1" smtClean="0"/>
              <a:t>V</a:t>
            </a:r>
            <a:r>
              <a:rPr lang="en-US" baseline="-25000" dirty="0" err="1" smtClean="0"/>
              <a:t>c</a:t>
            </a:r>
            <a:endParaRPr lang="en-US" baseline="-25000" dirty="0" smtClean="0"/>
          </a:p>
          <a:p>
            <a:r>
              <a:rPr lang="en-US" dirty="0" smtClean="0"/>
              <a:t>  +</a:t>
            </a:r>
            <a:endParaRPr lang="en-US" dirty="0"/>
          </a:p>
        </p:txBody>
      </p:sp>
      <p:sp>
        <p:nvSpPr>
          <p:cNvPr id="90" name="TextBox 89"/>
          <p:cNvSpPr txBox="1"/>
          <p:nvPr/>
        </p:nvSpPr>
        <p:spPr>
          <a:xfrm>
            <a:off x="1063717" y="2686677"/>
            <a:ext cx="399468" cy="1477328"/>
          </a:xfrm>
          <a:prstGeom prst="rect">
            <a:avLst/>
          </a:prstGeom>
          <a:noFill/>
        </p:spPr>
        <p:txBody>
          <a:bodyPr wrap="none" rtlCol="0">
            <a:spAutoFit/>
          </a:bodyPr>
          <a:lstStyle/>
          <a:p>
            <a:r>
              <a:rPr lang="en-US" dirty="0" smtClean="0"/>
              <a:t>+</a:t>
            </a:r>
          </a:p>
          <a:p>
            <a:endParaRPr lang="en-US" dirty="0" smtClean="0"/>
          </a:p>
          <a:p>
            <a:r>
              <a:rPr lang="en-US" dirty="0" smtClean="0"/>
              <a:t>V</a:t>
            </a:r>
            <a:r>
              <a:rPr lang="en-US" baseline="-25000" dirty="0" smtClean="0"/>
              <a:t>R</a:t>
            </a:r>
          </a:p>
          <a:p>
            <a:endParaRPr lang="en-US" dirty="0" smtClean="0"/>
          </a:p>
          <a:p>
            <a:r>
              <a:rPr lang="en-US" dirty="0" smtClean="0"/>
              <a:t>-</a:t>
            </a:r>
            <a:endParaRPr lang="en-US" dirty="0"/>
          </a:p>
        </p:txBody>
      </p:sp>
      <p:sp>
        <p:nvSpPr>
          <p:cNvPr id="91" name="TextBox 90"/>
          <p:cNvSpPr txBox="1"/>
          <p:nvPr/>
        </p:nvSpPr>
        <p:spPr>
          <a:xfrm>
            <a:off x="256422" y="2682108"/>
            <a:ext cx="341760" cy="461665"/>
          </a:xfrm>
          <a:prstGeom prst="rect">
            <a:avLst/>
          </a:prstGeom>
          <a:noFill/>
        </p:spPr>
        <p:txBody>
          <a:bodyPr wrap="none" rtlCol="0">
            <a:spAutoFit/>
          </a:bodyPr>
          <a:lstStyle/>
          <a:p>
            <a:r>
              <a:rPr lang="en-US" sz="2400" dirty="0" err="1" smtClean="0"/>
              <a:t>i</a:t>
            </a:r>
            <a:r>
              <a:rPr lang="en-US" sz="2400" baseline="-25000" dirty="0" err="1" smtClean="0"/>
              <a:t>c</a:t>
            </a:r>
            <a:endParaRPr lang="en-US" sz="2400" baseline="-25000" dirty="0"/>
          </a:p>
        </p:txBody>
      </p:sp>
      <p:sp>
        <p:nvSpPr>
          <p:cNvPr id="92" name="TextBox 91"/>
          <p:cNvSpPr txBox="1"/>
          <p:nvPr/>
        </p:nvSpPr>
        <p:spPr>
          <a:xfrm>
            <a:off x="1669871" y="2602019"/>
            <a:ext cx="367408" cy="461665"/>
          </a:xfrm>
          <a:prstGeom prst="rect">
            <a:avLst/>
          </a:prstGeom>
          <a:noFill/>
        </p:spPr>
        <p:txBody>
          <a:bodyPr wrap="none" rtlCol="0">
            <a:spAutoFit/>
          </a:bodyPr>
          <a:lstStyle/>
          <a:p>
            <a:r>
              <a:rPr lang="en-US" sz="2400" dirty="0" err="1" smtClean="0"/>
              <a:t>i</a:t>
            </a:r>
            <a:r>
              <a:rPr lang="en-US" sz="2400" baseline="-25000" dirty="0" err="1"/>
              <a:t>R</a:t>
            </a:r>
            <a:endParaRPr lang="en-US" sz="2400" baseline="-25000" dirty="0"/>
          </a:p>
        </p:txBody>
      </p:sp>
      <p:sp>
        <p:nvSpPr>
          <p:cNvPr id="93" name="TextBox 92"/>
          <p:cNvSpPr txBox="1"/>
          <p:nvPr/>
        </p:nvSpPr>
        <p:spPr>
          <a:xfrm>
            <a:off x="1238113" y="2203642"/>
            <a:ext cx="494046" cy="369332"/>
          </a:xfrm>
          <a:prstGeom prst="rect">
            <a:avLst/>
          </a:prstGeom>
          <a:noFill/>
        </p:spPr>
        <p:txBody>
          <a:bodyPr wrap="none" rtlCol="0">
            <a:spAutoFit/>
          </a:bodyPr>
          <a:lstStyle/>
          <a:p>
            <a:r>
              <a:rPr lang="en-US" dirty="0" smtClean="0"/>
              <a:t>t&gt;0</a:t>
            </a:r>
            <a:endParaRPr lang="en-US" dirty="0"/>
          </a:p>
        </p:txBody>
      </p:sp>
      <p:sp>
        <p:nvSpPr>
          <p:cNvPr id="94" name="TextBox 93"/>
          <p:cNvSpPr txBox="1"/>
          <p:nvPr/>
        </p:nvSpPr>
        <p:spPr>
          <a:xfrm>
            <a:off x="584626" y="3575022"/>
            <a:ext cx="468398" cy="461665"/>
          </a:xfrm>
          <a:prstGeom prst="rect">
            <a:avLst/>
          </a:prstGeom>
          <a:noFill/>
        </p:spPr>
        <p:txBody>
          <a:bodyPr wrap="none" rtlCol="0">
            <a:spAutoFit/>
          </a:bodyPr>
          <a:lstStyle/>
          <a:p>
            <a:r>
              <a:rPr lang="en-US" sz="2400" dirty="0" err="1" smtClean="0"/>
              <a:t>sC</a:t>
            </a:r>
            <a:endParaRPr lang="en-US" sz="2400" dirty="0"/>
          </a:p>
        </p:txBody>
      </p:sp>
      <mc:AlternateContent xmlns:mc="http://schemas.openxmlformats.org/markup-compatibility/2006" xmlns:a14="http://schemas.microsoft.com/office/drawing/2010/main">
        <mc:Choice Requires="a14">
          <p:sp>
            <p:nvSpPr>
              <p:cNvPr id="95" name="TextBox 94"/>
              <p:cNvSpPr txBox="1"/>
              <p:nvPr/>
            </p:nvSpPr>
            <p:spPr>
              <a:xfrm>
                <a:off x="1793577" y="3313007"/>
                <a:ext cx="207108"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𝑅</m:t>
                          </m:r>
                        </m:den>
                      </m:f>
                    </m:oMath>
                  </m:oMathPara>
                </a14:m>
                <a:endParaRPr lang="en-US" dirty="0"/>
              </a:p>
            </p:txBody>
          </p:sp>
        </mc:Choice>
        <mc:Fallback xmlns="">
          <p:sp>
            <p:nvSpPr>
              <p:cNvPr id="95" name="TextBox 94"/>
              <p:cNvSpPr txBox="1">
                <a:spLocks noRot="1" noChangeAspect="1" noMove="1" noResize="1" noEditPoints="1" noAdjustHandles="1" noChangeArrowheads="1" noChangeShapeType="1" noTextEdit="1"/>
              </p:cNvSpPr>
              <p:nvPr/>
            </p:nvSpPr>
            <p:spPr>
              <a:xfrm>
                <a:off x="1793577" y="3313007"/>
                <a:ext cx="207108" cy="518604"/>
              </a:xfrm>
              <a:prstGeom prst="rect">
                <a:avLst/>
              </a:prstGeom>
              <a:blipFill rotWithShape="0">
                <a:blip r:embed="rId4"/>
                <a:stretch>
                  <a:fillRect/>
                </a:stretch>
              </a:blipFill>
            </p:spPr>
            <p:txBody>
              <a:bodyPr/>
              <a:lstStyle/>
              <a:p>
                <a:r>
                  <a:rPr lang="en-US">
                    <a:noFill/>
                  </a:rPr>
                  <a:t> </a:t>
                </a:r>
              </a:p>
            </p:txBody>
          </p:sp>
        </mc:Fallback>
      </mc:AlternateContent>
      <p:sp>
        <p:nvSpPr>
          <p:cNvPr id="115" name="Rectangle 114"/>
          <p:cNvSpPr/>
          <p:nvPr/>
        </p:nvSpPr>
        <p:spPr>
          <a:xfrm>
            <a:off x="2583806" y="3286953"/>
            <a:ext cx="325730" cy="369332"/>
          </a:xfrm>
          <a:prstGeom prst="rect">
            <a:avLst/>
          </a:prstGeom>
        </p:spPr>
        <p:txBody>
          <a:bodyPr wrap="none">
            <a:spAutoFit/>
          </a:bodyPr>
          <a:lstStyle/>
          <a:p>
            <a:r>
              <a:rPr lang="en-US" dirty="0" smtClean="0"/>
              <a:t>I</a:t>
            </a:r>
            <a:r>
              <a:rPr lang="en-US" baseline="-25000" dirty="0" smtClean="0"/>
              <a:t>o</a:t>
            </a:r>
            <a:endParaRPr lang="en-US" baseline="-25000" dirty="0"/>
          </a:p>
        </p:txBody>
      </p:sp>
      <mc:AlternateContent xmlns:mc="http://schemas.openxmlformats.org/markup-compatibility/2006" xmlns:a14="http://schemas.microsoft.com/office/drawing/2010/main">
        <mc:Choice Requires="a14">
          <p:sp>
            <p:nvSpPr>
              <p:cNvPr id="116" name="Rectangle 115"/>
              <p:cNvSpPr/>
              <p:nvPr/>
            </p:nvSpPr>
            <p:spPr>
              <a:xfrm>
                <a:off x="243276" y="4599692"/>
                <a:ext cx="8472256" cy="1864293"/>
              </a:xfrm>
              <a:prstGeom prst="rect">
                <a:avLst/>
              </a:prstGeom>
            </p:spPr>
            <p:txBody>
              <a:bodyPr wrap="square">
                <a:spAutoFit/>
              </a:bodyPr>
              <a:lstStyle/>
              <a:p>
                <a:r>
                  <a:rPr lang="en-US" sz="2400" dirty="0" smtClean="0"/>
                  <a:t>We use the current divider rule to get: </a:t>
                </a:r>
                <a14:m>
                  <m:oMath xmlns:m="http://schemas.openxmlformats.org/officeDocument/2006/math">
                    <m:f>
                      <m:fPr>
                        <m:ctrlPr>
                          <a:rPr lang="en-US" sz="2400" i="1" smtClean="0">
                            <a:latin typeface="Cambria Math" panose="02040503050406030204" pitchFamily="18" charset="0"/>
                          </a:rPr>
                        </m:ctrlPr>
                      </m:fPr>
                      <m:num>
                        <m:sSub>
                          <m:sSubPr>
                            <m:ctrlPr>
                              <a:rPr lang="en-US" sz="2400" i="1" smtClean="0">
                                <a:latin typeface="Cambria Math" panose="02040503050406030204" pitchFamily="18" charset="0"/>
                              </a:rPr>
                            </m:ctrlPr>
                          </m:sSubPr>
                          <m:e>
                            <m:acc>
                              <m:accPr>
                                <m:chr m:val="̂"/>
                                <m:ctrlPr>
                                  <a:rPr lang="en-US" sz="2400" i="1" smtClean="0">
                                    <a:latin typeface="Cambria Math" panose="02040503050406030204" pitchFamily="18" charset="0"/>
                                  </a:rPr>
                                </m:ctrlPr>
                              </m:accPr>
                              <m:e>
                                <m:r>
                                  <a:rPr lang="en-US" sz="2400" b="0" i="1" smtClean="0">
                                    <a:latin typeface="Cambria Math" panose="02040503050406030204" pitchFamily="18" charset="0"/>
                                  </a:rPr>
                                  <m:t>𝐼</m:t>
                                </m:r>
                              </m:e>
                            </m:acc>
                          </m:e>
                          <m:sub>
                            <m:r>
                              <a:rPr lang="en-US" sz="2400" b="0" i="1" smtClean="0">
                                <a:latin typeface="Cambria Math" panose="02040503050406030204" pitchFamily="18" charset="0"/>
                              </a:rPr>
                              <m:t>𝑐</m:t>
                            </m:r>
                          </m:sub>
                        </m:sSub>
                      </m:num>
                      <m:den>
                        <m:sSub>
                          <m:sSubPr>
                            <m:ctrlPr>
                              <a:rPr lang="en-US" sz="2400" i="1" smtClean="0">
                                <a:latin typeface="Cambria Math" panose="02040503050406030204" pitchFamily="18" charset="0"/>
                              </a:rPr>
                            </m:ctrlPr>
                          </m:sSubPr>
                          <m:e>
                            <m:r>
                              <a:rPr lang="en-US" sz="2400" b="0" i="1" smtClean="0">
                                <a:latin typeface="Cambria Math" panose="02040503050406030204" pitchFamily="18" charset="0"/>
                              </a:rPr>
                              <m:t>𝐼</m:t>
                            </m:r>
                          </m:e>
                          <m:sub>
                            <m:r>
                              <a:rPr lang="en-US" sz="2400" b="0" i="1" smtClean="0">
                                <a:latin typeface="Cambria Math" panose="02040503050406030204" pitchFamily="18" charset="0"/>
                              </a:rPr>
                              <m:t>𝑜</m:t>
                            </m:r>
                          </m:sub>
                        </m:sSub>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𝑠𝐶</m:t>
                        </m:r>
                      </m:num>
                      <m:den>
                        <m:r>
                          <a:rPr lang="en-US" sz="2400" b="0" i="1" smtClean="0">
                            <a:latin typeface="Cambria Math" panose="02040503050406030204" pitchFamily="18" charset="0"/>
                          </a:rPr>
                          <m:t>𝑠𝐶</m:t>
                        </m:r>
                        <m:r>
                          <a:rPr lang="en-US" sz="2400" b="0" i="1" smtClean="0">
                            <a:latin typeface="Cambria Math" panose="02040503050406030204" pitchFamily="18" charset="0"/>
                          </a:rPr>
                          <m:t>+</m:t>
                        </m:r>
                        <m:f>
                          <m:fPr>
                            <m:type m:val="skw"/>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𝑅</m:t>
                            </m:r>
                          </m:den>
                        </m:f>
                      </m:den>
                    </m:f>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𝑠𝐶𝑅</m:t>
                        </m:r>
                      </m:num>
                      <m:den>
                        <m:r>
                          <a:rPr lang="en-US" sz="2400" b="0" i="1" smtClean="0">
                            <a:latin typeface="Cambria Math" panose="02040503050406030204" pitchFamily="18" charset="0"/>
                          </a:rPr>
                          <m:t>1+</m:t>
                        </m:r>
                        <m:r>
                          <a:rPr lang="en-US" sz="2400" b="0" i="1" smtClean="0">
                            <a:latin typeface="Cambria Math" panose="02040503050406030204" pitchFamily="18" charset="0"/>
                          </a:rPr>
                          <m:t>𝑠𝑅𝐶</m:t>
                        </m:r>
                      </m:den>
                    </m:f>
                  </m:oMath>
                </a14:m>
                <a:r>
                  <a:rPr lang="en-US" sz="2400" dirty="0" smtClean="0"/>
                  <a:t>. We want </a:t>
                </a:r>
                <a14:m>
                  <m:oMath xmlns:m="http://schemas.openxmlformats.org/officeDocument/2006/math">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𝑉</m:t>
                                </m:r>
                              </m:e>
                            </m:acc>
                          </m:e>
                          <m:sub>
                            <m:r>
                              <a:rPr lang="en-US" sz="2400" i="1">
                                <a:latin typeface="Cambria Math" panose="02040503050406030204" pitchFamily="18" charset="0"/>
                              </a:rPr>
                              <m:t>𝑐</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𝑜</m:t>
                            </m:r>
                          </m:sub>
                        </m:sSub>
                      </m:den>
                    </m:f>
                  </m:oMath>
                </a14:m>
                <a:r>
                  <a:rPr lang="en-US" sz="2400" dirty="0" smtClean="0"/>
                  <a:t> , and </a:t>
                </a:r>
                <a14:m>
                  <m:oMath xmlns:m="http://schemas.openxmlformats.org/officeDocument/2006/math">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𝐼</m:t>
                            </m:r>
                          </m:e>
                        </m:acc>
                      </m:e>
                      <m:sub>
                        <m:r>
                          <a:rPr lang="en-US" sz="2400" i="1">
                            <a:latin typeface="Cambria Math" panose="02040503050406030204" pitchFamily="18" charset="0"/>
                          </a:rPr>
                          <m:t>𝑐</m:t>
                        </m:r>
                      </m:sub>
                    </m:sSub>
                    <m:r>
                      <a:rPr lang="en-US" sz="2400" b="0" i="1" smtClean="0">
                        <a:latin typeface="Cambria Math" panose="02040503050406030204" pitchFamily="18" charset="0"/>
                      </a:rPr>
                      <m:t>=</m:t>
                    </m:r>
                    <m:r>
                      <a:rPr lang="en-US" sz="2400" b="0" i="1" smtClean="0">
                        <a:latin typeface="Cambria Math" panose="02040503050406030204" pitchFamily="18" charset="0"/>
                      </a:rPr>
                      <m:t>𝑠𝐶</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𝑐</m:t>
                        </m:r>
                      </m:sub>
                    </m:sSub>
                  </m:oMath>
                </a14:m>
                <a:r>
                  <a:rPr lang="en-US" sz="2400" dirty="0" smtClean="0"/>
                  <a:t>, so</a:t>
                </a:r>
                <a:r>
                  <a:rPr lang="en-US" sz="2400" dirty="0"/>
                  <a:t>: </a:t>
                </a:r>
                <a14:m>
                  <m:oMath xmlns:m="http://schemas.openxmlformats.org/officeDocument/2006/math">
                    <m:f>
                      <m:fPr>
                        <m:ctrlPr>
                          <a:rPr lang="en-US" sz="2400" i="1">
                            <a:latin typeface="Cambria Math" panose="02040503050406030204" pitchFamily="18" charset="0"/>
                          </a:rPr>
                        </m:ctrlPr>
                      </m:fPr>
                      <m:num>
                        <m:r>
                          <a:rPr lang="en-US" sz="2400" b="0" i="1" smtClean="0">
                            <a:latin typeface="Cambria Math" panose="02040503050406030204" pitchFamily="18" charset="0"/>
                          </a:rPr>
                          <m:t>𝑠𝐶</m:t>
                        </m:r>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b="0" i="1" smtClean="0">
                                    <a:latin typeface="Cambria Math" panose="02040503050406030204" pitchFamily="18" charset="0"/>
                                  </a:rPr>
                                  <m:t>𝑉</m:t>
                                </m:r>
                              </m:e>
                            </m:acc>
                          </m:e>
                          <m:sub>
                            <m:r>
                              <a:rPr lang="en-US" sz="2400" i="1">
                                <a:latin typeface="Cambria Math" panose="02040503050406030204" pitchFamily="18" charset="0"/>
                              </a:rPr>
                              <m:t>𝑐</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𝑜</m:t>
                            </m:r>
                          </m:sub>
                        </m:sSub>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𝑠𝐶𝑅</m:t>
                        </m:r>
                      </m:num>
                      <m:den>
                        <m:r>
                          <a:rPr lang="en-US" sz="2400" i="1">
                            <a:latin typeface="Cambria Math" panose="02040503050406030204" pitchFamily="18" charset="0"/>
                          </a:rPr>
                          <m:t>1+</m:t>
                        </m:r>
                        <m:r>
                          <a:rPr lang="en-US" sz="2400" i="1">
                            <a:latin typeface="Cambria Math" panose="02040503050406030204" pitchFamily="18" charset="0"/>
                          </a:rPr>
                          <m:t>𝑠𝑅𝐶</m:t>
                        </m:r>
                      </m:den>
                    </m:f>
                  </m:oMath>
                </a14:m>
                <a:r>
                  <a:rPr lang="en-US" sz="2400" dirty="0" smtClean="0"/>
                  <a:t> or </a:t>
                </a:r>
                <a14:m>
                  <m:oMath xmlns:m="http://schemas.openxmlformats.org/officeDocument/2006/math">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acc>
                              <m:accPr>
                                <m:chr m:val="̂"/>
                                <m:ctrlPr>
                                  <a:rPr lang="en-US" sz="2400" i="1">
                                    <a:latin typeface="Cambria Math" panose="02040503050406030204" pitchFamily="18" charset="0"/>
                                  </a:rPr>
                                </m:ctrlPr>
                              </m:accPr>
                              <m:e>
                                <m:r>
                                  <a:rPr lang="en-US" sz="2400" i="1">
                                    <a:latin typeface="Cambria Math" panose="02040503050406030204" pitchFamily="18" charset="0"/>
                                  </a:rPr>
                                  <m:t>𝑉</m:t>
                                </m:r>
                              </m:e>
                            </m:acc>
                          </m:e>
                          <m:sub>
                            <m:r>
                              <a:rPr lang="en-US" sz="2400" i="1">
                                <a:latin typeface="Cambria Math" panose="02040503050406030204" pitchFamily="18" charset="0"/>
                              </a:rPr>
                              <m:t>𝑐</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𝐼</m:t>
                            </m:r>
                          </m:e>
                          <m:sub>
                            <m:r>
                              <a:rPr lang="en-US" sz="2400" i="1">
                                <a:latin typeface="Cambria Math" panose="02040503050406030204" pitchFamily="18" charset="0"/>
                              </a:rPr>
                              <m:t>𝑜</m:t>
                            </m:r>
                          </m:sub>
                        </m:sSub>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𝑅</m:t>
                        </m:r>
                      </m:num>
                      <m:den>
                        <m:r>
                          <a:rPr lang="en-US" sz="2400" i="1">
                            <a:latin typeface="Cambria Math" panose="02040503050406030204" pitchFamily="18" charset="0"/>
                          </a:rPr>
                          <m:t>1+</m:t>
                        </m:r>
                        <m:r>
                          <a:rPr lang="en-US" sz="2400" i="1">
                            <a:latin typeface="Cambria Math" panose="02040503050406030204" pitchFamily="18" charset="0"/>
                          </a:rPr>
                          <m:t>𝑠𝑅𝐶</m:t>
                        </m:r>
                      </m:den>
                    </m:f>
                  </m:oMath>
                </a14:m>
                <a:r>
                  <a:rPr lang="en-US" sz="2400" dirty="0" smtClean="0"/>
                  <a:t>. We care about the Characteristic equation: </a:t>
                </a:r>
                <a14:m>
                  <m:oMath xmlns:m="http://schemas.openxmlformats.org/officeDocument/2006/math">
                    <m:r>
                      <a:rPr lang="en-US" sz="2400" i="1">
                        <a:latin typeface="Cambria Math" panose="02040503050406030204" pitchFamily="18" charset="0"/>
                      </a:rPr>
                      <m:t>1+</m:t>
                    </m:r>
                    <m:r>
                      <a:rPr lang="en-US" sz="2400" i="1">
                        <a:latin typeface="Cambria Math" panose="02040503050406030204" pitchFamily="18" charset="0"/>
                      </a:rPr>
                      <m:t>𝑠𝑅𝐶</m:t>
                    </m:r>
                  </m:oMath>
                </a14:m>
                <a:r>
                  <a:rPr lang="en-US" sz="2400" dirty="0" smtClean="0"/>
                  <a:t>=0, so </a:t>
                </a:r>
                <a14:m>
                  <m:oMath xmlns:m="http://schemas.openxmlformats.org/officeDocument/2006/math">
                    <m:r>
                      <a:rPr lang="en-US" sz="2400" b="0" i="1" smtClean="0">
                        <a:latin typeface="Cambria Math" panose="02040503050406030204" pitchFamily="18" charset="0"/>
                      </a:rPr>
                      <m:t>𝑠</m:t>
                    </m:r>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
                          <a:rPr lang="en-US" sz="2400" b="0" i="1" smtClean="0">
                            <a:latin typeface="Cambria Math" panose="02040503050406030204" pitchFamily="18" charset="0"/>
                          </a:rPr>
                          <m:t>𝑅𝐶</m:t>
                        </m:r>
                      </m:den>
                    </m:f>
                    <m:r>
                      <a:rPr lang="en-US" sz="2400" b="0" i="1" smtClean="0">
                        <a:latin typeface="Cambria Math" panose="02040503050406030204" pitchFamily="18" charset="0"/>
                      </a:rPr>
                      <m:t>.</m:t>
                    </m:r>
                  </m:oMath>
                </a14:m>
                <a:endParaRPr lang="en-US" sz="2400" dirty="0"/>
              </a:p>
            </p:txBody>
          </p:sp>
        </mc:Choice>
        <mc:Fallback xmlns="">
          <p:sp>
            <p:nvSpPr>
              <p:cNvPr id="116" name="Rectangle 115"/>
              <p:cNvSpPr>
                <a:spLocks noRot="1" noChangeAspect="1" noMove="1" noResize="1" noEditPoints="1" noAdjustHandles="1" noChangeArrowheads="1" noChangeShapeType="1" noTextEdit="1"/>
              </p:cNvSpPr>
              <p:nvPr/>
            </p:nvSpPr>
            <p:spPr>
              <a:xfrm>
                <a:off x="243276" y="4599692"/>
                <a:ext cx="8472256" cy="1864293"/>
              </a:xfrm>
              <a:prstGeom prst="rect">
                <a:avLst/>
              </a:prstGeom>
              <a:blipFill rotWithShape="0">
                <a:blip r:embed="rId5"/>
                <a:stretch>
                  <a:fillRect l="-1151" b="-2623"/>
                </a:stretch>
              </a:blipFill>
            </p:spPr>
            <p:txBody>
              <a:bodyPr/>
              <a:lstStyle/>
              <a:p>
                <a:r>
                  <a:rPr lang="en-US">
                    <a:noFill/>
                  </a:rPr>
                  <a:t> </a:t>
                </a:r>
              </a:p>
            </p:txBody>
          </p:sp>
        </mc:Fallback>
      </mc:AlternateContent>
    </p:spTree>
    <p:extLst>
      <p:ext uri="{BB962C8B-B14F-4D97-AF65-F5344CB8AC3E}">
        <p14:creationId xmlns:p14="http://schemas.microsoft.com/office/powerpoint/2010/main" val="20759898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8426</TotalTime>
  <Words>2114</Words>
  <Application>Microsoft Office PowerPoint</Application>
  <PresentationFormat>On-screen Show (4:3)</PresentationFormat>
  <Paragraphs>418</Paragraphs>
  <Slides>35</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35</vt:i4>
      </vt:variant>
    </vt:vector>
  </HeadingPairs>
  <TitlesOfParts>
    <vt:vector size="41" baseType="lpstr">
      <vt:lpstr>Arial</vt:lpstr>
      <vt:lpstr>Calibri</vt:lpstr>
      <vt:lpstr>Cambria Math</vt:lpstr>
      <vt:lpstr>Symbol</vt:lpstr>
      <vt:lpstr>Office Theme</vt:lpstr>
      <vt:lpstr>Equation</vt:lpstr>
      <vt:lpstr>First Order Transients Part 1: Circuits excited by initial conditions</vt:lpstr>
      <vt:lpstr>TRANSIENT CLASSIFICATION </vt:lpstr>
      <vt:lpstr>RL AND RC CIRCUITS EXCITED BY INITIAL CONDITIONS</vt:lpstr>
      <vt:lpstr>PowerPoint Presentation</vt:lpstr>
      <vt:lpstr>RC example one</vt:lpstr>
      <vt:lpstr>RC example one</vt:lpstr>
      <vt:lpstr>RC example one</vt:lpstr>
      <vt:lpstr>RC example 2</vt:lpstr>
      <vt:lpstr>RL example – find the inductor current</vt:lpstr>
      <vt:lpstr>RL example one</vt:lpstr>
      <vt:lpstr>RL example one</vt:lpstr>
      <vt:lpstr>RL example two</vt:lpstr>
      <vt:lpstr>First Order Transients Part 2: Circuits excited by sources </vt:lpstr>
      <vt:lpstr>CIRCUITS EXCITED BY SOURCES</vt:lpstr>
      <vt:lpstr>RC Circuits excited by sources</vt:lpstr>
      <vt:lpstr>RC Circuits excited by sources</vt:lpstr>
      <vt:lpstr>RC Circuits excited by sources</vt:lpstr>
      <vt:lpstr>RC Circuits excited by sources</vt:lpstr>
      <vt:lpstr>RC Circuits excited by sources</vt:lpstr>
      <vt:lpstr>RC Circuits excited by sources</vt:lpstr>
      <vt:lpstr>RC Circuits excited by sources</vt:lpstr>
      <vt:lpstr>RC Circuits excited by sources</vt:lpstr>
      <vt:lpstr>RL Circuits excited by sources</vt:lpstr>
      <vt:lpstr>RL Circuits excited by sources</vt:lpstr>
      <vt:lpstr>RL example:  Vo=150V, R = 1/2 W, L=470 mH</vt:lpstr>
      <vt:lpstr>RL Circuits excited by sources</vt:lpstr>
      <vt:lpstr>RL Circuits excited by sources</vt:lpstr>
      <vt:lpstr>First Order Transients Part 3: Transfer functions in transient problems</vt:lpstr>
      <vt:lpstr>Transfer functions in transient problems</vt:lpstr>
      <vt:lpstr>SOLVING 1st-ORDER PROBLEMS WITH TRANSFER FUNCTIONS</vt:lpstr>
      <vt:lpstr>Find the current through the inductor for t&gt;0.</vt:lpstr>
      <vt:lpstr>Solving first-order problems with transfer functions </vt:lpstr>
      <vt:lpstr>TRANSFER FUNCTION EXAMPLES FOR CIRCUITS EXCITED ONLY BY INITIAL CONDITIONS</vt:lpstr>
      <vt:lpstr>Method 1 – add a voltage source</vt:lpstr>
      <vt:lpstr>Method 2 – add a current source</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 Crash Course in C</dc:title>
  <dc:creator>Wes</dc:creator>
  <cp:lastModifiedBy>Fluffy LawsonMunoz</cp:lastModifiedBy>
  <cp:revision>487</cp:revision>
  <dcterms:created xsi:type="dcterms:W3CDTF">2014-03-05T01:50:33Z</dcterms:created>
  <dcterms:modified xsi:type="dcterms:W3CDTF">2020-05-25T21:51:36Z</dcterms:modified>
</cp:coreProperties>
</file>