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  <p:sldId id="309" r:id="rId9"/>
    <p:sldId id="293" r:id="rId10"/>
    <p:sldId id="294" r:id="rId11"/>
    <p:sldId id="295" r:id="rId12"/>
    <p:sldId id="296" r:id="rId13"/>
    <p:sldId id="310" r:id="rId14"/>
    <p:sldId id="298" r:id="rId15"/>
    <p:sldId id="299" r:id="rId16"/>
    <p:sldId id="300" r:id="rId17"/>
    <p:sldId id="311" r:id="rId18"/>
    <p:sldId id="302" r:id="rId19"/>
    <p:sldId id="303" r:id="rId20"/>
    <p:sldId id="306" r:id="rId21"/>
    <p:sldId id="313" r:id="rId22"/>
    <p:sldId id="314" r:id="rId23"/>
    <p:sldId id="315" r:id="rId24"/>
    <p:sldId id="316" r:id="rId25"/>
    <p:sldId id="312" r:id="rId26"/>
    <p:sldId id="308" r:id="rId27"/>
    <p:sldId id="318" r:id="rId28"/>
    <p:sldId id="317" r:id="rId29"/>
    <p:sldId id="319" r:id="rId30"/>
    <p:sldId id="32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D9EC"/>
    <a:srgbClr val="E0E9F4"/>
    <a:srgbClr val="B0C7E2"/>
    <a:srgbClr val="7FA3CF"/>
    <a:srgbClr val="B3FFF2"/>
    <a:srgbClr val="1C98EC"/>
    <a:srgbClr val="DCFEB2"/>
    <a:srgbClr val="87FD92"/>
    <a:srgbClr val="7EFE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11" autoAdjust="0"/>
    <p:restoredTop sz="96374" autoAdjust="0"/>
  </p:normalViewPr>
  <p:slideViewPr>
    <p:cSldViewPr>
      <p:cViewPr varScale="1">
        <p:scale>
          <a:sx n="114" d="100"/>
          <a:sy n="114" d="100"/>
        </p:scale>
        <p:origin x="157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8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39C91-338E-42A1-A390-A4B2AA0F2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D54F4-0356-479D-8DCB-F1705B1AB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76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28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23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17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50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70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38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85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4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3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63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D9EC"/>
            </a:gs>
            <a:gs pos="0">
              <a:srgbClr val="B3FFF2"/>
            </a:gs>
            <a:gs pos="100000">
              <a:schemeClr val="accent1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97F5E-071A-4E96-BA48-78543671D63C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2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2.wmf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png"/><Relationship Id="rId5" Type="http://schemas.openxmlformats.org/officeDocument/2006/relationships/image" Target="../media/image20.emf"/><Relationship Id="rId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9.png"/><Relationship Id="rId5" Type="http://schemas.openxmlformats.org/officeDocument/2006/relationships/image" Target="../media/image25.png"/><Relationship Id="rId4" Type="http://schemas.openxmlformats.org/officeDocument/2006/relationships/image" Target="../media/image19.wmf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4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08175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Equivalent Transformations</a:t>
            </a:r>
            <a:br>
              <a:rPr lang="en-US" sz="4400" dirty="0"/>
            </a:br>
            <a:r>
              <a:rPr lang="en-US" dirty="0"/>
              <a:t>Part 1: Series and Parallel Connections  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95400" y="533400"/>
            <a:ext cx="64008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ENEE 205</a:t>
            </a:r>
          </a:p>
        </p:txBody>
      </p:sp>
    </p:spTree>
    <p:extLst>
      <p:ext uri="{BB962C8B-B14F-4D97-AF65-F5344CB8AC3E}">
        <p14:creationId xmlns:p14="http://schemas.microsoft.com/office/powerpoint/2010/main" val="1793019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520940" cy="8382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200" dirty="0">
                <a:latin typeface="+mj-lt"/>
              </a:rPr>
              <a:t>EQUIVALENT TRANSFORMATIONS AND INPUT IMPEDANCE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5730240" cy="35798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Consider the two sub-circuits shown to the right. One circuit is said to be an </a:t>
            </a:r>
            <a:r>
              <a:rPr lang="en-US" sz="2400" i="1" dirty="0"/>
              <a:t>equivalent transformation </a:t>
            </a:r>
            <a:r>
              <a:rPr lang="en-US" sz="2400" dirty="0"/>
              <a:t>of the other if the relation between the voltage across the two terminals to the current entering the corresponding terminal is the same for the two sub-circuits.</a:t>
            </a:r>
          </a:p>
          <a:p>
            <a:pPr marL="0" indent="0">
              <a:buNone/>
            </a:pPr>
            <a:r>
              <a:rPr lang="en-US" sz="2400" dirty="0"/>
              <a:t>Claim: If a sub-circuit is comprised of only linear, passive components, that sub-circuit can be replaced under sinusoidal steady-state conditions by a single passive branch.</a:t>
            </a:r>
          </a:p>
          <a:p>
            <a:pPr marL="0" indent="0">
              <a:buNone/>
            </a:pPr>
            <a:r>
              <a:rPr lang="en-US" sz="2400" dirty="0"/>
              <a:t>If the replacement is done across the input terminals of the sub-circuit, the equivalent impedance is called the </a:t>
            </a:r>
            <a:r>
              <a:rPr lang="en-US" sz="2400" i="1" dirty="0"/>
              <a:t>input impedance.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599" y="2057400"/>
            <a:ext cx="2179227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1503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179" y="182880"/>
            <a:ext cx="8763000" cy="548640"/>
          </a:xfrm>
        </p:spPr>
        <p:txBody>
          <a:bodyPr>
            <a:noAutofit/>
          </a:bodyPr>
          <a:lstStyle/>
          <a:p>
            <a:r>
              <a:rPr lang="en-US" sz="3600" dirty="0"/>
              <a:t>Series connections of passive components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199" y="1938919"/>
            <a:ext cx="6568959" cy="175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09600" y="750333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k</a:t>
            </a:r>
            <a:r>
              <a:rPr kumimoji="0" lang="en-US" sz="2400" b="0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 components are said to be connected in series if they are all connected together by trivial nodes. Thus, they always share the same current!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25769" y="3810000"/>
                <a:ext cx="7955818" cy="26741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KVL around the loop: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=0</a:t>
                </a:r>
              </a:p>
              <a:p>
                <a:r>
                  <a:rPr lang="en-US" sz="2400" dirty="0"/>
                  <a:t>KCLs: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≜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sz="2400" b="0" dirty="0"/>
              </a:p>
              <a:p>
                <a:r>
                  <a:rPr lang="en-US" sz="2400" dirty="0"/>
                  <a:t>Inserting Impedances: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  a single impedance would have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err="1"/>
                  <a:t>Z</a:t>
                </a:r>
                <a:r>
                  <a:rPr lang="en-US" sz="2400" baseline="-25000" dirty="0" err="1"/>
                  <a:t>eq</a:t>
                </a:r>
                <a:r>
                  <a:rPr lang="en-US" sz="2400" baseline="-25000" dirty="0"/>
                  <a:t> </a:t>
                </a:r>
                <a:r>
                  <a:rPr lang="en-US" sz="2400" dirty="0"/>
                  <a:t>   so    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Z</a:t>
                </a:r>
                <a:r>
                  <a:rPr lang="en-US" sz="2400" baseline="-25000" dirty="0" err="1">
                    <a:solidFill>
                      <a:srgbClr val="FF0000"/>
                    </a:solidFill>
                  </a:rPr>
                  <a:t>eq</a:t>
                </a:r>
                <a:r>
                  <a:rPr lang="en-US" sz="24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Z</a:t>
                </a:r>
                <a:r>
                  <a:rPr lang="en-US" sz="24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dirty="0">
                    <a:solidFill>
                      <a:srgbClr val="FF0000"/>
                    </a:solidFill>
                  </a:rPr>
                  <a:t> + Z</a:t>
                </a:r>
                <a:r>
                  <a:rPr lang="en-US" sz="24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>
                    <a:solidFill>
                      <a:srgbClr val="FF0000"/>
                    </a:solidFill>
                  </a:rPr>
                  <a:t> + …+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Z</a:t>
                </a:r>
                <a:r>
                  <a:rPr lang="en-US" sz="2400" baseline="-25000" dirty="0" err="1">
                    <a:solidFill>
                      <a:srgbClr val="FF0000"/>
                    </a:solidFill>
                  </a:rPr>
                  <a:t>j</a:t>
                </a:r>
                <a:r>
                  <a:rPr lang="en-US" sz="2400" dirty="0">
                    <a:solidFill>
                      <a:srgbClr val="FF0000"/>
                    </a:solidFill>
                  </a:rPr>
                  <a:t> +…+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Z</a:t>
                </a:r>
                <a:r>
                  <a:rPr lang="en-US" sz="2400" baseline="-25000" dirty="0" err="1">
                    <a:solidFill>
                      <a:srgbClr val="FF0000"/>
                    </a:solidFill>
                  </a:rPr>
                  <a:t>k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69" y="3810000"/>
                <a:ext cx="7955818" cy="2674194"/>
              </a:xfrm>
              <a:prstGeom prst="rect">
                <a:avLst/>
              </a:prstGeom>
              <a:blipFill rotWithShape="0">
                <a:blip r:embed="rId3"/>
                <a:stretch>
                  <a:fillRect l="-1149" t="-1595" b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7113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865"/>
            <a:ext cx="8229600" cy="93293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Series connection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386" y="1028612"/>
            <a:ext cx="7239000" cy="1752600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sz="2400" dirty="0"/>
              <a:t>Impedances add in series:  </a:t>
            </a:r>
            <a:r>
              <a:rPr lang="en-US" sz="2400" dirty="0" err="1"/>
              <a:t>Z</a:t>
            </a:r>
            <a:r>
              <a:rPr lang="en-US" sz="2400" baseline="-25000" dirty="0" err="1"/>
              <a:t>eq</a:t>
            </a:r>
            <a:r>
              <a:rPr lang="en-US" sz="2400" baseline="-25000" dirty="0"/>
              <a:t> </a:t>
            </a:r>
            <a:r>
              <a:rPr lang="en-US" sz="2400" dirty="0"/>
              <a:t>= Z</a:t>
            </a:r>
            <a:r>
              <a:rPr lang="en-US" sz="2400" baseline="-25000" dirty="0"/>
              <a:t>1</a:t>
            </a:r>
            <a:r>
              <a:rPr lang="en-US" sz="2400" dirty="0"/>
              <a:t> + Z</a:t>
            </a:r>
            <a:r>
              <a:rPr lang="en-US" sz="2400" baseline="-25000" dirty="0"/>
              <a:t>2</a:t>
            </a:r>
            <a:r>
              <a:rPr lang="en-US" sz="2400" dirty="0"/>
              <a:t> + Z</a:t>
            </a:r>
            <a:r>
              <a:rPr lang="en-US" sz="2400" baseline="-25000" dirty="0"/>
              <a:t>3</a:t>
            </a:r>
            <a:r>
              <a:rPr lang="en-US" sz="2400" dirty="0"/>
              <a:t> +…+ </a:t>
            </a:r>
            <a:r>
              <a:rPr lang="en-US" sz="2400" dirty="0" err="1"/>
              <a:t>Z</a:t>
            </a:r>
            <a:r>
              <a:rPr lang="en-US" sz="2400" baseline="-25000" dirty="0" err="1"/>
              <a:t>k</a:t>
            </a:r>
            <a:endParaRPr lang="en-US" sz="2400" baseline="-250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2400" dirty="0"/>
              <a:t>Resistances add in series:</a:t>
            </a:r>
          </a:p>
          <a:p>
            <a:pPr marL="0" indent="0">
              <a:spcBef>
                <a:spcPts val="300"/>
              </a:spcBef>
              <a:buNone/>
            </a:pPr>
            <a:endParaRPr lang="en-US" sz="2400" dirty="0"/>
          </a:p>
          <a:p>
            <a:pPr marL="0" indent="0">
              <a:spcBef>
                <a:spcPts val="300"/>
              </a:spcBef>
              <a:buNone/>
            </a:pPr>
            <a:endParaRPr lang="en-US" sz="2400" dirty="0"/>
          </a:p>
          <a:p>
            <a:pPr marL="0" indent="0">
              <a:spcBef>
                <a:spcPts val="300"/>
              </a:spcBef>
              <a:buNone/>
            </a:pPr>
            <a:endParaRPr lang="en-US" sz="24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2400" dirty="0"/>
              <a:t>Inductances add in series</a:t>
            </a:r>
          </a:p>
          <a:p>
            <a:pPr marL="0" indent="0">
              <a:spcBef>
                <a:spcPts val="300"/>
              </a:spcBef>
              <a:buNone/>
            </a:pPr>
            <a:endParaRPr lang="en-US" sz="2400" dirty="0"/>
          </a:p>
          <a:p>
            <a:pPr marL="0" indent="0">
              <a:spcBef>
                <a:spcPts val="300"/>
              </a:spcBef>
              <a:buNone/>
            </a:pPr>
            <a:endParaRPr lang="en-US" sz="2400" dirty="0"/>
          </a:p>
          <a:p>
            <a:pPr marL="0" indent="0">
              <a:spcBef>
                <a:spcPts val="300"/>
              </a:spcBef>
              <a:buNone/>
            </a:pPr>
            <a:endParaRPr lang="en-US" sz="2400" dirty="0"/>
          </a:p>
          <a:p>
            <a:pPr marL="0" indent="0">
              <a:spcBef>
                <a:spcPts val="300"/>
              </a:spcBef>
              <a:buNone/>
            </a:pPr>
            <a:endParaRPr lang="en-US" sz="24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2400" dirty="0"/>
              <a:t>Voltage sources add in series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08" y="3543212"/>
            <a:ext cx="6438095" cy="14285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828800"/>
            <a:ext cx="6577914" cy="13174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708" y="5562600"/>
            <a:ext cx="4332349" cy="115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87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5633"/>
            <a:ext cx="8305800" cy="54864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Parallel connections of passive components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819360"/>
            <a:ext cx="7924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k</a:t>
            </a:r>
            <a:r>
              <a:rPr kumimoji="0" lang="en-US" sz="2400" b="0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 components are said to be connected in parallel if they are all connected together by trivial meshes. Thus, they always share the same voltage!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842911"/>
            <a:ext cx="5190364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22273" y="3667570"/>
                <a:ext cx="7955818" cy="27088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KCL at lower node: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=0</a:t>
                </a:r>
              </a:p>
              <a:p>
                <a:r>
                  <a:rPr lang="en-US" sz="2400" dirty="0"/>
                  <a:t>KVLs: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sz="2400" b="0" dirty="0"/>
              </a:p>
              <a:p>
                <a:r>
                  <a:rPr lang="en-US" sz="2400" dirty="0"/>
                  <a:t>Inserting Admittances: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sz="2400" b="0" dirty="0"/>
              </a:p>
              <a:p>
                <a:r>
                  <a:rPr lang="en-US" sz="2400" dirty="0"/>
                  <a:t>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  a single admittance would have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err="1"/>
                  <a:t>Y</a:t>
                </a:r>
                <a:r>
                  <a:rPr lang="en-US" sz="2400" baseline="-25000" dirty="0" err="1"/>
                  <a:t>eq</a:t>
                </a:r>
                <a:r>
                  <a:rPr lang="en-US" sz="2400" baseline="-25000" dirty="0"/>
                  <a:t> </a:t>
                </a:r>
                <a:r>
                  <a:rPr lang="en-US" sz="2400" dirty="0"/>
                  <a:t>   so    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Y</a:t>
                </a:r>
                <a:r>
                  <a:rPr lang="en-US" sz="2400" baseline="-25000" dirty="0" err="1">
                    <a:solidFill>
                      <a:srgbClr val="FF0000"/>
                    </a:solidFill>
                  </a:rPr>
                  <a:t>eq</a:t>
                </a:r>
                <a:r>
                  <a:rPr lang="en-US" sz="2400" baseline="-250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Y</a:t>
                </a:r>
                <a:r>
                  <a:rPr lang="en-US" sz="2400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dirty="0">
                    <a:solidFill>
                      <a:srgbClr val="FF0000"/>
                    </a:solidFill>
                  </a:rPr>
                  <a:t> + Y</a:t>
                </a:r>
                <a:r>
                  <a:rPr lang="en-US" sz="24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>
                    <a:solidFill>
                      <a:srgbClr val="FF0000"/>
                    </a:solidFill>
                  </a:rPr>
                  <a:t> + …+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Y</a:t>
                </a:r>
                <a:r>
                  <a:rPr lang="en-US" sz="2400" baseline="-25000" dirty="0" err="1">
                    <a:solidFill>
                      <a:srgbClr val="FF0000"/>
                    </a:solidFill>
                  </a:rPr>
                  <a:t>j</a:t>
                </a:r>
                <a:r>
                  <a:rPr lang="en-US" sz="2400" dirty="0">
                    <a:solidFill>
                      <a:srgbClr val="FF0000"/>
                    </a:solidFill>
                  </a:rPr>
                  <a:t> +…+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Y</a:t>
                </a:r>
                <a:r>
                  <a:rPr lang="en-US" sz="2400" baseline="-25000" dirty="0" err="1">
                    <a:solidFill>
                      <a:srgbClr val="FF0000"/>
                    </a:solidFill>
                  </a:rPr>
                  <a:t>k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73" y="3667570"/>
                <a:ext cx="7955818" cy="2708818"/>
              </a:xfrm>
              <a:prstGeom prst="rect">
                <a:avLst/>
              </a:prstGeom>
              <a:blipFill rotWithShape="0">
                <a:blip r:embed="rId3"/>
                <a:stretch>
                  <a:fillRect l="-1226" t="-1577" b="-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881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Parallel connection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1858962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sz="2400" dirty="0"/>
              <a:t>Admittances add in parallel :  </a:t>
            </a:r>
            <a:r>
              <a:rPr lang="en-US" sz="2400" dirty="0" err="1"/>
              <a:t>Y</a:t>
            </a:r>
            <a:r>
              <a:rPr lang="en-US" sz="2400" baseline="-25000" dirty="0" err="1"/>
              <a:t>eq</a:t>
            </a:r>
            <a:r>
              <a:rPr lang="en-US" sz="2400" baseline="-25000" dirty="0"/>
              <a:t> </a:t>
            </a:r>
            <a:r>
              <a:rPr lang="en-US" sz="2400" dirty="0"/>
              <a:t>= Y</a:t>
            </a:r>
            <a:r>
              <a:rPr lang="en-US" sz="2400" baseline="-25000" dirty="0"/>
              <a:t>1</a:t>
            </a:r>
            <a:r>
              <a:rPr lang="en-US" sz="2400" dirty="0"/>
              <a:t> + Y</a:t>
            </a:r>
            <a:r>
              <a:rPr lang="en-US" sz="2400" baseline="-25000" dirty="0"/>
              <a:t>2</a:t>
            </a:r>
            <a:r>
              <a:rPr lang="en-US" sz="2400" dirty="0"/>
              <a:t> + Y</a:t>
            </a:r>
            <a:r>
              <a:rPr lang="en-US" sz="2400" baseline="-25000" dirty="0"/>
              <a:t>3</a:t>
            </a:r>
            <a:r>
              <a:rPr lang="en-US" sz="2400" dirty="0"/>
              <a:t> +…+ </a:t>
            </a:r>
            <a:r>
              <a:rPr lang="en-US" sz="2400" dirty="0" err="1"/>
              <a:t>Y</a:t>
            </a:r>
            <a:r>
              <a:rPr lang="en-US" sz="2400" baseline="-25000" dirty="0" err="1"/>
              <a:t>k</a:t>
            </a:r>
            <a:endParaRPr lang="en-US" sz="2400" baseline="-25000" dirty="0"/>
          </a:p>
          <a:p>
            <a:pPr>
              <a:spcBef>
                <a:spcPts val="300"/>
              </a:spcBef>
            </a:pPr>
            <a:r>
              <a:rPr lang="en-US" sz="2400" dirty="0" err="1"/>
              <a:t>Conductances</a:t>
            </a:r>
            <a:r>
              <a:rPr lang="en-US" sz="2400" dirty="0"/>
              <a:t> add in parallel </a:t>
            </a:r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r>
              <a:rPr lang="en-US" sz="2400" dirty="0"/>
              <a:t>Capacitances add in parallel </a:t>
            </a:r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endParaRPr lang="en-US" sz="2400" dirty="0"/>
          </a:p>
          <a:p>
            <a:pPr>
              <a:spcBef>
                <a:spcPts val="300"/>
              </a:spcBef>
            </a:pPr>
            <a:r>
              <a:rPr lang="en-US" sz="2400" dirty="0"/>
              <a:t>Current sources add in parallel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025113"/>
            <a:ext cx="5866667" cy="12761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038600"/>
            <a:ext cx="5257143" cy="980952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5714081" y="5674841"/>
            <a:ext cx="1591101" cy="838200"/>
            <a:chOff x="5714081" y="5674841"/>
            <a:chExt cx="1591101" cy="838200"/>
          </a:xfrm>
        </p:grpSpPr>
        <p:grpSp>
          <p:nvGrpSpPr>
            <p:cNvPr id="30" name="Group 29"/>
            <p:cNvGrpSpPr/>
            <p:nvPr/>
          </p:nvGrpSpPr>
          <p:grpSpPr>
            <a:xfrm>
              <a:off x="5714081" y="5674841"/>
              <a:ext cx="381000" cy="838200"/>
              <a:chOff x="2819400" y="5562600"/>
              <a:chExt cx="381000" cy="838200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2819400" y="5791200"/>
                <a:ext cx="381000" cy="381000"/>
              </a:xfrm>
              <a:prstGeom prst="ellipse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33" name="Straight Arrow Connector 32"/>
              <p:cNvCxnSpPr/>
              <p:nvPr/>
            </p:nvCxnSpPr>
            <p:spPr>
              <a:xfrm flipV="1">
                <a:off x="3009900" y="5851954"/>
                <a:ext cx="0" cy="228600"/>
              </a:xfrm>
              <a:prstGeom prst="straightConnector1">
                <a:avLst/>
              </a:prstGeom>
              <a:ln w="25400">
                <a:solidFill>
                  <a:srgbClr val="FFFF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stCxn id="32" idx="4"/>
              </p:cNvCxnSpPr>
              <p:nvPr/>
            </p:nvCxnSpPr>
            <p:spPr>
              <a:xfrm>
                <a:off x="3009900" y="6172200"/>
                <a:ext cx="0" cy="228600"/>
              </a:xfrm>
              <a:prstGeom prst="line">
                <a:avLst/>
              </a:prstGeom>
              <a:ln w="254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3009900" y="5562600"/>
                <a:ext cx="0" cy="228600"/>
              </a:xfrm>
              <a:prstGeom prst="line">
                <a:avLst/>
              </a:prstGeom>
              <a:ln w="254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TextBox 30"/>
            <p:cNvSpPr txBox="1"/>
            <p:nvPr/>
          </p:nvSpPr>
          <p:spPr>
            <a:xfrm>
              <a:off x="6105815" y="5893829"/>
              <a:ext cx="119936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FF00"/>
                  </a:solidFill>
                </a:rPr>
                <a:t>Ieq</a:t>
              </a:r>
              <a:r>
                <a:rPr lang="en-US" dirty="0">
                  <a:solidFill>
                    <a:srgbClr val="FFFF00"/>
                  </a:solidFill>
                </a:rPr>
                <a:t>=30 mA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329275" y="5674841"/>
            <a:ext cx="4171216" cy="842319"/>
            <a:chOff x="457200" y="5638800"/>
            <a:chExt cx="4171216" cy="842319"/>
          </a:xfrm>
        </p:grpSpPr>
        <p:grpSp>
          <p:nvGrpSpPr>
            <p:cNvPr id="14" name="Group 13"/>
            <p:cNvGrpSpPr/>
            <p:nvPr/>
          </p:nvGrpSpPr>
          <p:grpSpPr>
            <a:xfrm>
              <a:off x="2209800" y="5638800"/>
              <a:ext cx="1180733" cy="838200"/>
              <a:chOff x="2819400" y="5562600"/>
              <a:chExt cx="1180733" cy="8382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819400" y="5562600"/>
                <a:ext cx="381000" cy="838200"/>
                <a:chOff x="2819400" y="5562600"/>
                <a:chExt cx="381000" cy="838200"/>
              </a:xfrm>
            </p:grpSpPr>
            <p:sp>
              <p:nvSpPr>
                <p:cNvPr id="6" name="Oval 5"/>
                <p:cNvSpPr/>
                <p:nvPr/>
              </p:nvSpPr>
              <p:spPr>
                <a:xfrm>
                  <a:off x="2819400" y="5791200"/>
                  <a:ext cx="381000" cy="381000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8" name="Straight Arrow Connector 7"/>
                <p:cNvCxnSpPr/>
                <p:nvPr/>
              </p:nvCxnSpPr>
              <p:spPr>
                <a:xfrm flipV="1">
                  <a:off x="3009900" y="5851954"/>
                  <a:ext cx="0" cy="22860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>
                  <a:stCxn id="6" idx="4"/>
                </p:cNvCxnSpPr>
                <p:nvPr/>
              </p:nvCxnSpPr>
              <p:spPr>
                <a:xfrm>
                  <a:off x="3009900" y="6172200"/>
                  <a:ext cx="0" cy="22860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3009900" y="5562600"/>
                  <a:ext cx="0" cy="22860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TextBox 12"/>
              <p:cNvSpPr txBox="1"/>
              <p:nvPr/>
            </p:nvSpPr>
            <p:spPr>
              <a:xfrm>
                <a:off x="3211134" y="5781588"/>
                <a:ext cx="7889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10 mA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971917" y="5642919"/>
              <a:ext cx="1180733" cy="838200"/>
              <a:chOff x="2819400" y="5562600"/>
              <a:chExt cx="1180733" cy="83820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2819400" y="5562600"/>
                <a:ext cx="381000" cy="838200"/>
                <a:chOff x="2819400" y="5562600"/>
                <a:chExt cx="381000" cy="838200"/>
              </a:xfrm>
            </p:grpSpPr>
            <p:sp>
              <p:nvSpPr>
                <p:cNvPr id="18" name="Oval 17"/>
                <p:cNvSpPr/>
                <p:nvPr/>
              </p:nvSpPr>
              <p:spPr>
                <a:xfrm>
                  <a:off x="2819400" y="5791200"/>
                  <a:ext cx="381000" cy="381000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19" name="Straight Arrow Connector 18"/>
                <p:cNvCxnSpPr/>
                <p:nvPr/>
              </p:nvCxnSpPr>
              <p:spPr>
                <a:xfrm flipV="1">
                  <a:off x="3009900" y="5851954"/>
                  <a:ext cx="0" cy="22860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>
                  <a:stCxn id="18" idx="4"/>
                </p:cNvCxnSpPr>
                <p:nvPr/>
              </p:nvCxnSpPr>
              <p:spPr>
                <a:xfrm>
                  <a:off x="3009900" y="6172200"/>
                  <a:ext cx="0" cy="22860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3009900" y="5562600"/>
                  <a:ext cx="0" cy="22860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" name="TextBox 16"/>
              <p:cNvSpPr txBox="1"/>
              <p:nvPr/>
            </p:nvSpPr>
            <p:spPr>
              <a:xfrm>
                <a:off x="3211134" y="5781588"/>
                <a:ext cx="7889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10 mA</a:t>
                </a: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3447683" y="5641889"/>
              <a:ext cx="1180733" cy="838200"/>
              <a:chOff x="2819400" y="5562600"/>
              <a:chExt cx="1180733" cy="838200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2819400" y="5562600"/>
                <a:ext cx="381000" cy="838200"/>
                <a:chOff x="2819400" y="5562600"/>
                <a:chExt cx="381000" cy="838200"/>
              </a:xfrm>
            </p:grpSpPr>
            <p:sp>
              <p:nvSpPr>
                <p:cNvPr id="25" name="Oval 24"/>
                <p:cNvSpPr/>
                <p:nvPr/>
              </p:nvSpPr>
              <p:spPr>
                <a:xfrm>
                  <a:off x="2819400" y="5791200"/>
                  <a:ext cx="381000" cy="381000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6" name="Straight Arrow Connector 25"/>
                <p:cNvCxnSpPr/>
                <p:nvPr/>
              </p:nvCxnSpPr>
              <p:spPr>
                <a:xfrm flipV="1">
                  <a:off x="3009900" y="5851954"/>
                  <a:ext cx="0" cy="22860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>
                  <a:stCxn id="25" idx="4"/>
                </p:cNvCxnSpPr>
                <p:nvPr/>
              </p:nvCxnSpPr>
              <p:spPr>
                <a:xfrm>
                  <a:off x="3009900" y="6172200"/>
                  <a:ext cx="0" cy="22860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3009900" y="5562600"/>
                  <a:ext cx="0" cy="22860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TextBox 23"/>
              <p:cNvSpPr txBox="1"/>
              <p:nvPr/>
            </p:nvSpPr>
            <p:spPr>
              <a:xfrm>
                <a:off x="3211134" y="5781588"/>
                <a:ext cx="7889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10 mA</a:t>
                </a:r>
              </a:p>
            </p:txBody>
          </p:sp>
        </p:grpSp>
        <p:cxnSp>
          <p:nvCxnSpPr>
            <p:cNvPr id="39" name="Straight Connector 38"/>
            <p:cNvCxnSpPr/>
            <p:nvPr/>
          </p:nvCxnSpPr>
          <p:spPr>
            <a:xfrm flipH="1">
              <a:off x="457200" y="5638800"/>
              <a:ext cx="3180983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457200" y="6477000"/>
              <a:ext cx="3180983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7077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7500">
              <a:schemeClr val="tx2">
                <a:lumMod val="6000"/>
              </a:schemeClr>
            </a:gs>
            <a:gs pos="15000">
              <a:schemeClr val="tx2">
                <a:lumMod val="75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7528"/>
            <a:ext cx="7520940" cy="762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An R-2R ladder example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71" y="931290"/>
            <a:ext cx="8544729" cy="5317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own Arrow 2"/>
          <p:cNvSpPr/>
          <p:nvPr/>
        </p:nvSpPr>
        <p:spPr>
          <a:xfrm>
            <a:off x="2057400" y="2743200"/>
            <a:ext cx="228600" cy="1524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2071816" y="4191000"/>
            <a:ext cx="228600" cy="1524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5715000" y="2741141"/>
            <a:ext cx="228600" cy="1524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5715000" y="4265141"/>
            <a:ext cx="228600" cy="1524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6781800" y="4953000"/>
            <a:ext cx="152400" cy="228600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8077200" y="4955059"/>
            <a:ext cx="152400" cy="228600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8160711">
            <a:off x="2881851" y="3551452"/>
            <a:ext cx="2554586" cy="247626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17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08175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Equivalent Transformations</a:t>
            </a:r>
            <a:br>
              <a:rPr lang="en-US" sz="4400" dirty="0"/>
            </a:br>
            <a:r>
              <a:rPr lang="en-US" dirty="0"/>
              <a:t>Part 2: Voltage and Current Divider Rules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95400" y="533400"/>
            <a:ext cx="64008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ENEE 205</a:t>
            </a:r>
          </a:p>
        </p:txBody>
      </p:sp>
    </p:spTree>
    <p:extLst>
      <p:ext uri="{BB962C8B-B14F-4D97-AF65-F5344CB8AC3E}">
        <p14:creationId xmlns:p14="http://schemas.microsoft.com/office/powerpoint/2010/main" val="861483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9814"/>
            <a:ext cx="6416040" cy="70104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600" dirty="0">
                <a:solidFill>
                  <a:schemeClr val="tx1"/>
                </a:solidFill>
                <a:latin typeface="+mj-lt"/>
              </a:rPr>
              <a:t>VOLTAGE DIVIDER RULE</a:t>
            </a:r>
          </a:p>
        </p:txBody>
      </p:sp>
      <p:graphicFrame>
        <p:nvGraphicFramePr>
          <p:cNvPr id="5" name="Content Placeholder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3029030"/>
              </p:ext>
            </p:extLst>
          </p:nvPr>
        </p:nvGraphicFramePr>
        <p:xfrm>
          <a:off x="3276600" y="5562600"/>
          <a:ext cx="192925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2" name="Equation" r:id="rId3" imgW="1091880" imgH="647640" progId="Equation.3">
                  <p:embed/>
                </p:oleObj>
              </mc:Choice>
              <mc:Fallback>
                <p:oleObj name="Equation" r:id="rId3" imgW="1091880" imgH="647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562600"/>
                        <a:ext cx="1929252" cy="11430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FF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762000"/>
            <a:ext cx="7328965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09600" y="2586038"/>
                <a:ext cx="7955818" cy="29805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KVL around the loop: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=0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KCLs: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≜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sz="2400" b="0" dirty="0"/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Inserting Impedances: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Or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sz="2400" dirty="0"/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+…+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+…+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</m:den>
                    </m:f>
                  </m:oMath>
                </a14:m>
                <a:endParaRPr lang="en-US" sz="2400" dirty="0"/>
              </a:p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chemeClr val="tx1"/>
                    </a:solidFill>
                  </a:rPr>
                  <a:t>Defining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the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input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impedance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,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586038"/>
                <a:ext cx="7955818" cy="2980560"/>
              </a:xfrm>
              <a:prstGeom prst="rect">
                <a:avLst/>
              </a:prstGeom>
              <a:blipFill rotWithShape="0">
                <a:blip r:embed="rId6"/>
                <a:stretch>
                  <a:fillRect l="-1149" t="-1431" b="-3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5501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8602"/>
            <a:ext cx="7711440" cy="548640"/>
          </a:xfrm>
        </p:spPr>
        <p:txBody>
          <a:bodyPr>
            <a:normAutofit fontScale="90000"/>
          </a:bodyPr>
          <a:lstStyle/>
          <a:p>
            <a:r>
              <a:rPr lang="en-US" dirty="0"/>
              <a:t>VOLTAGE DIVIDER RULE analysis</a:t>
            </a:r>
          </a:p>
        </p:txBody>
      </p:sp>
      <p:graphicFrame>
        <p:nvGraphicFramePr>
          <p:cNvPr id="4098" name="Content Placeholder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766910"/>
              </p:ext>
            </p:extLst>
          </p:nvPr>
        </p:nvGraphicFramePr>
        <p:xfrm>
          <a:off x="3785427" y="2235697"/>
          <a:ext cx="2058489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5" name="Equation" r:id="rId3" imgW="1091880" imgH="647640" progId="Equation.3">
                  <p:embed/>
                </p:oleObj>
              </mc:Choice>
              <mc:Fallback>
                <p:oleObj name="Equation" r:id="rId3" imgW="1091880" imgH="647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5427" y="2235697"/>
                        <a:ext cx="2058489" cy="1219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FF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28600" y="838200"/>
            <a:ext cx="3457143" cy="4285714"/>
            <a:chOff x="228600" y="1447800"/>
            <a:chExt cx="3457143" cy="428571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8600" y="1447800"/>
              <a:ext cx="3457143" cy="4285714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2819400" y="4572000"/>
              <a:ext cx="62703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</a:p>
            <a:p>
              <a:r>
                <a:rPr lang="en-US" dirty="0" err="1"/>
                <a:t>Vout</a:t>
              </a:r>
              <a:endParaRPr lang="en-US" dirty="0"/>
            </a:p>
            <a:p>
              <a:r>
                <a:rPr lang="en-US" dirty="0"/>
                <a:t>-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28600" y="5334000"/>
                <a:ext cx="4203523" cy="9279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5000 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425+425+100+50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</m:oMath>
                </a14:m>
                <a:r>
                  <a:rPr lang="en-US" dirty="0"/>
                  <a:t>5000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=250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334000"/>
                <a:ext cx="4203523" cy="927946"/>
              </a:xfrm>
              <a:prstGeom prst="rect">
                <a:avLst/>
              </a:prstGeom>
              <a:blipFill rotWithShape="0">
                <a:blip r:embed="rId6"/>
                <a:stretch>
                  <a:fillRect l="-2032" b="-8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060581" y="3906307"/>
                <a:ext cx="3904506" cy="15041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=200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)(2−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581" y="3906307"/>
                <a:ext cx="3904506" cy="150413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5956781" y="663993"/>
            <a:ext cx="3000000" cy="3143408"/>
            <a:chOff x="5956781" y="663993"/>
            <a:chExt cx="3000000" cy="314340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56781" y="759782"/>
              <a:ext cx="3000000" cy="304761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5303936" y="2022227"/>
              <a:ext cx="1827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V(t)=100cos(2t) V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04122" y="130759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76871" y="2206893"/>
              <a:ext cx="356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2j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44374" y="3007147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-j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 rot="16200000">
                  <a:off x="6355366" y="2152829"/>
                  <a:ext cx="1236236" cy="284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=100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6355366" y="2152829"/>
                  <a:ext cx="1236236" cy="28443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9565" t="-3941" r="-19565" b="-394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937482" y="1073045"/>
                  <a:ext cx="343812" cy="8384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US" b="0" i="1" dirty="0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  <a:p>
                  <a:r>
                    <a:rPr lang="en-US" dirty="0"/>
                    <a:t>  -</a:t>
                  </a: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37482" y="1073045"/>
                  <a:ext cx="343812" cy="838435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0714" r="-46429" b="-159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7974552" y="1972341"/>
                  <a:ext cx="343812" cy="83843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US" b="0" i="1" dirty="0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  <a:p>
                  <a:r>
                    <a:rPr lang="en-US" dirty="0"/>
                    <a:t>  -</a:t>
                  </a: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4552" y="1972341"/>
                  <a:ext cx="343812" cy="838435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0526" r="-45614" b="-160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8193849" y="2841929"/>
                  <a:ext cx="292772" cy="745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US" sz="1600" b="0" i="1" dirty="0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  <a:p>
                  <a:r>
                    <a:rPr lang="en-US" sz="1600" dirty="0"/>
                    <a:t>  -</a:t>
                  </a: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93849" y="2841929"/>
                  <a:ext cx="292772" cy="745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10417" r="-56250" b="-1639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6442273" y="663993"/>
                  <a:ext cx="15322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=2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𝑅𝑎𝑑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2273" y="663993"/>
                  <a:ext cx="1532279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16600" y="5561083"/>
                <a:ext cx="3392467" cy="12189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=−20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600" y="5561083"/>
                <a:ext cx="3392467" cy="1218988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4109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6492240" cy="70104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600" dirty="0">
                <a:solidFill>
                  <a:schemeClr val="tx1"/>
                </a:solidFill>
                <a:latin typeface="+mj-lt"/>
              </a:rPr>
              <a:t>CURRENT DIVIDER RULE</a:t>
            </a:r>
          </a:p>
        </p:txBody>
      </p:sp>
      <p:graphicFrame>
        <p:nvGraphicFramePr>
          <p:cNvPr id="5123" name="Content Placeholder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6144766"/>
              </p:ext>
            </p:extLst>
          </p:nvPr>
        </p:nvGraphicFramePr>
        <p:xfrm>
          <a:off x="3505200" y="5410200"/>
          <a:ext cx="193992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9" name="Equation" r:id="rId3" imgW="1028520" imgH="647640" progId="Equation.3">
                  <p:embed/>
                </p:oleObj>
              </mc:Choice>
              <mc:Fallback>
                <p:oleObj name="Equation" r:id="rId3" imgW="1028520" imgH="647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5410200"/>
                        <a:ext cx="1939925" cy="1219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FF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775181"/>
            <a:ext cx="6335308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09600" y="2182907"/>
                <a:ext cx="8153400" cy="34268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KCL at lower node: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=0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KVLs: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sz="2400" b="0" dirty="0"/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Inserting Admittances: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Or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sz="2400" b="0" dirty="0"/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ince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400" dirty="0"/>
                  <a:t>,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so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+…+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+…+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</m:den>
                    </m:f>
                  </m:oMath>
                </a14:m>
                <a:endParaRPr lang="en-US" sz="2400" dirty="0"/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Defining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the</m:t>
                        </m:r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input</m:t>
                        </m:r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admitt</m:t>
                        </m:r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ance</m:t>
                        </m:r>
                        <m:r>
                          <m:rPr>
                            <m:nor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,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182907"/>
                <a:ext cx="8153400" cy="3426836"/>
              </a:xfrm>
              <a:prstGeom prst="rect">
                <a:avLst/>
              </a:prstGeom>
              <a:blipFill rotWithShape="0">
                <a:blip r:embed="rId6"/>
                <a:stretch>
                  <a:fillRect l="-1121" t="-1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7914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548640"/>
          </a:xfrm>
        </p:spPr>
        <p:txBody>
          <a:bodyPr>
            <a:normAutofit fontScale="90000"/>
          </a:bodyPr>
          <a:lstStyle/>
          <a:p>
            <a:r>
              <a:rPr lang="en-US" dirty="0"/>
              <a:t>Current DIVIDER RULE analysis</a:t>
            </a:r>
          </a:p>
        </p:txBody>
      </p:sp>
      <p:graphicFrame>
        <p:nvGraphicFramePr>
          <p:cNvPr id="4098" name="Content Placeholder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321279"/>
              </p:ext>
            </p:extLst>
          </p:nvPr>
        </p:nvGraphicFramePr>
        <p:xfrm>
          <a:off x="5791200" y="1078714"/>
          <a:ext cx="193992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3" name="Equation" r:id="rId3" imgW="1028520" imgH="647640" progId="Equation.3">
                  <p:embed/>
                </p:oleObj>
              </mc:Choice>
              <mc:Fallback>
                <p:oleObj name="Equation" r:id="rId3" imgW="1028520" imgH="647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078714"/>
                        <a:ext cx="1939925" cy="1219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FF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29"/>
          <p:cNvGrpSpPr/>
          <p:nvPr/>
        </p:nvGrpSpPr>
        <p:grpSpPr>
          <a:xfrm>
            <a:off x="420130" y="904891"/>
            <a:ext cx="4087767" cy="1566846"/>
            <a:chOff x="420130" y="904891"/>
            <a:chExt cx="4087767" cy="156684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1561" y="904891"/>
              <a:ext cx="4066336" cy="1566846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420130" y="1219200"/>
              <a:ext cx="381000" cy="914400"/>
              <a:chOff x="2819400" y="5562600"/>
              <a:chExt cx="381000" cy="838200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2819400" y="5791200"/>
                <a:ext cx="381000" cy="3810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 flipV="1">
                <a:off x="3009900" y="5851954"/>
                <a:ext cx="0" cy="22860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>
                <a:stCxn id="6" idx="4"/>
              </p:cNvCxnSpPr>
              <p:nvPr/>
            </p:nvCxnSpPr>
            <p:spPr>
              <a:xfrm>
                <a:off x="3009900" y="6172200"/>
                <a:ext cx="0" cy="2286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3009900" y="5562600"/>
                <a:ext cx="0" cy="2286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/>
            <p:cNvSpPr txBox="1"/>
            <p:nvPr/>
          </p:nvSpPr>
          <p:spPr>
            <a:xfrm>
              <a:off x="772555" y="1495836"/>
              <a:ext cx="3577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I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2667000" y="1884218"/>
              <a:ext cx="0" cy="20385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688432" y="1762138"/>
              <a:ext cx="455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I</a:t>
              </a:r>
              <a:r>
                <a:rPr lang="en-US" baseline="-25000" dirty="0" err="1">
                  <a:solidFill>
                    <a:srgbClr val="FF0000"/>
                  </a:solidFill>
                </a:rPr>
                <a:t>out</a:t>
              </a:r>
              <a:endParaRPr lang="en-US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01130" y="2749694"/>
                <a:ext cx="2941767" cy="13034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1/300</m:t>
                          </m:r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300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300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300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130" y="2749694"/>
                <a:ext cx="2941767" cy="1303498"/>
              </a:xfrm>
              <a:prstGeom prst="rect">
                <a:avLst/>
              </a:prstGeom>
              <a:blipFill rotWithShape="0">
                <a:blip r:embed="rId6"/>
                <a:stretch>
                  <a:fillRect l="-4762" b="-10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4297919" y="2619892"/>
            <a:ext cx="4478197" cy="1952108"/>
            <a:chOff x="4297919" y="2619892"/>
            <a:chExt cx="4478197" cy="195210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10099" y="2647012"/>
              <a:ext cx="4166017" cy="1924988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4724400" y="3146956"/>
              <a:ext cx="381000" cy="914400"/>
              <a:chOff x="2819400" y="5562600"/>
              <a:chExt cx="381000" cy="83820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2819400" y="5791200"/>
                <a:ext cx="381000" cy="3810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8" name="Straight Arrow Connector 17"/>
              <p:cNvCxnSpPr/>
              <p:nvPr/>
            </p:nvCxnSpPr>
            <p:spPr>
              <a:xfrm flipV="1">
                <a:off x="3009900" y="5851954"/>
                <a:ext cx="0" cy="22860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>
                <a:stCxn id="17" idx="4"/>
              </p:cNvCxnSpPr>
              <p:nvPr/>
            </p:nvCxnSpPr>
            <p:spPr>
              <a:xfrm>
                <a:off x="3009900" y="6172200"/>
                <a:ext cx="0" cy="2286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3009900" y="5562600"/>
                <a:ext cx="0" cy="2286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/>
            <p:cNvSpPr txBox="1"/>
            <p:nvPr/>
          </p:nvSpPr>
          <p:spPr>
            <a:xfrm rot="16200000">
              <a:off x="3515172" y="3402639"/>
              <a:ext cx="19348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i</a:t>
              </a:r>
              <a:r>
                <a:rPr lang="en-US" dirty="0">
                  <a:solidFill>
                    <a:srgbClr val="FF0000"/>
                  </a:solidFill>
                </a:rPr>
                <a:t>(t)=100cos(2t) mA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5486400" y="2675588"/>
                  <a:ext cx="15322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=2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𝑅𝑎𝑑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86400" y="2675588"/>
                  <a:ext cx="1532279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/>
            <p:cNvCxnSpPr/>
            <p:nvPr/>
          </p:nvCxnSpPr>
          <p:spPr>
            <a:xfrm>
              <a:off x="7620000" y="3587305"/>
              <a:ext cx="0" cy="349360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7054263" y="3254462"/>
              <a:ext cx="356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2j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758607" y="3374358"/>
              <a:ext cx="516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-j/2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663776" y="3527331"/>
              <a:ext cx="489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I</a:t>
              </a:r>
              <a:r>
                <a:rPr lang="en-US" baseline="-25000" dirty="0" err="1">
                  <a:solidFill>
                    <a:srgbClr val="FF0000"/>
                  </a:solidFill>
                </a:rPr>
                <a:t>out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068113" y="3405217"/>
              <a:ext cx="3577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I</a:t>
              </a:r>
              <a:r>
                <a:rPr lang="en-US" baseline="-25000" dirty="0" err="1"/>
                <a:t>in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835790" y="4892700"/>
                <a:ext cx="3362267" cy="12391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=133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=0.133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790" y="4892700"/>
                <a:ext cx="3362267" cy="1239185"/>
              </a:xfrm>
              <a:prstGeom prst="rect">
                <a:avLst/>
              </a:prstGeom>
              <a:blipFill rotWithShape="0">
                <a:blip r:embed="rId9"/>
                <a:stretch>
                  <a:fillRect l="-4167" r="-1630" b="-5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8865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08175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Equivalent Transformations</a:t>
            </a:r>
            <a:br>
              <a:rPr lang="en-US" sz="4400" dirty="0"/>
            </a:br>
            <a:r>
              <a:rPr lang="en-US" dirty="0"/>
              <a:t>Part 3: Voltage and Current Divider Designs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95400" y="533400"/>
            <a:ext cx="64008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ENEE 205</a:t>
            </a:r>
          </a:p>
        </p:txBody>
      </p:sp>
    </p:spTree>
    <p:extLst>
      <p:ext uri="{BB962C8B-B14F-4D97-AF65-F5344CB8AC3E}">
        <p14:creationId xmlns:p14="http://schemas.microsoft.com/office/powerpoint/2010/main" val="4285952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4000" dirty="0"/>
              <a:t>Voltage divider DESIGN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066800"/>
                <a:ext cx="7038975" cy="4876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Design a resistive voltage divider with a ratio of 1:1000 (output : input) and an input impedance of 1 M</a:t>
                </a:r>
                <a:r>
                  <a:rPr lang="en-US" sz="2400" dirty="0">
                    <a:latin typeface="Symbol" pitchFamily="18" charset="2"/>
                  </a:rPr>
                  <a:t>W</a:t>
                </a:r>
                <a:r>
                  <a:rPr lang="en-US" sz="2400" dirty="0"/>
                  <a:t>.</a:t>
                </a:r>
              </a:p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dirty="0"/>
                        <m:t>1 </m:t>
                      </m:r>
                      <m:r>
                        <m:rPr>
                          <m:nor/>
                        </m:rPr>
                        <a:rPr lang="en-US" sz="2400" dirty="0"/>
                        <m:t>M</m:t>
                      </m:r>
                      <m:r>
                        <m:rPr>
                          <m:nor/>
                        </m:rPr>
                        <a:rPr lang="en-US" sz="2400" dirty="0">
                          <a:latin typeface="Symbol" pitchFamily="18" charset="2"/>
                        </a:rPr>
                        <m:t>W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1,000,000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 algn="ctr">
                  <a:spcBef>
                    <a:spcPts val="1200"/>
                  </a:spcBef>
                  <a:spcAft>
                    <a:spcPts val="600"/>
                  </a:spcAft>
                  <a:buNone/>
                </a:pPr>
                <a:r>
                  <a:rPr lang="en-US" sz="2400" dirty="0"/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m:rPr>
                        <m:sty m:val="p"/>
                      </m:rPr>
                      <a:rPr lang="el-GR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dirty="0"/>
                        <m:t>1 </m:t>
                      </m:r>
                      <m:r>
                        <m:rPr>
                          <m:nor/>
                        </m:rPr>
                        <a:rPr lang="en-US" sz="2400" dirty="0"/>
                        <m:t>M</m:t>
                      </m:r>
                      <m:r>
                        <m:rPr>
                          <m:nor/>
                        </m:rPr>
                        <a:rPr lang="en-US" sz="2400" dirty="0">
                          <a:latin typeface="Symbol" pitchFamily="18" charset="2"/>
                        </a:rPr>
                        <m:t>W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Symbol" pitchFamily="18" charset="2"/>
                        </a:rPr>
                        <m:t> −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sty m:val="p"/>
                        </m:rP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sty m:val="p"/>
                        </m:rPr>
                        <a:rPr lang="el-GR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066800"/>
                <a:ext cx="7038975" cy="4876800"/>
              </a:xfrm>
              <a:blipFill rotWithShape="0">
                <a:blip r:embed="rId2"/>
                <a:stretch>
                  <a:fillRect l="-1299" t="-1000" r="-6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6053314" y="2209800"/>
            <a:ext cx="2828571" cy="2390476"/>
            <a:chOff x="533400" y="2057400"/>
            <a:chExt cx="2828571" cy="23904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2057400"/>
              <a:ext cx="2828571" cy="2390476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130572" y="2375475"/>
              <a:ext cx="431528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</a:p>
            <a:p>
              <a:endParaRPr lang="en-US" dirty="0"/>
            </a:p>
            <a:p>
              <a:r>
                <a:rPr lang="en-US" dirty="0"/>
                <a:t>V</a:t>
              </a:r>
              <a:r>
                <a:rPr lang="en-US" baseline="-25000" dirty="0"/>
                <a:t>in</a:t>
              </a:r>
            </a:p>
            <a:p>
              <a:endParaRPr lang="en-US" dirty="0"/>
            </a:p>
            <a:p>
              <a:endParaRPr lang="en-US" dirty="0"/>
            </a:p>
            <a:p>
              <a:r>
                <a:rPr lang="en-US" dirty="0"/>
                <a:t>-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90800" y="3252638"/>
              <a:ext cx="51962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</a:p>
            <a:p>
              <a:r>
                <a:rPr lang="en-US" dirty="0" err="1"/>
                <a:t>V</a:t>
              </a:r>
              <a:r>
                <a:rPr lang="en-US" baseline="-25000" dirty="0" err="1"/>
                <a:t>out</a:t>
              </a:r>
              <a:endParaRPr lang="en-US" baseline="-25000" dirty="0"/>
            </a:p>
            <a:p>
              <a:r>
                <a:rPr lang="en-US" dirty="0"/>
                <a:t>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886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6200"/>
            <a:ext cx="8229600" cy="753468"/>
          </a:xfrm>
        </p:spPr>
        <p:txBody>
          <a:bodyPr>
            <a:normAutofit/>
          </a:bodyPr>
          <a:lstStyle/>
          <a:p>
            <a:r>
              <a:rPr lang="en-US" sz="4000" dirty="0"/>
              <a:t>Voltage divider DESIGN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829668"/>
                <a:ext cx="7274747" cy="578266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Design a capacitive voltage divider with a ratio of 1:10000 (output : input) and an input impedance </a:t>
                </a:r>
                <a:r>
                  <a:rPr lang="en-US" sz="2400" i="1" dirty="0"/>
                  <a:t>magnitude</a:t>
                </a:r>
                <a:r>
                  <a:rPr lang="en-US" sz="2400" dirty="0"/>
                  <a:t> of 50 </a:t>
                </a:r>
                <a:r>
                  <a:rPr lang="en-US" sz="2400" dirty="0">
                    <a:latin typeface="Symbol" pitchFamily="18" charset="2"/>
                  </a:rPr>
                  <a:t>W</a:t>
                </a:r>
                <a:r>
                  <a:rPr lang="en-US" sz="2400" dirty="0"/>
                  <a:t>. The frequency is f = 100,000 Hz.</a:t>
                </a:r>
              </a:p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00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50 </m:t>
                      </m:r>
                      <m:r>
                        <m:rPr>
                          <m:nor/>
                        </m:rPr>
                        <a:rPr lang="en-US" sz="2400" dirty="0">
                          <a:latin typeface="Symbol" pitchFamily="18" charset="2"/>
                        </a:rPr>
                        <m:t>W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100,000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=3.183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3.183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=3.183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=318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𝑠𝑖𝑛𝑐𝑒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3.183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=31.8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𝑛𝐹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829668"/>
                <a:ext cx="7274747" cy="5782668"/>
              </a:xfrm>
              <a:blipFill>
                <a:blip r:embed="rId2"/>
                <a:stretch>
                  <a:fillRect l="-1257" t="-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6781800" y="2743200"/>
            <a:ext cx="2285714" cy="2076190"/>
            <a:chOff x="6391561" y="2124075"/>
            <a:chExt cx="2285714" cy="207619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91561" y="2124075"/>
              <a:ext cx="2285714" cy="207619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629400" y="2285007"/>
              <a:ext cx="431528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</a:p>
            <a:p>
              <a:endParaRPr lang="en-US" dirty="0"/>
            </a:p>
            <a:p>
              <a:r>
                <a:rPr lang="en-US" dirty="0"/>
                <a:t>V</a:t>
              </a:r>
              <a:r>
                <a:rPr lang="en-US" baseline="-25000" dirty="0"/>
                <a:t>in</a:t>
              </a:r>
            </a:p>
            <a:p>
              <a:endParaRPr lang="en-US" dirty="0"/>
            </a:p>
            <a:p>
              <a:endParaRPr lang="en-US" dirty="0"/>
            </a:p>
            <a:p>
              <a:r>
                <a:rPr lang="en-US" dirty="0"/>
                <a:t>-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077200" y="3106478"/>
              <a:ext cx="51962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</a:p>
            <a:p>
              <a:r>
                <a:rPr lang="en-US" dirty="0" err="1"/>
                <a:t>V</a:t>
              </a:r>
              <a:r>
                <a:rPr lang="en-US" baseline="-25000" dirty="0" err="1"/>
                <a:t>out</a:t>
              </a:r>
              <a:endParaRPr lang="en-US" baseline="-25000" dirty="0"/>
            </a:p>
            <a:p>
              <a:r>
                <a:rPr lang="en-US" dirty="0"/>
                <a:t>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770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Current divider DESIGN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036359"/>
                <a:ext cx="6800850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Design a resistive current divider with a ratio of 1:100 (output : input) and an input impedance of 100 </a:t>
                </a:r>
                <a:r>
                  <a:rPr lang="en-US" sz="2400" dirty="0">
                    <a:latin typeface="Symbol" pitchFamily="18" charset="2"/>
                  </a:rPr>
                  <a:t>W</a:t>
                </a:r>
                <a:r>
                  <a:rPr lang="en-US" sz="2400" dirty="0"/>
                  <a:t>.</a:t>
                </a:r>
              </a:p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/(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)]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100 </m:t>
                      </m:r>
                      <m:r>
                        <m:rPr>
                          <m:nor/>
                        </m:rPr>
                        <a:rPr lang="en-US" sz="2400" dirty="0">
                          <a:latin typeface="Symbol" pitchFamily="18" charset="2"/>
                        </a:rPr>
                        <m:t>W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𝑠𝑜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dirty="0"/>
                        <m:t>100 </m:t>
                      </m:r>
                      <m:r>
                        <m:rPr>
                          <m:nor/>
                        </m:rPr>
                        <a:rPr lang="en-US" sz="2400" dirty="0">
                          <a:latin typeface="Symbol" pitchFamily="18" charset="2"/>
                        </a:rPr>
                        <m:t>W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Symbol" pitchFamily="18" charset="2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Symbol" pitchFamily="18" charset="2"/>
                        </a:rPr>
                        <m:t> 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l-G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99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=101 </m:t>
                      </m:r>
                      <m:r>
                        <m:rPr>
                          <m:sty m:val="p"/>
                        </m:rPr>
                        <a:rPr lang="el-GR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036359"/>
                <a:ext cx="6800850" cy="4525963"/>
              </a:xfrm>
              <a:blipFill rotWithShape="0">
                <a:blip r:embed="rId2"/>
                <a:stretch>
                  <a:fillRect l="-1435" t="-1078" r="-2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6096000" y="2819261"/>
            <a:ext cx="2781300" cy="1219200"/>
            <a:chOff x="6174477" y="1929606"/>
            <a:chExt cx="2781300" cy="121920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74477" y="1929606"/>
              <a:ext cx="2781300" cy="12192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371003" y="2354540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523528" y="232993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3250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08175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Equivalent Transformations</a:t>
            </a:r>
            <a:br>
              <a:rPr lang="en-US" sz="4400" dirty="0"/>
            </a:br>
            <a:r>
              <a:rPr lang="en-US" dirty="0"/>
              <a:t>Part 4: The Superposition Principle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95400" y="533400"/>
            <a:ext cx="64008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ENEE 205</a:t>
            </a:r>
          </a:p>
        </p:txBody>
      </p:sp>
    </p:spTree>
    <p:extLst>
      <p:ext uri="{BB962C8B-B14F-4D97-AF65-F5344CB8AC3E}">
        <p14:creationId xmlns:p14="http://schemas.microsoft.com/office/powerpoint/2010/main" val="3338583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n-US" sz="4000" dirty="0">
                <a:latin typeface="+mj-lt"/>
              </a:rPr>
              <a:t>SUPERPOSITION PRINCIPLE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6141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SUPERPOSITION ALGORITHM</a:t>
            </a:r>
          </a:p>
          <a:p>
            <a:pPr marL="0" indent="0">
              <a:buNone/>
            </a:pPr>
            <a:r>
              <a:rPr lang="en-US" sz="2400" dirty="0"/>
              <a:t>Start with a circuit that contains M sources.</a:t>
            </a:r>
          </a:p>
          <a:p>
            <a:pPr marL="0" indent="0">
              <a:buNone/>
            </a:pPr>
            <a:r>
              <a:rPr lang="en-US" sz="2400" dirty="0"/>
              <a:t>Divide the circuit into N sub-problems (often N=M, but that is not a necessary requirement.)</a:t>
            </a:r>
          </a:p>
          <a:p>
            <a:pPr marL="0" indent="0">
              <a:buNone/>
            </a:pPr>
            <a:r>
              <a:rPr lang="en-US" sz="2400" dirty="0"/>
              <a:t>Make sure each source is “on” in exactly one of the sub-problems</a:t>
            </a:r>
          </a:p>
          <a:p>
            <a:pPr marL="0" indent="0">
              <a:buNone/>
            </a:pPr>
            <a:r>
              <a:rPr lang="en-US" sz="2400" dirty="0"/>
              <a:t>Solve each sub-problem for the desired voltages and currents.</a:t>
            </a:r>
          </a:p>
          <a:p>
            <a:pPr marL="0" indent="0">
              <a:buNone/>
            </a:pPr>
            <a:r>
              <a:rPr lang="en-US" sz="2400" dirty="0"/>
              <a:t>Find the desired voltages and currents for the original problem by summing up the respective voltages and currents for each of the sub-problems.</a:t>
            </a:r>
          </a:p>
          <a:p>
            <a:pPr marL="0" indent="0">
              <a:buNone/>
            </a:pPr>
            <a:r>
              <a:rPr lang="en-US" sz="2400" dirty="0"/>
              <a:t>If you change reference directions for any of the sub-problems (not recommended, but possible), take that into account when summing the sub-problem results.</a:t>
            </a:r>
          </a:p>
          <a:p>
            <a:pPr marL="0" indent="0">
              <a:buNone/>
            </a:pPr>
            <a:r>
              <a:rPr lang="en-US" sz="2400" dirty="0"/>
              <a:t>NOTE: Superposition works because all the SSS equations are linear (no diodes!)</a:t>
            </a:r>
          </a:p>
        </p:txBody>
      </p:sp>
    </p:spTree>
    <p:extLst>
      <p:ext uri="{BB962C8B-B14F-4D97-AF65-F5344CB8AC3E}">
        <p14:creationId xmlns:p14="http://schemas.microsoft.com/office/powerpoint/2010/main" val="2488238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a source to zero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322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is only done with independent sources. Dependent sources and passive components remain the same in each sub-problem.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00400"/>
            <a:ext cx="6500453" cy="2527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0474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bit D-to-A converter example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7812574" cy="3614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5506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295400"/>
            <a:ext cx="8991600" cy="4092951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228600" y="2514600"/>
            <a:ext cx="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28600" y="4648200"/>
            <a:ext cx="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724400" y="2514600"/>
            <a:ext cx="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724400" y="4591050"/>
            <a:ext cx="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61951" y="2542401"/>
                <a:ext cx="5638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51" y="2542401"/>
                <a:ext cx="563809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1828" r="-3226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61951" y="4512746"/>
                <a:ext cx="563809" cy="4614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51" y="4512746"/>
                <a:ext cx="563809" cy="46140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876800" y="2357992"/>
                <a:ext cx="563809" cy="4614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2357992"/>
                <a:ext cx="563809" cy="46140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876800" y="4484171"/>
                <a:ext cx="563809" cy="4614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(0)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4484171"/>
                <a:ext cx="563809" cy="46140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916235" y="814685"/>
            <a:ext cx="2287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Original problem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5426451"/>
            <a:ext cx="1180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Case (2)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62600" y="5426451"/>
            <a:ext cx="1180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Case (0)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42581" y="786110"/>
            <a:ext cx="1180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Case (1)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762667" y="5888116"/>
                <a:ext cx="2687467" cy="4614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b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667" y="5888116"/>
                <a:ext cx="2687467" cy="461408"/>
              </a:xfrm>
              <a:prstGeom prst="rect">
                <a:avLst/>
              </a:prstGeom>
              <a:blipFill rotWithShape="0">
                <a:blip r:embed="rId7"/>
                <a:stretch>
                  <a:fillRect t="-3947" b="-35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8290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3584" y="133652"/>
            <a:ext cx="4114800" cy="933148"/>
          </a:xfrm>
        </p:spPr>
        <p:txBody>
          <a:bodyPr/>
          <a:lstStyle/>
          <a:p>
            <a:r>
              <a:rPr lang="en-US" dirty="0"/>
              <a:t>Case (2)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996" y="1669536"/>
            <a:ext cx="5304762" cy="231428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 rot="1396325">
            <a:off x="2030984" y="1258051"/>
            <a:ext cx="4881953" cy="26120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28832" y="705152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R-2R ladder, so the equivalent resistance is 2R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019801" y="1536149"/>
            <a:ext cx="609599" cy="52125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1" y="4343400"/>
            <a:ext cx="2809524" cy="220000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6629399" y="1557274"/>
            <a:ext cx="1734526" cy="2862326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46337" y="3183454"/>
            <a:ext cx="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79688" y="3048000"/>
                <a:ext cx="563809" cy="4614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688" y="3048000"/>
                <a:ext cx="563809" cy="46140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6214144" y="5926654"/>
            <a:ext cx="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47495" y="5791200"/>
                <a:ext cx="563809" cy="4614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495" y="5791200"/>
                <a:ext cx="563809" cy="46140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/>
          <p:cNvSpPr/>
          <p:nvPr/>
        </p:nvSpPr>
        <p:spPr>
          <a:xfrm>
            <a:off x="8077200" y="4343400"/>
            <a:ext cx="838200" cy="220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65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36536"/>
            <a:ext cx="8229600" cy="855098"/>
          </a:xfrm>
        </p:spPr>
        <p:txBody>
          <a:bodyPr/>
          <a:lstStyle/>
          <a:p>
            <a:r>
              <a:rPr lang="en-US" dirty="0"/>
              <a:t>Case 2, continued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28600" y="3503096"/>
            <a:ext cx="3930986" cy="3078162"/>
            <a:chOff x="304800" y="3200400"/>
            <a:chExt cx="3930986" cy="307816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800" y="3200400"/>
              <a:ext cx="3930986" cy="3078162"/>
            </a:xfrm>
            <a:prstGeom prst="rect">
              <a:avLst/>
            </a:prstGeom>
          </p:spPr>
        </p:pic>
        <p:cxnSp>
          <p:nvCxnSpPr>
            <p:cNvPr id="5" name="Straight Arrow Connector 4"/>
            <p:cNvCxnSpPr/>
            <p:nvPr/>
          </p:nvCxnSpPr>
          <p:spPr>
            <a:xfrm>
              <a:off x="583994" y="5292743"/>
              <a:ext cx="0" cy="42646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812594" y="5257800"/>
                  <a:ext cx="688124" cy="46140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(2)</m:t>
                            </m:r>
                          </m:sup>
                        </m:sSub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2594" y="5257800"/>
                  <a:ext cx="688124" cy="46140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/>
            <p:nvPr/>
          </p:nvCxnSpPr>
          <p:spPr>
            <a:xfrm>
              <a:off x="3784394" y="5275271"/>
              <a:ext cx="0" cy="42646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3014547" y="5275271"/>
                  <a:ext cx="688124" cy="46140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(2)</m:t>
                            </m:r>
                          </m:sup>
                        </m:sSub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14547" y="5275271"/>
                  <a:ext cx="688124" cy="46140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270293" y="3429000"/>
                  <a:ext cx="688124" cy="46140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(2)</m:t>
                            </m:r>
                          </m:sup>
                        </m:sSub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0293" y="3429000"/>
                  <a:ext cx="688124" cy="46140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/>
            <p:cNvCxnSpPr/>
            <p:nvPr/>
          </p:nvCxnSpPr>
          <p:spPr>
            <a:xfrm flipV="1">
              <a:off x="2184194" y="3429000"/>
              <a:ext cx="4376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81001" y="884238"/>
                <a:ext cx="8305800" cy="2664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two outer 2R resistors are in parallel. By symmetry, those two resistors must have the same current going through them, so the battery B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 must be supplying 2i</a:t>
                </a:r>
                <a:r>
                  <a:rPr lang="en-US" sz="2400" baseline="-25000" dirty="0"/>
                  <a:t>out</a:t>
                </a:r>
                <a:r>
                  <a:rPr lang="en-US" sz="2400" dirty="0"/>
                  <a:t>. Recognizing the current coming out of the source allows one to combine the two outer resistors. Then, by using Ohm’s Law: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𝑜𝑟</m:t>
                      </m:r>
                      <m:sSubSup>
                        <m:sSub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1" y="884238"/>
                <a:ext cx="8305800" cy="2664704"/>
              </a:xfrm>
              <a:prstGeom prst="rect">
                <a:avLst/>
              </a:prstGeom>
              <a:blipFill rotWithShape="0">
                <a:blip r:embed="rId6"/>
                <a:stretch>
                  <a:fillRect l="-1175" t="-1831" r="-1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6165272" y="3541196"/>
            <a:ext cx="2426767" cy="3078162"/>
            <a:chOff x="5791200" y="3124200"/>
            <a:chExt cx="2426767" cy="307816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91200" y="3124200"/>
              <a:ext cx="2426767" cy="307816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6816411" y="3436421"/>
                  <a:ext cx="688124" cy="46140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(2)</m:t>
                            </m:r>
                          </m:sup>
                        </m:sSubSup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6411" y="3436421"/>
                  <a:ext cx="688124" cy="46140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/>
            <p:cNvCxnSpPr/>
            <p:nvPr/>
          </p:nvCxnSpPr>
          <p:spPr>
            <a:xfrm flipV="1">
              <a:off x="7610101" y="3503096"/>
              <a:ext cx="4376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ight Arrow 20"/>
          <p:cNvSpPr/>
          <p:nvPr/>
        </p:nvSpPr>
        <p:spPr>
          <a:xfrm>
            <a:off x="4471809" y="4296644"/>
            <a:ext cx="1352420" cy="3810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50308" y="3731696"/>
            <a:ext cx="838200" cy="152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368767" y="3731696"/>
            <a:ext cx="838200" cy="152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070510" y="3725623"/>
            <a:ext cx="838200" cy="152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83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2, the end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If one were to solve for the other two cases, one would find: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US" dirty="0"/>
                  <a:t>   and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bSup>
                    <m:r>
                      <m:rPr>
                        <m:nor/>
                      </m:rPr>
                      <a:rPr lang="en-US" dirty="0">
                        <a:solidFill>
                          <a:srgbClr val="FF0000"/>
                        </a:solidFill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bSup>
                    <m:r>
                      <m:rPr>
                        <m:nor/>
                      </m:rPr>
                      <a:rPr lang="en-US" dirty="0">
                        <a:solidFill>
                          <a:srgbClr val="FF0000"/>
                        </a:solidFill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Which is an equation for a 3-bit Digital-to-Analog converter.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52" t="-1752" r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0271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08175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Equivalent Transformations</a:t>
            </a:r>
            <a:br>
              <a:rPr lang="en-US" sz="4400" dirty="0"/>
            </a:br>
            <a:r>
              <a:rPr lang="en-US" dirty="0"/>
              <a:t>Part 5: Op-amp Circuits with multiple input sources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95400" y="533400"/>
            <a:ext cx="64008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ENEE 205</a:t>
            </a:r>
          </a:p>
        </p:txBody>
      </p:sp>
    </p:spTree>
    <p:extLst>
      <p:ext uri="{BB962C8B-B14F-4D97-AF65-F5344CB8AC3E}">
        <p14:creationId xmlns:p14="http://schemas.microsoft.com/office/powerpoint/2010/main" val="3545743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593" y="57971"/>
            <a:ext cx="6339758" cy="786757"/>
          </a:xfrm>
        </p:spPr>
        <p:txBody>
          <a:bodyPr>
            <a:normAutofit fontScale="90000"/>
          </a:bodyPr>
          <a:lstStyle/>
          <a:p>
            <a:r>
              <a:rPr lang="en-US" dirty="0"/>
              <a:t>Inverting Summing Amplifier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45077" y="27912"/>
            <a:ext cx="4538856" cy="3581400"/>
            <a:chOff x="1557469" y="1190602"/>
            <a:chExt cx="5529456" cy="4067198"/>
          </a:xfrm>
        </p:grpSpPr>
        <p:grpSp>
          <p:nvGrpSpPr>
            <p:cNvPr id="5" name="Group 4"/>
            <p:cNvGrpSpPr/>
            <p:nvPr/>
          </p:nvGrpSpPr>
          <p:grpSpPr>
            <a:xfrm>
              <a:off x="4724400" y="2196414"/>
              <a:ext cx="1676400" cy="1219200"/>
              <a:chOff x="2667000" y="1828800"/>
              <a:chExt cx="1676400" cy="1219200"/>
            </a:xfrm>
          </p:grpSpPr>
          <p:sp>
            <p:nvSpPr>
              <p:cNvPr id="82" name="Isosceles Triangle 81"/>
              <p:cNvSpPr/>
              <p:nvPr/>
            </p:nvSpPr>
            <p:spPr>
              <a:xfrm rot="5400000">
                <a:off x="3162300" y="1866900"/>
                <a:ext cx="1219200" cy="1143000"/>
              </a:xfrm>
              <a:prstGeom prst="triangl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3305175" y="2150180"/>
                <a:ext cx="304800" cy="57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en-US" sz="3200" dirty="0">
                    <a:solidFill>
                      <a:srgbClr val="FF0000"/>
                    </a:solidFill>
                  </a:rPr>
                  <a:t>-</a:t>
                </a:r>
              </a:p>
              <a:p>
                <a:pPr>
                  <a:lnSpc>
                    <a:spcPts val="1200"/>
                  </a:lnSpc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lnSpc>
                    <a:spcPts val="12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cxnSp>
            <p:nvCxnSpPr>
              <p:cNvPr id="84" name="Straight Connector 83"/>
              <p:cNvCxnSpPr/>
              <p:nvPr/>
            </p:nvCxnSpPr>
            <p:spPr>
              <a:xfrm flipH="1">
                <a:off x="2667000" y="2209800"/>
                <a:ext cx="533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 flipH="1">
                <a:off x="2667000" y="2590800"/>
                <a:ext cx="533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/>
            <p:cNvGrpSpPr/>
            <p:nvPr/>
          </p:nvGrpSpPr>
          <p:grpSpPr>
            <a:xfrm>
              <a:off x="5019675" y="1701114"/>
              <a:ext cx="1295400" cy="304800"/>
              <a:chOff x="2362200" y="3352800"/>
              <a:chExt cx="2895600" cy="352427"/>
            </a:xfrm>
          </p:grpSpPr>
          <p:cxnSp>
            <p:nvCxnSpPr>
              <p:cNvPr id="71" name="Straight Connector 70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 rot="5400000">
              <a:off x="3150972" y="3079731"/>
              <a:ext cx="1295400" cy="304800"/>
              <a:chOff x="2362200" y="3352800"/>
              <a:chExt cx="2895600" cy="352427"/>
            </a:xfrm>
          </p:grpSpPr>
          <p:cxnSp>
            <p:nvCxnSpPr>
              <p:cNvPr id="60" name="Straight Connector 59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 rot="5400000">
              <a:off x="1140947" y="3079731"/>
              <a:ext cx="1295400" cy="304800"/>
              <a:chOff x="2362200" y="3352800"/>
              <a:chExt cx="2895600" cy="352427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 rot="5400000">
              <a:off x="2133600" y="3071208"/>
              <a:ext cx="1295400" cy="304800"/>
              <a:chOff x="2362200" y="3352800"/>
              <a:chExt cx="2895600" cy="352427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Straight Connector 9"/>
            <p:cNvCxnSpPr/>
            <p:nvPr/>
          </p:nvCxnSpPr>
          <p:spPr>
            <a:xfrm flipV="1">
              <a:off x="4991100" y="1898821"/>
              <a:ext cx="0" cy="6785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724400" y="2976461"/>
              <a:ext cx="0" cy="228133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82" idx="0"/>
            </p:cNvCxnSpPr>
            <p:nvPr/>
          </p:nvCxnSpPr>
          <p:spPr>
            <a:xfrm>
              <a:off x="6400800" y="2806014"/>
              <a:ext cx="381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781800" y="1849394"/>
              <a:ext cx="0" cy="95662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315075" y="1832919"/>
              <a:ext cx="4667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1713989" y="2577414"/>
              <a:ext cx="30104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/>
            <p:cNvGrpSpPr/>
            <p:nvPr/>
          </p:nvGrpSpPr>
          <p:grpSpPr>
            <a:xfrm>
              <a:off x="1557469" y="3879831"/>
              <a:ext cx="503545" cy="1377969"/>
              <a:chOff x="1557469" y="3879831"/>
              <a:chExt cx="503545" cy="1377969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1557469" y="4254045"/>
                <a:ext cx="503545" cy="533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/>
              <p:cNvCxnSpPr>
                <a:stCxn id="35" idx="0"/>
              </p:cNvCxnSpPr>
              <p:nvPr/>
            </p:nvCxnSpPr>
            <p:spPr>
              <a:xfrm flipV="1">
                <a:off x="1809242" y="3879831"/>
                <a:ext cx="0" cy="37421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5" idx="4"/>
              </p:cNvCxnSpPr>
              <p:nvPr/>
            </p:nvCxnSpPr>
            <p:spPr>
              <a:xfrm flipH="1">
                <a:off x="1809241" y="4787445"/>
                <a:ext cx="1" cy="4703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2550122" y="3869802"/>
              <a:ext cx="503545" cy="1377969"/>
              <a:chOff x="1557469" y="3879831"/>
              <a:chExt cx="503545" cy="1377969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1557469" y="4254045"/>
                <a:ext cx="503545" cy="533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3" name="Straight Connector 32"/>
              <p:cNvCxnSpPr>
                <a:stCxn id="32" idx="0"/>
              </p:cNvCxnSpPr>
              <p:nvPr/>
            </p:nvCxnSpPr>
            <p:spPr>
              <a:xfrm flipV="1">
                <a:off x="1809242" y="3879831"/>
                <a:ext cx="0" cy="37421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stCxn id="32" idx="4"/>
              </p:cNvCxnSpPr>
              <p:nvPr/>
            </p:nvCxnSpPr>
            <p:spPr>
              <a:xfrm flipH="1">
                <a:off x="1809241" y="4787445"/>
                <a:ext cx="1" cy="4703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/>
            <p:cNvGrpSpPr/>
            <p:nvPr/>
          </p:nvGrpSpPr>
          <p:grpSpPr>
            <a:xfrm>
              <a:off x="3567494" y="3869802"/>
              <a:ext cx="503545" cy="1377969"/>
              <a:chOff x="1557469" y="3879831"/>
              <a:chExt cx="503545" cy="1377969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1557469" y="4254045"/>
                <a:ext cx="503545" cy="533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0" name="Straight Connector 29"/>
              <p:cNvCxnSpPr>
                <a:stCxn id="29" idx="0"/>
              </p:cNvCxnSpPr>
              <p:nvPr/>
            </p:nvCxnSpPr>
            <p:spPr>
              <a:xfrm flipV="1">
                <a:off x="1809242" y="3879831"/>
                <a:ext cx="0" cy="37421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stCxn id="29" idx="4"/>
              </p:cNvCxnSpPr>
              <p:nvPr/>
            </p:nvCxnSpPr>
            <p:spPr>
              <a:xfrm flipH="1">
                <a:off x="1809241" y="4787445"/>
                <a:ext cx="1" cy="4703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Straight Connector 18"/>
            <p:cNvCxnSpPr/>
            <p:nvPr/>
          </p:nvCxnSpPr>
          <p:spPr>
            <a:xfrm flipV="1">
              <a:off x="1809241" y="5247771"/>
              <a:ext cx="4972559" cy="1002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437270" y="1190602"/>
              <a:ext cx="4539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f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43750" y="2933847"/>
              <a:ext cx="5020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71240" y="2921200"/>
              <a:ext cx="5020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52065" y="2921200"/>
              <a:ext cx="4892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k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070919" y="3468933"/>
              <a:ext cx="4683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…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48703" y="3794607"/>
              <a:ext cx="510076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1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067972" y="3818218"/>
              <a:ext cx="510076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2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079260" y="3862776"/>
              <a:ext cx="510076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en-US" sz="2800" dirty="0" err="1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k</a:t>
              </a:r>
              <a:endParaRPr lang="en-US" sz="2800" baseline="-25000" dirty="0">
                <a:solidFill>
                  <a:srgbClr val="FF0000"/>
                </a:solidFill>
              </a:endParaRP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381924" y="2958414"/>
              <a:ext cx="705001" cy="22467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endParaRPr lang="en-US" sz="2800" dirty="0">
                <a:solidFill>
                  <a:srgbClr val="FF0000"/>
                </a:solidFill>
              </a:endParaRPr>
            </a:p>
            <a:p>
              <a:r>
                <a:rPr lang="en-US" sz="2800" dirty="0" err="1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out</a:t>
              </a:r>
              <a:endParaRPr lang="en-US" sz="2800" baseline="-25000" dirty="0">
                <a:solidFill>
                  <a:srgbClr val="FF0000"/>
                </a:solidFill>
              </a:endParaRPr>
            </a:p>
            <a:p>
              <a:endParaRPr lang="en-US" sz="2800" dirty="0">
                <a:solidFill>
                  <a:srgbClr val="FF0000"/>
                </a:solidFill>
              </a:endParaRP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66520" y="754083"/>
            <a:ext cx="44108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One can use superposition here. Let V</a:t>
            </a:r>
            <a:r>
              <a:rPr lang="en-US" sz="2400" baseline="-25000" dirty="0"/>
              <a:t>1</a:t>
            </a:r>
            <a:r>
              <a:rPr lang="en-US" sz="2400" dirty="0"/>
              <a:t> be on and all other sources off. Then R</a:t>
            </a:r>
            <a:r>
              <a:rPr lang="en-US" sz="2400" baseline="-25000" dirty="0"/>
              <a:t>2</a:t>
            </a:r>
            <a:r>
              <a:rPr lang="en-US" sz="2400" dirty="0"/>
              <a:t> through </a:t>
            </a:r>
            <a:r>
              <a:rPr lang="en-US" sz="2400" dirty="0" err="1"/>
              <a:t>R</a:t>
            </a:r>
            <a:r>
              <a:rPr lang="en-US" sz="2400" baseline="-25000" dirty="0" err="1"/>
              <a:t>k</a:t>
            </a:r>
            <a:r>
              <a:rPr lang="en-US" sz="2400" dirty="0"/>
              <a:t> are connected between the inverting and non-inverting terminals, and so have no voltage across them.</a:t>
            </a:r>
          </a:p>
        </p:txBody>
      </p:sp>
      <p:grpSp>
        <p:nvGrpSpPr>
          <p:cNvPr id="174" name="Group 173"/>
          <p:cNvGrpSpPr/>
          <p:nvPr/>
        </p:nvGrpSpPr>
        <p:grpSpPr>
          <a:xfrm>
            <a:off x="262175" y="2987392"/>
            <a:ext cx="4474191" cy="3581400"/>
            <a:chOff x="262175" y="2987392"/>
            <a:chExt cx="4474191" cy="3581400"/>
          </a:xfrm>
        </p:grpSpPr>
        <p:grpSp>
          <p:nvGrpSpPr>
            <p:cNvPr id="87" name="Group 86"/>
            <p:cNvGrpSpPr/>
            <p:nvPr/>
          </p:nvGrpSpPr>
          <p:grpSpPr>
            <a:xfrm>
              <a:off x="2797086" y="3873067"/>
              <a:ext cx="1376074" cy="1073575"/>
              <a:chOff x="2667000" y="1828800"/>
              <a:chExt cx="1676400" cy="1219200"/>
            </a:xfrm>
          </p:grpSpPr>
          <p:sp>
            <p:nvSpPr>
              <p:cNvPr id="164" name="Isosceles Triangle 163"/>
              <p:cNvSpPr/>
              <p:nvPr/>
            </p:nvSpPr>
            <p:spPr>
              <a:xfrm rot="5400000">
                <a:off x="3162300" y="1866900"/>
                <a:ext cx="1219200" cy="1143000"/>
              </a:xfrm>
              <a:prstGeom prst="triangl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TextBox 164"/>
              <p:cNvSpPr txBox="1"/>
              <p:nvPr/>
            </p:nvSpPr>
            <p:spPr>
              <a:xfrm>
                <a:off x="3305175" y="2150180"/>
                <a:ext cx="304800" cy="57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en-US" sz="3200" dirty="0">
                    <a:solidFill>
                      <a:srgbClr val="FF0000"/>
                    </a:solidFill>
                  </a:rPr>
                  <a:t>-</a:t>
                </a:r>
              </a:p>
              <a:p>
                <a:pPr>
                  <a:lnSpc>
                    <a:spcPts val="1200"/>
                  </a:lnSpc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lnSpc>
                    <a:spcPts val="12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cxnSp>
            <p:nvCxnSpPr>
              <p:cNvPr id="166" name="Straight Connector 165"/>
              <p:cNvCxnSpPr/>
              <p:nvPr/>
            </p:nvCxnSpPr>
            <p:spPr>
              <a:xfrm flipH="1">
                <a:off x="2667000" y="2209800"/>
                <a:ext cx="533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/>
            </p:nvCxnSpPr>
            <p:spPr>
              <a:xfrm flipH="1">
                <a:off x="2667000" y="2590800"/>
                <a:ext cx="533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" name="Group 87"/>
            <p:cNvGrpSpPr/>
            <p:nvPr/>
          </p:nvGrpSpPr>
          <p:grpSpPr>
            <a:xfrm>
              <a:off x="3039463" y="3436927"/>
              <a:ext cx="1063330" cy="268394"/>
              <a:chOff x="2362200" y="3352800"/>
              <a:chExt cx="2895600" cy="352427"/>
            </a:xfrm>
          </p:grpSpPr>
          <p:cxnSp>
            <p:nvCxnSpPr>
              <p:cNvPr id="153" name="Straight Connector 152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" name="Group 88"/>
            <p:cNvGrpSpPr/>
            <p:nvPr/>
          </p:nvGrpSpPr>
          <p:grpSpPr>
            <a:xfrm rot="5400000">
              <a:off x="1466865" y="4659977"/>
              <a:ext cx="1140674" cy="250195"/>
              <a:chOff x="2362200" y="3352800"/>
              <a:chExt cx="2895600" cy="352427"/>
            </a:xfrm>
          </p:grpSpPr>
          <p:cxnSp>
            <p:nvCxnSpPr>
              <p:cNvPr id="142" name="Straight Connector 141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" name="Group 89"/>
            <p:cNvGrpSpPr/>
            <p:nvPr/>
          </p:nvGrpSpPr>
          <p:grpSpPr>
            <a:xfrm rot="5400000">
              <a:off x="-183064" y="4659977"/>
              <a:ext cx="1140674" cy="250195"/>
              <a:chOff x="2362200" y="3352800"/>
              <a:chExt cx="2895600" cy="352427"/>
            </a:xfrm>
          </p:grpSpPr>
          <p:cxnSp>
            <p:nvCxnSpPr>
              <p:cNvPr id="131" name="Straight Connector 130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Group 90"/>
            <p:cNvGrpSpPr/>
            <p:nvPr/>
          </p:nvGrpSpPr>
          <p:grpSpPr>
            <a:xfrm rot="5400000">
              <a:off x="631755" y="4652472"/>
              <a:ext cx="1140674" cy="250195"/>
              <a:chOff x="2362200" y="3352800"/>
              <a:chExt cx="2895600" cy="352427"/>
            </a:xfrm>
          </p:grpSpPr>
          <p:cxnSp>
            <p:nvCxnSpPr>
              <p:cNvPr id="120" name="Straight Connector 119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2" name="Straight Connector 91"/>
            <p:cNvCxnSpPr/>
            <p:nvPr/>
          </p:nvCxnSpPr>
          <p:spPr>
            <a:xfrm flipV="1">
              <a:off x="3016007" y="3611019"/>
              <a:ext cx="0" cy="5975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2797086" y="4559943"/>
              <a:ext cx="0" cy="200884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164" idx="0"/>
            </p:cNvCxnSpPr>
            <p:nvPr/>
          </p:nvCxnSpPr>
          <p:spPr>
            <a:xfrm>
              <a:off x="4173160" y="4409854"/>
              <a:ext cx="31274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V="1">
              <a:off x="4485904" y="3567496"/>
              <a:ext cx="0" cy="84235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4102793" y="3552989"/>
              <a:ext cx="3831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H="1">
              <a:off x="325989" y="4208559"/>
              <a:ext cx="247109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0" name="Group 99"/>
            <p:cNvGrpSpPr/>
            <p:nvPr/>
          </p:nvGrpSpPr>
          <p:grpSpPr>
            <a:xfrm>
              <a:off x="1847440" y="5346581"/>
              <a:ext cx="413335" cy="1213380"/>
              <a:chOff x="1557469" y="3879831"/>
              <a:chExt cx="503545" cy="1377969"/>
            </a:xfrm>
          </p:grpSpPr>
          <p:sp>
            <p:nvSpPr>
              <p:cNvPr id="111" name="Oval 110"/>
              <p:cNvSpPr/>
              <p:nvPr/>
            </p:nvSpPr>
            <p:spPr>
              <a:xfrm>
                <a:off x="1557469" y="4254045"/>
                <a:ext cx="503545" cy="533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Straight Connector 111"/>
              <p:cNvCxnSpPr>
                <a:stCxn id="111" idx="0"/>
              </p:cNvCxnSpPr>
              <p:nvPr/>
            </p:nvCxnSpPr>
            <p:spPr>
              <a:xfrm flipV="1">
                <a:off x="1809242" y="3879831"/>
                <a:ext cx="0" cy="37421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>
                <a:stCxn id="111" idx="4"/>
              </p:cNvCxnSpPr>
              <p:nvPr/>
            </p:nvCxnSpPr>
            <p:spPr>
              <a:xfrm flipH="1">
                <a:off x="1809241" y="4787445"/>
                <a:ext cx="1" cy="4703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1" name="Straight Connector 100"/>
            <p:cNvCxnSpPr/>
            <p:nvPr/>
          </p:nvCxnSpPr>
          <p:spPr>
            <a:xfrm flipV="1">
              <a:off x="404177" y="6559961"/>
              <a:ext cx="4081727" cy="883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/>
            <p:cNvSpPr txBox="1"/>
            <p:nvPr/>
          </p:nvSpPr>
          <p:spPr>
            <a:xfrm>
              <a:off x="3382246" y="2987392"/>
              <a:ext cx="372641" cy="460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f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156290" y="4522419"/>
              <a:ext cx="412117" cy="460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358004" y="4511282"/>
              <a:ext cx="412117" cy="460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521414" y="4511282"/>
              <a:ext cx="401590" cy="460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k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242440" y="5280367"/>
              <a:ext cx="418696" cy="1219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1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157666" y="4544051"/>
              <a:ext cx="578700" cy="19784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endParaRPr lang="en-US" sz="2800" dirty="0">
                <a:solidFill>
                  <a:srgbClr val="FF0000"/>
                </a:solidFill>
              </a:endParaRPr>
            </a:p>
            <a:p>
              <a:r>
                <a:rPr lang="en-US" sz="2800" dirty="0" err="1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out</a:t>
              </a:r>
              <a:endParaRPr lang="en-US" sz="2800" baseline="-25000" dirty="0">
                <a:solidFill>
                  <a:srgbClr val="FF0000"/>
                </a:solidFill>
              </a:endParaRPr>
            </a:p>
            <a:p>
              <a:endParaRPr lang="en-US" sz="2800" dirty="0">
                <a:solidFill>
                  <a:srgbClr val="FF0000"/>
                </a:solidFill>
              </a:endParaRP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cxnSp>
          <p:nvCxnSpPr>
            <p:cNvPr id="168" name="Straight Connector 167"/>
            <p:cNvCxnSpPr/>
            <p:nvPr/>
          </p:nvCxnSpPr>
          <p:spPr>
            <a:xfrm>
              <a:off x="1218997" y="5280367"/>
              <a:ext cx="0" cy="127959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>
              <a:off x="404177" y="5289198"/>
              <a:ext cx="0" cy="127959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extBox 171"/>
            <p:cNvSpPr txBox="1"/>
            <p:nvPr/>
          </p:nvSpPr>
          <p:spPr>
            <a:xfrm>
              <a:off x="529966" y="5355412"/>
              <a:ext cx="384485" cy="5149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…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TextBox 172"/>
              <p:cNvSpPr txBox="1"/>
              <p:nvPr/>
            </p:nvSpPr>
            <p:spPr>
              <a:xfrm>
                <a:off x="4862162" y="3790120"/>
                <a:ext cx="3871309" cy="25317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Thus R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 through </a:t>
                </a:r>
                <a:r>
                  <a:rPr lang="en-US" sz="2400" dirty="0" err="1"/>
                  <a:t>R</a:t>
                </a:r>
                <a:r>
                  <a:rPr lang="en-US" sz="2400" baseline="-25000" dirty="0" err="1"/>
                  <a:t>k</a:t>
                </a:r>
                <a:r>
                  <a:rPr lang="en-US" sz="2400" dirty="0"/>
                  <a:t> also have no current through them and they can be removed form the circuit. What remains is a simple inverting amplifier, so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73" name="TextBox 1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2162" y="3790120"/>
                <a:ext cx="3871309" cy="2531783"/>
              </a:xfrm>
              <a:prstGeom prst="rect">
                <a:avLst/>
              </a:prstGeom>
              <a:blipFill rotWithShape="0">
                <a:blip r:embed="rId2"/>
                <a:stretch>
                  <a:fillRect l="-2520" t="-1928" r="-2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523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19" y="43273"/>
            <a:ext cx="8229600" cy="792162"/>
          </a:xfrm>
        </p:spPr>
        <p:txBody>
          <a:bodyPr/>
          <a:lstStyle/>
          <a:p>
            <a:r>
              <a:rPr lang="en-US" dirty="0"/>
              <a:t>Inverting summing amplifier</a:t>
            </a:r>
          </a:p>
        </p:txBody>
      </p:sp>
      <p:grpSp>
        <p:nvGrpSpPr>
          <p:cNvPr id="88" name="Group 87"/>
          <p:cNvGrpSpPr/>
          <p:nvPr/>
        </p:nvGrpSpPr>
        <p:grpSpPr>
          <a:xfrm>
            <a:off x="4187328" y="609600"/>
            <a:ext cx="4474191" cy="3581400"/>
            <a:chOff x="4187328" y="838200"/>
            <a:chExt cx="4474191" cy="3581400"/>
          </a:xfrm>
        </p:grpSpPr>
        <p:grpSp>
          <p:nvGrpSpPr>
            <p:cNvPr id="4" name="Group 3"/>
            <p:cNvGrpSpPr/>
            <p:nvPr/>
          </p:nvGrpSpPr>
          <p:grpSpPr>
            <a:xfrm>
              <a:off x="6722239" y="1723875"/>
              <a:ext cx="1376074" cy="1073575"/>
              <a:chOff x="2667000" y="1828800"/>
              <a:chExt cx="1676400" cy="1219200"/>
            </a:xfrm>
          </p:grpSpPr>
          <p:sp>
            <p:nvSpPr>
              <p:cNvPr id="81" name="Isosceles Triangle 80"/>
              <p:cNvSpPr/>
              <p:nvPr/>
            </p:nvSpPr>
            <p:spPr>
              <a:xfrm rot="5400000">
                <a:off x="3162300" y="1866900"/>
                <a:ext cx="1219200" cy="1143000"/>
              </a:xfrm>
              <a:prstGeom prst="triangl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3305175" y="2150180"/>
                <a:ext cx="304800" cy="57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en-US" sz="3200" dirty="0">
                    <a:solidFill>
                      <a:srgbClr val="FF0000"/>
                    </a:solidFill>
                  </a:rPr>
                  <a:t>-</a:t>
                </a:r>
              </a:p>
              <a:p>
                <a:pPr>
                  <a:lnSpc>
                    <a:spcPts val="1200"/>
                  </a:lnSpc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lnSpc>
                    <a:spcPts val="12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cxnSp>
            <p:nvCxnSpPr>
              <p:cNvPr id="83" name="Straight Connector 82"/>
              <p:cNvCxnSpPr/>
              <p:nvPr/>
            </p:nvCxnSpPr>
            <p:spPr>
              <a:xfrm flipH="1">
                <a:off x="2667000" y="2209800"/>
                <a:ext cx="533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 flipH="1">
                <a:off x="2667000" y="2590800"/>
                <a:ext cx="533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/>
            <p:cNvGrpSpPr/>
            <p:nvPr/>
          </p:nvGrpSpPr>
          <p:grpSpPr>
            <a:xfrm>
              <a:off x="6964616" y="1287735"/>
              <a:ext cx="1063330" cy="268394"/>
              <a:chOff x="2362200" y="3352800"/>
              <a:chExt cx="2895600" cy="352427"/>
            </a:xfrm>
          </p:grpSpPr>
          <p:cxnSp>
            <p:nvCxnSpPr>
              <p:cNvPr id="70" name="Straight Connector 69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/>
            <p:cNvGrpSpPr/>
            <p:nvPr/>
          </p:nvGrpSpPr>
          <p:grpSpPr>
            <a:xfrm rot="5400000">
              <a:off x="5392018" y="2510785"/>
              <a:ext cx="1140674" cy="250195"/>
              <a:chOff x="2362200" y="3352800"/>
              <a:chExt cx="2895600" cy="352427"/>
            </a:xfrm>
          </p:grpSpPr>
          <p:cxnSp>
            <p:nvCxnSpPr>
              <p:cNvPr id="59" name="Straight Connector 58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 rot="5400000">
              <a:off x="3742089" y="2510785"/>
              <a:ext cx="1140674" cy="250195"/>
              <a:chOff x="2362200" y="3352800"/>
              <a:chExt cx="2895600" cy="352427"/>
            </a:xfrm>
          </p:grpSpPr>
          <p:cxnSp>
            <p:nvCxnSpPr>
              <p:cNvPr id="48" name="Straight Connector 47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 rot="5400000">
              <a:off x="4556908" y="2503280"/>
              <a:ext cx="1140674" cy="250195"/>
              <a:chOff x="2362200" y="3352800"/>
              <a:chExt cx="2895600" cy="352427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Straight Connector 8"/>
            <p:cNvCxnSpPr/>
            <p:nvPr/>
          </p:nvCxnSpPr>
          <p:spPr>
            <a:xfrm flipV="1">
              <a:off x="6941160" y="1461827"/>
              <a:ext cx="0" cy="59754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722239" y="2410751"/>
              <a:ext cx="0" cy="200884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81" idx="0"/>
            </p:cNvCxnSpPr>
            <p:nvPr/>
          </p:nvCxnSpPr>
          <p:spPr>
            <a:xfrm>
              <a:off x="8098313" y="2260662"/>
              <a:ext cx="31274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8411057" y="1418304"/>
              <a:ext cx="0" cy="84235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027946" y="1403797"/>
              <a:ext cx="3831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4251142" y="2059367"/>
              <a:ext cx="2471097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/>
            <p:cNvGrpSpPr/>
            <p:nvPr/>
          </p:nvGrpSpPr>
          <p:grpSpPr>
            <a:xfrm>
              <a:off x="4937483" y="3197389"/>
              <a:ext cx="413335" cy="1213380"/>
              <a:chOff x="1557469" y="3879831"/>
              <a:chExt cx="503545" cy="1377969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1557469" y="4254045"/>
                <a:ext cx="503545" cy="533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2" name="Straight Connector 31"/>
              <p:cNvCxnSpPr>
                <a:stCxn id="31" idx="0"/>
              </p:cNvCxnSpPr>
              <p:nvPr/>
            </p:nvCxnSpPr>
            <p:spPr>
              <a:xfrm flipV="1">
                <a:off x="1809242" y="3879831"/>
                <a:ext cx="0" cy="37421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stCxn id="31" idx="4"/>
              </p:cNvCxnSpPr>
              <p:nvPr/>
            </p:nvCxnSpPr>
            <p:spPr>
              <a:xfrm flipH="1">
                <a:off x="1809241" y="4787445"/>
                <a:ext cx="1" cy="4703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Connector 17"/>
            <p:cNvCxnSpPr/>
            <p:nvPr/>
          </p:nvCxnSpPr>
          <p:spPr>
            <a:xfrm flipV="1">
              <a:off x="4329330" y="4410769"/>
              <a:ext cx="4081727" cy="883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7307399" y="838200"/>
              <a:ext cx="372641" cy="460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f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081443" y="2373227"/>
              <a:ext cx="412117" cy="460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283157" y="2362090"/>
              <a:ext cx="412117" cy="460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446567" y="2362090"/>
              <a:ext cx="401590" cy="460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k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544129" y="2844400"/>
              <a:ext cx="384485" cy="5149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…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362560" y="3151966"/>
              <a:ext cx="418696" cy="1219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2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82819" y="2394859"/>
              <a:ext cx="578700" cy="19784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endParaRPr lang="en-US" sz="2800" dirty="0">
                <a:solidFill>
                  <a:srgbClr val="FF0000"/>
                </a:solidFill>
              </a:endParaRPr>
            </a:p>
            <a:p>
              <a:r>
                <a:rPr lang="en-US" sz="2800" dirty="0" err="1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out</a:t>
              </a:r>
              <a:endParaRPr lang="en-US" sz="2800" baseline="-25000" dirty="0">
                <a:solidFill>
                  <a:srgbClr val="FF0000"/>
                </a:solidFill>
              </a:endParaRPr>
            </a:p>
            <a:p>
              <a:endParaRPr lang="en-US" sz="2800" dirty="0">
                <a:solidFill>
                  <a:srgbClr val="FF0000"/>
                </a:solidFill>
              </a:endParaRP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cxnSp>
          <p:nvCxnSpPr>
            <p:cNvPr id="85" name="Straight Connector 84"/>
            <p:cNvCxnSpPr/>
            <p:nvPr/>
          </p:nvCxnSpPr>
          <p:spPr>
            <a:xfrm>
              <a:off x="5979260" y="3206220"/>
              <a:ext cx="0" cy="121338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4332039" y="3206220"/>
              <a:ext cx="0" cy="121338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314903" y="852503"/>
                <a:ext cx="3630291" cy="3731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For Case (2), only V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 is on and all other voltages sources are replaced by shorts. R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 and R</a:t>
                </a:r>
                <a:r>
                  <a:rPr lang="en-US" sz="2400" baseline="-25000" dirty="0"/>
                  <a:t>3</a:t>
                </a:r>
                <a:r>
                  <a:rPr lang="en-US" sz="2400" dirty="0"/>
                  <a:t> – </a:t>
                </a:r>
                <a:r>
                  <a:rPr lang="en-US" sz="2400" dirty="0" err="1"/>
                  <a:t>R</a:t>
                </a:r>
                <a:r>
                  <a:rPr lang="en-US" sz="2400" baseline="-25000" dirty="0" err="1"/>
                  <a:t>k</a:t>
                </a:r>
                <a:r>
                  <a:rPr lang="en-US" sz="2400" dirty="0"/>
                  <a:t> have no current though them and can be removed. What remains is a simple inverting amplifier, so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03" y="852503"/>
                <a:ext cx="3630291" cy="3731855"/>
              </a:xfrm>
              <a:prstGeom prst="rect">
                <a:avLst/>
              </a:prstGeom>
              <a:blipFill rotWithShape="0">
                <a:blip r:embed="rId2"/>
                <a:stretch>
                  <a:fillRect l="-2689" t="-1307" r="-1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302584" y="4456216"/>
                <a:ext cx="8229305" cy="2162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For each case, only one source will be on, and the final circuit will be a simple inverting amplifier. The topology of each case looks the same, with only the subscripts changed, thus, the original equation for the output voltage will be:</a:t>
                </a:r>
              </a:p>
              <a:p>
                <a:pPr algn="ctr"/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2400" dirty="0"/>
                  <a:t>+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bSup>
                  </m:oMath>
                </a14:m>
                <a:r>
                  <a:rPr lang="en-US" sz="2400" dirty="0"/>
                  <a:t>+…+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584" y="4456216"/>
                <a:ext cx="8229305" cy="2162451"/>
              </a:xfrm>
              <a:prstGeom prst="rect">
                <a:avLst/>
              </a:prstGeom>
              <a:blipFill rotWithShape="0">
                <a:blip r:embed="rId3"/>
                <a:stretch>
                  <a:fillRect l="-1185" t="-2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8779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5042" y="73788"/>
            <a:ext cx="5194754" cy="682883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Subtraction Circuit</a:t>
            </a:r>
          </a:p>
        </p:txBody>
      </p:sp>
      <p:grpSp>
        <p:nvGrpSpPr>
          <p:cNvPr id="128" name="Group 127"/>
          <p:cNvGrpSpPr/>
          <p:nvPr/>
        </p:nvGrpSpPr>
        <p:grpSpPr>
          <a:xfrm>
            <a:off x="4538935" y="-38836"/>
            <a:ext cx="4532189" cy="3562584"/>
            <a:chOff x="1557469" y="1190602"/>
            <a:chExt cx="5713163" cy="4067198"/>
          </a:xfrm>
        </p:grpSpPr>
        <p:grpSp>
          <p:nvGrpSpPr>
            <p:cNvPr id="9" name="Group 8"/>
            <p:cNvGrpSpPr/>
            <p:nvPr/>
          </p:nvGrpSpPr>
          <p:grpSpPr>
            <a:xfrm>
              <a:off x="4724400" y="2196414"/>
              <a:ext cx="1676400" cy="1219200"/>
              <a:chOff x="2667000" y="1828800"/>
              <a:chExt cx="1676400" cy="1219200"/>
            </a:xfrm>
          </p:grpSpPr>
          <p:sp>
            <p:nvSpPr>
              <p:cNvPr id="4" name="Isosceles Triangle 3"/>
              <p:cNvSpPr/>
              <p:nvPr/>
            </p:nvSpPr>
            <p:spPr>
              <a:xfrm rot="5400000">
                <a:off x="3162300" y="1866900"/>
                <a:ext cx="1219200" cy="1143000"/>
              </a:xfrm>
              <a:prstGeom prst="triangl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305175" y="2150180"/>
                <a:ext cx="304800" cy="57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en-US" sz="3200" dirty="0">
                    <a:solidFill>
                      <a:srgbClr val="FF0000"/>
                    </a:solidFill>
                  </a:rPr>
                  <a:t>-</a:t>
                </a:r>
              </a:p>
              <a:p>
                <a:pPr>
                  <a:lnSpc>
                    <a:spcPts val="1200"/>
                  </a:lnSpc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lnSpc>
                    <a:spcPts val="12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 flipH="1">
                <a:off x="2667000" y="2209800"/>
                <a:ext cx="533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H="1">
                <a:off x="2667000" y="2590800"/>
                <a:ext cx="533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/>
          </p:nvGrpSpPr>
          <p:grpSpPr>
            <a:xfrm>
              <a:off x="5019675" y="1701114"/>
              <a:ext cx="1295400" cy="304800"/>
              <a:chOff x="2362200" y="3352800"/>
              <a:chExt cx="2895600" cy="352427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/>
            <p:cNvGrpSpPr/>
            <p:nvPr/>
          </p:nvGrpSpPr>
          <p:grpSpPr>
            <a:xfrm>
              <a:off x="3055021" y="2841362"/>
              <a:ext cx="1295400" cy="304800"/>
              <a:chOff x="2362200" y="3352800"/>
              <a:chExt cx="2895600" cy="352427"/>
            </a:xfrm>
          </p:grpSpPr>
          <p:cxnSp>
            <p:nvCxnSpPr>
              <p:cNvPr id="33" name="Straight Connector 32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/>
            <p:cNvGrpSpPr/>
            <p:nvPr/>
          </p:nvGrpSpPr>
          <p:grpSpPr>
            <a:xfrm rot="5400000">
              <a:off x="1140947" y="3079731"/>
              <a:ext cx="1295400" cy="304800"/>
              <a:chOff x="2362200" y="3352800"/>
              <a:chExt cx="2895600" cy="352427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9" name="Straight Connector 68"/>
            <p:cNvCxnSpPr/>
            <p:nvPr/>
          </p:nvCxnSpPr>
          <p:spPr>
            <a:xfrm flipV="1">
              <a:off x="4991100" y="1898821"/>
              <a:ext cx="0" cy="6785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4800140" y="4254045"/>
              <a:ext cx="0" cy="98535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4" idx="0"/>
            </p:cNvCxnSpPr>
            <p:nvPr/>
          </p:nvCxnSpPr>
          <p:spPr>
            <a:xfrm>
              <a:off x="6400800" y="2806014"/>
              <a:ext cx="381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6781800" y="1849394"/>
              <a:ext cx="0" cy="95662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6315075" y="1832919"/>
              <a:ext cx="4667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H="1">
              <a:off x="1713989" y="2577414"/>
              <a:ext cx="30104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5" name="Group 84"/>
            <p:cNvGrpSpPr/>
            <p:nvPr/>
          </p:nvGrpSpPr>
          <p:grpSpPr>
            <a:xfrm>
              <a:off x="1557469" y="3879831"/>
              <a:ext cx="503545" cy="1377969"/>
              <a:chOff x="1557469" y="3879831"/>
              <a:chExt cx="503545" cy="1377969"/>
            </a:xfrm>
          </p:grpSpPr>
          <p:sp>
            <p:nvSpPr>
              <p:cNvPr id="80" name="Oval 79"/>
              <p:cNvSpPr/>
              <p:nvPr/>
            </p:nvSpPr>
            <p:spPr>
              <a:xfrm>
                <a:off x="1557469" y="4254045"/>
                <a:ext cx="503545" cy="533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2" name="Straight Connector 81"/>
              <p:cNvCxnSpPr>
                <a:stCxn id="80" idx="0"/>
              </p:cNvCxnSpPr>
              <p:nvPr/>
            </p:nvCxnSpPr>
            <p:spPr>
              <a:xfrm flipV="1">
                <a:off x="1809242" y="3879831"/>
                <a:ext cx="0" cy="37421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>
                <a:stCxn id="80" idx="4"/>
              </p:cNvCxnSpPr>
              <p:nvPr/>
            </p:nvCxnSpPr>
            <p:spPr>
              <a:xfrm flipH="1">
                <a:off x="1809241" y="4787445"/>
                <a:ext cx="1" cy="4703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0" name="Group 89"/>
            <p:cNvGrpSpPr/>
            <p:nvPr/>
          </p:nvGrpSpPr>
          <p:grpSpPr>
            <a:xfrm>
              <a:off x="2797583" y="3861433"/>
              <a:ext cx="503545" cy="1377969"/>
              <a:chOff x="1557469" y="3879831"/>
              <a:chExt cx="503545" cy="1377969"/>
            </a:xfrm>
          </p:grpSpPr>
          <p:sp>
            <p:nvSpPr>
              <p:cNvPr id="91" name="Oval 90"/>
              <p:cNvSpPr/>
              <p:nvPr/>
            </p:nvSpPr>
            <p:spPr>
              <a:xfrm>
                <a:off x="1557469" y="4254045"/>
                <a:ext cx="503545" cy="533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2" name="Straight Connector 91"/>
              <p:cNvCxnSpPr>
                <a:stCxn id="91" idx="0"/>
              </p:cNvCxnSpPr>
              <p:nvPr/>
            </p:nvCxnSpPr>
            <p:spPr>
              <a:xfrm flipV="1">
                <a:off x="1809242" y="3879831"/>
                <a:ext cx="0" cy="37421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>
                <a:stCxn id="91" idx="4"/>
              </p:cNvCxnSpPr>
              <p:nvPr/>
            </p:nvCxnSpPr>
            <p:spPr>
              <a:xfrm flipH="1">
                <a:off x="1809241" y="4787445"/>
                <a:ext cx="1" cy="4703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Straight Connector 94"/>
            <p:cNvCxnSpPr/>
            <p:nvPr/>
          </p:nvCxnSpPr>
          <p:spPr>
            <a:xfrm flipV="1">
              <a:off x="1809241" y="5247771"/>
              <a:ext cx="4972559" cy="1002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5437270" y="1190602"/>
              <a:ext cx="4539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f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473546" y="3179950"/>
              <a:ext cx="5597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in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952065" y="2921200"/>
              <a:ext cx="5597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in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278792" y="3786238"/>
              <a:ext cx="510076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1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079260" y="3862776"/>
              <a:ext cx="510076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2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381925" y="2958414"/>
              <a:ext cx="888707" cy="2073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endParaRPr lang="en-US" sz="2800" dirty="0">
                <a:solidFill>
                  <a:srgbClr val="FF0000"/>
                </a:solidFill>
              </a:endParaRPr>
            </a:p>
            <a:p>
              <a:r>
                <a:rPr lang="en-US" sz="2800" dirty="0" err="1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out</a:t>
              </a:r>
              <a:endParaRPr lang="en-US" sz="2800" baseline="-25000" dirty="0">
                <a:solidFill>
                  <a:srgbClr val="FF0000"/>
                </a:solidFill>
              </a:endParaRP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grpSp>
          <p:nvGrpSpPr>
            <p:cNvPr id="107" name="Group 106"/>
            <p:cNvGrpSpPr/>
            <p:nvPr/>
          </p:nvGrpSpPr>
          <p:grpSpPr>
            <a:xfrm rot="5400000">
              <a:off x="4131845" y="3464780"/>
              <a:ext cx="1295400" cy="304800"/>
              <a:chOff x="2362200" y="3352800"/>
              <a:chExt cx="2895600" cy="352427"/>
            </a:xfrm>
          </p:grpSpPr>
          <p:cxnSp>
            <p:nvCxnSpPr>
              <p:cNvPr id="108" name="Straight Connector 107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1" name="Straight Connector 120"/>
            <p:cNvCxnSpPr/>
            <p:nvPr/>
          </p:nvCxnSpPr>
          <p:spPr>
            <a:xfrm flipV="1">
              <a:off x="3049355" y="3046044"/>
              <a:ext cx="0" cy="81538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4323180" y="2961200"/>
              <a:ext cx="431143" cy="1196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26"/>
            <p:cNvSpPr txBox="1"/>
            <p:nvPr/>
          </p:nvSpPr>
          <p:spPr>
            <a:xfrm>
              <a:off x="4943995" y="3361846"/>
              <a:ext cx="4539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f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353293" y="1164340"/>
            <a:ext cx="39530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One can use superposition here. Let V</a:t>
            </a:r>
            <a:r>
              <a:rPr lang="en-US" sz="2400" baseline="-25000" dirty="0"/>
              <a:t>2</a:t>
            </a:r>
            <a:r>
              <a:rPr lang="en-US" sz="2400" dirty="0"/>
              <a:t> be on and V</a:t>
            </a:r>
            <a:r>
              <a:rPr lang="en-US" sz="2400" baseline="-25000" dirty="0"/>
              <a:t>1</a:t>
            </a:r>
            <a:r>
              <a:rPr lang="en-US" sz="2400" dirty="0"/>
              <a:t> be off. Then R</a:t>
            </a:r>
            <a:r>
              <a:rPr lang="en-US" sz="2400" baseline="-25000" dirty="0"/>
              <a:t>f</a:t>
            </a:r>
            <a:r>
              <a:rPr lang="en-US" sz="2400" dirty="0"/>
              <a:t> and R</a:t>
            </a:r>
            <a:r>
              <a:rPr lang="en-US" sz="2400" baseline="-25000" dirty="0"/>
              <a:t>in</a:t>
            </a:r>
            <a:r>
              <a:rPr lang="en-US" sz="2400" dirty="0"/>
              <a:t> are in parallel and can be replaced with an equivalent resistor. 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304800" y="3124946"/>
            <a:ext cx="4620640" cy="3465025"/>
            <a:chOff x="1557469" y="1132102"/>
            <a:chExt cx="5604725" cy="4125698"/>
          </a:xfrm>
        </p:grpSpPr>
        <p:grpSp>
          <p:nvGrpSpPr>
            <p:cNvPr id="86" name="Group 85"/>
            <p:cNvGrpSpPr/>
            <p:nvPr/>
          </p:nvGrpSpPr>
          <p:grpSpPr>
            <a:xfrm>
              <a:off x="4724400" y="2196414"/>
              <a:ext cx="1676400" cy="1219200"/>
              <a:chOff x="2667000" y="1828800"/>
              <a:chExt cx="1676400" cy="1219200"/>
            </a:xfrm>
          </p:grpSpPr>
          <p:sp>
            <p:nvSpPr>
              <p:cNvPr id="186" name="Isosceles Triangle 185"/>
              <p:cNvSpPr/>
              <p:nvPr/>
            </p:nvSpPr>
            <p:spPr>
              <a:xfrm rot="5400000">
                <a:off x="3162300" y="1866900"/>
                <a:ext cx="1219200" cy="1143000"/>
              </a:xfrm>
              <a:prstGeom prst="triangl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3305175" y="2150180"/>
                <a:ext cx="304800" cy="57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en-US" sz="3200" dirty="0">
                    <a:solidFill>
                      <a:srgbClr val="FF0000"/>
                    </a:solidFill>
                  </a:rPr>
                  <a:t>-</a:t>
                </a:r>
              </a:p>
              <a:p>
                <a:pPr>
                  <a:lnSpc>
                    <a:spcPts val="1200"/>
                  </a:lnSpc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lnSpc>
                    <a:spcPts val="12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cxnSp>
            <p:nvCxnSpPr>
              <p:cNvPr id="188" name="Straight Connector 187"/>
              <p:cNvCxnSpPr/>
              <p:nvPr/>
            </p:nvCxnSpPr>
            <p:spPr>
              <a:xfrm flipH="1">
                <a:off x="2667000" y="2209800"/>
                <a:ext cx="533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 flipH="1">
                <a:off x="2667000" y="2590800"/>
                <a:ext cx="533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Group 86"/>
            <p:cNvGrpSpPr/>
            <p:nvPr/>
          </p:nvGrpSpPr>
          <p:grpSpPr>
            <a:xfrm>
              <a:off x="5019675" y="1701114"/>
              <a:ext cx="1295400" cy="304800"/>
              <a:chOff x="2362200" y="3352800"/>
              <a:chExt cx="2895600" cy="352427"/>
            </a:xfrm>
          </p:grpSpPr>
          <p:cxnSp>
            <p:nvCxnSpPr>
              <p:cNvPr id="175" name="Straight Connector 174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8" name="Group 87"/>
            <p:cNvGrpSpPr/>
            <p:nvPr/>
          </p:nvGrpSpPr>
          <p:grpSpPr>
            <a:xfrm>
              <a:off x="3055021" y="2841362"/>
              <a:ext cx="1295400" cy="304800"/>
              <a:chOff x="2362200" y="3352800"/>
              <a:chExt cx="2895600" cy="352427"/>
            </a:xfrm>
          </p:grpSpPr>
          <p:cxnSp>
            <p:nvCxnSpPr>
              <p:cNvPr id="164" name="Straight Connector 163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9" name="Group 88"/>
            <p:cNvGrpSpPr/>
            <p:nvPr/>
          </p:nvGrpSpPr>
          <p:grpSpPr>
            <a:xfrm rot="5400000">
              <a:off x="1140947" y="3079731"/>
              <a:ext cx="1295400" cy="304800"/>
              <a:chOff x="2362200" y="3352800"/>
              <a:chExt cx="2895600" cy="352427"/>
            </a:xfrm>
          </p:grpSpPr>
          <p:cxnSp>
            <p:nvCxnSpPr>
              <p:cNvPr id="153" name="Straight Connector 152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4" name="Straight Connector 93"/>
            <p:cNvCxnSpPr/>
            <p:nvPr/>
          </p:nvCxnSpPr>
          <p:spPr>
            <a:xfrm flipV="1">
              <a:off x="4991100" y="1898821"/>
              <a:ext cx="0" cy="6785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4800140" y="4254045"/>
              <a:ext cx="0" cy="98535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stCxn id="186" idx="0"/>
            </p:cNvCxnSpPr>
            <p:nvPr/>
          </p:nvCxnSpPr>
          <p:spPr>
            <a:xfrm>
              <a:off x="6400800" y="2806014"/>
              <a:ext cx="381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flipV="1">
              <a:off x="6781800" y="1849394"/>
              <a:ext cx="0" cy="95662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6315075" y="1832919"/>
              <a:ext cx="4667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1713989" y="2577414"/>
              <a:ext cx="30104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9" name="Group 118"/>
            <p:cNvGrpSpPr/>
            <p:nvPr/>
          </p:nvGrpSpPr>
          <p:grpSpPr>
            <a:xfrm>
              <a:off x="1557469" y="3879831"/>
              <a:ext cx="503545" cy="1377969"/>
              <a:chOff x="1557469" y="3879831"/>
              <a:chExt cx="503545" cy="1377969"/>
            </a:xfrm>
          </p:grpSpPr>
          <p:sp>
            <p:nvSpPr>
              <p:cNvPr id="150" name="Oval 149"/>
              <p:cNvSpPr/>
              <p:nvPr/>
            </p:nvSpPr>
            <p:spPr>
              <a:xfrm>
                <a:off x="1557469" y="4254045"/>
                <a:ext cx="503545" cy="533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1" name="Straight Connector 150"/>
              <p:cNvCxnSpPr>
                <a:stCxn id="150" idx="0"/>
              </p:cNvCxnSpPr>
              <p:nvPr/>
            </p:nvCxnSpPr>
            <p:spPr>
              <a:xfrm flipV="1">
                <a:off x="1809242" y="3879831"/>
                <a:ext cx="0" cy="37421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>
                <a:stCxn id="150" idx="4"/>
              </p:cNvCxnSpPr>
              <p:nvPr/>
            </p:nvCxnSpPr>
            <p:spPr>
              <a:xfrm flipH="1">
                <a:off x="1809241" y="4787445"/>
                <a:ext cx="1" cy="4703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Group 119"/>
            <p:cNvGrpSpPr/>
            <p:nvPr/>
          </p:nvGrpSpPr>
          <p:grpSpPr>
            <a:xfrm>
              <a:off x="3049355" y="3861434"/>
              <a:ext cx="1" cy="1377968"/>
              <a:chOff x="1809241" y="3879832"/>
              <a:chExt cx="1" cy="1377968"/>
            </a:xfrm>
          </p:grpSpPr>
          <p:cxnSp>
            <p:nvCxnSpPr>
              <p:cNvPr id="148" name="Straight Connector 147"/>
              <p:cNvCxnSpPr/>
              <p:nvPr/>
            </p:nvCxnSpPr>
            <p:spPr>
              <a:xfrm flipV="1">
                <a:off x="1809241" y="3879832"/>
                <a:ext cx="1" cy="8852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flipH="1">
                <a:off x="1809241" y="4787445"/>
                <a:ext cx="1" cy="4703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2" name="Straight Connector 121"/>
            <p:cNvCxnSpPr/>
            <p:nvPr/>
          </p:nvCxnSpPr>
          <p:spPr>
            <a:xfrm flipV="1">
              <a:off x="1809241" y="5247771"/>
              <a:ext cx="4972559" cy="1002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Box 123"/>
            <p:cNvSpPr txBox="1"/>
            <p:nvPr/>
          </p:nvSpPr>
          <p:spPr>
            <a:xfrm>
              <a:off x="5437271" y="1132102"/>
              <a:ext cx="4539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f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3473546" y="3179950"/>
              <a:ext cx="5597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in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1952065" y="2921200"/>
              <a:ext cx="5597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in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2076670" y="3739247"/>
              <a:ext cx="510076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2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6381924" y="2958414"/>
              <a:ext cx="780270" cy="211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endParaRPr lang="en-US" sz="2800" dirty="0">
                <a:solidFill>
                  <a:srgbClr val="FF0000"/>
                </a:solidFill>
              </a:endParaRPr>
            </a:p>
            <a:p>
              <a:r>
                <a:rPr lang="en-US" sz="2800" dirty="0" err="1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out</a:t>
              </a:r>
              <a:endParaRPr lang="en-US" sz="2800" baseline="-25000" dirty="0">
                <a:solidFill>
                  <a:srgbClr val="FF0000"/>
                </a:solidFill>
              </a:endParaRP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grpSp>
          <p:nvGrpSpPr>
            <p:cNvPr id="132" name="Group 131"/>
            <p:cNvGrpSpPr/>
            <p:nvPr/>
          </p:nvGrpSpPr>
          <p:grpSpPr>
            <a:xfrm rot="5400000">
              <a:off x="4131845" y="3464780"/>
              <a:ext cx="1295400" cy="304800"/>
              <a:chOff x="2362200" y="3352800"/>
              <a:chExt cx="2895600" cy="352427"/>
            </a:xfrm>
          </p:grpSpPr>
          <p:cxnSp>
            <p:nvCxnSpPr>
              <p:cNvPr id="136" name="Straight Connector 135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3" name="Straight Connector 132"/>
            <p:cNvCxnSpPr/>
            <p:nvPr/>
          </p:nvCxnSpPr>
          <p:spPr>
            <a:xfrm flipV="1">
              <a:off x="3049355" y="3046044"/>
              <a:ext cx="0" cy="81538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4323180" y="2961200"/>
              <a:ext cx="431143" cy="1196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/>
            <p:cNvSpPr txBox="1"/>
            <p:nvPr/>
          </p:nvSpPr>
          <p:spPr>
            <a:xfrm>
              <a:off x="4943995" y="3361846"/>
              <a:ext cx="4539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f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90" name="TextBox 189"/>
              <p:cNvSpPr txBox="1"/>
              <p:nvPr/>
            </p:nvSpPr>
            <p:spPr>
              <a:xfrm>
                <a:off x="5320795" y="4003991"/>
                <a:ext cx="3443796" cy="2162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Since I</a:t>
                </a:r>
                <a:r>
                  <a:rPr lang="en-US" sz="2400" baseline="-25000" dirty="0"/>
                  <a:t>+</a:t>
                </a:r>
                <a:r>
                  <a:rPr lang="en-US" sz="2400" dirty="0"/>
                  <a:t> =0, the non-inverting terminal is at ground and we have an inverting </a:t>
                </a:r>
                <a:r>
                  <a:rPr lang="en-US" sz="2400" dirty="0" err="1"/>
                  <a:t>amplifer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Thus,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>
          <p:sp>
            <p:nvSpPr>
              <p:cNvPr id="190" name="TextBox 1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795" y="4003991"/>
                <a:ext cx="3443796" cy="2162451"/>
              </a:xfrm>
              <a:prstGeom prst="rect">
                <a:avLst/>
              </a:prstGeom>
              <a:blipFill>
                <a:blip r:embed="rId2"/>
                <a:stretch>
                  <a:fillRect l="-2832" t="-2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538935" y="5321863"/>
            <a:ext cx="471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1114620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6458541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Subtraction circuit, continued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343400" y="304800"/>
            <a:ext cx="4469695" cy="3562584"/>
            <a:chOff x="1636247" y="1190602"/>
            <a:chExt cx="5634385" cy="4067198"/>
          </a:xfrm>
        </p:grpSpPr>
        <p:grpSp>
          <p:nvGrpSpPr>
            <p:cNvPr id="4" name="Group 3"/>
            <p:cNvGrpSpPr/>
            <p:nvPr/>
          </p:nvGrpSpPr>
          <p:grpSpPr>
            <a:xfrm>
              <a:off x="4724400" y="2196414"/>
              <a:ext cx="1676400" cy="1219200"/>
              <a:chOff x="2667000" y="1828800"/>
              <a:chExt cx="1676400" cy="1219200"/>
            </a:xfrm>
          </p:grpSpPr>
          <p:sp>
            <p:nvSpPr>
              <p:cNvPr id="77" name="Isosceles Triangle 76"/>
              <p:cNvSpPr/>
              <p:nvPr/>
            </p:nvSpPr>
            <p:spPr>
              <a:xfrm rot="5400000">
                <a:off x="3162300" y="1866900"/>
                <a:ext cx="1219200" cy="1143000"/>
              </a:xfrm>
              <a:prstGeom prst="triangl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3305175" y="2150180"/>
                <a:ext cx="304800" cy="57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en-US" sz="3200" dirty="0">
                    <a:solidFill>
                      <a:srgbClr val="FF0000"/>
                    </a:solidFill>
                  </a:rPr>
                  <a:t>-</a:t>
                </a:r>
              </a:p>
              <a:p>
                <a:pPr>
                  <a:lnSpc>
                    <a:spcPts val="1200"/>
                  </a:lnSpc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lnSpc>
                    <a:spcPts val="12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+</a:t>
                </a: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 flipH="1">
                <a:off x="2667000" y="2209800"/>
                <a:ext cx="533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H="1">
                <a:off x="2667000" y="2590800"/>
                <a:ext cx="5334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/>
            <p:cNvGrpSpPr/>
            <p:nvPr/>
          </p:nvGrpSpPr>
          <p:grpSpPr>
            <a:xfrm>
              <a:off x="5019675" y="1701114"/>
              <a:ext cx="1295400" cy="304800"/>
              <a:chOff x="2362200" y="3352800"/>
              <a:chExt cx="2895600" cy="352427"/>
            </a:xfrm>
          </p:grpSpPr>
          <p:cxnSp>
            <p:nvCxnSpPr>
              <p:cNvPr id="66" name="Straight Connector 65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/>
            <p:cNvGrpSpPr/>
            <p:nvPr/>
          </p:nvGrpSpPr>
          <p:grpSpPr>
            <a:xfrm>
              <a:off x="3055021" y="2841362"/>
              <a:ext cx="1295400" cy="304800"/>
              <a:chOff x="2362200" y="3352800"/>
              <a:chExt cx="2895600" cy="352427"/>
            </a:xfrm>
          </p:grpSpPr>
          <p:cxnSp>
            <p:nvCxnSpPr>
              <p:cNvPr id="55" name="Straight Connector 54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 rot="5400000">
              <a:off x="1140947" y="3079731"/>
              <a:ext cx="1295400" cy="304800"/>
              <a:chOff x="2362200" y="3352800"/>
              <a:chExt cx="2895600" cy="352427"/>
            </a:xfrm>
          </p:grpSpPr>
          <p:cxnSp>
            <p:nvCxnSpPr>
              <p:cNvPr id="44" name="Straight Connector 43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Straight Connector 7"/>
            <p:cNvCxnSpPr/>
            <p:nvPr/>
          </p:nvCxnSpPr>
          <p:spPr>
            <a:xfrm flipV="1">
              <a:off x="4991100" y="1898821"/>
              <a:ext cx="0" cy="6785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800140" y="4254045"/>
              <a:ext cx="0" cy="98535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77" idx="0"/>
            </p:cNvCxnSpPr>
            <p:nvPr/>
          </p:nvCxnSpPr>
          <p:spPr>
            <a:xfrm>
              <a:off x="6400800" y="2806014"/>
              <a:ext cx="381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6781800" y="1849394"/>
              <a:ext cx="0" cy="95662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6315075" y="1832919"/>
              <a:ext cx="4667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1713989" y="2577414"/>
              <a:ext cx="301041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/>
            <p:cNvGrpSpPr/>
            <p:nvPr/>
          </p:nvGrpSpPr>
          <p:grpSpPr>
            <a:xfrm>
              <a:off x="1809241" y="3879832"/>
              <a:ext cx="1" cy="1377968"/>
              <a:chOff x="1809241" y="3879832"/>
              <a:chExt cx="1" cy="1377968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 flipV="1">
                <a:off x="1809241" y="3879832"/>
                <a:ext cx="1" cy="907613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H="1">
                <a:off x="1809241" y="4787445"/>
                <a:ext cx="1" cy="4703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2797583" y="3861433"/>
              <a:ext cx="503545" cy="1377969"/>
              <a:chOff x="1557469" y="3879831"/>
              <a:chExt cx="503545" cy="1377969"/>
            </a:xfrm>
          </p:grpSpPr>
          <p:sp>
            <p:nvSpPr>
              <p:cNvPr id="38" name="Oval 37"/>
              <p:cNvSpPr/>
              <p:nvPr/>
            </p:nvSpPr>
            <p:spPr>
              <a:xfrm>
                <a:off x="1557469" y="4254045"/>
                <a:ext cx="503545" cy="533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Connector 38"/>
              <p:cNvCxnSpPr>
                <a:stCxn id="38" idx="0"/>
              </p:cNvCxnSpPr>
              <p:nvPr/>
            </p:nvCxnSpPr>
            <p:spPr>
              <a:xfrm flipV="1">
                <a:off x="1809242" y="3879831"/>
                <a:ext cx="0" cy="37421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38" idx="4"/>
              </p:cNvCxnSpPr>
              <p:nvPr/>
            </p:nvCxnSpPr>
            <p:spPr>
              <a:xfrm flipH="1">
                <a:off x="1809241" y="4787445"/>
                <a:ext cx="1" cy="4703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" name="Straight Connector 15"/>
            <p:cNvCxnSpPr/>
            <p:nvPr/>
          </p:nvCxnSpPr>
          <p:spPr>
            <a:xfrm flipV="1">
              <a:off x="1809241" y="5247771"/>
              <a:ext cx="4972559" cy="1002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5437270" y="1190602"/>
              <a:ext cx="4539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f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305964" y="3135028"/>
              <a:ext cx="559770" cy="523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in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952065" y="2921200"/>
              <a:ext cx="5597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in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278792" y="3786238"/>
              <a:ext cx="510076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1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76479" y="2897407"/>
              <a:ext cx="681382" cy="1581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  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   -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81925" y="2958414"/>
              <a:ext cx="888707" cy="20730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endParaRPr lang="en-US" sz="2800" dirty="0">
                <a:solidFill>
                  <a:srgbClr val="FF0000"/>
                </a:solidFill>
              </a:endParaRPr>
            </a:p>
            <a:p>
              <a:r>
                <a:rPr lang="en-US" sz="2800" dirty="0" err="1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out</a:t>
              </a:r>
              <a:endParaRPr lang="en-US" sz="2800" baseline="-25000" dirty="0">
                <a:solidFill>
                  <a:srgbClr val="FF0000"/>
                </a:solidFill>
              </a:endParaRP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grpSp>
          <p:nvGrpSpPr>
            <p:cNvPr id="23" name="Group 22"/>
            <p:cNvGrpSpPr/>
            <p:nvPr/>
          </p:nvGrpSpPr>
          <p:grpSpPr>
            <a:xfrm rot="5400000">
              <a:off x="4131845" y="3464780"/>
              <a:ext cx="1295400" cy="304800"/>
              <a:chOff x="2362200" y="3352800"/>
              <a:chExt cx="2895600" cy="352427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Connector 23"/>
            <p:cNvCxnSpPr/>
            <p:nvPr/>
          </p:nvCxnSpPr>
          <p:spPr>
            <a:xfrm flipV="1">
              <a:off x="3049355" y="3046044"/>
              <a:ext cx="0" cy="81538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323180" y="2961200"/>
              <a:ext cx="431143" cy="1196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943995" y="3361846"/>
              <a:ext cx="4539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f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27749" y="924130"/>
                <a:ext cx="3675354" cy="27450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Now, consider the second case when V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 is on and V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 is off. Since I</a:t>
                </a:r>
                <a:r>
                  <a:rPr lang="en-US" sz="2400" baseline="-25000" dirty="0"/>
                  <a:t>+</a:t>
                </a:r>
                <a:r>
                  <a:rPr lang="en-US" sz="2400" dirty="0"/>
                  <a:t> =0, the circuit below looks like a voltage divider. Thus: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49" y="924130"/>
                <a:ext cx="3675354" cy="2745047"/>
              </a:xfrm>
              <a:prstGeom prst="rect">
                <a:avLst/>
              </a:prstGeom>
              <a:blipFill rotWithShape="0">
                <a:blip r:embed="rId2"/>
                <a:stretch>
                  <a:fillRect l="-2488" t="-1778" r="-2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2" name="Group 161"/>
          <p:cNvGrpSpPr/>
          <p:nvPr/>
        </p:nvGrpSpPr>
        <p:grpSpPr>
          <a:xfrm>
            <a:off x="1447800" y="4114800"/>
            <a:ext cx="2062854" cy="2100517"/>
            <a:chOff x="1735994" y="4340927"/>
            <a:chExt cx="2062854" cy="2100517"/>
          </a:xfrm>
        </p:grpSpPr>
        <p:grpSp>
          <p:nvGrpSpPr>
            <p:cNvPr id="86" name="Group 85"/>
            <p:cNvGrpSpPr/>
            <p:nvPr/>
          </p:nvGrpSpPr>
          <p:grpSpPr>
            <a:xfrm>
              <a:off x="1940217" y="4340927"/>
              <a:ext cx="1027626" cy="266984"/>
              <a:chOff x="2362200" y="3352800"/>
              <a:chExt cx="2895600" cy="352427"/>
            </a:xfrm>
          </p:grpSpPr>
          <p:cxnSp>
            <p:nvCxnSpPr>
              <p:cNvPr id="134" name="Straight Connector 133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9" name="Straight Connector 88"/>
            <p:cNvCxnSpPr/>
            <p:nvPr/>
          </p:nvCxnSpPr>
          <p:spPr>
            <a:xfrm>
              <a:off x="3324600" y="5578339"/>
              <a:ext cx="0" cy="8631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5" name="Group 94"/>
            <p:cNvGrpSpPr/>
            <p:nvPr/>
          </p:nvGrpSpPr>
          <p:grpSpPr>
            <a:xfrm>
              <a:off x="1735994" y="5234438"/>
              <a:ext cx="399457" cy="1207005"/>
              <a:chOff x="1557469" y="3879831"/>
              <a:chExt cx="503545" cy="1377969"/>
            </a:xfrm>
          </p:grpSpPr>
          <p:sp>
            <p:nvSpPr>
              <p:cNvPr id="118" name="Oval 117"/>
              <p:cNvSpPr/>
              <p:nvPr/>
            </p:nvSpPr>
            <p:spPr>
              <a:xfrm>
                <a:off x="1557469" y="4254045"/>
                <a:ext cx="503545" cy="533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9" name="Straight Connector 118"/>
              <p:cNvCxnSpPr>
                <a:stCxn id="118" idx="0"/>
              </p:cNvCxnSpPr>
              <p:nvPr/>
            </p:nvCxnSpPr>
            <p:spPr>
              <a:xfrm flipV="1">
                <a:off x="1809242" y="3879831"/>
                <a:ext cx="0" cy="37421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>
                <a:stCxn id="118" idx="4"/>
              </p:cNvCxnSpPr>
              <p:nvPr/>
            </p:nvCxnSpPr>
            <p:spPr>
              <a:xfrm flipH="1">
                <a:off x="1809241" y="4787445"/>
                <a:ext cx="1" cy="470355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6" name="Straight Connector 95"/>
            <p:cNvCxnSpPr/>
            <p:nvPr/>
          </p:nvCxnSpPr>
          <p:spPr>
            <a:xfrm flipV="1">
              <a:off x="1935722" y="6429482"/>
              <a:ext cx="1388878" cy="811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2139287" y="4598158"/>
              <a:ext cx="444059" cy="4583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in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117732" y="5168573"/>
              <a:ext cx="404638" cy="1213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1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750528" y="4390018"/>
              <a:ext cx="540533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  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V</a:t>
              </a:r>
              <a:r>
                <a:rPr lang="en-US" sz="2800" baseline="-25000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   -</a:t>
              </a:r>
            </a:p>
          </p:txBody>
        </p:sp>
        <p:grpSp>
          <p:nvGrpSpPr>
            <p:cNvPr id="103" name="Group 102"/>
            <p:cNvGrpSpPr/>
            <p:nvPr/>
          </p:nvGrpSpPr>
          <p:grpSpPr>
            <a:xfrm rot="5400000">
              <a:off x="2740922" y="4899592"/>
              <a:ext cx="1134681" cy="241794"/>
              <a:chOff x="2362200" y="3352800"/>
              <a:chExt cx="2895600" cy="352427"/>
            </a:xfrm>
          </p:grpSpPr>
          <p:cxnSp>
            <p:nvCxnSpPr>
              <p:cNvPr id="107" name="Straight Connector 106"/>
              <p:cNvCxnSpPr/>
              <p:nvPr/>
            </p:nvCxnSpPr>
            <p:spPr>
              <a:xfrm>
                <a:off x="2362200" y="35814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flipV="1">
                <a:off x="2743200" y="3352801"/>
                <a:ext cx="180975" cy="22859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2924176" y="3352800"/>
                <a:ext cx="238124" cy="3429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 flipV="1">
                <a:off x="31623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34290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4876800" y="3505200"/>
                <a:ext cx="381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 flipV="1">
                <a:off x="3657600" y="3352801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>
                <a:off x="3924300" y="3381376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 flipV="1">
                <a:off x="4152900" y="3352800"/>
                <a:ext cx="266700" cy="3524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4419600" y="3381375"/>
                <a:ext cx="228600" cy="32385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 flipH="1">
                <a:off x="4648200" y="3505200"/>
                <a:ext cx="228600" cy="20002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4" name="Straight Connector 103"/>
            <p:cNvCxnSpPr/>
            <p:nvPr/>
          </p:nvCxnSpPr>
          <p:spPr>
            <a:xfrm flipV="1">
              <a:off x="1935722" y="4520214"/>
              <a:ext cx="0" cy="71422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flipV="1">
              <a:off x="2946233" y="4445896"/>
              <a:ext cx="342021" cy="104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>
              <a:off x="3438719" y="4796834"/>
              <a:ext cx="360129" cy="4583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0000"/>
                  </a:solidFill>
                </a:rPr>
                <a:t>R</a:t>
              </a:r>
              <a:r>
                <a:rPr lang="en-US" sz="2800" baseline="-25000" dirty="0" err="1">
                  <a:solidFill>
                    <a:srgbClr val="FF0000"/>
                  </a:solidFill>
                </a:rPr>
                <a:t>f</a:t>
              </a:r>
              <a:endParaRPr lang="en-US" sz="2800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64" name="TextBox 163"/>
          <p:cNvSpPr txBox="1"/>
          <p:nvPr/>
        </p:nvSpPr>
        <p:spPr>
          <a:xfrm>
            <a:off x="8341491" y="2529979"/>
            <a:ext cx="471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18644240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892" y="126480"/>
            <a:ext cx="8229600" cy="792162"/>
          </a:xfrm>
        </p:spPr>
        <p:txBody>
          <a:bodyPr/>
          <a:lstStyle/>
          <a:p>
            <a:r>
              <a:rPr lang="en-US" dirty="0"/>
              <a:t>Subtraction circuit, the end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/>
              <p:cNvSpPr txBox="1"/>
              <p:nvPr/>
            </p:nvSpPr>
            <p:spPr>
              <a:xfrm>
                <a:off x="536451" y="752657"/>
                <a:ext cx="5287251" cy="5622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Given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, the circuit effectively is as shown to the right, and that configuration is a non-inverting amplifier: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=(1+</m:t>
                    </m:r>
                    <m:f>
                      <m:fPr>
                        <m:type m:val="skw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=(1+</m:t>
                      </m:r>
                      <m:f>
                        <m:fPr>
                          <m:type m:val="skw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So: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bSup>
                  </m:oMath>
                </a14:m>
                <a:r>
                  <a:rPr lang="en-US" sz="2400" dirty="0"/>
                  <a:t>+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Or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51" y="752657"/>
                <a:ext cx="5287251" cy="5622180"/>
              </a:xfrm>
              <a:prstGeom prst="rect">
                <a:avLst/>
              </a:prstGeom>
              <a:blipFill>
                <a:blip r:embed="rId2"/>
                <a:stretch>
                  <a:fillRect l="-1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7" name="Group 86"/>
          <p:cNvGrpSpPr/>
          <p:nvPr/>
        </p:nvGrpSpPr>
        <p:grpSpPr>
          <a:xfrm>
            <a:off x="5883940" y="1600200"/>
            <a:ext cx="2697313" cy="3553800"/>
            <a:chOff x="6123136" y="914400"/>
            <a:chExt cx="2697313" cy="3553800"/>
          </a:xfrm>
        </p:grpSpPr>
        <p:grpSp>
          <p:nvGrpSpPr>
            <p:cNvPr id="84" name="Group 83"/>
            <p:cNvGrpSpPr/>
            <p:nvPr/>
          </p:nvGrpSpPr>
          <p:grpSpPr>
            <a:xfrm>
              <a:off x="6123136" y="914400"/>
              <a:ext cx="2689959" cy="3553800"/>
              <a:chOff x="5881616" y="1066800"/>
              <a:chExt cx="2689959" cy="3553800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6716997" y="1947822"/>
                <a:ext cx="1329869" cy="1067935"/>
                <a:chOff x="2667000" y="1828800"/>
                <a:chExt cx="1676400" cy="1219200"/>
              </a:xfrm>
            </p:grpSpPr>
            <p:sp>
              <p:nvSpPr>
                <p:cNvPr id="76" name="Isosceles Triangle 75"/>
                <p:cNvSpPr/>
                <p:nvPr/>
              </p:nvSpPr>
              <p:spPr>
                <a:xfrm rot="5400000">
                  <a:off x="3162300" y="1866900"/>
                  <a:ext cx="1219200" cy="1143000"/>
                </a:xfrm>
                <a:prstGeom prst="triangl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3305175" y="2150180"/>
                  <a:ext cx="304800" cy="5764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200"/>
                    </a:lnSpc>
                  </a:pPr>
                  <a:r>
                    <a:rPr lang="en-US" sz="3200" dirty="0">
                      <a:solidFill>
                        <a:srgbClr val="FF0000"/>
                      </a:solidFill>
                    </a:rPr>
                    <a:t>-</a:t>
                  </a:r>
                </a:p>
                <a:p>
                  <a:pPr>
                    <a:lnSpc>
                      <a:spcPts val="1200"/>
                    </a:lnSpc>
                  </a:pPr>
                  <a:endParaRPr lang="en-US" dirty="0">
                    <a:solidFill>
                      <a:srgbClr val="FF0000"/>
                    </a:solidFill>
                  </a:endParaRPr>
                </a:p>
                <a:p>
                  <a:pPr>
                    <a:lnSpc>
                      <a:spcPts val="1200"/>
                    </a:lnSpc>
                  </a:pPr>
                  <a:r>
                    <a:rPr lang="en-US" dirty="0">
                      <a:solidFill>
                        <a:srgbClr val="FF0000"/>
                      </a:solidFill>
                    </a:rPr>
                    <a:t>+</a:t>
                  </a:r>
                </a:p>
              </p:txBody>
            </p:sp>
            <p:cxnSp>
              <p:nvCxnSpPr>
                <p:cNvPr id="78" name="Straight Connector 77"/>
                <p:cNvCxnSpPr/>
                <p:nvPr/>
              </p:nvCxnSpPr>
              <p:spPr>
                <a:xfrm flipH="1">
                  <a:off x="2667000" y="2209800"/>
                  <a:ext cx="5334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 flipH="1">
                  <a:off x="2667000" y="2590800"/>
                  <a:ext cx="5334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" name="Group 4"/>
              <p:cNvGrpSpPr/>
              <p:nvPr/>
            </p:nvGrpSpPr>
            <p:grpSpPr>
              <a:xfrm>
                <a:off x="6951236" y="1513973"/>
                <a:ext cx="1027626" cy="266984"/>
                <a:chOff x="2362200" y="3352800"/>
                <a:chExt cx="2895600" cy="352427"/>
              </a:xfrm>
            </p:grpSpPr>
            <p:cxnSp>
              <p:nvCxnSpPr>
                <p:cNvPr id="65" name="Straight Connector 64"/>
                <p:cNvCxnSpPr/>
                <p:nvPr/>
              </p:nvCxnSpPr>
              <p:spPr>
                <a:xfrm>
                  <a:off x="2362200" y="3581400"/>
                  <a:ext cx="3810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 flipV="1">
                  <a:off x="2743200" y="3352801"/>
                  <a:ext cx="180975" cy="228599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924176" y="3352800"/>
                  <a:ext cx="238124" cy="342901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flipV="1">
                  <a:off x="3162300" y="3352800"/>
                  <a:ext cx="266700" cy="35242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3429000" y="3381375"/>
                  <a:ext cx="228600" cy="323851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4876800" y="3505200"/>
                  <a:ext cx="3810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flipV="1">
                  <a:off x="3657600" y="3352801"/>
                  <a:ext cx="266700" cy="35242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3924300" y="3381376"/>
                  <a:ext cx="228600" cy="323851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 flipV="1">
                  <a:off x="4152900" y="3352800"/>
                  <a:ext cx="266700" cy="35242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4419600" y="3381375"/>
                  <a:ext cx="228600" cy="323851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>
                  <a:off x="4648200" y="3505200"/>
                  <a:ext cx="228600" cy="20002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Group 6"/>
              <p:cNvGrpSpPr/>
              <p:nvPr/>
            </p:nvGrpSpPr>
            <p:grpSpPr>
              <a:xfrm rot="5400000">
                <a:off x="5435172" y="2717610"/>
                <a:ext cx="1134681" cy="241794"/>
                <a:chOff x="2362200" y="3352800"/>
                <a:chExt cx="2895600" cy="352427"/>
              </a:xfrm>
            </p:grpSpPr>
            <p:cxnSp>
              <p:nvCxnSpPr>
                <p:cNvPr id="43" name="Straight Connector 42"/>
                <p:cNvCxnSpPr/>
                <p:nvPr/>
              </p:nvCxnSpPr>
              <p:spPr>
                <a:xfrm>
                  <a:off x="2362200" y="3581400"/>
                  <a:ext cx="3810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 flipV="1">
                  <a:off x="2743200" y="3352801"/>
                  <a:ext cx="180975" cy="228599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2924176" y="3352800"/>
                  <a:ext cx="238124" cy="342901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flipV="1">
                  <a:off x="3162300" y="3352800"/>
                  <a:ext cx="266700" cy="35242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3429000" y="3381375"/>
                  <a:ext cx="228600" cy="323851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4876800" y="3505200"/>
                  <a:ext cx="3810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flipV="1">
                  <a:off x="3657600" y="3352801"/>
                  <a:ext cx="266700" cy="35242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3924300" y="3381376"/>
                  <a:ext cx="228600" cy="323851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 flipV="1">
                  <a:off x="4152900" y="3352800"/>
                  <a:ext cx="266700" cy="35242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4419600" y="3381375"/>
                  <a:ext cx="228600" cy="323851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 flipH="1">
                  <a:off x="4648200" y="3505200"/>
                  <a:ext cx="228600" cy="20002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" name="Straight Connector 7"/>
              <p:cNvCxnSpPr/>
              <p:nvPr/>
            </p:nvCxnSpPr>
            <p:spPr>
              <a:xfrm flipV="1">
                <a:off x="6928568" y="1687151"/>
                <a:ext cx="0" cy="59440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>
                <a:stCxn id="76" idx="0"/>
              </p:cNvCxnSpPr>
              <p:nvPr/>
            </p:nvCxnSpPr>
            <p:spPr>
              <a:xfrm>
                <a:off x="8046867" y="2481789"/>
                <a:ext cx="302243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8349110" y="1643856"/>
                <a:ext cx="0" cy="837933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7978862" y="1629425"/>
                <a:ext cx="370248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>
                <a:off x="5943600" y="2281551"/>
                <a:ext cx="773398" cy="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/>
              <p:cNvGrpSpPr/>
              <p:nvPr/>
            </p:nvGrpSpPr>
            <p:grpSpPr>
              <a:xfrm>
                <a:off x="6018849" y="3405848"/>
                <a:ext cx="1" cy="1207005"/>
                <a:chOff x="1809241" y="3879832"/>
                <a:chExt cx="1" cy="1377968"/>
              </a:xfrm>
            </p:grpSpPr>
            <p:cxnSp>
              <p:nvCxnSpPr>
                <p:cNvPr id="41" name="Straight Connector 40"/>
                <p:cNvCxnSpPr/>
                <p:nvPr/>
              </p:nvCxnSpPr>
              <p:spPr>
                <a:xfrm flipV="1">
                  <a:off x="1809241" y="3879832"/>
                  <a:ext cx="1" cy="907613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 flipH="1">
                  <a:off x="1809241" y="4787445"/>
                  <a:ext cx="1" cy="47035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4"/>
              <p:cNvGrpSpPr/>
              <p:nvPr/>
            </p:nvGrpSpPr>
            <p:grpSpPr>
              <a:xfrm>
                <a:off x="6498816" y="3388362"/>
                <a:ext cx="399457" cy="1207005"/>
                <a:chOff x="1557469" y="3879831"/>
                <a:chExt cx="503545" cy="1377969"/>
              </a:xfrm>
            </p:grpSpPr>
            <p:sp>
              <p:nvSpPr>
                <p:cNvPr id="38" name="Oval 37"/>
                <p:cNvSpPr/>
                <p:nvPr/>
              </p:nvSpPr>
              <p:spPr>
                <a:xfrm>
                  <a:off x="1557469" y="4254045"/>
                  <a:ext cx="503545" cy="533400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9" name="Straight Connector 38"/>
                <p:cNvCxnSpPr>
                  <a:stCxn id="38" idx="0"/>
                </p:cNvCxnSpPr>
                <p:nvPr/>
              </p:nvCxnSpPr>
              <p:spPr>
                <a:xfrm flipV="1">
                  <a:off x="1809242" y="3879831"/>
                  <a:ext cx="0" cy="374214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>
                  <a:stCxn id="38" idx="4"/>
                </p:cNvCxnSpPr>
                <p:nvPr/>
              </p:nvCxnSpPr>
              <p:spPr>
                <a:xfrm flipH="1">
                  <a:off x="1809241" y="4787445"/>
                  <a:ext cx="1" cy="47035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" name="Straight Connector 15"/>
              <p:cNvCxnSpPr/>
              <p:nvPr/>
            </p:nvCxnSpPr>
            <p:spPr>
              <a:xfrm>
                <a:off x="6018849" y="4612853"/>
                <a:ext cx="2330261" cy="7747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7282509" y="1066800"/>
                <a:ext cx="360129" cy="4583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err="1">
                    <a:solidFill>
                      <a:srgbClr val="FF0000"/>
                    </a:solidFill>
                  </a:rPr>
                  <a:t>R</a:t>
                </a:r>
                <a:r>
                  <a:rPr lang="en-US" sz="2800" baseline="-25000" dirty="0" err="1">
                    <a:solidFill>
                      <a:srgbClr val="FF0000"/>
                    </a:solidFill>
                  </a:rPr>
                  <a:t>f</a:t>
                </a:r>
                <a:endParaRPr lang="en-US" sz="2800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132150" y="2566153"/>
                <a:ext cx="444059" cy="4583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err="1">
                    <a:solidFill>
                      <a:srgbClr val="FF0000"/>
                    </a:solidFill>
                  </a:rPr>
                  <a:t>R</a:t>
                </a:r>
                <a:r>
                  <a:rPr lang="en-US" sz="2800" baseline="-25000" dirty="0" err="1">
                    <a:solidFill>
                      <a:srgbClr val="FF0000"/>
                    </a:solidFill>
                  </a:rPr>
                  <a:t>in</a:t>
                </a:r>
                <a:endParaRPr lang="en-US" sz="2800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870366" y="3188830"/>
                <a:ext cx="540533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  +</a:t>
                </a:r>
              </a:p>
              <a:p>
                <a:r>
                  <a:rPr lang="en-US" sz="2800" dirty="0">
                    <a:solidFill>
                      <a:srgbClr val="FF0000"/>
                    </a:solidFill>
                  </a:rPr>
                  <a:t>V</a:t>
                </a:r>
                <a:r>
                  <a:rPr lang="en-US" sz="2800" baseline="-25000" dirty="0">
                    <a:solidFill>
                      <a:srgbClr val="FF0000"/>
                    </a:solidFill>
                  </a:rPr>
                  <a:t>+</a:t>
                </a:r>
              </a:p>
              <a:p>
                <a:r>
                  <a:rPr lang="en-US" sz="2800" dirty="0">
                    <a:solidFill>
                      <a:srgbClr val="FF0000"/>
                    </a:solidFill>
                  </a:rPr>
                  <a:t>   -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7866574" y="2784290"/>
                <a:ext cx="705001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+</a:t>
                </a:r>
              </a:p>
              <a:p>
                <a:r>
                  <a:rPr lang="en-US" sz="2800" dirty="0" err="1">
                    <a:solidFill>
                      <a:srgbClr val="FF0000"/>
                    </a:solidFill>
                  </a:rPr>
                  <a:t>V</a:t>
                </a:r>
                <a:r>
                  <a:rPr lang="en-US" sz="2800" baseline="-25000" dirty="0" err="1">
                    <a:solidFill>
                      <a:srgbClr val="FF0000"/>
                    </a:solidFill>
                  </a:rPr>
                  <a:t>out</a:t>
                </a:r>
                <a:endParaRPr lang="en-US" sz="2800" baseline="-25000" dirty="0">
                  <a:solidFill>
                    <a:srgbClr val="FF0000"/>
                  </a:solidFill>
                </a:endParaRPr>
              </a:p>
              <a:p>
                <a:r>
                  <a:rPr lang="en-US" sz="2800" dirty="0">
                    <a:solidFill>
                      <a:srgbClr val="FF0000"/>
                    </a:solidFill>
                  </a:rPr>
                  <a:t>-</a:t>
                </a: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 flipH="1" flipV="1">
                <a:off x="6695274" y="2583326"/>
                <a:ext cx="3270" cy="80503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TextBox 85"/>
            <p:cNvSpPr txBox="1"/>
            <p:nvPr/>
          </p:nvSpPr>
          <p:spPr>
            <a:xfrm>
              <a:off x="8348845" y="2876529"/>
              <a:ext cx="4716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(1)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8450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6382</TotalTime>
  <Words>1791</Words>
  <Application>Microsoft Office PowerPoint</Application>
  <PresentationFormat>On-screen Show (4:3)</PresentationFormat>
  <Paragraphs>338</Paragraphs>
  <Slides>30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Cambria Math</vt:lpstr>
      <vt:lpstr>Symbol</vt:lpstr>
      <vt:lpstr>Office Theme</vt:lpstr>
      <vt:lpstr>Equation</vt:lpstr>
      <vt:lpstr>Equivalent Transformations Part 1: Series and Parallel Connections   </vt:lpstr>
      <vt:lpstr>EQUIVALENT TRANSFORMATIONS AND INPUT IMPEDANCE</vt:lpstr>
      <vt:lpstr>Series connections of passive components</vt:lpstr>
      <vt:lpstr>Series connection examples</vt:lpstr>
      <vt:lpstr>Parallel connections of passive components</vt:lpstr>
      <vt:lpstr>Parallel connection examples</vt:lpstr>
      <vt:lpstr>An R-2R ladder example</vt:lpstr>
      <vt:lpstr>Equivalent Transformations Part 2: Voltage and Current Divider Rules</vt:lpstr>
      <vt:lpstr>VOLTAGE DIVIDER RULE</vt:lpstr>
      <vt:lpstr>VOLTAGE DIVIDER RULE analysis</vt:lpstr>
      <vt:lpstr>CURRENT DIVIDER RULE</vt:lpstr>
      <vt:lpstr>Current DIVIDER RULE analysis</vt:lpstr>
      <vt:lpstr>Equivalent Transformations Part 3: Voltage and Current Divider Designs</vt:lpstr>
      <vt:lpstr>Voltage divider DESIGN example</vt:lpstr>
      <vt:lpstr>Voltage divider DESIGN example</vt:lpstr>
      <vt:lpstr>Current divider DESIGN example</vt:lpstr>
      <vt:lpstr>Equivalent Transformations Part 4: The Superposition Principle</vt:lpstr>
      <vt:lpstr>SUPERPOSITION PRINCIPLE</vt:lpstr>
      <vt:lpstr>Setting a source to zero</vt:lpstr>
      <vt:lpstr>3 bit D-to-A converter example</vt:lpstr>
      <vt:lpstr>PowerPoint Presentation</vt:lpstr>
      <vt:lpstr>Case (2)</vt:lpstr>
      <vt:lpstr>Case 2, continued</vt:lpstr>
      <vt:lpstr>Case 2, the end</vt:lpstr>
      <vt:lpstr>Equivalent Transformations Part 5: Op-amp Circuits with multiple input sources</vt:lpstr>
      <vt:lpstr>Inverting Summing Amplifier</vt:lpstr>
      <vt:lpstr>Inverting summing amplifier</vt:lpstr>
      <vt:lpstr>Subtraction Circuit</vt:lpstr>
      <vt:lpstr>Subtraction circuit, continued</vt:lpstr>
      <vt:lpstr>Subtraction circuit, the end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1 - Crash Course in C</dc:title>
  <dc:creator>Wes</dc:creator>
  <cp:lastModifiedBy>Evan Lawson-Munoz</cp:lastModifiedBy>
  <cp:revision>333</cp:revision>
  <dcterms:created xsi:type="dcterms:W3CDTF">2014-03-05T01:50:33Z</dcterms:created>
  <dcterms:modified xsi:type="dcterms:W3CDTF">2020-10-12T20:48:32Z</dcterms:modified>
</cp:coreProperties>
</file>