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5" r:id="rId34"/>
    <p:sldId id="296" r:id="rId35"/>
    <p:sldId id="297" r:id="rId36"/>
    <p:sldId id="33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7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3839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1" name="Shape 5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8" name="Shape 5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0" name="Shape 5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5" name="Shape 6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3767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228850"/>
            <a:ext cx="11099800" cy="6639025"/>
          </a:xfrm>
          <a:prstGeom prst="rect">
            <a:avLst/>
          </a:prstGeom>
        </p:spPr>
        <p:txBody>
          <a:bodyPr anchor="t"/>
          <a:lstStyle>
            <a:lvl2pPr>
              <a:spcBef>
                <a:spcPts val="500"/>
              </a:spcBef>
              <a:buSzPct val="57000"/>
              <a:defRPr sz="3300"/>
            </a:lvl2pPr>
            <a:lvl3pPr>
              <a:spcBef>
                <a:spcPts val="500"/>
              </a:spcBef>
              <a:buChar char="-"/>
              <a:defRPr sz="2700"/>
            </a:lvl3pPr>
            <a:lvl4pPr>
              <a:spcBef>
                <a:spcPts val="500"/>
              </a:spcBef>
              <a:buChar char="-"/>
              <a:defRPr sz="2700"/>
            </a:lvl4pPr>
            <a:lvl5pPr>
              <a:spcBef>
                <a:spcPts val="500"/>
              </a:spcBef>
              <a:buChar char="-"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84821" indent="-384821">
              <a:spcBef>
                <a:spcPts val="500"/>
              </a:spcBef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spcBef>
                <a:spcPts val="1500"/>
              </a:spcBef>
            </a:lvl2pPr>
            <a:lvl3pPr>
              <a:spcBef>
                <a:spcPts val="1500"/>
              </a:spcBef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etanews.com/wp-content/uploads/2013/06/stop-malware-600x52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asted-image.png" descr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01753" y="1779472"/>
            <a:ext cx="5898656" cy="5122000"/>
          </a:xfrm>
          <a:prstGeom prst="rect">
            <a:avLst/>
          </a:prstGeom>
        </p:spPr>
      </p:pic>
      <p:sp>
        <p:nvSpPr>
          <p:cNvPr id="310" name="Malware"/>
          <p:cNvSpPr txBox="1">
            <a:spLocks noGrp="1"/>
          </p:cNvSpPr>
          <p:nvPr>
            <p:ph type="title"/>
          </p:nvPr>
        </p:nvSpPr>
        <p:spPr>
          <a:xfrm>
            <a:off x="670107" y="1419773"/>
            <a:ext cx="5898785" cy="4753547"/>
          </a:xfrm>
          <a:prstGeom prst="rect">
            <a:avLst/>
          </a:prstGeom>
        </p:spPr>
        <p:txBody>
          <a:bodyPr/>
          <a:lstStyle>
            <a:lvl1pPr>
              <a:defRPr sz="71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Malware</a:t>
            </a:r>
          </a:p>
        </p:txBody>
      </p:sp>
      <p:sp>
        <p:nvSpPr>
          <p:cNvPr id="311" name="With material from Dave Levin, Vern Paxson, Dawn Song"/>
          <p:cNvSpPr txBox="1">
            <a:spLocks noGrp="1"/>
          </p:cNvSpPr>
          <p:nvPr>
            <p:ph type="body" sz="quarter" idx="1"/>
          </p:nvPr>
        </p:nvSpPr>
        <p:spPr>
          <a:xfrm>
            <a:off x="670123" y="6380501"/>
            <a:ext cx="5898754" cy="116187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dirty="0"/>
              <a:t>With material from Dave Levin, </a:t>
            </a:r>
            <a:r>
              <a:rPr lang="en-US" dirty="0" smtClean="0"/>
              <a:t>Michelle </a:t>
            </a:r>
            <a:r>
              <a:rPr lang="en-US" dirty="0" err="1" smtClean="0"/>
              <a:t>Mazurek</a:t>
            </a:r>
            <a:r>
              <a:rPr lang="en-US" dirty="0" smtClean="0"/>
              <a:t>, </a:t>
            </a:r>
            <a:r>
              <a:rPr dirty="0" smtClean="0"/>
              <a:t>Vern </a:t>
            </a:r>
            <a:r>
              <a:rPr dirty="0" err="1"/>
              <a:t>Paxson</a:t>
            </a:r>
            <a:r>
              <a:rPr dirty="0"/>
              <a:t>, Dawn Song</a:t>
            </a:r>
          </a:p>
        </p:txBody>
      </p:sp>
      <p:sp>
        <p:nvSpPr>
          <p:cNvPr id="312" name="http://betanews.com/wp-content/uploads/2013/06/stop-malware-600x521.jpg"/>
          <p:cNvSpPr txBox="1"/>
          <p:nvPr/>
        </p:nvSpPr>
        <p:spPr>
          <a:xfrm>
            <a:off x="5934367" y="9297282"/>
            <a:ext cx="622777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http://betanews.com/wp-content/uploads/2013/06/stop-malware-600x521.jpg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Viruses have resulted in a technological arms race"/>
          <p:cNvSpPr txBox="1"/>
          <p:nvPr/>
        </p:nvSpPr>
        <p:spPr>
          <a:xfrm>
            <a:off x="489678" y="764643"/>
            <a:ext cx="1202544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Viruses have resulted in a technological arms race</a:t>
            </a:r>
          </a:p>
        </p:txBody>
      </p:sp>
      <p:sp>
        <p:nvSpPr>
          <p:cNvPr id="361" name="The key is evasion"/>
          <p:cNvSpPr txBox="1"/>
          <p:nvPr/>
        </p:nvSpPr>
        <p:spPr>
          <a:xfrm>
            <a:off x="4501207" y="1935324"/>
            <a:ext cx="4002386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The key is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evasion</a:t>
            </a:r>
          </a:p>
        </p:txBody>
      </p:sp>
      <p:grpSp>
        <p:nvGrpSpPr>
          <p:cNvPr id="364" name="Group"/>
          <p:cNvGrpSpPr/>
          <p:nvPr/>
        </p:nvGrpSpPr>
        <p:grpSpPr>
          <a:xfrm>
            <a:off x="1559708" y="5119305"/>
            <a:ext cx="3628629" cy="1739901"/>
            <a:chOff x="0" y="0"/>
            <a:chExt cx="3628628" cy="1739900"/>
          </a:xfrm>
        </p:grpSpPr>
        <p:sp>
          <p:nvSpPr>
            <p:cNvPr id="362" name="Rounded Rectangle"/>
            <p:cNvSpPr/>
            <p:nvPr/>
          </p:nvSpPr>
          <p:spPr>
            <a:xfrm>
              <a:off x="0" y="0"/>
              <a:ext cx="3628629" cy="1739900"/>
            </a:xfrm>
            <a:prstGeom prst="roundRect">
              <a:avLst>
                <a:gd name="adj" fmla="val 10949"/>
              </a:avLst>
            </a:prstGeom>
            <a:noFill/>
            <a:ln w="63500" cap="flat">
              <a:solidFill>
                <a:schemeClr val="accent1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3" name="Mechanisms for evasive propagation"/>
            <p:cNvSpPr txBox="1"/>
            <p:nvPr/>
          </p:nvSpPr>
          <p:spPr>
            <a:xfrm>
              <a:off x="131132" y="-1"/>
              <a:ext cx="3366364" cy="173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Mechanisms for</a:t>
              </a:r>
              <a:br/>
              <a:r>
                <a:t>evasive</a:t>
              </a:r>
              <a:br/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propagation</a:t>
              </a:r>
            </a:p>
          </p:txBody>
        </p:sp>
      </p:grpSp>
      <p:grpSp>
        <p:nvGrpSpPr>
          <p:cNvPr id="367" name="Group"/>
          <p:cNvGrpSpPr/>
          <p:nvPr/>
        </p:nvGrpSpPr>
        <p:grpSpPr>
          <a:xfrm>
            <a:off x="7688085" y="5119302"/>
            <a:ext cx="3628629" cy="1739908"/>
            <a:chOff x="0" y="-3"/>
            <a:chExt cx="3628628" cy="1739906"/>
          </a:xfrm>
        </p:grpSpPr>
        <p:sp>
          <p:nvSpPr>
            <p:cNvPr id="365" name="Rounded Rectangle"/>
            <p:cNvSpPr/>
            <p:nvPr/>
          </p:nvSpPr>
          <p:spPr>
            <a:xfrm>
              <a:off x="0" y="0"/>
              <a:ext cx="3628629" cy="1739900"/>
            </a:xfrm>
            <a:prstGeom prst="roundRect">
              <a:avLst>
                <a:gd name="adj" fmla="val 10949"/>
              </a:avLst>
            </a:prstGeom>
            <a:noFill/>
            <a:ln w="63500" cap="flat">
              <a:solidFill>
                <a:schemeClr val="accent1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6" name="Mechanisms for detection and prevention"/>
            <p:cNvSpPr txBox="1"/>
            <p:nvPr/>
          </p:nvSpPr>
          <p:spPr>
            <a:xfrm>
              <a:off x="131132" y="-4"/>
              <a:ext cx="3366364" cy="17399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Mechanisms for</a:t>
              </a:r>
              <a:br/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detection</a:t>
              </a:r>
              <a:r>
                <a:t> and</a:t>
              </a:r>
              <a:br/>
              <a:r>
                <a:t>prevention</a:t>
              </a:r>
            </a:p>
          </p:txBody>
        </p:sp>
      </p:grpSp>
      <p:grpSp>
        <p:nvGrpSpPr>
          <p:cNvPr id="370" name="Group"/>
          <p:cNvGrpSpPr/>
          <p:nvPr/>
        </p:nvGrpSpPr>
        <p:grpSpPr>
          <a:xfrm>
            <a:off x="5342644" y="5166528"/>
            <a:ext cx="2154110" cy="1755100"/>
            <a:chOff x="0" y="0"/>
            <a:chExt cx="2154108" cy="1755099"/>
          </a:xfrm>
        </p:grpSpPr>
        <p:sp>
          <p:nvSpPr>
            <p:cNvPr id="376" name="Connection Line"/>
            <p:cNvSpPr/>
            <p:nvPr/>
          </p:nvSpPr>
          <p:spPr>
            <a:xfrm>
              <a:off x="9614" y="-1"/>
              <a:ext cx="2144495" cy="55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5" extrusionOk="0">
                  <a:moveTo>
                    <a:pt x="0" y="16205"/>
                  </a:moveTo>
                  <a:cubicBezTo>
                    <a:pt x="7661" y="-5007"/>
                    <a:pt x="14861" y="-5395"/>
                    <a:pt x="21600" y="1504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377" name="Connection Line"/>
            <p:cNvSpPr/>
            <p:nvPr/>
          </p:nvSpPr>
          <p:spPr>
            <a:xfrm>
              <a:off x="0" y="1204454"/>
              <a:ext cx="2144495" cy="55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6" extrusionOk="0">
                  <a:moveTo>
                    <a:pt x="0" y="1183"/>
                  </a:moveTo>
                  <a:cubicBezTo>
                    <a:pt x="6719" y="21600"/>
                    <a:pt x="13919" y="21206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pic>
        <p:nvPicPr>
          <p:cNvPr id="371" name="Felthat.jpg" descr="Felthat.jpg"/>
          <p:cNvPicPr>
            <a:picLocks noChangeAspect="1"/>
          </p:cNvPicPr>
          <p:nvPr/>
        </p:nvPicPr>
        <p:blipFill>
          <a:blip r:embed="rId2">
            <a:extLst/>
          </a:blip>
          <a:srcRect l="6552" t="8978" r="3240" b="7944"/>
          <a:stretch>
            <a:fillRect/>
          </a:stretch>
        </p:blipFill>
        <p:spPr>
          <a:xfrm>
            <a:off x="8708812" y="3580954"/>
            <a:ext cx="1587159" cy="102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9" h="21317" extrusionOk="0">
                <a:moveTo>
                  <a:pt x="12131" y="0"/>
                </a:moveTo>
                <a:cubicBezTo>
                  <a:pt x="10854" y="-10"/>
                  <a:pt x="8917" y="772"/>
                  <a:pt x="7403" y="1927"/>
                </a:cubicBezTo>
                <a:cubicBezTo>
                  <a:pt x="6647" y="2663"/>
                  <a:pt x="5978" y="3605"/>
                  <a:pt x="5978" y="4118"/>
                </a:cubicBezTo>
                <a:cubicBezTo>
                  <a:pt x="5978" y="4232"/>
                  <a:pt x="5958" y="4331"/>
                  <a:pt x="5925" y="4416"/>
                </a:cubicBezTo>
                <a:cubicBezTo>
                  <a:pt x="5917" y="4559"/>
                  <a:pt x="5907" y="4719"/>
                  <a:pt x="5887" y="4912"/>
                </a:cubicBezTo>
                <a:cubicBezTo>
                  <a:pt x="5842" y="5352"/>
                  <a:pt x="5789" y="5602"/>
                  <a:pt x="5685" y="5788"/>
                </a:cubicBezTo>
                <a:cubicBezTo>
                  <a:pt x="5674" y="5815"/>
                  <a:pt x="5666" y="5832"/>
                  <a:pt x="5653" y="5846"/>
                </a:cubicBezTo>
                <a:cubicBezTo>
                  <a:pt x="5571" y="5968"/>
                  <a:pt x="5456" y="6070"/>
                  <a:pt x="5292" y="6177"/>
                </a:cubicBezTo>
                <a:cubicBezTo>
                  <a:pt x="5096" y="6304"/>
                  <a:pt x="4953" y="6362"/>
                  <a:pt x="4840" y="6367"/>
                </a:cubicBezTo>
                <a:cubicBezTo>
                  <a:pt x="4733" y="6432"/>
                  <a:pt x="4620" y="6505"/>
                  <a:pt x="4489" y="6582"/>
                </a:cubicBezTo>
                <a:cubicBezTo>
                  <a:pt x="2650" y="7656"/>
                  <a:pt x="1675" y="8659"/>
                  <a:pt x="963" y="10220"/>
                </a:cubicBezTo>
                <a:cubicBezTo>
                  <a:pt x="632" y="10945"/>
                  <a:pt x="392" y="11607"/>
                  <a:pt x="425" y="11692"/>
                </a:cubicBezTo>
                <a:cubicBezTo>
                  <a:pt x="459" y="11777"/>
                  <a:pt x="423" y="11907"/>
                  <a:pt x="346" y="11981"/>
                </a:cubicBezTo>
                <a:cubicBezTo>
                  <a:pt x="268" y="12056"/>
                  <a:pt x="235" y="12250"/>
                  <a:pt x="277" y="12420"/>
                </a:cubicBezTo>
                <a:cubicBezTo>
                  <a:pt x="318" y="12589"/>
                  <a:pt x="297" y="12787"/>
                  <a:pt x="223" y="12858"/>
                </a:cubicBezTo>
                <a:cubicBezTo>
                  <a:pt x="-8" y="13080"/>
                  <a:pt x="301" y="15224"/>
                  <a:pt x="691" y="16132"/>
                </a:cubicBezTo>
                <a:cubicBezTo>
                  <a:pt x="837" y="16305"/>
                  <a:pt x="1047" y="16617"/>
                  <a:pt x="1372" y="17116"/>
                </a:cubicBezTo>
                <a:cubicBezTo>
                  <a:pt x="1878" y="17893"/>
                  <a:pt x="2646" y="18789"/>
                  <a:pt x="3085" y="19117"/>
                </a:cubicBezTo>
                <a:cubicBezTo>
                  <a:pt x="3534" y="19453"/>
                  <a:pt x="3927" y="19743"/>
                  <a:pt x="4276" y="20002"/>
                </a:cubicBezTo>
                <a:cubicBezTo>
                  <a:pt x="4603" y="20009"/>
                  <a:pt x="5200" y="20173"/>
                  <a:pt x="5999" y="20506"/>
                </a:cubicBezTo>
                <a:cubicBezTo>
                  <a:pt x="8585" y="21586"/>
                  <a:pt x="11423" y="21590"/>
                  <a:pt x="14205" y="20506"/>
                </a:cubicBezTo>
                <a:cubicBezTo>
                  <a:pt x="15342" y="20063"/>
                  <a:pt x="16046" y="19879"/>
                  <a:pt x="16301" y="19944"/>
                </a:cubicBezTo>
                <a:cubicBezTo>
                  <a:pt x="18109" y="18784"/>
                  <a:pt x="18784" y="18273"/>
                  <a:pt x="19327" y="17678"/>
                </a:cubicBezTo>
                <a:cubicBezTo>
                  <a:pt x="19550" y="17433"/>
                  <a:pt x="19776" y="17293"/>
                  <a:pt x="19827" y="17372"/>
                </a:cubicBezTo>
                <a:cubicBezTo>
                  <a:pt x="19830" y="17377"/>
                  <a:pt x="19835" y="17384"/>
                  <a:pt x="19838" y="17389"/>
                </a:cubicBezTo>
                <a:cubicBezTo>
                  <a:pt x="19878" y="17324"/>
                  <a:pt x="19919" y="17261"/>
                  <a:pt x="19960" y="17207"/>
                </a:cubicBezTo>
                <a:cubicBezTo>
                  <a:pt x="21136" y="15665"/>
                  <a:pt x="21592" y="13155"/>
                  <a:pt x="21029" y="11345"/>
                </a:cubicBezTo>
                <a:cubicBezTo>
                  <a:pt x="20412" y="9362"/>
                  <a:pt x="18655" y="7349"/>
                  <a:pt x="16210" y="5830"/>
                </a:cubicBezTo>
                <a:cubicBezTo>
                  <a:pt x="15837" y="5598"/>
                  <a:pt x="15810" y="5500"/>
                  <a:pt x="15801" y="4176"/>
                </a:cubicBezTo>
                <a:cubicBezTo>
                  <a:pt x="15795" y="3400"/>
                  <a:pt x="15745" y="2555"/>
                  <a:pt x="15684" y="2307"/>
                </a:cubicBezTo>
                <a:cubicBezTo>
                  <a:pt x="15617" y="2036"/>
                  <a:pt x="14949" y="1367"/>
                  <a:pt x="14003" y="621"/>
                </a:cubicBezTo>
                <a:cubicBezTo>
                  <a:pt x="13694" y="376"/>
                  <a:pt x="13447" y="176"/>
                  <a:pt x="13243" y="0"/>
                </a:cubicBezTo>
                <a:cubicBezTo>
                  <a:pt x="13052" y="45"/>
                  <a:pt x="12749" y="54"/>
                  <a:pt x="12381" y="17"/>
                </a:cubicBezTo>
                <a:cubicBezTo>
                  <a:pt x="12301" y="9"/>
                  <a:pt x="12218" y="1"/>
                  <a:pt x="12131" y="0"/>
                </a:cubicBezTo>
                <a:close/>
                <a:moveTo>
                  <a:pt x="0" y="8707"/>
                </a:moveTo>
                <a:lnTo>
                  <a:pt x="0" y="9451"/>
                </a:lnTo>
                <a:cubicBezTo>
                  <a:pt x="5" y="9450"/>
                  <a:pt x="6" y="9444"/>
                  <a:pt x="11" y="9443"/>
                </a:cubicBezTo>
                <a:cubicBezTo>
                  <a:pt x="422" y="9345"/>
                  <a:pt x="401" y="9070"/>
                  <a:pt x="0" y="870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2" name="product_2011.jpg" descr="product_20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3448" y="3476735"/>
            <a:ext cx="1231631" cy="12316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5" name="Group"/>
          <p:cNvGrpSpPr/>
          <p:nvPr/>
        </p:nvGrpSpPr>
        <p:grpSpPr>
          <a:xfrm>
            <a:off x="1490104" y="7384446"/>
            <a:ext cx="9841687" cy="1511301"/>
            <a:chOff x="0" y="0"/>
            <a:chExt cx="9841685" cy="1511300"/>
          </a:xfrm>
        </p:grpSpPr>
        <p:sp>
          <p:nvSpPr>
            <p:cNvPr id="373" name="Want to be able to claim wide coverage for a long time"/>
            <p:cNvSpPr txBox="1"/>
            <p:nvPr/>
          </p:nvSpPr>
          <p:spPr>
            <a:xfrm>
              <a:off x="-1" y="0"/>
              <a:ext cx="3767837" cy="151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Want to be able to</a:t>
              </a:r>
              <a:br/>
              <a:r>
                <a:t>claim wide coverage</a:t>
              </a:r>
              <a:br/>
              <a:r>
                <a:t>for a long time</a:t>
              </a:r>
            </a:p>
          </p:txBody>
        </p:sp>
        <p:sp>
          <p:nvSpPr>
            <p:cNvPr id="374" name="Want to be able to claim the ability to detect many viruses"/>
            <p:cNvSpPr txBox="1"/>
            <p:nvPr/>
          </p:nvSpPr>
          <p:spPr>
            <a:xfrm>
              <a:off x="6182904" y="0"/>
              <a:ext cx="3658783" cy="151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100"/>
              </a:pPr>
              <a:r>
                <a:t>Want to be able to</a:t>
              </a:r>
              <a:br/>
              <a:r>
                <a:t>claim the ability to</a:t>
              </a:r>
              <a:br/>
              <a:r>
                <a:t>detect </a:t>
              </a:r>
              <a:r>
                <a:rPr i="1">
                  <a:latin typeface="Helvetica"/>
                  <a:ea typeface="Helvetica"/>
                  <a:cs typeface="Helvetica"/>
                  <a:sym typeface="Helvetica"/>
                </a:rPr>
                <a:t>many</a:t>
              </a:r>
              <a:r>
                <a:t> viruses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1" animBg="1" advAuto="0"/>
      <p:bldP spid="367" grpId="2" animBg="1" advAuto="0"/>
      <p:bldP spid="370" grpId="3" animBg="1" advAuto="0"/>
      <p:bldP spid="375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How viruses propag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viruses propagate</a:t>
            </a:r>
          </a:p>
        </p:txBody>
      </p:sp>
      <p:sp>
        <p:nvSpPr>
          <p:cNvPr id="380" name="Opportunity to run:  attach to something likel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Opportunity to run: 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attach </a:t>
            </a:r>
            <a:r>
              <a:t>to something likely</a:t>
            </a:r>
          </a:p>
          <a:p>
            <a:pPr lvl="1"/>
            <a:r>
              <a:t>autorun.exe on storage devices</a:t>
            </a:r>
          </a:p>
          <a:p>
            <a:pPr lvl="1"/>
            <a:r>
              <a:t>Email attachments</a:t>
            </a:r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Opportunity to infect: </a:t>
            </a:r>
          </a:p>
          <a:p>
            <a:pPr lvl="1"/>
            <a:r>
              <a:t>See a USB drive: overwrite autorun.exe</a:t>
            </a:r>
          </a:p>
          <a:p>
            <a:pPr lvl="1"/>
            <a:r>
              <a:t>User is sending an email: alter the attachment</a:t>
            </a:r>
          </a:p>
          <a:p>
            <a:pPr lvl="1"/>
            <a:r>
              <a:t>Proactively create emails (</a:t>
            </a:r>
            <a:r>
              <a:rPr>
                <a:solidFill>
                  <a:schemeClr val="accent5"/>
                </a:solidFill>
              </a:rPr>
              <a:t>“I Love You”</a:t>
            </a:r>
            <a: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Detecting viruses: Signatures"/>
          <p:cNvSpPr txBox="1">
            <a:spLocks noGrp="1"/>
          </p:cNvSpPr>
          <p:nvPr>
            <p:ph type="title"/>
          </p:nvPr>
        </p:nvSpPr>
        <p:spPr>
          <a:xfrm>
            <a:off x="767258" y="444500"/>
            <a:ext cx="11470284" cy="2159000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r>
              <a:t>Detecting viruses: Signatures</a:t>
            </a:r>
          </a:p>
        </p:txBody>
      </p:sp>
      <p:sp>
        <p:nvSpPr>
          <p:cNvPr id="383" name="Identify bytes corresponding to known viru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Identify bytes corresponding to known virus</a:t>
            </a:r>
          </a:p>
          <a:p>
            <a:r>
              <a:t>Install </a:t>
            </a:r>
            <a:r>
              <a:rPr>
                <a:solidFill>
                  <a:schemeClr val="accent5"/>
                </a:solidFill>
              </a:rPr>
              <a:t>recognizer</a:t>
            </a:r>
            <a:r>
              <a:t> to check all files</a:t>
            </a:r>
          </a:p>
          <a:p>
            <a:pPr lvl="1"/>
            <a:r>
              <a:t>In practice, requires fast scanning</a:t>
            </a:r>
          </a:p>
          <a:p>
            <a:r>
              <a:t>Drives multi-million$ antivirus market</a:t>
            </a:r>
          </a:p>
          <a:p>
            <a:pPr lvl="1"/>
            <a:r>
              <a:t>Marketing via # signatures recognized</a:t>
            </a:r>
          </a:p>
          <a:p>
            <a:pPr lvl="1"/>
            <a:r>
              <a:t>Is this a useful metric?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Screen Shot 2014-02-11 at 9.45.34 AM.png" descr="Screen Shot 2014-02-11 at 9.45.3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314" y="1068329"/>
            <a:ext cx="11278008" cy="7623761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Rectangle"/>
          <p:cNvSpPr/>
          <p:nvPr/>
        </p:nvSpPr>
        <p:spPr>
          <a:xfrm>
            <a:off x="3535219" y="7997575"/>
            <a:ext cx="1025378" cy="321791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Um.. thanks?"/>
          <p:cNvSpPr txBox="1"/>
          <p:nvPr/>
        </p:nvSpPr>
        <p:spPr>
          <a:xfrm>
            <a:off x="3152914" y="8925818"/>
            <a:ext cx="29849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Um.. thanks?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creen Shot 2014-02-11 at 9.48.45 AM.png" descr="Screen Shot 2014-02-11 at 9.48.4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3322" y="790320"/>
            <a:ext cx="9821992" cy="8179779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Rectangle"/>
          <p:cNvSpPr/>
          <p:nvPr/>
        </p:nvSpPr>
        <p:spPr>
          <a:xfrm>
            <a:off x="1671854" y="5238167"/>
            <a:ext cx="9484908" cy="2270132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You are a virus wri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are a virus writer</a:t>
            </a:r>
          </a:p>
        </p:txBody>
      </p:sp>
      <p:sp>
        <p:nvSpPr>
          <p:cNvPr id="393" name="Your goal is for your virus to spread far and wide…"/>
          <p:cNvSpPr txBox="1">
            <a:spLocks noGrp="1"/>
          </p:cNvSpPr>
          <p:nvPr>
            <p:ph type="body" sz="half" idx="1"/>
          </p:nvPr>
        </p:nvSpPr>
        <p:spPr>
          <a:xfrm>
            <a:off x="952500" y="2228850"/>
            <a:ext cx="11099800" cy="2976511"/>
          </a:xfrm>
          <a:prstGeom prst="rect">
            <a:avLst/>
          </a:prstGeom>
        </p:spPr>
        <p:txBody>
          <a:bodyPr/>
          <a:lstStyle/>
          <a:p>
            <a:r>
              <a:t>Your goal is for your virus to spread far and wide</a:t>
            </a:r>
          </a:p>
          <a:p>
            <a:r>
              <a:t>How do you avoid detection by antivirus software that uses signatures?</a:t>
            </a:r>
          </a:p>
        </p:txBody>
      </p:sp>
      <p:sp>
        <p:nvSpPr>
          <p:cNvPr id="394" name="Make signature harder to find"/>
          <p:cNvSpPr txBox="1"/>
          <p:nvPr/>
        </p:nvSpPr>
        <p:spPr>
          <a:xfrm>
            <a:off x="952500" y="4912783"/>
            <a:ext cx="11099801" cy="2976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35000" indent="-635000" algn="l">
              <a:spcBef>
                <a:spcPts val="4200"/>
              </a:spcBef>
              <a:buSzPct val="100000"/>
              <a:buAutoNum type="arabicPeriod"/>
            </a:pPr>
            <a:r>
              <a:t>Make signature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harder to find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1" build="p" bldLvl="5" animBg="1" advAuto="0"/>
      <p:bldP spid="394" grpId="2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roup"/>
          <p:cNvGrpSpPr/>
          <p:nvPr/>
        </p:nvGrpSpPr>
        <p:grpSpPr>
          <a:xfrm>
            <a:off x="309059" y="7895132"/>
            <a:ext cx="7331414" cy="1801052"/>
            <a:chOff x="0" y="0"/>
            <a:chExt cx="7331412" cy="1801051"/>
          </a:xfrm>
        </p:grpSpPr>
        <p:sp>
          <p:nvSpPr>
            <p:cNvPr id="411" name="Original program"/>
            <p:cNvSpPr/>
            <p:nvPr/>
          </p:nvSpPr>
          <p:spPr>
            <a:xfrm>
              <a:off x="1706088" y="333054"/>
              <a:ext cx="5625325" cy="1111447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t>Original program</a:t>
              </a:r>
            </a:p>
          </p:txBody>
        </p:sp>
        <p:grpSp>
          <p:nvGrpSpPr>
            <p:cNvPr id="414" name="Group"/>
            <p:cNvGrpSpPr/>
            <p:nvPr/>
          </p:nvGrpSpPr>
          <p:grpSpPr>
            <a:xfrm>
              <a:off x="-1" y="0"/>
              <a:ext cx="1726499" cy="1116874"/>
              <a:chOff x="0" y="0"/>
              <a:chExt cx="1726497" cy="1116873"/>
            </a:xfrm>
          </p:grpSpPr>
          <p:sp>
            <p:nvSpPr>
              <p:cNvPr id="412" name="Entry…"/>
              <p:cNvSpPr txBox="1"/>
              <p:nvPr/>
            </p:nvSpPr>
            <p:spPr>
              <a:xfrm>
                <a:off x="0" y="202473"/>
                <a:ext cx="996925" cy="914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700"/>
                </a:pPr>
                <a:r>
                  <a:t>Entry</a:t>
                </a:r>
              </a:p>
              <a:p>
                <a:pPr>
                  <a:defRPr sz="2700"/>
                </a:pPr>
                <a:r>
                  <a:t>point</a:t>
                </a:r>
              </a:p>
            </p:txBody>
          </p:sp>
          <p:sp>
            <p:nvSpPr>
              <p:cNvPr id="458" name="Connection Line"/>
              <p:cNvSpPr/>
              <p:nvPr/>
            </p:nvSpPr>
            <p:spPr>
              <a:xfrm>
                <a:off x="851579" y="0"/>
                <a:ext cx="874919" cy="330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393" extrusionOk="0">
                    <a:moveTo>
                      <a:pt x="0" y="10046"/>
                    </a:moveTo>
                    <a:cubicBezTo>
                      <a:pt x="7954" y="-5207"/>
                      <a:pt x="15154" y="-3091"/>
                      <a:pt x="21600" y="16393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415" name="Rectangle"/>
            <p:cNvSpPr/>
            <p:nvPr/>
          </p:nvSpPr>
          <p:spPr>
            <a:xfrm>
              <a:off x="1714619" y="333054"/>
              <a:ext cx="214334" cy="1111447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6" name="Rectangle"/>
            <p:cNvSpPr/>
            <p:nvPr/>
          </p:nvSpPr>
          <p:spPr>
            <a:xfrm>
              <a:off x="2737755" y="333054"/>
              <a:ext cx="214334" cy="1111447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7" name="Rectangle"/>
            <p:cNvSpPr/>
            <p:nvPr/>
          </p:nvSpPr>
          <p:spPr>
            <a:xfrm>
              <a:off x="3474162" y="333054"/>
              <a:ext cx="214334" cy="1111447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8" name="Rectangle"/>
            <p:cNvSpPr/>
            <p:nvPr/>
          </p:nvSpPr>
          <p:spPr>
            <a:xfrm>
              <a:off x="5436160" y="333054"/>
              <a:ext cx="214334" cy="1111447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9" name="Rectangle"/>
            <p:cNvSpPr/>
            <p:nvPr/>
          </p:nvSpPr>
          <p:spPr>
            <a:xfrm>
              <a:off x="6665257" y="333054"/>
              <a:ext cx="214334" cy="1111447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Connection Line"/>
            <p:cNvSpPr/>
            <p:nvPr/>
          </p:nvSpPr>
          <p:spPr>
            <a:xfrm>
              <a:off x="1874459" y="1453059"/>
              <a:ext cx="888982" cy="18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2" extrusionOk="0">
                  <a:moveTo>
                    <a:pt x="0" y="678"/>
                  </a:moveTo>
                  <a:cubicBezTo>
                    <a:pt x="10160" y="21600"/>
                    <a:pt x="17360" y="21374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460" name="Connection Line"/>
            <p:cNvSpPr/>
            <p:nvPr/>
          </p:nvSpPr>
          <p:spPr>
            <a:xfrm>
              <a:off x="2946689" y="1453059"/>
              <a:ext cx="587835" cy="19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2" extrusionOk="0">
                  <a:moveTo>
                    <a:pt x="0" y="639"/>
                  </a:moveTo>
                  <a:cubicBezTo>
                    <a:pt x="3093" y="21600"/>
                    <a:pt x="10293" y="21387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461" name="Connection Line"/>
            <p:cNvSpPr/>
            <p:nvPr/>
          </p:nvSpPr>
          <p:spPr>
            <a:xfrm>
              <a:off x="3709139" y="1474786"/>
              <a:ext cx="1711623" cy="18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2" extrusionOk="0">
                  <a:moveTo>
                    <a:pt x="0" y="678"/>
                  </a:moveTo>
                  <a:cubicBezTo>
                    <a:pt x="10123" y="21600"/>
                    <a:pt x="17323" y="21374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462" name="Connection Line"/>
            <p:cNvSpPr/>
            <p:nvPr/>
          </p:nvSpPr>
          <p:spPr>
            <a:xfrm>
              <a:off x="2687589" y="123540"/>
              <a:ext cx="412300" cy="23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8" extrusionOk="0">
                  <a:moveTo>
                    <a:pt x="0" y="14828"/>
                  </a:moveTo>
                  <a:cubicBezTo>
                    <a:pt x="5363" y="-5392"/>
                    <a:pt x="12563" y="-4932"/>
                    <a:pt x="21600" y="16208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463" name="Connection Line"/>
            <p:cNvSpPr/>
            <p:nvPr/>
          </p:nvSpPr>
          <p:spPr>
            <a:xfrm>
              <a:off x="3384168" y="123540"/>
              <a:ext cx="412300" cy="23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8" extrusionOk="0">
                  <a:moveTo>
                    <a:pt x="0" y="14828"/>
                  </a:moveTo>
                  <a:cubicBezTo>
                    <a:pt x="5363" y="-5392"/>
                    <a:pt x="12563" y="-4932"/>
                    <a:pt x="21600" y="16208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425" name="etc."/>
            <p:cNvSpPr txBox="1"/>
            <p:nvPr/>
          </p:nvSpPr>
          <p:spPr>
            <a:xfrm>
              <a:off x="5379875" y="1343851"/>
              <a:ext cx="601523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300">
                  <a:solidFill>
                    <a:schemeClr val="accent5"/>
                  </a:solidFill>
                </a:defRPr>
              </a:lvl1pPr>
            </a:lstStyle>
            <a:p>
              <a:r>
                <a:t>etc.</a:t>
              </a:r>
            </a:p>
          </p:txBody>
        </p:sp>
      </p:grpSp>
      <p:sp>
        <p:nvSpPr>
          <p:cNvPr id="427" name="How viruses infect other programs"/>
          <p:cNvSpPr txBox="1">
            <a:spLocks noGrp="1"/>
          </p:cNvSpPr>
          <p:nvPr>
            <p:ph type="title"/>
          </p:nvPr>
        </p:nvSpPr>
        <p:spPr>
          <a:xfrm>
            <a:off x="952500" y="192211"/>
            <a:ext cx="11099800" cy="1376760"/>
          </a:xfrm>
          <a:prstGeom prst="rect">
            <a:avLst/>
          </a:prstGeom>
        </p:spPr>
        <p:txBody>
          <a:bodyPr/>
          <a:lstStyle>
            <a:lvl1pPr defTabSz="408940">
              <a:defRPr sz="5600"/>
            </a:lvl1pPr>
          </a:lstStyle>
          <a:p>
            <a:r>
              <a:t>How viruses infect other programs</a:t>
            </a:r>
          </a:p>
        </p:txBody>
      </p:sp>
      <p:sp>
        <p:nvSpPr>
          <p:cNvPr id="428" name="Original program"/>
          <p:cNvSpPr/>
          <p:nvPr/>
        </p:nvSpPr>
        <p:spPr>
          <a:xfrm>
            <a:off x="2031512" y="2124194"/>
            <a:ext cx="5625325" cy="111144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t>Original program</a:t>
            </a:r>
          </a:p>
        </p:txBody>
      </p:sp>
      <p:grpSp>
        <p:nvGrpSpPr>
          <p:cNvPr id="431" name="Group"/>
          <p:cNvGrpSpPr/>
          <p:nvPr/>
        </p:nvGrpSpPr>
        <p:grpSpPr>
          <a:xfrm>
            <a:off x="325424" y="1791139"/>
            <a:ext cx="1726498" cy="1116875"/>
            <a:chOff x="0" y="0"/>
            <a:chExt cx="1726497" cy="1116873"/>
          </a:xfrm>
        </p:grpSpPr>
        <p:sp>
          <p:nvSpPr>
            <p:cNvPr id="429" name="Entry…"/>
            <p:cNvSpPr txBox="1"/>
            <p:nvPr/>
          </p:nvSpPr>
          <p:spPr>
            <a:xfrm>
              <a:off x="0" y="202473"/>
              <a:ext cx="996925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700"/>
              </a:pPr>
              <a:r>
                <a:t>Entry</a:t>
              </a:r>
            </a:p>
            <a:p>
              <a:pPr>
                <a:defRPr sz="2700"/>
              </a:pPr>
              <a:r>
                <a:t>point</a:t>
              </a:r>
            </a:p>
          </p:txBody>
        </p:sp>
        <p:sp>
          <p:nvSpPr>
            <p:cNvPr id="464" name="Connection Line"/>
            <p:cNvSpPr/>
            <p:nvPr/>
          </p:nvSpPr>
          <p:spPr>
            <a:xfrm>
              <a:off x="851579" y="0"/>
              <a:ext cx="874919" cy="330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393" extrusionOk="0">
                  <a:moveTo>
                    <a:pt x="0" y="10046"/>
                  </a:moveTo>
                  <a:cubicBezTo>
                    <a:pt x="7954" y="-5207"/>
                    <a:pt x="15154" y="-3091"/>
                    <a:pt x="21600" y="16393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grpSp>
        <p:nvGrpSpPr>
          <p:cNvPr id="444" name="Group"/>
          <p:cNvGrpSpPr/>
          <p:nvPr/>
        </p:nvGrpSpPr>
        <p:grpSpPr>
          <a:xfrm>
            <a:off x="292694" y="5023305"/>
            <a:ext cx="8604946" cy="2656614"/>
            <a:chOff x="0" y="0"/>
            <a:chExt cx="8604944" cy="2656612"/>
          </a:xfrm>
        </p:grpSpPr>
        <p:sp>
          <p:nvSpPr>
            <p:cNvPr id="432" name="Original program"/>
            <p:cNvSpPr/>
            <p:nvPr/>
          </p:nvSpPr>
          <p:spPr>
            <a:xfrm>
              <a:off x="1918828" y="802389"/>
              <a:ext cx="5625325" cy="1111447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t>Original program</a:t>
              </a:r>
            </a:p>
          </p:txBody>
        </p:sp>
        <p:sp>
          <p:nvSpPr>
            <p:cNvPr id="433" name="Rectangle"/>
            <p:cNvSpPr/>
            <p:nvPr/>
          </p:nvSpPr>
          <p:spPr>
            <a:xfrm>
              <a:off x="1706088" y="807817"/>
              <a:ext cx="214334" cy="1111446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36" name="Group"/>
            <p:cNvGrpSpPr/>
            <p:nvPr/>
          </p:nvGrpSpPr>
          <p:grpSpPr>
            <a:xfrm>
              <a:off x="-1" y="498961"/>
              <a:ext cx="1726499" cy="1116874"/>
              <a:chOff x="0" y="0"/>
              <a:chExt cx="1726497" cy="1116873"/>
            </a:xfrm>
          </p:grpSpPr>
          <p:sp>
            <p:nvSpPr>
              <p:cNvPr id="434" name="Entry…"/>
              <p:cNvSpPr txBox="1"/>
              <p:nvPr/>
            </p:nvSpPr>
            <p:spPr>
              <a:xfrm>
                <a:off x="0" y="202473"/>
                <a:ext cx="996925" cy="914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700"/>
                </a:pPr>
                <a:r>
                  <a:t>Entry</a:t>
                </a:r>
              </a:p>
              <a:p>
                <a:pPr>
                  <a:defRPr sz="2700"/>
                </a:pPr>
                <a:r>
                  <a:t>point</a:t>
                </a:r>
              </a:p>
            </p:txBody>
          </p:sp>
          <p:sp>
            <p:nvSpPr>
              <p:cNvPr id="465" name="Connection Line"/>
              <p:cNvSpPr/>
              <p:nvPr/>
            </p:nvSpPr>
            <p:spPr>
              <a:xfrm>
                <a:off x="851579" y="0"/>
                <a:ext cx="874919" cy="330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393" extrusionOk="0">
                    <a:moveTo>
                      <a:pt x="0" y="10046"/>
                    </a:moveTo>
                    <a:cubicBezTo>
                      <a:pt x="7954" y="-5207"/>
                      <a:pt x="15154" y="-3091"/>
                      <a:pt x="21600" y="16393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437" name="Rectangle"/>
            <p:cNvSpPr/>
            <p:nvPr/>
          </p:nvSpPr>
          <p:spPr>
            <a:xfrm>
              <a:off x="7535236" y="802389"/>
              <a:ext cx="1037742" cy="1111447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40" name="Group"/>
            <p:cNvGrpSpPr/>
            <p:nvPr/>
          </p:nvGrpSpPr>
          <p:grpSpPr>
            <a:xfrm>
              <a:off x="1938546" y="-1"/>
              <a:ext cx="5637399" cy="813447"/>
              <a:chOff x="0" y="0"/>
              <a:chExt cx="5637397" cy="813445"/>
            </a:xfrm>
          </p:grpSpPr>
          <p:sp>
            <p:nvSpPr>
              <p:cNvPr id="466" name="Connection Line"/>
              <p:cNvSpPr/>
              <p:nvPr/>
            </p:nvSpPr>
            <p:spPr>
              <a:xfrm>
                <a:off x="0" y="56487"/>
                <a:ext cx="5637398" cy="756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10" extrusionOk="0">
                    <a:moveTo>
                      <a:pt x="0" y="16210"/>
                    </a:moveTo>
                    <a:cubicBezTo>
                      <a:pt x="7222" y="-4856"/>
                      <a:pt x="14422" y="-5390"/>
                      <a:pt x="21600" y="14607"/>
                    </a:cubicBezTo>
                  </a:path>
                </a:pathLst>
              </a:cu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9" name="jmp"/>
              <p:cNvSpPr txBox="1"/>
              <p:nvPr/>
            </p:nvSpPr>
            <p:spPr>
              <a:xfrm>
                <a:off x="2448481" y="-1"/>
                <a:ext cx="731622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chemeClr val="accent5"/>
                    </a:solidFill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r>
                  <a:t>jmp</a:t>
                </a:r>
              </a:p>
            </p:txBody>
          </p:sp>
        </p:grpSp>
        <p:grpSp>
          <p:nvGrpSpPr>
            <p:cNvPr id="443" name="Group"/>
            <p:cNvGrpSpPr/>
            <p:nvPr/>
          </p:nvGrpSpPr>
          <p:grpSpPr>
            <a:xfrm>
              <a:off x="1914945" y="1934739"/>
              <a:ext cx="6690000" cy="721874"/>
              <a:chOff x="0" y="0"/>
              <a:chExt cx="6689998" cy="721872"/>
            </a:xfrm>
          </p:grpSpPr>
          <p:sp>
            <p:nvSpPr>
              <p:cNvPr id="467" name="Connection Line"/>
              <p:cNvSpPr/>
              <p:nvPr/>
            </p:nvSpPr>
            <p:spPr>
              <a:xfrm>
                <a:off x="0" y="0"/>
                <a:ext cx="6689999" cy="72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0" extrusionOk="0">
                    <a:moveTo>
                      <a:pt x="21600" y="0"/>
                    </a:moveTo>
                    <a:cubicBezTo>
                      <a:pt x="14332" y="21556"/>
                      <a:pt x="7132" y="21600"/>
                      <a:pt x="0" y="132"/>
                    </a:cubicBezTo>
                  </a:path>
                </a:pathLst>
              </a:custGeom>
              <a:noFill/>
              <a:ln w="38100" cap="flat">
                <a:solidFill>
                  <a:schemeClr val="accent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42" name="jmp"/>
              <p:cNvSpPr txBox="1"/>
              <p:nvPr/>
            </p:nvSpPr>
            <p:spPr>
              <a:xfrm>
                <a:off x="2982927" y="107696"/>
                <a:ext cx="731621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chemeClr val="accent5"/>
                    </a:solidFill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r>
                  <a:t>jmp</a:t>
                </a:r>
              </a:p>
            </p:txBody>
          </p:sp>
        </p:grpSp>
      </p:grpSp>
      <p:grpSp>
        <p:nvGrpSpPr>
          <p:cNvPr id="451" name="Group"/>
          <p:cNvGrpSpPr/>
          <p:nvPr/>
        </p:nvGrpSpPr>
        <p:grpSpPr>
          <a:xfrm>
            <a:off x="259965" y="3504989"/>
            <a:ext cx="12179530" cy="1420303"/>
            <a:chOff x="0" y="0"/>
            <a:chExt cx="12179528" cy="1420301"/>
          </a:xfrm>
        </p:grpSpPr>
        <p:sp>
          <p:nvSpPr>
            <p:cNvPr id="445" name="Original program"/>
            <p:cNvSpPr/>
            <p:nvPr/>
          </p:nvSpPr>
          <p:spPr>
            <a:xfrm>
              <a:off x="2917068" y="308856"/>
              <a:ext cx="5625325" cy="1111446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t>Original program</a:t>
              </a:r>
            </a:p>
          </p:txBody>
        </p:sp>
        <p:sp>
          <p:nvSpPr>
            <p:cNvPr id="446" name="Virus"/>
            <p:cNvSpPr/>
            <p:nvPr/>
          </p:nvSpPr>
          <p:spPr>
            <a:xfrm>
              <a:off x="1706088" y="308856"/>
              <a:ext cx="1214556" cy="1111446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Virus</a:t>
              </a:r>
            </a:p>
          </p:txBody>
        </p:sp>
        <p:grpSp>
          <p:nvGrpSpPr>
            <p:cNvPr id="449" name="Group"/>
            <p:cNvGrpSpPr/>
            <p:nvPr/>
          </p:nvGrpSpPr>
          <p:grpSpPr>
            <a:xfrm>
              <a:off x="-1" y="0"/>
              <a:ext cx="1726499" cy="1116874"/>
              <a:chOff x="0" y="0"/>
              <a:chExt cx="1726497" cy="1116873"/>
            </a:xfrm>
          </p:grpSpPr>
          <p:sp>
            <p:nvSpPr>
              <p:cNvPr id="447" name="Entry…"/>
              <p:cNvSpPr txBox="1"/>
              <p:nvPr/>
            </p:nvSpPr>
            <p:spPr>
              <a:xfrm>
                <a:off x="0" y="202473"/>
                <a:ext cx="996925" cy="914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700"/>
                </a:pPr>
                <a:r>
                  <a:t>Entry</a:t>
                </a:r>
              </a:p>
              <a:p>
                <a:pPr>
                  <a:defRPr sz="2700"/>
                </a:pPr>
                <a:r>
                  <a:t>point</a:t>
                </a:r>
              </a:p>
            </p:txBody>
          </p:sp>
          <p:sp>
            <p:nvSpPr>
              <p:cNvPr id="468" name="Connection Line"/>
              <p:cNvSpPr/>
              <p:nvPr/>
            </p:nvSpPr>
            <p:spPr>
              <a:xfrm>
                <a:off x="851579" y="0"/>
                <a:ext cx="874919" cy="330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393" extrusionOk="0">
                    <a:moveTo>
                      <a:pt x="0" y="10046"/>
                    </a:moveTo>
                    <a:cubicBezTo>
                      <a:pt x="7954" y="-5207"/>
                      <a:pt x="15154" y="-3091"/>
                      <a:pt x="21600" y="16393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450" name="“Appending”"/>
            <p:cNvSpPr txBox="1"/>
            <p:nvPr/>
          </p:nvSpPr>
          <p:spPr>
            <a:xfrm>
              <a:off x="9423069" y="540729"/>
              <a:ext cx="275646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“Appending”</a:t>
              </a:r>
            </a:p>
          </p:txBody>
        </p:sp>
      </p:grpSp>
      <p:grpSp>
        <p:nvGrpSpPr>
          <p:cNvPr id="455" name="Group"/>
          <p:cNvGrpSpPr/>
          <p:nvPr/>
        </p:nvGrpSpPr>
        <p:grpSpPr>
          <a:xfrm>
            <a:off x="9096004" y="6985499"/>
            <a:ext cx="2978411" cy="1568269"/>
            <a:chOff x="0" y="0"/>
            <a:chExt cx="2978409" cy="1568267"/>
          </a:xfrm>
        </p:grpSpPr>
        <p:sp>
          <p:nvSpPr>
            <p:cNvPr id="452" name="Confuse scanners"/>
            <p:cNvSpPr txBox="1"/>
            <p:nvPr/>
          </p:nvSpPr>
          <p:spPr>
            <a:xfrm>
              <a:off x="983646" y="340213"/>
              <a:ext cx="1994764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chemeClr val="accent5"/>
                  </a:solidFill>
                </a:defRPr>
              </a:pPr>
              <a:r>
                <a:t>Confuse</a:t>
              </a:r>
              <a:br/>
              <a:r>
                <a:t>scanners</a:t>
              </a:r>
            </a:p>
          </p:txBody>
        </p:sp>
        <p:sp>
          <p:nvSpPr>
            <p:cNvPr id="453" name="Line"/>
            <p:cNvSpPr/>
            <p:nvPr/>
          </p:nvSpPr>
          <p:spPr>
            <a:xfrm flipH="1" flipV="1">
              <a:off x="0" y="0"/>
              <a:ext cx="664968" cy="664968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54" name="Line"/>
            <p:cNvSpPr/>
            <p:nvPr/>
          </p:nvSpPr>
          <p:spPr>
            <a:xfrm flipH="1">
              <a:off x="7833" y="918967"/>
              <a:ext cx="649301" cy="64930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456" name="“Surrounding”"/>
          <p:cNvSpPr txBox="1"/>
          <p:nvPr/>
        </p:nvSpPr>
        <p:spPr>
          <a:xfrm>
            <a:off x="9619355" y="6027761"/>
            <a:ext cx="29768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“Surrounding”</a:t>
            </a:r>
          </a:p>
        </p:txBody>
      </p:sp>
      <p:sp>
        <p:nvSpPr>
          <p:cNvPr id="457" name="Overwrite uncommonly used parts of the program"/>
          <p:cNvSpPr txBox="1"/>
          <p:nvPr/>
        </p:nvSpPr>
        <p:spPr>
          <a:xfrm>
            <a:off x="7716488" y="8679655"/>
            <a:ext cx="456057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/>
            </a:pPr>
            <a:r>
              <a:t>Overwrite uncommonly</a:t>
            </a:r>
            <a:br/>
            <a:r>
              <a:t>used parts of the 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4" animBg="1" advAuto="0"/>
      <p:bldP spid="444" grpId="3" animBg="1" advAuto="0"/>
      <p:bldP spid="451" grpId="1" animBg="1" advAuto="0"/>
      <p:bldP spid="455" grpId="6" animBg="1" advAuto="0"/>
      <p:bldP spid="456" grpId="2" animBg="1" advAuto="0"/>
      <p:bldP spid="457" grpId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You are a virus wri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are a virus writer</a:t>
            </a:r>
          </a:p>
        </p:txBody>
      </p:sp>
      <p:sp>
        <p:nvSpPr>
          <p:cNvPr id="471" name="Your goal is for your virus to spread far and wide…"/>
          <p:cNvSpPr txBox="1">
            <a:spLocks noGrp="1"/>
          </p:cNvSpPr>
          <p:nvPr>
            <p:ph type="body" sz="half" idx="1"/>
          </p:nvPr>
        </p:nvSpPr>
        <p:spPr>
          <a:xfrm>
            <a:off x="952500" y="2228850"/>
            <a:ext cx="11099800" cy="2976511"/>
          </a:xfrm>
          <a:prstGeom prst="rect">
            <a:avLst/>
          </a:prstGeom>
        </p:spPr>
        <p:txBody>
          <a:bodyPr/>
          <a:lstStyle/>
          <a:p>
            <a:r>
              <a:t>Your goal is for your virus to spread far and wide</a:t>
            </a:r>
          </a:p>
          <a:p>
            <a:r>
              <a:t>How do you avoid detection by antivirus software that uses signatures?</a:t>
            </a:r>
          </a:p>
        </p:txBody>
      </p:sp>
      <p:sp>
        <p:nvSpPr>
          <p:cNvPr id="472" name="Make signature harder to find…"/>
          <p:cNvSpPr txBox="1"/>
          <p:nvPr/>
        </p:nvSpPr>
        <p:spPr>
          <a:xfrm>
            <a:off x="952500" y="4912783"/>
            <a:ext cx="11099801" cy="2976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635000" indent="-635000" algn="l">
              <a:spcBef>
                <a:spcPts val="4200"/>
              </a:spcBef>
              <a:buSzPct val="100000"/>
              <a:buAutoNum type="arabicPeriod"/>
            </a:pPr>
            <a:r>
              <a:t>Make signature harder to find</a:t>
            </a:r>
          </a:p>
          <a:p>
            <a:pPr marL="635000" indent="-635000" algn="l">
              <a:spcBef>
                <a:spcPts val="4200"/>
              </a:spcBef>
              <a:buSzPct val="100000"/>
              <a:buAutoNum type="arabicPeriod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Change code</a:t>
            </a:r>
            <a:r>
              <a:rPr>
                <a:solidFill>
                  <a:schemeClr val="accent5"/>
                </a:solidFill>
              </a:rPr>
              <a:t> </a:t>
            </a:r>
            <a:r>
              <a:t>to prevent defining a signature</a:t>
            </a:r>
          </a:p>
        </p:txBody>
      </p:sp>
      <p:grpSp>
        <p:nvGrpSpPr>
          <p:cNvPr id="475" name="Mechanize code changes:…"/>
          <p:cNvGrpSpPr/>
          <p:nvPr/>
        </p:nvGrpSpPr>
        <p:grpSpPr>
          <a:xfrm>
            <a:off x="309760" y="7319122"/>
            <a:ext cx="12385280" cy="1524001"/>
            <a:chOff x="0" y="0"/>
            <a:chExt cx="12385278" cy="1524000"/>
          </a:xfrm>
        </p:grpSpPr>
        <p:sp>
          <p:nvSpPr>
            <p:cNvPr id="474" name="Mechanize code changes:…"/>
            <p:cNvSpPr txBox="1"/>
            <p:nvPr/>
          </p:nvSpPr>
          <p:spPr>
            <a:xfrm>
              <a:off x="82550" y="82550"/>
              <a:ext cx="12220179" cy="135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2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1"/>
                <a:t>Mechanize</a:t>
              </a:r>
              <a:r>
                <a:t> code changes:</a:t>
              </a:r>
            </a:p>
            <a:p>
              <a:pPr>
                <a:defRPr b="1">
                  <a:solidFill>
                    <a:schemeClr val="accent2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Goal: every time you inject your code, it looks different</a:t>
              </a:r>
            </a:p>
          </p:txBody>
        </p:sp>
        <p:pic>
          <p:nvPicPr>
            <p:cNvPr id="473" name="Mechanize code changes:…" descr="Mechanize code changes:…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385279" cy="15240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1" build="p" bldLvl="5" animBg="1" advAuto="0"/>
      <p:bldP spid="475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olymorphic and metamorphic viru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Polymorphic and metamorphic viruses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olymorphic using encryption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600333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t>Polymorphic using encryption</a:t>
            </a:r>
          </a:p>
        </p:txBody>
      </p:sp>
      <p:sp>
        <p:nvSpPr>
          <p:cNvPr id="480" name="Square"/>
          <p:cNvSpPr/>
          <p:nvPr/>
        </p:nvSpPr>
        <p:spPr>
          <a:xfrm>
            <a:off x="2189471" y="2301825"/>
            <a:ext cx="1121970" cy="111144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1" name="Rectangle"/>
          <p:cNvSpPr/>
          <p:nvPr/>
        </p:nvSpPr>
        <p:spPr>
          <a:xfrm>
            <a:off x="2160119" y="2297591"/>
            <a:ext cx="54767" cy="1111446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2" name="Virus"/>
          <p:cNvSpPr txBox="1"/>
          <p:nvPr/>
        </p:nvSpPr>
        <p:spPr>
          <a:xfrm>
            <a:off x="2127466" y="2525230"/>
            <a:ext cx="11219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Virus</a:t>
            </a:r>
          </a:p>
        </p:txBody>
      </p:sp>
      <p:grpSp>
        <p:nvGrpSpPr>
          <p:cNvPr id="490" name="Group"/>
          <p:cNvGrpSpPr/>
          <p:nvPr/>
        </p:nvGrpSpPr>
        <p:grpSpPr>
          <a:xfrm>
            <a:off x="2074326" y="3387933"/>
            <a:ext cx="5952113" cy="2971901"/>
            <a:chOff x="0" y="0"/>
            <a:chExt cx="5952112" cy="2971899"/>
          </a:xfrm>
        </p:grpSpPr>
        <p:sp>
          <p:nvSpPr>
            <p:cNvPr id="483" name="Line"/>
            <p:cNvSpPr/>
            <p:nvPr/>
          </p:nvSpPr>
          <p:spPr>
            <a:xfrm flipH="1" flipV="1">
              <a:off x="27023" y="0"/>
              <a:ext cx="3981" cy="115952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84" name="Line"/>
            <p:cNvSpPr/>
            <p:nvPr/>
          </p:nvSpPr>
          <p:spPr>
            <a:xfrm flipH="1" flipV="1">
              <a:off x="1253098" y="13352"/>
              <a:ext cx="4632456" cy="116365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07" name="Connection Line"/>
            <p:cNvSpPr/>
            <p:nvPr/>
          </p:nvSpPr>
          <p:spPr>
            <a:xfrm>
              <a:off x="306276" y="846343"/>
              <a:ext cx="415762" cy="30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1" extrusionOk="0">
                  <a:moveTo>
                    <a:pt x="0" y="15610"/>
                  </a:moveTo>
                  <a:cubicBezTo>
                    <a:pt x="7368" y="-5399"/>
                    <a:pt x="14568" y="-5202"/>
                    <a:pt x="21600" y="16201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489" name="Group"/>
            <p:cNvGrpSpPr/>
            <p:nvPr/>
          </p:nvGrpSpPr>
          <p:grpSpPr>
            <a:xfrm>
              <a:off x="0" y="1144487"/>
              <a:ext cx="5952113" cy="1827413"/>
              <a:chOff x="0" y="0"/>
              <a:chExt cx="5952112" cy="1827412"/>
            </a:xfrm>
          </p:grpSpPr>
          <p:sp>
            <p:nvSpPr>
              <p:cNvPr id="486" name="Encrypted virus code"/>
              <p:cNvSpPr/>
              <p:nvPr/>
            </p:nvSpPr>
            <p:spPr>
              <a:xfrm>
                <a:off x="855169" y="0"/>
                <a:ext cx="5096944" cy="1827413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Encrypted virus code</a:t>
                </a:r>
              </a:p>
            </p:txBody>
          </p:sp>
          <p:sp>
            <p:nvSpPr>
              <p:cNvPr id="487" name="Key"/>
              <p:cNvSpPr/>
              <p:nvPr/>
            </p:nvSpPr>
            <p:spPr>
              <a:xfrm rot="16200000">
                <a:off x="-271656" y="672205"/>
                <a:ext cx="1827414" cy="483003"/>
              </a:xfrm>
              <a:prstGeom prst="rect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Key</a:t>
                </a:r>
              </a:p>
            </p:txBody>
          </p:sp>
          <p:sp>
            <p:nvSpPr>
              <p:cNvPr id="488" name="Decrypter"/>
              <p:cNvSpPr/>
              <p:nvPr/>
            </p:nvSpPr>
            <p:spPr>
              <a:xfrm rot="16200000">
                <a:off x="-672206" y="672205"/>
                <a:ext cx="1827414" cy="483003"/>
              </a:xfrm>
              <a:prstGeom prst="rect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Decrypter</a:t>
                </a:r>
              </a:p>
            </p:txBody>
          </p:sp>
        </p:grpSp>
      </p:grpSp>
      <p:grpSp>
        <p:nvGrpSpPr>
          <p:cNvPr id="497" name="Group"/>
          <p:cNvGrpSpPr/>
          <p:nvPr/>
        </p:nvGrpSpPr>
        <p:grpSpPr>
          <a:xfrm>
            <a:off x="393319" y="1977300"/>
            <a:ext cx="12218162" cy="1473321"/>
            <a:chOff x="0" y="-11841"/>
            <a:chExt cx="12218161" cy="1473320"/>
          </a:xfrm>
        </p:grpSpPr>
        <p:sp>
          <p:nvSpPr>
            <p:cNvPr id="491" name="Original program"/>
            <p:cNvSpPr/>
            <p:nvPr/>
          </p:nvSpPr>
          <p:spPr>
            <a:xfrm>
              <a:off x="2917068" y="308856"/>
              <a:ext cx="5625325" cy="1111446"/>
            </a:xfrm>
            <a:prstGeom prst="rect">
              <a:avLst/>
            </a:prstGeom>
            <a:blipFill rotWithShape="1">
              <a:blip r:embed="rId6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t>Original program</a:t>
              </a:r>
            </a:p>
          </p:txBody>
        </p:sp>
        <p:sp>
          <p:nvSpPr>
            <p:cNvPr id="492" name="Rectangle"/>
            <p:cNvSpPr/>
            <p:nvPr/>
          </p:nvSpPr>
          <p:spPr>
            <a:xfrm>
              <a:off x="1706088" y="308856"/>
              <a:ext cx="63972" cy="1111446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95" name="Group"/>
            <p:cNvGrpSpPr/>
            <p:nvPr/>
          </p:nvGrpSpPr>
          <p:grpSpPr>
            <a:xfrm>
              <a:off x="-1" y="-11842"/>
              <a:ext cx="1726499" cy="1097180"/>
              <a:chOff x="0" y="-11841"/>
              <a:chExt cx="1726497" cy="1097178"/>
            </a:xfrm>
          </p:grpSpPr>
          <p:sp>
            <p:nvSpPr>
              <p:cNvPr id="493" name="Entry…"/>
              <p:cNvSpPr txBox="1"/>
              <p:nvPr/>
            </p:nvSpPr>
            <p:spPr>
              <a:xfrm>
                <a:off x="0" y="170937"/>
                <a:ext cx="996925" cy="914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2700"/>
                </a:pPr>
                <a:r>
                  <a:t>Entry</a:t>
                </a:r>
              </a:p>
              <a:p>
                <a:pPr>
                  <a:defRPr sz="2700"/>
                </a:pPr>
                <a:r>
                  <a:t>point</a:t>
                </a:r>
              </a:p>
            </p:txBody>
          </p:sp>
          <p:sp>
            <p:nvSpPr>
              <p:cNvPr id="508" name="Connection Line"/>
              <p:cNvSpPr/>
              <p:nvPr/>
            </p:nvSpPr>
            <p:spPr>
              <a:xfrm>
                <a:off x="870058" y="-11842"/>
                <a:ext cx="856440" cy="342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499" extrusionOk="0">
                    <a:moveTo>
                      <a:pt x="0" y="8812"/>
                    </a:moveTo>
                    <a:cubicBezTo>
                      <a:pt x="8145" y="-5101"/>
                      <a:pt x="15345" y="-2539"/>
                      <a:pt x="21600" y="16499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496" name="Take over the entry point"/>
            <p:cNvSpPr txBox="1"/>
            <p:nvPr/>
          </p:nvSpPr>
          <p:spPr>
            <a:xfrm>
              <a:off x="9384435" y="267679"/>
              <a:ext cx="2833727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Take over the</a:t>
              </a:r>
              <a:br/>
              <a:r>
                <a:t>entry point</a:t>
              </a:r>
            </a:p>
          </p:txBody>
        </p:sp>
      </p:grpSp>
      <p:sp>
        <p:nvSpPr>
          <p:cNvPr id="498" name="Virus"/>
          <p:cNvSpPr/>
          <p:nvPr/>
        </p:nvSpPr>
        <p:spPr>
          <a:xfrm>
            <a:off x="2093873" y="2301825"/>
            <a:ext cx="1214556" cy="1111446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t>Virus</a:t>
            </a:r>
          </a:p>
        </p:txBody>
      </p:sp>
      <p:grpSp>
        <p:nvGrpSpPr>
          <p:cNvPr id="505" name="Group"/>
          <p:cNvGrpSpPr/>
          <p:nvPr/>
        </p:nvGrpSpPr>
        <p:grpSpPr>
          <a:xfrm>
            <a:off x="1950017" y="6556825"/>
            <a:ext cx="6076422" cy="2374953"/>
            <a:chOff x="-124309" y="-547538"/>
            <a:chExt cx="6076421" cy="2374951"/>
          </a:xfrm>
        </p:grpSpPr>
        <p:grpSp>
          <p:nvGrpSpPr>
            <p:cNvPr id="503" name="Group"/>
            <p:cNvGrpSpPr/>
            <p:nvPr/>
          </p:nvGrpSpPr>
          <p:grpSpPr>
            <a:xfrm>
              <a:off x="-124310" y="-547539"/>
              <a:ext cx="1025053" cy="2374952"/>
              <a:chOff x="-124309" y="-547538"/>
              <a:chExt cx="1025051" cy="2374951"/>
            </a:xfrm>
          </p:grpSpPr>
          <p:sp>
            <p:nvSpPr>
              <p:cNvPr id="499" name="Key"/>
              <p:cNvSpPr/>
              <p:nvPr/>
            </p:nvSpPr>
            <p:spPr>
              <a:xfrm rot="16200000">
                <a:off x="-271656" y="672205"/>
                <a:ext cx="1827414" cy="483003"/>
              </a:xfrm>
              <a:prstGeom prst="rect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Key</a:t>
                </a:r>
              </a:p>
            </p:txBody>
          </p:sp>
          <p:sp>
            <p:nvSpPr>
              <p:cNvPr id="500" name="Decrypter"/>
              <p:cNvSpPr/>
              <p:nvPr/>
            </p:nvSpPr>
            <p:spPr>
              <a:xfrm rot="16200000">
                <a:off x="-672206" y="672205"/>
                <a:ext cx="1827414" cy="483003"/>
              </a:xfrm>
              <a:prstGeom prst="rect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Decrypter</a:t>
                </a:r>
              </a:p>
            </p:txBody>
          </p:sp>
          <p:sp>
            <p:nvSpPr>
              <p:cNvPr id="509" name="Connection Line"/>
              <p:cNvSpPr/>
              <p:nvPr/>
            </p:nvSpPr>
            <p:spPr>
              <a:xfrm>
                <a:off x="438290" y="-194799"/>
                <a:ext cx="462453" cy="167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5" extrusionOk="0">
                    <a:moveTo>
                      <a:pt x="0" y="16205"/>
                    </a:moveTo>
                    <a:cubicBezTo>
                      <a:pt x="7072" y="-5023"/>
                      <a:pt x="14272" y="-5395"/>
                      <a:pt x="21600" y="15089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2" name="jmp"/>
              <p:cNvSpPr txBox="1"/>
              <p:nvPr/>
            </p:nvSpPr>
            <p:spPr>
              <a:xfrm>
                <a:off x="-124310" y="-547539"/>
                <a:ext cx="731622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r>
                  <a:t>jmp</a:t>
                </a:r>
              </a:p>
            </p:txBody>
          </p:sp>
        </p:grpSp>
        <p:sp>
          <p:nvSpPr>
            <p:cNvPr id="504" name="Virus code"/>
            <p:cNvSpPr/>
            <p:nvPr/>
          </p:nvSpPr>
          <p:spPr>
            <a:xfrm>
              <a:off x="855168" y="0"/>
              <a:ext cx="5096945" cy="1827413"/>
            </a:xfrm>
            <a:prstGeom prst="rect">
              <a:avLst/>
            </a:prstGeom>
            <a:blipFill rotWithShape="1">
              <a:blip r:embed="rId7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Virus code</a:t>
              </a:r>
            </a:p>
          </p:txBody>
        </p:sp>
      </p:grpSp>
      <p:sp>
        <p:nvSpPr>
          <p:cNvPr id="506" name="Arrow"/>
          <p:cNvSpPr/>
          <p:nvPr/>
        </p:nvSpPr>
        <p:spPr>
          <a:xfrm rot="5400000">
            <a:off x="5057706" y="6388361"/>
            <a:ext cx="687474" cy="687475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2" animBg="1" advAuto="0"/>
      <p:bldP spid="498" grpId="1" animBg="1" advAuto="0"/>
      <p:bldP spid="505" grpId="4" animBg="1" advAuto="0"/>
      <p:bldP spid="506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Malware: Malicious code that runs on the victim’s system"/>
          <p:cNvSpPr txBox="1">
            <a:spLocks noGrp="1"/>
          </p:cNvSpPr>
          <p:nvPr>
            <p:ph type="title"/>
          </p:nvPr>
        </p:nvSpPr>
        <p:spPr>
          <a:xfrm>
            <a:off x="1545807" y="3638550"/>
            <a:ext cx="9913186" cy="2476501"/>
          </a:xfrm>
          <a:prstGeom prst="rect">
            <a:avLst/>
          </a:prstGeom>
        </p:spPr>
        <p:txBody>
          <a:bodyPr/>
          <a:lstStyle>
            <a:lvl1pPr defTabSz="443991">
              <a:defRPr sz="5928"/>
            </a:lvl1pPr>
          </a:lstStyle>
          <a:p>
            <a:r>
              <a:t>Malware: Malicious code that runs on the victim’s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onnection Line"/>
          <p:cNvSpPr/>
          <p:nvPr/>
        </p:nvSpPr>
        <p:spPr>
          <a:xfrm>
            <a:off x="2380603" y="1525162"/>
            <a:ext cx="415762" cy="302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1" extrusionOk="0">
                <a:moveTo>
                  <a:pt x="0" y="15610"/>
                </a:moveTo>
                <a:cubicBezTo>
                  <a:pt x="7368" y="-5399"/>
                  <a:pt x="14568" y="-5202"/>
                  <a:pt x="21600" y="16201"/>
                </a:cubicBezTo>
              </a:path>
            </a:pathLst>
          </a:custGeom>
          <a:ln w="381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517" name="Group"/>
          <p:cNvGrpSpPr/>
          <p:nvPr/>
        </p:nvGrpSpPr>
        <p:grpSpPr>
          <a:xfrm>
            <a:off x="2074326" y="1823306"/>
            <a:ext cx="5952113" cy="1827414"/>
            <a:chOff x="0" y="0"/>
            <a:chExt cx="5952112" cy="1827412"/>
          </a:xfrm>
        </p:grpSpPr>
        <p:sp>
          <p:nvSpPr>
            <p:cNvPr id="514" name="Key"/>
            <p:cNvSpPr/>
            <p:nvPr/>
          </p:nvSpPr>
          <p:spPr>
            <a:xfrm rot="16200000">
              <a:off x="-271656" y="672205"/>
              <a:ext cx="1827414" cy="483003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Key</a:t>
              </a:r>
            </a:p>
          </p:txBody>
        </p:sp>
        <p:sp>
          <p:nvSpPr>
            <p:cNvPr id="515" name="Encrypted virus code"/>
            <p:cNvSpPr/>
            <p:nvPr/>
          </p:nvSpPr>
          <p:spPr>
            <a:xfrm>
              <a:off x="855169" y="0"/>
              <a:ext cx="5096944" cy="1827413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Encrypted virus code</a:t>
              </a:r>
            </a:p>
          </p:txBody>
        </p:sp>
        <p:sp>
          <p:nvSpPr>
            <p:cNvPr id="516" name="Decrypter"/>
            <p:cNvSpPr/>
            <p:nvPr/>
          </p:nvSpPr>
          <p:spPr>
            <a:xfrm rot="16200000">
              <a:off x="-672206" y="672205"/>
              <a:ext cx="1827414" cy="483003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Decrypter</a:t>
              </a:r>
            </a:p>
          </p:txBody>
        </p:sp>
      </p:grpSp>
      <p:sp>
        <p:nvSpPr>
          <p:cNvPr id="518" name="Arrow"/>
          <p:cNvSpPr/>
          <p:nvPr/>
        </p:nvSpPr>
        <p:spPr>
          <a:xfrm rot="5400000">
            <a:off x="5134230" y="3674076"/>
            <a:ext cx="687474" cy="687474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24" name="Group"/>
          <p:cNvGrpSpPr/>
          <p:nvPr/>
        </p:nvGrpSpPr>
        <p:grpSpPr>
          <a:xfrm>
            <a:off x="2074326" y="4394194"/>
            <a:ext cx="5970009" cy="2084104"/>
            <a:chOff x="0" y="0"/>
            <a:chExt cx="5970008" cy="2084102"/>
          </a:xfrm>
        </p:grpSpPr>
        <p:sp>
          <p:nvSpPr>
            <p:cNvPr id="519" name="Virus code"/>
            <p:cNvSpPr/>
            <p:nvPr/>
          </p:nvSpPr>
          <p:spPr>
            <a:xfrm>
              <a:off x="855169" y="0"/>
              <a:ext cx="5096944" cy="1827413"/>
            </a:xfrm>
            <a:prstGeom prst="rect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Virus code</a:t>
              </a:r>
            </a:p>
          </p:txBody>
        </p:sp>
        <p:sp>
          <p:nvSpPr>
            <p:cNvPr id="520" name="Key"/>
            <p:cNvSpPr/>
            <p:nvPr/>
          </p:nvSpPr>
          <p:spPr>
            <a:xfrm rot="16200000">
              <a:off x="-271656" y="672205"/>
              <a:ext cx="1827414" cy="483003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Key</a:t>
              </a:r>
            </a:p>
          </p:txBody>
        </p:sp>
        <p:sp>
          <p:nvSpPr>
            <p:cNvPr id="521" name="Decrypter"/>
            <p:cNvSpPr/>
            <p:nvPr/>
          </p:nvSpPr>
          <p:spPr>
            <a:xfrm rot="16200000">
              <a:off x="-672206" y="672205"/>
              <a:ext cx="1827414" cy="483003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Decrypter</a:t>
              </a:r>
            </a:p>
          </p:txBody>
        </p:sp>
        <p:sp>
          <p:nvSpPr>
            <p:cNvPr id="522" name="Encryptor"/>
            <p:cNvSpPr/>
            <p:nvPr/>
          </p:nvSpPr>
          <p:spPr>
            <a:xfrm rot="16200000">
              <a:off x="4814800" y="672205"/>
              <a:ext cx="1827414" cy="483003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Encryptor</a:t>
              </a:r>
            </a:p>
          </p:txBody>
        </p:sp>
        <p:sp>
          <p:nvSpPr>
            <p:cNvPr id="537" name="Connection Line"/>
            <p:cNvSpPr/>
            <p:nvPr/>
          </p:nvSpPr>
          <p:spPr>
            <a:xfrm>
              <a:off x="655635" y="1873347"/>
              <a:ext cx="5124723" cy="210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5" extrusionOk="0">
                  <a:moveTo>
                    <a:pt x="21600" y="1102"/>
                  </a:moveTo>
                  <a:cubicBezTo>
                    <a:pt x="13489" y="21600"/>
                    <a:pt x="6289" y="21233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grpSp>
        <p:nvGrpSpPr>
          <p:cNvPr id="530" name="Group"/>
          <p:cNvGrpSpPr/>
          <p:nvPr/>
        </p:nvGrpSpPr>
        <p:grpSpPr>
          <a:xfrm>
            <a:off x="2083274" y="6632481"/>
            <a:ext cx="5952113" cy="2665797"/>
            <a:chOff x="0" y="0"/>
            <a:chExt cx="5952112" cy="2665795"/>
          </a:xfrm>
        </p:grpSpPr>
        <p:sp>
          <p:nvSpPr>
            <p:cNvPr id="525" name="Arrow"/>
            <p:cNvSpPr/>
            <p:nvPr/>
          </p:nvSpPr>
          <p:spPr>
            <a:xfrm rot="5400000">
              <a:off x="3050955" y="-1"/>
              <a:ext cx="687475" cy="687475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29" name="Group"/>
            <p:cNvGrpSpPr/>
            <p:nvPr/>
          </p:nvGrpSpPr>
          <p:grpSpPr>
            <a:xfrm>
              <a:off x="0" y="838382"/>
              <a:ext cx="5952113" cy="1827414"/>
              <a:chOff x="0" y="0"/>
              <a:chExt cx="5952112" cy="1827412"/>
            </a:xfrm>
          </p:grpSpPr>
          <p:sp>
            <p:nvSpPr>
              <p:cNvPr id="526" name="Key 2"/>
              <p:cNvSpPr/>
              <p:nvPr/>
            </p:nvSpPr>
            <p:spPr>
              <a:xfrm rot="16200000">
                <a:off x="-271656" y="672205"/>
                <a:ext cx="1827414" cy="483003"/>
              </a:xfrm>
              <a:prstGeom prst="rect">
                <a:avLst/>
              </a:prstGeom>
              <a:blipFill rotWithShape="1">
                <a:blip r:embed="rId6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Key 2</a:t>
                </a:r>
              </a:p>
            </p:txBody>
          </p:sp>
          <p:sp>
            <p:nvSpPr>
              <p:cNvPr id="527" name="Encrypted virus code…"/>
              <p:cNvSpPr/>
              <p:nvPr/>
            </p:nvSpPr>
            <p:spPr>
              <a:xfrm>
                <a:off x="855169" y="0"/>
                <a:ext cx="5096944" cy="182741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3">
                      <a:satOff val="18648"/>
                      <a:lumOff val="5971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r>
                  <a:t>Encrypted virus code</a:t>
                </a:r>
              </a:p>
              <a:p>
                <a:pPr>
                  <a:defRPr sz="2400"/>
                </a:pPr>
                <a:r>
                  <a:t>(same code, but each time</a:t>
                </a:r>
              </a:p>
              <a:p>
                <a:pPr>
                  <a:defRPr sz="2400"/>
                </a:pPr>
                <a:r>
                  <a:t>you encrypt it looks different)</a:t>
                </a:r>
              </a:p>
            </p:txBody>
          </p:sp>
          <p:sp>
            <p:nvSpPr>
              <p:cNvPr id="528" name="Decrypter"/>
              <p:cNvSpPr/>
              <p:nvPr/>
            </p:nvSpPr>
            <p:spPr>
              <a:xfrm rot="16200000">
                <a:off x="-672206" y="672205"/>
                <a:ext cx="1827414" cy="483003"/>
              </a:xfrm>
              <a:prstGeom prst="rect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Decrypter</a:t>
                </a:r>
              </a:p>
            </p:txBody>
          </p:sp>
        </p:grpSp>
      </p:grpSp>
      <p:sp>
        <p:nvSpPr>
          <p:cNvPr id="531" name="When used properly,…"/>
          <p:cNvSpPr txBox="1"/>
          <p:nvPr/>
        </p:nvSpPr>
        <p:spPr>
          <a:xfrm>
            <a:off x="8225289" y="6516579"/>
            <a:ext cx="4729387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When used properly,</a:t>
            </a:r>
          </a:p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encryption will yield</a:t>
            </a:r>
          </a:p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 different, random</a:t>
            </a:r>
          </a:p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output upon each</a:t>
            </a:r>
          </a:p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invocation</a:t>
            </a:r>
          </a:p>
        </p:txBody>
      </p:sp>
      <p:grpSp>
        <p:nvGrpSpPr>
          <p:cNvPr id="534" name="Group"/>
          <p:cNvGrpSpPr/>
          <p:nvPr/>
        </p:nvGrpSpPr>
        <p:grpSpPr>
          <a:xfrm>
            <a:off x="1965788" y="3875817"/>
            <a:ext cx="1025052" cy="519747"/>
            <a:chOff x="-124309" y="-547538"/>
            <a:chExt cx="1025051" cy="519746"/>
          </a:xfrm>
        </p:grpSpPr>
        <p:sp>
          <p:nvSpPr>
            <p:cNvPr id="538" name="Connection Line"/>
            <p:cNvSpPr/>
            <p:nvPr/>
          </p:nvSpPr>
          <p:spPr>
            <a:xfrm>
              <a:off x="438290" y="-194799"/>
              <a:ext cx="462453" cy="16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5" extrusionOk="0">
                  <a:moveTo>
                    <a:pt x="0" y="16205"/>
                  </a:moveTo>
                  <a:cubicBezTo>
                    <a:pt x="7072" y="-5023"/>
                    <a:pt x="14272" y="-5395"/>
                    <a:pt x="21600" y="15089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533" name="jmp"/>
            <p:cNvSpPr txBox="1"/>
            <p:nvPr/>
          </p:nvSpPr>
          <p:spPr>
            <a:xfrm>
              <a:off x="-124310" y="-547539"/>
              <a:ext cx="731622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jmp</a:t>
              </a:r>
            </a:p>
          </p:txBody>
        </p:sp>
      </p:grpSp>
      <p:sp>
        <p:nvSpPr>
          <p:cNvPr id="535" name="Making it automatic"/>
          <p:cNvSpPr txBox="1">
            <a:spLocks noGrp="1"/>
          </p:cNvSpPr>
          <p:nvPr>
            <p:ph type="title"/>
          </p:nvPr>
        </p:nvSpPr>
        <p:spPr>
          <a:xfrm>
            <a:off x="952500" y="76200"/>
            <a:ext cx="11099800" cy="1600333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t>Making it automatic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" grpId="1" animBg="1" advAuto="0"/>
      <p:bldP spid="524" grpId="2" animBg="1" advAuto="0"/>
      <p:bldP spid="530" grpId="4" animBg="1" advAuto="0"/>
      <p:bldP spid="531" grpId="5" animBg="1" advAuto="0"/>
      <p:bldP spid="534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olymorphic viruses: Arms ra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6080"/>
            </a:lvl1pPr>
          </a:lstStyle>
          <a:p>
            <a:r>
              <a:t>Polymorphic viruses: Arms race</a:t>
            </a:r>
          </a:p>
        </p:txBody>
      </p:sp>
      <p:sp>
        <p:nvSpPr>
          <p:cNvPr id="541" name="Idea #1: Narrow signature to catch the decrypter…"/>
          <p:cNvSpPr txBox="1">
            <a:spLocks noGrp="1"/>
          </p:cNvSpPr>
          <p:nvPr>
            <p:ph type="body" idx="1"/>
          </p:nvPr>
        </p:nvSpPr>
        <p:spPr>
          <a:xfrm>
            <a:off x="952500" y="3003325"/>
            <a:ext cx="11099800" cy="5663465"/>
          </a:xfrm>
          <a:prstGeom prst="rect">
            <a:avLst/>
          </a:prstGeom>
        </p:spPr>
        <p:txBody>
          <a:bodyPr/>
          <a:lstStyle/>
          <a:p>
            <a:r>
              <a:t>Idea #1: </a:t>
            </a:r>
            <a:r>
              <a:rPr>
                <a:solidFill>
                  <a:schemeClr val="accent5"/>
                </a:solidFill>
              </a:rPr>
              <a:t>Narrow signature</a:t>
            </a:r>
            <a:r>
              <a:t> to catch the decrypter</a:t>
            </a:r>
          </a:p>
          <a:p>
            <a:pPr lvl="1"/>
            <a:r>
              <a:t>Often very small: can result in many false positives</a:t>
            </a:r>
          </a:p>
          <a:p>
            <a:pPr lvl="1"/>
            <a:r>
              <a:t>Attacker can spread this small code around and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jmp</a:t>
            </a:r>
          </a:p>
          <a:p>
            <a:r>
              <a:t>Idea #2: </a:t>
            </a:r>
            <a:r>
              <a:rPr>
                <a:solidFill>
                  <a:schemeClr val="accent5"/>
                </a:solidFill>
              </a:rPr>
              <a:t>Execute</a:t>
            </a:r>
            <a:r>
              <a:t> or statically analyze the suspect code to see if it decrypts.</a:t>
            </a:r>
          </a:p>
          <a:p>
            <a:pPr lvl="1"/>
            <a:r>
              <a:t>How do you distinguish from common “packers” which do something similar (decompression)?</a:t>
            </a:r>
          </a:p>
          <a:p>
            <a:pPr lvl="1"/>
            <a:r>
              <a:t>How long do you execute the code??</a:t>
            </a:r>
          </a:p>
        </p:txBody>
      </p:sp>
      <p:sp>
        <p:nvSpPr>
          <p:cNvPr id="542" name="Now you are the antivirus writer: how do you detect?"/>
          <p:cNvSpPr txBox="1"/>
          <p:nvPr/>
        </p:nvSpPr>
        <p:spPr>
          <a:xfrm>
            <a:off x="691405" y="1890452"/>
            <a:ext cx="116219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Now you are the antivirus writer: how do you detect?</a:t>
            </a:r>
          </a:p>
        </p:txBody>
      </p:sp>
      <p:sp>
        <p:nvSpPr>
          <p:cNvPr id="543" name="Now you are the virus writer again: how do you evade?"/>
          <p:cNvSpPr txBox="1"/>
          <p:nvPr/>
        </p:nvSpPr>
        <p:spPr>
          <a:xfrm>
            <a:off x="462359" y="8878513"/>
            <a:ext cx="120800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Now you are the </a:t>
            </a:r>
            <a:r>
              <a:rPr i="1"/>
              <a:t>virus</a:t>
            </a:r>
            <a:r>
              <a:t> writer again: how do you </a:t>
            </a:r>
            <a:r>
              <a:rPr i="1"/>
              <a:t>evade</a:t>
            </a:r>
            <a: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1" build="p" animBg="1" advAuto="0"/>
      <p:bldP spid="54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olymorphic countermeas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Polymorphic countermeasures</a:t>
            </a:r>
          </a:p>
        </p:txBody>
      </p:sp>
      <p:sp>
        <p:nvSpPr>
          <p:cNvPr id="546" name="Change the decrypt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Change the decrypter</a:t>
            </a:r>
          </a:p>
          <a:p>
            <a:pPr lvl="1"/>
            <a:r>
              <a:rPr>
                <a:solidFill>
                  <a:schemeClr val="accent5"/>
                </a:solidFill>
              </a:rPr>
              <a:t>Oligomorphic viruses</a:t>
            </a:r>
            <a:r>
              <a:t>: assemble decrypter from several interchangeable alternative pieces</a:t>
            </a:r>
          </a:p>
          <a:p>
            <a:pPr lvl="1"/>
            <a:r>
              <a:rPr>
                <a:solidFill>
                  <a:schemeClr val="accent5"/>
                </a:solidFill>
              </a:rPr>
              <a:t>True polymorphic viruses</a:t>
            </a:r>
            <a:r>
              <a:t>: can generate an endless number of decrypters</a:t>
            </a:r>
          </a:p>
          <a:p>
            <a:pPr lvl="2"/>
            <a:r>
              <a:t>Different encryption methods</a:t>
            </a:r>
          </a:p>
          <a:p>
            <a:pPr lvl="2"/>
            <a:r>
              <a:t>Random generation of confounds</a:t>
            </a:r>
          </a:p>
          <a:p>
            <a:pPr lvl="2"/>
            <a:r>
              <a:t>Downside: inefficient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Metamorphic viruses"/>
          <p:cNvSpPr txBox="1">
            <a:spLocks noGrp="1"/>
          </p:cNvSpPr>
          <p:nvPr>
            <p:ph type="title"/>
          </p:nvPr>
        </p:nvSpPr>
        <p:spPr>
          <a:xfrm>
            <a:off x="952500" y="428538"/>
            <a:ext cx="11099800" cy="1376761"/>
          </a:xfrm>
          <a:prstGeom prst="rect">
            <a:avLst/>
          </a:prstGeom>
        </p:spPr>
        <p:txBody>
          <a:bodyPr/>
          <a:lstStyle/>
          <a:p>
            <a:r>
              <a:t>Metamorphic viruses</a:t>
            </a:r>
          </a:p>
        </p:txBody>
      </p:sp>
      <p:sp>
        <p:nvSpPr>
          <p:cNvPr id="551" name="Every time the virus propagates, generate a semantically different version of the cod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4000"/>
              </a:spcBef>
              <a:defRPr sz="3455"/>
            </a:pPr>
            <a:r>
              <a:t>Every time the virus propagates, generate a </a:t>
            </a:r>
            <a:r>
              <a:rPr i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semantically different</a:t>
            </a:r>
            <a:r>
              <a:t> version of the code</a:t>
            </a:r>
          </a:p>
          <a:p>
            <a:pPr marL="853439" lvl="1" indent="-426719" defTabSz="560831">
              <a:spcBef>
                <a:spcPts val="400"/>
              </a:spcBef>
              <a:defRPr sz="3167"/>
            </a:pPr>
            <a:r>
              <a:t>Higher-level semantics remain the same</a:t>
            </a:r>
          </a:p>
          <a:p>
            <a:pPr marL="853439" lvl="1" indent="-426719" defTabSz="560831">
              <a:spcBef>
                <a:spcPts val="400"/>
              </a:spcBef>
              <a:defRPr sz="3167"/>
            </a:pPr>
            <a:r>
              <a:t>But the way it does it differs</a:t>
            </a:r>
          </a:p>
          <a:p>
            <a:pPr marL="1280159" lvl="2" indent="-426719" defTabSz="560831">
              <a:spcBef>
                <a:spcPts val="400"/>
              </a:spcBef>
              <a:defRPr sz="2592"/>
            </a:pPr>
            <a:r>
              <a:t>Different machine code instructions</a:t>
            </a:r>
          </a:p>
          <a:p>
            <a:pPr marL="1280159" lvl="2" indent="-426719" defTabSz="560831">
              <a:spcBef>
                <a:spcPts val="400"/>
              </a:spcBef>
              <a:defRPr sz="2592"/>
            </a:pPr>
            <a:r>
              <a:t>Different algorithms to achieve the same thing</a:t>
            </a:r>
          </a:p>
          <a:p>
            <a:pPr marL="1280159" lvl="2" indent="-426719" defTabSz="560831">
              <a:spcBef>
                <a:spcPts val="400"/>
              </a:spcBef>
              <a:defRPr sz="2592"/>
            </a:pPr>
            <a:r>
              <a:t>Different use of registers</a:t>
            </a:r>
          </a:p>
          <a:p>
            <a:pPr marL="1280159" lvl="2" indent="-426719" defTabSz="560831">
              <a:spcBef>
                <a:spcPts val="400"/>
              </a:spcBef>
              <a:defRPr sz="2592"/>
            </a:pPr>
            <a:r>
              <a:t>Different constants….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How would you do this?</a:t>
            </a:r>
          </a:p>
          <a:p>
            <a:pPr marL="853439" lvl="1" indent="-426719" defTabSz="560831">
              <a:spcBef>
                <a:spcPts val="400"/>
              </a:spcBef>
              <a:defRPr sz="3167"/>
            </a:pPr>
            <a:r>
              <a:t>Include a code rewriter with your virus</a:t>
            </a:r>
          </a:p>
          <a:p>
            <a:pPr marL="853439" lvl="1" indent="-426719" defTabSz="560831">
              <a:spcBef>
                <a:spcPts val="400"/>
              </a:spcBef>
              <a:defRPr sz="3167"/>
            </a:pPr>
            <a:r>
              <a:t>Add a bunch of complex code to throw others off (then just never run it)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Screen Shot 2014-02-11 at 10.25.17 AM.png" descr="Screen Shot 2014-02-11 at 10.25.1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257300"/>
            <a:ext cx="10261600" cy="7239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Rectangle"/>
          <p:cNvSpPr/>
          <p:nvPr/>
        </p:nvSpPr>
        <p:spPr>
          <a:xfrm>
            <a:off x="3758674" y="3177320"/>
            <a:ext cx="1505583" cy="321791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5" name="Rectangle"/>
          <p:cNvSpPr/>
          <p:nvPr/>
        </p:nvSpPr>
        <p:spPr>
          <a:xfrm>
            <a:off x="3758674" y="5571486"/>
            <a:ext cx="1505583" cy="321791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6" name="Rectangle"/>
          <p:cNvSpPr/>
          <p:nvPr/>
        </p:nvSpPr>
        <p:spPr>
          <a:xfrm>
            <a:off x="3758674" y="4361703"/>
            <a:ext cx="2281458" cy="321791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7" name="Rectangle"/>
          <p:cNvSpPr/>
          <p:nvPr/>
        </p:nvSpPr>
        <p:spPr>
          <a:xfrm>
            <a:off x="3758674" y="6755869"/>
            <a:ext cx="2281458" cy="321791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" grpId="1" animBg="1" advAuto="0"/>
      <p:bldP spid="557" grpId="2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creen Shot 2014-02-11 at 10.27.44 AM.png" descr="Screen Shot 2014-02-11 at 10.27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550" y="2660650"/>
            <a:ext cx="11315700" cy="4432300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Rectangle"/>
          <p:cNvSpPr/>
          <p:nvPr/>
        </p:nvSpPr>
        <p:spPr>
          <a:xfrm>
            <a:off x="1779497" y="6481269"/>
            <a:ext cx="897190" cy="321791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Screen Shot 2014-02-11 at 10.26.53 AM.png" descr="Screen Shot 2014-02-11 at 10.26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520700"/>
            <a:ext cx="11201400" cy="8712200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Rectangle"/>
          <p:cNvSpPr/>
          <p:nvPr/>
        </p:nvSpPr>
        <p:spPr>
          <a:xfrm>
            <a:off x="4891913" y="8588136"/>
            <a:ext cx="1129313" cy="321791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4" name="Rectangle"/>
          <p:cNvSpPr/>
          <p:nvPr/>
        </p:nvSpPr>
        <p:spPr>
          <a:xfrm>
            <a:off x="3502819" y="4033861"/>
            <a:ext cx="3238444" cy="321791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5" name="Rectangle"/>
          <p:cNvSpPr/>
          <p:nvPr/>
        </p:nvSpPr>
        <p:spPr>
          <a:xfrm>
            <a:off x="3502819" y="7324884"/>
            <a:ext cx="3238444" cy="614299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olymorph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Polymorphic</a:t>
            </a:r>
          </a:p>
        </p:txBody>
      </p:sp>
      <p:pic>
        <p:nvPicPr>
          <p:cNvPr id="568" name="Screen Shot 2014-02-11 at 10.30.20 AM.png" descr="Screen Shot 2014-02-11 at 10.30.2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266" y="1677272"/>
            <a:ext cx="10121901" cy="7899401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When can AV software successfully scan?"/>
          <p:cNvSpPr txBox="1"/>
          <p:nvPr/>
        </p:nvSpPr>
        <p:spPr>
          <a:xfrm>
            <a:off x="1510942" y="8511305"/>
            <a:ext cx="93125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When can AV software successfully scan?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Metamorph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Metamorphic</a:t>
            </a:r>
          </a:p>
        </p:txBody>
      </p:sp>
      <p:pic>
        <p:nvPicPr>
          <p:cNvPr id="572" name="Screen Shot 2014-02-11 at 10.31.16 AM.png" descr="Screen Shot 2014-02-11 at 10.31.1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4238" y="2025650"/>
            <a:ext cx="9817101" cy="7454900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When can AV software successfully scan?"/>
          <p:cNvSpPr txBox="1"/>
          <p:nvPr/>
        </p:nvSpPr>
        <p:spPr>
          <a:xfrm>
            <a:off x="1510942" y="8511305"/>
            <a:ext cx="93125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When can AV software successfully scan?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Detecting metamorphic virus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Detecting metamorphic viruses?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How does malware ru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does malware run?</a:t>
            </a:r>
          </a:p>
        </p:txBody>
      </p:sp>
      <p:sp>
        <p:nvSpPr>
          <p:cNvPr id="323" name="Attacks a user- or network-facing vulnerable servic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741114" cy="6286500"/>
          </a:xfrm>
          <a:prstGeom prst="rect">
            <a:avLst/>
          </a:prstGeom>
        </p:spPr>
        <p:txBody>
          <a:bodyPr/>
          <a:lstStyle/>
          <a:p>
            <a:r>
              <a:t>Attacks a user- or network-facing </a:t>
            </a:r>
            <a:r>
              <a:rPr>
                <a:solidFill>
                  <a:schemeClr val="accent5"/>
                </a:solidFill>
              </a:rPr>
              <a:t>vulnerable service</a:t>
            </a:r>
          </a:p>
          <a:p>
            <a:pPr lvl="1"/>
            <a:r>
              <a:t>e.g., using techniques from prior lectures</a:t>
            </a:r>
          </a:p>
          <a:p>
            <a:r>
              <a:rPr>
                <a:solidFill>
                  <a:schemeClr val="accent5"/>
                </a:solidFill>
              </a:rPr>
              <a:t>Backdoor</a:t>
            </a:r>
            <a:r>
              <a:t>: Added by a malicious developer</a:t>
            </a:r>
          </a:p>
          <a:p>
            <a:r>
              <a:rPr>
                <a:solidFill>
                  <a:schemeClr val="accent5"/>
                </a:solidFill>
              </a:rPr>
              <a:t>Social engineering</a:t>
            </a:r>
            <a:r>
              <a:t>: Trick user into running/clicking</a:t>
            </a:r>
          </a:p>
          <a:p>
            <a:r>
              <a:rPr>
                <a:solidFill>
                  <a:schemeClr val="accent5"/>
                </a:solidFill>
              </a:rPr>
              <a:t>Trojan horse</a:t>
            </a:r>
            <a:r>
              <a:t>: Offer a good service, add in the bad</a:t>
            </a:r>
          </a:p>
          <a:p>
            <a:r>
              <a:t>Attacker with physical access installs &amp; runs 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1" build="p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canning isn’t enoug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Scanning isn’t enough</a:t>
            </a:r>
          </a:p>
        </p:txBody>
      </p:sp>
      <p:sp>
        <p:nvSpPr>
          <p:cNvPr id="578" name="Need to analyze execution behavio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Need to analyze</a:t>
            </a:r>
            <a:r>
              <a:rPr>
                <a:solidFill>
                  <a:schemeClr val="accent5"/>
                </a:solidFill>
              </a:rPr>
              <a:t> execution behavior</a:t>
            </a:r>
          </a:p>
          <a:p>
            <a:r>
              <a:t>Two broad stages in practice (both take place in a safe environment, like gdb or a virtual machine)</a:t>
            </a:r>
          </a:p>
          <a:p>
            <a:pPr marL="1270000" lvl="1" indent="-635000">
              <a:buSzPct val="100000"/>
              <a:buAutoNum type="arabicPeriod"/>
            </a:pPr>
            <a:r>
              <a:t>AV company analyzes new virus to find </a:t>
            </a:r>
            <a:r>
              <a:rPr>
                <a:solidFill>
                  <a:schemeClr val="accent5"/>
                </a:solidFill>
              </a:rPr>
              <a:t>behavioral signature</a:t>
            </a:r>
          </a:p>
          <a:p>
            <a:pPr marL="1270000" lvl="1" indent="-635000">
              <a:buSzPct val="100000"/>
              <a:buAutoNum type="arabicPeriod"/>
            </a:pPr>
            <a:r>
              <a:t>AV system at end host analyzes suspect code to see if it matches the signature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1" build="p" bldLvl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Detecting metamorphic viru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Detecting metamorphic viruses</a:t>
            </a:r>
          </a:p>
        </p:txBody>
      </p:sp>
      <p:sp>
        <p:nvSpPr>
          <p:cNvPr id="583" name="Countermeasures…"/>
          <p:cNvSpPr txBox="1">
            <a:spLocks noGrp="1"/>
          </p:cNvSpPr>
          <p:nvPr>
            <p:ph type="body" idx="1"/>
          </p:nvPr>
        </p:nvSpPr>
        <p:spPr>
          <a:xfrm>
            <a:off x="952500" y="2286991"/>
            <a:ext cx="11099800" cy="5857943"/>
          </a:xfrm>
          <a:prstGeom prst="rect">
            <a:avLst/>
          </a:prstGeom>
        </p:spPr>
        <p:txBody>
          <a:bodyPr/>
          <a:lstStyle/>
          <a:p>
            <a:r>
              <a:t>Countermeasures</a:t>
            </a:r>
          </a:p>
          <a:p>
            <a:pPr lvl="1"/>
            <a:r>
              <a:t>Change slowly (hard to observe pattern)</a:t>
            </a:r>
          </a:p>
          <a:p>
            <a:pPr lvl="1"/>
            <a:r>
              <a:t>Detect if you are in a safe execution environment (e.g., gdb) and act differently</a:t>
            </a:r>
          </a:p>
          <a:p>
            <a:r>
              <a:t>Counter-countermeasures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Detect detection</a:t>
            </a:r>
            <a:r>
              <a:t> and skip those parts</a:t>
            </a:r>
          </a:p>
          <a:p>
            <a:r>
              <a:t>Counter-counter-counter…. Arms race</a:t>
            </a:r>
          </a:p>
        </p:txBody>
      </p:sp>
      <p:sp>
        <p:nvSpPr>
          <p:cNvPr id="584" name="Attackers have the upper hand:…"/>
          <p:cNvSpPr txBox="1"/>
          <p:nvPr/>
        </p:nvSpPr>
        <p:spPr>
          <a:xfrm>
            <a:off x="2180877" y="8302099"/>
            <a:ext cx="864304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Attackers have the upper hand:</a:t>
            </a:r>
          </a:p>
          <a:p>
            <a: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AV systems hand out signature </a:t>
            </a:r>
            <a:r>
              <a:rPr i="1"/>
              <a:t>oracles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2" build="p" animBg="1" advAuto="0"/>
      <p:bldP spid="584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rypting services"/>
          <p:cNvSpPr txBox="1">
            <a:spLocks noGrp="1"/>
          </p:cNvSpPr>
          <p:nvPr>
            <p:ph type="title"/>
          </p:nvPr>
        </p:nvSpPr>
        <p:spPr>
          <a:xfrm>
            <a:off x="952500" y="98151"/>
            <a:ext cx="11099800" cy="1376760"/>
          </a:xfrm>
          <a:prstGeom prst="rect">
            <a:avLst/>
          </a:prstGeom>
        </p:spPr>
        <p:txBody>
          <a:bodyPr/>
          <a:lstStyle/>
          <a:p>
            <a:r>
              <a:t>Crypting services</a:t>
            </a:r>
          </a:p>
        </p:txBody>
      </p:sp>
      <p:grpSp>
        <p:nvGrpSpPr>
          <p:cNvPr id="593" name="Group"/>
          <p:cNvGrpSpPr/>
          <p:nvPr/>
        </p:nvGrpSpPr>
        <p:grpSpPr>
          <a:xfrm>
            <a:off x="597117" y="2883525"/>
            <a:ext cx="2490065" cy="792323"/>
            <a:chOff x="0" y="0"/>
            <a:chExt cx="2490063" cy="792322"/>
          </a:xfrm>
        </p:grpSpPr>
        <p:sp>
          <p:nvSpPr>
            <p:cNvPr id="591" name="code"/>
            <p:cNvSpPr txBox="1"/>
            <p:nvPr/>
          </p:nvSpPr>
          <p:spPr>
            <a:xfrm>
              <a:off x="635203" y="0"/>
              <a:ext cx="11562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code</a:t>
              </a:r>
            </a:p>
          </p:txBody>
        </p:sp>
        <p:sp>
          <p:nvSpPr>
            <p:cNvPr id="592" name="Line"/>
            <p:cNvSpPr/>
            <p:nvPr/>
          </p:nvSpPr>
          <p:spPr>
            <a:xfrm>
              <a:off x="0" y="792322"/>
              <a:ext cx="249006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594" name="Crypting service"/>
          <p:cNvSpPr/>
          <p:nvPr/>
        </p:nvSpPr>
        <p:spPr>
          <a:xfrm>
            <a:off x="3147449" y="3215031"/>
            <a:ext cx="3987277" cy="2131044"/>
          </a:xfrm>
          <a:prstGeom prst="roundRect">
            <a:avLst>
              <a:gd name="adj" fmla="val 8939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Crypting service</a:t>
            </a:r>
          </a:p>
        </p:txBody>
      </p:sp>
      <p:grpSp>
        <p:nvGrpSpPr>
          <p:cNvPr id="602" name="Group"/>
          <p:cNvGrpSpPr/>
          <p:nvPr/>
        </p:nvGrpSpPr>
        <p:grpSpPr>
          <a:xfrm>
            <a:off x="9084678" y="1823836"/>
            <a:ext cx="3019807" cy="4130022"/>
            <a:chOff x="0" y="0"/>
            <a:chExt cx="3019805" cy="4130020"/>
          </a:xfrm>
        </p:grpSpPr>
        <p:sp>
          <p:nvSpPr>
            <p:cNvPr id="595" name="AV"/>
            <p:cNvSpPr/>
            <p:nvPr/>
          </p:nvSpPr>
          <p:spPr>
            <a:xfrm>
              <a:off x="262047" y="1162276"/>
              <a:ext cx="1118824" cy="937451"/>
            </a:xfrm>
            <a:prstGeom prst="roundRect">
              <a:avLst>
                <a:gd name="adj" fmla="val 1845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AV</a:t>
              </a:r>
            </a:p>
          </p:txBody>
        </p:sp>
        <p:sp>
          <p:nvSpPr>
            <p:cNvPr id="596" name="AV"/>
            <p:cNvSpPr/>
            <p:nvPr/>
          </p:nvSpPr>
          <p:spPr>
            <a:xfrm>
              <a:off x="262047" y="2177423"/>
              <a:ext cx="1118824" cy="937451"/>
            </a:xfrm>
            <a:prstGeom prst="roundRect">
              <a:avLst>
                <a:gd name="adj" fmla="val 1845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AV</a:t>
              </a:r>
            </a:p>
          </p:txBody>
        </p:sp>
        <p:sp>
          <p:nvSpPr>
            <p:cNvPr id="597" name="AV"/>
            <p:cNvSpPr/>
            <p:nvPr/>
          </p:nvSpPr>
          <p:spPr>
            <a:xfrm>
              <a:off x="262047" y="3192570"/>
              <a:ext cx="1118824" cy="937451"/>
            </a:xfrm>
            <a:prstGeom prst="roundRect">
              <a:avLst>
                <a:gd name="adj" fmla="val 1845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AV</a:t>
              </a:r>
            </a:p>
          </p:txBody>
        </p:sp>
        <p:sp>
          <p:nvSpPr>
            <p:cNvPr id="598" name="AV"/>
            <p:cNvSpPr/>
            <p:nvPr/>
          </p:nvSpPr>
          <p:spPr>
            <a:xfrm>
              <a:off x="1499231" y="1162276"/>
              <a:ext cx="1118823" cy="937451"/>
            </a:xfrm>
            <a:prstGeom prst="roundRect">
              <a:avLst>
                <a:gd name="adj" fmla="val 1845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AV</a:t>
              </a:r>
            </a:p>
          </p:txBody>
        </p:sp>
        <p:sp>
          <p:nvSpPr>
            <p:cNvPr id="599" name="AV"/>
            <p:cNvSpPr/>
            <p:nvPr/>
          </p:nvSpPr>
          <p:spPr>
            <a:xfrm>
              <a:off x="1499231" y="2177423"/>
              <a:ext cx="1118823" cy="937451"/>
            </a:xfrm>
            <a:prstGeom prst="roundRect">
              <a:avLst>
                <a:gd name="adj" fmla="val 1845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AV</a:t>
              </a:r>
            </a:p>
          </p:txBody>
        </p:sp>
        <p:sp>
          <p:nvSpPr>
            <p:cNvPr id="600" name="AV"/>
            <p:cNvSpPr/>
            <p:nvPr/>
          </p:nvSpPr>
          <p:spPr>
            <a:xfrm>
              <a:off x="1499231" y="3192570"/>
              <a:ext cx="1118823" cy="937451"/>
            </a:xfrm>
            <a:prstGeom prst="roundRect">
              <a:avLst>
                <a:gd name="adj" fmla="val 1845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AV</a:t>
              </a:r>
            </a:p>
          </p:txBody>
        </p:sp>
        <p:sp>
          <p:nvSpPr>
            <p:cNvPr id="601" name="Many different vendors"/>
            <p:cNvSpPr txBox="1"/>
            <p:nvPr/>
          </p:nvSpPr>
          <p:spPr>
            <a:xfrm>
              <a:off x="0" y="-1"/>
              <a:ext cx="3019806" cy="1084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t>Many different</a:t>
              </a:r>
              <a:br/>
              <a:r>
                <a:t>vendors</a:t>
              </a:r>
            </a:p>
          </p:txBody>
        </p:sp>
      </p:grpSp>
      <p:grpSp>
        <p:nvGrpSpPr>
          <p:cNvPr id="605" name="Group"/>
          <p:cNvGrpSpPr/>
          <p:nvPr/>
        </p:nvGrpSpPr>
        <p:grpSpPr>
          <a:xfrm>
            <a:off x="533719" y="4812806"/>
            <a:ext cx="2553463" cy="854544"/>
            <a:chOff x="0" y="0"/>
            <a:chExt cx="2553462" cy="854543"/>
          </a:xfrm>
        </p:grpSpPr>
        <p:sp>
          <p:nvSpPr>
            <p:cNvPr id="603" name="“FUD” code"/>
            <p:cNvSpPr txBox="1"/>
            <p:nvPr/>
          </p:nvSpPr>
          <p:spPr>
            <a:xfrm>
              <a:off x="0" y="206843"/>
              <a:ext cx="255346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“FUD” code</a:t>
              </a:r>
            </a:p>
          </p:txBody>
        </p:sp>
        <p:sp>
          <p:nvSpPr>
            <p:cNvPr id="604" name="Line"/>
            <p:cNvSpPr/>
            <p:nvPr/>
          </p:nvSpPr>
          <p:spPr>
            <a:xfrm>
              <a:off x="0" y="0"/>
              <a:ext cx="2553463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606" name="Iteratively obfuscate the…"/>
          <p:cNvSpPr txBox="1"/>
          <p:nvPr/>
        </p:nvSpPr>
        <p:spPr>
          <a:xfrm>
            <a:off x="2402688" y="5767513"/>
            <a:ext cx="54768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Iteratively obfuscate the</a:t>
            </a:r>
          </a:p>
          <a:p>
            <a:r>
              <a:t>code (encrypt + jmp + …)</a:t>
            </a:r>
          </a:p>
        </p:txBody>
      </p:sp>
      <p:grpSp>
        <p:nvGrpSpPr>
          <p:cNvPr id="609" name="Group"/>
          <p:cNvGrpSpPr/>
          <p:nvPr/>
        </p:nvGrpSpPr>
        <p:grpSpPr>
          <a:xfrm>
            <a:off x="7137757" y="4607458"/>
            <a:ext cx="2144495" cy="1286224"/>
            <a:chOff x="0" y="0"/>
            <a:chExt cx="2144494" cy="1286223"/>
          </a:xfrm>
        </p:grpSpPr>
        <p:sp>
          <p:nvSpPr>
            <p:cNvPr id="620" name="Connection Line"/>
            <p:cNvSpPr/>
            <p:nvPr/>
          </p:nvSpPr>
          <p:spPr>
            <a:xfrm>
              <a:off x="0" y="0"/>
              <a:ext cx="2144495" cy="55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6" extrusionOk="0">
                  <a:moveTo>
                    <a:pt x="0" y="1183"/>
                  </a:moveTo>
                  <a:cubicBezTo>
                    <a:pt x="6719" y="21600"/>
                    <a:pt x="13919" y="21206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608" name="detected"/>
            <p:cNvSpPr txBox="1"/>
            <p:nvPr/>
          </p:nvSpPr>
          <p:spPr>
            <a:xfrm>
              <a:off x="98847" y="638523"/>
              <a:ext cx="194401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detected</a:t>
              </a:r>
            </a:p>
          </p:txBody>
        </p:sp>
      </p:grpSp>
      <p:grpSp>
        <p:nvGrpSpPr>
          <p:cNvPr id="612" name="Group"/>
          <p:cNvGrpSpPr/>
          <p:nvPr/>
        </p:nvGrpSpPr>
        <p:grpSpPr>
          <a:xfrm>
            <a:off x="7147371" y="2755365"/>
            <a:ext cx="2144495" cy="1206639"/>
            <a:chOff x="0" y="0"/>
            <a:chExt cx="2144494" cy="1206638"/>
          </a:xfrm>
        </p:grpSpPr>
        <p:sp>
          <p:nvSpPr>
            <p:cNvPr id="621" name="Connection Line"/>
            <p:cNvSpPr/>
            <p:nvPr/>
          </p:nvSpPr>
          <p:spPr>
            <a:xfrm>
              <a:off x="0" y="647638"/>
              <a:ext cx="2144495" cy="55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5" extrusionOk="0">
                  <a:moveTo>
                    <a:pt x="0" y="16205"/>
                  </a:moveTo>
                  <a:cubicBezTo>
                    <a:pt x="7661" y="-5007"/>
                    <a:pt x="14861" y="-5395"/>
                    <a:pt x="21600" y="1504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611" name="code"/>
            <p:cNvSpPr txBox="1"/>
            <p:nvPr/>
          </p:nvSpPr>
          <p:spPr>
            <a:xfrm>
              <a:off x="495406" y="0"/>
              <a:ext cx="115626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code</a:t>
              </a:r>
            </a:p>
          </p:txBody>
        </p:sp>
      </p:grpSp>
      <p:sp>
        <p:nvSpPr>
          <p:cNvPr id="613" name="Until the obfuscated code is “fully undetectable”"/>
          <p:cNvSpPr txBox="1"/>
          <p:nvPr/>
        </p:nvSpPr>
        <p:spPr>
          <a:xfrm>
            <a:off x="2441093" y="7206333"/>
            <a:ext cx="539999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Until the obfuscated code</a:t>
            </a:r>
            <a:br/>
            <a:r>
              <a:t>is “fully undetectable”</a:t>
            </a:r>
          </a:p>
        </p:txBody>
      </p:sp>
      <p:grpSp>
        <p:nvGrpSpPr>
          <p:cNvPr id="616" name="Group"/>
          <p:cNvGrpSpPr/>
          <p:nvPr/>
        </p:nvGrpSpPr>
        <p:grpSpPr>
          <a:xfrm>
            <a:off x="7147371" y="2755365"/>
            <a:ext cx="2144495" cy="1206639"/>
            <a:chOff x="0" y="0"/>
            <a:chExt cx="2144494" cy="1206638"/>
          </a:xfrm>
        </p:grpSpPr>
        <p:sp>
          <p:nvSpPr>
            <p:cNvPr id="622" name="Connection Line"/>
            <p:cNvSpPr/>
            <p:nvPr/>
          </p:nvSpPr>
          <p:spPr>
            <a:xfrm>
              <a:off x="0" y="647638"/>
              <a:ext cx="2144495" cy="55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5" extrusionOk="0">
                  <a:moveTo>
                    <a:pt x="0" y="16205"/>
                  </a:moveTo>
                  <a:cubicBezTo>
                    <a:pt x="7661" y="-5007"/>
                    <a:pt x="14861" y="-5395"/>
                    <a:pt x="21600" y="1504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615" name="CoDe"/>
            <p:cNvSpPr txBox="1"/>
            <p:nvPr/>
          </p:nvSpPr>
          <p:spPr>
            <a:xfrm>
              <a:off x="432084" y="0"/>
              <a:ext cx="128290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CoDe</a:t>
              </a:r>
            </a:p>
          </p:txBody>
        </p:sp>
      </p:grpSp>
      <p:grpSp>
        <p:nvGrpSpPr>
          <p:cNvPr id="619" name="Group"/>
          <p:cNvGrpSpPr/>
          <p:nvPr/>
        </p:nvGrpSpPr>
        <p:grpSpPr>
          <a:xfrm>
            <a:off x="7137757" y="4607458"/>
            <a:ext cx="2144495" cy="1286224"/>
            <a:chOff x="0" y="0"/>
            <a:chExt cx="2144494" cy="1286223"/>
          </a:xfrm>
        </p:grpSpPr>
        <p:sp>
          <p:nvSpPr>
            <p:cNvPr id="623" name="Connection Line"/>
            <p:cNvSpPr/>
            <p:nvPr/>
          </p:nvSpPr>
          <p:spPr>
            <a:xfrm>
              <a:off x="0" y="0"/>
              <a:ext cx="2144495" cy="55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6" extrusionOk="0">
                  <a:moveTo>
                    <a:pt x="0" y="1183"/>
                  </a:moveTo>
                  <a:cubicBezTo>
                    <a:pt x="6719" y="21600"/>
                    <a:pt x="13919" y="21206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618" name="clear"/>
            <p:cNvSpPr txBox="1"/>
            <p:nvPr/>
          </p:nvSpPr>
          <p:spPr>
            <a:xfrm>
              <a:off x="505527" y="638523"/>
              <a:ext cx="113065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clear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99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499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99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499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499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" grpId="1" animBg="1" advAuto="0"/>
      <p:bldP spid="602" grpId="2" animBg="1" advAuto="0"/>
      <p:bldP spid="605" grpId="11" animBg="1" advAuto="0"/>
      <p:bldP spid="606" grpId="5" animBg="1" advAuto="0"/>
      <p:bldP spid="609" grpId="4" animBg="1" advAuto="0"/>
      <p:bldP spid="609" grpId="7" animBg="1" advAuto="0"/>
      <p:bldP spid="612" grpId="3" animBg="1" advAuto="0"/>
      <p:bldP spid="612" grpId="6" animBg="1" advAuto="0"/>
      <p:bldP spid="613" grpId="10" animBg="1" advAuto="0"/>
      <p:bldP spid="616" grpId="8" animBg="1" advAuto="0"/>
      <p:bldP spid="619" grpId="9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o how much malware is out ther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z="5440"/>
            </a:lvl1pPr>
          </a:lstStyle>
          <a:p>
            <a:r>
              <a:t>So how much malware is out there?</a:t>
            </a:r>
          </a:p>
        </p:txBody>
      </p:sp>
      <p:sp>
        <p:nvSpPr>
          <p:cNvPr id="628" name="Polymorphic and metamorphic viruses can make it easy to miscount virus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Polymorphic and metamorphic viruses can make it easy to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miscount</a:t>
            </a:r>
            <a:r>
              <a:t> viruses</a:t>
            </a:r>
          </a:p>
          <a:p>
            <a:r>
              <a:t>Take numbers with a grain of salt</a:t>
            </a:r>
          </a:p>
          <a:p>
            <a:pPr lvl="1"/>
            <a:r>
              <a:t>Large numbers are in the AV vendors’ best interest</a:t>
            </a:r>
          </a:p>
          <a:p>
            <a:r>
              <a:t>Previously, most malware was showy</a:t>
            </a:r>
          </a:p>
          <a:p>
            <a:pPr lvl="1"/>
            <a:r>
              <a:t>Now primary goal is frequently to not get noticed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Screen Shot 2014-02-11 at 10.47.54 AM.png" descr="Screen Shot 2014-02-11 at 10.47.5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412" y="84112"/>
            <a:ext cx="12033976" cy="9585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How do we clean up an infecti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5680"/>
            </a:lvl1pPr>
          </a:lstStyle>
          <a:p>
            <a:r>
              <a:t>How do we clean up an infection?</a:t>
            </a:r>
          </a:p>
        </p:txBody>
      </p:sp>
      <p:sp>
        <p:nvSpPr>
          <p:cNvPr id="633" name="Depends what the virus did, but.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Depends what the virus did, but..</a:t>
            </a:r>
          </a:p>
          <a:p>
            <a:r>
              <a:t>May require restoring / repairing files</a:t>
            </a:r>
          </a:p>
          <a:p>
            <a:pPr lvl="1"/>
            <a:r>
              <a:t>A service that antivirus companies sell</a:t>
            </a:r>
          </a:p>
          <a:p>
            <a:r>
              <a:t>What if the virus ran as root?</a:t>
            </a:r>
          </a:p>
          <a:p>
            <a:pPr lvl="1"/>
            <a:r>
              <a:t>May need to rebuild the entire system</a:t>
            </a:r>
          </a:p>
          <a:p>
            <a:r>
              <a:t>So what, just recompile it?</a:t>
            </a:r>
          </a:p>
          <a:p>
            <a:pPr lvl="1"/>
            <a:r>
              <a:t>What if the malware left a backdoor in your compiler?</a:t>
            </a:r>
          </a:p>
          <a:p>
            <a:pPr lvl="2"/>
            <a:r>
              <a:t>Compile the malware back into the compiler</a:t>
            </a:r>
          </a:p>
          <a:p>
            <a:pPr lvl="1"/>
            <a:r>
              <a:t>May need to use original media and data backups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Malware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Malware summary</a:t>
            </a:r>
          </a:p>
        </p:txBody>
      </p:sp>
      <p:sp>
        <p:nvSpPr>
          <p:cNvPr id="1060" name="Technological arms race between those who wish to detect and those who wish to evade dete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Technological arms race between those who wish to detect and those who wish to evade detection</a:t>
            </a:r>
          </a:p>
          <a:p>
            <a:r>
              <a:t>Started off innocuously</a:t>
            </a:r>
          </a:p>
          <a:p>
            <a:r>
              <a:t>Became professional, commoditized</a:t>
            </a:r>
          </a:p>
          <a:p>
            <a:pPr lvl="1"/>
            <a:r>
              <a:t>Economics, cyber warfare, corporate espionage</a:t>
            </a:r>
          </a:p>
          <a:p>
            <a:r>
              <a:t>Advanced detection: based on behavior, anomalies</a:t>
            </a:r>
          </a:p>
          <a:p>
            <a:pPr lvl="1"/>
            <a:r>
              <a:t>Must react to attacker responses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What does malware d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does malware do?</a:t>
            </a:r>
          </a:p>
        </p:txBody>
      </p:sp>
      <p:sp>
        <p:nvSpPr>
          <p:cNvPr id="328" name="Potentially nearly anything (subject to permission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0040" indent="-320040" defTabSz="420624">
              <a:spcBef>
                <a:spcPts val="1400"/>
              </a:spcBef>
              <a:defRPr sz="2592"/>
            </a:pPr>
            <a:r>
              <a:t>Potentially nearly anything (subject to permissions)</a:t>
            </a:r>
          </a:p>
          <a:p>
            <a:pPr marL="320040" indent="-320040" defTabSz="420624">
              <a:spcBef>
                <a:spcPts val="1400"/>
              </a:spcBef>
              <a:defRPr sz="2592"/>
            </a:pPr>
            <a:r>
              <a:rPr>
                <a:solidFill>
                  <a:srgbClr val="020000"/>
                </a:solidFill>
              </a:rPr>
              <a:t>Brag</a:t>
            </a:r>
            <a:r>
              <a:t>: “APRIL 1st HA HA HA HA YOU HAVE A VIRUS!”</a:t>
            </a:r>
          </a:p>
          <a:p>
            <a:pPr marL="320040" indent="-320040" defTabSz="420624">
              <a:spcBef>
                <a:spcPts val="1400"/>
              </a:spcBef>
              <a:defRPr sz="2592"/>
            </a:pPr>
            <a:r>
              <a:t>Destroy: files, hardware</a:t>
            </a:r>
          </a:p>
          <a:p>
            <a:pPr marL="320040" indent="-320040" defTabSz="420624">
              <a:spcBef>
                <a:spcPts val="1400"/>
              </a:spcBef>
              <a:defRPr sz="2592"/>
            </a:pPr>
            <a:r>
              <a:t>Crash the machine, e.g., by over-consuming resource</a:t>
            </a:r>
          </a:p>
          <a:p>
            <a:pPr marL="640080" lvl="1" indent="-320040" defTabSz="420624">
              <a:spcBef>
                <a:spcPts val="1400"/>
              </a:spcBef>
              <a:defRPr sz="2592"/>
            </a:pPr>
            <a:r>
              <a:rPr>
                <a:solidFill>
                  <a:schemeClr val="accent5"/>
                </a:solidFill>
              </a:rPr>
              <a:t>Fork bombing</a:t>
            </a:r>
            <a:r>
              <a:t> or “rabbits”: while(1) { fork(); </a:t>
            </a:r>
          </a:p>
          <a:p>
            <a:pPr marL="320040" indent="-320040" defTabSz="420624">
              <a:spcBef>
                <a:spcPts val="1400"/>
              </a:spcBef>
              <a:defRPr sz="2592"/>
            </a:pPr>
            <a:r>
              <a:t>Steal information (“exfiltrate”)</a:t>
            </a:r>
          </a:p>
          <a:p>
            <a:pPr marL="320040" indent="-320040" defTabSz="420624">
              <a:spcBef>
                <a:spcPts val="1400"/>
              </a:spcBef>
              <a:defRPr sz="2592"/>
            </a:pPr>
            <a:r>
              <a:t>Launch external attacks: spam, click fraud, DoS</a:t>
            </a:r>
          </a:p>
          <a:p>
            <a:pPr marL="320040" indent="-320040" defTabSz="420624">
              <a:spcBef>
                <a:spcPts val="1400"/>
              </a:spcBef>
              <a:defRPr sz="2592"/>
            </a:pPr>
            <a:r>
              <a:rPr>
                <a:solidFill>
                  <a:schemeClr val="accent5"/>
                </a:solidFill>
              </a:rPr>
              <a:t>Ransomware</a:t>
            </a:r>
            <a:r>
              <a:t>: e.g., by encrypting files</a:t>
            </a:r>
          </a:p>
          <a:p>
            <a:pPr marL="320040" indent="-320040" defTabSz="420624">
              <a:spcBef>
                <a:spcPts val="1400"/>
              </a:spcBef>
              <a:defRPr sz="2592"/>
            </a:pPr>
            <a:r>
              <a:rPr>
                <a:solidFill>
                  <a:schemeClr val="accent5"/>
                </a:solidFill>
              </a:rPr>
              <a:t>Rootkits</a:t>
            </a:r>
            <a:r>
              <a:t>: Hide from user or software-based detection</a:t>
            </a:r>
          </a:p>
          <a:p>
            <a:pPr marL="640080" lvl="1" indent="-320040" defTabSz="420624">
              <a:spcBef>
                <a:spcPts val="1400"/>
              </a:spcBef>
              <a:defRPr sz="2592"/>
            </a:pPr>
            <a:r>
              <a:t>Often by modifying the kernel</a:t>
            </a:r>
          </a:p>
          <a:p>
            <a:pPr marL="320040" indent="-320040" defTabSz="420624">
              <a:spcBef>
                <a:spcPts val="1400"/>
              </a:spcBef>
              <a:defRPr sz="2592"/>
            </a:pPr>
            <a:r>
              <a:rPr>
                <a:solidFill>
                  <a:schemeClr val="accent5"/>
                </a:solidFill>
              </a:rPr>
              <a:t>Man-in-the-middle attacks</a:t>
            </a:r>
            <a:r>
              <a:t> to sit between UI and reality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Viruses vs. wor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Viruses vs. worms</a:t>
            </a:r>
          </a:p>
        </p:txBody>
      </p:sp>
      <p:sp>
        <p:nvSpPr>
          <p:cNvPr id="346" name="Virus: Run when user initiates something…"/>
          <p:cNvSpPr txBox="1">
            <a:spLocks noGrp="1"/>
          </p:cNvSpPr>
          <p:nvPr>
            <p:ph type="body" idx="1"/>
          </p:nvPr>
        </p:nvSpPr>
        <p:spPr>
          <a:xfrm>
            <a:off x="952500" y="22987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accent5"/>
                </a:solidFill>
              </a:rPr>
              <a:t>Virus</a:t>
            </a:r>
            <a:r>
              <a:t>: Run when user initiates something</a:t>
            </a:r>
          </a:p>
          <a:p>
            <a:pPr lvl="1"/>
            <a:r>
              <a:t>Run program open attachment, boot machine</a:t>
            </a:r>
          </a:p>
          <a:p>
            <a:pPr lvl="1"/>
            <a:r>
              <a:t>Typically infects by altering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stored</a:t>
            </a:r>
            <a:r>
              <a:t> code</a:t>
            </a:r>
          </a:p>
          <a:p>
            <a:pPr lvl="1"/>
            <a:r>
              <a:t>Self-propagating: Create new instance elsewhere</a:t>
            </a:r>
          </a:p>
          <a:p>
            <a:r>
              <a:rPr>
                <a:solidFill>
                  <a:schemeClr val="accent5"/>
                </a:solidFill>
              </a:rPr>
              <a:t>Worm</a:t>
            </a:r>
            <a:r>
              <a:t>: Runs while another program is running</a:t>
            </a:r>
          </a:p>
          <a:p>
            <a:pPr lvl="1"/>
            <a:r>
              <a:t>No user intervention required</a:t>
            </a:r>
          </a:p>
          <a:p>
            <a:pPr lvl="1"/>
            <a:r>
              <a:t>Typically infects by altering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running</a:t>
            </a:r>
            <a:r>
              <a:t> code</a:t>
            </a:r>
          </a:p>
          <a:p>
            <a:pPr lvl="1"/>
            <a:r>
              <a:t>Self-propagating: infect running code elsewhere</a:t>
            </a:r>
          </a:p>
        </p:txBody>
      </p:sp>
      <p:sp>
        <p:nvSpPr>
          <p:cNvPr id="347" name="The line between these is thin and blurry; some are both"/>
          <p:cNvSpPr txBox="1"/>
          <p:nvPr/>
        </p:nvSpPr>
        <p:spPr>
          <a:xfrm>
            <a:off x="310021" y="8718339"/>
            <a:ext cx="12384758" cy="6731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line between these is thin and blurry; some are both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2" build="p" animBg="1" advAuto="0"/>
      <p:bldP spid="34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chnical challen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Technical challenges</a:t>
            </a:r>
          </a:p>
        </p:txBody>
      </p:sp>
      <p:sp>
        <p:nvSpPr>
          <p:cNvPr id="350" name="Viruses: Detection…"/>
          <p:cNvSpPr txBox="1">
            <a:spLocks noGrp="1"/>
          </p:cNvSpPr>
          <p:nvPr>
            <p:ph type="body" idx="1"/>
          </p:nvPr>
        </p:nvSpPr>
        <p:spPr>
          <a:xfrm>
            <a:off x="714672" y="2228850"/>
            <a:ext cx="11575456" cy="66390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t>Viruses: Detection</a:t>
            </a:r>
          </a:p>
          <a:p>
            <a:pPr lvl="1"/>
            <a:r>
              <a:t>Antivirus software wants to detect</a:t>
            </a:r>
          </a:p>
          <a:p>
            <a:pPr lvl="1"/>
            <a:r>
              <a:t>Virus writers want to avoid detection as long as possible</a:t>
            </a:r>
          </a:p>
          <a:p>
            <a:pPr lvl="1"/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Evade</a:t>
            </a:r>
            <a:r>
              <a:t> human response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Worms: Spreading</a:t>
            </a:r>
          </a:p>
          <a:p>
            <a:pPr lvl="1"/>
            <a:r>
              <a:t>The goal is to hit as many machines and as quickly as possible</a:t>
            </a:r>
          </a:p>
          <a:p>
            <a:pPr lvl="1"/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Outpace</a:t>
            </a:r>
            <a:r>
              <a:t> human response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Viru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Viruses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Viru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Viruses</a:t>
            </a:r>
          </a:p>
        </p:txBody>
      </p:sp>
      <p:sp>
        <p:nvSpPr>
          <p:cNvPr id="355" name="They are opportunistic: they will eventually be run due to user a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3200"/>
              </a:spcBef>
              <a:defRPr sz="2807"/>
            </a:pPr>
            <a:r>
              <a:t>They are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opportunistic</a:t>
            </a:r>
            <a:r>
              <a:t>: they will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eventually</a:t>
            </a:r>
            <a:r>
              <a:t> be run due to user action</a:t>
            </a:r>
          </a:p>
          <a:p>
            <a:pPr marL="346709" indent="-346709" defTabSz="455675">
              <a:spcBef>
                <a:spcPts val="3200"/>
              </a:spcBef>
              <a:defRPr sz="2807"/>
            </a:pPr>
            <a:r>
              <a:t>Two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orthogonal</a:t>
            </a:r>
            <a:r>
              <a:t> aspects define a virus:</a:t>
            </a:r>
          </a:p>
          <a:p>
            <a:pPr marL="990600" lvl="1" indent="-495300" defTabSz="455675">
              <a:spcBef>
                <a:spcPts val="1100"/>
              </a:spcBef>
              <a:buSzPct val="100000"/>
              <a:buAutoNum type="arabicPeriod"/>
              <a:defRPr sz="2807"/>
            </a:pPr>
            <a:r>
              <a:t>How does it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propagate</a:t>
            </a:r>
            <a:r>
              <a:t>?</a:t>
            </a:r>
          </a:p>
          <a:p>
            <a:pPr marL="990600" lvl="1" indent="-495300" defTabSz="455675">
              <a:spcBef>
                <a:spcPts val="1100"/>
              </a:spcBef>
              <a:buSzPct val="100000"/>
              <a:buAutoNum type="arabicPeriod"/>
              <a:defRPr sz="2807"/>
            </a:pPr>
            <a:r>
              <a:t>What else does it do (what is the “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payload</a:t>
            </a:r>
            <a:r>
              <a:t>”)?</a:t>
            </a:r>
          </a:p>
          <a:p>
            <a:pPr marL="346709" indent="-346709" defTabSz="455675">
              <a:spcBef>
                <a:spcPts val="3200"/>
              </a:spcBef>
              <a:defRPr sz="2807"/>
            </a:pPr>
            <a:r>
              <a:t>General infection strategy: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t>Alter some existing code to include the virus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t>Share it, expect users to (unwittingly, possibly automatically) re-share</a:t>
            </a:r>
          </a:p>
          <a:p>
            <a:pPr marL="346709" indent="-346709" defTabSz="455675">
              <a:spcBef>
                <a:spcPts val="3200"/>
              </a:spcBef>
              <a:defRPr sz="2807"/>
            </a:pPr>
            <a:r>
              <a:t>Viruses have been around since at least the 70s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lassified by what they infe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t>Classified by what they infect</a:t>
            </a:r>
          </a:p>
        </p:txBody>
      </p:sp>
      <p:sp>
        <p:nvSpPr>
          <p:cNvPr id="358" name="Document virus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485" indent="-324485" defTabSz="426466">
              <a:spcBef>
                <a:spcPts val="3000"/>
              </a:spcBef>
              <a:defRPr sz="2628"/>
            </a:pPr>
            <a:r>
              <a:rPr>
                <a:solidFill>
                  <a:schemeClr val="accent5"/>
                </a:solidFill>
              </a:rPr>
              <a:t>Document viruses</a:t>
            </a:r>
          </a:p>
          <a:p>
            <a:pPr marL="648970" lvl="1" indent="-324485" defTabSz="426466">
              <a:spcBef>
                <a:spcPts val="1000"/>
              </a:spcBef>
              <a:defRPr sz="2628"/>
            </a:pPr>
            <a:r>
              <a:t>Implemented within a formatted document (Word, PDF, etc.)</a:t>
            </a:r>
          </a:p>
          <a:p>
            <a:pPr marL="648970" lvl="1" indent="-324485" defTabSz="426466">
              <a:spcBef>
                <a:spcPts val="1000"/>
              </a:spcBef>
              <a:defRPr sz="2628"/>
            </a:pPr>
            <a:r>
              <a:t>Enabled by macros, javascript</a:t>
            </a:r>
          </a:p>
          <a:p>
            <a:pPr marL="648970" lvl="1" indent="-324485" defTabSz="426466">
              <a:spcBef>
                <a:spcPts val="1000"/>
              </a:spcBef>
              <a:defRPr sz="2628"/>
            </a:pPr>
            <a:r>
              <a:t>(Why you shouldn’t open random attachments)</a:t>
            </a:r>
          </a:p>
          <a:p>
            <a:pPr marL="324485" indent="-324485" defTabSz="426466">
              <a:spcBef>
                <a:spcPts val="3000"/>
              </a:spcBef>
              <a:defRPr sz="2628"/>
            </a:pPr>
            <a:r>
              <a:rPr>
                <a:solidFill>
                  <a:schemeClr val="accent5"/>
                </a:solidFill>
              </a:rPr>
              <a:t>Boot sector viruses</a:t>
            </a:r>
          </a:p>
          <a:p>
            <a:pPr marL="648970" lvl="1" indent="-324485" defTabSz="426466">
              <a:spcBef>
                <a:spcPts val="1000"/>
              </a:spcBef>
              <a:defRPr sz="2628"/>
            </a:pPr>
            <a:r>
              <a:t>Boot sector: small disk partition at fixed location; loaded by firmware at boot</a:t>
            </a:r>
          </a:p>
          <a:p>
            <a:pPr marL="648970" lvl="1" indent="-324485" defTabSz="426466">
              <a:spcBef>
                <a:spcPts val="1000"/>
              </a:spcBef>
              <a:defRPr sz="2628"/>
            </a:pPr>
            <a:r>
              <a:t>What’s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supposed</a:t>
            </a:r>
            <a:r>
              <a:t> to happen: this code loads the OS</a:t>
            </a:r>
          </a:p>
          <a:p>
            <a:pPr marL="648970" lvl="1" indent="-324485" defTabSz="426466">
              <a:spcBef>
                <a:spcPts val="1000"/>
              </a:spcBef>
              <a:defRPr sz="2628"/>
            </a:pPr>
            <a:r>
              <a:t>Similar: AutoRun on music/video disks</a:t>
            </a:r>
          </a:p>
          <a:p>
            <a:pPr marL="648970" lvl="1" indent="-324485" defTabSz="426466">
              <a:spcBef>
                <a:spcPts val="1000"/>
              </a:spcBef>
              <a:defRPr sz="2628"/>
            </a:pPr>
            <a:r>
              <a:t>(Why you shouldn’t plug random USB drives into your computer)</a:t>
            </a:r>
          </a:p>
          <a:p>
            <a:pPr marL="324485" indent="-324485" defTabSz="426466">
              <a:spcBef>
                <a:spcPts val="3000"/>
              </a:spcBef>
              <a:defRPr sz="2628">
                <a:solidFill>
                  <a:schemeClr val="accent5"/>
                </a:solidFill>
              </a:defRPr>
            </a:pPr>
            <a:r>
              <a:t>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1" build="p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1293</Words>
  <Application>Microsoft Office PowerPoint</Application>
  <PresentationFormat>Custom</PresentationFormat>
  <Paragraphs>237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White</vt:lpstr>
      <vt:lpstr>Malware</vt:lpstr>
      <vt:lpstr>Malware: Malicious code that runs on the victim’s system</vt:lpstr>
      <vt:lpstr>How does malware run?</vt:lpstr>
      <vt:lpstr>What does malware do?</vt:lpstr>
      <vt:lpstr>Viruses vs. worms</vt:lpstr>
      <vt:lpstr>Technical challenges</vt:lpstr>
      <vt:lpstr>Viruses</vt:lpstr>
      <vt:lpstr>Viruses</vt:lpstr>
      <vt:lpstr>Classified by what they infect</vt:lpstr>
      <vt:lpstr>PowerPoint Presentation</vt:lpstr>
      <vt:lpstr>How viruses propagate</vt:lpstr>
      <vt:lpstr>Detecting viruses: Signatures</vt:lpstr>
      <vt:lpstr>PowerPoint Presentation</vt:lpstr>
      <vt:lpstr>PowerPoint Presentation</vt:lpstr>
      <vt:lpstr>You are a virus writer</vt:lpstr>
      <vt:lpstr>How viruses infect other programs</vt:lpstr>
      <vt:lpstr>You are a virus writer</vt:lpstr>
      <vt:lpstr>Polymorphic and metamorphic viruses</vt:lpstr>
      <vt:lpstr>Polymorphic using encryption</vt:lpstr>
      <vt:lpstr>Making it automatic</vt:lpstr>
      <vt:lpstr>Polymorphic viruses: Arms race</vt:lpstr>
      <vt:lpstr>Polymorphic countermeasures</vt:lpstr>
      <vt:lpstr>Metamorphic viruses</vt:lpstr>
      <vt:lpstr>PowerPoint Presentation</vt:lpstr>
      <vt:lpstr>PowerPoint Presentation</vt:lpstr>
      <vt:lpstr>PowerPoint Presentation</vt:lpstr>
      <vt:lpstr>Polymorphic</vt:lpstr>
      <vt:lpstr>Metamorphic</vt:lpstr>
      <vt:lpstr>Detecting metamorphic viruses?</vt:lpstr>
      <vt:lpstr>Scanning isn’t enough</vt:lpstr>
      <vt:lpstr>Detecting metamorphic viruses</vt:lpstr>
      <vt:lpstr>Crypting services</vt:lpstr>
      <vt:lpstr>So how much malware is out there?</vt:lpstr>
      <vt:lpstr>PowerPoint Presentation</vt:lpstr>
      <vt:lpstr>How do we clean up an infection?</vt:lpstr>
      <vt:lpstr>Malware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</dc:title>
  <dc:creator>Dachman</dc:creator>
  <cp:lastModifiedBy>Dachman</cp:lastModifiedBy>
  <cp:revision>4</cp:revision>
  <dcterms:modified xsi:type="dcterms:W3CDTF">2017-09-20T02:16:18Z</dcterms:modified>
</cp:coreProperties>
</file>