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1"/>
  </p:notesMasterIdLst>
  <p:handoutMasterIdLst>
    <p:handoutMasterId r:id="rId72"/>
  </p:handoutMasterIdLst>
  <p:sldIdLst>
    <p:sldId id="256" r:id="rId2"/>
    <p:sldId id="257" r:id="rId3"/>
    <p:sldId id="331" r:id="rId4"/>
    <p:sldId id="258" r:id="rId5"/>
    <p:sldId id="315" r:id="rId6"/>
    <p:sldId id="316" r:id="rId7"/>
    <p:sldId id="317" r:id="rId8"/>
    <p:sldId id="318" r:id="rId9"/>
    <p:sldId id="319" r:id="rId10"/>
    <p:sldId id="320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328" r:id="rId19"/>
    <p:sldId id="329" r:id="rId20"/>
    <p:sldId id="330" r:id="rId21"/>
    <p:sldId id="259" r:id="rId22"/>
    <p:sldId id="260" r:id="rId23"/>
    <p:sldId id="261" r:id="rId24"/>
    <p:sldId id="262" r:id="rId25"/>
    <p:sldId id="263" r:id="rId26"/>
    <p:sldId id="264" r:id="rId27"/>
    <p:sldId id="267" r:id="rId28"/>
    <p:sldId id="268" r:id="rId29"/>
    <p:sldId id="269" r:id="rId30"/>
    <p:sldId id="270" r:id="rId31"/>
    <p:sldId id="271" r:id="rId32"/>
    <p:sldId id="272" r:id="rId33"/>
    <p:sldId id="273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98" r:id="rId54"/>
    <p:sldId id="299" r:id="rId55"/>
    <p:sldId id="300" r:id="rId56"/>
    <p:sldId id="301" r:id="rId57"/>
    <p:sldId id="302" r:id="rId58"/>
    <p:sldId id="303" r:id="rId59"/>
    <p:sldId id="304" r:id="rId60"/>
    <p:sldId id="305" r:id="rId61"/>
    <p:sldId id="306" r:id="rId62"/>
    <p:sldId id="307" r:id="rId63"/>
    <p:sldId id="308" r:id="rId64"/>
    <p:sldId id="309" r:id="rId65"/>
    <p:sldId id="310" r:id="rId66"/>
    <p:sldId id="311" r:id="rId67"/>
    <p:sldId id="312" r:id="rId68"/>
    <p:sldId id="313" r:id="rId69"/>
    <p:sldId id="314" r:id="rId70"/>
  </p:sldIdLst>
  <p:sldSz cx="13004800" cy="9753600"/>
  <p:notesSz cx="6985000" cy="92837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1" d="100"/>
          <a:sy n="61" d="100"/>
        </p:scale>
        <p:origin x="-996" y="-222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6.7778699999999997E-2"/>
          <c:y val="6.6888799999999998E-2"/>
          <c:w val="0.92722099999999996"/>
          <c:h val="0.831552999999999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Sheet1!$A$2:$A$15</c:f>
              <c:strCache>
                <c:ptCount val="14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</c:strCache>
            </c:strRef>
          </c:cat>
          <c:val>
            <c:numRef>
              <c:f>Sheet1!$B$2:$B$15</c:f>
            </c:numRef>
          </c:val>
        </c:ser>
        <c:ser>
          <c:idx val="1"/>
          <c:order val="1"/>
          <c:tx>
            <c:strRef>
              <c:f>Sheet1!$C$1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Sheet1!$A$2:$A$15</c:f>
              <c:strCache>
                <c:ptCount val="14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</c:strCache>
            </c:strRef>
          </c:cat>
          <c:val>
            <c:numRef>
              <c:f>Sheet1!$C$2:$C$15</c:f>
              <c:numCache>
                <c:formatCode>General</c:formatCode>
                <c:ptCount val="1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2</c:v>
                </c:pt>
                <c:pt idx="4">
                  <c:v>17</c:v>
                </c:pt>
                <c:pt idx="5">
                  <c:v>30</c:v>
                </c:pt>
                <c:pt idx="6">
                  <c:v>24</c:v>
                </c:pt>
                <c:pt idx="7">
                  <c:v>28</c:v>
                </c:pt>
                <c:pt idx="8">
                  <c:v>15</c:v>
                </c:pt>
                <c:pt idx="9">
                  <c:v>10</c:v>
                </c:pt>
                <c:pt idx="10">
                  <c:v>11</c:v>
                </c:pt>
                <c:pt idx="11">
                  <c:v>9</c:v>
                </c:pt>
                <c:pt idx="12">
                  <c:v>7</c:v>
                </c:pt>
                <c:pt idx="13">
                  <c:v>2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</c:strRef>
          </c:tx>
          <c:spPr>
            <a:gradFill flip="none" rotWithShape="1">
              <a:gsLst>
                <a:gs pos="0">
                  <a:schemeClr val="accent3">
                    <a:hueOff val="136526"/>
                    <a:satOff val="23858"/>
                    <a:lumOff val="7773"/>
                  </a:schemeClr>
                </a:gs>
                <a:gs pos="100000">
                  <a:schemeClr val="accent3">
                    <a:hueOff val="-192296"/>
                    <a:satOff val="2884"/>
                    <a:lumOff val="-756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Sheet1!$A$2:$A$15</c:f>
              <c:strCache>
                <c:ptCount val="14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</c:strCache>
            </c:strRef>
          </c:cat>
          <c:val>
            <c:numRef>
              <c:f>Sheet1!$D$2:$D$15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206372352"/>
        <c:axId val="191179584"/>
      </c:barChart>
      <c:catAx>
        <c:axId val="2063723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1625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191179584"/>
        <c:crosses val="autoZero"/>
        <c:auto val="1"/>
        <c:lblAlgn val="ctr"/>
        <c:lblOffset val="100"/>
        <c:noMultiLvlLbl val="1"/>
      </c:catAx>
      <c:valAx>
        <c:axId val="191179584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625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6372352"/>
        <c:crosses val="autoZero"/>
        <c:crossBetween val="between"/>
        <c:majorUnit val="7.5"/>
        <c:minorUnit val="3.7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5117A4B9-FCD1-4DF1-90B8-AB4B5D37B7E9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6D16529C-B986-4A58-A093-A1AB1E091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0305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</p:spPr>
        <p:txBody>
          <a:bodyPr lIns="92958" tIns="46479" rIns="92958" bIns="46479"/>
          <a:lstStyle/>
          <a:p>
            <a:endParaRPr/>
          </a:p>
        </p:txBody>
      </p:sp>
      <p:sp>
        <p:nvSpPr>
          <p:cNvPr id="247" name="Shape 247"/>
          <p:cNvSpPr>
            <a:spLocks noGrp="1"/>
          </p:cNvSpPr>
          <p:nvPr>
            <p:ph type="body" sz="quarter" idx="1"/>
          </p:nvPr>
        </p:nvSpPr>
        <p:spPr>
          <a:xfrm>
            <a:off x="931334" y="4409758"/>
            <a:ext cx="5122333" cy="4177665"/>
          </a:xfrm>
          <a:prstGeom prst="rect">
            <a:avLst/>
          </a:prstGeom>
        </p:spPr>
        <p:txBody>
          <a:bodyPr lIns="92958" tIns="46479" rIns="92958" bIns="4647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484049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 lIns="91433" tIns="45717" rIns="91433" bIns="45717"/>
          <a:lstStyle/>
          <a:p>
            <a:endParaRPr/>
          </a:p>
        </p:txBody>
      </p:sp>
      <p:sp>
        <p:nvSpPr>
          <p:cNvPr id="598" name="Shape 5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 lIns="91433" tIns="45717" rIns="91433" bIns="45717"/>
          <a:lstStyle/>
          <a:p>
            <a:r>
              <a:t>or THINK PAIR SHARE here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4" name="Shape 5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100% dinosaur: 100 = width, %d = print an int</a:t>
            </a:r>
          </a:p>
          <a:p>
            <a:r>
              <a:t>100% not vulnerable: count characters already printed (3)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Shape 59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95" name="Shape 5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defRPr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r>
              <a:t>Unlike other stuff we’re considering, format string bugs are 100% preventable (easily)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Shape 62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21" name="Shape 6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defRPr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r>
              <a:t>THINK/PAIR/SHARE: what are properties of memory safety? how would you define it? what rules are needed / what is ensured?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Shape 71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12" name="Shape 7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defRPr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r>
              <a:t>click on link to show MPX example!!!!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Shape 72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30" name="Shape 73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defRPr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r>
              <a:t>abstract types -&gt; not instantiatable, such as java interfaces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Shape 74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2" name="Shape 7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94497" indent="-394497">
              <a:lnSpc>
                <a:spcPct val="125000"/>
              </a:lnSpc>
              <a:buSzPct val="100000"/>
              <a:buAutoNum type="arabicParenR"/>
              <a:defRPr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Only Alice and Bob can know x</a:t>
            </a:r>
          </a:p>
          <a:p>
            <a:pPr marL="394497" indent="-394497">
              <a:lnSpc>
                <a:spcPct val="125000"/>
              </a:lnSpc>
              <a:buSzPct val="100000"/>
              <a:buAutoNum type="arabicParenR"/>
              <a:defRPr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Alice, Bob and Chuck can know y</a:t>
            </a:r>
          </a:p>
          <a:p>
            <a:pPr marL="394497" indent="-394497">
              <a:lnSpc>
                <a:spcPct val="125000"/>
              </a:lnSpc>
              <a:buSzPct val="100000"/>
              <a:buAutoNum type="arabicParenR"/>
              <a:defRPr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x=y: Alice and Bob can find out y, that’s OK</a:t>
            </a:r>
          </a:p>
          <a:p>
            <a:pPr marL="394497" indent="-394497">
              <a:lnSpc>
                <a:spcPct val="125000"/>
              </a:lnSpc>
              <a:buSzPct val="100000"/>
              <a:buAutoNum type="arabicParenR"/>
              <a:defRPr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y=x: Chuck can find out x, that’s NOT OK</a:t>
            </a:r>
          </a:p>
          <a:p>
            <a:pPr>
              <a:lnSpc>
                <a:spcPct val="125000"/>
              </a:lnSpc>
              <a:defRPr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(this is somewhat counter-intuitive to many people)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Shape 63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 lIns="91433" tIns="45717" rIns="91433" bIns="45717"/>
          <a:lstStyle/>
          <a:p>
            <a:endParaRPr/>
          </a:p>
        </p:txBody>
      </p:sp>
      <p:sp>
        <p:nvSpPr>
          <p:cNvPr id="637" name="Shape 6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 lIns="91433" tIns="45717" rIns="91433" bIns="45717"/>
          <a:lstStyle>
            <a:lvl1pPr>
              <a:lnSpc>
                <a:spcPct val="125000"/>
              </a:lnSpc>
              <a:defRPr sz="2400"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r>
              <a:t>SEGFAULT on subsequent access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Shape 70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 lIns="91433" tIns="45717" rIns="91433" bIns="45717"/>
          <a:lstStyle/>
          <a:p>
            <a:endParaRPr/>
          </a:p>
        </p:txBody>
      </p:sp>
      <p:sp>
        <p:nvSpPr>
          <p:cNvPr id="707" name="Shape 7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 lIns="91433" tIns="45717" rIns="91433" bIns="45717"/>
          <a:lstStyle>
            <a:lvl1pPr>
              <a:lnSpc>
                <a:spcPct val="125000"/>
              </a:lnSpc>
              <a:defRPr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r>
              <a:t>zero bytes is an example; may vary depending on how you get into buffer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Shape 71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 lIns="91433" tIns="45717" rIns="91433" bIns="45717"/>
          <a:lstStyle/>
          <a:p>
            <a:endParaRPr/>
          </a:p>
        </p:txBody>
      </p:sp>
      <p:sp>
        <p:nvSpPr>
          <p:cNvPr id="712" name="Shape 7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 lIns="91433" tIns="45717" rIns="91433" bIns="45717"/>
          <a:lstStyle>
            <a:lvl1pPr>
              <a:lnSpc>
                <a:spcPct val="125000"/>
              </a:lnSpc>
              <a:defRPr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r>
              <a:t>most versatile, other things also potentially useful (overwrite important values? copy some file somewhere? etc.)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Shape 73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 lIns="91433" tIns="45717" rIns="91433" bIns="45717"/>
          <a:lstStyle/>
          <a:p>
            <a:endParaRPr/>
          </a:p>
        </p:txBody>
      </p:sp>
      <p:sp>
        <p:nvSpPr>
          <p:cNvPr id="734" name="Shape 7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 lIns="91433" tIns="45717" rIns="91433" bIns="45717"/>
          <a:lstStyle>
            <a:lvl1pPr>
              <a:lnSpc>
                <a:spcPct val="125000"/>
              </a:lnSpc>
              <a:defRPr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r>
              <a:t>note the xor to avoid including a 00 byte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Shape 75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 lIns="91433" tIns="45717" rIns="91433" bIns="45717"/>
          <a:lstStyle/>
          <a:p>
            <a:endParaRPr/>
          </a:p>
        </p:txBody>
      </p:sp>
      <p:sp>
        <p:nvSpPr>
          <p:cNvPr id="753" name="Shape 7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 lIns="91433" tIns="45717" rIns="91433" bIns="45717"/>
          <a:lstStyle>
            <a:lvl1pPr>
              <a:lnSpc>
                <a:spcPct val="125000"/>
              </a:lnSpc>
              <a:defRPr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r>
              <a:t>any ideas of how we could do that? (if you’ve seen this before don’t give it away)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7" name="Shape 3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25000"/>
              </a:lnSpc>
              <a:defRPr sz="2400"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building exploit, back to front</a:t>
            </a:r>
          </a:p>
          <a:p>
            <a:pPr>
              <a:lnSpc>
                <a:spcPct val="125000"/>
              </a:lnSpc>
              <a:defRPr sz="2400"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amount of padding must be exactly right; depends on local vars and stack layout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7" name="Shape 4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defRPr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r>
              <a:t>2^32 = 4,294,967,296 = 4*1,073,741,824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Shape 56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62" name="Shape 56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25000"/>
              </a:lnSpc>
              <a:defRPr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printf takes variable number of arguments</a:t>
            </a:r>
          </a:p>
          <a:p>
            <a:pPr>
              <a:lnSpc>
                <a:spcPct val="125000"/>
              </a:lnSpc>
              <a:defRPr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printf pays no mind to where the stack frame “ends”</a:t>
            </a:r>
          </a:p>
          <a:p>
            <a:pPr>
              <a:lnSpc>
                <a:spcPct val="125000"/>
              </a:lnSpc>
              <a:defRPr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It presumes that you called it with (at least) as many arguments as specified in the format string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2339974" y="1552574"/>
            <a:ext cx="8324852" cy="103257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7800"/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339974" y="2890837"/>
            <a:ext cx="8324852" cy="4979269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419805" indent="-419805">
              <a:defRPr sz="3400"/>
            </a:lvl1pPr>
            <a:lvl2pPr marL="875530" indent="-431030">
              <a:spcBef>
                <a:spcPts val="500"/>
              </a:spcBef>
              <a:buSzPct val="57000"/>
              <a:defRPr sz="3200"/>
            </a:lvl2pPr>
            <a:lvl3pPr marL="1284111" indent="-395111">
              <a:spcBef>
                <a:spcPts val="500"/>
              </a:spcBef>
              <a:buChar char="-"/>
              <a:defRPr sz="2400"/>
            </a:lvl3pPr>
            <a:lvl4pPr marL="1728611" indent="-395111">
              <a:spcBef>
                <a:spcPts val="500"/>
              </a:spcBef>
              <a:buChar char="-"/>
              <a:defRPr sz="2400"/>
            </a:lvl4pPr>
            <a:lvl5pPr marL="2173111" indent="-395111">
              <a:spcBef>
                <a:spcPts val="500"/>
              </a:spcBef>
              <a:buChar char="-"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0208" y="8158162"/>
            <a:ext cx="314859" cy="31750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xfrm>
            <a:off x="2339974" y="1552574"/>
            <a:ext cx="8324852" cy="103257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7800"/>
            </a:lvl1pPr>
          </a:lstStyle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339974" y="2890837"/>
            <a:ext cx="8324852" cy="4979269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419805" indent="-419805">
              <a:defRPr sz="3400"/>
            </a:lvl1pPr>
            <a:lvl2pPr marL="875530" indent="-431030">
              <a:spcBef>
                <a:spcPts val="500"/>
              </a:spcBef>
              <a:buSzPct val="57000"/>
              <a:defRPr sz="3200"/>
            </a:lvl2pPr>
            <a:lvl3pPr marL="1284111" indent="-395111">
              <a:spcBef>
                <a:spcPts val="500"/>
              </a:spcBef>
              <a:buChar char="-"/>
              <a:defRPr sz="2400"/>
            </a:lvl3pPr>
            <a:lvl4pPr marL="1728611" indent="-395111">
              <a:spcBef>
                <a:spcPts val="500"/>
              </a:spcBef>
              <a:buChar char="-"/>
              <a:defRPr sz="2400"/>
            </a:lvl4pPr>
            <a:lvl5pPr marL="2173111" indent="-395111">
              <a:spcBef>
                <a:spcPts val="500"/>
              </a:spcBef>
              <a:buChar char="-"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0208" y="8158162"/>
            <a:ext cx="314859" cy="31750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>
            <a:spLocks noGrp="1"/>
          </p:cNvSpPr>
          <p:nvPr>
            <p:ph type="title"/>
          </p:nvPr>
        </p:nvSpPr>
        <p:spPr>
          <a:xfrm>
            <a:off x="2339974" y="1552574"/>
            <a:ext cx="8324852" cy="103257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7800"/>
            </a:lvl1pPr>
          </a:lstStyle>
          <a:p>
            <a:r>
              <a:t>Title Text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339974" y="2890837"/>
            <a:ext cx="8324852" cy="4979269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419805" indent="-419805">
              <a:defRPr sz="3400"/>
            </a:lvl1pPr>
            <a:lvl2pPr marL="875530" indent="-431030">
              <a:spcBef>
                <a:spcPts val="500"/>
              </a:spcBef>
              <a:buSzPct val="57000"/>
              <a:defRPr sz="3200"/>
            </a:lvl2pPr>
            <a:lvl3pPr marL="1284111" indent="-395111">
              <a:spcBef>
                <a:spcPts val="500"/>
              </a:spcBef>
              <a:buChar char="-"/>
              <a:defRPr sz="2400"/>
            </a:lvl3pPr>
            <a:lvl4pPr marL="1728611" indent="-395111">
              <a:spcBef>
                <a:spcPts val="500"/>
              </a:spcBef>
              <a:buChar char="-"/>
              <a:defRPr sz="2400"/>
            </a:lvl4pPr>
            <a:lvl5pPr marL="2173111" indent="-395111">
              <a:spcBef>
                <a:spcPts val="500"/>
              </a:spcBef>
              <a:buChar char="-"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0208" y="8158162"/>
            <a:ext cx="314859" cy="31750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Text"/>
          <p:cNvSpPr txBox="1">
            <a:spLocks noGrp="1"/>
          </p:cNvSpPr>
          <p:nvPr>
            <p:ph type="title"/>
          </p:nvPr>
        </p:nvSpPr>
        <p:spPr>
          <a:xfrm>
            <a:off x="2339974" y="1552574"/>
            <a:ext cx="8324852" cy="103257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7800"/>
            </a:lvl1pPr>
          </a:lstStyle>
          <a:p>
            <a:r>
              <a:t>Title Text</a:t>
            </a:r>
          </a:p>
        </p:txBody>
      </p:sp>
      <p:sp>
        <p:nvSpPr>
          <p:cNvPr id="14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339974" y="2890837"/>
            <a:ext cx="8324852" cy="4979269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419805" indent="-419805">
              <a:defRPr sz="3400"/>
            </a:lvl1pPr>
            <a:lvl2pPr marL="875530" indent="-431030">
              <a:spcBef>
                <a:spcPts val="500"/>
              </a:spcBef>
              <a:buSzPct val="57000"/>
              <a:defRPr sz="3200"/>
            </a:lvl2pPr>
            <a:lvl3pPr marL="1284111" indent="-395111">
              <a:spcBef>
                <a:spcPts val="500"/>
              </a:spcBef>
              <a:buChar char="-"/>
              <a:defRPr sz="2400"/>
            </a:lvl3pPr>
            <a:lvl4pPr marL="1728611" indent="-395111">
              <a:spcBef>
                <a:spcPts val="500"/>
              </a:spcBef>
              <a:buChar char="-"/>
              <a:defRPr sz="2400"/>
            </a:lvl4pPr>
            <a:lvl5pPr marL="2173111" indent="-395111">
              <a:spcBef>
                <a:spcPts val="500"/>
              </a:spcBef>
              <a:buChar char="-"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0208" y="8158162"/>
            <a:ext cx="314859" cy="31750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 Text"/>
          <p:cNvSpPr txBox="1">
            <a:spLocks noGrp="1"/>
          </p:cNvSpPr>
          <p:nvPr>
            <p:ph type="title"/>
          </p:nvPr>
        </p:nvSpPr>
        <p:spPr>
          <a:xfrm>
            <a:off x="2339974" y="1552574"/>
            <a:ext cx="8324852" cy="103257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7800"/>
            </a:lvl1pPr>
          </a:lstStyle>
          <a:p>
            <a:r>
              <a:t>Title Text</a:t>
            </a:r>
          </a:p>
        </p:txBody>
      </p:sp>
      <p:sp>
        <p:nvSpPr>
          <p:cNvPr id="15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339974" y="2890837"/>
            <a:ext cx="8324852" cy="4979269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419805" indent="-419805">
              <a:defRPr sz="3400"/>
            </a:lvl1pPr>
            <a:lvl2pPr marL="875530" indent="-431030">
              <a:spcBef>
                <a:spcPts val="500"/>
              </a:spcBef>
              <a:buSzPct val="57000"/>
              <a:defRPr sz="3200"/>
            </a:lvl2pPr>
            <a:lvl3pPr marL="1284111" indent="-395111">
              <a:spcBef>
                <a:spcPts val="500"/>
              </a:spcBef>
              <a:buChar char="-"/>
              <a:defRPr sz="2400"/>
            </a:lvl3pPr>
            <a:lvl4pPr marL="1728611" indent="-395111">
              <a:spcBef>
                <a:spcPts val="500"/>
              </a:spcBef>
              <a:buChar char="-"/>
              <a:defRPr sz="2400"/>
            </a:lvl4pPr>
            <a:lvl5pPr marL="2173111" indent="-395111">
              <a:spcBef>
                <a:spcPts val="500"/>
              </a:spcBef>
              <a:buChar char="-"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0208" y="8158162"/>
            <a:ext cx="314859" cy="31750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le Text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137676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6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228850"/>
            <a:ext cx="11099800" cy="6639025"/>
          </a:xfrm>
          <a:prstGeom prst="rect">
            <a:avLst/>
          </a:prstGeom>
        </p:spPr>
        <p:txBody>
          <a:bodyPr anchor="t"/>
          <a:lstStyle>
            <a:lvl2pPr>
              <a:spcBef>
                <a:spcPts val="500"/>
              </a:spcBef>
              <a:buSzPct val="57000"/>
              <a:defRPr sz="3300"/>
            </a:lvl2pPr>
            <a:lvl3pPr>
              <a:spcBef>
                <a:spcPts val="500"/>
              </a:spcBef>
              <a:buChar char="-"/>
              <a:defRPr sz="2700"/>
            </a:lvl3pPr>
            <a:lvl4pPr>
              <a:spcBef>
                <a:spcPts val="500"/>
              </a:spcBef>
              <a:buChar char="-"/>
              <a:defRPr sz="2700"/>
            </a:lvl4pPr>
            <a:lvl5pPr>
              <a:spcBef>
                <a:spcPts val="500"/>
              </a:spcBef>
              <a:buChar char="-"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 Text"/>
          <p:cNvSpPr txBox="1">
            <a:spLocks noGrp="1"/>
          </p:cNvSpPr>
          <p:nvPr>
            <p:ph type="title"/>
          </p:nvPr>
        </p:nvSpPr>
        <p:spPr>
          <a:xfrm>
            <a:off x="2339974" y="1552574"/>
            <a:ext cx="8324852" cy="103257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7800"/>
            </a:lvl1pPr>
          </a:lstStyle>
          <a:p>
            <a:r>
              <a:t>Title Text</a:t>
            </a:r>
          </a:p>
        </p:txBody>
      </p:sp>
      <p:sp>
        <p:nvSpPr>
          <p:cNvPr id="17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339974" y="2890837"/>
            <a:ext cx="8324852" cy="4979269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419805" indent="-419805">
              <a:defRPr sz="3400"/>
            </a:lvl1pPr>
            <a:lvl2pPr marL="875530" indent="-431030">
              <a:spcBef>
                <a:spcPts val="500"/>
              </a:spcBef>
              <a:buSzPct val="57000"/>
              <a:defRPr sz="3200"/>
            </a:lvl2pPr>
            <a:lvl3pPr marL="1284111" indent="-395111">
              <a:spcBef>
                <a:spcPts val="500"/>
              </a:spcBef>
              <a:buChar char="-"/>
              <a:defRPr sz="2400"/>
            </a:lvl3pPr>
            <a:lvl4pPr marL="1728611" indent="-395111">
              <a:spcBef>
                <a:spcPts val="500"/>
              </a:spcBef>
              <a:buChar char="-"/>
              <a:defRPr sz="2400"/>
            </a:lvl4pPr>
            <a:lvl5pPr marL="2173111" indent="-395111">
              <a:spcBef>
                <a:spcPts val="500"/>
              </a:spcBef>
              <a:buChar char="-"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0208" y="8158162"/>
            <a:ext cx="314859" cy="31750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Text"/>
          <p:cNvSpPr txBox="1">
            <a:spLocks noGrp="1"/>
          </p:cNvSpPr>
          <p:nvPr>
            <p:ph type="title"/>
          </p:nvPr>
        </p:nvSpPr>
        <p:spPr>
          <a:xfrm>
            <a:off x="2339974" y="1552574"/>
            <a:ext cx="8324852" cy="103257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7800"/>
            </a:lvl1pPr>
          </a:lstStyle>
          <a:p>
            <a:r>
              <a:t>Title Text</a:t>
            </a:r>
          </a:p>
        </p:txBody>
      </p:sp>
      <p:sp>
        <p:nvSpPr>
          <p:cNvPr id="18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339974" y="2890837"/>
            <a:ext cx="8324852" cy="4979269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419805" indent="-419805">
              <a:defRPr sz="3400"/>
            </a:lvl1pPr>
            <a:lvl2pPr marL="875530" indent="-431030">
              <a:spcBef>
                <a:spcPts val="500"/>
              </a:spcBef>
              <a:buSzPct val="57000"/>
              <a:defRPr sz="3200"/>
            </a:lvl2pPr>
            <a:lvl3pPr marL="1284111" indent="-395111">
              <a:spcBef>
                <a:spcPts val="500"/>
              </a:spcBef>
              <a:buChar char="-"/>
              <a:defRPr sz="2400"/>
            </a:lvl3pPr>
            <a:lvl4pPr marL="1728611" indent="-395111">
              <a:spcBef>
                <a:spcPts val="500"/>
              </a:spcBef>
              <a:buChar char="-"/>
              <a:defRPr sz="2400"/>
            </a:lvl4pPr>
            <a:lvl5pPr marL="2173111" indent="-395111">
              <a:spcBef>
                <a:spcPts val="500"/>
              </a:spcBef>
              <a:buChar char="-"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0208" y="8158162"/>
            <a:ext cx="314859" cy="31750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 Text"/>
          <p:cNvSpPr txBox="1">
            <a:spLocks noGrp="1"/>
          </p:cNvSpPr>
          <p:nvPr>
            <p:ph type="title"/>
          </p:nvPr>
        </p:nvSpPr>
        <p:spPr>
          <a:xfrm>
            <a:off x="2339974" y="1552574"/>
            <a:ext cx="8324852" cy="161925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7800"/>
            </a:lvl1pPr>
          </a:lstStyle>
          <a:p>
            <a:r>
              <a:t>Title Text</a:t>
            </a:r>
          </a:p>
        </p:txBody>
      </p:sp>
      <p:sp>
        <p:nvSpPr>
          <p:cNvPr id="1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0208" y="8158162"/>
            <a:ext cx="314859" cy="31750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itle Text"/>
          <p:cNvSpPr txBox="1">
            <a:spLocks noGrp="1"/>
          </p:cNvSpPr>
          <p:nvPr>
            <p:ph type="title"/>
          </p:nvPr>
        </p:nvSpPr>
        <p:spPr>
          <a:xfrm>
            <a:off x="2578099" y="3638550"/>
            <a:ext cx="7848602" cy="247650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7800"/>
            </a:lvl1pPr>
          </a:lstStyle>
          <a:p>
            <a:r>
              <a:t>Title Text</a:t>
            </a:r>
          </a:p>
        </p:txBody>
      </p:sp>
      <p:sp>
        <p:nvSpPr>
          <p:cNvPr id="1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0208" y="8158162"/>
            <a:ext cx="314859" cy="31750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itle Text"/>
          <p:cNvSpPr txBox="1">
            <a:spLocks noGrp="1"/>
          </p:cNvSpPr>
          <p:nvPr>
            <p:ph type="title"/>
          </p:nvPr>
        </p:nvSpPr>
        <p:spPr>
          <a:xfrm>
            <a:off x="2339974" y="1552574"/>
            <a:ext cx="8324852" cy="103257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7800"/>
            </a:lvl1pPr>
          </a:lstStyle>
          <a:p>
            <a:r>
              <a:t>Title Text</a:t>
            </a:r>
          </a:p>
        </p:txBody>
      </p:sp>
      <p:sp>
        <p:nvSpPr>
          <p:cNvPr id="20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339974" y="2890837"/>
            <a:ext cx="8324852" cy="4979269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419805" indent="-419805">
              <a:defRPr sz="3400"/>
            </a:lvl1pPr>
            <a:lvl2pPr marL="875530" indent="-431030">
              <a:spcBef>
                <a:spcPts val="500"/>
              </a:spcBef>
              <a:buSzPct val="57000"/>
              <a:defRPr sz="3200"/>
            </a:lvl2pPr>
            <a:lvl3pPr marL="1284111" indent="-395111">
              <a:spcBef>
                <a:spcPts val="500"/>
              </a:spcBef>
              <a:buChar char="-"/>
              <a:defRPr sz="2400"/>
            </a:lvl3pPr>
            <a:lvl4pPr marL="1728611" indent="-395111">
              <a:spcBef>
                <a:spcPts val="500"/>
              </a:spcBef>
              <a:buChar char="-"/>
              <a:defRPr sz="2400"/>
            </a:lvl4pPr>
            <a:lvl5pPr marL="2173111" indent="-395111">
              <a:spcBef>
                <a:spcPts val="500"/>
              </a:spcBef>
              <a:buChar char="-"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0208" y="8158162"/>
            <a:ext cx="314859" cy="31750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itle Text"/>
          <p:cNvSpPr txBox="1">
            <a:spLocks noGrp="1"/>
          </p:cNvSpPr>
          <p:nvPr>
            <p:ph type="title"/>
          </p:nvPr>
        </p:nvSpPr>
        <p:spPr>
          <a:xfrm>
            <a:off x="2578099" y="3638550"/>
            <a:ext cx="7848602" cy="247650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7800"/>
            </a:lvl1pPr>
          </a:lstStyle>
          <a:p>
            <a:r>
              <a:t>Title Text</a:t>
            </a:r>
          </a:p>
        </p:txBody>
      </p:sp>
      <p:sp>
        <p:nvSpPr>
          <p:cNvPr id="2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0208" y="8158162"/>
            <a:ext cx="314859" cy="31750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itle Text"/>
          <p:cNvSpPr txBox="1">
            <a:spLocks noGrp="1"/>
          </p:cNvSpPr>
          <p:nvPr>
            <p:ph type="title"/>
          </p:nvPr>
        </p:nvSpPr>
        <p:spPr>
          <a:xfrm>
            <a:off x="2339974" y="1552574"/>
            <a:ext cx="8324852" cy="161925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7800"/>
            </a:lvl1pPr>
          </a:lstStyle>
          <a:p>
            <a:r>
              <a:t>Title Text</a:t>
            </a:r>
          </a:p>
        </p:txBody>
      </p:sp>
      <p:sp>
        <p:nvSpPr>
          <p:cNvPr id="2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0208" y="8158162"/>
            <a:ext cx="314859" cy="31750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itle Text"/>
          <p:cNvSpPr txBox="1">
            <a:spLocks noGrp="1"/>
          </p:cNvSpPr>
          <p:nvPr>
            <p:ph type="title"/>
          </p:nvPr>
        </p:nvSpPr>
        <p:spPr>
          <a:xfrm>
            <a:off x="2578099" y="3638550"/>
            <a:ext cx="7848602" cy="247650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7800"/>
            </a:lvl1pPr>
          </a:lstStyle>
          <a:p>
            <a:r>
              <a:t>Title Text</a:t>
            </a:r>
          </a:p>
        </p:txBody>
      </p:sp>
      <p:sp>
        <p:nvSpPr>
          <p:cNvPr id="2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0208" y="8158162"/>
            <a:ext cx="314859" cy="31750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Title Text"/>
          <p:cNvSpPr txBox="1">
            <a:spLocks noGrp="1"/>
          </p:cNvSpPr>
          <p:nvPr>
            <p:ph type="title"/>
          </p:nvPr>
        </p:nvSpPr>
        <p:spPr>
          <a:xfrm>
            <a:off x="2339974" y="1552574"/>
            <a:ext cx="8324852" cy="103257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7800"/>
            </a:lvl1pPr>
          </a:lstStyle>
          <a:p>
            <a:r>
              <a:t>Title Text</a:t>
            </a:r>
          </a:p>
        </p:txBody>
      </p:sp>
      <p:sp>
        <p:nvSpPr>
          <p:cNvPr id="2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339974" y="2890837"/>
            <a:ext cx="8324852" cy="4979269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419805" indent="-419805">
              <a:defRPr sz="3400"/>
            </a:lvl1pPr>
            <a:lvl2pPr marL="875530" indent="-431030">
              <a:spcBef>
                <a:spcPts val="500"/>
              </a:spcBef>
              <a:buSzPct val="57000"/>
              <a:defRPr sz="3200"/>
            </a:lvl2pPr>
            <a:lvl3pPr marL="1284111" indent="-395111">
              <a:spcBef>
                <a:spcPts val="500"/>
              </a:spcBef>
              <a:buChar char="-"/>
              <a:defRPr sz="2400"/>
            </a:lvl3pPr>
            <a:lvl4pPr marL="1728611" indent="-395111">
              <a:spcBef>
                <a:spcPts val="500"/>
              </a:spcBef>
              <a:buChar char="-"/>
              <a:defRPr sz="2400"/>
            </a:lvl4pPr>
            <a:lvl5pPr marL="2173111" indent="-395111">
              <a:spcBef>
                <a:spcPts val="500"/>
              </a:spcBef>
              <a:buChar char="-"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0208" y="8158162"/>
            <a:ext cx="314859" cy="31750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spcBef>
                <a:spcPts val="1500"/>
              </a:spcBef>
            </a:lvl2pPr>
            <a:lvl3pPr>
              <a:spcBef>
                <a:spcPts val="1500"/>
              </a:spcBef>
            </a:lvl3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myhardhatstickers.com/img/lg/H/Everybody-Safety-Hard-Hat-Label-HH-0115.gif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clipartpanda.com/injection-clipart-color-medical-injection-21941863.jp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ull-stop.net/wp-content/uploads/2012/05/Great-wall-of-china.jpeg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diarrheapolice.files.wordpress.com/2015/08/elephant-bicycle-never-forget.png?w=590&amp;h=334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l-enthusiast.net/2014/07/21/memory-safety/" TargetMode="Externa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spectrum.ieee.org/computing/software/the-2016-top-programming-languages" TargetMode="Externa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software.intel.com/en-us/blogs/2013/07/22/intel-memory-protection-extensions-intel-mpx-support-in-the-gnu-toolchain" TargetMode="External"/><Relationship Id="rId4" Type="http://schemas.openxmlformats.org/officeDocument/2006/relationships/image" Target="../media/image24.ti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-enthusiast.net/2014/08/05/type-safety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cornell.edu/jif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asted-image.png" descr="pasted-image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7320408" y="2209800"/>
            <a:ext cx="5080001" cy="5080000"/>
          </a:xfrm>
          <a:prstGeom prst="rect">
            <a:avLst/>
          </a:prstGeom>
        </p:spPr>
      </p:pic>
      <p:sp>
        <p:nvSpPr>
          <p:cNvPr id="250" name="Memory safety, continued"/>
          <p:cNvSpPr txBox="1">
            <a:spLocks noGrp="1"/>
          </p:cNvSpPr>
          <p:nvPr>
            <p:ph type="title"/>
          </p:nvPr>
        </p:nvSpPr>
        <p:spPr>
          <a:xfrm>
            <a:off x="952500" y="1485900"/>
            <a:ext cx="5334000" cy="3987800"/>
          </a:xfrm>
          <a:prstGeom prst="rect">
            <a:avLst/>
          </a:prstGeom>
        </p:spPr>
        <p:txBody>
          <a:bodyPr/>
          <a:lstStyle>
            <a:lvl1pPr>
              <a:defRPr sz="7100" b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Memory safety, continued</a:t>
            </a:r>
          </a:p>
        </p:txBody>
      </p:sp>
      <p:sp>
        <p:nvSpPr>
          <p:cNvPr id="251" name="With material from Mike Hicks and Dave Levin"/>
          <p:cNvSpPr txBox="1">
            <a:spLocks noGrp="1"/>
          </p:cNvSpPr>
          <p:nvPr>
            <p:ph type="body" sz="quarter" idx="1"/>
          </p:nvPr>
        </p:nvSpPr>
        <p:spPr>
          <a:xfrm>
            <a:off x="952500" y="5613400"/>
            <a:ext cx="5334000" cy="1928980"/>
          </a:xfrm>
          <a:prstGeom prst="rect">
            <a:avLst/>
          </a:prstGeom>
        </p:spPr>
        <p:txBody>
          <a:bodyPr/>
          <a:lstStyle/>
          <a:p>
            <a:r>
              <a:rPr dirty="0"/>
              <a:t>With material from Mike </a:t>
            </a:r>
            <a:r>
              <a:rPr dirty="0" smtClean="0"/>
              <a:t>Hicks</a:t>
            </a:r>
            <a:r>
              <a:rPr lang="en-US" dirty="0" smtClean="0"/>
              <a:t>, </a:t>
            </a:r>
            <a:r>
              <a:rPr dirty="0" smtClean="0"/>
              <a:t>Dave Levin</a:t>
            </a:r>
            <a:r>
              <a:rPr lang="en-US" dirty="0" smtClean="0"/>
              <a:t> and Michelle </a:t>
            </a:r>
            <a:r>
              <a:rPr lang="en-US" dirty="0" err="1" smtClean="0"/>
              <a:t>Mazurek</a:t>
            </a:r>
            <a:endParaRPr dirty="0"/>
          </a:p>
        </p:txBody>
      </p:sp>
      <p:sp>
        <p:nvSpPr>
          <p:cNvPr id="252" name="http://images.myhardhatstickers.com/img/lg/H/Everybody-Safety-Hard-Hat-Label-HH-0115.gif"/>
          <p:cNvSpPr txBox="1"/>
          <p:nvPr/>
        </p:nvSpPr>
        <p:spPr>
          <a:xfrm>
            <a:off x="5278107" y="9297282"/>
            <a:ext cx="7540296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u="sng">
                <a:hlinkClick r:id="rId3"/>
              </a:defRPr>
            </a:lvl1pPr>
          </a:lstStyle>
          <a:p>
            <a:pPr>
              <a:defRPr u="none"/>
            </a:pPr>
            <a:r>
              <a:rPr u="sng">
                <a:hlinkClick r:id="rId3"/>
              </a:rPr>
              <a:t>http://images.myhardhatstickers.com/img/lg/H/Everybody-Safety-Hard-Hat-Label-HH-0115.gif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Aside: User-supplied string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6570">
              <a:defRPr sz="6800"/>
            </a:lvl1pPr>
          </a:lstStyle>
          <a:p>
            <a:r>
              <a:t>Aside: User-supplied strings</a:t>
            </a:r>
          </a:p>
        </p:txBody>
      </p:sp>
      <p:sp>
        <p:nvSpPr>
          <p:cNvPr id="675" name="These examples provide their own strings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341580" cy="6286500"/>
          </a:xfrm>
          <a:prstGeom prst="rect">
            <a:avLst/>
          </a:prstGeom>
        </p:spPr>
        <p:txBody>
          <a:bodyPr/>
          <a:lstStyle/>
          <a:p>
            <a:r>
              <a:t>These examples provide their own strings</a:t>
            </a:r>
          </a:p>
          <a:p>
            <a:r>
              <a:t>In reality strings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t>come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b="1">
                <a:solidFill>
                  <a:srgbClr val="C82606"/>
                </a:solidFill>
                <a:latin typeface="Helvetica"/>
                <a:ea typeface="Helvetica"/>
                <a:cs typeface="Helvetica"/>
                <a:sym typeface="Helvetica"/>
              </a:rPr>
              <a:t>from </a:t>
            </a:r>
            <a:r>
              <a:rPr b="1" i="1">
                <a:solidFill>
                  <a:srgbClr val="C82606"/>
                </a:solidFill>
                <a:latin typeface="Helvetica"/>
                <a:ea typeface="Helvetica"/>
                <a:cs typeface="Helvetica"/>
                <a:sym typeface="Helvetica"/>
              </a:rPr>
              <a:t>users</a:t>
            </a:r>
            <a:r>
              <a:t> in myriad ways</a:t>
            </a:r>
          </a:p>
          <a:p>
            <a:pPr marL="740833" lvl="1" indent="-296333">
              <a:defRPr sz="3200"/>
            </a:pPr>
            <a:r>
              <a:t>Text input, packets, environment variables, file input…</a:t>
            </a:r>
          </a:p>
          <a:p>
            <a:r>
              <a:rPr b="1">
                <a:solidFill>
                  <a:srgbClr val="C82606"/>
                </a:solidFill>
                <a:latin typeface="Helvetica"/>
                <a:ea typeface="Helvetica"/>
                <a:cs typeface="Helvetica"/>
                <a:sym typeface="Helvetica"/>
              </a:rPr>
              <a:t>Validating assumptions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t>about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t>user input is critical!</a:t>
            </a:r>
          </a:p>
          <a:p>
            <a:pPr marL="740833" lvl="1" indent="-296333">
              <a:defRPr sz="3200"/>
            </a:pPr>
            <a:r>
              <a:t>We will discuss it later, and throughout the course</a:t>
            </a:r>
          </a:p>
        </p:txBody>
      </p:sp>
    </p:spTree>
    <p:extLst>
      <p:ext uri="{BB962C8B-B14F-4D97-AF65-F5344CB8AC3E}">
        <p14:creationId xmlns:p14="http://schemas.microsoft.com/office/powerpoint/2010/main" val="200985403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" grpId="0" build="p" bldLvl="5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rcRect r="1659" b="6437"/>
          <a:stretch>
            <a:fillRect/>
          </a:stretch>
        </p:blipFill>
        <p:spPr>
          <a:xfrm>
            <a:off x="4866666" y="1747464"/>
            <a:ext cx="6869412" cy="6988156"/>
          </a:xfrm>
          <a:prstGeom prst="rect">
            <a:avLst/>
          </a:prstGeom>
          <a:ln w="12700">
            <a:miter lim="400000"/>
          </a:ln>
        </p:spPr>
      </p:pic>
      <p:sp>
        <p:nvSpPr>
          <p:cNvPr id="678" name="Code Inje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Code Injection</a:t>
            </a:r>
          </a:p>
        </p:txBody>
      </p:sp>
      <p:sp>
        <p:nvSpPr>
          <p:cNvPr id="679" name="Body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80" name="http://images.clipartpanda.com/injection-clipart-color-medical-injection-21941863.jpg"/>
          <p:cNvSpPr txBox="1"/>
          <p:nvPr/>
        </p:nvSpPr>
        <p:spPr>
          <a:xfrm rot="16200000">
            <a:off x="8681430" y="5076261"/>
            <a:ext cx="737292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 u="sng">
                <a:hlinkClick r:id="rId3"/>
              </a:defRPr>
            </a:lvl1pPr>
          </a:lstStyle>
          <a:p>
            <a:pPr>
              <a:defRPr u="none"/>
            </a:pPr>
            <a:r>
              <a:rPr u="sng">
                <a:hlinkClick r:id="rId3"/>
              </a:rPr>
              <a:t>http://images.clipartpanda.com/injection-clipart-color-medical-injection-21941863.jpg</a:t>
            </a:r>
          </a:p>
        </p:txBody>
      </p:sp>
    </p:spTree>
    <p:extLst>
      <p:ext uri="{BB962C8B-B14F-4D97-AF65-F5344CB8AC3E}">
        <p14:creationId xmlns:p14="http://schemas.microsoft.com/office/powerpoint/2010/main" val="16850894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Code Injection: Main ide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31622">
              <a:defRPr sz="7280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Code Injection</a:t>
            </a:r>
            <a:r>
              <a:t>: Main idea</a:t>
            </a:r>
          </a:p>
        </p:txBody>
      </p:sp>
      <p:sp>
        <p:nvSpPr>
          <p:cNvPr id="683" name="void func(char *arg1)…"/>
          <p:cNvSpPr txBox="1"/>
          <p:nvPr/>
        </p:nvSpPr>
        <p:spPr>
          <a:xfrm>
            <a:off x="4287051" y="2898773"/>
            <a:ext cx="4430698" cy="19177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t>void func(char *arg1)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t>{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t>    char buffer[4];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t>    sprintf(buffer, arg1);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t>    ...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t>}</a:t>
            </a:r>
          </a:p>
        </p:txBody>
      </p:sp>
      <p:sp>
        <p:nvSpPr>
          <p:cNvPr id="684" name="Rectangle"/>
          <p:cNvSpPr/>
          <p:nvPr/>
        </p:nvSpPr>
        <p:spPr>
          <a:xfrm>
            <a:off x="1739365" y="5715304"/>
            <a:ext cx="9235973" cy="49922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5" name="&amp;arg1"/>
          <p:cNvSpPr/>
          <p:nvPr/>
        </p:nvSpPr>
        <p:spPr>
          <a:xfrm>
            <a:off x="6704195" y="5741063"/>
            <a:ext cx="1188258" cy="447708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&amp;arg1</a:t>
            </a:r>
          </a:p>
        </p:txBody>
      </p:sp>
      <p:sp>
        <p:nvSpPr>
          <p:cNvPr id="686" name="%eip"/>
          <p:cNvSpPr/>
          <p:nvPr/>
        </p:nvSpPr>
        <p:spPr>
          <a:xfrm>
            <a:off x="5814774" y="5741063"/>
            <a:ext cx="849194" cy="447708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>
                <a:solidFill>
                  <a:srgbClr val="1333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%eip</a:t>
            </a:r>
          </a:p>
        </p:txBody>
      </p:sp>
      <p:sp>
        <p:nvSpPr>
          <p:cNvPr id="687" name="%ebp"/>
          <p:cNvSpPr/>
          <p:nvPr/>
        </p:nvSpPr>
        <p:spPr>
          <a:xfrm>
            <a:off x="4925354" y="5741063"/>
            <a:ext cx="849193" cy="447708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>
                <a:solidFill>
                  <a:srgbClr val="1333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%ebp</a:t>
            </a:r>
          </a:p>
        </p:txBody>
      </p:sp>
      <p:sp>
        <p:nvSpPr>
          <p:cNvPr id="688" name="00 00 00 00"/>
          <p:cNvSpPr/>
          <p:nvPr/>
        </p:nvSpPr>
        <p:spPr>
          <a:xfrm>
            <a:off x="3166091" y="5741063"/>
            <a:ext cx="1719035" cy="447708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18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00 00 00 00</a:t>
            </a:r>
          </a:p>
        </p:txBody>
      </p:sp>
      <p:sp>
        <p:nvSpPr>
          <p:cNvPr id="689" name="buffer"/>
          <p:cNvSpPr txBox="1"/>
          <p:nvPr/>
        </p:nvSpPr>
        <p:spPr>
          <a:xfrm>
            <a:off x="3478156" y="6252970"/>
            <a:ext cx="109490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2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buffer</a:t>
            </a:r>
          </a:p>
        </p:txBody>
      </p:sp>
      <p:sp>
        <p:nvSpPr>
          <p:cNvPr id="690" name="(1) Load my own code into memory"/>
          <p:cNvSpPr txBox="1"/>
          <p:nvPr/>
        </p:nvSpPr>
        <p:spPr>
          <a:xfrm>
            <a:off x="2835194" y="7151958"/>
            <a:ext cx="7334412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>
              <a:defRPr sz="34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(1) Load my own code into memory</a:t>
            </a:r>
          </a:p>
        </p:txBody>
      </p:sp>
      <p:sp>
        <p:nvSpPr>
          <p:cNvPr id="691" name="Haxx0r c0d3"/>
          <p:cNvSpPr/>
          <p:nvPr/>
        </p:nvSpPr>
        <p:spPr>
          <a:xfrm>
            <a:off x="8229154" y="5741063"/>
            <a:ext cx="2568454" cy="44770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Haxx0r c0d3</a:t>
            </a:r>
          </a:p>
        </p:txBody>
      </p:sp>
      <p:sp>
        <p:nvSpPr>
          <p:cNvPr id="692" name="Text"/>
          <p:cNvSpPr/>
          <p:nvPr/>
        </p:nvSpPr>
        <p:spPr>
          <a:xfrm>
            <a:off x="1795881" y="5741063"/>
            <a:ext cx="849194" cy="447708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Text</a:t>
            </a:r>
          </a:p>
        </p:txBody>
      </p:sp>
      <p:grpSp>
        <p:nvGrpSpPr>
          <p:cNvPr id="695" name="Group"/>
          <p:cNvGrpSpPr/>
          <p:nvPr/>
        </p:nvGrpSpPr>
        <p:grpSpPr>
          <a:xfrm>
            <a:off x="1657783" y="4686854"/>
            <a:ext cx="1125390" cy="1071526"/>
            <a:chOff x="-108284" y="-55562"/>
            <a:chExt cx="1125388" cy="1071525"/>
          </a:xfrm>
        </p:grpSpPr>
        <p:sp>
          <p:nvSpPr>
            <p:cNvPr id="693" name="%eip"/>
            <p:cNvSpPr txBox="1"/>
            <p:nvPr/>
          </p:nvSpPr>
          <p:spPr>
            <a:xfrm>
              <a:off x="-108285" y="-55563"/>
              <a:ext cx="1125389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34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%eip</a:t>
              </a:r>
            </a:p>
          </p:txBody>
        </p:sp>
        <p:sp>
          <p:nvSpPr>
            <p:cNvPr id="694" name="Line"/>
            <p:cNvSpPr/>
            <p:nvPr/>
          </p:nvSpPr>
          <p:spPr>
            <a:xfrm flipV="1">
              <a:off x="454409" y="497688"/>
              <a:ext cx="1" cy="51827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200"/>
              </a:pPr>
              <a:endParaRPr/>
            </a:p>
          </p:txBody>
        </p:sp>
      </p:grpSp>
      <p:sp>
        <p:nvSpPr>
          <p:cNvPr id="696" name="(2) Somehow get %eip to point to it"/>
          <p:cNvSpPr txBox="1"/>
          <p:nvPr/>
        </p:nvSpPr>
        <p:spPr>
          <a:xfrm>
            <a:off x="2845525" y="7748184"/>
            <a:ext cx="7313750" cy="603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sz="34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(2) Somehow get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%eip</a:t>
            </a:r>
            <a:r>
              <a:t> to point to it</a:t>
            </a:r>
          </a:p>
        </p:txBody>
      </p:sp>
      <p:sp>
        <p:nvSpPr>
          <p:cNvPr id="697" name="..."/>
          <p:cNvSpPr txBox="1"/>
          <p:nvPr/>
        </p:nvSpPr>
        <p:spPr>
          <a:xfrm>
            <a:off x="2609631" y="5729639"/>
            <a:ext cx="59190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2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...</a:t>
            </a:r>
          </a:p>
        </p:txBody>
      </p:sp>
      <p:sp>
        <p:nvSpPr>
          <p:cNvPr id="698" name="…"/>
          <p:cNvSpPr/>
          <p:nvPr/>
        </p:nvSpPr>
        <p:spPr>
          <a:xfrm>
            <a:off x="7932630" y="5741063"/>
            <a:ext cx="550970" cy="447708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18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rPr lang="en-US" dirty="0" smtClean="0"/>
              <a:t>...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560698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24597 -0.012415 0.049771 -0.022692 0.075364 -0.030768 C 0.123410 -0.045928 0.172398 -0.053260 0.221334 -0.054495 C 0.302821 -0.056551 0.384402 -0.041753 0.463119 -0.010207" pathEditMode="relative">
                                      <p:cBhvr>
                                        <p:cTn id="17" dur="100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3119 -0.010207 L 0.656029 -0.008073" pathEditMode="relative">
                                      <p:cBhvr>
                                        <p:cTn id="21" dur="100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0" grpId="0" animBg="1" advAuto="0"/>
      <p:bldP spid="691" grpId="0" animBg="1" advAuto="0"/>
      <p:bldP spid="696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This is nontrivia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defRPr sz="6240">
                <a:solidFill>
                  <a:srgbClr val="0080AA"/>
                </a:solidFill>
              </a:defRPr>
            </a:lvl1pPr>
          </a:lstStyle>
          <a:p>
            <a:r>
              <a:t>This is nontrivial</a:t>
            </a:r>
          </a:p>
        </p:txBody>
      </p:sp>
      <p:sp>
        <p:nvSpPr>
          <p:cNvPr id="701" name="Pulling off this attack requires getting a few things really right (and some things sorta right)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Pulling off this attack requires getting a few things really right (and some things sorta right)</a:t>
            </a:r>
          </a:p>
          <a:p>
            <a:r>
              <a:t>Think about what is tricky about the attack</a:t>
            </a:r>
          </a:p>
          <a:p>
            <a:pPr lvl="1"/>
            <a:r>
              <a:t>The key to defending it will be to make the hard parts really hard</a:t>
            </a:r>
          </a:p>
        </p:txBody>
      </p:sp>
    </p:spTree>
    <p:extLst>
      <p:ext uri="{BB962C8B-B14F-4D97-AF65-F5344CB8AC3E}">
        <p14:creationId xmlns:p14="http://schemas.microsoft.com/office/powerpoint/2010/main" val="8546387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Challeng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defRPr sz="6240"/>
            </a:lvl1pPr>
          </a:lstStyle>
          <a:p>
            <a:r>
              <a:t>Challenge 1</a:t>
            </a:r>
          </a:p>
        </p:txBody>
      </p:sp>
      <p:sp>
        <p:nvSpPr>
          <p:cNvPr id="704" name="It must be the machine code instructions (i.e., already compiled and ready to run)…"/>
          <p:cNvSpPr txBox="1">
            <a:spLocks noGrp="1"/>
          </p:cNvSpPr>
          <p:nvPr>
            <p:ph type="body" sz="half" idx="1"/>
          </p:nvPr>
        </p:nvSpPr>
        <p:spPr>
          <a:xfrm>
            <a:off x="2339974" y="3723100"/>
            <a:ext cx="9025891" cy="4673819"/>
          </a:xfrm>
          <a:prstGeom prst="rect">
            <a:avLst/>
          </a:prstGeom>
        </p:spPr>
        <p:txBody>
          <a:bodyPr/>
          <a:lstStyle/>
          <a:p>
            <a:pPr marL="411409" indent="-411409" defTabSz="572516">
              <a:spcBef>
                <a:spcPts val="4100"/>
              </a:spcBef>
              <a:defRPr sz="3332"/>
            </a:pPr>
            <a:r>
              <a:rPr dirty="0"/>
              <a:t>It 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must be the machine code</a:t>
            </a:r>
            <a:r>
              <a:rPr dirty="0"/>
              <a:t> instructions (i.e., already compiled and ready to run)</a:t>
            </a:r>
          </a:p>
          <a:p>
            <a:pPr marL="411409" indent="-411409" defTabSz="572516">
              <a:spcBef>
                <a:spcPts val="4100"/>
              </a:spcBef>
              <a:defRPr sz="3332"/>
            </a:pPr>
            <a:r>
              <a:rPr dirty="0"/>
              <a:t>We have to be careful in how we construct it:</a:t>
            </a:r>
          </a:p>
          <a:p>
            <a:pPr marL="858019" lvl="1" indent="-422409" defTabSz="572516">
              <a:spcBef>
                <a:spcPts val="400"/>
              </a:spcBef>
              <a:defRPr sz="3136"/>
            </a:pPr>
            <a:r>
              <a:rPr dirty="0"/>
              <a:t>It 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can’t contain</a:t>
            </a:r>
            <a:r>
              <a:rPr dirty="0"/>
              <a:t> any 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all-zero bytes</a:t>
            </a:r>
          </a:p>
          <a:p>
            <a:pPr marL="1258429" lvl="2" indent="-387208" defTabSz="572516">
              <a:spcBef>
                <a:spcPts val="400"/>
              </a:spcBef>
              <a:defRPr sz="2352"/>
            </a:pPr>
            <a:r>
              <a:rPr dirty="0"/>
              <a:t>Otherwise, </a:t>
            </a:r>
            <a:r>
              <a:rPr dirty="0" err="1"/>
              <a:t>sprintf</a:t>
            </a:r>
            <a:r>
              <a:rPr dirty="0"/>
              <a:t> / gets / </a:t>
            </a:r>
            <a:r>
              <a:rPr dirty="0" err="1"/>
              <a:t>scanf</a:t>
            </a:r>
            <a:r>
              <a:rPr dirty="0"/>
              <a:t> / … will stop copying</a:t>
            </a:r>
          </a:p>
          <a:p>
            <a:pPr marL="858019" lvl="1" indent="-422409" defTabSz="572516">
              <a:spcBef>
                <a:spcPts val="400"/>
              </a:spcBef>
              <a:defRPr sz="3136"/>
            </a:pPr>
            <a:r>
              <a:rPr dirty="0" smtClean="0"/>
              <a:t>It 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can’t use the loader</a:t>
            </a:r>
            <a:r>
              <a:rPr dirty="0"/>
              <a:t> (we’re injecting)</a:t>
            </a:r>
          </a:p>
          <a:p>
            <a:pPr marL="1258429" lvl="2" indent="-387208" defTabSz="572516">
              <a:spcBef>
                <a:spcPts val="400"/>
              </a:spcBef>
              <a:defRPr sz="2352"/>
            </a:pPr>
            <a:r>
              <a:rPr dirty="0"/>
              <a:t>How to find addresses we need?</a:t>
            </a:r>
          </a:p>
        </p:txBody>
      </p:sp>
      <p:sp>
        <p:nvSpPr>
          <p:cNvPr id="705" name="Loading code into memory"/>
          <p:cNvSpPr txBox="1"/>
          <p:nvPr/>
        </p:nvSpPr>
        <p:spPr>
          <a:xfrm>
            <a:off x="2400678" y="2576900"/>
            <a:ext cx="820344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5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Loading code into memory</a:t>
            </a:r>
          </a:p>
        </p:txBody>
      </p:sp>
    </p:spTree>
    <p:extLst>
      <p:ext uri="{BB962C8B-B14F-4D97-AF65-F5344CB8AC3E}">
        <p14:creationId xmlns:p14="http://schemas.microsoft.com/office/powerpoint/2010/main" val="304223166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7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4" grpId="0" build="p" bldLvl="5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What code to run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code to run?</a:t>
            </a:r>
          </a:p>
        </p:txBody>
      </p:sp>
      <p:sp>
        <p:nvSpPr>
          <p:cNvPr id="710" name="One goal: general-purpose shell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One goal: </a:t>
            </a:r>
            <a:r>
              <a:rPr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rPr>
              <a:t>general-purpose shell</a:t>
            </a:r>
          </a:p>
          <a:p>
            <a:pPr marL="740833" lvl="1" indent="-296333"/>
            <a:r>
              <a:t>Command-line prompt that gives attacker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general access to the system</a:t>
            </a:r>
          </a:p>
          <a:p>
            <a:r>
              <a:t>The code to launch a shell is called </a:t>
            </a:r>
            <a:r>
              <a:rPr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rPr>
              <a:t>shellcode</a:t>
            </a:r>
          </a:p>
          <a:p>
            <a:r>
              <a:t>Other stuff you could do?</a:t>
            </a:r>
          </a:p>
        </p:txBody>
      </p:sp>
    </p:spTree>
    <p:extLst>
      <p:ext uri="{BB962C8B-B14F-4D97-AF65-F5344CB8AC3E}">
        <p14:creationId xmlns:p14="http://schemas.microsoft.com/office/powerpoint/2010/main" val="102431399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7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0" grpId="0" build="p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Shellco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Shellcode</a:t>
            </a:r>
          </a:p>
        </p:txBody>
      </p:sp>
      <p:sp>
        <p:nvSpPr>
          <p:cNvPr id="715" name="#include &lt;stdio.h&gt;…"/>
          <p:cNvSpPr txBox="1"/>
          <p:nvPr/>
        </p:nvSpPr>
        <p:spPr>
          <a:xfrm>
            <a:off x="3475300" y="2717303"/>
            <a:ext cx="6054200" cy="260071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 defTabSz="457200">
              <a:defRPr sz="22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#include &lt;</a:t>
            </a:r>
            <a:r>
              <a:rPr dirty="0" err="1"/>
              <a:t>stdio.h</a:t>
            </a:r>
            <a:r>
              <a:rPr dirty="0"/>
              <a:t>&gt;</a:t>
            </a:r>
          </a:p>
          <a:p>
            <a:pPr algn="l" defTabSz="457200">
              <a:defRPr sz="2200">
                <a:latin typeface="Courier"/>
                <a:ea typeface="Courier"/>
                <a:cs typeface="Courier"/>
                <a:sym typeface="Courier"/>
              </a:defRPr>
            </a:pPr>
            <a:r>
              <a:rPr dirty="0" err="1"/>
              <a:t>int</a:t>
            </a:r>
            <a:r>
              <a:rPr dirty="0"/>
              <a:t> main( ) {</a:t>
            </a:r>
          </a:p>
          <a:p>
            <a:pPr algn="l" defTabSz="457200">
              <a:defRPr sz="22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char </a:t>
            </a:r>
            <a:r>
              <a:rPr baseline="-13636" dirty="0"/>
              <a:t>*</a:t>
            </a:r>
            <a:r>
              <a:rPr dirty="0"/>
              <a:t>name[2];</a:t>
            </a:r>
          </a:p>
          <a:p>
            <a:pPr algn="l" defTabSz="457200">
              <a:defRPr sz="22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name[0] = </a:t>
            </a:r>
            <a:r>
              <a:rPr lang="en-US" dirty="0" smtClean="0"/>
              <a:t>"</a:t>
            </a:r>
            <a:r>
              <a:rPr dirty="0" smtClean="0"/>
              <a:t>/bin/</a:t>
            </a:r>
            <a:r>
              <a:rPr dirty="0" err="1" smtClean="0"/>
              <a:t>sh</a:t>
            </a:r>
            <a:r>
              <a:rPr lang="en-US" dirty="0" smtClean="0"/>
              <a:t>"</a:t>
            </a:r>
            <a:r>
              <a:rPr dirty="0" smtClean="0"/>
              <a:t>;</a:t>
            </a:r>
            <a:endParaRPr dirty="0"/>
          </a:p>
          <a:p>
            <a:pPr algn="l" defTabSz="457200">
              <a:defRPr sz="22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name[1] = NULL;</a:t>
            </a:r>
          </a:p>
          <a:p>
            <a:pPr algn="l" defTabSz="457200">
              <a:defRPr sz="22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</a:t>
            </a:r>
            <a:r>
              <a:rPr dirty="0" err="1"/>
              <a:t>execve</a:t>
            </a:r>
            <a:r>
              <a:rPr dirty="0"/>
              <a:t>(name[0], name, NULL);</a:t>
            </a:r>
          </a:p>
          <a:p>
            <a:pPr algn="l" defTabSz="457200">
              <a:spcBef>
                <a:spcPts val="1200"/>
              </a:spcBef>
              <a:defRPr sz="22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}</a:t>
            </a:r>
          </a:p>
        </p:txBody>
      </p:sp>
      <p:grpSp>
        <p:nvGrpSpPr>
          <p:cNvPr id="718" name="Group"/>
          <p:cNvGrpSpPr/>
          <p:nvPr/>
        </p:nvGrpSpPr>
        <p:grpSpPr>
          <a:xfrm>
            <a:off x="2853299" y="6201760"/>
            <a:ext cx="3746216" cy="2400301"/>
            <a:chOff x="-55562" y="80962"/>
            <a:chExt cx="3746214" cy="2400300"/>
          </a:xfrm>
        </p:grpSpPr>
        <p:sp>
          <p:nvSpPr>
            <p:cNvPr id="716" name="xorl %eax, %eax…"/>
            <p:cNvSpPr txBox="1"/>
            <p:nvPr/>
          </p:nvSpPr>
          <p:spPr>
            <a:xfrm>
              <a:off x="571041" y="80962"/>
              <a:ext cx="3119612" cy="2400301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/>
            <a:p>
              <a:pPr algn="l" defTabSz="457200">
                <a:defRPr sz="2200">
                  <a:latin typeface="Courier"/>
                  <a:ea typeface="Courier"/>
                  <a:cs typeface="Courier"/>
                  <a:sym typeface="Courier"/>
                </a:defRPr>
              </a:pPr>
              <a:r>
                <a:t>xorl %eax, %eax</a:t>
              </a:r>
            </a:p>
            <a:p>
              <a:pPr algn="l" defTabSz="457200">
                <a:defRPr sz="2200">
                  <a:latin typeface="Courier"/>
                  <a:ea typeface="Courier"/>
                  <a:cs typeface="Courier"/>
                  <a:sym typeface="Courier"/>
                </a:defRPr>
              </a:pPr>
              <a:r>
                <a:t>pushl %eax</a:t>
              </a:r>
            </a:p>
            <a:p>
              <a:pPr algn="l" defTabSz="457200">
                <a:defRPr sz="2200">
                  <a:latin typeface="Courier"/>
                  <a:ea typeface="Courier"/>
                  <a:cs typeface="Courier"/>
                  <a:sym typeface="Courier"/>
                </a:defRPr>
              </a:pPr>
              <a:r>
                <a:t>pushl $0x68732f2f</a:t>
              </a:r>
            </a:p>
            <a:p>
              <a:pPr algn="l" defTabSz="457200">
                <a:defRPr sz="2200">
                  <a:latin typeface="Courier"/>
                  <a:ea typeface="Courier"/>
                  <a:cs typeface="Courier"/>
                  <a:sym typeface="Courier"/>
                </a:defRPr>
              </a:pPr>
              <a:r>
                <a:t>pushl $0x6e69622f</a:t>
              </a:r>
            </a:p>
            <a:p>
              <a:pPr algn="l" defTabSz="457200">
                <a:defRPr sz="2200">
                  <a:latin typeface="Courier"/>
                  <a:ea typeface="Courier"/>
                  <a:cs typeface="Courier"/>
                  <a:sym typeface="Courier"/>
                </a:defRPr>
              </a:pPr>
              <a:r>
                <a:t>movl %esp,%ebx</a:t>
              </a:r>
            </a:p>
            <a:p>
              <a:pPr algn="l" defTabSz="457200">
                <a:defRPr sz="2200">
                  <a:latin typeface="Courier"/>
                  <a:ea typeface="Courier"/>
                  <a:cs typeface="Courier"/>
                  <a:sym typeface="Courier"/>
                </a:defRPr>
              </a:pPr>
              <a:r>
                <a:t>pushl %eax</a:t>
              </a:r>
            </a:p>
            <a:p>
              <a:pPr algn="l" defTabSz="457200">
                <a:defRPr sz="2200">
                  <a:latin typeface="Courier"/>
                  <a:ea typeface="Courier"/>
                  <a:cs typeface="Courier"/>
                  <a:sym typeface="Courier"/>
                </a:defRPr>
              </a:pPr>
              <a:r>
                <a:t>...</a:t>
              </a:r>
            </a:p>
          </p:txBody>
        </p:sp>
        <p:sp>
          <p:nvSpPr>
            <p:cNvPr id="717" name="Assembly"/>
            <p:cNvSpPr txBox="1"/>
            <p:nvPr/>
          </p:nvSpPr>
          <p:spPr>
            <a:xfrm rot="16200000">
              <a:off x="-821606" y="982662"/>
              <a:ext cx="2128987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3400" b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Assembly</a:t>
              </a:r>
            </a:p>
          </p:txBody>
        </p:sp>
      </p:grpSp>
      <p:grpSp>
        <p:nvGrpSpPr>
          <p:cNvPr id="721" name="Group"/>
          <p:cNvGrpSpPr/>
          <p:nvPr/>
        </p:nvGrpSpPr>
        <p:grpSpPr>
          <a:xfrm>
            <a:off x="7156061" y="5929757"/>
            <a:ext cx="2977293" cy="2944306"/>
            <a:chOff x="0" y="-191040"/>
            <a:chExt cx="2977291" cy="2944305"/>
          </a:xfrm>
        </p:grpSpPr>
        <p:sp>
          <p:nvSpPr>
            <p:cNvPr id="719" name="“\x31\xc0”…"/>
            <p:cNvSpPr txBox="1"/>
            <p:nvPr/>
          </p:nvSpPr>
          <p:spPr>
            <a:xfrm>
              <a:off x="0" y="57701"/>
              <a:ext cx="2285880" cy="2446823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/>
            <a:p>
              <a:pPr algn="l" defTabSz="457200">
                <a:defRPr sz="220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lang="en-US" dirty="0" smtClean="0"/>
                <a:t>"</a:t>
              </a:r>
              <a:r>
                <a:rPr dirty="0" smtClean="0"/>
                <a:t>\x31\xc0</a:t>
              </a:r>
              <a:r>
                <a:rPr lang="en-US" dirty="0" smtClean="0"/>
                <a:t>"</a:t>
              </a:r>
              <a:endParaRPr dirty="0"/>
            </a:p>
            <a:p>
              <a:pPr algn="l" defTabSz="457200">
                <a:defRPr sz="220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lang="en-US" dirty="0" smtClean="0"/>
                <a:t>"</a:t>
              </a:r>
              <a:r>
                <a:rPr dirty="0" smtClean="0"/>
                <a:t>\x50</a:t>
              </a:r>
              <a:r>
                <a:rPr lang="en-US" dirty="0" smtClean="0"/>
                <a:t>"</a:t>
              </a:r>
              <a:endParaRPr dirty="0"/>
            </a:p>
            <a:p>
              <a:pPr algn="l" defTabSz="457200">
                <a:defRPr sz="220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lang="en-US" dirty="0" smtClean="0"/>
                <a:t>"</a:t>
              </a:r>
              <a:r>
                <a:rPr dirty="0" smtClean="0"/>
                <a:t>\x68</a:t>
              </a:r>
              <a:r>
                <a:rPr lang="en-US" dirty="0" smtClean="0"/>
                <a:t>"</a:t>
              </a:r>
              <a:r>
                <a:rPr lang="en-US" dirty="0"/>
                <a:t> </a:t>
              </a:r>
              <a:r>
                <a:rPr lang="en-US" dirty="0" smtClean="0"/>
                <a:t>"</a:t>
              </a:r>
              <a:r>
                <a:rPr dirty="0" smtClean="0"/>
                <a:t>//</a:t>
              </a:r>
              <a:r>
                <a:rPr dirty="0" err="1" smtClean="0"/>
                <a:t>sh</a:t>
              </a:r>
              <a:r>
                <a:rPr lang="en-US" dirty="0" smtClean="0"/>
                <a:t>"</a:t>
              </a:r>
              <a:endParaRPr dirty="0"/>
            </a:p>
            <a:p>
              <a:pPr algn="l" defTabSz="457200">
                <a:defRPr sz="220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lang="en-US" dirty="0" smtClean="0"/>
                <a:t>"</a:t>
              </a:r>
              <a:r>
                <a:rPr dirty="0" smtClean="0"/>
                <a:t>\x68</a:t>
              </a:r>
              <a:r>
                <a:rPr lang="en-US" dirty="0" smtClean="0"/>
                <a:t>"</a:t>
              </a:r>
              <a:r>
                <a:rPr lang="en-US" dirty="0"/>
                <a:t> </a:t>
              </a:r>
              <a:r>
                <a:rPr lang="en-US" dirty="0" smtClean="0"/>
                <a:t>"</a:t>
              </a:r>
              <a:r>
                <a:rPr dirty="0" smtClean="0"/>
                <a:t>/bin</a:t>
              </a:r>
              <a:r>
                <a:rPr lang="en-US" dirty="0" smtClean="0"/>
                <a:t>"</a:t>
              </a:r>
              <a:endParaRPr dirty="0"/>
            </a:p>
            <a:p>
              <a:pPr algn="l" defTabSz="457200">
                <a:defRPr sz="220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lang="en-US" dirty="0" smtClean="0"/>
                <a:t>"</a:t>
              </a:r>
              <a:r>
                <a:rPr dirty="0" smtClean="0"/>
                <a:t>\x89\xe3</a:t>
              </a:r>
              <a:r>
                <a:rPr lang="en-US" dirty="0" smtClean="0"/>
                <a:t>"</a:t>
              </a:r>
              <a:endParaRPr dirty="0"/>
            </a:p>
            <a:p>
              <a:pPr algn="l" defTabSz="457200">
                <a:defRPr sz="220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lang="en-US" dirty="0" smtClean="0"/>
                <a:t>"</a:t>
              </a:r>
              <a:r>
                <a:rPr dirty="0" smtClean="0"/>
                <a:t>\x50</a:t>
              </a:r>
              <a:r>
                <a:rPr lang="en-US" dirty="0" smtClean="0"/>
                <a:t>"</a:t>
              </a:r>
              <a:endParaRPr dirty="0"/>
            </a:p>
            <a:p>
              <a:pPr algn="l" defTabSz="457200">
                <a:defRPr sz="220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dirty="0"/>
                <a:t>...</a:t>
              </a:r>
            </a:p>
          </p:txBody>
        </p:sp>
        <p:sp>
          <p:nvSpPr>
            <p:cNvPr id="720" name="Machine code"/>
            <p:cNvSpPr txBox="1"/>
            <p:nvPr/>
          </p:nvSpPr>
          <p:spPr>
            <a:xfrm rot="5400000">
              <a:off x="1206688" y="982662"/>
              <a:ext cx="2944305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3400" b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Machine code</a:t>
              </a:r>
            </a:p>
          </p:txBody>
        </p:sp>
      </p:grpSp>
      <p:sp>
        <p:nvSpPr>
          <p:cNvPr id="722" name="Rectangle"/>
          <p:cNvSpPr/>
          <p:nvPr/>
        </p:nvSpPr>
        <p:spPr>
          <a:xfrm>
            <a:off x="3443797" y="6196565"/>
            <a:ext cx="3007643" cy="384502"/>
          </a:xfrm>
          <a:prstGeom prst="rect">
            <a:avLst/>
          </a:prstGeom>
          <a:ln w="50800">
            <a:solidFill>
              <a:srgbClr val="1333FF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23" name="(Part of)…"/>
          <p:cNvSpPr txBox="1"/>
          <p:nvPr/>
        </p:nvSpPr>
        <p:spPr>
          <a:xfrm>
            <a:off x="10137920" y="6424823"/>
            <a:ext cx="1752194" cy="163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sz="3400">
                <a:solidFill>
                  <a:srgbClr val="1333FF"/>
                </a:solidFill>
              </a:defRPr>
            </a:pPr>
            <a:r>
              <a:t>(Part of)</a:t>
            </a:r>
          </a:p>
          <a:p>
            <a:pPr>
              <a:defRPr sz="3400">
                <a:solidFill>
                  <a:srgbClr val="1333FF"/>
                </a:solidFill>
              </a:defRPr>
            </a:pPr>
            <a:r>
              <a:t>your</a:t>
            </a:r>
          </a:p>
          <a:p>
            <a:pPr>
              <a:defRPr sz="3400">
                <a:solidFill>
                  <a:srgbClr val="1333FF"/>
                </a:solidFill>
              </a:defRPr>
            </a:pPr>
            <a:r>
              <a:t>input</a:t>
            </a:r>
          </a:p>
        </p:txBody>
      </p:sp>
      <p:grpSp>
        <p:nvGrpSpPr>
          <p:cNvPr id="726" name="Group"/>
          <p:cNvGrpSpPr/>
          <p:nvPr/>
        </p:nvGrpSpPr>
        <p:grpSpPr>
          <a:xfrm>
            <a:off x="4154001" y="4886529"/>
            <a:ext cx="1565360" cy="951689"/>
            <a:chOff x="0" y="0"/>
            <a:chExt cx="1565359" cy="951688"/>
          </a:xfrm>
        </p:grpSpPr>
        <p:sp>
          <p:nvSpPr>
            <p:cNvPr id="724" name="filename"/>
            <p:cNvSpPr txBox="1"/>
            <p:nvPr/>
          </p:nvSpPr>
          <p:spPr>
            <a:xfrm>
              <a:off x="0" y="545288"/>
              <a:ext cx="1144811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 b="1">
                  <a:solidFill>
                    <a:schemeClr val="accent2">
                      <a:hueOff val="-554920"/>
                      <a:satOff val="-21482"/>
                      <a:lumOff val="-6228"/>
                    </a:schemeClr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filename</a:t>
              </a:r>
            </a:p>
          </p:txBody>
        </p:sp>
        <p:sp>
          <p:nvSpPr>
            <p:cNvPr id="725" name="Line"/>
            <p:cNvSpPr/>
            <p:nvPr/>
          </p:nvSpPr>
          <p:spPr>
            <a:xfrm flipV="1">
              <a:off x="573166" y="0"/>
              <a:ext cx="992193" cy="666535"/>
            </a:xfrm>
            <a:prstGeom prst="line">
              <a:avLst/>
            </a:prstGeom>
            <a:noFill/>
            <a:ln w="76200" cap="flat"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grpSp>
        <p:nvGrpSpPr>
          <p:cNvPr id="729" name="Group"/>
          <p:cNvGrpSpPr/>
          <p:nvPr/>
        </p:nvGrpSpPr>
        <p:grpSpPr>
          <a:xfrm>
            <a:off x="6379525" y="4886529"/>
            <a:ext cx="657106" cy="753311"/>
            <a:chOff x="908253" y="0"/>
            <a:chExt cx="657105" cy="753309"/>
          </a:xfrm>
        </p:grpSpPr>
        <p:sp>
          <p:nvSpPr>
            <p:cNvPr id="727" name="argv"/>
            <p:cNvSpPr txBox="1"/>
            <p:nvPr/>
          </p:nvSpPr>
          <p:spPr>
            <a:xfrm>
              <a:off x="908253" y="346909"/>
              <a:ext cx="650827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 b="1">
                  <a:solidFill>
                    <a:schemeClr val="accent2">
                      <a:hueOff val="-554920"/>
                      <a:satOff val="-21482"/>
                      <a:lumOff val="-6228"/>
                    </a:schemeClr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argv</a:t>
              </a:r>
            </a:p>
          </p:txBody>
        </p:sp>
        <p:sp>
          <p:nvSpPr>
            <p:cNvPr id="728" name="Line"/>
            <p:cNvSpPr/>
            <p:nvPr/>
          </p:nvSpPr>
          <p:spPr>
            <a:xfrm flipV="1">
              <a:off x="1565358" y="0"/>
              <a:ext cx="1" cy="617115"/>
            </a:xfrm>
            <a:prstGeom prst="line">
              <a:avLst/>
            </a:prstGeom>
            <a:noFill/>
            <a:ln w="76200" cap="flat"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grpSp>
        <p:nvGrpSpPr>
          <p:cNvPr id="732" name="Group"/>
          <p:cNvGrpSpPr/>
          <p:nvPr/>
        </p:nvGrpSpPr>
        <p:grpSpPr>
          <a:xfrm>
            <a:off x="8157523" y="4876541"/>
            <a:ext cx="1325863" cy="769326"/>
            <a:chOff x="-647863" y="116237"/>
            <a:chExt cx="1325862" cy="769324"/>
          </a:xfrm>
        </p:grpSpPr>
        <p:sp>
          <p:nvSpPr>
            <p:cNvPr id="730" name="envp"/>
            <p:cNvSpPr txBox="1"/>
            <p:nvPr/>
          </p:nvSpPr>
          <p:spPr>
            <a:xfrm>
              <a:off x="-29134" y="479162"/>
              <a:ext cx="707133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 b="1">
                  <a:solidFill>
                    <a:schemeClr val="accent2">
                      <a:hueOff val="-554920"/>
                      <a:satOff val="-21482"/>
                      <a:lumOff val="-6228"/>
                    </a:schemeClr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envp</a:t>
              </a:r>
            </a:p>
          </p:txBody>
        </p:sp>
        <p:sp>
          <p:nvSpPr>
            <p:cNvPr id="731" name="Line"/>
            <p:cNvSpPr/>
            <p:nvPr/>
          </p:nvSpPr>
          <p:spPr>
            <a:xfrm flipH="1" flipV="1">
              <a:off x="-647864" y="116237"/>
              <a:ext cx="591170" cy="591170"/>
            </a:xfrm>
            <a:prstGeom prst="line">
              <a:avLst/>
            </a:prstGeom>
            <a:noFill/>
            <a:ln w="76200" cap="flat"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grpSp>
        <p:nvGrpSpPr>
          <p:cNvPr id="21" name="Group"/>
          <p:cNvGrpSpPr/>
          <p:nvPr/>
        </p:nvGrpSpPr>
        <p:grpSpPr>
          <a:xfrm>
            <a:off x="254000" y="6363511"/>
            <a:ext cx="2750754" cy="1104089"/>
            <a:chOff x="-879167" y="0"/>
            <a:chExt cx="2750753" cy="1104088"/>
          </a:xfrm>
        </p:grpSpPr>
        <p:sp>
          <p:nvSpPr>
            <p:cNvPr id="22" name="filename"/>
            <p:cNvSpPr txBox="1"/>
            <p:nvPr/>
          </p:nvSpPr>
          <p:spPr>
            <a:xfrm>
              <a:off x="-879167" y="693719"/>
              <a:ext cx="2750753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 b="1">
                  <a:solidFill>
                    <a:schemeClr val="accent2">
                      <a:hueOff val="-554920"/>
                      <a:satOff val="-21482"/>
                      <a:lumOff val="-6228"/>
                    </a:schemeClr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lang="en-US" dirty="0" err="1"/>
                <a:t>x</a:t>
              </a:r>
              <a:r>
                <a:rPr lang="en-US" dirty="0" err="1" smtClean="0"/>
                <a:t>or</a:t>
              </a:r>
              <a:r>
                <a:rPr lang="en-US" dirty="0" smtClean="0"/>
                <a:t> to avoid zero byte</a:t>
              </a:r>
              <a:endParaRPr dirty="0"/>
            </a:p>
          </p:txBody>
        </p:sp>
        <p:sp>
          <p:nvSpPr>
            <p:cNvPr id="23" name="Line"/>
            <p:cNvSpPr/>
            <p:nvPr/>
          </p:nvSpPr>
          <p:spPr>
            <a:xfrm flipV="1">
              <a:off x="573166" y="0"/>
              <a:ext cx="992193" cy="666535"/>
            </a:xfrm>
            <a:prstGeom prst="line">
              <a:avLst/>
            </a:prstGeom>
            <a:noFill/>
            <a:ln w="76200" cap="flat"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6169018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" grpId="0" animBg="1" advAuto="0"/>
      <p:bldP spid="721" grpId="0" animBg="1" advAuto="0"/>
      <p:bldP spid="722" grpId="0" animBg="1" advAuto="0"/>
      <p:bldP spid="723" grpId="0" animBg="1" advAuto="0"/>
      <p:bldP spid="726" grpId="0" animBg="1" advAuto="0"/>
      <p:bldP spid="726" grpId="1" animBg="1" advAuto="0"/>
      <p:bldP spid="729" grpId="0" animBg="1" advAuto="0"/>
      <p:bldP spid="729" grpId="1" animBg="1" advAuto="0"/>
      <p:bldP spid="732" grpId="0" animBg="1" advAuto="0"/>
      <p:bldP spid="732" grpId="1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We have code somewhere in memory…"/>
          <p:cNvSpPr txBox="1">
            <a:spLocks noGrp="1"/>
          </p:cNvSpPr>
          <p:nvPr>
            <p:ph type="body" sz="quarter" idx="1"/>
          </p:nvPr>
        </p:nvSpPr>
        <p:spPr>
          <a:xfrm>
            <a:off x="1800311" y="3619884"/>
            <a:ext cx="9404179" cy="2113831"/>
          </a:xfrm>
          <a:prstGeom prst="rect">
            <a:avLst/>
          </a:prstGeom>
        </p:spPr>
        <p:txBody>
          <a:bodyPr/>
          <a:lstStyle/>
          <a:p>
            <a:pPr marL="398815" indent="-398815" defTabSz="554990">
              <a:spcBef>
                <a:spcPts val="3900"/>
              </a:spcBef>
              <a:defRPr sz="3230"/>
            </a:pPr>
            <a:r>
              <a:t>We have code somewhere in memory</a:t>
            </a:r>
          </a:p>
          <a:p>
            <a:pPr marL="831753" lvl="1" indent="-409478" defTabSz="554990">
              <a:spcBef>
                <a:spcPts val="400"/>
              </a:spcBef>
              <a:defRPr sz="3040"/>
            </a:pPr>
            <a:r>
              <a:t>We don’t know precisely where</a:t>
            </a:r>
          </a:p>
          <a:p>
            <a:pPr marL="398815" indent="-398815" defTabSz="554990">
              <a:spcBef>
                <a:spcPts val="3900"/>
              </a:spcBef>
              <a:defRPr sz="3230"/>
            </a:pPr>
            <a:r>
              <a:t>We need to move %eip to point at it</a:t>
            </a:r>
          </a:p>
        </p:txBody>
      </p:sp>
      <p:sp>
        <p:nvSpPr>
          <p:cNvPr id="737" name="Rectangle"/>
          <p:cNvSpPr/>
          <p:nvPr/>
        </p:nvSpPr>
        <p:spPr>
          <a:xfrm>
            <a:off x="1739365" y="7221389"/>
            <a:ext cx="9235973" cy="499225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38" name="&amp;arg1"/>
          <p:cNvSpPr/>
          <p:nvPr/>
        </p:nvSpPr>
        <p:spPr>
          <a:xfrm>
            <a:off x="6704195" y="7247148"/>
            <a:ext cx="1188258" cy="447708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&amp;arg1</a:t>
            </a:r>
          </a:p>
        </p:txBody>
      </p:sp>
      <p:sp>
        <p:nvSpPr>
          <p:cNvPr id="739" name="%eip"/>
          <p:cNvSpPr/>
          <p:nvPr/>
        </p:nvSpPr>
        <p:spPr>
          <a:xfrm>
            <a:off x="5814774" y="7247148"/>
            <a:ext cx="849194" cy="447708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>
                <a:solidFill>
                  <a:srgbClr val="1333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%eip</a:t>
            </a:r>
          </a:p>
        </p:txBody>
      </p:sp>
      <p:sp>
        <p:nvSpPr>
          <p:cNvPr id="740" name="%ebp"/>
          <p:cNvSpPr/>
          <p:nvPr/>
        </p:nvSpPr>
        <p:spPr>
          <a:xfrm>
            <a:off x="4925354" y="7247148"/>
            <a:ext cx="849193" cy="447708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>
                <a:solidFill>
                  <a:srgbClr val="1333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%ebp</a:t>
            </a:r>
          </a:p>
        </p:txBody>
      </p:sp>
      <p:sp>
        <p:nvSpPr>
          <p:cNvPr id="741" name="00 00 00 00"/>
          <p:cNvSpPr/>
          <p:nvPr/>
        </p:nvSpPr>
        <p:spPr>
          <a:xfrm>
            <a:off x="3166091" y="7247148"/>
            <a:ext cx="1719035" cy="447708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18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00 00 00 00</a:t>
            </a:r>
          </a:p>
        </p:txBody>
      </p:sp>
      <p:sp>
        <p:nvSpPr>
          <p:cNvPr id="742" name="buffer"/>
          <p:cNvSpPr txBox="1"/>
          <p:nvPr/>
        </p:nvSpPr>
        <p:spPr>
          <a:xfrm>
            <a:off x="3478156" y="7759055"/>
            <a:ext cx="109490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2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buffer</a:t>
            </a:r>
          </a:p>
        </p:txBody>
      </p:sp>
      <p:sp>
        <p:nvSpPr>
          <p:cNvPr id="743" name="Text"/>
          <p:cNvSpPr/>
          <p:nvPr/>
        </p:nvSpPr>
        <p:spPr>
          <a:xfrm>
            <a:off x="1795881" y="7247148"/>
            <a:ext cx="849194" cy="447708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Text</a:t>
            </a:r>
          </a:p>
        </p:txBody>
      </p:sp>
      <p:grpSp>
        <p:nvGrpSpPr>
          <p:cNvPr id="746" name="Group"/>
          <p:cNvGrpSpPr/>
          <p:nvPr/>
        </p:nvGrpSpPr>
        <p:grpSpPr>
          <a:xfrm>
            <a:off x="1657783" y="6192938"/>
            <a:ext cx="1125390" cy="1071527"/>
            <a:chOff x="-108284" y="-55562"/>
            <a:chExt cx="1125388" cy="1071525"/>
          </a:xfrm>
        </p:grpSpPr>
        <p:sp>
          <p:nvSpPr>
            <p:cNvPr id="744" name="%eip"/>
            <p:cNvSpPr txBox="1"/>
            <p:nvPr/>
          </p:nvSpPr>
          <p:spPr>
            <a:xfrm>
              <a:off x="-108285" y="-55563"/>
              <a:ext cx="1125389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34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%eip</a:t>
              </a:r>
            </a:p>
          </p:txBody>
        </p:sp>
        <p:sp>
          <p:nvSpPr>
            <p:cNvPr id="745" name="Line"/>
            <p:cNvSpPr/>
            <p:nvPr/>
          </p:nvSpPr>
          <p:spPr>
            <a:xfrm flipV="1">
              <a:off x="454409" y="497688"/>
              <a:ext cx="1" cy="51827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200"/>
              </a:pPr>
              <a:endParaRPr/>
            </a:p>
          </p:txBody>
        </p:sp>
      </p:grpSp>
      <p:sp>
        <p:nvSpPr>
          <p:cNvPr id="747" name="..."/>
          <p:cNvSpPr txBox="1"/>
          <p:nvPr/>
        </p:nvSpPr>
        <p:spPr>
          <a:xfrm>
            <a:off x="2609631" y="7235725"/>
            <a:ext cx="59190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2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...</a:t>
            </a:r>
          </a:p>
        </p:txBody>
      </p:sp>
      <p:sp>
        <p:nvSpPr>
          <p:cNvPr id="748" name="…"/>
          <p:cNvSpPr/>
          <p:nvPr/>
        </p:nvSpPr>
        <p:spPr>
          <a:xfrm>
            <a:off x="7920772" y="7247148"/>
            <a:ext cx="486628" cy="447708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18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rPr lang="en-US" dirty="0" smtClean="0"/>
              <a:t>...</a:t>
            </a:r>
            <a:endParaRPr dirty="0"/>
          </a:p>
        </p:txBody>
      </p:sp>
      <p:sp>
        <p:nvSpPr>
          <p:cNvPr id="749" name="\x0f \x3c \x2f ..."/>
          <p:cNvSpPr/>
          <p:nvPr/>
        </p:nvSpPr>
        <p:spPr>
          <a:xfrm>
            <a:off x="8229154" y="7247148"/>
            <a:ext cx="2568454" cy="447708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1400" b="1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\x0f \x3c \x2f ...</a:t>
            </a:r>
          </a:p>
        </p:txBody>
      </p:sp>
      <p:sp>
        <p:nvSpPr>
          <p:cNvPr id="750" name="Challeng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defRPr sz="6240"/>
            </a:lvl1pPr>
          </a:lstStyle>
          <a:p>
            <a:r>
              <a:t>Challenge 2</a:t>
            </a:r>
          </a:p>
        </p:txBody>
      </p:sp>
      <p:sp>
        <p:nvSpPr>
          <p:cNvPr id="751" name="Getting injected code to run"/>
          <p:cNvSpPr txBox="1"/>
          <p:nvPr/>
        </p:nvSpPr>
        <p:spPr>
          <a:xfrm>
            <a:off x="2242083" y="2576900"/>
            <a:ext cx="852063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5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Getting injected code to run</a:t>
            </a:r>
          </a:p>
        </p:txBody>
      </p:sp>
    </p:spTree>
    <p:extLst>
      <p:ext uri="{BB962C8B-B14F-4D97-AF65-F5344CB8AC3E}">
        <p14:creationId xmlns:p14="http://schemas.microsoft.com/office/powerpoint/2010/main" val="105805350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24597 -0.012415 0.049771 -0.022692 0.075364 -0.030768 C 0.123410 -0.045928 0.172398 -0.053260 0.221334 -0.054495 C 0.302821 -0.056551 0.384402 -0.041753 0.463119 -0.010207" pathEditMode="relative">
                                      <p:cBhvr>
                                        <p:cTn id="13" dur="100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3119 -0.010207 L 0.656029 -0.008073" pathEditMode="relative">
                                      <p:cBhvr>
                                        <p:cTn id="17" dur="100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3" grpId="0" animBg="1" advAuto="0"/>
      <p:bldP spid="746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Stack and functions: Summa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Stack and functions: Summary</a:t>
            </a:r>
          </a:p>
        </p:txBody>
      </p:sp>
      <p:sp>
        <p:nvSpPr>
          <p:cNvPr id="756" name="Calling function: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384310" cy="6286500"/>
          </a:xfrm>
          <a:prstGeom prst="rect">
            <a:avLst/>
          </a:prstGeom>
        </p:spPr>
        <p:txBody>
          <a:bodyPr/>
          <a:lstStyle/>
          <a:p>
            <a:pPr marL="0" indent="0" defTabSz="391414">
              <a:spcBef>
                <a:spcPts val="2800"/>
              </a:spcBef>
              <a:buSzTx/>
              <a:buNone/>
              <a:defRPr sz="1876" b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Calling function:</a:t>
            </a:r>
          </a:p>
          <a:p>
            <a:pPr marL="464900" lvl="1" indent="-167085" defTabSz="391414">
              <a:spcBef>
                <a:spcPts val="1000"/>
              </a:spcBef>
              <a:buSzPct val="100000"/>
              <a:buAutoNum type="arabicPeriod"/>
              <a:defRPr sz="2412"/>
            </a:pPr>
            <a:r>
              <a:t>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Push arguments</a:t>
            </a:r>
            <a:r>
              <a:t> onto the stack (in reverse)</a:t>
            </a:r>
          </a:p>
          <a:p>
            <a:pPr marL="464900" lvl="1" indent="-167085" defTabSz="391414">
              <a:spcBef>
                <a:spcPts val="1000"/>
              </a:spcBef>
              <a:buSzPct val="100000"/>
              <a:buAutoNum type="arabicPeriod"/>
              <a:defRPr sz="2412"/>
            </a:pPr>
            <a:r>
              <a:t>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Push the return address</a:t>
            </a:r>
            <a:r>
              <a:t>, i.e., the address of the instruction you want run    after control returns to you</a:t>
            </a:r>
          </a:p>
          <a:p>
            <a:pPr marL="409205" lvl="1" indent="-111390" defTabSz="391414">
              <a:spcBef>
                <a:spcPts val="1000"/>
              </a:spcBef>
              <a:buSzPct val="100000"/>
              <a:buAutoNum type="arabicPeriod"/>
              <a:defRPr sz="2412"/>
            </a:pPr>
            <a:r>
              <a:t>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Jump </a:t>
            </a:r>
            <a:r>
              <a:t>to the function’s address</a:t>
            </a:r>
            <a:endParaRPr b="1">
              <a:latin typeface="Helvetica"/>
              <a:ea typeface="Helvetica"/>
              <a:cs typeface="Helvetica"/>
              <a:sym typeface="Helvetica"/>
            </a:endParaRPr>
          </a:p>
          <a:p>
            <a:pPr marL="0" indent="0" defTabSz="391414">
              <a:spcBef>
                <a:spcPts val="2800"/>
              </a:spcBef>
              <a:buSzTx/>
              <a:buNone/>
              <a:defRPr sz="1876" b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Called function:</a:t>
            </a:r>
          </a:p>
          <a:p>
            <a:pPr marL="464900" lvl="1" indent="-167085" defTabSz="391414">
              <a:spcBef>
                <a:spcPts val="1000"/>
              </a:spcBef>
              <a:buSzPct val="100000"/>
              <a:buAutoNum type="arabicPeriod" startAt="4"/>
              <a:defRPr sz="2412"/>
            </a:pPr>
            <a:r>
              <a:t>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Push the old frame pointer</a:t>
            </a:r>
            <a:r>
              <a:t> onto the stack: %ebp</a:t>
            </a:r>
          </a:p>
          <a:p>
            <a:pPr marL="464900" lvl="1" indent="-167085" defTabSz="391414">
              <a:spcBef>
                <a:spcPts val="1000"/>
              </a:spcBef>
              <a:buSzPct val="100000"/>
              <a:buAutoNum type="arabicPeriod" startAt="4"/>
              <a:defRPr sz="2412"/>
            </a:pPr>
            <a:r>
              <a:t>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Set frame pointer</a:t>
            </a:r>
            <a:r>
              <a:t> to where the end of the stack is right now: %ebp = %esp</a:t>
            </a:r>
          </a:p>
          <a:p>
            <a:pPr marL="464900" lvl="1" indent="-167085" defTabSz="391414">
              <a:spcBef>
                <a:spcPts val="1000"/>
              </a:spcBef>
              <a:buSzPct val="100000"/>
              <a:buAutoNum type="arabicPeriod" startAt="4"/>
              <a:defRPr sz="2412"/>
            </a:pPr>
            <a:r>
              <a:t>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Push local variables</a:t>
            </a:r>
            <a:r>
              <a:t> onto the stack</a:t>
            </a:r>
          </a:p>
          <a:p>
            <a:pPr marL="0" indent="0" defTabSz="391414">
              <a:spcBef>
                <a:spcPts val="2800"/>
              </a:spcBef>
              <a:buSzTx/>
              <a:buNone/>
              <a:defRPr sz="1876" b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Returning from function:</a:t>
            </a:r>
          </a:p>
          <a:p>
            <a:pPr marL="464900" lvl="1" indent="-167085" defTabSz="391414">
              <a:spcBef>
                <a:spcPts val="1000"/>
              </a:spcBef>
              <a:buSzPct val="100000"/>
              <a:buAutoNum type="arabicPeriod" startAt="7"/>
              <a:defRPr sz="2412"/>
            </a:pPr>
            <a:r>
              <a:t>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Reset the previous stack frame</a:t>
            </a:r>
            <a:r>
              <a:t>: %esp = %ebp, pop %ebp</a:t>
            </a:r>
          </a:p>
          <a:p>
            <a:pPr marL="464900" lvl="1" indent="-167085" defTabSz="391414">
              <a:spcBef>
                <a:spcPts val="1000"/>
              </a:spcBef>
              <a:buSzPct val="100000"/>
              <a:buAutoNum type="arabicPeriod" startAt="7"/>
              <a:defRPr sz="2412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Jump back </a:t>
            </a:r>
            <a:r>
              <a:t>to return address: pop %eip</a:t>
            </a:r>
          </a:p>
        </p:txBody>
      </p:sp>
      <p:sp>
        <p:nvSpPr>
          <p:cNvPr id="757" name="Recall"/>
          <p:cNvSpPr txBox="1"/>
          <p:nvPr/>
        </p:nvSpPr>
        <p:spPr>
          <a:xfrm rot="19742455">
            <a:off x="382553" y="647097"/>
            <a:ext cx="1747686" cy="7874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4700">
                <a:solidFill>
                  <a:srgbClr val="FFFFFF"/>
                </a:solidFill>
              </a:defRPr>
            </a:lvl1pPr>
          </a:lstStyle>
          <a:p>
            <a:r>
              <a:t>Recall</a:t>
            </a:r>
          </a:p>
        </p:txBody>
      </p:sp>
      <p:sp>
        <p:nvSpPr>
          <p:cNvPr id="758" name="Rectangle"/>
          <p:cNvSpPr/>
          <p:nvPr/>
        </p:nvSpPr>
        <p:spPr>
          <a:xfrm>
            <a:off x="907942" y="2557952"/>
            <a:ext cx="11799226" cy="5788209"/>
          </a:xfrm>
          <a:prstGeom prst="rect">
            <a:avLst/>
          </a:prstGeom>
          <a:solidFill>
            <a:srgbClr val="DEDFE1">
              <a:alpha val="79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759" name="Rectangle" descr="Rectangl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0023" y="8280636"/>
            <a:ext cx="11855063" cy="59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12812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8" grpId="0" animBg="1" advAuto="0"/>
      <p:bldP spid="759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Rectangle"/>
          <p:cNvSpPr/>
          <p:nvPr/>
        </p:nvSpPr>
        <p:spPr>
          <a:xfrm>
            <a:off x="2180988" y="5656866"/>
            <a:ext cx="10188182" cy="836540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100" b="1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</p:txBody>
      </p:sp>
      <p:sp>
        <p:nvSpPr>
          <p:cNvPr id="763" name="Hijacking the saved %eip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49148">
              <a:defRPr sz="7519"/>
            </a:pPr>
            <a:r>
              <a:t>Hijacking the saved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%eip</a:t>
            </a:r>
          </a:p>
        </p:txBody>
      </p:sp>
      <p:sp>
        <p:nvSpPr>
          <p:cNvPr id="764" name="Rectangle"/>
          <p:cNvSpPr/>
          <p:nvPr/>
        </p:nvSpPr>
        <p:spPr>
          <a:xfrm>
            <a:off x="345086" y="5759574"/>
            <a:ext cx="12314628" cy="66563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65" name="&amp;arg1"/>
          <p:cNvSpPr/>
          <p:nvPr/>
        </p:nvSpPr>
        <p:spPr>
          <a:xfrm>
            <a:off x="6964859" y="5793919"/>
            <a:ext cx="1584343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1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&amp;arg1</a:t>
            </a:r>
          </a:p>
        </p:txBody>
      </p:sp>
      <p:sp>
        <p:nvSpPr>
          <p:cNvPr id="766" name="%eip"/>
          <p:cNvSpPr/>
          <p:nvPr/>
        </p:nvSpPr>
        <p:spPr>
          <a:xfrm>
            <a:off x="5778964" y="5793919"/>
            <a:ext cx="1132258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100">
                <a:solidFill>
                  <a:srgbClr val="1333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%eip</a:t>
            </a:r>
          </a:p>
        </p:txBody>
      </p:sp>
      <p:sp>
        <p:nvSpPr>
          <p:cNvPr id="767" name="%ebp"/>
          <p:cNvSpPr/>
          <p:nvPr/>
        </p:nvSpPr>
        <p:spPr>
          <a:xfrm>
            <a:off x="4593070" y="5793919"/>
            <a:ext cx="1132258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000">
                <a:solidFill>
                  <a:srgbClr val="1333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%ebp</a:t>
            </a:r>
          </a:p>
        </p:txBody>
      </p:sp>
      <p:sp>
        <p:nvSpPr>
          <p:cNvPr id="768" name="00 00 00 00"/>
          <p:cNvSpPr/>
          <p:nvPr/>
        </p:nvSpPr>
        <p:spPr>
          <a:xfrm>
            <a:off x="2247387" y="5793919"/>
            <a:ext cx="2292046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5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00 00 00 00</a:t>
            </a:r>
          </a:p>
        </p:txBody>
      </p:sp>
      <p:sp>
        <p:nvSpPr>
          <p:cNvPr id="769" name="buffer"/>
          <p:cNvSpPr txBox="1"/>
          <p:nvPr/>
        </p:nvSpPr>
        <p:spPr>
          <a:xfrm>
            <a:off x="2787530" y="6512445"/>
            <a:ext cx="121175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buffer</a:t>
            </a:r>
          </a:p>
        </p:txBody>
      </p:sp>
      <p:sp>
        <p:nvSpPr>
          <p:cNvPr id="770" name="Text"/>
          <p:cNvSpPr/>
          <p:nvPr/>
        </p:nvSpPr>
        <p:spPr>
          <a:xfrm>
            <a:off x="420440" y="5793919"/>
            <a:ext cx="1132258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Text</a:t>
            </a:r>
          </a:p>
        </p:txBody>
      </p:sp>
      <p:grpSp>
        <p:nvGrpSpPr>
          <p:cNvPr id="773" name="Group"/>
          <p:cNvGrpSpPr/>
          <p:nvPr/>
        </p:nvGrpSpPr>
        <p:grpSpPr>
          <a:xfrm>
            <a:off x="380689" y="4446026"/>
            <a:ext cx="1211760" cy="1354619"/>
            <a:chOff x="0" y="0"/>
            <a:chExt cx="1211758" cy="1354617"/>
          </a:xfrm>
        </p:grpSpPr>
        <p:sp>
          <p:nvSpPr>
            <p:cNvPr id="771" name="%eip"/>
            <p:cNvSpPr txBox="1"/>
            <p:nvPr/>
          </p:nvSpPr>
          <p:spPr>
            <a:xfrm>
              <a:off x="0" y="0"/>
              <a:ext cx="1211759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%eip</a:t>
              </a:r>
            </a:p>
          </p:txBody>
        </p:sp>
        <p:sp>
          <p:nvSpPr>
            <p:cNvPr id="772" name="Line"/>
            <p:cNvSpPr/>
            <p:nvPr/>
          </p:nvSpPr>
          <p:spPr>
            <a:xfrm flipV="1">
              <a:off x="605879" y="663585"/>
              <a:ext cx="1" cy="691033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sp>
        <p:nvSpPr>
          <p:cNvPr id="774" name="..."/>
          <p:cNvSpPr txBox="1"/>
          <p:nvPr/>
        </p:nvSpPr>
        <p:spPr>
          <a:xfrm>
            <a:off x="1568527" y="5814671"/>
            <a:ext cx="66303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...</a:t>
            </a:r>
          </a:p>
        </p:txBody>
      </p:sp>
      <p:grpSp>
        <p:nvGrpSpPr>
          <p:cNvPr id="777" name="Group"/>
          <p:cNvGrpSpPr/>
          <p:nvPr/>
        </p:nvGrpSpPr>
        <p:grpSpPr>
          <a:xfrm>
            <a:off x="8431625" y="6471553"/>
            <a:ext cx="1143169" cy="968322"/>
            <a:chOff x="0" y="0"/>
            <a:chExt cx="1143167" cy="968320"/>
          </a:xfrm>
        </p:grpSpPr>
        <p:sp>
          <p:nvSpPr>
            <p:cNvPr id="775" name="0xbff"/>
            <p:cNvSpPr txBox="1"/>
            <p:nvPr/>
          </p:nvSpPr>
          <p:spPr>
            <a:xfrm>
              <a:off x="0" y="460320"/>
              <a:ext cx="1143168" cy="508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7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0xbff</a:t>
              </a:r>
            </a:p>
          </p:txBody>
        </p:sp>
        <p:sp>
          <p:nvSpPr>
            <p:cNvPr id="776" name="Line"/>
            <p:cNvSpPr/>
            <p:nvPr/>
          </p:nvSpPr>
          <p:spPr>
            <a:xfrm flipH="1">
              <a:off x="571583" y="0"/>
              <a:ext cx="1" cy="5516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sp>
        <p:nvSpPr>
          <p:cNvPr id="778" name="0xbff"/>
          <p:cNvSpPr/>
          <p:nvPr/>
        </p:nvSpPr>
        <p:spPr>
          <a:xfrm>
            <a:off x="5778964" y="5793919"/>
            <a:ext cx="1132258" cy="596944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0xbff</a:t>
            </a:r>
          </a:p>
        </p:txBody>
      </p:sp>
      <p:sp>
        <p:nvSpPr>
          <p:cNvPr id="779" name="But how do we know the address?"/>
          <p:cNvSpPr txBox="1"/>
          <p:nvPr/>
        </p:nvSpPr>
        <p:spPr>
          <a:xfrm>
            <a:off x="2698464" y="8720347"/>
            <a:ext cx="760787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But how do we know the address?</a:t>
            </a:r>
          </a:p>
        </p:txBody>
      </p:sp>
      <p:grpSp>
        <p:nvGrpSpPr>
          <p:cNvPr id="782" name="Group"/>
          <p:cNvGrpSpPr/>
          <p:nvPr/>
        </p:nvGrpSpPr>
        <p:grpSpPr>
          <a:xfrm>
            <a:off x="3992328" y="4446026"/>
            <a:ext cx="1211760" cy="1354619"/>
            <a:chOff x="0" y="0"/>
            <a:chExt cx="1211758" cy="1354617"/>
          </a:xfrm>
        </p:grpSpPr>
        <p:sp>
          <p:nvSpPr>
            <p:cNvPr id="780" name="%ebp"/>
            <p:cNvSpPr txBox="1"/>
            <p:nvPr/>
          </p:nvSpPr>
          <p:spPr>
            <a:xfrm>
              <a:off x="0" y="0"/>
              <a:ext cx="1211759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%ebp</a:t>
              </a:r>
            </a:p>
          </p:txBody>
        </p:sp>
        <p:sp>
          <p:nvSpPr>
            <p:cNvPr id="781" name="Line"/>
            <p:cNvSpPr/>
            <p:nvPr/>
          </p:nvSpPr>
          <p:spPr>
            <a:xfrm flipV="1">
              <a:off x="605879" y="663585"/>
              <a:ext cx="1" cy="691033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sp>
        <p:nvSpPr>
          <p:cNvPr id="783" name="…"/>
          <p:cNvSpPr/>
          <p:nvPr/>
        </p:nvSpPr>
        <p:spPr>
          <a:xfrm>
            <a:off x="8586960" y="5793919"/>
            <a:ext cx="582440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5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rPr lang="en-US" dirty="0" smtClean="0"/>
              <a:t>..</a:t>
            </a:r>
            <a:endParaRPr dirty="0"/>
          </a:p>
        </p:txBody>
      </p:sp>
      <p:sp>
        <p:nvSpPr>
          <p:cNvPr id="784" name="\x0f \x3c \x2f ..."/>
          <p:cNvSpPr/>
          <p:nvPr/>
        </p:nvSpPr>
        <p:spPr>
          <a:xfrm>
            <a:off x="8998136" y="5793919"/>
            <a:ext cx="3424605" cy="596944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100" b="1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\x0f \x3c \x2f ...</a:t>
            </a:r>
          </a:p>
        </p:txBody>
      </p:sp>
    </p:spTree>
    <p:extLst>
      <p:ext uri="{BB962C8B-B14F-4D97-AF65-F5344CB8AC3E}">
        <p14:creationId xmlns:p14="http://schemas.microsoft.com/office/powerpoint/2010/main" val="334088144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32817 -0.016469 0.066379 -0.030170 0.100486 -0.041024 C 0.164530 -0.061404 0.229837 -0.071655 0.295113 -0.072660 C 0.403597 -0.074328 0.511905 -0.050547 0.614997 -0.001800" pathEditMode="relative">
                                      <p:cBhvr>
                                        <p:cTn id="12" dur="1000" fill="hold"/>
                                        <p:tgtEl>
                                          <p:spTgt spid="7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" grpId="0" animBg="1" advAuto="0"/>
      <p:bldP spid="779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oday’s agend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Today’s agenda</a:t>
            </a:r>
          </a:p>
        </p:txBody>
      </p:sp>
      <p:sp>
        <p:nvSpPr>
          <p:cNvPr id="255" name="Finishing up shellcode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Finishing up </a:t>
            </a:r>
            <a:r>
              <a:rPr lang="en-US" dirty="0" smtClean="0"/>
              <a:t>buffer overflows</a:t>
            </a:r>
            <a:endParaRPr dirty="0"/>
          </a:p>
          <a:p>
            <a:r>
              <a:rPr dirty="0" err="1"/>
              <a:t>gdb</a:t>
            </a:r>
            <a:r>
              <a:rPr dirty="0"/>
              <a:t> tutorial</a:t>
            </a:r>
          </a:p>
          <a:p>
            <a:r>
              <a:rPr dirty="0"/>
              <a:t>Other memory </a:t>
            </a:r>
            <a:r>
              <a:rPr dirty="0" smtClean="0"/>
              <a:t>exploits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Rectangle"/>
          <p:cNvSpPr/>
          <p:nvPr/>
        </p:nvSpPr>
        <p:spPr>
          <a:xfrm>
            <a:off x="2180988" y="5656866"/>
            <a:ext cx="10188182" cy="836540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100" b="1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</p:txBody>
      </p:sp>
      <p:sp>
        <p:nvSpPr>
          <p:cNvPr id="787" name="Hijacking the saved %eip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49148">
              <a:defRPr sz="7519"/>
            </a:pPr>
            <a:r>
              <a:t>Hijacking the saved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%eip</a:t>
            </a:r>
          </a:p>
        </p:txBody>
      </p:sp>
      <p:sp>
        <p:nvSpPr>
          <p:cNvPr id="788" name="Rectangle"/>
          <p:cNvSpPr/>
          <p:nvPr/>
        </p:nvSpPr>
        <p:spPr>
          <a:xfrm>
            <a:off x="345086" y="5759574"/>
            <a:ext cx="12314628" cy="66563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89" name="&amp;arg1"/>
          <p:cNvSpPr/>
          <p:nvPr/>
        </p:nvSpPr>
        <p:spPr>
          <a:xfrm>
            <a:off x="6964859" y="5793919"/>
            <a:ext cx="1584343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1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&amp;arg1</a:t>
            </a:r>
          </a:p>
        </p:txBody>
      </p:sp>
      <p:sp>
        <p:nvSpPr>
          <p:cNvPr id="790" name="%eip"/>
          <p:cNvSpPr/>
          <p:nvPr/>
        </p:nvSpPr>
        <p:spPr>
          <a:xfrm>
            <a:off x="5778964" y="5793919"/>
            <a:ext cx="1132258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100">
                <a:solidFill>
                  <a:srgbClr val="1333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%eip</a:t>
            </a:r>
          </a:p>
        </p:txBody>
      </p:sp>
      <p:sp>
        <p:nvSpPr>
          <p:cNvPr id="791" name="%ebp"/>
          <p:cNvSpPr/>
          <p:nvPr/>
        </p:nvSpPr>
        <p:spPr>
          <a:xfrm>
            <a:off x="4593070" y="5793919"/>
            <a:ext cx="1132258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000">
                <a:solidFill>
                  <a:srgbClr val="1333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%ebp</a:t>
            </a:r>
          </a:p>
        </p:txBody>
      </p:sp>
      <p:sp>
        <p:nvSpPr>
          <p:cNvPr id="792" name="00 00 00 00"/>
          <p:cNvSpPr/>
          <p:nvPr/>
        </p:nvSpPr>
        <p:spPr>
          <a:xfrm>
            <a:off x="2247387" y="5793919"/>
            <a:ext cx="2292046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5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00 00 00 00</a:t>
            </a:r>
          </a:p>
        </p:txBody>
      </p:sp>
      <p:sp>
        <p:nvSpPr>
          <p:cNvPr id="793" name="buffer"/>
          <p:cNvSpPr txBox="1"/>
          <p:nvPr/>
        </p:nvSpPr>
        <p:spPr>
          <a:xfrm>
            <a:off x="2787530" y="6512445"/>
            <a:ext cx="121175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buffer</a:t>
            </a:r>
          </a:p>
        </p:txBody>
      </p:sp>
      <p:sp>
        <p:nvSpPr>
          <p:cNvPr id="794" name="Text"/>
          <p:cNvSpPr/>
          <p:nvPr/>
        </p:nvSpPr>
        <p:spPr>
          <a:xfrm>
            <a:off x="420440" y="5793919"/>
            <a:ext cx="1132258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Text</a:t>
            </a:r>
          </a:p>
        </p:txBody>
      </p:sp>
      <p:grpSp>
        <p:nvGrpSpPr>
          <p:cNvPr id="797" name="Group"/>
          <p:cNvGrpSpPr/>
          <p:nvPr/>
        </p:nvGrpSpPr>
        <p:grpSpPr>
          <a:xfrm>
            <a:off x="380689" y="4446026"/>
            <a:ext cx="1211760" cy="1354619"/>
            <a:chOff x="0" y="0"/>
            <a:chExt cx="1211758" cy="1354617"/>
          </a:xfrm>
        </p:grpSpPr>
        <p:sp>
          <p:nvSpPr>
            <p:cNvPr id="795" name="%eip"/>
            <p:cNvSpPr txBox="1"/>
            <p:nvPr/>
          </p:nvSpPr>
          <p:spPr>
            <a:xfrm>
              <a:off x="0" y="0"/>
              <a:ext cx="1211759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%eip</a:t>
              </a:r>
            </a:p>
          </p:txBody>
        </p:sp>
        <p:sp>
          <p:nvSpPr>
            <p:cNvPr id="796" name="Line"/>
            <p:cNvSpPr/>
            <p:nvPr/>
          </p:nvSpPr>
          <p:spPr>
            <a:xfrm flipV="1">
              <a:off x="605879" y="663585"/>
              <a:ext cx="1" cy="691033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sp>
        <p:nvSpPr>
          <p:cNvPr id="798" name="..."/>
          <p:cNvSpPr txBox="1"/>
          <p:nvPr/>
        </p:nvSpPr>
        <p:spPr>
          <a:xfrm>
            <a:off x="1568527" y="5814671"/>
            <a:ext cx="66303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...</a:t>
            </a:r>
          </a:p>
        </p:txBody>
      </p:sp>
      <p:grpSp>
        <p:nvGrpSpPr>
          <p:cNvPr id="801" name="Group"/>
          <p:cNvGrpSpPr/>
          <p:nvPr/>
        </p:nvGrpSpPr>
        <p:grpSpPr>
          <a:xfrm>
            <a:off x="8431625" y="6471553"/>
            <a:ext cx="1143169" cy="968322"/>
            <a:chOff x="0" y="0"/>
            <a:chExt cx="1143167" cy="968320"/>
          </a:xfrm>
        </p:grpSpPr>
        <p:sp>
          <p:nvSpPr>
            <p:cNvPr id="799" name="0xbff"/>
            <p:cNvSpPr txBox="1"/>
            <p:nvPr/>
          </p:nvSpPr>
          <p:spPr>
            <a:xfrm>
              <a:off x="0" y="460320"/>
              <a:ext cx="1143168" cy="508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7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0xbff</a:t>
              </a:r>
            </a:p>
          </p:txBody>
        </p:sp>
        <p:sp>
          <p:nvSpPr>
            <p:cNvPr id="800" name="Line"/>
            <p:cNvSpPr/>
            <p:nvPr/>
          </p:nvSpPr>
          <p:spPr>
            <a:xfrm flipH="1">
              <a:off x="571583" y="0"/>
              <a:ext cx="1" cy="5516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sp>
        <p:nvSpPr>
          <p:cNvPr id="802" name="0xbff"/>
          <p:cNvSpPr/>
          <p:nvPr/>
        </p:nvSpPr>
        <p:spPr>
          <a:xfrm>
            <a:off x="5778964" y="5793919"/>
            <a:ext cx="1132258" cy="596944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0xbff</a:t>
            </a:r>
          </a:p>
        </p:txBody>
      </p:sp>
      <p:grpSp>
        <p:nvGrpSpPr>
          <p:cNvPr id="805" name="Group"/>
          <p:cNvGrpSpPr/>
          <p:nvPr/>
        </p:nvGrpSpPr>
        <p:grpSpPr>
          <a:xfrm>
            <a:off x="3992328" y="4446026"/>
            <a:ext cx="1211760" cy="1354619"/>
            <a:chOff x="0" y="0"/>
            <a:chExt cx="1211758" cy="1354617"/>
          </a:xfrm>
        </p:grpSpPr>
        <p:sp>
          <p:nvSpPr>
            <p:cNvPr id="803" name="%ebp"/>
            <p:cNvSpPr txBox="1"/>
            <p:nvPr/>
          </p:nvSpPr>
          <p:spPr>
            <a:xfrm>
              <a:off x="0" y="0"/>
              <a:ext cx="1211759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%ebp</a:t>
              </a:r>
            </a:p>
          </p:txBody>
        </p:sp>
        <p:sp>
          <p:nvSpPr>
            <p:cNvPr id="804" name="Line"/>
            <p:cNvSpPr/>
            <p:nvPr/>
          </p:nvSpPr>
          <p:spPr>
            <a:xfrm flipV="1">
              <a:off x="605879" y="663585"/>
              <a:ext cx="1" cy="691033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sp>
        <p:nvSpPr>
          <p:cNvPr id="806" name="…"/>
          <p:cNvSpPr/>
          <p:nvPr/>
        </p:nvSpPr>
        <p:spPr>
          <a:xfrm>
            <a:off x="8586959" y="5791200"/>
            <a:ext cx="602383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5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endParaRPr lang="en-US" dirty="0" smtClean="0"/>
          </a:p>
          <a:p>
            <a:r>
              <a:rPr lang="en-US" dirty="0" smtClean="0"/>
              <a:t>...</a:t>
            </a:r>
            <a:endParaRPr dirty="0"/>
          </a:p>
        </p:txBody>
      </p:sp>
      <p:sp>
        <p:nvSpPr>
          <p:cNvPr id="807" name="What if we are wrong?"/>
          <p:cNvSpPr txBox="1"/>
          <p:nvPr/>
        </p:nvSpPr>
        <p:spPr>
          <a:xfrm>
            <a:off x="4019388" y="1940197"/>
            <a:ext cx="496602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What if we are wrong?</a:t>
            </a:r>
          </a:p>
        </p:txBody>
      </p:sp>
      <p:sp>
        <p:nvSpPr>
          <p:cNvPr id="808" name="0xbdf"/>
          <p:cNvSpPr/>
          <p:nvPr/>
        </p:nvSpPr>
        <p:spPr>
          <a:xfrm>
            <a:off x="5778964" y="5793919"/>
            <a:ext cx="1132258" cy="596944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0xbdf</a:t>
            </a:r>
          </a:p>
        </p:txBody>
      </p:sp>
      <p:sp>
        <p:nvSpPr>
          <p:cNvPr id="809" name="This is most likely data,…"/>
          <p:cNvSpPr txBox="1"/>
          <p:nvPr/>
        </p:nvSpPr>
        <p:spPr>
          <a:xfrm>
            <a:off x="3815457" y="7452500"/>
            <a:ext cx="5373886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This is most likely data,</a:t>
            </a:r>
          </a:p>
          <a:p>
            <a:pPr>
              <a:defRPr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so the CPU will panic</a:t>
            </a:r>
          </a:p>
          <a:p>
            <a:pPr>
              <a:defRPr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(Invalid Instruction)</a:t>
            </a:r>
          </a:p>
        </p:txBody>
      </p:sp>
      <p:sp>
        <p:nvSpPr>
          <p:cNvPr id="810" name="\x0f \x3c \x2f ..."/>
          <p:cNvSpPr/>
          <p:nvPr/>
        </p:nvSpPr>
        <p:spPr>
          <a:xfrm>
            <a:off x="8998136" y="5793919"/>
            <a:ext cx="3424605" cy="596944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100" b="1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\x0f \x3c \x2f ...</a:t>
            </a:r>
          </a:p>
        </p:txBody>
      </p:sp>
    </p:spTree>
    <p:extLst>
      <p:ext uri="{BB962C8B-B14F-4D97-AF65-F5344CB8AC3E}">
        <p14:creationId xmlns:p14="http://schemas.microsoft.com/office/powerpoint/2010/main" val="44014769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32830 -0.016420 0.066389 -0.030120 0.100486 -0.041024 C 0.164521 -0.061501 0.229822 -0.072029 0.295113 -0.072660 C 0.398657 -0.073659 0.501920 -0.049854 0.599888 -0.001800" pathEditMode="relative">
                                      <p:cBhvr>
                                        <p:cTn id="12" dur="1000" fill="hold"/>
                                        <p:tgtEl>
                                          <p:spTgt spid="7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" grpId="0" animBg="1" advAuto="0"/>
      <p:bldP spid="809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We need an address to point to: Where is our shellcode?…"/>
          <p:cNvSpPr txBox="1">
            <a:spLocks noGrp="1"/>
          </p:cNvSpPr>
          <p:nvPr>
            <p:ph type="body" idx="1"/>
          </p:nvPr>
        </p:nvSpPr>
        <p:spPr>
          <a:xfrm>
            <a:off x="1456171" y="3488303"/>
            <a:ext cx="10092457" cy="5146088"/>
          </a:xfrm>
          <a:prstGeom prst="rect">
            <a:avLst/>
          </a:prstGeom>
        </p:spPr>
        <p:txBody>
          <a:bodyPr/>
          <a:lstStyle/>
          <a:p>
            <a:pPr marL="369428" indent="-369428" defTabSz="514095">
              <a:spcBef>
                <a:spcPts val="3600"/>
              </a:spcBef>
              <a:defRPr sz="2992"/>
            </a:pPr>
            <a:r>
              <a:t>We need an address to point to: Where is our shellcode?</a:t>
            </a:r>
          </a:p>
          <a:p>
            <a:pPr marL="369428" indent="-369428" defTabSz="514095">
              <a:spcBef>
                <a:spcPts val="3600"/>
              </a:spcBef>
              <a:defRPr sz="2992"/>
            </a:pPr>
            <a:r>
              <a:t>One approach: try a lot of different values!</a:t>
            </a:r>
          </a:p>
          <a:p>
            <a:pPr marL="770466" lvl="1" indent="-379306" defTabSz="514095">
              <a:spcBef>
                <a:spcPts val="400"/>
              </a:spcBef>
              <a:defRPr sz="2816"/>
            </a:pPr>
            <a:r>
              <a:t>Worst case scenario: it’s a 32 (or 64) bit memory space, which means 2</a:t>
            </a:r>
            <a:r>
              <a:rPr baseline="31999"/>
              <a:t>32</a:t>
            </a:r>
            <a:r>
              <a:t> (2</a:t>
            </a:r>
            <a:r>
              <a:rPr baseline="31999"/>
              <a:t>64</a:t>
            </a:r>
            <a:r>
              <a:t>) possible answers</a:t>
            </a:r>
          </a:p>
          <a:p>
            <a:pPr marL="369428" indent="-369428" defTabSz="514095">
              <a:spcBef>
                <a:spcPts val="3600"/>
              </a:spcBef>
              <a:defRPr sz="2992"/>
            </a:pPr>
            <a:r>
              <a:t>Without address randomization (discussed later):</a:t>
            </a:r>
          </a:p>
          <a:p>
            <a:pPr marL="770466" lvl="1" indent="-379306" defTabSz="514095">
              <a:spcBef>
                <a:spcPts val="400"/>
              </a:spcBef>
              <a:defRPr sz="2816"/>
            </a:pPr>
            <a:r>
              <a:t>Stack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always</a:t>
            </a:r>
            <a:r>
              <a:t> starts from the same </a:t>
            </a:r>
            <a:r>
              <a:rPr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rPr>
              <a:t>fixed address</a:t>
            </a:r>
            <a:endParaRPr b="1">
              <a:latin typeface="Helvetica"/>
              <a:ea typeface="Helvetica"/>
              <a:cs typeface="Helvetica"/>
              <a:sym typeface="Helvetica"/>
            </a:endParaRPr>
          </a:p>
          <a:p>
            <a:pPr marL="770466" lvl="1" indent="-379306" defTabSz="514095">
              <a:spcBef>
                <a:spcPts val="400"/>
              </a:spcBef>
              <a:defRPr sz="2816"/>
            </a:pPr>
            <a:r>
              <a:t>Stack will grow, but usually it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doesn’t grow very deeply</a:t>
            </a:r>
            <a:r>
              <a:t> (unless the code is heavily recursive)</a:t>
            </a:r>
          </a:p>
        </p:txBody>
      </p:sp>
      <p:sp>
        <p:nvSpPr>
          <p:cNvPr id="262" name="Challenge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defRPr sz="6240"/>
            </a:lvl1pPr>
          </a:lstStyle>
          <a:p>
            <a:r>
              <a:t>Challenge 3</a:t>
            </a:r>
          </a:p>
        </p:txBody>
      </p:sp>
      <p:sp>
        <p:nvSpPr>
          <p:cNvPr id="263" name="Finding the return address"/>
          <p:cNvSpPr txBox="1"/>
          <p:nvPr/>
        </p:nvSpPr>
        <p:spPr>
          <a:xfrm>
            <a:off x="2435869" y="2576900"/>
            <a:ext cx="813306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5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Finding the return address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1" build="p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Rectangle"/>
          <p:cNvSpPr/>
          <p:nvPr/>
        </p:nvSpPr>
        <p:spPr>
          <a:xfrm>
            <a:off x="2180988" y="5656866"/>
            <a:ext cx="10188182" cy="836540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100" b="1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</p:txBody>
      </p:sp>
      <p:sp>
        <p:nvSpPr>
          <p:cNvPr id="266" name="Improving our chances: nop sled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08940">
              <a:defRPr sz="5600"/>
            </a:pPr>
            <a:r>
              <a:t>Improving our chances: </a:t>
            </a:r>
            <a:r>
              <a:rPr>
                <a:solidFill>
                  <a:schemeClr val="accent5"/>
                </a:solidFill>
                <a:latin typeface="Courier"/>
                <a:ea typeface="Courier"/>
                <a:cs typeface="Courier"/>
                <a:sym typeface="Courier"/>
              </a:rPr>
              <a:t>nop</a:t>
            </a:r>
            <a:r>
              <a:rPr>
                <a:solidFill>
                  <a:schemeClr val="accent5"/>
                </a:solidFill>
              </a:rPr>
              <a:t> sleds</a:t>
            </a:r>
          </a:p>
        </p:txBody>
      </p:sp>
      <p:sp>
        <p:nvSpPr>
          <p:cNvPr id="267" name="Rectangle"/>
          <p:cNvSpPr/>
          <p:nvPr/>
        </p:nvSpPr>
        <p:spPr>
          <a:xfrm>
            <a:off x="345086" y="5759574"/>
            <a:ext cx="12314628" cy="66563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8" name="&amp;arg1"/>
          <p:cNvSpPr/>
          <p:nvPr/>
        </p:nvSpPr>
        <p:spPr>
          <a:xfrm>
            <a:off x="6964859" y="5793919"/>
            <a:ext cx="1584343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1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&amp;arg1</a:t>
            </a:r>
          </a:p>
        </p:txBody>
      </p:sp>
      <p:sp>
        <p:nvSpPr>
          <p:cNvPr id="269" name="%eip"/>
          <p:cNvSpPr/>
          <p:nvPr/>
        </p:nvSpPr>
        <p:spPr>
          <a:xfrm>
            <a:off x="5778964" y="5793919"/>
            <a:ext cx="1132258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100">
                <a:solidFill>
                  <a:srgbClr val="1333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%eip</a:t>
            </a:r>
          </a:p>
        </p:txBody>
      </p:sp>
      <p:sp>
        <p:nvSpPr>
          <p:cNvPr id="270" name="%ebp"/>
          <p:cNvSpPr/>
          <p:nvPr/>
        </p:nvSpPr>
        <p:spPr>
          <a:xfrm>
            <a:off x="4593070" y="5793919"/>
            <a:ext cx="1132258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000">
                <a:solidFill>
                  <a:srgbClr val="1333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%ebp</a:t>
            </a:r>
          </a:p>
        </p:txBody>
      </p:sp>
      <p:sp>
        <p:nvSpPr>
          <p:cNvPr id="271" name="00 00 00 00"/>
          <p:cNvSpPr/>
          <p:nvPr/>
        </p:nvSpPr>
        <p:spPr>
          <a:xfrm>
            <a:off x="2247387" y="5793919"/>
            <a:ext cx="2292046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5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00 00 00 00</a:t>
            </a:r>
          </a:p>
        </p:txBody>
      </p:sp>
      <p:sp>
        <p:nvSpPr>
          <p:cNvPr id="272" name="buffer"/>
          <p:cNvSpPr txBox="1"/>
          <p:nvPr/>
        </p:nvSpPr>
        <p:spPr>
          <a:xfrm>
            <a:off x="2787530" y="6512445"/>
            <a:ext cx="121175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buffer</a:t>
            </a:r>
          </a:p>
        </p:txBody>
      </p:sp>
      <p:sp>
        <p:nvSpPr>
          <p:cNvPr id="273" name="Text"/>
          <p:cNvSpPr/>
          <p:nvPr/>
        </p:nvSpPr>
        <p:spPr>
          <a:xfrm>
            <a:off x="420440" y="5793919"/>
            <a:ext cx="1132258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Text</a:t>
            </a:r>
          </a:p>
        </p:txBody>
      </p:sp>
      <p:sp>
        <p:nvSpPr>
          <p:cNvPr id="274" name="..."/>
          <p:cNvSpPr txBox="1"/>
          <p:nvPr/>
        </p:nvSpPr>
        <p:spPr>
          <a:xfrm>
            <a:off x="1568527" y="5814671"/>
            <a:ext cx="66303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...</a:t>
            </a:r>
          </a:p>
        </p:txBody>
      </p:sp>
      <p:grpSp>
        <p:nvGrpSpPr>
          <p:cNvPr id="277" name="Group"/>
          <p:cNvGrpSpPr/>
          <p:nvPr/>
        </p:nvGrpSpPr>
        <p:grpSpPr>
          <a:xfrm>
            <a:off x="8431625" y="6471553"/>
            <a:ext cx="1143169" cy="968322"/>
            <a:chOff x="0" y="0"/>
            <a:chExt cx="1143167" cy="968320"/>
          </a:xfrm>
        </p:grpSpPr>
        <p:sp>
          <p:nvSpPr>
            <p:cNvPr id="275" name="0xbff"/>
            <p:cNvSpPr txBox="1"/>
            <p:nvPr/>
          </p:nvSpPr>
          <p:spPr>
            <a:xfrm>
              <a:off x="0" y="460320"/>
              <a:ext cx="1143168" cy="508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7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0xbff</a:t>
              </a:r>
            </a:p>
          </p:txBody>
        </p:sp>
        <p:sp>
          <p:nvSpPr>
            <p:cNvPr id="276" name="Line"/>
            <p:cNvSpPr/>
            <p:nvPr/>
          </p:nvSpPr>
          <p:spPr>
            <a:xfrm flipH="1">
              <a:off x="571583" y="0"/>
              <a:ext cx="1" cy="5516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sp>
        <p:nvSpPr>
          <p:cNvPr id="278" name="0xbff"/>
          <p:cNvSpPr/>
          <p:nvPr/>
        </p:nvSpPr>
        <p:spPr>
          <a:xfrm>
            <a:off x="5778964" y="5793919"/>
            <a:ext cx="1132258" cy="596944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0xbff</a:t>
            </a:r>
          </a:p>
        </p:txBody>
      </p:sp>
      <p:grpSp>
        <p:nvGrpSpPr>
          <p:cNvPr id="281" name="Group"/>
          <p:cNvGrpSpPr/>
          <p:nvPr/>
        </p:nvGrpSpPr>
        <p:grpSpPr>
          <a:xfrm>
            <a:off x="3992328" y="4446026"/>
            <a:ext cx="1211760" cy="1354619"/>
            <a:chOff x="0" y="0"/>
            <a:chExt cx="1211758" cy="1354617"/>
          </a:xfrm>
        </p:grpSpPr>
        <p:sp>
          <p:nvSpPr>
            <p:cNvPr id="279" name="%ebp"/>
            <p:cNvSpPr txBox="1"/>
            <p:nvPr/>
          </p:nvSpPr>
          <p:spPr>
            <a:xfrm>
              <a:off x="0" y="0"/>
              <a:ext cx="1211759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%ebp</a:t>
              </a:r>
            </a:p>
          </p:txBody>
        </p:sp>
        <p:sp>
          <p:nvSpPr>
            <p:cNvPr id="280" name="Line"/>
            <p:cNvSpPr/>
            <p:nvPr/>
          </p:nvSpPr>
          <p:spPr>
            <a:xfrm flipV="1">
              <a:off x="605879" y="663585"/>
              <a:ext cx="1" cy="691033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sp>
        <p:nvSpPr>
          <p:cNvPr id="282" name="…"/>
          <p:cNvSpPr/>
          <p:nvPr/>
        </p:nvSpPr>
        <p:spPr>
          <a:xfrm>
            <a:off x="8586960" y="5793919"/>
            <a:ext cx="367464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5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…</a:t>
            </a:r>
          </a:p>
        </p:txBody>
      </p:sp>
      <p:sp>
        <p:nvSpPr>
          <p:cNvPr id="283" name="0xbdf"/>
          <p:cNvSpPr/>
          <p:nvPr/>
        </p:nvSpPr>
        <p:spPr>
          <a:xfrm>
            <a:off x="5778964" y="5793919"/>
            <a:ext cx="1132258" cy="596944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0xbdf</a:t>
            </a:r>
          </a:p>
        </p:txBody>
      </p:sp>
      <p:sp>
        <p:nvSpPr>
          <p:cNvPr id="284" name="nop nop nop …"/>
          <p:cNvSpPr/>
          <p:nvPr/>
        </p:nvSpPr>
        <p:spPr>
          <a:xfrm>
            <a:off x="6964859" y="5793919"/>
            <a:ext cx="1979640" cy="596944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1800" b="1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nop nop nop …</a:t>
            </a:r>
          </a:p>
        </p:txBody>
      </p:sp>
      <p:sp>
        <p:nvSpPr>
          <p:cNvPr id="285" name="nop is a single-byte no-op instruction…"/>
          <p:cNvSpPr txBox="1"/>
          <p:nvPr/>
        </p:nvSpPr>
        <p:spPr>
          <a:xfrm>
            <a:off x="2578185" y="2069098"/>
            <a:ext cx="7848430" cy="1201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latin typeface="Courier"/>
                <a:ea typeface="Courier"/>
                <a:cs typeface="Courier"/>
                <a:sym typeface="Courier"/>
              </a:rPr>
              <a:t>nop</a:t>
            </a:r>
            <a:r>
              <a:t> is a single-byte no-op instruction</a:t>
            </a:r>
          </a:p>
          <a:p>
            <a:r>
              <a:t>(just moves to the next instruction)</a:t>
            </a:r>
          </a:p>
        </p:txBody>
      </p:sp>
      <p:sp>
        <p:nvSpPr>
          <p:cNvPr id="286" name="Now we improve our chances of guessing by a factor of #nops"/>
          <p:cNvSpPr txBox="1"/>
          <p:nvPr/>
        </p:nvSpPr>
        <p:spPr>
          <a:xfrm>
            <a:off x="2926953" y="8087615"/>
            <a:ext cx="715089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Now we improve our chances</a:t>
            </a:r>
            <a:br/>
            <a:r>
              <a:t>of guessing by a factor of #nops</a:t>
            </a:r>
          </a:p>
        </p:txBody>
      </p:sp>
      <p:sp>
        <p:nvSpPr>
          <p:cNvPr id="287" name="Triangle"/>
          <p:cNvSpPr/>
          <p:nvPr/>
        </p:nvSpPr>
        <p:spPr>
          <a:xfrm>
            <a:off x="6684013" y="5136877"/>
            <a:ext cx="2541331" cy="686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chemeClr val="accent5">
                  <a:alpha val="20000"/>
                </a:schemeClr>
              </a:gs>
            </a:gsLst>
            <a:lin ang="5366153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8" name="Jumping anywhere…"/>
          <p:cNvSpPr txBox="1"/>
          <p:nvPr/>
        </p:nvSpPr>
        <p:spPr>
          <a:xfrm>
            <a:off x="5530043" y="3863397"/>
            <a:ext cx="4849272" cy="1405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r>
              <a:t>Jumping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anywhere</a:t>
            </a:r>
          </a:p>
          <a:p>
            <a:r>
              <a:t>here will work</a:t>
            </a:r>
          </a:p>
        </p:txBody>
      </p:sp>
      <p:sp>
        <p:nvSpPr>
          <p:cNvPr id="289" name="\x0f \x3c \x2f ..."/>
          <p:cNvSpPr/>
          <p:nvPr/>
        </p:nvSpPr>
        <p:spPr>
          <a:xfrm>
            <a:off x="8998136" y="5793919"/>
            <a:ext cx="3424605" cy="596944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100" b="1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\x0f \x3c \x2f ...</a:t>
            </a:r>
          </a:p>
        </p:txBody>
      </p:sp>
      <p:grpSp>
        <p:nvGrpSpPr>
          <p:cNvPr id="292" name="Group"/>
          <p:cNvGrpSpPr/>
          <p:nvPr/>
        </p:nvGrpSpPr>
        <p:grpSpPr>
          <a:xfrm>
            <a:off x="564873" y="4435172"/>
            <a:ext cx="1253810" cy="1346201"/>
            <a:chOff x="-120641" y="-214302"/>
            <a:chExt cx="1253809" cy="1346199"/>
          </a:xfrm>
        </p:grpSpPr>
        <p:sp>
          <p:nvSpPr>
            <p:cNvPr id="290" name="%eip"/>
            <p:cNvSpPr txBox="1"/>
            <p:nvPr/>
          </p:nvSpPr>
          <p:spPr>
            <a:xfrm>
              <a:off x="-120642" y="-214303"/>
              <a:ext cx="1253810" cy="6650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>
                <a:defRPr sz="34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%eip</a:t>
              </a:r>
            </a:p>
          </p:txBody>
        </p:sp>
        <p:sp>
          <p:nvSpPr>
            <p:cNvPr id="291" name="Line"/>
            <p:cNvSpPr/>
            <p:nvPr/>
          </p:nvSpPr>
          <p:spPr>
            <a:xfrm flipV="1">
              <a:off x="506263" y="440524"/>
              <a:ext cx="1" cy="69137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200"/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24587 -0.012452 0.049762 -0.022737 0.075364 -0.030768 C 0.123416 -0.045839 0.172412 -0.052898 0.221334 -0.054495 C 0.312207 -0.057461 0.403256 -0.041628 0.491184 -0.007099" pathEditMode="relative">
                                      <p:cBhvr>
                                        <p:cTn id="23" dur="1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1184 -0.007099 L 0.837357 -0.004620" pathEditMode="relative">
                                      <p:cBhvr>
                                        <p:cTn id="27" dur="1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" grpId="1" animBg="1" advAuto="0"/>
      <p:bldP spid="286" grpId="7" animBg="1" advAuto="0"/>
      <p:bldP spid="287" grpId="3" animBg="1" advAuto="0"/>
      <p:bldP spid="288" grpId="2" animBg="1" advAuto="0"/>
      <p:bldP spid="288" grpId="4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utting it all togeth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Putting it all together</a:t>
            </a:r>
          </a:p>
        </p:txBody>
      </p:sp>
      <p:sp>
        <p:nvSpPr>
          <p:cNvPr id="295" name="Rectangle"/>
          <p:cNvSpPr/>
          <p:nvPr/>
        </p:nvSpPr>
        <p:spPr>
          <a:xfrm>
            <a:off x="345086" y="5759574"/>
            <a:ext cx="12314628" cy="66563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6" name="&amp;arg1"/>
          <p:cNvSpPr/>
          <p:nvPr/>
        </p:nvSpPr>
        <p:spPr>
          <a:xfrm>
            <a:off x="6964859" y="5793919"/>
            <a:ext cx="1584343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1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&amp;arg1</a:t>
            </a:r>
          </a:p>
        </p:txBody>
      </p:sp>
      <p:sp>
        <p:nvSpPr>
          <p:cNvPr id="297" name="%eip"/>
          <p:cNvSpPr/>
          <p:nvPr/>
        </p:nvSpPr>
        <p:spPr>
          <a:xfrm>
            <a:off x="5778964" y="5793919"/>
            <a:ext cx="1132258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1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%eip</a:t>
            </a:r>
          </a:p>
        </p:txBody>
      </p:sp>
      <p:sp>
        <p:nvSpPr>
          <p:cNvPr id="298" name="%ebp"/>
          <p:cNvSpPr/>
          <p:nvPr/>
        </p:nvSpPr>
        <p:spPr>
          <a:xfrm>
            <a:off x="4593070" y="5793919"/>
            <a:ext cx="1132258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0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%ebp</a:t>
            </a:r>
          </a:p>
        </p:txBody>
      </p:sp>
      <p:sp>
        <p:nvSpPr>
          <p:cNvPr id="299" name="00 00 00 00"/>
          <p:cNvSpPr/>
          <p:nvPr/>
        </p:nvSpPr>
        <p:spPr>
          <a:xfrm>
            <a:off x="2247387" y="5793919"/>
            <a:ext cx="2292046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5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00 00 00 00</a:t>
            </a:r>
          </a:p>
        </p:txBody>
      </p:sp>
      <p:sp>
        <p:nvSpPr>
          <p:cNvPr id="300" name="buffer"/>
          <p:cNvSpPr txBox="1"/>
          <p:nvPr/>
        </p:nvSpPr>
        <p:spPr>
          <a:xfrm>
            <a:off x="2787530" y="6512445"/>
            <a:ext cx="121175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buffer</a:t>
            </a:r>
          </a:p>
        </p:txBody>
      </p:sp>
      <p:sp>
        <p:nvSpPr>
          <p:cNvPr id="301" name="Text"/>
          <p:cNvSpPr/>
          <p:nvPr/>
        </p:nvSpPr>
        <p:spPr>
          <a:xfrm>
            <a:off x="420440" y="5793919"/>
            <a:ext cx="1132258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Text</a:t>
            </a:r>
          </a:p>
        </p:txBody>
      </p:sp>
      <p:grpSp>
        <p:nvGrpSpPr>
          <p:cNvPr id="304" name="Group"/>
          <p:cNvGrpSpPr/>
          <p:nvPr/>
        </p:nvGrpSpPr>
        <p:grpSpPr>
          <a:xfrm>
            <a:off x="380689" y="4446026"/>
            <a:ext cx="1211760" cy="1354619"/>
            <a:chOff x="0" y="0"/>
            <a:chExt cx="1211758" cy="1354617"/>
          </a:xfrm>
        </p:grpSpPr>
        <p:sp>
          <p:nvSpPr>
            <p:cNvPr id="302" name="%eip"/>
            <p:cNvSpPr txBox="1"/>
            <p:nvPr/>
          </p:nvSpPr>
          <p:spPr>
            <a:xfrm>
              <a:off x="0" y="0"/>
              <a:ext cx="1211759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%eip</a:t>
              </a:r>
            </a:p>
          </p:txBody>
        </p:sp>
        <p:sp>
          <p:nvSpPr>
            <p:cNvPr id="303" name="Line"/>
            <p:cNvSpPr/>
            <p:nvPr/>
          </p:nvSpPr>
          <p:spPr>
            <a:xfrm flipV="1">
              <a:off x="605879" y="663585"/>
              <a:ext cx="1" cy="691033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sp>
        <p:nvSpPr>
          <p:cNvPr id="305" name="..."/>
          <p:cNvSpPr txBox="1"/>
          <p:nvPr/>
        </p:nvSpPr>
        <p:spPr>
          <a:xfrm>
            <a:off x="1568527" y="5814671"/>
            <a:ext cx="66303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...</a:t>
            </a:r>
          </a:p>
        </p:txBody>
      </p:sp>
      <p:sp>
        <p:nvSpPr>
          <p:cNvPr id="306" name="…"/>
          <p:cNvSpPr/>
          <p:nvPr/>
        </p:nvSpPr>
        <p:spPr>
          <a:xfrm>
            <a:off x="8586960" y="5793919"/>
            <a:ext cx="367464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5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…</a:t>
            </a:r>
          </a:p>
        </p:txBody>
      </p:sp>
      <p:grpSp>
        <p:nvGrpSpPr>
          <p:cNvPr id="310" name="Group"/>
          <p:cNvGrpSpPr/>
          <p:nvPr/>
        </p:nvGrpSpPr>
        <p:grpSpPr>
          <a:xfrm>
            <a:off x="6964859" y="5793919"/>
            <a:ext cx="1979640" cy="1748666"/>
            <a:chOff x="0" y="0"/>
            <a:chExt cx="1979639" cy="1748665"/>
          </a:xfrm>
        </p:grpSpPr>
        <p:sp>
          <p:nvSpPr>
            <p:cNvPr id="307" name="nop nop nop …"/>
            <p:cNvSpPr/>
            <p:nvPr/>
          </p:nvSpPr>
          <p:spPr>
            <a:xfrm>
              <a:off x="0" y="0"/>
              <a:ext cx="1979640" cy="596944"/>
            </a:xfrm>
            <a:prstGeom prst="rect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800" b="1">
                  <a:solidFill>
                    <a:srgbClr val="FFFFFF"/>
                  </a:solidFill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nop nop nop …</a:t>
              </a:r>
            </a:p>
          </p:txBody>
        </p:sp>
        <p:sp>
          <p:nvSpPr>
            <p:cNvPr id="308" name="nop sled"/>
            <p:cNvSpPr txBox="1"/>
            <p:nvPr/>
          </p:nvSpPr>
          <p:spPr>
            <a:xfrm>
              <a:off x="25746" y="1093605"/>
              <a:ext cx="1928147" cy="655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rPr>
                  <a:latin typeface="Courier"/>
                  <a:ea typeface="Courier"/>
                  <a:cs typeface="Courier"/>
                  <a:sym typeface="Courier"/>
                </a:rPr>
                <a:t>nop</a:t>
              </a:r>
              <a:r>
                <a:t> sled</a:t>
              </a:r>
            </a:p>
          </p:txBody>
        </p:sp>
        <p:sp>
          <p:nvSpPr>
            <p:cNvPr id="309" name="Triangle"/>
            <p:cNvSpPr/>
            <p:nvPr/>
          </p:nvSpPr>
          <p:spPr>
            <a:xfrm>
              <a:off x="0" y="643265"/>
              <a:ext cx="1979640" cy="620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chemeClr val="accent5">
                    <a:alpha val="20000"/>
                  </a:schemeClr>
                </a:gs>
              </a:gsLst>
              <a:lin ang="16307086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14" name="Group"/>
          <p:cNvGrpSpPr/>
          <p:nvPr/>
        </p:nvGrpSpPr>
        <p:grpSpPr>
          <a:xfrm>
            <a:off x="5665465" y="4232496"/>
            <a:ext cx="1359256" cy="2158367"/>
            <a:chOff x="0" y="245109"/>
            <a:chExt cx="1359255" cy="2158366"/>
          </a:xfrm>
        </p:grpSpPr>
        <p:sp>
          <p:nvSpPr>
            <p:cNvPr id="311" name="0xbdf"/>
            <p:cNvSpPr/>
            <p:nvPr/>
          </p:nvSpPr>
          <p:spPr>
            <a:xfrm>
              <a:off x="113499" y="1806532"/>
              <a:ext cx="1132258" cy="596945"/>
            </a:xfrm>
            <a:prstGeom prst="rect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solidFill>
                    <a:srgbClr val="FFFFFF"/>
                  </a:solidFill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0xbdf</a:t>
              </a:r>
            </a:p>
          </p:txBody>
        </p:sp>
        <p:sp>
          <p:nvSpPr>
            <p:cNvPr id="312" name="Triangle"/>
            <p:cNvSpPr/>
            <p:nvPr/>
          </p:nvSpPr>
          <p:spPr>
            <a:xfrm>
              <a:off x="73748" y="1251817"/>
              <a:ext cx="1211759" cy="583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chemeClr val="accent5">
                    <a:alpha val="20000"/>
                  </a:schemeClr>
                </a:gs>
              </a:gsLst>
              <a:lin ang="5366153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3" name="good guess"/>
            <p:cNvSpPr txBox="1"/>
            <p:nvPr/>
          </p:nvSpPr>
          <p:spPr>
            <a:xfrm>
              <a:off x="-1" y="245109"/>
              <a:ext cx="1359257" cy="10845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t>good</a:t>
              </a:r>
              <a:br/>
              <a:r>
                <a:t>guess</a:t>
              </a:r>
            </a:p>
          </p:txBody>
        </p:sp>
      </p:grpSp>
      <p:grpSp>
        <p:nvGrpSpPr>
          <p:cNvPr id="318" name="Group"/>
          <p:cNvGrpSpPr/>
          <p:nvPr/>
        </p:nvGrpSpPr>
        <p:grpSpPr>
          <a:xfrm>
            <a:off x="2247387" y="4260436"/>
            <a:ext cx="3483912" cy="2130427"/>
            <a:chOff x="0" y="0"/>
            <a:chExt cx="3483911" cy="2130426"/>
          </a:xfrm>
        </p:grpSpPr>
        <p:sp>
          <p:nvSpPr>
            <p:cNvPr id="315" name="Triangle"/>
            <p:cNvSpPr/>
            <p:nvPr/>
          </p:nvSpPr>
          <p:spPr>
            <a:xfrm>
              <a:off x="5971" y="983455"/>
              <a:ext cx="3477941" cy="574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chemeClr val="accent5">
                    <a:alpha val="20000"/>
                  </a:schemeClr>
                </a:gs>
              </a:gsLst>
              <a:lin ang="5366153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6" name="padding"/>
            <p:cNvSpPr txBox="1"/>
            <p:nvPr/>
          </p:nvSpPr>
          <p:spPr>
            <a:xfrm>
              <a:off x="824140" y="0"/>
              <a:ext cx="1841603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padding</a:t>
              </a:r>
            </a:p>
          </p:txBody>
        </p:sp>
        <p:sp>
          <p:nvSpPr>
            <p:cNvPr id="317" name="Rectangle"/>
            <p:cNvSpPr/>
            <p:nvPr/>
          </p:nvSpPr>
          <p:spPr>
            <a:xfrm>
              <a:off x="0" y="1533482"/>
              <a:ext cx="3477941" cy="596945"/>
            </a:xfrm>
            <a:prstGeom prst="rect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800" b="1">
                  <a:solidFill>
                    <a:srgbClr val="FFFFFF"/>
                  </a:solidFill>
                  <a:latin typeface="Courier"/>
                  <a:ea typeface="Courier"/>
                  <a:cs typeface="Courier"/>
                  <a:sym typeface="Courier"/>
                </a:defRPr>
              </a:pPr>
              <a:endParaRPr/>
            </a:p>
          </p:txBody>
        </p:sp>
      </p:grpSp>
      <p:grpSp>
        <p:nvGrpSpPr>
          <p:cNvPr id="322" name="Group"/>
          <p:cNvGrpSpPr/>
          <p:nvPr/>
        </p:nvGrpSpPr>
        <p:grpSpPr>
          <a:xfrm>
            <a:off x="8998136" y="5793919"/>
            <a:ext cx="3822193" cy="1842906"/>
            <a:chOff x="0" y="0"/>
            <a:chExt cx="3822191" cy="1842905"/>
          </a:xfrm>
        </p:grpSpPr>
        <p:sp>
          <p:nvSpPr>
            <p:cNvPr id="319" name="\x0f \x3c \x2f ..."/>
            <p:cNvSpPr/>
            <p:nvPr/>
          </p:nvSpPr>
          <p:spPr>
            <a:xfrm>
              <a:off x="0" y="0"/>
              <a:ext cx="3424605" cy="596944"/>
            </a:xfrm>
            <a:prstGeom prst="rect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100" b="1">
                  <a:solidFill>
                    <a:srgbClr val="FFFFFF"/>
                  </a:solidFill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\x0f \x3c \x2f ...</a:t>
              </a:r>
            </a:p>
          </p:txBody>
        </p:sp>
        <p:sp>
          <p:nvSpPr>
            <p:cNvPr id="320" name="Triangle"/>
            <p:cNvSpPr/>
            <p:nvPr/>
          </p:nvSpPr>
          <p:spPr>
            <a:xfrm>
              <a:off x="100076" y="668161"/>
              <a:ext cx="3214117" cy="620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chemeClr val="accent5">
                    <a:alpha val="20000"/>
                  </a:schemeClr>
                </a:gs>
              </a:gsLst>
              <a:lin ang="16307086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1" name="malicious code"/>
            <p:cNvSpPr txBox="1"/>
            <p:nvPr/>
          </p:nvSpPr>
          <p:spPr>
            <a:xfrm>
              <a:off x="608075" y="1195205"/>
              <a:ext cx="3214117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malicious code</a:t>
              </a:r>
            </a:p>
          </p:txBody>
        </p:sp>
      </p:grpSp>
      <p:grpSp>
        <p:nvGrpSpPr>
          <p:cNvPr id="325" name="Group"/>
          <p:cNvGrpSpPr/>
          <p:nvPr/>
        </p:nvGrpSpPr>
        <p:grpSpPr>
          <a:xfrm>
            <a:off x="380473" y="2254454"/>
            <a:ext cx="7592904" cy="1813586"/>
            <a:chOff x="-200914" y="501960"/>
            <a:chExt cx="7592902" cy="1813584"/>
          </a:xfrm>
        </p:grpSpPr>
        <p:sp>
          <p:nvSpPr>
            <p:cNvPr id="323" name="Fill in the space between the target buffer and the %eip to overwrite"/>
            <p:cNvSpPr txBox="1"/>
            <p:nvPr/>
          </p:nvSpPr>
          <p:spPr>
            <a:xfrm>
              <a:off x="-200915" y="501960"/>
              <a:ext cx="7592904" cy="12259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>
                  <a:solidFill>
                    <a:srgbClr val="1333FF"/>
                  </a:solidFill>
                </a:defRPr>
              </a:pPr>
              <a:r>
                <a:t>Fill in the space between the target buffer and the </a:t>
              </a:r>
              <a:r>
                <a:rPr>
                  <a:latin typeface="Courier New"/>
                  <a:ea typeface="Courier New"/>
                  <a:cs typeface="Courier New"/>
                  <a:sym typeface="Courier New"/>
                </a:rPr>
                <a:t>%eip</a:t>
              </a:r>
              <a:r>
                <a:t> to overwrite</a:t>
              </a:r>
            </a:p>
          </p:txBody>
        </p:sp>
        <p:sp>
          <p:nvSpPr>
            <p:cNvPr id="324" name="Line"/>
            <p:cNvSpPr/>
            <p:nvPr/>
          </p:nvSpPr>
          <p:spPr>
            <a:xfrm flipV="1">
              <a:off x="3410940" y="1660484"/>
              <a:ext cx="1" cy="655061"/>
            </a:xfrm>
            <a:prstGeom prst="line">
              <a:avLst/>
            </a:prstGeom>
            <a:noFill/>
            <a:ln w="50800" cap="flat">
              <a:solidFill>
                <a:srgbClr val="1333FF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7"/>
                                      </p:to>
                                    </p:set>
                                    <p:animEffect filter="image" prLst="opacity: 0.37; ">
                                      <p:cBhvr>
                                        <p:cTn id="31" dur="indefinite" fill="hold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28190 -0.173024 0.144450 -0.295085 0.277210 -0.291043 C 0.405839 -0.287126 0.515385 -0.165257 0.541316 0.002772" pathEditMode="relative">
                                      <p:cBhvr>
                                        <p:cTn id="34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1316 0.002772 L 0.851302 0.002772" pathEditMode="relative">
                                      <p:cBhvr>
                                        <p:cTn id="38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" grpId="2" animBg="1" advAuto="0"/>
      <p:bldP spid="314" grpId="3" animBg="1" advAuto="0"/>
      <p:bldP spid="318" grpId="4" animBg="1" advAuto="0"/>
      <p:bldP spid="322" grpId="1" animBg="1" advAuto="0"/>
      <p:bldP spid="325" grpId="5" animBg="1" advAuto="0"/>
      <p:bldP spid="325" grpId="6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LIVE DEMO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LIVE DEMO</a:t>
            </a:r>
          </a:p>
        </p:txBody>
      </p:sp>
      <p:sp>
        <p:nvSpPr>
          <p:cNvPr id="330" name="gdb tutorial"/>
          <p:cNvSpPr>
            <a:spLocks noGrp="1"/>
          </p:cNvSpPr>
          <p:nvPr>
            <p:ph type="body" idx="14"/>
          </p:nvPr>
        </p:nvSpPr>
        <p:spPr>
          <a:xfrm>
            <a:off x="1270000" y="4604325"/>
            <a:ext cx="10464800" cy="1069568"/>
          </a:xfrm>
          <a:prstGeom prst="rect">
            <a:avLst/>
          </a:prstGeom>
        </p:spPr>
        <p:txBody>
          <a:bodyPr/>
          <a:lstStyle/>
          <a:p>
            <a:pPr>
              <a:defRPr sz="6000"/>
            </a:pPr>
            <a:r>
              <a:rPr>
                <a:latin typeface="Courier New"/>
                <a:ea typeface="Courier New"/>
                <a:cs typeface="Courier New"/>
                <a:sym typeface="Courier New"/>
              </a:rPr>
              <a:t>gdb</a:t>
            </a:r>
            <a:r>
              <a:t> tutorial</a:t>
            </a:r>
          </a:p>
        </p:txBody>
      </p:sp>
      <p:pic>
        <p:nvPicPr>
          <p:cNvPr id="331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0354832">
            <a:off x="732962" y="1119171"/>
            <a:ext cx="4000501" cy="4076701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http://original.livestream.com/filestore/logos/9aa0a959-2380-7191-77e8-06fdaf"/>
          <p:cNvSpPr txBox="1"/>
          <p:nvPr/>
        </p:nvSpPr>
        <p:spPr>
          <a:xfrm>
            <a:off x="192351" y="9315363"/>
            <a:ext cx="6323610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http://original.livestream.com/filestore/logos/9aa0a959-2380-7191-77e8-06fdaf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ome gdb command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Some gdb commands</a:t>
            </a:r>
          </a:p>
        </p:txBody>
      </p:sp>
      <p:sp>
        <p:nvSpPr>
          <p:cNvPr id="335" name="i f"/>
          <p:cNvSpPr txBox="1"/>
          <p:nvPr/>
        </p:nvSpPr>
        <p:spPr>
          <a:xfrm>
            <a:off x="2030116" y="2570591"/>
            <a:ext cx="93739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i f</a:t>
            </a:r>
          </a:p>
        </p:txBody>
      </p:sp>
      <p:sp>
        <p:nvSpPr>
          <p:cNvPr id="336" name="i r"/>
          <p:cNvSpPr txBox="1"/>
          <p:nvPr/>
        </p:nvSpPr>
        <p:spPr>
          <a:xfrm>
            <a:off x="2030116" y="4552950"/>
            <a:ext cx="93739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i r</a:t>
            </a:r>
          </a:p>
        </p:txBody>
      </p:sp>
      <p:sp>
        <p:nvSpPr>
          <p:cNvPr id="337" name="x/&lt;n&gt; &lt;addr&gt;"/>
          <p:cNvSpPr txBox="1"/>
          <p:nvPr/>
        </p:nvSpPr>
        <p:spPr>
          <a:xfrm>
            <a:off x="795475" y="6535308"/>
            <a:ext cx="340667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x/&lt;n&gt; &lt;addr&gt;</a:t>
            </a:r>
          </a:p>
        </p:txBody>
      </p:sp>
      <p:sp>
        <p:nvSpPr>
          <p:cNvPr id="338" name="Rounded Rectangle"/>
          <p:cNvSpPr/>
          <p:nvPr/>
        </p:nvSpPr>
        <p:spPr>
          <a:xfrm>
            <a:off x="601684" y="2259441"/>
            <a:ext cx="3794259" cy="1270001"/>
          </a:xfrm>
          <a:prstGeom prst="roundRect">
            <a:avLst>
              <a:gd name="adj" fmla="val 15000"/>
            </a:avLst>
          </a:prstGeom>
          <a:ln w="50800">
            <a:solidFill>
              <a:schemeClr val="accent2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9" name="Rounded Rectangle"/>
          <p:cNvSpPr/>
          <p:nvPr/>
        </p:nvSpPr>
        <p:spPr>
          <a:xfrm>
            <a:off x="601684" y="4241800"/>
            <a:ext cx="3794259" cy="1270000"/>
          </a:xfrm>
          <a:prstGeom prst="roundRect">
            <a:avLst>
              <a:gd name="adj" fmla="val 15000"/>
            </a:avLst>
          </a:prstGeom>
          <a:ln w="50800">
            <a:solidFill>
              <a:schemeClr val="accent2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0" name="Rounded Rectangle"/>
          <p:cNvSpPr/>
          <p:nvPr/>
        </p:nvSpPr>
        <p:spPr>
          <a:xfrm>
            <a:off x="601684" y="6224158"/>
            <a:ext cx="3794259" cy="1270001"/>
          </a:xfrm>
          <a:prstGeom prst="roundRect">
            <a:avLst>
              <a:gd name="adj" fmla="val 15000"/>
            </a:avLst>
          </a:prstGeom>
          <a:ln w="50800">
            <a:solidFill>
              <a:schemeClr val="accent2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1" name="Rounded Rectangle"/>
          <p:cNvSpPr/>
          <p:nvPr/>
        </p:nvSpPr>
        <p:spPr>
          <a:xfrm>
            <a:off x="601684" y="7957740"/>
            <a:ext cx="3794259" cy="1270001"/>
          </a:xfrm>
          <a:prstGeom prst="roundRect">
            <a:avLst>
              <a:gd name="adj" fmla="val 15000"/>
            </a:avLst>
          </a:prstGeom>
          <a:ln w="50800">
            <a:solidFill>
              <a:schemeClr val="accent2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2" name="b &lt;function&gt; s"/>
          <p:cNvSpPr txBox="1"/>
          <p:nvPr/>
        </p:nvSpPr>
        <p:spPr>
          <a:xfrm>
            <a:off x="795475" y="7995840"/>
            <a:ext cx="3406677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Courier"/>
                <a:ea typeface="Courier"/>
                <a:cs typeface="Courier"/>
                <a:sym typeface="Courier"/>
              </a:defRPr>
            </a:pPr>
            <a:r>
              <a:t>b &lt;function&gt;</a:t>
            </a:r>
            <a:br/>
            <a:r>
              <a:t>s</a:t>
            </a:r>
          </a:p>
        </p:txBody>
      </p:sp>
      <p:sp>
        <p:nvSpPr>
          <p:cNvPr id="343" name="Set a breakpoint at &lt;function&gt; step through execution (into calls)"/>
          <p:cNvSpPr txBox="1"/>
          <p:nvPr/>
        </p:nvSpPr>
        <p:spPr>
          <a:xfrm>
            <a:off x="4847741" y="7995833"/>
            <a:ext cx="7068840" cy="1193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Set a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b</a:t>
            </a:r>
            <a:r>
              <a:t>reakpoint at &lt;function&gt;</a:t>
            </a:r>
            <a:br/>
            <a:r>
              <a:rPr b="1">
                <a:latin typeface="Helvetica"/>
                <a:ea typeface="Helvetica"/>
                <a:cs typeface="Helvetica"/>
                <a:sym typeface="Helvetica"/>
              </a:rPr>
              <a:t>s</a:t>
            </a:r>
            <a:r>
              <a:t>tep through execution (into calls)</a:t>
            </a:r>
          </a:p>
        </p:txBody>
      </p:sp>
      <p:sp>
        <p:nvSpPr>
          <p:cNvPr id="344" name="Examine &lt;n&gt; bytes of memory starting at address &lt;addr&gt;"/>
          <p:cNvSpPr txBox="1"/>
          <p:nvPr/>
        </p:nvSpPr>
        <p:spPr>
          <a:xfrm>
            <a:off x="4847741" y="6262254"/>
            <a:ext cx="6417330" cy="1193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E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x</a:t>
            </a:r>
            <a:r>
              <a:t>amine &lt;n&gt; bytes of memory</a:t>
            </a:r>
            <a:br/>
            <a:r>
              <a:t>starting at address &lt;addr&gt;</a:t>
            </a:r>
          </a:p>
        </p:txBody>
      </p:sp>
      <p:sp>
        <p:nvSpPr>
          <p:cNvPr id="345" name="Show info about registers (%eip, %ebp, %esp, etc.)"/>
          <p:cNvSpPr txBox="1"/>
          <p:nvPr/>
        </p:nvSpPr>
        <p:spPr>
          <a:xfrm>
            <a:off x="4847741" y="4279896"/>
            <a:ext cx="5424072" cy="1193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Show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info</a:t>
            </a:r>
            <a:r>
              <a:t> about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reg</a:t>
            </a:r>
            <a:r>
              <a:t>isters</a:t>
            </a:r>
            <a:br/>
            <a:r>
              <a:t>(%eip, %ebp, %esp, etc.)</a:t>
            </a:r>
          </a:p>
        </p:txBody>
      </p:sp>
      <p:sp>
        <p:nvSpPr>
          <p:cNvPr id="346" name="Show info about the current frame (prev. frame, locals/args, %ebp/%eip)"/>
          <p:cNvSpPr txBox="1"/>
          <p:nvPr/>
        </p:nvSpPr>
        <p:spPr>
          <a:xfrm>
            <a:off x="4847741" y="2297538"/>
            <a:ext cx="7846010" cy="1193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Show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info</a:t>
            </a:r>
            <a:r>
              <a:t> about the current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frame</a:t>
            </a:r>
            <a:r>
              <a:t/>
            </a:r>
            <a:br/>
            <a:r>
              <a:t>(prev. frame, locals/args, %ebp/%eip)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run, breakpoint, step, next, continu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run, breakpoint, step, next, continue</a:t>
            </a:r>
          </a:p>
          <a:p>
            <a:pPr lvl="1"/>
            <a:r>
              <a:t>stepi, nexti</a:t>
            </a:r>
          </a:p>
          <a:p>
            <a:r>
              <a:t>print, x</a:t>
            </a:r>
          </a:p>
          <a:p>
            <a:r>
              <a:t>backtrace, info [frame, registers, args, locals]</a:t>
            </a:r>
          </a:p>
          <a:p>
            <a:r>
              <a:t>list, disas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Other memory exploi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Other memory exploits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Other attack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defRPr sz="6240"/>
            </a:lvl1pPr>
          </a:lstStyle>
          <a:p>
            <a:r>
              <a:t>Other attacks</a:t>
            </a:r>
          </a:p>
        </p:txBody>
      </p:sp>
      <p:sp>
        <p:nvSpPr>
          <p:cNvPr id="431" name="The code injection attack we have just considered is called stack smashing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98815" indent="-398815" defTabSz="554990">
              <a:spcBef>
                <a:spcPts val="3900"/>
              </a:spcBef>
              <a:defRPr sz="3230"/>
            </a:pPr>
            <a:r>
              <a:rPr dirty="0"/>
              <a:t>The code injection attack we have just considered is called 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stack smashing</a:t>
            </a:r>
          </a:p>
          <a:p>
            <a:pPr marL="398815" indent="-398815" defTabSz="554990">
              <a:spcBef>
                <a:spcPts val="3900"/>
              </a:spcBef>
              <a:defRPr sz="3230"/>
            </a:pPr>
            <a:r>
              <a:rPr dirty="0" smtClean="0"/>
              <a:t>Constitutes </a:t>
            </a:r>
            <a:r>
              <a:rPr dirty="0"/>
              <a:t>an 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integrity</a:t>
            </a:r>
            <a:r>
              <a:rPr dirty="0"/>
              <a:t> 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violation</a:t>
            </a:r>
            <a:r>
              <a:rPr dirty="0"/>
              <a:t>, and arguably a 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violation of availability</a:t>
            </a:r>
          </a:p>
          <a:p>
            <a:pPr marL="398815" indent="-398815" defTabSz="554990">
              <a:spcBef>
                <a:spcPts val="3900"/>
              </a:spcBef>
              <a:defRPr sz="3230"/>
            </a:pPr>
            <a:r>
              <a:rPr dirty="0"/>
              <a:t>Other attacks exploit bugs with buffers, too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" grpId="1" build="p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Heap overflow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Heap overflow</a:t>
            </a:r>
          </a:p>
        </p:txBody>
      </p:sp>
      <p:sp>
        <p:nvSpPr>
          <p:cNvPr id="434" name="Stack smashing overflows a stack-allocated buffer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Stack smashing overflows a stack-allocated buffer</a:t>
            </a:r>
          </a:p>
          <a:p>
            <a:r>
              <a:t>You can also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overflow a buffer</a:t>
            </a:r>
            <a:r>
              <a:t> allocated by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malloc</a:t>
            </a:r>
            <a:r>
              <a:t>, which resides on the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heap</a:t>
            </a:r>
          </a:p>
          <a:p>
            <a:pPr lvl="1"/>
            <a:r>
              <a:t>What data gets overwritten?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roup"/>
          <p:cNvSpPr/>
          <p:nvPr/>
        </p:nvSpPr>
        <p:spPr>
          <a:xfrm>
            <a:off x="8948931" y="4991813"/>
            <a:ext cx="1779021" cy="943882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561" name="Group"/>
          <p:cNvGrpSpPr/>
          <p:nvPr/>
        </p:nvGrpSpPr>
        <p:grpSpPr>
          <a:xfrm>
            <a:off x="2217110" y="4991621"/>
            <a:ext cx="6703808" cy="2042339"/>
            <a:chOff x="0" y="0"/>
            <a:chExt cx="6703806" cy="2042338"/>
          </a:xfrm>
        </p:grpSpPr>
        <p:sp>
          <p:nvSpPr>
            <p:cNvPr id="559" name="Stack frame…"/>
            <p:cNvSpPr txBox="1"/>
            <p:nvPr/>
          </p:nvSpPr>
          <p:spPr>
            <a:xfrm>
              <a:off x="3476724" y="894377"/>
              <a:ext cx="2657141" cy="11479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/>
            <a:p>
              <a:pPr>
                <a:defRPr sz="3400" b="1">
                  <a:solidFill>
                    <a:schemeClr val="accent1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Stack frame</a:t>
              </a:r>
            </a:p>
            <a:p>
              <a:pPr>
                <a:defRPr sz="34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for </a:t>
              </a:r>
              <a:r>
                <a:rPr>
                  <a:latin typeface="Courier New"/>
                  <a:ea typeface="Courier New"/>
                  <a:cs typeface="Courier New"/>
                  <a:sym typeface="Courier New"/>
                </a:rPr>
                <a:t>func</a:t>
              </a:r>
            </a:p>
          </p:txBody>
        </p:sp>
        <p:sp>
          <p:nvSpPr>
            <p:cNvPr id="560" name="Rectangle"/>
            <p:cNvSpPr/>
            <p:nvPr/>
          </p:nvSpPr>
          <p:spPr>
            <a:xfrm>
              <a:off x="0" y="0"/>
              <a:ext cx="6703807" cy="943881"/>
            </a:xfrm>
            <a:prstGeom prst="rect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62" name="Returning from func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72516">
              <a:defRPr sz="7840"/>
            </a:lvl1pPr>
          </a:lstStyle>
          <a:p>
            <a:r>
              <a:rPr lang="en-US" dirty="0" smtClean="0"/>
              <a:t>Review of Stack During Execution</a:t>
            </a:r>
            <a:endParaRPr dirty="0"/>
          </a:p>
        </p:txBody>
      </p:sp>
      <p:sp>
        <p:nvSpPr>
          <p:cNvPr id="563" name="Rectangle"/>
          <p:cNvSpPr/>
          <p:nvPr/>
        </p:nvSpPr>
        <p:spPr>
          <a:xfrm>
            <a:off x="2021010" y="5186033"/>
            <a:ext cx="8962780" cy="49922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64" name="0xffffffff"/>
          <p:cNvSpPr txBox="1"/>
          <p:nvPr/>
        </p:nvSpPr>
        <p:spPr>
          <a:xfrm>
            <a:off x="8758793" y="4479970"/>
            <a:ext cx="2680122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r">
              <a:defRPr sz="3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0xffffffff</a:t>
            </a:r>
          </a:p>
        </p:txBody>
      </p:sp>
      <p:sp>
        <p:nvSpPr>
          <p:cNvPr id="565" name="Group"/>
          <p:cNvSpPr/>
          <p:nvPr/>
        </p:nvSpPr>
        <p:spPr>
          <a:xfrm>
            <a:off x="8932433" y="5211791"/>
            <a:ext cx="1779021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caller’s data</a:t>
            </a:r>
          </a:p>
        </p:txBody>
      </p:sp>
      <p:sp>
        <p:nvSpPr>
          <p:cNvPr id="566" name="arg3"/>
          <p:cNvSpPr/>
          <p:nvPr/>
        </p:nvSpPr>
        <p:spPr>
          <a:xfrm>
            <a:off x="8043012" y="5211791"/>
            <a:ext cx="849193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arg3</a:t>
            </a:r>
          </a:p>
        </p:txBody>
      </p:sp>
      <p:sp>
        <p:nvSpPr>
          <p:cNvPr id="567" name="arg2"/>
          <p:cNvSpPr/>
          <p:nvPr/>
        </p:nvSpPr>
        <p:spPr>
          <a:xfrm>
            <a:off x="7153591" y="5211791"/>
            <a:ext cx="849193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arg2</a:t>
            </a:r>
          </a:p>
        </p:txBody>
      </p:sp>
      <p:sp>
        <p:nvSpPr>
          <p:cNvPr id="568" name="arg1"/>
          <p:cNvSpPr/>
          <p:nvPr/>
        </p:nvSpPr>
        <p:spPr>
          <a:xfrm>
            <a:off x="6264170" y="5211791"/>
            <a:ext cx="849194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arg1</a:t>
            </a:r>
          </a:p>
        </p:txBody>
      </p:sp>
      <p:sp>
        <p:nvSpPr>
          <p:cNvPr id="569" name="???"/>
          <p:cNvSpPr/>
          <p:nvPr/>
        </p:nvSpPr>
        <p:spPr>
          <a:xfrm>
            <a:off x="5374749" y="5211791"/>
            <a:ext cx="849194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???</a:t>
            </a:r>
          </a:p>
        </p:txBody>
      </p:sp>
      <p:sp>
        <p:nvSpPr>
          <p:cNvPr id="570" name="%ebp"/>
          <p:cNvSpPr/>
          <p:nvPr/>
        </p:nvSpPr>
        <p:spPr>
          <a:xfrm>
            <a:off x="4485328" y="5211791"/>
            <a:ext cx="849194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%ebp</a:t>
            </a:r>
          </a:p>
        </p:txBody>
      </p:sp>
      <p:sp>
        <p:nvSpPr>
          <p:cNvPr id="571" name="loc1"/>
          <p:cNvSpPr/>
          <p:nvPr/>
        </p:nvSpPr>
        <p:spPr>
          <a:xfrm>
            <a:off x="3595907" y="5211791"/>
            <a:ext cx="849193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loc1</a:t>
            </a:r>
          </a:p>
        </p:txBody>
      </p:sp>
      <p:sp>
        <p:nvSpPr>
          <p:cNvPr id="572" name="loc2"/>
          <p:cNvSpPr/>
          <p:nvPr/>
        </p:nvSpPr>
        <p:spPr>
          <a:xfrm>
            <a:off x="2706486" y="5211791"/>
            <a:ext cx="849194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loc2</a:t>
            </a:r>
          </a:p>
        </p:txBody>
      </p:sp>
      <p:sp>
        <p:nvSpPr>
          <p:cNvPr id="573" name="…"/>
          <p:cNvSpPr txBox="1"/>
          <p:nvPr/>
        </p:nvSpPr>
        <p:spPr>
          <a:xfrm>
            <a:off x="2291608" y="5147928"/>
            <a:ext cx="36830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200"/>
            </a:lvl1pPr>
          </a:lstStyle>
          <a:p>
            <a:r>
              <a:t>…</a:t>
            </a:r>
          </a:p>
        </p:txBody>
      </p:sp>
      <p:sp>
        <p:nvSpPr>
          <p:cNvPr id="574" name="int main()…"/>
          <p:cNvSpPr txBox="1"/>
          <p:nvPr/>
        </p:nvSpPr>
        <p:spPr>
          <a:xfrm>
            <a:off x="3765075" y="2783203"/>
            <a:ext cx="5933575" cy="155427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rPr dirty="0" err="1"/>
              <a:t>int</a:t>
            </a:r>
            <a:r>
              <a:rPr dirty="0"/>
              <a:t> main()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{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...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</a:t>
            </a:r>
            <a:r>
              <a:rPr dirty="0" err="1" smtClean="0"/>
              <a:t>func</a:t>
            </a:r>
            <a:r>
              <a:rPr dirty="0" smtClean="0"/>
              <a:t>(</a:t>
            </a:r>
            <a:r>
              <a:rPr lang="en-US" dirty="0" smtClean="0"/>
              <a:t>"</a:t>
            </a:r>
            <a:r>
              <a:rPr dirty="0" smtClean="0"/>
              <a:t>Hey</a:t>
            </a:r>
            <a:r>
              <a:rPr lang="en-US" dirty="0" smtClean="0"/>
              <a:t>"</a:t>
            </a:r>
            <a:r>
              <a:rPr dirty="0" smtClean="0"/>
              <a:t>, </a:t>
            </a:r>
            <a:r>
              <a:rPr dirty="0"/>
              <a:t>10, -3);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...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}</a:t>
            </a:r>
          </a:p>
        </p:txBody>
      </p:sp>
      <p:grpSp>
        <p:nvGrpSpPr>
          <p:cNvPr id="577" name="Group"/>
          <p:cNvGrpSpPr/>
          <p:nvPr/>
        </p:nvGrpSpPr>
        <p:grpSpPr>
          <a:xfrm>
            <a:off x="3931643" y="5649545"/>
            <a:ext cx="1125390" cy="1316920"/>
            <a:chOff x="509035" y="0"/>
            <a:chExt cx="1125388" cy="1316919"/>
          </a:xfrm>
        </p:grpSpPr>
        <p:sp>
          <p:nvSpPr>
            <p:cNvPr id="575" name="%ebp"/>
            <p:cNvSpPr txBox="1"/>
            <p:nvPr/>
          </p:nvSpPr>
          <p:spPr>
            <a:xfrm>
              <a:off x="509035" y="720019"/>
              <a:ext cx="1125390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34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%ebp</a:t>
              </a:r>
            </a:p>
          </p:txBody>
        </p:sp>
        <p:sp>
          <p:nvSpPr>
            <p:cNvPr id="576" name="Line"/>
            <p:cNvSpPr/>
            <p:nvPr/>
          </p:nvSpPr>
          <p:spPr>
            <a:xfrm flipH="1">
              <a:off x="1071730" y="0"/>
              <a:ext cx="1" cy="7670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200"/>
              </a:pPr>
              <a:endParaRPr/>
            </a:p>
          </p:txBody>
        </p:sp>
      </p:grpSp>
      <p:sp>
        <p:nvSpPr>
          <p:cNvPr id="581" name="%eip"/>
          <p:cNvSpPr/>
          <p:nvPr/>
        </p:nvSpPr>
        <p:spPr>
          <a:xfrm>
            <a:off x="5382998" y="5211791"/>
            <a:ext cx="849193" cy="447709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000"/>
            </a:lvl1pPr>
          </a:lstStyle>
          <a:p>
            <a:r>
              <a:t>%eip</a:t>
            </a:r>
          </a:p>
        </p:txBody>
      </p:sp>
      <p:grpSp>
        <p:nvGrpSpPr>
          <p:cNvPr id="584" name="Group"/>
          <p:cNvGrpSpPr/>
          <p:nvPr/>
        </p:nvGrpSpPr>
        <p:grpSpPr>
          <a:xfrm>
            <a:off x="9498169" y="5649545"/>
            <a:ext cx="1125389" cy="1316920"/>
            <a:chOff x="509035" y="0"/>
            <a:chExt cx="1125388" cy="1316919"/>
          </a:xfrm>
        </p:grpSpPr>
        <p:sp>
          <p:nvSpPr>
            <p:cNvPr id="582" name="%ebp"/>
            <p:cNvSpPr txBox="1"/>
            <p:nvPr/>
          </p:nvSpPr>
          <p:spPr>
            <a:xfrm>
              <a:off x="509035" y="720019"/>
              <a:ext cx="1125390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3400">
                  <a:solidFill>
                    <a:schemeClr val="accent2"/>
                  </a:solidFill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%ebp</a:t>
              </a:r>
            </a:p>
          </p:txBody>
        </p:sp>
        <p:sp>
          <p:nvSpPr>
            <p:cNvPr id="583" name="Line"/>
            <p:cNvSpPr/>
            <p:nvPr/>
          </p:nvSpPr>
          <p:spPr>
            <a:xfrm flipH="1">
              <a:off x="1071730" y="0"/>
              <a:ext cx="1" cy="7670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200"/>
              </a:pPr>
              <a:endParaRPr/>
            </a:p>
          </p:txBody>
        </p:sp>
      </p:grpSp>
      <p:sp>
        <p:nvSpPr>
          <p:cNvPr id="585" name="Square"/>
          <p:cNvSpPr/>
          <p:nvPr/>
        </p:nvSpPr>
        <p:spPr>
          <a:xfrm>
            <a:off x="1504251" y="5025500"/>
            <a:ext cx="677334" cy="67733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3492074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Heap overflow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Heap overflow</a:t>
            </a:r>
          </a:p>
        </p:txBody>
      </p:sp>
      <p:sp>
        <p:nvSpPr>
          <p:cNvPr id="437" name="typedef struct _vulnerable_struct {…"/>
          <p:cNvSpPr txBox="1"/>
          <p:nvPr/>
        </p:nvSpPr>
        <p:spPr>
          <a:xfrm>
            <a:off x="2343531" y="2779195"/>
            <a:ext cx="7705078" cy="37211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 defTabSz="457200">
              <a:defRPr sz="2200">
                <a:latin typeface="Courier"/>
                <a:ea typeface="Courier"/>
                <a:cs typeface="Courier"/>
                <a:sym typeface="Courier"/>
              </a:defRPr>
            </a:pPr>
            <a:r>
              <a:t>typedef struct _vulnerable_struct {</a:t>
            </a:r>
          </a:p>
          <a:p>
            <a:pPr algn="l" defTabSz="457200">
              <a:defRPr sz="2200">
                <a:latin typeface="Courier"/>
                <a:ea typeface="Courier"/>
                <a:cs typeface="Courier"/>
                <a:sym typeface="Courier"/>
              </a:defRPr>
            </a:pPr>
            <a:r>
              <a:t>  char buff[MAX_LEN];</a:t>
            </a:r>
          </a:p>
          <a:p>
            <a:pPr algn="l" defTabSz="457200">
              <a:defRPr sz="2200">
                <a:latin typeface="Courier"/>
                <a:ea typeface="Courier"/>
                <a:cs typeface="Courier"/>
                <a:sym typeface="Courier"/>
              </a:defRPr>
            </a:pPr>
            <a:r>
              <a:t>  int (*cmp)(char*,char*);</a:t>
            </a:r>
          </a:p>
          <a:p>
            <a:pPr algn="l" defTabSz="457200">
              <a:defRPr sz="2200">
                <a:latin typeface="Courier"/>
                <a:ea typeface="Courier"/>
                <a:cs typeface="Courier"/>
                <a:sym typeface="Courier"/>
              </a:defRPr>
            </a:pPr>
            <a:r>
              <a:t>} vulnerable;</a:t>
            </a:r>
          </a:p>
          <a:p>
            <a:pPr algn="l" defTabSz="457200">
              <a:defRPr sz="2200"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algn="l" defTabSz="457200">
              <a:defRPr sz="2200">
                <a:latin typeface="Courier"/>
                <a:ea typeface="Courier"/>
                <a:cs typeface="Courier"/>
                <a:sym typeface="Courier"/>
              </a:defRPr>
            </a:pPr>
            <a:r>
              <a:t>int foo(vulnerable* s, char* one, char* two)</a:t>
            </a:r>
          </a:p>
          <a:p>
            <a:pPr algn="l" defTabSz="457200">
              <a:defRPr sz="2200">
                <a:latin typeface="Courier"/>
                <a:ea typeface="Courier"/>
                <a:cs typeface="Courier"/>
                <a:sym typeface="Courier"/>
              </a:defRPr>
            </a:pPr>
            <a:r>
              <a:t>{</a:t>
            </a:r>
          </a:p>
          <a:p>
            <a:pPr algn="l" defTabSz="457200">
              <a:defRPr sz="2200">
                <a:latin typeface="Courier"/>
                <a:ea typeface="Courier"/>
                <a:cs typeface="Courier"/>
                <a:sym typeface="Courier"/>
              </a:defRPr>
            </a:pPr>
            <a:r>
              <a:t> strcpy( s-&gt;buff, one );</a:t>
            </a:r>
          </a:p>
          <a:p>
            <a:pPr algn="l" defTabSz="457200">
              <a:defRPr sz="2200">
                <a:latin typeface="Courier"/>
                <a:ea typeface="Courier"/>
                <a:cs typeface="Courier"/>
                <a:sym typeface="Courier"/>
              </a:defRPr>
            </a:pPr>
            <a:r>
              <a:t> strcat( s-&gt;buff, two );</a:t>
            </a:r>
          </a:p>
          <a:p>
            <a:pPr algn="l" defTabSz="457200">
              <a:defRPr sz="2200">
                <a:latin typeface="Courier"/>
                <a:ea typeface="Courier"/>
                <a:cs typeface="Courier"/>
                <a:sym typeface="Courier"/>
              </a:defRPr>
            </a:pPr>
            <a:r>
              <a:t> return s-&gt;cmp( s-&gt;buff, "file://foobar" );</a:t>
            </a:r>
          </a:p>
          <a:p>
            <a:pPr algn="l" defTabSz="457200">
              <a:defRPr sz="2200">
                <a:latin typeface="Courier"/>
                <a:ea typeface="Courier"/>
                <a:cs typeface="Courier"/>
                <a:sym typeface="Courier"/>
              </a:defRPr>
            </a:pPr>
            <a:r>
              <a:t>}</a:t>
            </a:r>
          </a:p>
        </p:txBody>
      </p:sp>
      <p:sp>
        <p:nvSpPr>
          <p:cNvPr id="438" name="must have  strlen(one)+strlen(two) &lt; MAX_LEN…"/>
          <p:cNvSpPr txBox="1"/>
          <p:nvPr/>
        </p:nvSpPr>
        <p:spPr>
          <a:xfrm>
            <a:off x="769710" y="6413254"/>
            <a:ext cx="10852720" cy="1131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sz="3400" i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must have 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strlen(one)+strlen(two)</a:t>
            </a:r>
            <a:r>
              <a:t>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&lt;</a:t>
            </a:r>
            <a:r>
              <a:t>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MAX_LEN</a:t>
            </a:r>
          </a:p>
          <a:p>
            <a:pPr>
              <a:defRPr sz="3400" b="1" i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or we overwrite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s-&gt;cmp</a:t>
            </a:r>
          </a:p>
        </p:txBody>
      </p:sp>
      <p:sp>
        <p:nvSpPr>
          <p:cNvPr id="439" name="copy one into buff"/>
          <p:cNvSpPr txBox="1"/>
          <p:nvPr/>
        </p:nvSpPr>
        <p:spPr>
          <a:xfrm>
            <a:off x="6650390" y="4920559"/>
            <a:ext cx="3918830" cy="6038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sz="3400" i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copy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one</a:t>
            </a:r>
            <a:r>
              <a:t> into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buff</a:t>
            </a:r>
          </a:p>
        </p:txBody>
      </p:sp>
      <p:sp>
        <p:nvSpPr>
          <p:cNvPr id="440" name="copy two into buff"/>
          <p:cNvSpPr txBox="1"/>
          <p:nvPr/>
        </p:nvSpPr>
        <p:spPr>
          <a:xfrm>
            <a:off x="6650390" y="5348666"/>
            <a:ext cx="3918830" cy="6038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sz="3400" i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copy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two</a:t>
            </a:r>
            <a:r>
              <a:t> into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buff</a:t>
            </a:r>
          </a:p>
        </p:txBody>
      </p:sp>
      <p:pic>
        <p:nvPicPr>
          <p:cNvPr id="441" name="Line" descr="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31597" y="3486155"/>
            <a:ext cx="1395082" cy="7620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8" grpId="3" animBg="1" advAuto="0"/>
      <p:bldP spid="439" grpId="1" animBg="1" advAuto="0"/>
      <p:bldP spid="440" grpId="2" animBg="1" advAuto="0"/>
      <p:bldP spid="441" grpId="4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Heap overflow varia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Heap overflow variants</a:t>
            </a:r>
          </a:p>
        </p:txBody>
      </p:sp>
      <p:sp>
        <p:nvSpPr>
          <p:cNvPr id="445" name="Overflow into the C++ object vtabl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11150" indent="-311150" defTabSz="408940">
              <a:spcBef>
                <a:spcPts val="2900"/>
              </a:spcBef>
              <a:defRPr sz="252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Overflow into the C++ object </a:t>
            </a:r>
            <a:r>
              <a:rPr i="1" dirty="0" err="1"/>
              <a:t>vtable</a:t>
            </a:r>
            <a:r>
              <a:rPr i="1" dirty="0"/>
              <a:t> </a:t>
            </a:r>
          </a:p>
          <a:p>
            <a:pPr marL="622300" lvl="1" indent="-311150" defTabSz="408940">
              <a:spcBef>
                <a:spcPts val="1000"/>
              </a:spcBef>
              <a:defRPr sz="2520"/>
            </a:pPr>
            <a:r>
              <a:rPr dirty="0"/>
              <a:t>C++ objects (that contain virtual functions) are represented using a </a:t>
            </a:r>
            <a:r>
              <a:rPr i="1" dirty="0" err="1">
                <a:latin typeface="Helvetica"/>
                <a:ea typeface="Helvetica"/>
                <a:cs typeface="Helvetica"/>
                <a:sym typeface="Helvetica"/>
              </a:rPr>
              <a:t>vtable</a:t>
            </a:r>
            <a:r>
              <a:rPr dirty="0"/>
              <a:t>, which contains pointers to the object’s methods</a:t>
            </a:r>
          </a:p>
          <a:p>
            <a:pPr marL="622300" lvl="1" indent="-311150" defTabSz="408940">
              <a:spcBef>
                <a:spcPts val="1000"/>
              </a:spcBef>
              <a:defRPr sz="2520"/>
            </a:pPr>
            <a:r>
              <a:rPr dirty="0"/>
              <a:t>This table is analogous to </a:t>
            </a:r>
            <a:r>
              <a:rPr dirty="0">
                <a:latin typeface="Courier"/>
                <a:ea typeface="Courier"/>
                <a:cs typeface="Courier"/>
                <a:sym typeface="Courier"/>
              </a:rPr>
              <a:t>s-&gt;</a:t>
            </a:r>
            <a:r>
              <a:rPr dirty="0" err="1">
                <a:latin typeface="Courier"/>
                <a:ea typeface="Courier"/>
                <a:cs typeface="Courier"/>
                <a:sym typeface="Courier"/>
              </a:rPr>
              <a:t>cmp</a:t>
            </a:r>
            <a:r>
              <a:rPr dirty="0"/>
              <a:t> in our previous example, and a similar sort of attack will work</a:t>
            </a:r>
          </a:p>
          <a:p>
            <a:pPr marL="311150" indent="-311150" defTabSz="408940">
              <a:spcBef>
                <a:spcPts val="2900"/>
              </a:spcBef>
              <a:defRPr sz="252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Overflow into adjacent objects</a:t>
            </a:r>
          </a:p>
          <a:p>
            <a:pPr marL="622300" lvl="1" indent="-311150" defTabSz="408940">
              <a:spcBef>
                <a:spcPts val="1000"/>
              </a:spcBef>
              <a:defRPr sz="2520"/>
            </a:pPr>
            <a:r>
              <a:rPr dirty="0"/>
              <a:t>Where buff is not collocated with a function pointer, but is allocated near one on the heap</a:t>
            </a:r>
          </a:p>
          <a:p>
            <a:pPr marL="311150" indent="-311150" defTabSz="408940">
              <a:spcBef>
                <a:spcPts val="2900"/>
              </a:spcBef>
              <a:defRPr sz="252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Overflow heap metadata</a:t>
            </a:r>
          </a:p>
          <a:p>
            <a:pPr marL="622300" lvl="1" indent="-311150" defTabSz="408940">
              <a:spcBef>
                <a:spcPts val="1000"/>
              </a:spcBef>
              <a:defRPr sz="2520"/>
            </a:pPr>
            <a:r>
              <a:rPr dirty="0"/>
              <a:t>Hidden header just before the pointer returned by </a:t>
            </a:r>
            <a:r>
              <a:rPr dirty="0" err="1"/>
              <a:t>malloc</a:t>
            </a:r>
            <a:endParaRPr dirty="0"/>
          </a:p>
          <a:p>
            <a:pPr marL="622300" lvl="1" indent="-311150" defTabSz="408940">
              <a:spcBef>
                <a:spcPts val="1000"/>
              </a:spcBef>
              <a:defRPr sz="2520"/>
            </a:pPr>
            <a:r>
              <a:rPr dirty="0"/>
              <a:t>Flow into that header to corrupt the heap </a:t>
            </a:r>
            <a:r>
              <a:rPr dirty="0" smtClean="0"/>
              <a:t>itself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5" grpId="1" build="p" bldLvl="5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Integer overflow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Integer overflow</a:t>
            </a:r>
          </a:p>
        </p:txBody>
      </p:sp>
      <p:sp>
        <p:nvSpPr>
          <p:cNvPr id="448" name="void vulnerable()…"/>
          <p:cNvSpPr txBox="1"/>
          <p:nvPr/>
        </p:nvSpPr>
        <p:spPr>
          <a:xfrm>
            <a:off x="2766309" y="2376658"/>
            <a:ext cx="7472182" cy="31369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t>void vulnerable()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t>{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t>  char *response;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t>  int nresp = packet_get_int();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t>	if (nresp &gt; 0) {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t>	 response = malloc(nresp*sizeof(char*));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t>	 for (i = 0; i &lt; nresp; i++)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t>	  response[i] = packet_get_string(NULL);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t>	}</a:t>
            </a:r>
          </a:p>
        </p:txBody>
      </p:sp>
      <p:sp>
        <p:nvSpPr>
          <p:cNvPr id="449" name="What if we set nresp =1073741824?…"/>
          <p:cNvSpPr txBox="1"/>
          <p:nvPr/>
        </p:nvSpPr>
        <p:spPr>
          <a:xfrm>
            <a:off x="1250067" y="6052379"/>
            <a:ext cx="11099801" cy="3392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444500" indent="-444500" algn="l">
              <a:spcBef>
                <a:spcPts val="4200"/>
              </a:spcBef>
              <a:buSzPct val="75000"/>
              <a:buChar char="•"/>
            </a:pPr>
            <a:r>
              <a:t>What if we set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nresp</a:t>
            </a:r>
            <a:r>
              <a:t> =1073741824? </a:t>
            </a:r>
          </a:p>
          <a:p>
            <a:pPr marL="889000" lvl="1" indent="-444500" algn="l">
              <a:spcBef>
                <a:spcPts val="1200"/>
              </a:spcBef>
              <a:buSzPct val="75000"/>
              <a:buChar char="•"/>
            </a:pPr>
            <a:r>
              <a:t>Assume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sizeof(char*)</a:t>
            </a:r>
            <a:r>
              <a:t> = 4</a:t>
            </a:r>
            <a:endParaRPr b="1">
              <a:latin typeface="Helvetica"/>
              <a:ea typeface="Helvetica"/>
              <a:cs typeface="Helvetica"/>
              <a:sym typeface="Helvetica"/>
            </a:endParaRPr>
          </a:p>
          <a:p>
            <a:pPr marL="889000" lvl="1" indent="-444500" algn="l">
              <a:spcBef>
                <a:spcPts val="1200"/>
              </a:spcBef>
              <a:buSzPct val="75000"/>
              <a:buChar char="•"/>
            </a:pPr>
            <a:r>
              <a:t>How many bytes are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malloc</a:t>
            </a:r>
            <a:r>
              <a:t>’d?</a:t>
            </a:r>
          </a:p>
          <a:p>
            <a:pPr marL="444500" indent="-444500" algn="l">
              <a:spcBef>
                <a:spcPts val="4200"/>
              </a:spcBef>
              <a:buSzPct val="75000"/>
              <a:buChar char="•"/>
            </a:pPr>
            <a:r>
              <a:t>The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for</a:t>
            </a:r>
            <a:r>
              <a:t> loop now creates an overflow!</a:t>
            </a:r>
          </a:p>
        </p:txBody>
      </p:sp>
      <p:pic>
        <p:nvPicPr>
          <p:cNvPr id="450" name="Rectangle" descr="Rectangl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34482" y="3252496"/>
            <a:ext cx="4657350" cy="765790"/>
          </a:xfrm>
          <a:prstGeom prst="rect">
            <a:avLst/>
          </a:prstGeom>
        </p:spPr>
      </p:pic>
      <p:pic>
        <p:nvPicPr>
          <p:cNvPr id="452" name="Rectangle" descr="Rectangl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12266" y="3891952"/>
            <a:ext cx="4523032" cy="427733"/>
          </a:xfrm>
          <a:prstGeom prst="rect">
            <a:avLst/>
          </a:prstGeom>
        </p:spPr>
      </p:pic>
      <p:pic>
        <p:nvPicPr>
          <p:cNvPr id="454" name="Rectangle" descr="Rectangl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97221" y="4510873"/>
            <a:ext cx="1882829" cy="42773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9" grpId="2" build="p" animBg="1" advAuto="0"/>
      <p:bldP spid="450" grpId="1" animBg="1" advAuto="0"/>
      <p:bldP spid="450" grpId="5" animBg="1" advAuto="0"/>
      <p:bldP spid="452" grpId="3" animBg="1" advAuto="0"/>
      <p:bldP spid="452" grpId="6" animBg="1" advAuto="0"/>
      <p:bldP spid="454" grpId="4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Corrupting dat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Corrupting data</a:t>
            </a:r>
          </a:p>
        </p:txBody>
      </p:sp>
      <p:sp>
        <p:nvSpPr>
          <p:cNvPr id="460" name="Attacks so far primarily affect cod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Attacks so far primarily affect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code</a:t>
            </a:r>
          </a:p>
          <a:p>
            <a:pPr marL="740833" lvl="1" indent="-296333">
              <a:defRPr sz="2400"/>
            </a:pPr>
            <a:r>
              <a:rPr i="1">
                <a:latin typeface="Helvetica"/>
                <a:ea typeface="Helvetica"/>
                <a:cs typeface="Helvetica"/>
                <a:sym typeface="Helvetica"/>
              </a:rPr>
              <a:t>Return addresses</a:t>
            </a:r>
            <a:r>
              <a:t> and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function pointers</a:t>
            </a:r>
          </a:p>
          <a:p>
            <a:r>
              <a:t>But attackers can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t>overflow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data</a:t>
            </a:r>
            <a:r>
              <a:t> as well, to</a:t>
            </a:r>
          </a:p>
          <a:p>
            <a:pPr marL="740833" lvl="1" indent="-296333">
              <a:defRPr sz="2400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Modify a secret key </a:t>
            </a:r>
            <a:r>
              <a:t>to be one known to the attacker, to be able to decrypt future intercepted messages</a:t>
            </a:r>
          </a:p>
          <a:p>
            <a:pPr marL="740833" lvl="1" indent="-296333">
              <a:defRPr sz="2400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Modify state variables</a:t>
            </a:r>
            <a:r>
              <a:t> to bypass authorization checks (earlier example with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authenticated</a:t>
            </a:r>
            <a:r>
              <a:t> flag)</a:t>
            </a:r>
          </a:p>
          <a:p>
            <a:pPr marL="740833" lvl="1" indent="-296333">
              <a:defRPr sz="2400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Modify interpreted strings</a:t>
            </a:r>
            <a:r>
              <a:t> used as part of commands</a:t>
            </a:r>
          </a:p>
          <a:p>
            <a:pPr marL="1111250" lvl="2" indent="-222250">
              <a:defRPr sz="1800"/>
            </a:pPr>
            <a:r>
              <a:t>E.g., to facilitate SQL injection, discussed later in the course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1" build="p" bldLvl="5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tale memo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Stale memory </a:t>
            </a:r>
          </a:p>
        </p:txBody>
      </p:sp>
      <p:sp>
        <p:nvSpPr>
          <p:cNvPr id="504" name="A dangling pointer bug occurs when a pointer is freed, but the program continues to use i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dangling pointer bug</a:t>
            </a:r>
            <a:r>
              <a:t> occurs when a pointer is freed, but the program continues to use it</a:t>
            </a:r>
          </a:p>
          <a:p>
            <a:r>
              <a:t>An attacker can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arrange for the freed memory to be reallocated</a:t>
            </a:r>
            <a:r>
              <a:t> and under his control</a:t>
            </a:r>
          </a:p>
          <a:p>
            <a:pPr lvl="1"/>
            <a:r>
              <a:t>When the dangling pointer is dereferenced, it will access attacker-controlled data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4" grpId="1" build="p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tale memo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Stale memory </a:t>
            </a:r>
          </a:p>
        </p:txBody>
      </p:sp>
      <p:sp>
        <p:nvSpPr>
          <p:cNvPr id="507" name="struct foo { int (*cmp)(char*,char*); };…"/>
          <p:cNvSpPr txBox="1"/>
          <p:nvPr/>
        </p:nvSpPr>
        <p:spPr>
          <a:xfrm>
            <a:off x="1728229" y="3012848"/>
            <a:ext cx="9548342" cy="40894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 defTabSz="457200">
              <a:defRPr sz="2900">
                <a:latin typeface="Courier"/>
                <a:ea typeface="Courier"/>
                <a:cs typeface="Courier"/>
                <a:sym typeface="Courier"/>
              </a:defRPr>
            </a:pPr>
            <a:r>
              <a:t>struct foo { int (*cmp)(char*,char*); };</a:t>
            </a:r>
          </a:p>
          <a:p>
            <a:pPr algn="l" defTabSz="457200">
              <a:defRPr sz="2900"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algn="l" defTabSz="457200">
              <a:defRPr sz="2900">
                <a:latin typeface="Courier"/>
                <a:ea typeface="Courier"/>
                <a:cs typeface="Courier"/>
                <a:sym typeface="Courier"/>
              </a:defRPr>
            </a:pPr>
            <a:r>
              <a:t>struct foo *p = malloc(…);</a:t>
            </a:r>
          </a:p>
          <a:p>
            <a:pPr algn="l" defTabSz="457200">
              <a:defRPr sz="2900">
                <a:latin typeface="Courier"/>
                <a:ea typeface="Courier"/>
                <a:cs typeface="Courier"/>
                <a:sym typeface="Courier"/>
              </a:defRPr>
            </a:pPr>
            <a:r>
              <a:t>free(p);</a:t>
            </a:r>
          </a:p>
          <a:p>
            <a:pPr algn="l" defTabSz="457200">
              <a:defRPr sz="2900">
                <a:latin typeface="Courier"/>
                <a:ea typeface="Courier"/>
                <a:cs typeface="Courier"/>
                <a:sym typeface="Courier"/>
              </a:defRPr>
            </a:pPr>
            <a:r>
              <a:t>. . .</a:t>
            </a:r>
          </a:p>
          <a:p>
            <a:pPr algn="l" defTabSz="457200">
              <a:defRPr sz="2900">
                <a:latin typeface="Courier"/>
                <a:ea typeface="Courier"/>
                <a:cs typeface="Courier"/>
                <a:sym typeface="Courier"/>
              </a:defRPr>
            </a:pPr>
            <a:r>
              <a:t>q = malloc(…) </a:t>
            </a:r>
            <a:r>
              <a:rPr i="1">
                <a:solidFill>
                  <a:schemeClr val="accent1"/>
                </a:solidFill>
              </a:rPr>
              <a:t>//reuses memory</a:t>
            </a:r>
          </a:p>
          <a:p>
            <a:pPr algn="l" defTabSz="457200">
              <a:defRPr sz="2900">
                <a:latin typeface="Courier"/>
                <a:ea typeface="Courier"/>
                <a:cs typeface="Courier"/>
                <a:sym typeface="Courier"/>
              </a:defRPr>
            </a:pPr>
            <a:r>
              <a:t>*q = 0xdeadbeef; </a:t>
            </a:r>
            <a:r>
              <a:rPr i="1">
                <a:solidFill>
                  <a:schemeClr val="accent5"/>
                </a:solidFill>
              </a:rPr>
              <a:t>//attacker control</a:t>
            </a:r>
          </a:p>
          <a:p>
            <a:pPr algn="l" defTabSz="457200">
              <a:defRPr sz="2900" i="1">
                <a:latin typeface="Courier"/>
                <a:ea typeface="Courier"/>
                <a:cs typeface="Courier"/>
                <a:sym typeface="Courier"/>
              </a:defRPr>
            </a:pPr>
            <a:r>
              <a:t>. . .</a:t>
            </a:r>
            <a:endParaRPr>
              <a:solidFill>
                <a:schemeClr val="accent5"/>
              </a:solidFill>
            </a:endParaRPr>
          </a:p>
          <a:p>
            <a:pPr algn="l" defTabSz="457200">
              <a:defRPr sz="2900">
                <a:latin typeface="Courier"/>
                <a:ea typeface="Courier"/>
                <a:cs typeface="Courier"/>
                <a:sym typeface="Courier"/>
              </a:defRPr>
            </a:pPr>
            <a:r>
              <a:t>p-&gt;cmp(“hello”,”hello”); </a:t>
            </a:r>
            <a:r>
              <a:rPr i="1">
                <a:solidFill>
                  <a:schemeClr val="accent5"/>
                </a:solidFill>
              </a:rPr>
              <a:t>//dangling ptr</a:t>
            </a:r>
          </a:p>
        </p:txBody>
      </p:sp>
      <p:sp>
        <p:nvSpPr>
          <p:cNvPr id="508" name="When the dangling pointer is dereferenced, it will access attacker-controlled data"/>
          <p:cNvSpPr txBox="1"/>
          <p:nvPr/>
        </p:nvSpPr>
        <p:spPr>
          <a:xfrm>
            <a:off x="139445" y="7769257"/>
            <a:ext cx="12725909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889000" lvl="1" indent="-444500" algn="l">
              <a:spcBef>
                <a:spcPts val="1500"/>
              </a:spcBef>
              <a:buSzPct val="75000"/>
              <a:buChar char="•"/>
            </a:pPr>
            <a:r>
              <a:t>When the dangling pointer is dereferenced, it will access attacker-controlled data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7" grpId="1" build="p" bldLvl="5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Screen Shot 2014-01-30 at 7.25.35 AM.png" descr="Screen Shot 2014-01-30 at 7.25.35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6930" y="637970"/>
            <a:ext cx="8958725" cy="8709101"/>
          </a:xfrm>
          <a:prstGeom prst="rect">
            <a:avLst/>
          </a:prstGeom>
          <a:ln w="12700">
            <a:miter lim="400000"/>
          </a:ln>
        </p:spPr>
      </p:pic>
      <p:sp>
        <p:nvSpPr>
          <p:cNvPr id="511" name="Rectangle"/>
          <p:cNvSpPr/>
          <p:nvPr/>
        </p:nvSpPr>
        <p:spPr>
          <a:xfrm>
            <a:off x="1744501" y="7692400"/>
            <a:ext cx="8993549" cy="1740001"/>
          </a:xfrm>
          <a:prstGeom prst="rect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2" name="Line"/>
          <p:cNvSpPr/>
          <p:nvPr/>
        </p:nvSpPr>
        <p:spPr>
          <a:xfrm>
            <a:off x="7751769" y="8387247"/>
            <a:ext cx="2316282" cy="1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513" name="Line"/>
          <p:cNvSpPr/>
          <p:nvPr/>
        </p:nvSpPr>
        <p:spPr>
          <a:xfrm>
            <a:off x="1942314" y="8676937"/>
            <a:ext cx="3233673" cy="1"/>
          </a:xfrm>
          <a:prstGeom prst="line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514" name="Dangling pointer dereference!"/>
          <p:cNvSpPr txBox="1"/>
          <p:nvPr/>
        </p:nvSpPr>
        <p:spPr>
          <a:xfrm rot="20519048">
            <a:off x="640171" y="4161455"/>
            <a:ext cx="6256487" cy="622301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3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Dangling pointer dereference!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" grpId="1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Format string vulnerabilities"/>
          <p:cNvSpPr txBox="1">
            <a:spLocks noGrp="1"/>
          </p:cNvSpPr>
          <p:nvPr>
            <p:ph type="title"/>
          </p:nvPr>
        </p:nvSpPr>
        <p:spPr>
          <a:xfrm>
            <a:off x="2578099" y="3519975"/>
            <a:ext cx="7848602" cy="2476502"/>
          </a:xfrm>
          <a:prstGeom prst="rect">
            <a:avLst/>
          </a:prstGeom>
        </p:spPr>
        <p:txBody>
          <a:bodyPr/>
          <a:lstStyle/>
          <a:p>
            <a:r>
              <a:t>Format string vulnerabilities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Formatted I/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Formatted I/O</a:t>
            </a:r>
          </a:p>
        </p:txBody>
      </p:sp>
      <p:sp>
        <p:nvSpPr>
          <p:cNvPr id="519" name="Recall: C’s printf family of functions…"/>
          <p:cNvSpPr txBox="1">
            <a:spLocks noGrp="1"/>
          </p:cNvSpPr>
          <p:nvPr>
            <p:ph type="body" sz="half" idx="1"/>
          </p:nvPr>
        </p:nvSpPr>
        <p:spPr>
          <a:xfrm>
            <a:off x="952500" y="2603500"/>
            <a:ext cx="11306509" cy="4283538"/>
          </a:xfrm>
          <a:prstGeom prst="rect">
            <a:avLst/>
          </a:prstGeom>
        </p:spPr>
        <p:txBody>
          <a:bodyPr/>
          <a:lstStyle/>
          <a:p>
            <a:r>
              <a:t>Recall: C’s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printf</a:t>
            </a:r>
            <a:r>
              <a:t> family of functions</a:t>
            </a:r>
          </a:p>
          <a:p>
            <a:r>
              <a:t>Format specifiers, list of arguments</a:t>
            </a:r>
          </a:p>
          <a:p>
            <a:pPr lvl="1"/>
            <a:r>
              <a:t>Specifier indicates type of argument (%s, %i, etc.)</a:t>
            </a:r>
          </a:p>
          <a:p>
            <a:pPr lvl="1"/>
            <a:r>
              <a:t>Position in string indicates argument to print</a:t>
            </a:r>
          </a:p>
        </p:txBody>
      </p:sp>
      <p:sp>
        <p:nvSpPr>
          <p:cNvPr id="520" name="void print_record(int age, char *name)…"/>
          <p:cNvSpPr txBox="1"/>
          <p:nvPr/>
        </p:nvSpPr>
        <p:spPr>
          <a:xfrm>
            <a:off x="2043991" y="7309622"/>
            <a:ext cx="8916818" cy="16129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void </a:t>
            </a:r>
            <a:r>
              <a:rPr dirty="0" err="1"/>
              <a:t>print_record</a:t>
            </a:r>
            <a:r>
              <a:rPr dirty="0"/>
              <a:t>(</a:t>
            </a:r>
            <a:r>
              <a:rPr dirty="0" err="1"/>
              <a:t>int</a:t>
            </a:r>
            <a:r>
              <a:rPr dirty="0"/>
              <a:t> age, char *name)</a:t>
            </a:r>
          </a:p>
          <a:p>
            <a:pPr algn="l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{</a:t>
            </a:r>
          </a:p>
          <a:p>
            <a:pPr algn="l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</a:t>
            </a:r>
            <a:r>
              <a:rPr dirty="0" err="1" smtClean="0"/>
              <a:t>printf</a:t>
            </a:r>
            <a:r>
              <a:rPr dirty="0" smtClean="0"/>
              <a:t>(</a:t>
            </a:r>
            <a:r>
              <a:rPr lang="en-US" dirty="0" smtClean="0"/>
              <a:t>"</a:t>
            </a:r>
            <a:r>
              <a:rPr dirty="0" smtClean="0"/>
              <a:t>Name</a:t>
            </a:r>
            <a:r>
              <a:rPr dirty="0"/>
              <a:t>: %s\</a:t>
            </a:r>
            <a:r>
              <a:rPr dirty="0" err="1"/>
              <a:t>tAge</a:t>
            </a:r>
            <a:r>
              <a:rPr dirty="0"/>
              <a:t>: %</a:t>
            </a:r>
            <a:r>
              <a:rPr dirty="0" smtClean="0"/>
              <a:t>d\n</a:t>
            </a:r>
            <a:r>
              <a:rPr lang="en-US" dirty="0" smtClean="0"/>
              <a:t>"</a:t>
            </a:r>
            <a:r>
              <a:rPr dirty="0" smtClean="0"/>
              <a:t>,</a:t>
            </a:r>
            <a:r>
              <a:rPr dirty="0" err="1" smtClean="0"/>
              <a:t>name,age</a:t>
            </a:r>
            <a:r>
              <a:rPr dirty="0"/>
              <a:t>);</a:t>
            </a:r>
          </a:p>
          <a:p>
            <a:pPr algn="l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}</a:t>
            </a:r>
          </a:p>
        </p:txBody>
      </p:sp>
      <p:pic>
        <p:nvPicPr>
          <p:cNvPr id="521" name="Line" descr="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96366" y="8460436"/>
            <a:ext cx="512803" cy="88901"/>
          </a:xfrm>
          <a:prstGeom prst="rect">
            <a:avLst/>
          </a:prstGeom>
        </p:spPr>
      </p:pic>
      <p:pic>
        <p:nvPicPr>
          <p:cNvPr id="523" name="Line" descr="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67598" y="8460436"/>
            <a:ext cx="840017" cy="88901"/>
          </a:xfrm>
          <a:prstGeom prst="rect">
            <a:avLst/>
          </a:prstGeom>
        </p:spPr>
      </p:pic>
      <p:pic>
        <p:nvPicPr>
          <p:cNvPr id="525" name="Line" descr="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26924" y="8460436"/>
            <a:ext cx="512803" cy="88901"/>
          </a:xfrm>
          <a:prstGeom prst="rect">
            <a:avLst/>
          </a:prstGeom>
        </p:spPr>
      </p:pic>
      <p:pic>
        <p:nvPicPr>
          <p:cNvPr id="527" name="Line" descr="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71580" y="8460436"/>
            <a:ext cx="685034" cy="889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9" grpId="1" build="p" bldLvl="5" animBg="1" advAuto="0"/>
      <p:bldP spid="521" grpId="2" animBg="1" advAuto="0"/>
      <p:bldP spid="523" grpId="4" animBg="1" advAuto="0"/>
      <p:bldP spid="525" grpId="3" animBg="1" advAuto="0"/>
      <p:bldP spid="527" grpId="5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void vulnerable()…"/>
          <p:cNvSpPr txBox="1"/>
          <p:nvPr/>
        </p:nvSpPr>
        <p:spPr>
          <a:xfrm>
            <a:off x="1971536" y="2603669"/>
            <a:ext cx="9061728" cy="27559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void vulnerable()</a:t>
            </a:r>
          </a:p>
          <a:p>
            <a:pPr algn="l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{</a:t>
            </a:r>
          </a:p>
          <a:p>
            <a:pPr algn="l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    char buf[80];</a:t>
            </a:r>
          </a:p>
          <a:p>
            <a:pPr algn="l">
              <a:defRPr sz="2500" b="1">
                <a:solidFill>
                  <a:schemeClr val="accent5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</a:t>
            </a:r>
            <a:r>
              <a:rPr b="0">
                <a:solidFill>
                  <a:srgbClr val="000000"/>
                </a:solidFill>
              </a:rPr>
              <a:t>   if(fgets(buf, sizeof(buf), stdin)==NULL)</a:t>
            </a:r>
          </a:p>
          <a:p>
            <a:pPr algn="l">
              <a:defRPr sz="2500" b="1">
                <a:solidFill>
                  <a:schemeClr val="accent5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0">
                <a:solidFill>
                  <a:srgbClr val="000000"/>
                </a:solidFill>
              </a:rPr>
              <a:t>        return;</a:t>
            </a:r>
          </a:p>
          <a:p>
            <a:pPr algn="l">
              <a:defRPr sz="2500" b="1">
                <a:solidFill>
                  <a:schemeClr val="accent5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0">
                <a:solidFill>
                  <a:srgbClr val="000000"/>
                </a:solidFill>
              </a:rPr>
              <a:t>    printf(buf);</a:t>
            </a:r>
          </a:p>
          <a:p>
            <a:pPr algn="l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}</a:t>
            </a:r>
          </a:p>
        </p:txBody>
      </p:sp>
      <p:pic>
        <p:nvPicPr>
          <p:cNvPr id="531" name="Rectangle" descr="Rectangl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3131" y="4517614"/>
            <a:ext cx="2648669" cy="522678"/>
          </a:xfrm>
          <a:prstGeom prst="rect">
            <a:avLst/>
          </a:prstGeom>
        </p:spPr>
      </p:pic>
      <p:sp>
        <p:nvSpPr>
          <p:cNvPr id="533" name="void safe()…"/>
          <p:cNvSpPr txBox="1"/>
          <p:nvPr/>
        </p:nvSpPr>
        <p:spPr>
          <a:xfrm>
            <a:off x="1971536" y="5730516"/>
            <a:ext cx="9061728" cy="27559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void safe()</a:t>
            </a:r>
          </a:p>
          <a:p>
            <a:pPr algn="l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{</a:t>
            </a:r>
          </a:p>
          <a:p>
            <a:pPr algn="l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char </a:t>
            </a:r>
            <a:r>
              <a:rPr dirty="0" err="1"/>
              <a:t>buf</a:t>
            </a:r>
            <a:r>
              <a:rPr dirty="0"/>
              <a:t>[80];</a:t>
            </a:r>
          </a:p>
          <a:p>
            <a:pPr algn="l">
              <a:defRPr sz="2500" b="1">
                <a:solidFill>
                  <a:schemeClr val="accent5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</a:t>
            </a:r>
            <a:r>
              <a:rPr b="0" dirty="0">
                <a:solidFill>
                  <a:srgbClr val="000000"/>
                </a:solidFill>
              </a:rPr>
              <a:t>   if(</a:t>
            </a:r>
            <a:r>
              <a:rPr b="0" dirty="0" err="1">
                <a:solidFill>
                  <a:srgbClr val="000000"/>
                </a:solidFill>
              </a:rPr>
              <a:t>fgets</a:t>
            </a:r>
            <a:r>
              <a:rPr b="0" dirty="0">
                <a:solidFill>
                  <a:srgbClr val="000000"/>
                </a:solidFill>
              </a:rPr>
              <a:t>(</a:t>
            </a:r>
            <a:r>
              <a:rPr b="0" dirty="0" err="1">
                <a:solidFill>
                  <a:srgbClr val="000000"/>
                </a:solidFill>
              </a:rPr>
              <a:t>buf</a:t>
            </a:r>
            <a:r>
              <a:rPr b="0" dirty="0">
                <a:solidFill>
                  <a:srgbClr val="000000"/>
                </a:solidFill>
              </a:rPr>
              <a:t>, </a:t>
            </a:r>
            <a:r>
              <a:rPr b="0" dirty="0" err="1">
                <a:solidFill>
                  <a:srgbClr val="000000"/>
                </a:solidFill>
              </a:rPr>
              <a:t>sizeof</a:t>
            </a:r>
            <a:r>
              <a:rPr b="0" dirty="0">
                <a:solidFill>
                  <a:srgbClr val="000000"/>
                </a:solidFill>
              </a:rPr>
              <a:t>(</a:t>
            </a:r>
            <a:r>
              <a:rPr b="0" dirty="0" err="1">
                <a:solidFill>
                  <a:srgbClr val="000000"/>
                </a:solidFill>
              </a:rPr>
              <a:t>buf</a:t>
            </a:r>
            <a:r>
              <a:rPr b="0" dirty="0">
                <a:solidFill>
                  <a:srgbClr val="000000"/>
                </a:solidFill>
              </a:rPr>
              <a:t>), </a:t>
            </a:r>
            <a:r>
              <a:rPr b="0" dirty="0" err="1">
                <a:solidFill>
                  <a:srgbClr val="000000"/>
                </a:solidFill>
              </a:rPr>
              <a:t>stdin</a:t>
            </a:r>
            <a:r>
              <a:rPr b="0" dirty="0">
                <a:solidFill>
                  <a:srgbClr val="000000"/>
                </a:solidFill>
              </a:rPr>
              <a:t>)==NULL)</a:t>
            </a:r>
          </a:p>
          <a:p>
            <a:pPr algn="l">
              <a:defRPr sz="2500" b="1">
                <a:solidFill>
                  <a:schemeClr val="accent5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0" dirty="0">
                <a:solidFill>
                  <a:srgbClr val="000000"/>
                </a:solidFill>
              </a:rPr>
              <a:t>        return;</a:t>
            </a:r>
          </a:p>
          <a:p>
            <a:pPr algn="l">
              <a:defRPr sz="2500" b="1">
                <a:solidFill>
                  <a:schemeClr val="accent5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0" dirty="0">
                <a:solidFill>
                  <a:srgbClr val="000000"/>
                </a:solidFill>
              </a:rPr>
              <a:t>    </a:t>
            </a:r>
            <a:r>
              <a:rPr b="0" dirty="0" err="1">
                <a:solidFill>
                  <a:srgbClr val="000000"/>
                </a:solidFill>
              </a:rPr>
              <a:t>printf</a:t>
            </a:r>
            <a:r>
              <a:rPr b="0" dirty="0" smtClean="0">
                <a:solidFill>
                  <a:srgbClr val="000000"/>
                </a:solidFill>
              </a:rPr>
              <a:t>(</a:t>
            </a:r>
            <a:r>
              <a:rPr lang="en-US" b="0" dirty="0" smtClean="0">
                <a:solidFill>
                  <a:srgbClr val="000000"/>
                </a:solidFill>
              </a:rPr>
              <a:t>"</a:t>
            </a:r>
            <a:r>
              <a:rPr b="0" dirty="0" smtClean="0">
                <a:solidFill>
                  <a:srgbClr val="000000"/>
                </a:solidFill>
              </a:rPr>
              <a:t>%s</a:t>
            </a:r>
            <a:r>
              <a:rPr lang="en-US" b="0" dirty="0" smtClean="0">
                <a:solidFill>
                  <a:srgbClr val="000000"/>
                </a:solidFill>
              </a:rPr>
              <a:t>"</a:t>
            </a:r>
            <a:r>
              <a:rPr b="0" dirty="0" smtClean="0">
                <a:solidFill>
                  <a:srgbClr val="000000"/>
                </a:solidFill>
              </a:rPr>
              <a:t>,</a:t>
            </a:r>
            <a:r>
              <a:rPr b="0" dirty="0" err="1" smtClean="0">
                <a:solidFill>
                  <a:srgbClr val="000000"/>
                </a:solidFill>
              </a:rPr>
              <a:t>buf</a:t>
            </a:r>
            <a:r>
              <a:rPr b="0" dirty="0">
                <a:solidFill>
                  <a:srgbClr val="000000"/>
                </a:solidFill>
              </a:rPr>
              <a:t>);</a:t>
            </a:r>
          </a:p>
          <a:p>
            <a:pPr algn="l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}</a:t>
            </a:r>
          </a:p>
        </p:txBody>
      </p:sp>
      <p:sp>
        <p:nvSpPr>
          <p:cNvPr id="534" name="What’s the difference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What’s the difference?</a:t>
            </a:r>
          </a:p>
        </p:txBody>
      </p:sp>
      <p:sp>
        <p:nvSpPr>
          <p:cNvPr id="535" name="Attacker controls the format string"/>
          <p:cNvSpPr txBox="1"/>
          <p:nvPr/>
        </p:nvSpPr>
        <p:spPr>
          <a:xfrm>
            <a:off x="5312231" y="4556702"/>
            <a:ext cx="5102028" cy="4445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400" b="1" i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Attacker controls the format string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0" grpId="1" animBg="1" advAuto="0"/>
      <p:bldP spid="531" grpId="3" animBg="1" advAuto="0"/>
      <p:bldP spid="533" grpId="2" animBg="1" advAuto="0"/>
      <p:bldP spid="535" grpId="4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Calling function: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384310" cy="6286500"/>
          </a:xfrm>
          <a:prstGeom prst="rect">
            <a:avLst/>
          </a:prstGeom>
        </p:spPr>
        <p:txBody>
          <a:bodyPr/>
          <a:lstStyle/>
          <a:p>
            <a:pPr marL="0" indent="0" defTabSz="391414">
              <a:spcBef>
                <a:spcPts val="2800"/>
              </a:spcBef>
              <a:buSzTx/>
              <a:buNone/>
              <a:defRPr sz="1876" b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Calling function:</a:t>
            </a:r>
          </a:p>
          <a:p>
            <a:pPr marL="464900" lvl="1" indent="-167085" defTabSz="391414">
              <a:spcBef>
                <a:spcPts val="1000"/>
              </a:spcBef>
              <a:buSzPct val="100000"/>
              <a:buAutoNum type="arabicPeriod"/>
              <a:defRPr sz="2412"/>
            </a:pPr>
            <a:r>
              <a:t>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Push arguments</a:t>
            </a:r>
            <a:r>
              <a:t> onto the stack (in reverse)</a:t>
            </a:r>
          </a:p>
          <a:p>
            <a:pPr marL="464900" lvl="1" indent="-167085" defTabSz="391414">
              <a:spcBef>
                <a:spcPts val="1000"/>
              </a:spcBef>
              <a:buSzPct val="100000"/>
              <a:buAutoNum type="arabicPeriod"/>
              <a:defRPr sz="2412"/>
            </a:pPr>
            <a:r>
              <a:t>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Push the return address</a:t>
            </a:r>
            <a:r>
              <a:t>, i.e., the address of the instruction you want run    after control returns to you</a:t>
            </a:r>
          </a:p>
          <a:p>
            <a:pPr marL="409205" lvl="1" indent="-111390" defTabSz="391414">
              <a:spcBef>
                <a:spcPts val="1000"/>
              </a:spcBef>
              <a:buSzPct val="100000"/>
              <a:buAutoNum type="arabicPeriod"/>
              <a:defRPr sz="2412"/>
            </a:pPr>
            <a:r>
              <a:t>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Jump </a:t>
            </a:r>
            <a:r>
              <a:t>to the function’s address</a:t>
            </a:r>
            <a:endParaRPr b="1">
              <a:latin typeface="Helvetica"/>
              <a:ea typeface="Helvetica"/>
              <a:cs typeface="Helvetica"/>
              <a:sym typeface="Helvetica"/>
            </a:endParaRPr>
          </a:p>
          <a:p>
            <a:pPr marL="0" indent="0" defTabSz="391414">
              <a:spcBef>
                <a:spcPts val="2800"/>
              </a:spcBef>
              <a:buSzTx/>
              <a:buNone/>
              <a:defRPr sz="1876" b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Called function:</a:t>
            </a:r>
          </a:p>
          <a:p>
            <a:pPr marL="464900" lvl="1" indent="-167085" defTabSz="391414">
              <a:spcBef>
                <a:spcPts val="1000"/>
              </a:spcBef>
              <a:buSzPct val="100000"/>
              <a:buAutoNum type="arabicPeriod" startAt="4"/>
              <a:defRPr sz="2412"/>
            </a:pPr>
            <a:r>
              <a:t>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Push the old frame pointer</a:t>
            </a:r>
            <a:r>
              <a:t> onto the stack: %ebp</a:t>
            </a:r>
          </a:p>
          <a:p>
            <a:pPr marL="464900" lvl="1" indent="-167085" defTabSz="391414">
              <a:spcBef>
                <a:spcPts val="1000"/>
              </a:spcBef>
              <a:buSzPct val="100000"/>
              <a:buAutoNum type="arabicPeriod" startAt="4"/>
              <a:defRPr sz="2412"/>
            </a:pPr>
            <a:r>
              <a:t>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Set frame pointer</a:t>
            </a:r>
            <a:r>
              <a:t> to where the end of the stack is right now: %ebp = %esp</a:t>
            </a:r>
          </a:p>
          <a:p>
            <a:pPr marL="464900" lvl="1" indent="-167085" defTabSz="391414">
              <a:spcBef>
                <a:spcPts val="1000"/>
              </a:spcBef>
              <a:buSzPct val="100000"/>
              <a:buAutoNum type="arabicPeriod" startAt="4"/>
              <a:defRPr sz="2412"/>
            </a:pPr>
            <a:r>
              <a:t>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Push local variables</a:t>
            </a:r>
            <a:r>
              <a:t> onto the stack</a:t>
            </a:r>
          </a:p>
          <a:p>
            <a:pPr marL="0" indent="0" defTabSz="391414">
              <a:spcBef>
                <a:spcPts val="2800"/>
              </a:spcBef>
              <a:buSzTx/>
              <a:buNone/>
              <a:defRPr sz="1876" b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Returning from function:</a:t>
            </a:r>
          </a:p>
          <a:p>
            <a:pPr marL="464900" lvl="1" indent="-167085" defTabSz="391414">
              <a:spcBef>
                <a:spcPts val="1000"/>
              </a:spcBef>
              <a:buSzPct val="100000"/>
              <a:buAutoNum type="arabicPeriod" startAt="7"/>
              <a:defRPr sz="2412"/>
            </a:pPr>
            <a:r>
              <a:t>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Reset the previous stack frame</a:t>
            </a:r>
            <a:r>
              <a:t>: %esp = %ebp, pop %ebp</a:t>
            </a:r>
          </a:p>
          <a:p>
            <a:pPr marL="464900" lvl="1" indent="-167085" defTabSz="391414">
              <a:spcBef>
                <a:spcPts val="1000"/>
              </a:spcBef>
              <a:buSzPct val="100000"/>
              <a:buAutoNum type="arabicPeriod" startAt="7"/>
              <a:defRPr sz="2412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Jump back </a:t>
            </a:r>
            <a:r>
              <a:t>to return address: pop %eip</a:t>
            </a:r>
          </a:p>
        </p:txBody>
      </p:sp>
      <p:sp>
        <p:nvSpPr>
          <p:cNvPr id="258" name="Recall"/>
          <p:cNvSpPr txBox="1"/>
          <p:nvPr/>
        </p:nvSpPr>
        <p:spPr>
          <a:xfrm rot="19742455">
            <a:off x="382553" y="647097"/>
            <a:ext cx="1747686" cy="7874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4700">
                <a:solidFill>
                  <a:srgbClr val="FFFFFF"/>
                </a:solidFill>
              </a:defRPr>
            </a:lvl1pPr>
          </a:lstStyle>
          <a:p>
            <a:r>
              <a:t>Recall</a:t>
            </a:r>
          </a:p>
        </p:txBody>
      </p:sp>
      <p:sp>
        <p:nvSpPr>
          <p:cNvPr id="259" name="Stack and functions: Summa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Stack and functions: Summary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5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5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" grpId="1" build="p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9" name="Group"/>
          <p:cNvGrpSpPr/>
          <p:nvPr/>
        </p:nvGrpSpPr>
        <p:grpSpPr>
          <a:xfrm>
            <a:off x="8707227" y="4983683"/>
            <a:ext cx="2489313" cy="1937665"/>
            <a:chOff x="-248688" y="0"/>
            <a:chExt cx="2489311" cy="1937664"/>
          </a:xfrm>
        </p:grpSpPr>
        <p:sp>
          <p:nvSpPr>
            <p:cNvPr id="537" name="Rectangle"/>
            <p:cNvSpPr/>
            <p:nvPr/>
          </p:nvSpPr>
          <p:spPr>
            <a:xfrm>
              <a:off x="19963" y="0"/>
              <a:ext cx="1952008" cy="943881"/>
            </a:xfrm>
            <a:prstGeom prst="rect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38" name="caller’s stack frame"/>
            <p:cNvSpPr txBox="1"/>
            <p:nvPr/>
          </p:nvSpPr>
          <p:spPr>
            <a:xfrm>
              <a:off x="-248689" y="813107"/>
              <a:ext cx="2489313" cy="11245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/>
            <a:p>
              <a:pPr>
                <a:defRPr sz="3400" b="1">
                  <a:solidFill>
                    <a:schemeClr val="accent1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b="0">
                  <a:latin typeface="+mn-lt"/>
                  <a:ea typeface="+mn-ea"/>
                  <a:cs typeface="+mn-cs"/>
                  <a:sym typeface="Helvetica Light"/>
                </a:rPr>
                <a:t> </a:t>
              </a:r>
              <a:r>
                <a:t>caller’s</a:t>
              </a:r>
              <a:r>
                <a:rPr>
                  <a:latin typeface="Courier"/>
                  <a:ea typeface="Courier"/>
                  <a:cs typeface="Courier"/>
                  <a:sym typeface="Courier"/>
                </a:rPr>
                <a:t/>
              </a:r>
              <a:br>
                <a:rPr>
                  <a:latin typeface="Courier"/>
                  <a:ea typeface="Courier"/>
                  <a:cs typeface="Courier"/>
                  <a:sym typeface="Courier"/>
                </a:rPr>
              </a:br>
              <a:r>
                <a:t>stack frame</a:t>
              </a:r>
            </a:p>
          </p:txBody>
        </p:sp>
      </p:grpSp>
      <p:sp>
        <p:nvSpPr>
          <p:cNvPr id="540" name="printf’s stack frame"/>
          <p:cNvSpPr txBox="1"/>
          <p:nvPr/>
        </p:nvSpPr>
        <p:spPr>
          <a:xfrm>
            <a:off x="1871714" y="5830289"/>
            <a:ext cx="4508315" cy="603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sz="34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latin typeface="Courier"/>
                <a:ea typeface="Courier"/>
                <a:cs typeface="Courier"/>
                <a:sym typeface="Courier"/>
              </a:rPr>
              <a:t>printf</a:t>
            </a:r>
            <a:r>
              <a:t>’s stack frame</a:t>
            </a:r>
          </a:p>
        </p:txBody>
      </p:sp>
      <p:sp>
        <p:nvSpPr>
          <p:cNvPr id="541" name="printf implement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>
                <a:latin typeface="Courier"/>
                <a:ea typeface="Courier"/>
                <a:cs typeface="Courier"/>
                <a:sym typeface="Courier"/>
              </a:rPr>
              <a:t>printf</a:t>
            </a:r>
            <a:r>
              <a:t> implementation</a:t>
            </a:r>
          </a:p>
        </p:txBody>
      </p:sp>
      <p:sp>
        <p:nvSpPr>
          <p:cNvPr id="542" name="int i = 10;…"/>
          <p:cNvSpPr txBox="1"/>
          <p:nvPr/>
        </p:nvSpPr>
        <p:spPr>
          <a:xfrm>
            <a:off x="3366269" y="3357518"/>
            <a:ext cx="6272262" cy="6985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rPr dirty="0" err="1"/>
              <a:t>int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= 10;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rPr dirty="0" err="1"/>
              <a:t>printf</a:t>
            </a:r>
            <a:r>
              <a:rPr dirty="0" smtClean="0"/>
              <a:t>(</a:t>
            </a:r>
            <a:r>
              <a:rPr lang="en-US" dirty="0" smtClean="0"/>
              <a:t>"</a:t>
            </a:r>
            <a:r>
              <a:rPr dirty="0" smtClean="0"/>
              <a:t>%</a:t>
            </a:r>
            <a:r>
              <a:rPr dirty="0"/>
              <a:t>d %</a:t>
            </a:r>
            <a:r>
              <a:rPr dirty="0" smtClean="0"/>
              <a:t>p\n</a:t>
            </a:r>
            <a:r>
              <a:rPr lang="en-US" dirty="0" smtClean="0"/>
              <a:t>"</a:t>
            </a:r>
            <a:r>
              <a:rPr dirty="0" smtClean="0"/>
              <a:t>, </a:t>
            </a:r>
            <a:r>
              <a:rPr dirty="0" err="1"/>
              <a:t>i</a:t>
            </a:r>
            <a:r>
              <a:rPr dirty="0"/>
              <a:t>, &amp;</a:t>
            </a:r>
            <a:r>
              <a:rPr dirty="0" err="1"/>
              <a:t>i</a:t>
            </a:r>
            <a:r>
              <a:rPr dirty="0"/>
              <a:t>);</a:t>
            </a:r>
          </a:p>
        </p:txBody>
      </p:sp>
      <p:grpSp>
        <p:nvGrpSpPr>
          <p:cNvPr id="553" name="Group"/>
          <p:cNvGrpSpPr/>
          <p:nvPr/>
        </p:nvGrpSpPr>
        <p:grpSpPr>
          <a:xfrm>
            <a:off x="1113320" y="4479970"/>
            <a:ext cx="10325596" cy="1455533"/>
            <a:chOff x="-536661" y="-55562"/>
            <a:chExt cx="10325594" cy="1455531"/>
          </a:xfrm>
        </p:grpSpPr>
        <p:sp>
          <p:nvSpPr>
            <p:cNvPr id="543" name="Rectangle"/>
            <p:cNvSpPr/>
            <p:nvPr/>
          </p:nvSpPr>
          <p:spPr>
            <a:xfrm>
              <a:off x="2433901" y="456088"/>
              <a:ext cx="4837035" cy="943882"/>
            </a:xfrm>
            <a:prstGeom prst="rect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44" name="Rectangle"/>
            <p:cNvSpPr/>
            <p:nvPr/>
          </p:nvSpPr>
          <p:spPr>
            <a:xfrm>
              <a:off x="371029" y="650500"/>
              <a:ext cx="8962779" cy="499225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45" name="0xffffffff"/>
            <p:cNvSpPr txBox="1"/>
            <p:nvPr/>
          </p:nvSpPr>
          <p:spPr>
            <a:xfrm>
              <a:off x="7108811" y="-55563"/>
              <a:ext cx="2680123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r">
                <a:defRPr sz="34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0xffffffff</a:t>
              </a:r>
            </a:p>
          </p:txBody>
        </p:sp>
        <p:sp>
          <p:nvSpPr>
            <p:cNvPr id="546" name="0x00000000"/>
            <p:cNvSpPr txBox="1"/>
            <p:nvPr/>
          </p:nvSpPr>
          <p:spPr>
            <a:xfrm>
              <a:off x="-536662" y="-55563"/>
              <a:ext cx="2680123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r">
                <a:defRPr sz="34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0x00000000</a:t>
              </a:r>
            </a:p>
          </p:txBody>
        </p:sp>
        <p:sp>
          <p:nvSpPr>
            <p:cNvPr id="547" name="&amp;i"/>
            <p:cNvSpPr/>
            <p:nvPr/>
          </p:nvSpPr>
          <p:spPr>
            <a:xfrm>
              <a:off x="6393030" y="676258"/>
              <a:ext cx="849194" cy="447709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>
                <a:defRPr sz="22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&amp;i</a:t>
              </a:r>
            </a:p>
          </p:txBody>
        </p:sp>
        <p:sp>
          <p:nvSpPr>
            <p:cNvPr id="548" name="10"/>
            <p:cNvSpPr/>
            <p:nvPr/>
          </p:nvSpPr>
          <p:spPr>
            <a:xfrm>
              <a:off x="5503609" y="676258"/>
              <a:ext cx="849194" cy="447709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>
                <a:defRPr sz="22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10</a:t>
              </a:r>
            </a:p>
          </p:txBody>
        </p:sp>
        <p:sp>
          <p:nvSpPr>
            <p:cNvPr id="549" name="%eip"/>
            <p:cNvSpPr/>
            <p:nvPr/>
          </p:nvSpPr>
          <p:spPr>
            <a:xfrm>
              <a:off x="3724767" y="676258"/>
              <a:ext cx="849194" cy="447709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>
                <a:defRPr sz="22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%eip</a:t>
              </a:r>
            </a:p>
          </p:txBody>
        </p:sp>
        <p:sp>
          <p:nvSpPr>
            <p:cNvPr id="550" name="%ebp"/>
            <p:cNvSpPr/>
            <p:nvPr/>
          </p:nvSpPr>
          <p:spPr>
            <a:xfrm>
              <a:off x="2835347" y="676258"/>
              <a:ext cx="849193" cy="447709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>
                <a:defRPr sz="22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%ebp</a:t>
              </a:r>
            </a:p>
          </p:txBody>
        </p:sp>
        <p:sp>
          <p:nvSpPr>
            <p:cNvPr id="551" name="&amp;fmt"/>
            <p:cNvSpPr/>
            <p:nvPr/>
          </p:nvSpPr>
          <p:spPr>
            <a:xfrm>
              <a:off x="4614188" y="676258"/>
              <a:ext cx="849194" cy="447709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>
                <a:defRPr sz="22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&amp;fmt</a:t>
              </a:r>
            </a:p>
          </p:txBody>
        </p:sp>
        <p:sp>
          <p:nvSpPr>
            <p:cNvPr id="552" name="…"/>
            <p:cNvSpPr txBox="1"/>
            <p:nvPr/>
          </p:nvSpPr>
          <p:spPr>
            <a:xfrm>
              <a:off x="2420469" y="610614"/>
              <a:ext cx="368301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/>
              </a:lvl1pPr>
            </a:lstStyle>
            <a:p>
              <a:r>
                <a:t>…</a:t>
              </a:r>
            </a:p>
          </p:txBody>
        </p:sp>
      </p:grpSp>
      <p:grpSp>
        <p:nvGrpSpPr>
          <p:cNvPr id="557" name="Group"/>
          <p:cNvGrpSpPr/>
          <p:nvPr/>
        </p:nvGrpSpPr>
        <p:grpSpPr>
          <a:xfrm>
            <a:off x="5677291" y="4062439"/>
            <a:ext cx="2682889" cy="1182041"/>
            <a:chOff x="0" y="0"/>
            <a:chExt cx="2682888" cy="1182039"/>
          </a:xfrm>
        </p:grpSpPr>
        <p:sp>
          <p:nvSpPr>
            <p:cNvPr id="554" name="Line"/>
            <p:cNvSpPr/>
            <p:nvPr/>
          </p:nvSpPr>
          <p:spPr>
            <a:xfrm flipH="1" flipV="1">
              <a:off x="0" y="0"/>
              <a:ext cx="981446" cy="1182040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200"/>
              </a:pPr>
              <a:endParaRPr/>
            </a:p>
          </p:txBody>
        </p:sp>
        <p:sp>
          <p:nvSpPr>
            <p:cNvPr id="555" name="Line"/>
            <p:cNvSpPr/>
            <p:nvPr/>
          </p:nvSpPr>
          <p:spPr>
            <a:xfrm flipH="1" flipV="1">
              <a:off x="836587" y="45431"/>
              <a:ext cx="1055685" cy="1133320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200"/>
              </a:pPr>
              <a:endParaRPr/>
            </a:p>
          </p:txBody>
        </p:sp>
        <p:sp>
          <p:nvSpPr>
            <p:cNvPr id="556" name="Line"/>
            <p:cNvSpPr/>
            <p:nvPr/>
          </p:nvSpPr>
          <p:spPr>
            <a:xfrm flipH="1" flipV="1">
              <a:off x="1569516" y="41189"/>
              <a:ext cx="1113373" cy="1113373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200"/>
              </a:pPr>
              <a:endParaRPr/>
            </a:p>
          </p:txBody>
        </p:sp>
      </p:grpSp>
      <p:sp>
        <p:nvSpPr>
          <p:cNvPr id="558" name="printf takes a variable number of arguments…"/>
          <p:cNvSpPr txBox="1"/>
          <p:nvPr/>
        </p:nvSpPr>
        <p:spPr>
          <a:xfrm>
            <a:off x="1021634" y="7318513"/>
            <a:ext cx="10961532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/>
          </a:bodyPr>
          <a:lstStyle/>
          <a:p>
            <a:pPr marL="419805" indent="-419805" algn="l">
              <a:spcBef>
                <a:spcPts val="1200"/>
              </a:spcBef>
              <a:buSzPct val="75000"/>
              <a:buChar char="•"/>
              <a:defRPr sz="3400"/>
            </a:pPr>
            <a:r>
              <a:t>printf takes a variable number of arguments</a:t>
            </a:r>
          </a:p>
          <a:p>
            <a:pPr marL="419805" indent="-419805" algn="l">
              <a:spcBef>
                <a:spcPts val="1200"/>
              </a:spcBef>
              <a:buSzPct val="75000"/>
              <a:buChar char="•"/>
              <a:defRPr sz="3400"/>
            </a:pPr>
            <a:r>
              <a:t>Doesn’t know where the stack frame “ends”</a:t>
            </a:r>
          </a:p>
          <a:p>
            <a:pPr marL="419805" indent="-419805" algn="l">
              <a:spcBef>
                <a:spcPts val="1200"/>
              </a:spcBef>
              <a:buSzPct val="75000"/>
              <a:buChar char="•"/>
              <a:defRPr sz="3400"/>
            </a:pPr>
            <a:r>
              <a:t>Keeps reading from stack until out of format specifiers</a:t>
            </a:r>
          </a:p>
        </p:txBody>
      </p:sp>
      <p:sp>
        <p:nvSpPr>
          <p:cNvPr id="559" name="Rounded Rectangle"/>
          <p:cNvSpPr/>
          <p:nvPr/>
        </p:nvSpPr>
        <p:spPr>
          <a:xfrm>
            <a:off x="4565126" y="3721693"/>
            <a:ext cx="413274" cy="390558"/>
          </a:xfrm>
          <a:prstGeom prst="roundRect">
            <a:avLst>
              <a:gd name="adj" fmla="val 17965"/>
            </a:avLst>
          </a:prstGeom>
          <a:ln w="50800">
            <a:solidFill>
              <a:schemeClr val="accent5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60" name="Rounded Rectangle"/>
          <p:cNvSpPr/>
          <p:nvPr/>
        </p:nvSpPr>
        <p:spPr>
          <a:xfrm>
            <a:off x="7115761" y="5166768"/>
            <a:ext cx="911452" cy="544025"/>
          </a:xfrm>
          <a:prstGeom prst="roundRect">
            <a:avLst>
              <a:gd name="adj" fmla="val 17965"/>
            </a:avLst>
          </a:prstGeom>
          <a:ln w="50800">
            <a:solidFill>
              <a:schemeClr val="accent5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36826 -0.000000" pathEditMode="relative">
                                      <p:cBhvr>
                                        <p:cTn id="34" dur="10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69171 -0.000000" pathEditMode="relative">
                                      <p:cBhvr>
                                        <p:cTn id="37" dur="100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9" grpId="3" animBg="1" advAuto="0"/>
      <p:bldP spid="540" grpId="2" animBg="1" advAuto="0"/>
      <p:bldP spid="553" grpId="1" animBg="1" advAuto="0"/>
      <p:bldP spid="557" grpId="4" animBg="1" advAuto="0"/>
      <p:bldP spid="558" grpId="5" animBg="1" advAuto="0"/>
      <p:bldP spid="559" grpId="6" animBg="1" advAuto="0"/>
      <p:bldP spid="560" grpId="7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void vulnerable()…"/>
          <p:cNvSpPr txBox="1"/>
          <p:nvPr/>
        </p:nvSpPr>
        <p:spPr>
          <a:xfrm>
            <a:off x="2026394" y="1209937"/>
            <a:ext cx="8952012" cy="27559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void vulnerable()</a:t>
            </a:r>
          </a:p>
          <a:p>
            <a:pPr algn="l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{</a:t>
            </a:r>
          </a:p>
          <a:p>
            <a:pPr algn="l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    char buf[80];</a:t>
            </a:r>
          </a:p>
          <a:p>
            <a:pPr algn="l">
              <a:defRPr sz="2500" b="1">
                <a:solidFill>
                  <a:schemeClr val="accent5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</a:t>
            </a:r>
            <a:r>
              <a:rPr b="0">
                <a:solidFill>
                  <a:srgbClr val="000000"/>
                </a:solidFill>
              </a:rPr>
              <a:t>   if(fgets(buf, sizeof(buf), stdin)==NULL)</a:t>
            </a:r>
          </a:p>
          <a:p>
            <a:pPr algn="l">
              <a:defRPr sz="2500" b="1">
                <a:solidFill>
                  <a:schemeClr val="accent5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0">
                <a:solidFill>
                  <a:srgbClr val="000000"/>
                </a:solidFill>
              </a:rPr>
              <a:t>        return;</a:t>
            </a:r>
          </a:p>
          <a:p>
            <a:pPr algn="l">
              <a:defRPr sz="2500" b="1">
                <a:solidFill>
                  <a:schemeClr val="accent5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0">
                <a:solidFill>
                  <a:srgbClr val="000000"/>
                </a:solidFill>
              </a:rPr>
              <a:t>    printf(buf);</a:t>
            </a:r>
          </a:p>
          <a:p>
            <a:pPr algn="l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}</a:t>
            </a:r>
          </a:p>
        </p:txBody>
      </p:sp>
      <p:grpSp>
        <p:nvGrpSpPr>
          <p:cNvPr id="577" name="Group"/>
          <p:cNvGrpSpPr/>
          <p:nvPr/>
        </p:nvGrpSpPr>
        <p:grpSpPr>
          <a:xfrm>
            <a:off x="1071272" y="5780956"/>
            <a:ext cx="10325595" cy="2441378"/>
            <a:chOff x="-536661" y="-55562"/>
            <a:chExt cx="10325594" cy="2441377"/>
          </a:xfrm>
        </p:grpSpPr>
        <p:grpSp>
          <p:nvGrpSpPr>
            <p:cNvPr id="567" name="Group"/>
            <p:cNvGrpSpPr/>
            <p:nvPr/>
          </p:nvGrpSpPr>
          <p:grpSpPr>
            <a:xfrm>
              <a:off x="7057246" y="448149"/>
              <a:ext cx="2489312" cy="1937666"/>
              <a:chOff x="-248688" y="0"/>
              <a:chExt cx="2489311" cy="1937664"/>
            </a:xfrm>
          </p:grpSpPr>
          <p:sp>
            <p:nvSpPr>
              <p:cNvPr id="565" name="Rectangle"/>
              <p:cNvSpPr/>
              <p:nvPr/>
            </p:nvSpPr>
            <p:spPr>
              <a:xfrm>
                <a:off x="19963" y="0"/>
                <a:ext cx="1952008" cy="943881"/>
              </a:xfrm>
              <a:prstGeom prst="rect">
                <a:avLst/>
              </a:prstGeom>
              <a:blipFill rotWithShape="1">
                <a:blip r:embed="rId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66" name="caller’s stack frame"/>
              <p:cNvSpPr txBox="1"/>
              <p:nvPr/>
            </p:nvSpPr>
            <p:spPr>
              <a:xfrm>
                <a:off x="-248689" y="813107"/>
                <a:ext cx="2489313" cy="11245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/>
              <a:p>
                <a:pPr>
                  <a:defRPr sz="3400" b="1">
                    <a:solidFill>
                      <a:schemeClr val="accent1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b="0">
                    <a:latin typeface="+mn-lt"/>
                    <a:ea typeface="+mn-ea"/>
                    <a:cs typeface="+mn-cs"/>
                    <a:sym typeface="Helvetica Light"/>
                  </a:rPr>
                  <a:t> </a:t>
                </a:r>
                <a:r>
                  <a:t>caller’s</a:t>
                </a:r>
                <a:r>
                  <a:rPr>
                    <a:latin typeface="Courier"/>
                    <a:ea typeface="Courier"/>
                    <a:cs typeface="Courier"/>
                    <a:sym typeface="Courier"/>
                  </a:rPr>
                  <a:t/>
                </a:r>
                <a:br>
                  <a:rPr>
                    <a:latin typeface="Courier"/>
                    <a:ea typeface="Courier"/>
                    <a:cs typeface="Courier"/>
                    <a:sym typeface="Courier"/>
                  </a:rPr>
                </a:br>
                <a:r>
                  <a:t>stack frame</a:t>
                </a:r>
              </a:p>
            </p:txBody>
          </p:sp>
        </p:grpSp>
        <p:grpSp>
          <p:nvGrpSpPr>
            <p:cNvPr id="576" name="Group"/>
            <p:cNvGrpSpPr/>
            <p:nvPr/>
          </p:nvGrpSpPr>
          <p:grpSpPr>
            <a:xfrm>
              <a:off x="-536662" y="-55563"/>
              <a:ext cx="10325596" cy="1455533"/>
              <a:chOff x="-536661" y="-55562"/>
              <a:chExt cx="10325594" cy="1455531"/>
            </a:xfrm>
          </p:grpSpPr>
          <p:sp>
            <p:nvSpPr>
              <p:cNvPr id="568" name="Rectangle"/>
              <p:cNvSpPr/>
              <p:nvPr/>
            </p:nvSpPr>
            <p:spPr>
              <a:xfrm>
                <a:off x="2433901" y="456088"/>
                <a:ext cx="4837035" cy="943882"/>
              </a:xfrm>
              <a:prstGeom prst="rect">
                <a:avLst/>
              </a:prstGeom>
              <a:blipFill rotWithShape="1">
                <a:blip r:embed="rId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69" name="Rectangle"/>
              <p:cNvSpPr/>
              <p:nvPr/>
            </p:nvSpPr>
            <p:spPr>
              <a:xfrm>
                <a:off x="371029" y="650500"/>
                <a:ext cx="8962779" cy="499225"/>
              </a:xfrm>
              <a:prstGeom prst="rect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70" name="0xffffffff"/>
              <p:cNvSpPr txBox="1"/>
              <p:nvPr/>
            </p:nvSpPr>
            <p:spPr>
              <a:xfrm>
                <a:off x="7108811" y="-55563"/>
                <a:ext cx="2680123" cy="596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algn="r">
                  <a:defRPr sz="3400">
                    <a:latin typeface="Courier"/>
                    <a:ea typeface="Courier"/>
                    <a:cs typeface="Courier"/>
                    <a:sym typeface="Courier"/>
                  </a:defRPr>
                </a:lvl1pPr>
              </a:lstStyle>
              <a:p>
                <a:r>
                  <a:t>0xffffffff</a:t>
                </a:r>
              </a:p>
            </p:txBody>
          </p:sp>
          <p:sp>
            <p:nvSpPr>
              <p:cNvPr id="571" name="0x00000000"/>
              <p:cNvSpPr txBox="1"/>
              <p:nvPr/>
            </p:nvSpPr>
            <p:spPr>
              <a:xfrm>
                <a:off x="-536662" y="-55563"/>
                <a:ext cx="2680123" cy="596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algn="r">
                  <a:defRPr sz="3400">
                    <a:latin typeface="Courier"/>
                    <a:ea typeface="Courier"/>
                    <a:cs typeface="Courier"/>
                    <a:sym typeface="Courier"/>
                  </a:defRPr>
                </a:lvl1pPr>
              </a:lstStyle>
              <a:p>
                <a:r>
                  <a:t>0x00000000</a:t>
                </a:r>
              </a:p>
            </p:txBody>
          </p:sp>
          <p:sp>
            <p:nvSpPr>
              <p:cNvPr id="572" name="%eip"/>
              <p:cNvSpPr/>
              <p:nvPr/>
            </p:nvSpPr>
            <p:spPr>
              <a:xfrm>
                <a:off x="5528964" y="676258"/>
                <a:ext cx="849194" cy="447709"/>
              </a:xfrm>
              <a:prstGeom prst="rect">
                <a:avLst/>
              </a:prstGeom>
              <a:solidFill>
                <a:srgbClr val="A6AAA9"/>
              </a:solidFill>
              <a:ln w="12700" cap="flat">
                <a:noFill/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8100" tIns="38100" rIns="38100" bIns="38100" numCol="1" anchor="ctr">
                <a:noAutofit/>
              </a:bodyPr>
              <a:lstStyle>
                <a:lvl1pPr>
                  <a:defRPr sz="2200">
                    <a:latin typeface="Courier"/>
                    <a:ea typeface="Courier"/>
                    <a:cs typeface="Courier"/>
                    <a:sym typeface="Courier"/>
                  </a:defRPr>
                </a:lvl1pPr>
              </a:lstStyle>
              <a:p>
                <a:r>
                  <a:t>%eip</a:t>
                </a:r>
              </a:p>
            </p:txBody>
          </p:sp>
          <p:sp>
            <p:nvSpPr>
              <p:cNvPr id="573" name="%ebp"/>
              <p:cNvSpPr/>
              <p:nvPr/>
            </p:nvSpPr>
            <p:spPr>
              <a:xfrm>
                <a:off x="4639543" y="676258"/>
                <a:ext cx="849194" cy="447709"/>
              </a:xfrm>
              <a:prstGeom prst="rect">
                <a:avLst/>
              </a:prstGeom>
              <a:solidFill>
                <a:srgbClr val="A6AAA9"/>
              </a:solidFill>
              <a:ln w="12700" cap="flat">
                <a:noFill/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8100" tIns="38100" rIns="38100" bIns="38100" numCol="1" anchor="ctr">
                <a:noAutofit/>
              </a:bodyPr>
              <a:lstStyle>
                <a:lvl1pPr>
                  <a:defRPr sz="2200">
                    <a:latin typeface="Courier"/>
                    <a:ea typeface="Courier"/>
                    <a:cs typeface="Courier"/>
                    <a:sym typeface="Courier"/>
                  </a:defRPr>
                </a:lvl1pPr>
              </a:lstStyle>
              <a:p>
                <a:r>
                  <a:t>%ebp</a:t>
                </a:r>
              </a:p>
            </p:txBody>
          </p:sp>
          <p:sp>
            <p:nvSpPr>
              <p:cNvPr id="574" name="&amp;fmt"/>
              <p:cNvSpPr/>
              <p:nvPr/>
            </p:nvSpPr>
            <p:spPr>
              <a:xfrm>
                <a:off x="6418385" y="676258"/>
                <a:ext cx="849194" cy="447709"/>
              </a:xfrm>
              <a:prstGeom prst="rect">
                <a:avLst/>
              </a:prstGeom>
              <a:solidFill>
                <a:srgbClr val="A6AAA9"/>
              </a:solidFill>
              <a:ln w="12700" cap="flat">
                <a:noFill/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8100" tIns="38100" rIns="38100" bIns="38100" numCol="1" anchor="ctr">
                <a:noAutofit/>
              </a:bodyPr>
              <a:lstStyle>
                <a:lvl1pPr>
                  <a:defRPr sz="2200">
                    <a:latin typeface="Courier"/>
                    <a:ea typeface="Courier"/>
                    <a:cs typeface="Courier"/>
                    <a:sym typeface="Courier"/>
                  </a:defRPr>
                </a:lvl1pPr>
              </a:lstStyle>
              <a:p>
                <a:r>
                  <a:t>&amp;fmt</a:t>
                </a:r>
              </a:p>
            </p:txBody>
          </p:sp>
          <p:sp>
            <p:nvSpPr>
              <p:cNvPr id="575" name="…"/>
              <p:cNvSpPr txBox="1"/>
              <p:nvPr/>
            </p:nvSpPr>
            <p:spPr>
              <a:xfrm>
                <a:off x="4224665" y="573794"/>
                <a:ext cx="368301" cy="406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>
                  <a:defRPr sz="2200"/>
                </a:lvl1pPr>
              </a:lstStyle>
              <a:p>
                <a:r>
                  <a:t>…</a:t>
                </a:r>
              </a:p>
            </p:txBody>
          </p:sp>
        </p:grpSp>
      </p:grpSp>
      <p:sp>
        <p:nvSpPr>
          <p:cNvPr id="578" name="“%d %x&quot;"/>
          <p:cNvSpPr txBox="1"/>
          <p:nvPr/>
        </p:nvSpPr>
        <p:spPr>
          <a:xfrm>
            <a:off x="5418770" y="4576490"/>
            <a:ext cx="2167260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3400" b="1">
                <a:solidFill>
                  <a:schemeClr val="accent5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rPr lang="en-US" dirty="0"/>
              <a:t>" </a:t>
            </a:r>
            <a:r>
              <a:rPr dirty="0" smtClean="0"/>
              <a:t>%</a:t>
            </a:r>
            <a:r>
              <a:rPr dirty="0"/>
              <a:t>d %x"</a:t>
            </a:r>
          </a:p>
        </p:txBody>
      </p:sp>
      <p:sp>
        <p:nvSpPr>
          <p:cNvPr id="579" name="Rounded Rectangle"/>
          <p:cNvSpPr/>
          <p:nvPr/>
        </p:nvSpPr>
        <p:spPr>
          <a:xfrm>
            <a:off x="8919958" y="6455053"/>
            <a:ext cx="911452" cy="544025"/>
          </a:xfrm>
          <a:prstGeom prst="roundRect">
            <a:avLst>
              <a:gd name="adj" fmla="val 17965"/>
            </a:avLst>
          </a:prstGeom>
          <a:ln w="50800">
            <a:solidFill>
              <a:schemeClr val="accent5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71714 0.000875" pathEditMode="relative">
                                      <p:cBhvr>
                                        <p:cTn id="18" dur="10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7" grpId="2" animBg="1" advAuto="0"/>
      <p:bldP spid="578" grpId="1" animBg="1" advAuto="0"/>
      <p:bldP spid="579" grpId="3" animBg="1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Format string vulnerabiliti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14095">
              <a:defRPr sz="7040"/>
            </a:lvl1pPr>
          </a:lstStyle>
          <a:p>
            <a:r>
              <a:t>Format string vulnerabilities</a:t>
            </a:r>
          </a:p>
        </p:txBody>
      </p:sp>
      <p:sp>
        <p:nvSpPr>
          <p:cNvPr id="582" name="printf(“100% dinosaur”);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473201">
              <a:spcBef>
                <a:spcPts val="3400"/>
              </a:spcBef>
              <a:defRPr sz="2916">
                <a:latin typeface="Courier"/>
                <a:ea typeface="Courier"/>
                <a:cs typeface="Courier"/>
                <a:sym typeface="Courier"/>
              </a:defRPr>
            </a:pPr>
            <a:r>
              <a:rPr lang="en-US" dirty="0" smtClean="0"/>
              <a:t> </a:t>
            </a:r>
            <a:r>
              <a:rPr dirty="0" err="1" smtClean="0"/>
              <a:t>printf</a:t>
            </a:r>
            <a:r>
              <a:rPr dirty="0" smtClean="0"/>
              <a:t>(</a:t>
            </a:r>
            <a:r>
              <a:rPr lang="en-US" dirty="0"/>
              <a:t>" </a:t>
            </a:r>
            <a:r>
              <a:rPr dirty="0" smtClean="0"/>
              <a:t>100</a:t>
            </a:r>
            <a:r>
              <a:rPr dirty="0"/>
              <a:t>% </a:t>
            </a:r>
            <a:r>
              <a:rPr dirty="0" smtClean="0"/>
              <a:t>dinosaur</a:t>
            </a:r>
            <a:r>
              <a:rPr lang="en-US" dirty="0"/>
              <a:t> "</a:t>
            </a:r>
            <a:r>
              <a:rPr dirty="0" smtClean="0"/>
              <a:t>);</a:t>
            </a:r>
            <a:endParaRPr dirty="0"/>
          </a:p>
          <a:p>
            <a:pPr marL="600075" lvl="1" indent="-240029" defTabSz="473201">
              <a:spcBef>
                <a:spcPts val="1200"/>
              </a:spcBef>
              <a:defRPr sz="1944"/>
            </a:pPr>
            <a:r>
              <a:rPr dirty="0"/>
              <a:t>Prints stack entry 4 byes above saved %</a:t>
            </a:r>
            <a:r>
              <a:rPr dirty="0" err="1"/>
              <a:t>eip</a:t>
            </a:r>
            <a:endParaRPr dirty="0"/>
          </a:p>
          <a:p>
            <a:pPr marL="360045" indent="-360045" defTabSz="473201">
              <a:spcBef>
                <a:spcPts val="3400"/>
              </a:spcBef>
              <a:defRPr sz="2916">
                <a:latin typeface="Courier"/>
                <a:ea typeface="Courier"/>
                <a:cs typeface="Courier"/>
                <a:sym typeface="Courier"/>
              </a:defRPr>
            </a:pPr>
            <a:r>
              <a:rPr dirty="0" err="1"/>
              <a:t>printf</a:t>
            </a:r>
            <a:r>
              <a:rPr dirty="0" smtClean="0"/>
              <a:t>(</a:t>
            </a:r>
            <a:r>
              <a:rPr lang="en-US" dirty="0"/>
              <a:t>" </a:t>
            </a:r>
            <a:r>
              <a:rPr dirty="0" smtClean="0"/>
              <a:t>%s</a:t>
            </a:r>
            <a:r>
              <a:rPr lang="en-US" dirty="0"/>
              <a:t> "</a:t>
            </a:r>
            <a:r>
              <a:rPr dirty="0" smtClean="0"/>
              <a:t>);</a:t>
            </a:r>
            <a:endParaRPr dirty="0"/>
          </a:p>
          <a:p>
            <a:pPr marL="600075" lvl="1" indent="-240029" defTabSz="473201">
              <a:spcBef>
                <a:spcPts val="1200"/>
              </a:spcBef>
              <a:defRPr sz="1944"/>
            </a:pPr>
            <a:r>
              <a:rPr dirty="0"/>
              <a:t>Prints bytes </a:t>
            </a:r>
            <a:r>
              <a:rPr i="1" dirty="0">
                <a:latin typeface="Helvetica"/>
                <a:ea typeface="Helvetica"/>
                <a:cs typeface="Helvetica"/>
                <a:sym typeface="Helvetica"/>
              </a:rPr>
              <a:t>pointed to</a:t>
            </a:r>
            <a:r>
              <a:rPr dirty="0"/>
              <a:t> by that stack entry</a:t>
            </a:r>
          </a:p>
          <a:p>
            <a:pPr marL="360045" indent="-360045" defTabSz="473201">
              <a:spcBef>
                <a:spcPts val="3400"/>
              </a:spcBef>
              <a:defRPr sz="2916">
                <a:latin typeface="Courier"/>
                <a:ea typeface="Courier"/>
                <a:cs typeface="Courier"/>
                <a:sym typeface="Courier"/>
              </a:defRPr>
            </a:pPr>
            <a:r>
              <a:rPr dirty="0" err="1"/>
              <a:t>printf</a:t>
            </a:r>
            <a:r>
              <a:rPr dirty="0" smtClean="0"/>
              <a:t>(</a:t>
            </a:r>
            <a:r>
              <a:rPr lang="en-US" dirty="0"/>
              <a:t>" </a:t>
            </a:r>
            <a:r>
              <a:rPr dirty="0" smtClean="0"/>
              <a:t>%</a:t>
            </a:r>
            <a:r>
              <a:rPr dirty="0"/>
              <a:t>d %d %d %d </a:t>
            </a:r>
            <a:r>
              <a:rPr lang="en-US" dirty="0" smtClean="0"/>
              <a:t>.."</a:t>
            </a:r>
            <a:r>
              <a:rPr dirty="0" smtClean="0"/>
              <a:t>);</a:t>
            </a:r>
            <a:endParaRPr dirty="0"/>
          </a:p>
          <a:p>
            <a:pPr marL="600075" lvl="1" indent="-240029" defTabSz="473201">
              <a:spcBef>
                <a:spcPts val="1200"/>
              </a:spcBef>
              <a:defRPr sz="1944"/>
            </a:pPr>
            <a:r>
              <a:rPr dirty="0"/>
              <a:t>Prints a series of stack entries as integers</a:t>
            </a:r>
          </a:p>
          <a:p>
            <a:pPr marL="360045" indent="-360045" defTabSz="473201">
              <a:spcBef>
                <a:spcPts val="3400"/>
              </a:spcBef>
              <a:defRPr sz="2916">
                <a:latin typeface="Courier"/>
                <a:ea typeface="Courier"/>
                <a:cs typeface="Courier"/>
                <a:sym typeface="Courier"/>
              </a:defRPr>
            </a:pPr>
            <a:r>
              <a:rPr dirty="0" err="1"/>
              <a:t>printf</a:t>
            </a:r>
            <a:r>
              <a:rPr dirty="0" smtClean="0"/>
              <a:t>(</a:t>
            </a:r>
            <a:r>
              <a:rPr lang="en-US" dirty="0"/>
              <a:t>" </a:t>
            </a:r>
            <a:r>
              <a:rPr dirty="0" smtClean="0"/>
              <a:t>%</a:t>
            </a:r>
            <a:r>
              <a:rPr dirty="0"/>
              <a:t>08x %08x %08x %08x </a:t>
            </a:r>
            <a:r>
              <a:rPr lang="en-US" dirty="0" smtClean="0"/>
              <a:t>.."</a:t>
            </a:r>
            <a:r>
              <a:rPr dirty="0" smtClean="0"/>
              <a:t>);</a:t>
            </a:r>
            <a:endParaRPr dirty="0"/>
          </a:p>
          <a:p>
            <a:pPr marL="600075" lvl="1" indent="-240029" defTabSz="473201">
              <a:spcBef>
                <a:spcPts val="1200"/>
              </a:spcBef>
              <a:defRPr sz="1944"/>
            </a:pPr>
            <a:r>
              <a:rPr dirty="0"/>
              <a:t>Same, but nicely formatted hex</a:t>
            </a:r>
          </a:p>
          <a:p>
            <a:pPr marL="360045" indent="-360045" defTabSz="473201">
              <a:spcBef>
                <a:spcPts val="3400"/>
              </a:spcBef>
              <a:defRPr sz="2916">
                <a:latin typeface="Courier"/>
                <a:ea typeface="Courier"/>
                <a:cs typeface="Courier"/>
                <a:sym typeface="Courier"/>
              </a:defRPr>
            </a:pPr>
            <a:r>
              <a:rPr dirty="0" err="1" smtClean="0"/>
              <a:t>printf</a:t>
            </a:r>
            <a:r>
              <a:rPr dirty="0" smtClean="0"/>
              <a:t>(</a:t>
            </a:r>
            <a:r>
              <a:rPr lang="en-US" dirty="0"/>
              <a:t>" </a:t>
            </a:r>
            <a:r>
              <a:rPr dirty="0" smtClean="0"/>
              <a:t>100</a:t>
            </a:r>
            <a:r>
              <a:rPr dirty="0"/>
              <a:t>% not vulnerable</a:t>
            </a:r>
            <a:r>
              <a:rPr dirty="0" smtClean="0"/>
              <a:t>!</a:t>
            </a:r>
            <a:r>
              <a:rPr lang="en-US" dirty="0"/>
              <a:t> "</a:t>
            </a:r>
            <a:r>
              <a:rPr dirty="0" smtClean="0"/>
              <a:t>)</a:t>
            </a:r>
            <a:endParaRPr dirty="0"/>
          </a:p>
          <a:p>
            <a:pPr marL="600075" lvl="1" indent="-240029" defTabSz="473201">
              <a:spcBef>
                <a:spcPts val="1200"/>
              </a:spcBef>
              <a:defRPr sz="1944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WRITES</a:t>
            </a:r>
            <a:r>
              <a:rPr b="0" dirty="0"/>
              <a:t> </a:t>
            </a:r>
            <a:r>
              <a:rPr b="0" i="0" dirty="0">
                <a:latin typeface="+mn-lt"/>
                <a:ea typeface="+mn-ea"/>
                <a:cs typeface="+mn-cs"/>
                <a:sym typeface="Helvetica Light"/>
              </a:rPr>
              <a:t>the number 3 to address pointed to by stack entry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5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5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5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58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2" grpId="1" build="p" bldLvl="5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Why is this a buffer overflow?"/>
          <p:cNvSpPr txBox="1">
            <a:spLocks noGrp="1"/>
          </p:cNvSpPr>
          <p:nvPr>
            <p:ph type="title"/>
          </p:nvPr>
        </p:nvSpPr>
        <p:spPr>
          <a:xfrm>
            <a:off x="768812" y="444500"/>
            <a:ext cx="11467176" cy="2159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02412">
              <a:defRPr sz="6880"/>
            </a:lvl1pPr>
          </a:lstStyle>
          <a:p>
            <a:r>
              <a:t>Why is this a buffer overflow?</a:t>
            </a:r>
          </a:p>
        </p:txBody>
      </p:sp>
      <p:sp>
        <p:nvSpPr>
          <p:cNvPr id="587" name="We should think of this as a buffer overflow in the sense tha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We should think of this as a buffer overflow in the sense that</a:t>
            </a:r>
          </a:p>
          <a:p>
            <a:pPr lvl="1"/>
            <a:r>
              <a:t>The stack itself can be viewed as a kind of buffer</a:t>
            </a:r>
          </a:p>
          <a:p>
            <a:pPr lvl="1"/>
            <a:r>
              <a:t>Size of that buffer is determined by the number and size of the arguments passed to a function</a:t>
            </a:r>
          </a:p>
          <a:p>
            <a:r>
              <a:t>Providing a bogus format string thus induces the program to overflow that “buffer”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Vulnerability prevalen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Vulnerability prevalence</a:t>
            </a:r>
          </a:p>
        </p:txBody>
      </p:sp>
      <p:graphicFrame>
        <p:nvGraphicFramePr>
          <p:cNvPr id="590" name="2D Column Chart"/>
          <p:cNvGraphicFramePr/>
          <p:nvPr/>
        </p:nvGraphicFramePr>
        <p:xfrm>
          <a:off x="2128033" y="3242685"/>
          <a:ext cx="8575440" cy="3797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91" name="number of vulnerabilities that involve format string bugs"/>
          <p:cNvSpPr txBox="1"/>
          <p:nvPr/>
        </p:nvSpPr>
        <p:spPr>
          <a:xfrm>
            <a:off x="3175926" y="7202026"/>
            <a:ext cx="6652948" cy="1117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3400" b="1">
                <a:solidFill>
                  <a:srgbClr val="50AC4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number of vulnerabilities that involve format string bugs</a:t>
            </a:r>
          </a:p>
        </p:txBody>
      </p:sp>
      <p:sp>
        <p:nvSpPr>
          <p:cNvPr id="592" name="http://web.nvd.nist.gov/view/vuln/statistics"/>
          <p:cNvSpPr txBox="1"/>
          <p:nvPr/>
        </p:nvSpPr>
        <p:spPr>
          <a:xfrm>
            <a:off x="4468537" y="8574029"/>
            <a:ext cx="3894431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r>
              <a:t>http://web.nvd.nist.gov/view/vuln/statistics</a:t>
            </a:r>
          </a:p>
        </p:txBody>
      </p:sp>
      <p:sp>
        <p:nvSpPr>
          <p:cNvPr id="593" name="100% preventable!"/>
          <p:cNvSpPr txBox="1"/>
          <p:nvPr/>
        </p:nvSpPr>
        <p:spPr>
          <a:xfrm rot="20519048">
            <a:off x="575422" y="3020780"/>
            <a:ext cx="3906256" cy="622301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3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100% preventable!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" grpId="1" animBg="1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Time to switch ha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Time to switch hats</a:t>
            </a:r>
          </a:p>
        </p:txBody>
      </p:sp>
      <p:pic>
        <p:nvPicPr>
          <p:cNvPr id="598" name="Felthat.jpg" descr="Feltha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5618" y="5145234"/>
            <a:ext cx="2199977" cy="1539983"/>
          </a:xfrm>
          <a:prstGeom prst="rect">
            <a:avLst/>
          </a:prstGeom>
          <a:ln w="12700">
            <a:miter lim="400000"/>
          </a:ln>
        </p:spPr>
      </p:pic>
      <p:pic>
        <p:nvPicPr>
          <p:cNvPr id="599" name="product_2011.jpg" descr="product_201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99601" y="3068383"/>
            <a:ext cx="1841665" cy="1841665"/>
          </a:xfrm>
          <a:prstGeom prst="rect">
            <a:avLst/>
          </a:prstGeom>
          <a:ln w="12700">
            <a:miter lim="400000"/>
          </a:ln>
        </p:spPr>
      </p:pic>
      <p:sp>
        <p:nvSpPr>
          <p:cNvPr id="600" name="We have seen many styles of attack"/>
          <p:cNvSpPr/>
          <p:nvPr/>
        </p:nvSpPr>
        <p:spPr>
          <a:xfrm>
            <a:off x="3623086" y="3784544"/>
            <a:ext cx="8156096" cy="695690"/>
          </a:xfrm>
          <a:prstGeom prst="roundRect">
            <a:avLst>
              <a:gd name="adj" fmla="val 27383"/>
            </a:avLst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 algn="l">
              <a:spcBef>
                <a:spcPts val="4200"/>
              </a:spcBef>
              <a:defRPr sz="3400" b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We have seen many styles of attack</a:t>
            </a:r>
          </a:p>
        </p:txBody>
      </p:sp>
      <p:sp>
        <p:nvSpPr>
          <p:cNvPr id="601" name="How can we defend against them?"/>
          <p:cNvSpPr/>
          <p:nvPr/>
        </p:nvSpPr>
        <p:spPr>
          <a:xfrm>
            <a:off x="3625998" y="5567380"/>
            <a:ext cx="7606539" cy="695690"/>
          </a:xfrm>
          <a:prstGeom prst="roundRect">
            <a:avLst>
              <a:gd name="adj" fmla="val 26253"/>
            </a:avLst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 algn="l">
              <a:spcBef>
                <a:spcPts val="4200"/>
              </a:spcBef>
              <a:defRPr sz="34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How can we defend against them?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8" grpId="4" animBg="1" advAuto="0"/>
      <p:bldP spid="599" grpId="2" animBg="1" advAuto="0"/>
      <p:bldP spid="600" grpId="1" animBg="1" advAuto="0"/>
      <p:bldP spid="601" grpId="3" animBg="1" advAuto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pasted-image.png" descr="pasted-image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4112" b="411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04" name="Defens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Defenses</a:t>
            </a:r>
          </a:p>
        </p:txBody>
      </p:sp>
      <p:sp>
        <p:nvSpPr>
          <p:cNvPr id="605" name="Against memory and buffer attacks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Against memory and buffer attacks</a:t>
            </a:r>
          </a:p>
        </p:txBody>
      </p:sp>
      <p:sp>
        <p:nvSpPr>
          <p:cNvPr id="606" name="http://www.full-stop.net/wp-content/uploads/2012/05/Great-wall-of-china.jpeg"/>
          <p:cNvSpPr txBox="1"/>
          <p:nvPr/>
        </p:nvSpPr>
        <p:spPr>
          <a:xfrm>
            <a:off x="6754368" y="9372600"/>
            <a:ext cx="6207863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u="sng">
                <a:hlinkClick r:id="rId3"/>
              </a:defRPr>
            </a:lvl1pPr>
          </a:lstStyle>
          <a:p>
            <a:pPr>
              <a:defRPr u="none"/>
            </a:pPr>
            <a:r>
              <a:rPr u="sng">
                <a:hlinkClick r:id="rId3"/>
              </a:rPr>
              <a:t>http://www.full-stop.net/wp-content/uploads/2012/05/Great-wall-of-china.jpeg</a:t>
            </a: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tepping bac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Stepping back</a:t>
            </a:r>
          </a:p>
        </p:txBody>
      </p:sp>
      <p:sp>
        <p:nvSpPr>
          <p:cNvPr id="609" name="What do these attacks have in common?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2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What do these attacks have in common?</a:t>
            </a:r>
          </a:p>
          <a:p>
            <a:pPr marL="164592" indent="-164592">
              <a:buSzPct val="100000"/>
              <a:buAutoNum type="arabicPeriod"/>
            </a:pPr>
            <a:r>
              <a:t> The attacker is able to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control some data</a:t>
            </a:r>
            <a:r>
              <a:t> that is used by the program</a:t>
            </a:r>
          </a:p>
          <a:p>
            <a:pPr marL="164592" indent="-164592">
              <a:buSzPct val="100000"/>
              <a:buAutoNum type="arabicPeriod"/>
            </a:pPr>
            <a:r>
              <a:t> The use of that data permits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unintentional access to some memory area</a:t>
            </a:r>
            <a:r>
              <a:t> in the program</a:t>
            </a:r>
          </a:p>
          <a:p>
            <a:pPr lvl="1"/>
            <a:r>
              <a:t>Past a buffer</a:t>
            </a:r>
          </a:p>
          <a:p>
            <a:pPr lvl="1"/>
            <a:r>
              <a:t>To arbitrary positions on the stack / in the heap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6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9" grpId="1" build="p" animBg="1" advAuto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Outl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Outline</a:t>
            </a:r>
          </a:p>
        </p:txBody>
      </p:sp>
      <p:sp>
        <p:nvSpPr>
          <p:cNvPr id="612" name="Memory safety and type safety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73379" indent="-373379" defTabSz="490727">
              <a:spcBef>
                <a:spcPts val="3500"/>
              </a:spcBef>
              <a:defRPr sz="3024" b="1">
                <a:latin typeface="Helvetica"/>
                <a:ea typeface="Helvetica"/>
                <a:cs typeface="Helvetica"/>
                <a:sym typeface="Helvetica"/>
              </a:defRPr>
            </a:pPr>
            <a:r>
              <a:t>Memory safety and type safety</a:t>
            </a:r>
          </a:p>
          <a:p>
            <a:pPr marL="746759" lvl="1" indent="-373379" defTabSz="490727">
              <a:spcBef>
                <a:spcPts val="1200"/>
              </a:spcBef>
              <a:defRPr sz="3024"/>
            </a:pPr>
            <a:r>
              <a:t>Properties that, if satisfied, ensure an application is immune to memory attacks</a:t>
            </a:r>
          </a:p>
          <a:p>
            <a:pPr marL="373379" indent="-373379" defTabSz="490727">
              <a:spcBef>
                <a:spcPts val="3500"/>
              </a:spcBef>
              <a:defRPr sz="3024"/>
            </a:pPr>
            <a:r>
              <a:t>Automatic defenses</a:t>
            </a:r>
          </a:p>
          <a:p>
            <a:pPr marL="622299" lvl="1" indent="-248919" defTabSz="490727">
              <a:spcBef>
                <a:spcPts val="1200"/>
              </a:spcBef>
              <a:defRPr sz="3024"/>
            </a:pPr>
            <a:r>
              <a:t>Stack canaries</a:t>
            </a:r>
          </a:p>
          <a:p>
            <a:pPr marL="746759" lvl="1" indent="-373379" defTabSz="490727">
              <a:spcBef>
                <a:spcPts val="1200"/>
              </a:spcBef>
              <a:defRPr sz="3024"/>
            </a:pPr>
            <a:r>
              <a:t>Address space layout randomization (ASLR)</a:t>
            </a:r>
          </a:p>
          <a:p>
            <a:pPr marL="373379" indent="-373379" defTabSz="490727">
              <a:spcBef>
                <a:spcPts val="3500"/>
              </a:spcBef>
              <a:defRPr sz="3024"/>
            </a:pPr>
            <a:r>
              <a:t>Return-oriented programming (ROP) attack</a:t>
            </a:r>
          </a:p>
          <a:p>
            <a:pPr marL="746759" lvl="1" indent="-373379" defTabSz="490727">
              <a:spcBef>
                <a:spcPts val="1200"/>
              </a:spcBef>
              <a:defRPr sz="3024"/>
            </a:pPr>
            <a:r>
              <a:t>How Control Flow Integrity (CFI) can defeat it</a:t>
            </a:r>
          </a:p>
          <a:p>
            <a:pPr marL="373379" indent="-373379" defTabSz="490727">
              <a:spcBef>
                <a:spcPts val="3500"/>
              </a:spcBef>
              <a:defRPr sz="3024"/>
            </a:pPr>
            <a:r>
              <a:t>Secure coding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6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2" grpId="1" build="p" animBg="1" advAuto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" name="pasted-image.png" descr="pasted-image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3229" r="322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15" name="Memory Safe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t>Memory Safety</a:t>
            </a:r>
          </a:p>
        </p:txBody>
      </p:sp>
      <p:sp>
        <p:nvSpPr>
          <p:cNvPr id="616" name="https://diarrheapolice.files.wordpress.com/2015/08/elephant-bicycle-never-forget.png?w=590&amp;h=334"/>
          <p:cNvSpPr txBox="1"/>
          <p:nvPr/>
        </p:nvSpPr>
        <p:spPr>
          <a:xfrm>
            <a:off x="4605219" y="9372600"/>
            <a:ext cx="8158684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u="sng">
                <a:hlinkClick r:id="rId3"/>
              </a:defRPr>
            </a:lvl1pPr>
          </a:lstStyle>
          <a:p>
            <a:pPr>
              <a:defRPr u="none"/>
            </a:pPr>
            <a:r>
              <a:rPr u="sng">
                <a:hlinkClick r:id="rId3"/>
              </a:rPr>
              <a:t>https://diarrheapolice.files.wordpress.com/2015/08/elephant-bicycle-never-forget.png?w=590&amp;h=334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Buffer overflows from 10,000 f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Buffer overflows from 10,000 ft</a:t>
            </a:r>
          </a:p>
        </p:txBody>
      </p:sp>
      <p:sp>
        <p:nvSpPr>
          <p:cNvPr id="596" name="Buffer =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04495" indent="-404495" defTabSz="531622">
              <a:spcBef>
                <a:spcPts val="3800"/>
              </a:spcBef>
              <a:defRPr sz="3276">
                <a:solidFill>
                  <a:schemeClr val="accent5"/>
                </a:solidFill>
              </a:defRPr>
            </a:pP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Buffer</a:t>
            </a:r>
            <a:r>
              <a:rPr dirty="0"/>
              <a:t> =</a:t>
            </a:r>
          </a:p>
          <a:p>
            <a:pPr marL="808990" lvl="1" indent="-404495" defTabSz="531622">
              <a:spcBef>
                <a:spcPts val="1300"/>
              </a:spcBef>
              <a:defRPr sz="3276"/>
            </a:pPr>
            <a:r>
              <a:rPr dirty="0"/>
              <a:t>Contiguous memory associated with a variable or field </a:t>
            </a:r>
          </a:p>
          <a:p>
            <a:pPr marL="808990" lvl="1" indent="-404495" defTabSz="531622">
              <a:spcBef>
                <a:spcPts val="1300"/>
              </a:spcBef>
              <a:defRPr sz="3276"/>
            </a:pPr>
            <a:r>
              <a:rPr dirty="0"/>
              <a:t>Common in C</a:t>
            </a:r>
          </a:p>
          <a:p>
            <a:pPr marL="1213485" lvl="2" indent="-404495" defTabSz="531622">
              <a:spcBef>
                <a:spcPts val="1300"/>
              </a:spcBef>
              <a:defRPr sz="3276"/>
            </a:pPr>
            <a:r>
              <a:rPr dirty="0"/>
              <a:t>All strings are (</a:t>
            </a:r>
            <a:r>
              <a:rPr dirty="0" smtClean="0"/>
              <a:t>NUL-terminated</a:t>
            </a:r>
            <a:r>
              <a:rPr dirty="0"/>
              <a:t>) arrays of </a:t>
            </a:r>
            <a:r>
              <a:rPr dirty="0">
                <a:latin typeface="Courier"/>
                <a:ea typeface="Courier"/>
                <a:cs typeface="Courier"/>
                <a:sym typeface="Courier"/>
              </a:rPr>
              <a:t>char</a:t>
            </a:r>
            <a:r>
              <a:rPr dirty="0"/>
              <a:t>’s</a:t>
            </a:r>
          </a:p>
          <a:p>
            <a:pPr marL="404495" indent="-404495" defTabSz="531622">
              <a:spcBef>
                <a:spcPts val="3800"/>
              </a:spcBef>
              <a:defRPr sz="3276">
                <a:solidFill>
                  <a:schemeClr val="accent5"/>
                </a:solidFill>
              </a:defRPr>
            </a:pP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Overflow</a:t>
            </a:r>
            <a:r>
              <a:rPr dirty="0"/>
              <a:t> =</a:t>
            </a:r>
          </a:p>
          <a:p>
            <a:pPr marL="808990" lvl="1" indent="-404495" defTabSz="531622">
              <a:spcBef>
                <a:spcPts val="1300"/>
              </a:spcBef>
              <a:defRPr sz="3276"/>
            </a:pPr>
            <a:r>
              <a:rPr dirty="0"/>
              <a:t>Put more into the buffer than it can hold</a:t>
            </a:r>
          </a:p>
          <a:p>
            <a:pPr marL="404495" indent="-404495" defTabSz="531622">
              <a:spcBef>
                <a:spcPts val="3800"/>
              </a:spcBef>
              <a:defRPr sz="3276"/>
            </a:pPr>
            <a:r>
              <a:rPr dirty="0"/>
              <a:t>Where does the overflowing data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 go</a:t>
            </a:r>
            <a:r>
              <a:rPr dirty="0"/>
              <a:t>?</a:t>
            </a:r>
          </a:p>
          <a:p>
            <a:pPr marL="808990" lvl="1" indent="-404495" defTabSz="531622">
              <a:spcBef>
                <a:spcPts val="1300"/>
              </a:spcBef>
              <a:defRPr sz="3276"/>
            </a:pPr>
            <a:r>
              <a:rPr dirty="0"/>
              <a:t>Well, now that you are experts in memory layouts…</a:t>
            </a:r>
          </a:p>
        </p:txBody>
      </p:sp>
    </p:spTree>
    <p:extLst>
      <p:ext uri="{BB962C8B-B14F-4D97-AF65-F5344CB8AC3E}">
        <p14:creationId xmlns:p14="http://schemas.microsoft.com/office/powerpoint/2010/main" val="223220826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6" grpId="0" build="p" animBg="1" advAuto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What is memory safety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is memory safety?</a:t>
            </a:r>
          </a:p>
        </p:txBody>
      </p:sp>
      <p:sp>
        <p:nvSpPr>
          <p:cNvPr id="619" name="A memory safe program execution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A memory safe program execution:</a:t>
            </a:r>
          </a:p>
          <a:p>
            <a:pPr marL="748145" indent="-748145">
              <a:buSzPct val="100000"/>
              <a:buAutoNum type="arabicPeriod"/>
            </a:pPr>
            <a:r>
              <a:t>Only creates pointers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t>through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standard means</a:t>
            </a:r>
          </a:p>
          <a:p>
            <a:pPr marL="740833" lvl="1" indent="-296333">
              <a:defRPr sz="2400"/>
            </a:pPr>
            <a:r>
              <a:rPr>
                <a:latin typeface="Courier"/>
                <a:ea typeface="Courier"/>
                <a:cs typeface="Courier"/>
                <a:sym typeface="Courier"/>
              </a:rPr>
              <a:t>p = malloc(…)</a:t>
            </a:r>
            <a:r>
              <a:t>, or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p = &amp;x</a:t>
            </a:r>
            <a:r>
              <a:t>, or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p = &amp;buf[5]</a:t>
            </a:r>
            <a:r>
              <a:t>, etc.</a:t>
            </a:r>
          </a:p>
          <a:p>
            <a:pPr marL="748145" indent="-748145">
              <a:buSzPct val="100000"/>
              <a:buAutoNum type="arabicPeriod"/>
            </a:pPr>
            <a:r>
              <a:t>Only uses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t>a pointer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t>to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t>access memory that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“belongs” to that pointer</a:t>
            </a:r>
            <a:endParaRPr>
              <a:latin typeface="Courier"/>
              <a:ea typeface="Courier"/>
              <a:cs typeface="Courier"/>
              <a:sym typeface="Courier"/>
            </a:endParaRPr>
          </a:p>
          <a:p>
            <a:pPr marL="0" indent="0">
              <a:buSzTx/>
              <a:buNone/>
            </a:pPr>
            <a:r>
              <a:t>Combines two ideas: </a:t>
            </a:r>
          </a:p>
          <a:p>
            <a:pPr marL="0" indent="0">
              <a:spcBef>
                <a:spcPts val="2000"/>
              </a:spcBef>
              <a:buSzTx/>
              <a:buNone/>
            </a:pPr>
            <a:r>
              <a:rPr sz="3200" b="1">
                <a:latin typeface="Helvetica"/>
                <a:ea typeface="Helvetica"/>
                <a:cs typeface="Helvetica"/>
                <a:sym typeface="Helvetica"/>
              </a:rPr>
              <a:t>temporal safety</a:t>
            </a:r>
            <a:r>
              <a:t> and </a:t>
            </a:r>
            <a:r>
              <a:rPr sz="3200" b="1">
                <a:latin typeface="Helvetica"/>
                <a:ea typeface="Helvetica"/>
                <a:cs typeface="Helvetica"/>
                <a:sym typeface="Helvetica"/>
              </a:rPr>
              <a:t>spatial safety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9" grpId="1" build="p" bldLvl="5" animBg="1" advAuto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Spatial safe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Spatial safety</a:t>
            </a:r>
          </a:p>
        </p:txBody>
      </p:sp>
      <p:sp>
        <p:nvSpPr>
          <p:cNvPr id="624" name="View pointers as capabilities: triples (p,b,e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13384" indent="-413384" defTabSz="543305">
              <a:spcBef>
                <a:spcPts val="3900"/>
              </a:spcBef>
              <a:defRPr sz="3348"/>
            </a:pPr>
            <a:r>
              <a:t>View pointers as </a:t>
            </a:r>
            <a:r>
              <a:rPr b="1" i="1">
                <a:latin typeface="Helvetica"/>
                <a:ea typeface="Helvetica"/>
                <a:cs typeface="Helvetica"/>
                <a:sym typeface="Helvetica"/>
              </a:rPr>
              <a:t>capabilities</a:t>
            </a:r>
            <a:r>
              <a:t>:</a:t>
            </a:r>
            <a:r>
              <a:rPr b="1" i="1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t>triples (</a:t>
            </a:r>
            <a:r>
              <a:rPr b="1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rPr>
              <a:t>p</a:t>
            </a:r>
            <a:r>
              <a:t>,</a:t>
            </a:r>
            <a:r>
              <a:rPr b="1" i="1">
                <a:solidFill>
                  <a:srgbClr val="942192"/>
                </a:solidFill>
                <a:latin typeface="Helvetica"/>
                <a:ea typeface="Helvetica"/>
                <a:cs typeface="Helvetica"/>
                <a:sym typeface="Helvetica"/>
              </a:rPr>
              <a:t>b</a:t>
            </a:r>
            <a:r>
              <a:t>,</a:t>
            </a:r>
            <a:r>
              <a:rPr b="1" i="1">
                <a:solidFill>
                  <a:srgbClr val="FF9300"/>
                </a:solidFill>
                <a:latin typeface="Helvetica"/>
                <a:ea typeface="Helvetica"/>
                <a:cs typeface="Helvetica"/>
                <a:sym typeface="Helvetica"/>
              </a:rPr>
              <a:t>e</a:t>
            </a:r>
            <a:r>
              <a:t>)</a:t>
            </a:r>
          </a:p>
          <a:p>
            <a:pPr marL="826769" lvl="1" indent="-413384" defTabSz="543305">
              <a:spcBef>
                <a:spcPts val="1300"/>
              </a:spcBef>
              <a:defRPr sz="3348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p</a:t>
            </a:r>
            <a:r>
              <a:t> is the actual pointer (current address)</a:t>
            </a:r>
          </a:p>
          <a:p>
            <a:pPr marL="826769" lvl="1" indent="-413384" defTabSz="543305">
              <a:spcBef>
                <a:spcPts val="1300"/>
              </a:spcBef>
              <a:defRPr sz="3348"/>
            </a:pPr>
            <a:r>
              <a:rPr b="1" i="1">
                <a:latin typeface="Helvetica"/>
                <a:ea typeface="Helvetica"/>
                <a:cs typeface="Helvetica"/>
                <a:sym typeface="Helvetica"/>
              </a:rPr>
              <a:t>b</a:t>
            </a:r>
            <a:r>
              <a:t> is the base of the memory region it may access</a:t>
            </a:r>
          </a:p>
          <a:p>
            <a:pPr marL="826769" lvl="1" indent="-413384" defTabSz="543305">
              <a:spcBef>
                <a:spcPts val="1300"/>
              </a:spcBef>
              <a:defRPr sz="3348"/>
            </a:pPr>
            <a:r>
              <a:rPr b="1" i="1">
                <a:latin typeface="Helvetica"/>
                <a:ea typeface="Helvetica"/>
                <a:cs typeface="Helvetica"/>
                <a:sym typeface="Helvetica"/>
              </a:rPr>
              <a:t>e</a:t>
            </a:r>
            <a:r>
              <a:t> is the extent (bounds) of that region (count)</a:t>
            </a:r>
          </a:p>
          <a:p>
            <a:pPr marL="413384" indent="-413384" defTabSz="543305">
              <a:spcBef>
                <a:spcPts val="3900"/>
              </a:spcBef>
              <a:defRPr sz="3348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Access allowed</a:t>
            </a:r>
            <a:r>
              <a:t>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iff</a:t>
            </a:r>
            <a:r>
              <a:t> </a:t>
            </a:r>
            <a:r>
              <a:rPr b="1" i="1">
                <a:solidFill>
                  <a:srgbClr val="942192"/>
                </a:solidFill>
                <a:latin typeface="Helvetica"/>
                <a:ea typeface="Helvetica"/>
                <a:cs typeface="Helvetica"/>
                <a:sym typeface="Helvetica"/>
              </a:rPr>
              <a:t>b</a:t>
            </a:r>
            <a:r>
              <a:t> ≤ </a:t>
            </a:r>
            <a:r>
              <a:rPr b="1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rPr>
              <a:t>p</a:t>
            </a:r>
            <a:r>
              <a:t> ≤ (</a:t>
            </a:r>
            <a:r>
              <a:rPr b="1">
                <a:solidFill>
                  <a:srgbClr val="FF9300"/>
                </a:solidFill>
                <a:latin typeface="Helvetica"/>
                <a:ea typeface="Helvetica"/>
                <a:cs typeface="Helvetica"/>
                <a:sym typeface="Helvetica"/>
              </a:rPr>
              <a:t>e</a:t>
            </a:r>
            <a:r>
              <a:t>-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sizeof</a:t>
            </a:r>
            <a:r>
              <a:t>(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typeof</a:t>
            </a:r>
            <a:r>
              <a:t>(</a:t>
            </a:r>
            <a:r>
              <a:rPr b="1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rPr>
              <a:t>p</a:t>
            </a:r>
            <a:r>
              <a:t>)))</a:t>
            </a:r>
          </a:p>
          <a:p>
            <a:pPr marL="413384" indent="-413384" defTabSz="543305">
              <a:spcBef>
                <a:spcPts val="3900"/>
              </a:spcBef>
              <a:defRPr sz="3348"/>
            </a:pPr>
            <a:r>
              <a:t>Operations:</a:t>
            </a:r>
          </a:p>
          <a:p>
            <a:pPr marL="826769" lvl="1" indent="-413384" defTabSz="543305">
              <a:spcBef>
                <a:spcPts val="1300"/>
              </a:spcBef>
              <a:defRPr sz="3348"/>
            </a:pPr>
            <a:r>
              <a:t>Pointer arithmetic increments </a:t>
            </a:r>
            <a:r>
              <a:rPr b="1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rPr>
              <a:t>p</a:t>
            </a:r>
            <a:r>
              <a:t>, leaves </a:t>
            </a:r>
            <a:r>
              <a:rPr b="1" i="1">
                <a:solidFill>
                  <a:srgbClr val="942192"/>
                </a:solidFill>
                <a:latin typeface="Helvetica"/>
                <a:ea typeface="Helvetica"/>
                <a:cs typeface="Helvetica"/>
                <a:sym typeface="Helvetica"/>
              </a:rPr>
              <a:t>b</a:t>
            </a:r>
            <a:r>
              <a:rPr>
                <a:solidFill>
                  <a:srgbClr val="942192"/>
                </a:solidFill>
              </a:rPr>
              <a:t> </a:t>
            </a:r>
            <a:r>
              <a:t>and </a:t>
            </a:r>
            <a:r>
              <a:rPr b="1" i="1">
                <a:solidFill>
                  <a:srgbClr val="FF9300"/>
                </a:solidFill>
                <a:latin typeface="Helvetica"/>
                <a:ea typeface="Helvetica"/>
                <a:cs typeface="Helvetica"/>
                <a:sym typeface="Helvetica"/>
              </a:rPr>
              <a:t>e</a:t>
            </a:r>
            <a:r>
              <a:t> alone</a:t>
            </a:r>
          </a:p>
          <a:p>
            <a:pPr marL="826769" lvl="1" indent="-413384" defTabSz="543305">
              <a:spcBef>
                <a:spcPts val="1300"/>
              </a:spcBef>
              <a:defRPr sz="3348"/>
            </a:pPr>
            <a:r>
              <a:t>Using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&amp;</a:t>
            </a:r>
            <a:r>
              <a:t>: </a:t>
            </a:r>
            <a:r>
              <a:rPr b="1" i="1">
                <a:solidFill>
                  <a:srgbClr val="FF9300"/>
                </a:solidFill>
                <a:latin typeface="Helvetica"/>
                <a:ea typeface="Helvetica"/>
                <a:cs typeface="Helvetica"/>
                <a:sym typeface="Helvetica"/>
              </a:rPr>
              <a:t>e</a:t>
            </a:r>
            <a:r>
              <a:t> determined by size of original type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6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" grpId="1" build="p" animBg="1" advAuto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Exampl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Examples</a:t>
            </a:r>
          </a:p>
        </p:txBody>
      </p:sp>
      <p:sp>
        <p:nvSpPr>
          <p:cNvPr id="627" name="int x;        // assume sizeof(int)=4…"/>
          <p:cNvSpPr txBox="1"/>
          <p:nvPr/>
        </p:nvSpPr>
        <p:spPr>
          <a:xfrm>
            <a:off x="1755355" y="2970044"/>
            <a:ext cx="9494090" cy="201948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 defTabSz="457200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int x;        //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assume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t>sizeof(int)=4</a:t>
            </a:r>
          </a:p>
          <a:p>
            <a:pPr algn="l" defTabSz="457200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int *y = &amp;x;  //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p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 = </a:t>
            </a:r>
            <a:r>
              <a:t>&amp;x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b="1" i="1">
                <a:latin typeface="Helvetica"/>
                <a:ea typeface="Helvetica"/>
                <a:cs typeface="Helvetica"/>
                <a:sym typeface="Helvetica"/>
              </a:rPr>
              <a:t>b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 = </a:t>
            </a:r>
            <a:r>
              <a:t>&amp;x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b="1" i="1">
                <a:latin typeface="Helvetica"/>
                <a:ea typeface="Helvetica"/>
                <a:cs typeface="Helvetica"/>
                <a:sym typeface="Helvetica"/>
              </a:rPr>
              <a:t>e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 = </a:t>
            </a:r>
            <a:r>
              <a:t>&amp;x+4</a:t>
            </a:r>
          </a:p>
          <a:p>
            <a:pPr algn="l" defTabSz="457200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int *z = y+1; //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p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 = </a:t>
            </a:r>
            <a:r>
              <a:t>&amp;x</a:t>
            </a:r>
            <a:r>
              <a:rPr>
                <a:solidFill>
                  <a:schemeClr val="accent1"/>
                </a:solidFill>
              </a:rPr>
              <a:t>+4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b="1" i="1">
                <a:latin typeface="Helvetica"/>
                <a:ea typeface="Helvetica"/>
                <a:cs typeface="Helvetica"/>
                <a:sym typeface="Helvetica"/>
              </a:rPr>
              <a:t>b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 = </a:t>
            </a:r>
            <a:r>
              <a:t>&amp;x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b="1" i="1">
                <a:latin typeface="Helvetica"/>
                <a:ea typeface="Helvetica"/>
                <a:cs typeface="Helvetica"/>
                <a:sym typeface="Helvetica"/>
              </a:rPr>
              <a:t>e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 = </a:t>
            </a:r>
            <a:r>
              <a:t>&amp;x+4</a:t>
            </a:r>
          </a:p>
          <a:p>
            <a:pPr algn="l" defTabSz="457200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*y = 3;       // </a:t>
            </a:r>
            <a:r>
              <a:rPr i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rPr>
              <a:t>OK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: </a:t>
            </a:r>
            <a:r>
              <a:t>&amp;x ≤ &amp;x ≤ (&amp;x+4)-4</a:t>
            </a:r>
          </a:p>
          <a:p>
            <a:pPr algn="l" defTabSz="457200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*z = 3;       // </a:t>
            </a:r>
            <a:r>
              <a:rPr i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rPr>
              <a:t>Bad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: </a:t>
            </a:r>
            <a:r>
              <a:t>&amp;x ≤ &amp;x</a:t>
            </a:r>
            <a:r>
              <a:rPr>
                <a:solidFill>
                  <a:schemeClr val="accent1"/>
                </a:solidFill>
              </a:rPr>
              <a:t>+4</a:t>
            </a:r>
            <a:r>
              <a:t> ≤ (&amp;x+4)-4</a:t>
            </a:r>
          </a:p>
        </p:txBody>
      </p:sp>
      <p:sp>
        <p:nvSpPr>
          <p:cNvPr id="628" name="Line"/>
          <p:cNvSpPr/>
          <p:nvPr/>
        </p:nvSpPr>
        <p:spPr>
          <a:xfrm flipH="1" flipV="1">
            <a:off x="7677290" y="4643867"/>
            <a:ext cx="230475" cy="23047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sp>
        <p:nvSpPr>
          <p:cNvPr id="629" name="struct foo f = { “cat”, 5 };…"/>
          <p:cNvSpPr txBox="1"/>
          <p:nvPr/>
        </p:nvSpPr>
        <p:spPr>
          <a:xfrm>
            <a:off x="1755355" y="7208560"/>
            <a:ext cx="9494089" cy="1628249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 defTabSz="457200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struct foo f = { “cat”, 5 };</a:t>
            </a:r>
          </a:p>
          <a:p>
            <a:pPr algn="l" defTabSz="457200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char *y = &amp;f.buf; //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p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 = </a:t>
            </a:r>
            <a:r>
              <a:rPr b="1" i="1">
                <a:latin typeface="Helvetica"/>
                <a:ea typeface="Helvetica"/>
                <a:cs typeface="Helvetica"/>
                <a:sym typeface="Helvetica"/>
              </a:rPr>
              <a:t>b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 = </a:t>
            </a:r>
            <a:r>
              <a:t>&amp;f.buf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b="1" i="1">
                <a:latin typeface="Helvetica"/>
                <a:ea typeface="Helvetica"/>
                <a:cs typeface="Helvetica"/>
                <a:sym typeface="Helvetica"/>
              </a:rPr>
              <a:t>e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 = </a:t>
            </a:r>
            <a:r>
              <a:t>&amp;f.buf+4</a:t>
            </a:r>
          </a:p>
          <a:p>
            <a:pPr algn="l" defTabSz="457200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y[3] = ‘s’;   // </a:t>
            </a:r>
            <a:r>
              <a:rPr i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rPr>
              <a:t>OK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:</a:t>
            </a:r>
            <a:r>
              <a:rPr i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p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 = </a:t>
            </a:r>
            <a:r>
              <a:t>&amp;f.buf</a:t>
            </a:r>
            <a:r>
              <a:rPr>
                <a:solidFill>
                  <a:schemeClr val="accent1"/>
                </a:solidFill>
              </a:rPr>
              <a:t>+3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t>≤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t>(&amp;f.buf+4)-1</a:t>
            </a:r>
          </a:p>
          <a:p>
            <a:pPr algn="l" defTabSz="457200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y[4] = ‘y’;   // </a:t>
            </a:r>
            <a:r>
              <a:rPr i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rPr>
              <a:t>Bad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: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p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 = </a:t>
            </a:r>
            <a:r>
              <a:t>&amp;f.buf</a:t>
            </a:r>
            <a:r>
              <a:rPr>
                <a:solidFill>
                  <a:schemeClr val="accent1"/>
                </a:solidFill>
              </a:rPr>
              <a:t>+4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t>≤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t>(&amp;f.buf+4)-1</a:t>
            </a:r>
          </a:p>
        </p:txBody>
      </p:sp>
      <p:sp>
        <p:nvSpPr>
          <p:cNvPr id="630" name="struct foo {…"/>
          <p:cNvSpPr txBox="1"/>
          <p:nvPr/>
        </p:nvSpPr>
        <p:spPr>
          <a:xfrm>
            <a:off x="1760776" y="5489418"/>
            <a:ext cx="2962095" cy="16129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 defTabSz="457200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struct foo {</a:t>
            </a:r>
          </a:p>
          <a:p>
            <a:pPr algn="l" defTabSz="457200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 char buf[4];</a:t>
            </a:r>
          </a:p>
          <a:p>
            <a:pPr algn="l" defTabSz="457200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 int x;</a:t>
            </a:r>
          </a:p>
          <a:p>
            <a:pPr algn="l" defTabSz="457200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};</a:t>
            </a:r>
          </a:p>
        </p:txBody>
      </p:sp>
      <p:sp>
        <p:nvSpPr>
          <p:cNvPr id="631" name="Line"/>
          <p:cNvSpPr/>
          <p:nvPr/>
        </p:nvSpPr>
        <p:spPr>
          <a:xfrm flipH="1" flipV="1">
            <a:off x="7899981" y="8475543"/>
            <a:ext cx="230475" cy="23047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6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6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6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7" grpId="1" build="p" bldLvl="5" animBg="1" advAuto="0"/>
      <p:bldP spid="628" grpId="2" animBg="1" advAuto="0"/>
      <p:bldP spid="629" grpId="4" build="p" bldLvl="5" animBg="1" advAuto="0"/>
      <p:bldP spid="630" grpId="3" animBg="1" advAuto="0"/>
      <p:bldP spid="631" grpId="5" animBg="1" advAuto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Visualized examp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defRPr sz="7487"/>
            </a:lvl1pPr>
          </a:lstStyle>
          <a:p>
            <a:r>
              <a:t>Visualized example</a:t>
            </a:r>
          </a:p>
        </p:txBody>
      </p:sp>
      <p:sp>
        <p:nvSpPr>
          <p:cNvPr id="634" name="struct foo {…"/>
          <p:cNvSpPr txBox="1"/>
          <p:nvPr/>
        </p:nvSpPr>
        <p:spPr>
          <a:xfrm>
            <a:off x="1566367" y="3437151"/>
            <a:ext cx="5807620" cy="42799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 defTabSz="457200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struct foo {</a:t>
            </a:r>
          </a:p>
          <a:p>
            <a:pPr algn="l" defTabSz="457200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  int x;</a:t>
            </a:r>
          </a:p>
          <a:p>
            <a:pPr algn="l" defTabSz="457200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  int y;</a:t>
            </a:r>
          </a:p>
          <a:p>
            <a:pPr algn="l" defTabSz="457200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  char *pc;</a:t>
            </a:r>
          </a:p>
          <a:p>
            <a:pPr algn="l" defTabSz="457200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};</a:t>
            </a:r>
          </a:p>
          <a:p>
            <a:pPr algn="l" defTabSz="457200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struct foo *pf = malloc(...);</a:t>
            </a:r>
          </a:p>
          <a:p>
            <a:pPr algn="l" defTabSz="457200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pf-&gt;x = 5;</a:t>
            </a:r>
          </a:p>
          <a:p>
            <a:pPr algn="l" defTabSz="457200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pf-&gt;y = 256;</a:t>
            </a:r>
          </a:p>
          <a:p>
            <a:pPr algn="l" defTabSz="457200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pf-&gt;pc = "before";</a:t>
            </a:r>
          </a:p>
          <a:p>
            <a:pPr algn="l" defTabSz="457200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pf-&gt;pc += 3;</a:t>
            </a:r>
          </a:p>
          <a:p>
            <a:pPr algn="l" defTabSz="457200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int *px = &amp;pf-&gt;x;</a:t>
            </a:r>
          </a:p>
        </p:txBody>
      </p:sp>
      <p:grpSp>
        <p:nvGrpSpPr>
          <p:cNvPr id="639" name="Group"/>
          <p:cNvGrpSpPr/>
          <p:nvPr/>
        </p:nvGrpSpPr>
        <p:grpSpPr>
          <a:xfrm>
            <a:off x="7853612" y="3398692"/>
            <a:ext cx="1755359" cy="1270001"/>
            <a:chOff x="0" y="0"/>
            <a:chExt cx="1755358" cy="1270000"/>
          </a:xfrm>
        </p:grpSpPr>
        <p:sp>
          <p:nvSpPr>
            <p:cNvPr id="635" name="p"/>
            <p:cNvSpPr/>
            <p:nvPr/>
          </p:nvSpPr>
          <p:spPr>
            <a:xfrm>
              <a:off x="708425" y="0"/>
              <a:ext cx="357861" cy="1270000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 b="1">
                  <a:solidFill>
                    <a:srgbClr val="0433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p</a:t>
              </a:r>
            </a:p>
          </p:txBody>
        </p:sp>
        <p:sp>
          <p:nvSpPr>
            <p:cNvPr id="636" name="b"/>
            <p:cNvSpPr/>
            <p:nvPr/>
          </p:nvSpPr>
          <p:spPr>
            <a:xfrm>
              <a:off x="1050335" y="0"/>
              <a:ext cx="357862" cy="127000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 b="1">
                  <a:solidFill>
                    <a:schemeClr val="accent6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b</a:t>
              </a:r>
            </a:p>
          </p:txBody>
        </p:sp>
        <p:sp>
          <p:nvSpPr>
            <p:cNvPr id="637" name="e"/>
            <p:cNvSpPr/>
            <p:nvPr/>
          </p:nvSpPr>
          <p:spPr>
            <a:xfrm>
              <a:off x="1397497" y="0"/>
              <a:ext cx="357862" cy="127000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 b="1">
                  <a:solidFill>
                    <a:srgbClr val="FF93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e</a:t>
              </a:r>
            </a:p>
          </p:txBody>
        </p:sp>
        <p:sp>
          <p:nvSpPr>
            <p:cNvPr id="638" name="pf:"/>
            <p:cNvSpPr txBox="1"/>
            <p:nvPr/>
          </p:nvSpPr>
          <p:spPr>
            <a:xfrm>
              <a:off x="0" y="400049"/>
              <a:ext cx="503486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pf:</a:t>
              </a:r>
            </a:p>
          </p:txBody>
        </p:sp>
      </p:grpSp>
      <p:grpSp>
        <p:nvGrpSpPr>
          <p:cNvPr id="644" name="Group"/>
          <p:cNvGrpSpPr/>
          <p:nvPr/>
        </p:nvGrpSpPr>
        <p:grpSpPr>
          <a:xfrm>
            <a:off x="9831199" y="3398692"/>
            <a:ext cx="1789367" cy="1270001"/>
            <a:chOff x="-34007" y="0"/>
            <a:chExt cx="1789365" cy="1270000"/>
          </a:xfrm>
        </p:grpSpPr>
        <p:sp>
          <p:nvSpPr>
            <p:cNvPr id="640" name="p"/>
            <p:cNvSpPr/>
            <p:nvPr/>
          </p:nvSpPr>
          <p:spPr>
            <a:xfrm>
              <a:off x="708425" y="0"/>
              <a:ext cx="357861" cy="1270000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 b="1">
                  <a:solidFill>
                    <a:srgbClr val="0433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p</a:t>
              </a:r>
            </a:p>
          </p:txBody>
        </p:sp>
        <p:sp>
          <p:nvSpPr>
            <p:cNvPr id="641" name="b"/>
            <p:cNvSpPr/>
            <p:nvPr/>
          </p:nvSpPr>
          <p:spPr>
            <a:xfrm>
              <a:off x="1050335" y="0"/>
              <a:ext cx="357862" cy="127000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 b="1">
                  <a:solidFill>
                    <a:schemeClr val="accent6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b</a:t>
              </a:r>
            </a:p>
          </p:txBody>
        </p:sp>
        <p:sp>
          <p:nvSpPr>
            <p:cNvPr id="642" name="e"/>
            <p:cNvSpPr/>
            <p:nvPr/>
          </p:nvSpPr>
          <p:spPr>
            <a:xfrm>
              <a:off x="1397497" y="0"/>
              <a:ext cx="357862" cy="127000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 b="1">
                  <a:solidFill>
                    <a:srgbClr val="FF93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e</a:t>
              </a:r>
            </a:p>
          </p:txBody>
        </p:sp>
        <p:sp>
          <p:nvSpPr>
            <p:cNvPr id="643" name="px:"/>
            <p:cNvSpPr txBox="1"/>
            <p:nvPr/>
          </p:nvSpPr>
          <p:spPr>
            <a:xfrm>
              <a:off x="-34008" y="400049"/>
              <a:ext cx="571501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px:</a:t>
              </a:r>
            </a:p>
          </p:txBody>
        </p:sp>
      </p:grpSp>
      <p:grpSp>
        <p:nvGrpSpPr>
          <p:cNvPr id="650" name="Group"/>
          <p:cNvGrpSpPr/>
          <p:nvPr/>
        </p:nvGrpSpPr>
        <p:grpSpPr>
          <a:xfrm>
            <a:off x="8366664" y="5277298"/>
            <a:ext cx="3188970" cy="1270001"/>
            <a:chOff x="0" y="0"/>
            <a:chExt cx="3188969" cy="1270000"/>
          </a:xfrm>
        </p:grpSpPr>
        <p:sp>
          <p:nvSpPr>
            <p:cNvPr id="645" name="p"/>
            <p:cNvSpPr/>
            <p:nvPr/>
          </p:nvSpPr>
          <p:spPr>
            <a:xfrm>
              <a:off x="2142036" y="0"/>
              <a:ext cx="357861" cy="127000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 b="1">
                  <a:solidFill>
                    <a:srgbClr val="0433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p</a:t>
              </a:r>
            </a:p>
          </p:txBody>
        </p:sp>
        <p:sp>
          <p:nvSpPr>
            <p:cNvPr id="646" name="b"/>
            <p:cNvSpPr/>
            <p:nvPr/>
          </p:nvSpPr>
          <p:spPr>
            <a:xfrm>
              <a:off x="2483946" y="0"/>
              <a:ext cx="357861" cy="127000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 b="1">
                  <a:solidFill>
                    <a:schemeClr val="accent6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b</a:t>
              </a:r>
            </a:p>
          </p:txBody>
        </p:sp>
        <p:sp>
          <p:nvSpPr>
            <p:cNvPr id="647" name="e"/>
            <p:cNvSpPr/>
            <p:nvPr/>
          </p:nvSpPr>
          <p:spPr>
            <a:xfrm>
              <a:off x="2831108" y="0"/>
              <a:ext cx="357862" cy="127000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 b="1">
                  <a:solidFill>
                    <a:srgbClr val="FF93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e</a:t>
              </a:r>
            </a:p>
          </p:txBody>
        </p:sp>
        <p:sp>
          <p:nvSpPr>
            <p:cNvPr id="648" name="Rectangle"/>
            <p:cNvSpPr/>
            <p:nvPr/>
          </p:nvSpPr>
          <p:spPr>
            <a:xfrm>
              <a:off x="1022328" y="0"/>
              <a:ext cx="1125155" cy="127000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 b="1">
                  <a:solidFill>
                    <a:srgbClr val="0433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49" name="Rectangle"/>
            <p:cNvSpPr/>
            <p:nvPr/>
          </p:nvSpPr>
          <p:spPr>
            <a:xfrm>
              <a:off x="0" y="0"/>
              <a:ext cx="1125155" cy="1270000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 b="1">
                  <a:solidFill>
                    <a:srgbClr val="0433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658" name="Group"/>
          <p:cNvGrpSpPr/>
          <p:nvPr/>
        </p:nvGrpSpPr>
        <p:grpSpPr>
          <a:xfrm>
            <a:off x="8726429" y="7168605"/>
            <a:ext cx="2469439" cy="1270001"/>
            <a:chOff x="0" y="0"/>
            <a:chExt cx="2469438" cy="1270000"/>
          </a:xfrm>
        </p:grpSpPr>
        <p:sp>
          <p:nvSpPr>
            <p:cNvPr id="651" name="b"/>
            <p:cNvSpPr/>
            <p:nvPr/>
          </p:nvSpPr>
          <p:spPr>
            <a:xfrm>
              <a:off x="0" y="0"/>
              <a:ext cx="357861" cy="127000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b</a:t>
              </a:r>
            </a:p>
          </p:txBody>
        </p:sp>
        <p:sp>
          <p:nvSpPr>
            <p:cNvPr id="652" name="e"/>
            <p:cNvSpPr/>
            <p:nvPr/>
          </p:nvSpPr>
          <p:spPr>
            <a:xfrm>
              <a:off x="358247" y="0"/>
              <a:ext cx="357861" cy="127000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e</a:t>
              </a:r>
            </a:p>
          </p:txBody>
        </p:sp>
        <p:sp>
          <p:nvSpPr>
            <p:cNvPr id="653" name="f"/>
            <p:cNvSpPr/>
            <p:nvPr/>
          </p:nvSpPr>
          <p:spPr>
            <a:xfrm>
              <a:off x="705603" y="0"/>
              <a:ext cx="357861" cy="127000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f</a:t>
              </a:r>
            </a:p>
          </p:txBody>
        </p:sp>
        <p:sp>
          <p:nvSpPr>
            <p:cNvPr id="654" name="o"/>
            <p:cNvSpPr/>
            <p:nvPr/>
          </p:nvSpPr>
          <p:spPr>
            <a:xfrm>
              <a:off x="1056596" y="0"/>
              <a:ext cx="357861" cy="127000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o</a:t>
              </a:r>
            </a:p>
          </p:txBody>
        </p:sp>
        <p:sp>
          <p:nvSpPr>
            <p:cNvPr id="655" name="r"/>
            <p:cNvSpPr/>
            <p:nvPr/>
          </p:nvSpPr>
          <p:spPr>
            <a:xfrm>
              <a:off x="1405975" y="0"/>
              <a:ext cx="357861" cy="1270000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r</a:t>
              </a:r>
            </a:p>
          </p:txBody>
        </p:sp>
        <p:sp>
          <p:nvSpPr>
            <p:cNvPr id="656" name="e"/>
            <p:cNvSpPr/>
            <p:nvPr/>
          </p:nvSpPr>
          <p:spPr>
            <a:xfrm>
              <a:off x="1756968" y="0"/>
              <a:ext cx="357862" cy="127000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e</a:t>
              </a:r>
            </a:p>
          </p:txBody>
        </p:sp>
        <p:sp>
          <p:nvSpPr>
            <p:cNvPr id="657" name="⍉"/>
            <p:cNvSpPr/>
            <p:nvPr/>
          </p:nvSpPr>
          <p:spPr>
            <a:xfrm>
              <a:off x="2111578" y="0"/>
              <a:ext cx="357861" cy="127000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500">
                  <a:latin typeface="Apple Symbols"/>
                  <a:ea typeface="Apple Symbols"/>
                  <a:cs typeface="Apple Symbols"/>
                  <a:sym typeface="Apple Symbols"/>
                </a:defRPr>
              </a:lvl1pPr>
            </a:lstStyle>
            <a:p>
              <a:r>
                <a:t>⍉</a:t>
              </a:r>
            </a:p>
          </p:txBody>
        </p:sp>
      </p:grpSp>
      <p:sp>
        <p:nvSpPr>
          <p:cNvPr id="659" name="Line"/>
          <p:cNvSpPr/>
          <p:nvPr/>
        </p:nvSpPr>
        <p:spPr>
          <a:xfrm flipH="1">
            <a:off x="8430842" y="4456063"/>
            <a:ext cx="243954" cy="847940"/>
          </a:xfrm>
          <a:prstGeom prst="line">
            <a:avLst/>
          </a:prstGeom>
          <a:ln w="38100">
            <a:solidFill>
              <a:srgbClr val="0433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60" name="Line"/>
          <p:cNvSpPr/>
          <p:nvPr/>
        </p:nvSpPr>
        <p:spPr>
          <a:xfrm flipH="1">
            <a:off x="8357906" y="4465580"/>
            <a:ext cx="835910" cy="835910"/>
          </a:xfrm>
          <a:prstGeom prst="line">
            <a:avLst/>
          </a:prstGeom>
          <a:ln w="38100">
            <a:solidFill>
              <a:srgbClr val="942192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61" name="Line"/>
          <p:cNvSpPr/>
          <p:nvPr/>
        </p:nvSpPr>
        <p:spPr>
          <a:xfrm>
            <a:off x="9501692" y="4447526"/>
            <a:ext cx="2066350" cy="861710"/>
          </a:xfrm>
          <a:prstGeom prst="line">
            <a:avLst/>
          </a:prstGeom>
          <a:ln w="38100">
            <a:solidFill>
              <a:schemeClr val="accent4">
                <a:hueOff val="384618"/>
                <a:satOff val="3869"/>
                <a:lumOff val="5802"/>
              </a:schemeClr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62" name="5"/>
          <p:cNvSpPr txBox="1"/>
          <p:nvPr/>
        </p:nvSpPr>
        <p:spPr>
          <a:xfrm>
            <a:off x="8828387" y="5677348"/>
            <a:ext cx="28381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5</a:t>
            </a:r>
          </a:p>
        </p:txBody>
      </p:sp>
      <p:sp>
        <p:nvSpPr>
          <p:cNvPr id="663" name="256"/>
          <p:cNvSpPr txBox="1"/>
          <p:nvPr/>
        </p:nvSpPr>
        <p:spPr>
          <a:xfrm>
            <a:off x="9714661" y="5677348"/>
            <a:ext cx="62284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256</a:t>
            </a:r>
          </a:p>
        </p:txBody>
      </p:sp>
      <p:sp>
        <p:nvSpPr>
          <p:cNvPr id="664" name="Line"/>
          <p:cNvSpPr/>
          <p:nvPr/>
        </p:nvSpPr>
        <p:spPr>
          <a:xfrm flipH="1">
            <a:off x="8675365" y="6325054"/>
            <a:ext cx="2030951" cy="856104"/>
          </a:xfrm>
          <a:prstGeom prst="line">
            <a:avLst/>
          </a:prstGeom>
          <a:ln w="38100">
            <a:solidFill>
              <a:srgbClr val="0433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65" name="Line"/>
          <p:cNvSpPr/>
          <p:nvPr/>
        </p:nvSpPr>
        <p:spPr>
          <a:xfrm flipH="1">
            <a:off x="8718288" y="6339578"/>
            <a:ext cx="2332168" cy="819085"/>
          </a:xfrm>
          <a:prstGeom prst="line">
            <a:avLst/>
          </a:prstGeom>
          <a:ln w="38100">
            <a:solidFill>
              <a:srgbClr val="942192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66" name="Line"/>
          <p:cNvSpPr/>
          <p:nvPr/>
        </p:nvSpPr>
        <p:spPr>
          <a:xfrm flipH="1">
            <a:off x="11140616" y="6321524"/>
            <a:ext cx="217717" cy="862475"/>
          </a:xfrm>
          <a:prstGeom prst="line">
            <a:avLst/>
          </a:prstGeom>
          <a:ln w="38100">
            <a:solidFill>
              <a:schemeClr val="accent4">
                <a:hueOff val="384618"/>
                <a:satOff val="3869"/>
                <a:lumOff val="5802"/>
              </a:schemeClr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67" name="Line"/>
          <p:cNvSpPr/>
          <p:nvPr/>
        </p:nvSpPr>
        <p:spPr>
          <a:xfrm flipH="1">
            <a:off x="9794155" y="6260118"/>
            <a:ext cx="994016" cy="994016"/>
          </a:xfrm>
          <a:prstGeom prst="line">
            <a:avLst/>
          </a:prstGeom>
          <a:ln w="38100">
            <a:solidFill>
              <a:srgbClr val="0433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68" name="Line"/>
          <p:cNvSpPr/>
          <p:nvPr/>
        </p:nvSpPr>
        <p:spPr>
          <a:xfrm flipH="1">
            <a:off x="8340985" y="4333913"/>
            <a:ext cx="2462712" cy="961872"/>
          </a:xfrm>
          <a:prstGeom prst="line">
            <a:avLst/>
          </a:prstGeom>
          <a:ln w="38100">
            <a:solidFill>
              <a:srgbClr val="0433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69" name="Line"/>
          <p:cNvSpPr/>
          <p:nvPr/>
        </p:nvSpPr>
        <p:spPr>
          <a:xfrm flipH="1">
            <a:off x="8457544" y="4433245"/>
            <a:ext cx="2665833" cy="867291"/>
          </a:xfrm>
          <a:prstGeom prst="line">
            <a:avLst/>
          </a:prstGeom>
          <a:ln w="38100">
            <a:solidFill>
              <a:srgbClr val="942192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70" name="Line"/>
          <p:cNvSpPr/>
          <p:nvPr/>
        </p:nvSpPr>
        <p:spPr>
          <a:xfrm flipH="1">
            <a:off x="9558160" y="4461735"/>
            <a:ext cx="1938274" cy="839755"/>
          </a:xfrm>
          <a:prstGeom prst="line">
            <a:avLst/>
          </a:prstGeom>
          <a:ln w="38100">
            <a:solidFill>
              <a:schemeClr val="accent4">
                <a:hueOff val="384618"/>
                <a:satOff val="3869"/>
                <a:lumOff val="5802"/>
              </a:schemeClr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6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1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6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1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" grpId="1" build="p" bldLvl="5" animBg="1" advAuto="0"/>
      <p:bldP spid="639" grpId="2" animBg="1" advAuto="0"/>
      <p:bldP spid="644" grpId="15" animBg="1" advAuto="0"/>
      <p:bldP spid="650" grpId="6" animBg="1" advAuto="0"/>
      <p:bldP spid="658" grpId="9" animBg="1" advAuto="0"/>
      <p:bldP spid="659" grpId="3" animBg="1" advAuto="0"/>
      <p:bldP spid="660" grpId="5" animBg="1" advAuto="0"/>
      <p:bldP spid="661" grpId="4" animBg="1" advAuto="0"/>
      <p:bldP spid="662" grpId="7" animBg="1" advAuto="0"/>
      <p:bldP spid="663" grpId="8" animBg="1" advAuto="0"/>
      <p:bldP spid="664" grpId="10" animBg="1" advAuto="0"/>
      <p:bldP spid="664" grpId="14" animBg="1" advAuto="0"/>
      <p:bldP spid="665" grpId="12" animBg="1" advAuto="0"/>
      <p:bldP spid="666" grpId="11" animBg="1" advAuto="0"/>
      <p:bldP spid="667" grpId="13" animBg="1" advAuto="0"/>
      <p:bldP spid="668" grpId="16" animBg="1" advAuto="0"/>
      <p:bldP spid="669" grpId="18" animBg="1" advAuto="0"/>
      <p:bldP spid="670" grpId="17" animBg="1" advAuto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No buffer overflow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No buffer overflows</a:t>
            </a:r>
          </a:p>
        </p:txBody>
      </p:sp>
      <p:sp>
        <p:nvSpPr>
          <p:cNvPr id="673" name="A buffer overflow violates spatial safety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17830" indent="-417830" defTabSz="549148">
              <a:spcBef>
                <a:spcPts val="3900"/>
              </a:spcBef>
              <a:defRPr sz="3384"/>
            </a:pPr>
            <a:r>
              <a:t>A buffer overflow violates spatial safety</a:t>
            </a:r>
          </a:p>
          <a:p>
            <a:pPr marL="417830" indent="-417830" defTabSz="549148">
              <a:spcBef>
                <a:spcPts val="3900"/>
              </a:spcBef>
              <a:defRPr sz="3384"/>
            </a:pPr>
            <a:endParaRPr/>
          </a:p>
          <a:p>
            <a:pPr marL="417830" indent="-417830" defTabSz="549148">
              <a:spcBef>
                <a:spcPts val="3900"/>
              </a:spcBef>
              <a:defRPr sz="3384"/>
            </a:pPr>
            <a:endParaRPr/>
          </a:p>
          <a:p>
            <a:pPr marL="417830" indent="-417830" defTabSz="549148">
              <a:spcBef>
                <a:spcPts val="3900"/>
              </a:spcBef>
              <a:defRPr sz="3384"/>
            </a:pPr>
            <a:endParaRPr/>
          </a:p>
          <a:p>
            <a:pPr marL="417830" indent="-417830" defTabSz="549148">
              <a:spcBef>
                <a:spcPts val="3900"/>
              </a:spcBef>
              <a:defRPr sz="3384"/>
            </a:pPr>
            <a:endParaRPr/>
          </a:p>
          <a:p>
            <a:pPr marL="417830" indent="-417830" defTabSz="549148">
              <a:spcBef>
                <a:spcPts val="3900"/>
              </a:spcBef>
              <a:defRPr sz="3384"/>
            </a:pPr>
            <a:r>
              <a:t>Overrunning bounds of source and/or destination buffers implies either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src</a:t>
            </a:r>
            <a:r>
              <a:t> or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dst</a:t>
            </a:r>
            <a:r>
              <a:t> is illegal</a:t>
            </a:r>
          </a:p>
        </p:txBody>
      </p:sp>
      <p:sp>
        <p:nvSpPr>
          <p:cNvPr id="674" name="void copy(char *src, char *dst, int len)…"/>
          <p:cNvSpPr txBox="1"/>
          <p:nvPr/>
        </p:nvSpPr>
        <p:spPr>
          <a:xfrm>
            <a:off x="2337534" y="3604857"/>
            <a:ext cx="8329732" cy="35179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 defTabSz="457200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void copy(char *src, char *dst, int len) </a:t>
            </a:r>
          </a:p>
          <a:p>
            <a:pPr algn="l" defTabSz="457200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{</a:t>
            </a:r>
          </a:p>
          <a:p>
            <a:pPr algn="l" defTabSz="457200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  int i;</a:t>
            </a:r>
          </a:p>
          <a:p>
            <a:pPr algn="l" defTabSz="457200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  for (i=0;i&lt;len;i++) {</a:t>
            </a:r>
          </a:p>
          <a:p>
            <a:pPr algn="l" defTabSz="457200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    *dst = *src; </a:t>
            </a:r>
          </a:p>
          <a:p>
            <a:pPr algn="l" defTabSz="457200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    src++; </a:t>
            </a:r>
          </a:p>
          <a:p>
            <a:pPr algn="l" defTabSz="457200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    dst++;</a:t>
            </a:r>
          </a:p>
          <a:p>
            <a:pPr algn="l" defTabSz="457200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  }</a:t>
            </a:r>
          </a:p>
          <a:p>
            <a:pPr algn="l" defTabSz="457200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}</a:t>
            </a:r>
          </a:p>
        </p:txBody>
      </p: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No format string attack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No format string attacks</a:t>
            </a:r>
          </a:p>
        </p:txBody>
      </p:sp>
      <p:sp>
        <p:nvSpPr>
          <p:cNvPr id="677" name="The call to printf dereferences illegal pointer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86715" indent="-386715" defTabSz="508254">
              <a:spcBef>
                <a:spcPts val="3600"/>
              </a:spcBef>
              <a:defRPr sz="3132"/>
            </a:pPr>
            <a:r>
              <a:t>The call to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printf</a:t>
            </a:r>
            <a:r>
              <a:t> dereferences illegal pointers</a:t>
            </a:r>
          </a:p>
          <a:p>
            <a:pPr marL="773430" lvl="1" indent="-386715" defTabSz="508254">
              <a:spcBef>
                <a:spcPts val="1300"/>
              </a:spcBef>
              <a:defRPr sz="3132"/>
            </a:pPr>
            <a:endParaRPr/>
          </a:p>
          <a:p>
            <a:pPr marL="773430" lvl="1" indent="-386715" defTabSz="508254">
              <a:spcBef>
                <a:spcPts val="1300"/>
              </a:spcBef>
              <a:defRPr sz="3132"/>
            </a:pPr>
            <a:endParaRPr/>
          </a:p>
          <a:p>
            <a:pPr marL="1160144" lvl="2" indent="-386715" defTabSz="508254">
              <a:spcBef>
                <a:spcPts val="1300"/>
              </a:spcBef>
              <a:defRPr sz="3132"/>
            </a:pPr>
            <a:endParaRPr/>
          </a:p>
          <a:p>
            <a:pPr marL="773430" lvl="1" indent="-386715" defTabSz="508254">
              <a:spcBef>
                <a:spcPts val="1300"/>
              </a:spcBef>
              <a:defRPr sz="3132"/>
            </a:pPr>
            <a:r>
              <a:t>View the stack as a buffer defined by the number and types of the arguments it provides</a:t>
            </a:r>
          </a:p>
          <a:p>
            <a:pPr marL="773430" lvl="1" indent="-386715" defTabSz="508254">
              <a:spcBef>
                <a:spcPts val="1300"/>
              </a:spcBef>
              <a:defRPr sz="3132"/>
            </a:pPr>
            <a:r>
              <a:t>The extra format specifiers construct pointers beyond the end of this buffer and dereference them</a:t>
            </a:r>
          </a:p>
          <a:p>
            <a:pPr marL="773430" lvl="1" indent="-386715" defTabSz="508254">
              <a:spcBef>
                <a:spcPts val="1300"/>
              </a:spcBef>
              <a:defRPr sz="3132"/>
            </a:pPr>
            <a:endParaRPr/>
          </a:p>
          <a:p>
            <a:pPr marL="386715" indent="-386715" defTabSz="508254">
              <a:spcBef>
                <a:spcPts val="3600"/>
              </a:spcBef>
              <a:defRPr sz="3132"/>
            </a:pPr>
            <a:r>
              <a:t>Essentially a kind of buffer overflow</a:t>
            </a:r>
          </a:p>
        </p:txBody>
      </p:sp>
      <p:sp>
        <p:nvSpPr>
          <p:cNvPr id="678" name="char *buf = “%d %d %d\n”;…"/>
          <p:cNvSpPr txBox="1"/>
          <p:nvPr/>
        </p:nvSpPr>
        <p:spPr>
          <a:xfrm>
            <a:off x="3801285" y="3449988"/>
            <a:ext cx="5402230" cy="8509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 defTabSz="457200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char *buf = “%d %d %d\n”;</a:t>
            </a:r>
          </a:p>
          <a:p>
            <a:pPr algn="l" defTabSz="457200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printf(buf);</a:t>
            </a:r>
          </a:p>
        </p:txBody>
      </p:sp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Temporal safe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Temporal safety</a:t>
            </a:r>
          </a:p>
        </p:txBody>
      </p:sp>
      <p:sp>
        <p:nvSpPr>
          <p:cNvPr id="681" name="Violated when trying to access undefined memory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Violated when trying to access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undefined memory</a:t>
            </a:r>
          </a:p>
          <a:p>
            <a:pPr marL="740833" lvl="1" indent="-296333">
              <a:defRPr sz="2800"/>
            </a:pPr>
            <a:r>
              <a:t>Spatial safety assures it was to a legal region</a:t>
            </a:r>
          </a:p>
          <a:p>
            <a:pPr marL="740833" lvl="1" indent="-296333">
              <a:defRPr sz="2800"/>
            </a:pPr>
            <a:r>
              <a:t>Temporal safety assures that region is still in play </a:t>
            </a:r>
          </a:p>
          <a:p>
            <a:r>
              <a:t>Memory regions either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defined</a:t>
            </a:r>
            <a:r>
              <a:t> or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undefined</a:t>
            </a:r>
          </a:p>
          <a:p>
            <a:pPr marL="740833" lvl="1" indent="-296333">
              <a:defRPr sz="2800"/>
            </a:pPr>
            <a:r>
              <a:t>Defined means allocated (and active)</a:t>
            </a:r>
          </a:p>
          <a:p>
            <a:pPr marL="740833" lvl="1" indent="-296333">
              <a:defRPr sz="2800"/>
            </a:pPr>
            <a:r>
              <a:t>Undefined means unallocated, uninitialized, or deallocated</a:t>
            </a:r>
          </a:p>
          <a:p>
            <a:r>
              <a:t>Pretend memory is infinitely large, no reuse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6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1" grpId="1" build="p" animBg="1" advAuto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No dangling point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No dangling pointers</a:t>
            </a:r>
          </a:p>
        </p:txBody>
      </p:sp>
      <p:sp>
        <p:nvSpPr>
          <p:cNvPr id="684" name="Accessing a freed pointer violates temporal safety…"/>
          <p:cNvSpPr txBox="1">
            <a:spLocks noGrp="1"/>
          </p:cNvSpPr>
          <p:nvPr>
            <p:ph type="body" idx="1"/>
          </p:nvPr>
        </p:nvSpPr>
        <p:spPr>
          <a:xfrm>
            <a:off x="952500" y="2616200"/>
            <a:ext cx="11099800" cy="497114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t>Accessing a freed pointer violates temporal safety</a:t>
            </a:r>
          </a:p>
          <a:p>
            <a:endParaRPr/>
          </a:p>
          <a:p>
            <a:pPr marL="0" indent="0">
              <a:buSzTx/>
              <a:buNone/>
            </a:pPr>
            <a:endParaRPr/>
          </a:p>
          <a:p>
            <a:pPr marL="0" indent="0">
              <a:buSzTx/>
              <a:buNone/>
            </a:pPr>
            <a:r>
              <a:t>The memory dereferenced no longer belongs to p. </a:t>
            </a:r>
          </a:p>
          <a:p>
            <a:r>
              <a:t>Accessing uninitialized pointers is similarly not OK: </a:t>
            </a:r>
          </a:p>
        </p:txBody>
      </p:sp>
      <p:sp>
        <p:nvSpPr>
          <p:cNvPr id="685" name="int *p = malloc(sizeof(int));…"/>
          <p:cNvSpPr txBox="1"/>
          <p:nvPr/>
        </p:nvSpPr>
        <p:spPr>
          <a:xfrm>
            <a:off x="2909583" y="3585131"/>
            <a:ext cx="7185633" cy="16129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 defTabSz="457200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int *p = malloc(sizeof(int));</a:t>
            </a:r>
          </a:p>
          <a:p>
            <a:pPr algn="l" defTabSz="457200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*p = 5;</a:t>
            </a:r>
          </a:p>
          <a:p>
            <a:pPr algn="l" defTabSz="457200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free(p);</a:t>
            </a:r>
          </a:p>
          <a:p>
            <a:pPr algn="l" defTabSz="457200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printf(“%d\n”,*p); </a:t>
            </a:r>
            <a:r>
              <a:rPr i="1">
                <a:solidFill>
                  <a:schemeClr val="accent5"/>
                </a:solidFill>
              </a:rPr>
              <a:t>// violation</a:t>
            </a:r>
          </a:p>
        </p:txBody>
      </p:sp>
      <p:sp>
        <p:nvSpPr>
          <p:cNvPr id="686" name="int *p;…"/>
          <p:cNvSpPr txBox="1"/>
          <p:nvPr/>
        </p:nvSpPr>
        <p:spPr>
          <a:xfrm>
            <a:off x="2909584" y="7887555"/>
            <a:ext cx="7185632" cy="8509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 defTabSz="457200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int *p;</a:t>
            </a:r>
          </a:p>
          <a:p>
            <a:pPr algn="l" defTabSz="457200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*p = 5; </a:t>
            </a:r>
            <a:r>
              <a:rPr i="1">
                <a:solidFill>
                  <a:schemeClr val="accent5"/>
                </a:solidFill>
              </a:rPr>
              <a:t>// violation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8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6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6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6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6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6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6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4" grpId="1" build="p" bldLvl="5" animBg="1" advAuto="0"/>
      <p:bldP spid="685" grpId="2" build="p" bldLvl="5" animBg="1" advAuto="0"/>
      <p:bldP spid="686" grpId="3" build="p" bldLvl="5" animBg="1" advAuto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Integer overflow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Integer overflows?</a:t>
            </a:r>
          </a:p>
        </p:txBody>
      </p:sp>
      <p:sp>
        <p:nvSpPr>
          <p:cNvPr id="689" name="Integer overflows are themselves allowed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  <a:p>
            <a:endParaRPr/>
          </a:p>
          <a:p>
            <a:r>
              <a:t>Integer overflows are themselves allowed</a:t>
            </a:r>
          </a:p>
          <a:p>
            <a:pPr lvl="1"/>
            <a:r>
              <a:t>But can’t become illegal pointers</a:t>
            </a:r>
          </a:p>
          <a:p>
            <a:r>
              <a:t>Integer overflows often enable buffer overflows</a:t>
            </a:r>
          </a:p>
        </p:txBody>
      </p:sp>
      <p:sp>
        <p:nvSpPr>
          <p:cNvPr id="690" name="int f() {…"/>
          <p:cNvSpPr txBox="1"/>
          <p:nvPr/>
        </p:nvSpPr>
        <p:spPr>
          <a:xfrm>
            <a:off x="2369304" y="2364664"/>
            <a:ext cx="8266192" cy="27559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 defTabSz="457200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int f() {</a:t>
            </a:r>
          </a:p>
          <a:p>
            <a:pPr algn="l" defTabSz="457200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  unsigned short x = 65535;</a:t>
            </a:r>
          </a:p>
          <a:p>
            <a:pPr algn="l" defTabSz="457200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  x++; </a:t>
            </a:r>
            <a:r>
              <a:rPr i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rPr>
              <a:t>// overflows to become 0</a:t>
            </a:r>
          </a:p>
          <a:p>
            <a:pPr algn="l" defTabSz="457200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  printf(“%d\n”,x); </a:t>
            </a:r>
            <a:r>
              <a:rPr i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rPr>
              <a:t>// memory safe</a:t>
            </a:r>
            <a:endParaRPr>
              <a:solidFill>
                <a:schemeClr val="accent2"/>
              </a:solidFill>
            </a:endParaRPr>
          </a:p>
          <a:p>
            <a:pPr algn="l" defTabSz="457200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  char *p = malloc(x); </a:t>
            </a:r>
            <a:r>
              <a:rPr i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rPr>
              <a:t>// size-0 buffer!</a:t>
            </a:r>
          </a:p>
          <a:p>
            <a:pPr algn="l" defTabSz="457200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  p[1] = ‘a’; </a:t>
            </a:r>
            <a:r>
              <a:rPr i="1">
                <a:solidFill>
                  <a:schemeClr val="accent5"/>
                </a:solidFill>
              </a:rPr>
              <a:t>// violation</a:t>
            </a:r>
          </a:p>
          <a:p>
            <a:pPr algn="l" defTabSz="457200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}</a:t>
            </a:r>
          </a:p>
        </p:txBody>
      </p:sp>
      <p:sp>
        <p:nvSpPr>
          <p:cNvPr id="691" name="For more on memory safety, see…"/>
          <p:cNvSpPr txBox="1"/>
          <p:nvPr/>
        </p:nvSpPr>
        <p:spPr>
          <a:xfrm>
            <a:off x="2992551" y="8548648"/>
            <a:ext cx="7019698" cy="736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l">
              <a:defRPr sz="2200">
                <a:solidFill>
                  <a:schemeClr val="accent1"/>
                </a:solidFill>
              </a:defRPr>
            </a:pPr>
            <a:r>
              <a:t>For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more on memory safety</a:t>
            </a:r>
            <a:r>
              <a:t>, see</a:t>
            </a:r>
          </a:p>
          <a:p>
            <a:pPr algn="l">
              <a:defRPr sz="2200">
                <a:solidFill>
                  <a:schemeClr val="accent1"/>
                </a:solidFill>
              </a:defRPr>
            </a:pPr>
            <a:r>
              <a:rPr u="sng">
                <a:hlinkClick r:id="rId2"/>
              </a:rPr>
              <a:t>http://www.pl-enthusiast.net/2014/07/21/memory-safety/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6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6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6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6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6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9" grpId="1" build="p" animBg="1" advAuto="0"/>
      <p:bldP spid="690" grpId="2" build="p" bldLvl="5" animBg="1" advAuto="0"/>
      <p:bldP spid="691" grpId="3" animBg="1" advAuto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How to get memory safety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14095">
              <a:defRPr sz="7040"/>
            </a:lvl1pPr>
          </a:lstStyle>
          <a:p>
            <a:r>
              <a:t>How to get memory safety?</a:t>
            </a:r>
          </a:p>
        </p:txBody>
      </p:sp>
      <p:sp>
        <p:nvSpPr>
          <p:cNvPr id="694" name="The easiest way to avoid all of these vulnerabilities is to use a memory-safe languag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easiest way to avoid all of these vulnerabilities is to use a memory-safe language</a:t>
            </a:r>
          </a:p>
          <a:p>
            <a:r>
              <a:t>Modern languages are memory safe</a:t>
            </a:r>
          </a:p>
          <a:p>
            <a:pPr lvl="1"/>
            <a:r>
              <a:t>Java, Python, C#, Ruby</a:t>
            </a:r>
          </a:p>
          <a:p>
            <a:pPr marL="740833" lvl="1" indent="-296333">
              <a:defRPr sz="2400"/>
            </a:pPr>
            <a:r>
              <a:t>Haskell, Scala, Go, Objective Caml, Rust</a:t>
            </a:r>
          </a:p>
          <a:p>
            <a:r>
              <a:t>In fact, these languages are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type safe, </a:t>
            </a:r>
            <a:r>
              <a:t>which is even better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t>(more on this shortly)</a:t>
            </a:r>
          </a:p>
        </p:txBody>
      </p:sp>
      <p:pic>
        <p:nvPicPr>
          <p:cNvPr id="695" name="Felthat.jpg" descr="Feltha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86478" y="3961084"/>
            <a:ext cx="2199976" cy="15399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6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4" grpId="1" build="p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Benign outcom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Benign outcome</a:t>
            </a:r>
          </a:p>
        </p:txBody>
      </p:sp>
      <p:sp>
        <p:nvSpPr>
          <p:cNvPr id="601" name="void func(char *arg1)…"/>
          <p:cNvSpPr txBox="1"/>
          <p:nvPr/>
        </p:nvSpPr>
        <p:spPr>
          <a:xfrm>
            <a:off x="4276633" y="2545926"/>
            <a:ext cx="4451534" cy="32258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void func(char *arg1)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{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    char buffer[4];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    strcpy(buffer, arg1);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    ...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}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int main()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{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    char *mystr = “AuthMe!”;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    func(mystr);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    ...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}</a:t>
            </a:r>
          </a:p>
        </p:txBody>
      </p:sp>
      <p:sp>
        <p:nvSpPr>
          <p:cNvPr id="602" name="Rectangle"/>
          <p:cNvSpPr/>
          <p:nvPr/>
        </p:nvSpPr>
        <p:spPr>
          <a:xfrm>
            <a:off x="2627877" y="7303117"/>
            <a:ext cx="7665726" cy="49922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03" name="&amp;arg1"/>
          <p:cNvSpPr/>
          <p:nvPr/>
        </p:nvSpPr>
        <p:spPr>
          <a:xfrm>
            <a:off x="8619234" y="7328875"/>
            <a:ext cx="1188258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&amp;arg1</a:t>
            </a:r>
          </a:p>
        </p:txBody>
      </p:sp>
      <p:sp>
        <p:nvSpPr>
          <p:cNvPr id="604" name="00 00 00 00"/>
          <p:cNvSpPr/>
          <p:nvPr/>
        </p:nvSpPr>
        <p:spPr>
          <a:xfrm>
            <a:off x="3337905" y="7328875"/>
            <a:ext cx="1719036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00 00 00 00</a:t>
            </a:r>
          </a:p>
        </p:txBody>
      </p:sp>
      <p:sp>
        <p:nvSpPr>
          <p:cNvPr id="605" name="buffer"/>
          <p:cNvSpPr txBox="1"/>
          <p:nvPr/>
        </p:nvSpPr>
        <p:spPr>
          <a:xfrm>
            <a:off x="3649971" y="7837575"/>
            <a:ext cx="109490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2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buffer</a:t>
            </a:r>
          </a:p>
        </p:txBody>
      </p:sp>
      <p:sp>
        <p:nvSpPr>
          <p:cNvPr id="606" name="A  u  t  h"/>
          <p:cNvSpPr/>
          <p:nvPr/>
        </p:nvSpPr>
        <p:spPr>
          <a:xfrm>
            <a:off x="3337905" y="7328875"/>
            <a:ext cx="1719036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A  u  t  h</a:t>
            </a:r>
          </a:p>
        </p:txBody>
      </p:sp>
      <p:sp>
        <p:nvSpPr>
          <p:cNvPr id="607" name="Upon return, sets %ebp to 0x0021654d"/>
          <p:cNvSpPr txBox="1"/>
          <p:nvPr/>
        </p:nvSpPr>
        <p:spPr>
          <a:xfrm>
            <a:off x="2972803" y="6284988"/>
            <a:ext cx="8058858" cy="603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l">
              <a:defRPr sz="34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Upon return, sets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%ebp</a:t>
            </a:r>
            <a:r>
              <a:t> to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0x0021654d</a:t>
            </a:r>
          </a:p>
        </p:txBody>
      </p:sp>
      <p:grpSp>
        <p:nvGrpSpPr>
          <p:cNvPr id="612" name="Group"/>
          <p:cNvGrpSpPr/>
          <p:nvPr/>
        </p:nvGrpSpPr>
        <p:grpSpPr>
          <a:xfrm>
            <a:off x="5187266" y="6858275"/>
            <a:ext cx="1633635" cy="406401"/>
            <a:chOff x="-16829" y="-26987"/>
            <a:chExt cx="1633634" cy="406400"/>
          </a:xfrm>
        </p:grpSpPr>
        <p:sp>
          <p:nvSpPr>
            <p:cNvPr id="608" name="M"/>
            <p:cNvSpPr txBox="1"/>
            <p:nvPr/>
          </p:nvSpPr>
          <p:spPr>
            <a:xfrm>
              <a:off x="-16830" y="-26988"/>
              <a:ext cx="256568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M</a:t>
              </a:r>
            </a:p>
          </p:txBody>
        </p:sp>
        <p:sp>
          <p:nvSpPr>
            <p:cNvPr id="609" name="e"/>
            <p:cNvSpPr txBox="1"/>
            <p:nvPr/>
          </p:nvSpPr>
          <p:spPr>
            <a:xfrm>
              <a:off x="414247" y="-26988"/>
              <a:ext cx="256569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e</a:t>
              </a:r>
            </a:p>
          </p:txBody>
        </p:sp>
        <p:sp>
          <p:nvSpPr>
            <p:cNvPr id="610" name="!"/>
            <p:cNvSpPr txBox="1"/>
            <p:nvPr/>
          </p:nvSpPr>
          <p:spPr>
            <a:xfrm>
              <a:off x="845325" y="-26988"/>
              <a:ext cx="256568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!</a:t>
              </a:r>
            </a:p>
          </p:txBody>
        </p:sp>
        <p:sp>
          <p:nvSpPr>
            <p:cNvPr id="611" name="\0"/>
            <p:cNvSpPr txBox="1"/>
            <p:nvPr/>
          </p:nvSpPr>
          <p:spPr>
            <a:xfrm>
              <a:off x="1192569" y="-26988"/>
              <a:ext cx="424236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22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\0</a:t>
              </a:r>
            </a:p>
          </p:txBody>
        </p:sp>
      </p:grpSp>
      <p:sp>
        <p:nvSpPr>
          <p:cNvPr id="613" name="%ebp"/>
          <p:cNvSpPr/>
          <p:nvPr/>
        </p:nvSpPr>
        <p:spPr>
          <a:xfrm>
            <a:off x="5104470" y="7327630"/>
            <a:ext cx="1719035" cy="447708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>
                <a:solidFill>
                  <a:srgbClr val="1333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%ebp</a:t>
            </a:r>
          </a:p>
        </p:txBody>
      </p:sp>
      <p:sp>
        <p:nvSpPr>
          <p:cNvPr id="614" name="4d 65 21 00"/>
          <p:cNvSpPr/>
          <p:nvPr/>
        </p:nvSpPr>
        <p:spPr>
          <a:xfrm>
            <a:off x="5111033" y="7329320"/>
            <a:ext cx="1719035" cy="447708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18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4d 65 21 00</a:t>
            </a:r>
          </a:p>
        </p:txBody>
      </p:sp>
      <p:sp>
        <p:nvSpPr>
          <p:cNvPr id="615" name="%eip"/>
          <p:cNvSpPr/>
          <p:nvPr/>
        </p:nvSpPr>
        <p:spPr>
          <a:xfrm>
            <a:off x="6866745" y="7328875"/>
            <a:ext cx="1719035" cy="447709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>
                <a:solidFill>
                  <a:srgbClr val="1333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%eip</a:t>
            </a:r>
          </a:p>
        </p:txBody>
      </p:sp>
      <p:sp>
        <p:nvSpPr>
          <p:cNvPr id="616" name="SEGFAULT (0x00216551)"/>
          <p:cNvSpPr txBox="1"/>
          <p:nvPr/>
        </p:nvSpPr>
        <p:spPr>
          <a:xfrm>
            <a:off x="4790831" y="7819238"/>
            <a:ext cx="5169298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defRPr sz="34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SEGFAULT (0x00216551)</a:t>
            </a:r>
          </a:p>
        </p:txBody>
      </p:sp>
      <p:sp>
        <p:nvSpPr>
          <p:cNvPr id="617" name="(during subsequent access)"/>
          <p:cNvSpPr txBox="1"/>
          <p:nvPr/>
        </p:nvSpPr>
        <p:spPr>
          <a:xfrm>
            <a:off x="8903949" y="7939888"/>
            <a:ext cx="297269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1800"/>
            </a:lvl1pPr>
          </a:lstStyle>
          <a:p>
            <a:r>
              <a:t>(during subsequent access)</a:t>
            </a:r>
          </a:p>
        </p:txBody>
      </p:sp>
    </p:spTree>
    <p:extLst>
      <p:ext uri="{BB962C8B-B14F-4D97-AF65-F5344CB8AC3E}">
        <p14:creationId xmlns:p14="http://schemas.microsoft.com/office/powerpoint/2010/main" val="222864689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2" grpId="0" animBg="1" advAuto="0"/>
      <p:bldP spid="603" grpId="0" animBg="1" advAuto="0"/>
      <p:bldP spid="604" grpId="0" animBg="1" advAuto="0"/>
      <p:bldP spid="605" grpId="0" animBg="1" advAuto="0"/>
      <p:bldP spid="606" grpId="0" animBg="1" advAuto="0"/>
      <p:bldP spid="607" grpId="0" animBg="1" advAuto="0"/>
      <p:bldP spid="612" grpId="0" animBg="1" advAuto="0"/>
      <p:bldP spid="613" grpId="0" animBg="1" advAuto="0"/>
      <p:bldP spid="614" grpId="0" animBg="1" advAuto="0"/>
      <p:bldP spid="615" grpId="0" animBg="1" advAuto="0"/>
      <p:bldP spid="616" grpId="0" animBg="1" advAuto="0"/>
      <p:bldP spid="617" grpId="0" animBg="1" advAuto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Recall"/>
          <p:cNvSpPr txBox="1"/>
          <p:nvPr/>
        </p:nvSpPr>
        <p:spPr>
          <a:xfrm rot="19742455">
            <a:off x="247086" y="545497"/>
            <a:ext cx="1747686" cy="7874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4700">
                <a:solidFill>
                  <a:srgbClr val="FFFFFF"/>
                </a:solidFill>
              </a:defRPr>
            </a:lvl1pPr>
          </a:lstStyle>
          <a:p>
            <a:r>
              <a:t>Recall</a:t>
            </a:r>
          </a:p>
        </p:txBody>
      </p:sp>
      <p:sp>
        <p:nvSpPr>
          <p:cNvPr id="698" name="C and C++ still very popula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6570">
              <a:defRPr sz="6800"/>
            </a:lvl1pPr>
          </a:lstStyle>
          <a:p>
            <a:r>
              <a:t>C and C++ still very popular</a:t>
            </a:r>
          </a:p>
        </p:txBody>
      </p:sp>
      <p:sp>
        <p:nvSpPr>
          <p:cNvPr id="699" name="spectrum.ieee.org/computing/software/the-2016-top-programming-languages"/>
          <p:cNvSpPr txBox="1"/>
          <p:nvPr/>
        </p:nvSpPr>
        <p:spPr>
          <a:xfrm>
            <a:off x="2422983" y="7911028"/>
            <a:ext cx="8472203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1800" b="1" u="sng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  <a:hlinkClick r:id="rId2"/>
              </a:defRPr>
            </a:lvl1pPr>
          </a:lstStyle>
          <a:p>
            <a:pPr>
              <a:defRPr u="none"/>
            </a:pPr>
            <a:r>
              <a:rPr u="sng">
                <a:hlinkClick r:id="rId2"/>
              </a:rPr>
              <a:t>spectrum.ieee.org/computing/software/the-2016-top-programming-languages</a:t>
            </a:r>
          </a:p>
        </p:txBody>
      </p:sp>
      <p:pic>
        <p:nvPicPr>
          <p:cNvPr id="700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71575" y="2256346"/>
            <a:ext cx="9461650" cy="56858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Memory safety for C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Memory safety for C</a:t>
            </a:r>
          </a:p>
        </p:txBody>
      </p:sp>
      <p:sp>
        <p:nvSpPr>
          <p:cNvPr id="703" name="C/C++ are here to stay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68934" indent="-368934" defTabSz="484886">
              <a:spcBef>
                <a:spcPts val="3400"/>
              </a:spcBef>
              <a:defRPr sz="2988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C/C++ are here to stay</a:t>
            </a:r>
            <a:r>
              <a:t>. </a:t>
            </a:r>
          </a:p>
          <a:p>
            <a:pPr marL="737869" lvl="1" indent="-368934" defTabSz="484886">
              <a:spcBef>
                <a:spcPts val="1200"/>
              </a:spcBef>
              <a:defRPr sz="2822"/>
            </a:pPr>
            <a:r>
              <a:t>You </a:t>
            </a:r>
            <a:r>
              <a:rPr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rPr>
              <a:t>can</a:t>
            </a:r>
            <a:r>
              <a:t> write memory safe programs with them</a:t>
            </a:r>
          </a:p>
          <a:p>
            <a:pPr marL="737869" lvl="1" indent="-368934" defTabSz="484886">
              <a:spcBef>
                <a:spcPts val="1200"/>
              </a:spcBef>
              <a:defRPr sz="2822"/>
            </a:pPr>
            <a:r>
              <a:t>But the language provides no guarantee</a:t>
            </a:r>
          </a:p>
          <a:p>
            <a:pPr marL="368934" indent="-368934" defTabSz="484886">
              <a:spcBef>
                <a:spcPts val="3400"/>
              </a:spcBef>
              <a:defRPr sz="2988"/>
            </a:pPr>
            <a:r>
              <a:t>Compilers could add code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t>to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check for violations</a:t>
            </a:r>
          </a:p>
          <a:p>
            <a:pPr marL="737869" lvl="1" indent="-368934" defTabSz="484886">
              <a:spcBef>
                <a:spcPts val="1200"/>
              </a:spcBef>
              <a:defRPr sz="2822"/>
            </a:pPr>
            <a:r>
              <a:t>Out-of-bounds: immediate failure (Java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ArrayBoundsException)</a:t>
            </a:r>
          </a:p>
          <a:p>
            <a:pPr marL="368934" indent="-368934" defTabSz="484886">
              <a:spcBef>
                <a:spcPts val="3400"/>
              </a:spcBef>
              <a:defRPr sz="2988"/>
            </a:pPr>
            <a:r>
              <a:t>This idea has been around for more than 20 years.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Performance has been the limiting factor.</a:t>
            </a:r>
          </a:p>
          <a:p>
            <a:pPr marL="737869" lvl="1" indent="-368934" defTabSz="484886">
              <a:spcBef>
                <a:spcPts val="1200"/>
              </a:spcBef>
              <a:defRPr sz="2822"/>
            </a:pPr>
            <a:r>
              <a:t>Work by Jones and Kelly in 1997 adds 12x overhead</a:t>
            </a:r>
          </a:p>
          <a:p>
            <a:pPr marL="737869" lvl="1" indent="-368934" defTabSz="484886">
              <a:spcBef>
                <a:spcPts val="1200"/>
              </a:spcBef>
              <a:defRPr sz="2822"/>
            </a:pPr>
            <a:r>
              <a:t>Valgrind memcheck adds 17x overhead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3" grpId="1" build="p" animBg="1" advAuto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Research progres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Research progress</a:t>
            </a:r>
          </a:p>
        </p:txBody>
      </p:sp>
      <p:sp>
        <p:nvSpPr>
          <p:cNvPr id="706" name="CCured (2004), 1.5x slowdow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>
                <a:latin typeface="Helvetica"/>
                <a:ea typeface="Helvetica"/>
                <a:cs typeface="Helvetica"/>
                <a:sym typeface="Helvetica"/>
              </a:rPr>
              <a:t>CCured</a:t>
            </a:r>
            <a:r>
              <a:t> (2004), 1.5x slowdown</a:t>
            </a:r>
          </a:p>
          <a:p>
            <a:pPr lvl="1">
              <a:defRPr sz="3400"/>
            </a:pPr>
            <a:r>
              <a:t>But no checking in libraries</a:t>
            </a:r>
          </a:p>
          <a:p>
            <a:pPr lvl="1">
              <a:defRPr sz="3400"/>
            </a:pPr>
            <a:r>
              <a:t>Compiler rejects many safe programs</a:t>
            </a:r>
          </a:p>
          <a:p>
            <a:r>
              <a:rPr b="1">
                <a:latin typeface="Helvetica"/>
                <a:ea typeface="Helvetica"/>
                <a:cs typeface="Helvetica"/>
                <a:sym typeface="Helvetica"/>
              </a:rPr>
              <a:t>Softbound/CETS</a:t>
            </a:r>
            <a:r>
              <a:t> (2010): 2.16x slowdown</a:t>
            </a:r>
          </a:p>
          <a:p>
            <a:pPr lvl="1">
              <a:defRPr sz="3400"/>
            </a:pPr>
            <a:r>
              <a:t>Complete checking, highly flexible</a:t>
            </a:r>
          </a:p>
          <a:p>
            <a:r>
              <a:rPr b="1">
                <a:latin typeface="Helvetica"/>
                <a:ea typeface="Helvetica"/>
                <a:cs typeface="Helvetica"/>
                <a:sym typeface="Helvetica"/>
              </a:rPr>
              <a:t>Intel MPX</a:t>
            </a:r>
            <a:r>
              <a:t> hardware (2015 in Linux)</a:t>
            </a:r>
          </a:p>
          <a:p>
            <a:pPr lvl="1">
              <a:defRPr sz="3400"/>
            </a:pPr>
            <a:r>
              <a:t>Hardware support to make checking faster</a:t>
            </a:r>
          </a:p>
        </p:txBody>
      </p:sp>
      <p:pic>
        <p:nvPicPr>
          <p:cNvPr id="707" name="pasted-image.tif" descr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33708" y="4942009"/>
            <a:ext cx="1354667" cy="1354667"/>
          </a:xfrm>
          <a:prstGeom prst="rect">
            <a:avLst/>
          </a:prstGeom>
          <a:ln w="12700">
            <a:miter lim="400000"/>
          </a:ln>
        </p:spPr>
      </p:pic>
      <p:pic>
        <p:nvPicPr>
          <p:cNvPr id="708" name="pasted-image.tif" descr="pasted-image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33708" y="6817319"/>
            <a:ext cx="1354667" cy="1258205"/>
          </a:xfrm>
          <a:prstGeom prst="rect">
            <a:avLst/>
          </a:prstGeom>
          <a:ln w="12700">
            <a:miter lim="400000"/>
          </a:ln>
        </p:spPr>
      </p:pic>
      <p:sp>
        <p:nvSpPr>
          <p:cNvPr id="709" name="ccured"/>
          <p:cNvSpPr txBox="1"/>
          <p:nvPr/>
        </p:nvSpPr>
        <p:spPr>
          <a:xfrm>
            <a:off x="10334952" y="3493354"/>
            <a:ext cx="155217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32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ccured</a:t>
            </a:r>
          </a:p>
        </p:txBody>
      </p:sp>
      <p:sp>
        <p:nvSpPr>
          <p:cNvPr id="710" name="https://software.intel.com/en-us/blogs/2013/07/22/intel-memory-protection-extensions-intel-mpx-support-in-the-gnu-toolchain"/>
          <p:cNvSpPr txBox="1"/>
          <p:nvPr/>
        </p:nvSpPr>
        <p:spPr>
          <a:xfrm>
            <a:off x="2729103" y="8920347"/>
            <a:ext cx="7546594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1800" u="sng">
                <a:hlinkClick r:id="rId5"/>
              </a:defRPr>
            </a:lvl1pPr>
          </a:lstStyle>
          <a:p>
            <a:pPr>
              <a:defRPr u="none"/>
            </a:pPr>
            <a:r>
              <a:rPr u="sng">
                <a:hlinkClick r:id="rId5"/>
              </a:rPr>
              <a:t>https://software.intel.com/en-us/blogs/2013/07/22/intel-memory-protection-extensions-intel-mpx-support-in-the-gnu-toolchain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7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" grpId="1" build="p" animBg="1" advAuto="0"/>
      <p:bldP spid="707" grpId="4" animBg="1" advAuto="0"/>
      <p:bldP spid="708" grpId="5" animBg="1" advAuto="0"/>
      <p:bldP spid="709" grpId="3" animBg="1" advAuto="0"/>
      <p:bldP spid="710" grpId="2" animBg="1" advAuto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" name="pasted-image.png" descr="pasted-image.png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92150" y="0"/>
            <a:ext cx="11506200" cy="7581900"/>
          </a:xfrm>
          <a:prstGeom prst="rect">
            <a:avLst/>
          </a:prstGeom>
          <a:ln w="9525">
            <a:round/>
          </a:ln>
        </p:spPr>
      </p:pic>
      <p:sp>
        <p:nvSpPr>
          <p:cNvPr id="715" name="Type Safety"/>
          <p:cNvSpPr txBox="1">
            <a:spLocks noGrp="1"/>
          </p:cNvSpPr>
          <p:nvPr>
            <p:ph type="title"/>
          </p:nvPr>
        </p:nvSpPr>
        <p:spPr>
          <a:xfrm>
            <a:off x="1270000" y="7412566"/>
            <a:ext cx="10464800" cy="14224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</a:defRPr>
            </a:lvl1pPr>
          </a:lstStyle>
          <a:p>
            <a:r>
              <a:t>Type Safety</a:t>
            </a:r>
          </a:p>
        </p:txBody>
      </p:sp>
      <p:sp>
        <p:nvSpPr>
          <p:cNvPr id="716" name="https://a.dilcdn.com/bl/wp-content/uploads/sites/8/2014/02/typewriterfont.jpg"/>
          <p:cNvSpPr txBox="1"/>
          <p:nvPr/>
        </p:nvSpPr>
        <p:spPr>
          <a:xfrm>
            <a:off x="6257001" y="9273116"/>
            <a:ext cx="621426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https://a.dilcdn.com/bl/wp-content/uploads/sites/8/2014/02/typewriterfont.jpg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Type safe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Type safety</a:t>
            </a:r>
          </a:p>
        </p:txBody>
      </p:sp>
      <p:sp>
        <p:nvSpPr>
          <p:cNvPr id="719" name="Each object is ascribed a type (int, pointer to int, pointer to function), and…"/>
          <p:cNvSpPr txBox="1">
            <a:spLocks noGrp="1"/>
          </p:cNvSpPr>
          <p:nvPr>
            <p:ph type="body" sz="half" idx="1"/>
          </p:nvPr>
        </p:nvSpPr>
        <p:spPr>
          <a:xfrm>
            <a:off x="952500" y="2603500"/>
            <a:ext cx="11099800" cy="4439973"/>
          </a:xfrm>
          <a:prstGeom prst="rect">
            <a:avLst/>
          </a:prstGeom>
        </p:spPr>
        <p:txBody>
          <a:bodyPr/>
          <a:lstStyle/>
          <a:p>
            <a:pPr marL="422275" indent="-422275" defTabSz="554990">
              <a:spcBef>
                <a:spcPts val="3900"/>
              </a:spcBef>
              <a:defRPr sz="3420"/>
            </a:pPr>
            <a:r>
              <a:t>Each object is ascribed a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type</a:t>
            </a:r>
            <a:r>
              <a:t> (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int</a:t>
            </a:r>
            <a:r>
              <a:t>, pointer to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int</a:t>
            </a:r>
            <a:r>
              <a:t>, pointer to function), and</a:t>
            </a:r>
          </a:p>
          <a:p>
            <a:pPr marL="422275" indent="-422275" defTabSz="554990">
              <a:spcBef>
                <a:spcPts val="3900"/>
              </a:spcBef>
              <a:defRPr sz="3420"/>
            </a:pPr>
            <a:r>
              <a:t>Operations on the object are always </a:t>
            </a:r>
            <a:r>
              <a:rPr i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rPr>
              <a:t>compatible</a:t>
            </a:r>
            <a:r>
              <a:t> with the object’s type</a:t>
            </a:r>
          </a:p>
          <a:p>
            <a:pPr marL="844550" lvl="1" indent="-422275" defTabSz="554990">
              <a:spcBef>
                <a:spcPts val="1400"/>
              </a:spcBef>
              <a:defRPr sz="3230"/>
            </a:pPr>
            <a:r>
              <a:t>Type safe programs do not “go wrong” at run-time</a:t>
            </a:r>
          </a:p>
          <a:p>
            <a:pPr marL="422275" indent="-422275" defTabSz="554990">
              <a:spcBef>
                <a:spcPts val="3900"/>
              </a:spcBef>
              <a:defRPr sz="3420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Type safety </a:t>
            </a:r>
            <a:r>
              <a:t>is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stronger </a:t>
            </a:r>
            <a:r>
              <a:t>than memory safety</a:t>
            </a:r>
          </a:p>
        </p:txBody>
      </p:sp>
      <p:sp>
        <p:nvSpPr>
          <p:cNvPr id="720" name="int (*cmp)(char*,char*);…"/>
          <p:cNvSpPr txBox="1"/>
          <p:nvPr/>
        </p:nvSpPr>
        <p:spPr>
          <a:xfrm>
            <a:off x="2814910" y="7286833"/>
            <a:ext cx="7374979" cy="19939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 defTabSz="457200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int (*cmp)(char*,char*);</a:t>
            </a:r>
          </a:p>
          <a:p>
            <a:pPr algn="l" defTabSz="457200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int *p = (int*)malloc(sizeof(int));</a:t>
            </a:r>
          </a:p>
          <a:p>
            <a:pPr algn="l" defTabSz="457200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*p = 1;</a:t>
            </a:r>
          </a:p>
          <a:p>
            <a:pPr algn="l" defTabSz="457200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cmp = (int (*)(char*,char*))p;</a:t>
            </a:r>
          </a:p>
          <a:p>
            <a:pPr algn="l" defTabSz="457200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cmp(“hello”,”bye”); </a:t>
            </a:r>
            <a:r>
              <a:rPr i="1">
                <a:solidFill>
                  <a:schemeClr val="accent5"/>
                </a:solidFill>
              </a:rPr>
              <a:t>// crash!</a:t>
            </a:r>
          </a:p>
        </p:txBody>
      </p:sp>
      <p:sp>
        <p:nvSpPr>
          <p:cNvPr id="721" name="Memory safe,…"/>
          <p:cNvSpPr/>
          <p:nvPr/>
        </p:nvSpPr>
        <p:spPr>
          <a:xfrm>
            <a:off x="8709635" y="7813407"/>
            <a:ext cx="3962797" cy="1260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596" y="0"/>
                </a:moveTo>
                <a:cubicBezTo>
                  <a:pt x="5405" y="0"/>
                  <a:pt x="5250" y="487"/>
                  <a:pt x="5250" y="1088"/>
                </a:cubicBezTo>
                <a:lnTo>
                  <a:pt x="5250" y="13503"/>
                </a:lnTo>
                <a:lnTo>
                  <a:pt x="0" y="15685"/>
                </a:lnTo>
                <a:lnTo>
                  <a:pt x="5250" y="17861"/>
                </a:lnTo>
                <a:lnTo>
                  <a:pt x="5250" y="20512"/>
                </a:lnTo>
                <a:cubicBezTo>
                  <a:pt x="5250" y="21113"/>
                  <a:pt x="5405" y="21600"/>
                  <a:pt x="5596" y="21600"/>
                </a:cubicBezTo>
                <a:lnTo>
                  <a:pt x="21254" y="21600"/>
                </a:lnTo>
                <a:cubicBezTo>
                  <a:pt x="21445" y="21600"/>
                  <a:pt x="21600" y="21113"/>
                  <a:pt x="21600" y="20512"/>
                </a:cubicBezTo>
                <a:lnTo>
                  <a:pt x="21600" y="1088"/>
                </a:lnTo>
                <a:cubicBezTo>
                  <a:pt x="21600" y="487"/>
                  <a:pt x="21445" y="0"/>
                  <a:pt x="21254" y="0"/>
                </a:cubicBezTo>
                <a:lnTo>
                  <a:pt x="5596" y="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/>
          <a:p>
            <a:pPr>
              <a:defRPr sz="3400">
                <a:solidFill>
                  <a:srgbClr val="FFFFFF"/>
                </a:solidFill>
              </a:defRPr>
            </a:pPr>
            <a:r>
              <a:t>Memory safe,</a:t>
            </a:r>
          </a:p>
          <a:p>
            <a:pPr>
              <a:defRPr sz="3400">
                <a:solidFill>
                  <a:srgbClr val="FFFFFF"/>
                </a:solidFill>
              </a:defRPr>
            </a:pPr>
            <a:r>
              <a:t>NOT type safe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7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7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7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7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7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" grpId="1" build="p" bldLvl="5" animBg="1" advAuto="0"/>
      <p:bldP spid="720" grpId="2" build="p" bldLvl="5" animBg="1" advAuto="0"/>
      <p:bldP spid="721" grpId="3" animBg="1" advAuto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Aside: Dynamic Typ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Aside: Dynamic Typing</a:t>
            </a:r>
          </a:p>
        </p:txBody>
      </p:sp>
      <p:sp>
        <p:nvSpPr>
          <p:cNvPr id="724" name="Dynamically typed language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22275" indent="-422275" defTabSz="554990">
              <a:spcBef>
                <a:spcPts val="3900"/>
              </a:spcBef>
              <a:defRPr sz="3420"/>
            </a:pPr>
            <a:r>
              <a:t>Dynamically typed languages</a:t>
            </a:r>
          </a:p>
          <a:p>
            <a:pPr marL="844550" lvl="1" indent="-422275" defTabSz="554990">
              <a:spcBef>
                <a:spcPts val="1400"/>
              </a:spcBef>
              <a:defRPr sz="3230"/>
            </a:pPr>
            <a:r>
              <a:t>Don’t require type declaration</a:t>
            </a:r>
          </a:p>
          <a:p>
            <a:pPr marL="844550" lvl="1" indent="-422275" defTabSz="554990">
              <a:spcBef>
                <a:spcPts val="1400"/>
              </a:spcBef>
              <a:defRPr sz="3230"/>
            </a:pPr>
            <a:r>
              <a:t>e.g., Ruby and Python</a:t>
            </a:r>
          </a:p>
          <a:p>
            <a:pPr marL="844550" lvl="1" indent="-422275" defTabSz="554990">
              <a:spcBef>
                <a:spcPts val="1400"/>
              </a:spcBef>
              <a:defRPr sz="3230"/>
            </a:pPr>
            <a:r>
              <a:t>Can be viewed as type safe</a:t>
            </a:r>
          </a:p>
          <a:p>
            <a:pPr marL="422275" indent="-422275" defTabSz="554990">
              <a:spcBef>
                <a:spcPts val="3900"/>
              </a:spcBef>
              <a:defRPr sz="3420"/>
            </a:pPr>
            <a:r>
              <a:t>Each object has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one type: </a:t>
            </a:r>
            <a:r>
              <a:rPr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rPr>
              <a:t>Dynamic</a:t>
            </a:r>
          </a:p>
          <a:p>
            <a:pPr marL="844550" lvl="1" indent="-422275" defTabSz="554990">
              <a:spcBef>
                <a:spcPts val="1400"/>
              </a:spcBef>
              <a:defRPr sz="3230"/>
            </a:pPr>
            <a:r>
              <a:t>Each operation on a Dynamic object is permitted, but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may be unimplemented</a:t>
            </a:r>
          </a:p>
          <a:p>
            <a:pPr marL="844550" lvl="1" indent="-422275" defTabSz="554990">
              <a:spcBef>
                <a:spcPts val="1400"/>
              </a:spcBef>
              <a:defRPr sz="3230"/>
            </a:pPr>
            <a:r>
              <a:t>In this case, it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throws an exception</a:t>
            </a:r>
          </a:p>
          <a:p>
            <a:pPr marL="844550" lvl="1" indent="-422275" defTabSz="554990">
              <a:spcBef>
                <a:spcPts val="1400"/>
              </a:spcBef>
              <a:defRPr sz="3230"/>
            </a:pPr>
            <a:r>
              <a:t>Checked at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runtime</a:t>
            </a:r>
            <a:r>
              <a:t> not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compile time!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7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4" grpId="1" build="p" bldLvl="5" animBg="1" advAuto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Enforce invaria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Enforce invariants</a:t>
            </a:r>
          </a:p>
        </p:txBody>
      </p:sp>
      <p:sp>
        <p:nvSpPr>
          <p:cNvPr id="727" name="Types most useful for enforcing invariant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Types most useful for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enforcing invariants</a:t>
            </a:r>
          </a:p>
          <a:p>
            <a:pPr marL="864305" lvl="1" indent="-419805"/>
            <a:r>
              <a:rPr sz="3400"/>
              <a:t>(Examples next slide)</a:t>
            </a:r>
          </a:p>
          <a:p>
            <a:r>
              <a:t>Enforcement of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abstract types</a:t>
            </a:r>
            <a:r>
              <a:t>: modules with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hidden representation</a:t>
            </a:r>
          </a:p>
          <a:p>
            <a:pPr lvl="1"/>
            <a:r>
              <a:t>Allow reasoning more confidently about their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isolation</a:t>
            </a:r>
            <a:r>
              <a:t> from the rest of the program</a:t>
            </a:r>
          </a:p>
        </p:txBody>
      </p:sp>
      <p:sp>
        <p:nvSpPr>
          <p:cNvPr id="728" name="For more on type safety, see…"/>
          <p:cNvSpPr txBox="1"/>
          <p:nvPr/>
        </p:nvSpPr>
        <p:spPr>
          <a:xfrm>
            <a:off x="3227806" y="8536156"/>
            <a:ext cx="6549188" cy="736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l">
              <a:defRPr sz="2200">
                <a:solidFill>
                  <a:schemeClr val="accent1"/>
                </a:solidFill>
              </a:defRPr>
            </a:pPr>
            <a:r>
              <a:t>For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more on type safety</a:t>
            </a:r>
            <a:r>
              <a:t>, see</a:t>
            </a:r>
          </a:p>
          <a:p>
            <a:pPr algn="l">
              <a:defRPr sz="2200">
                <a:solidFill>
                  <a:schemeClr val="accent1"/>
                </a:solidFill>
              </a:defRPr>
            </a:pPr>
            <a:r>
              <a:rPr u="sng">
                <a:hlinkClick r:id="rId3"/>
              </a:rPr>
              <a:t>http://www.pl-enthusiast.net/2014/08/05/type-safety/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7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" grpId="1" build="p" animBg="1" advAuto="0"/>
      <p:bldP spid="728" grpId="2" animBg="1" advAuto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Types for Secur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Types for Security</a:t>
            </a:r>
          </a:p>
        </p:txBody>
      </p:sp>
      <p:sp>
        <p:nvSpPr>
          <p:cNvPr id="733" name="Use types to enforce security property invariants…"/>
          <p:cNvSpPr txBox="1">
            <a:spLocks noGrp="1"/>
          </p:cNvSpPr>
          <p:nvPr>
            <p:ph type="body" sz="half" idx="1"/>
          </p:nvPr>
        </p:nvSpPr>
        <p:spPr>
          <a:xfrm>
            <a:off x="952500" y="2603500"/>
            <a:ext cx="11099800" cy="3812183"/>
          </a:xfrm>
          <a:prstGeom prst="rect">
            <a:avLst/>
          </a:prstGeom>
        </p:spPr>
        <p:txBody>
          <a:bodyPr/>
          <a:lstStyle/>
          <a:p>
            <a:r>
              <a:t>Use types to enforce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security property</a:t>
            </a:r>
            <a:r>
              <a:t> invariants</a:t>
            </a:r>
          </a:p>
          <a:p>
            <a:pPr lvl="1"/>
            <a:r>
              <a:t>Invariants about data’s privacy and integrity</a:t>
            </a:r>
          </a:p>
          <a:p>
            <a:pPr lvl="1"/>
            <a:r>
              <a:t>Enforced by the type checker</a:t>
            </a:r>
          </a:p>
          <a:p>
            <a:r>
              <a:rPr b="1">
                <a:latin typeface="Helvetica"/>
                <a:ea typeface="Helvetica"/>
                <a:cs typeface="Helvetica"/>
                <a:sym typeface="Helvetica"/>
              </a:rPr>
              <a:t>Example</a:t>
            </a:r>
            <a:r>
              <a:t>: </a:t>
            </a:r>
            <a:r>
              <a:rPr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rPr>
              <a:t>Java with Information Flow (JIF)</a:t>
            </a:r>
          </a:p>
        </p:txBody>
      </p:sp>
      <p:sp>
        <p:nvSpPr>
          <p:cNvPr id="734" name="int{Alice, Bob} x;…"/>
          <p:cNvSpPr txBox="1"/>
          <p:nvPr/>
        </p:nvSpPr>
        <p:spPr>
          <a:xfrm>
            <a:off x="2749179" y="6659451"/>
            <a:ext cx="7506442" cy="16256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int{Alice, Bob} x;</a:t>
            </a:r>
          </a:p>
          <a:p>
            <a:pPr algn="l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int{Alice, Bob, Chuck} y;</a:t>
            </a:r>
          </a:p>
          <a:p>
            <a:pPr algn="l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x = y; </a:t>
            </a:r>
            <a:r>
              <a:rPr i="1">
                <a:solidFill>
                  <a:schemeClr val="accent2"/>
                </a:solidFill>
              </a:rPr>
              <a:t>//OK: policy on x is stronger</a:t>
            </a:r>
          </a:p>
          <a:p>
            <a:pPr algn="l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y = x; </a:t>
            </a:r>
            <a:r>
              <a:rPr i="1">
                <a:solidFill>
                  <a:schemeClr val="accent5"/>
                </a:solidFill>
              </a:rPr>
              <a:t>//BAD: policy on y is weaker</a:t>
            </a:r>
          </a:p>
        </p:txBody>
      </p:sp>
      <p:sp>
        <p:nvSpPr>
          <p:cNvPr id="735" name="http://www.cs.cornell.edu/jif"/>
          <p:cNvSpPr txBox="1"/>
          <p:nvPr/>
        </p:nvSpPr>
        <p:spPr>
          <a:xfrm>
            <a:off x="4739639" y="9049214"/>
            <a:ext cx="352552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200" u="sng">
                <a:hlinkClick r:id="rId3"/>
              </a:defRPr>
            </a:lvl1pPr>
          </a:lstStyle>
          <a:p>
            <a:pPr>
              <a:defRPr u="none"/>
            </a:pPr>
            <a:r>
              <a:rPr u="sng">
                <a:hlinkClick r:id="rId3"/>
              </a:rPr>
              <a:t>http://www.cs.cornell.edu/jif</a:t>
            </a:r>
          </a:p>
        </p:txBody>
      </p:sp>
      <p:pic>
        <p:nvPicPr>
          <p:cNvPr id="736" name="Line" descr="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49654" y="7035586"/>
            <a:ext cx="1986823" cy="76201"/>
          </a:xfrm>
          <a:prstGeom prst="rect">
            <a:avLst/>
          </a:prstGeom>
        </p:spPr>
      </p:pic>
      <p:pic>
        <p:nvPicPr>
          <p:cNvPr id="738" name="Line" descr="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98854" y="7434151"/>
            <a:ext cx="3303495" cy="76201"/>
          </a:xfrm>
          <a:prstGeom prst="rect">
            <a:avLst/>
          </a:prstGeom>
        </p:spPr>
      </p:pic>
      <p:sp>
        <p:nvSpPr>
          <p:cNvPr id="740" name="Types have security labels that govern information flow"/>
          <p:cNvSpPr txBox="1"/>
          <p:nvPr/>
        </p:nvSpPr>
        <p:spPr>
          <a:xfrm>
            <a:off x="10377930" y="6773749"/>
            <a:ext cx="2415492" cy="1397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>
              <a:defRPr sz="2200">
                <a:solidFill>
                  <a:schemeClr val="accent1"/>
                </a:solidFill>
              </a:defRPr>
            </a:pPr>
            <a:r>
              <a:t>Types have </a:t>
            </a:r>
            <a:r>
              <a:rPr b="1" i="1">
                <a:latin typeface="Helvetica"/>
                <a:ea typeface="Helvetica"/>
                <a:cs typeface="Helvetica"/>
                <a:sym typeface="Helvetica"/>
              </a:rPr>
              <a:t>security labels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t>that govern </a:t>
            </a:r>
            <a:r>
              <a:rPr b="1" i="1">
                <a:latin typeface="Helvetica"/>
                <a:ea typeface="Helvetica"/>
                <a:cs typeface="Helvetica"/>
                <a:sym typeface="Helvetica"/>
              </a:rPr>
              <a:t>information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b="1" i="1">
                <a:latin typeface="Helvetica"/>
                <a:ea typeface="Helvetica"/>
                <a:cs typeface="Helvetica"/>
                <a:sym typeface="Helvetica"/>
              </a:rPr>
              <a:t>flow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7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7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3" grpId="1" build="p" animBg="1" advAuto="0"/>
      <p:bldP spid="734" grpId="3" build="p" bldLvl="5" animBg="1" advAuto="0"/>
      <p:bldP spid="735" grpId="2" animBg="1" advAuto="0"/>
      <p:bldP spid="736" grpId="5" animBg="1" advAuto="0"/>
      <p:bldP spid="738" grpId="6" animBg="1" advAuto="0"/>
      <p:bldP spid="740" grpId="4" animBg="1" advAuto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Why not type safety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Why not type safety?</a:t>
            </a:r>
          </a:p>
        </p:txBody>
      </p:sp>
      <p:sp>
        <p:nvSpPr>
          <p:cNvPr id="745" name="C/C++ often chosen for performance reason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42264" indent="-342264" defTabSz="449833">
              <a:spcBef>
                <a:spcPts val="3200"/>
              </a:spcBef>
              <a:defRPr sz="2772"/>
            </a:pPr>
            <a:r>
              <a:t>C/C++ often chosen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for performance</a:t>
            </a:r>
            <a:r>
              <a:t> reasons</a:t>
            </a:r>
          </a:p>
          <a:p>
            <a:pPr marL="684529" lvl="1" indent="-342264" defTabSz="449833">
              <a:spcBef>
                <a:spcPts val="1100"/>
              </a:spcBef>
              <a:defRPr sz="2772"/>
            </a:pPr>
            <a:r>
              <a:t>Manual memory management</a:t>
            </a:r>
          </a:p>
          <a:p>
            <a:pPr marL="684529" lvl="1" indent="-342264" defTabSz="449833">
              <a:spcBef>
                <a:spcPts val="1100"/>
              </a:spcBef>
              <a:defRPr sz="2772"/>
            </a:pPr>
            <a:r>
              <a:t>Tight control over object layouts</a:t>
            </a:r>
          </a:p>
          <a:p>
            <a:pPr marL="684529" lvl="1" indent="-342264" defTabSz="449833">
              <a:spcBef>
                <a:spcPts val="1100"/>
              </a:spcBef>
              <a:defRPr sz="2772"/>
            </a:pPr>
            <a:r>
              <a:t>Interaction with low-level hardware</a:t>
            </a:r>
          </a:p>
          <a:p>
            <a:pPr marL="342264" indent="-342264" defTabSz="449833">
              <a:spcBef>
                <a:spcPts val="3200"/>
              </a:spcBef>
              <a:defRPr sz="2772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Enforcement </a:t>
            </a:r>
            <a:r>
              <a:t>of type safety is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t>typically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expensive</a:t>
            </a:r>
          </a:p>
          <a:p>
            <a:pPr marL="684529" lvl="1" indent="-342264" defTabSz="449833">
              <a:spcBef>
                <a:spcPts val="1100"/>
              </a:spcBef>
              <a:defRPr sz="2772"/>
            </a:pPr>
            <a:r>
              <a:rPr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rPr>
              <a:t>Garbage collection</a:t>
            </a:r>
            <a:r>
              <a:rPr>
                <a:solidFill>
                  <a:schemeClr val="accent1"/>
                </a:solidFill>
              </a:rPr>
              <a:t> </a:t>
            </a:r>
            <a:r>
              <a:t>avoids temporal violations</a:t>
            </a:r>
          </a:p>
          <a:p>
            <a:pPr marL="1026794" lvl="2" indent="-342264" defTabSz="449833">
              <a:spcBef>
                <a:spcPts val="1100"/>
              </a:spcBef>
              <a:defRPr sz="2772"/>
            </a:pPr>
            <a:r>
              <a:t>Can be as fast as malloc/free, often uses much more memory</a:t>
            </a:r>
          </a:p>
          <a:p>
            <a:pPr marL="684529" lvl="1" indent="-342264" defTabSz="449833">
              <a:spcBef>
                <a:spcPts val="1100"/>
              </a:spcBef>
              <a:defRPr sz="2772"/>
            </a:pPr>
            <a:r>
              <a:rPr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rPr>
              <a:t>Bounds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t>and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rPr>
              <a:t>null-pointer checks</a:t>
            </a:r>
            <a:r>
              <a:t> avoid spatial violations </a:t>
            </a:r>
          </a:p>
          <a:p>
            <a:pPr marL="684529" lvl="1" indent="-342264" defTabSz="449833">
              <a:spcBef>
                <a:spcPts val="1100"/>
              </a:spcBef>
              <a:defRPr sz="2772"/>
            </a:pPr>
            <a:r>
              <a:rPr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rPr>
              <a:t>Hiding</a:t>
            </a:r>
            <a:r>
              <a:t> </a:t>
            </a:r>
            <a:r>
              <a:rPr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rPr>
              <a:t>representation</a:t>
            </a:r>
            <a:r>
              <a:t> may </a:t>
            </a:r>
            <a:r>
              <a:rPr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rPr>
              <a:t>inhibit optimization</a:t>
            </a:r>
            <a:endParaRPr>
              <a:solidFill>
                <a:schemeClr val="accent1"/>
              </a:solidFill>
            </a:endParaRPr>
          </a:p>
          <a:p>
            <a:pPr marL="1026794" lvl="2" indent="-342264" defTabSz="449833">
              <a:spcBef>
                <a:spcPts val="1100"/>
              </a:spcBef>
              <a:defRPr sz="2772"/>
            </a:pPr>
            <a:r>
              <a:t>Many C-style casts, pointer arithmetic, &amp; operator, not allowed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7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74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5" grpId="1" build="p" animBg="1" advAuto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A new hope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new hope?</a:t>
            </a:r>
          </a:p>
        </p:txBody>
      </p:sp>
      <p:sp>
        <p:nvSpPr>
          <p:cNvPr id="748" name="Many applications do not need C/C++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Many applications do not need C/C++</a:t>
            </a:r>
          </a:p>
          <a:p>
            <a:pPr lvl="1">
              <a:defRPr sz="3400"/>
            </a:pPr>
            <a:r>
              <a:t>Or the risks that come with it</a:t>
            </a:r>
          </a:p>
          <a:p>
            <a:r>
              <a:t>New languages aim to provide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similar features</a:t>
            </a:r>
            <a:r>
              <a:t> to C/C++ while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remaining type safe</a:t>
            </a:r>
          </a:p>
          <a:p>
            <a:pPr lvl="1">
              <a:defRPr sz="3400"/>
            </a:pPr>
            <a:r>
              <a:t>Google’s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Go</a:t>
            </a:r>
            <a:r>
              <a:t>,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t>Mozilla’s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Rust</a:t>
            </a:r>
            <a:r>
              <a:t>, Apple’s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Swift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8" grpId="1" build="p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Benign outcom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Benign outcome</a:t>
            </a:r>
          </a:p>
        </p:txBody>
      </p:sp>
      <p:sp>
        <p:nvSpPr>
          <p:cNvPr id="620" name="void func(char *arg1)…"/>
          <p:cNvSpPr txBox="1"/>
          <p:nvPr/>
        </p:nvSpPr>
        <p:spPr>
          <a:xfrm>
            <a:off x="3768327" y="2280641"/>
            <a:ext cx="5468145" cy="40894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void </a:t>
            </a:r>
            <a:r>
              <a:rPr dirty="0" err="1"/>
              <a:t>func</a:t>
            </a:r>
            <a:r>
              <a:rPr dirty="0"/>
              <a:t>(char *arg1)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{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char buffer[4];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</a:t>
            </a:r>
            <a:r>
              <a:rPr dirty="0" err="1"/>
              <a:t>strcpy</a:t>
            </a:r>
            <a:r>
              <a:rPr dirty="0"/>
              <a:t>(buffer, arg1);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...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}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endParaRPr dirty="0"/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rPr dirty="0" err="1"/>
              <a:t>int</a:t>
            </a:r>
            <a:r>
              <a:rPr dirty="0"/>
              <a:t> main()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{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char *</a:t>
            </a:r>
            <a:r>
              <a:rPr dirty="0" err="1"/>
              <a:t>mystr</a:t>
            </a:r>
            <a:r>
              <a:rPr dirty="0"/>
              <a:t> = </a:t>
            </a:r>
            <a:r>
              <a:rPr lang="en-US" dirty="0" smtClean="0"/>
              <a:t>"</a:t>
            </a:r>
            <a:r>
              <a:rPr dirty="0" err="1" smtClean="0"/>
              <a:t>AuthMe</a:t>
            </a:r>
            <a:r>
              <a:rPr dirty="0" smtClean="0"/>
              <a:t>!</a:t>
            </a:r>
            <a:r>
              <a:rPr lang="en-US" dirty="0" smtClean="0"/>
              <a:t>"</a:t>
            </a:r>
            <a:r>
              <a:rPr dirty="0" smtClean="0"/>
              <a:t>;</a:t>
            </a:r>
            <a:endParaRPr dirty="0"/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</a:t>
            </a:r>
            <a:r>
              <a:rPr dirty="0" err="1"/>
              <a:t>func</a:t>
            </a:r>
            <a:r>
              <a:rPr dirty="0"/>
              <a:t>(</a:t>
            </a:r>
            <a:r>
              <a:rPr dirty="0" err="1"/>
              <a:t>mystr</a:t>
            </a:r>
            <a:r>
              <a:rPr dirty="0"/>
              <a:t>);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...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}</a:t>
            </a:r>
          </a:p>
        </p:txBody>
      </p:sp>
      <p:sp>
        <p:nvSpPr>
          <p:cNvPr id="621" name="Rectangle"/>
          <p:cNvSpPr/>
          <p:nvPr/>
        </p:nvSpPr>
        <p:spPr>
          <a:xfrm>
            <a:off x="1336369" y="8111890"/>
            <a:ext cx="10220969" cy="66563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2" name="&amp;arg1"/>
          <p:cNvSpPr/>
          <p:nvPr/>
        </p:nvSpPr>
        <p:spPr>
          <a:xfrm>
            <a:off x="9324846" y="8146234"/>
            <a:ext cx="1584343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1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&amp;arg1</a:t>
            </a:r>
          </a:p>
        </p:txBody>
      </p:sp>
      <p:sp>
        <p:nvSpPr>
          <p:cNvPr id="623" name="00 00 00 00"/>
          <p:cNvSpPr/>
          <p:nvPr/>
        </p:nvSpPr>
        <p:spPr>
          <a:xfrm>
            <a:off x="2283074" y="8146234"/>
            <a:ext cx="2292047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00 00 00 00</a:t>
            </a:r>
          </a:p>
        </p:txBody>
      </p:sp>
      <p:sp>
        <p:nvSpPr>
          <p:cNvPr id="624" name="buffer"/>
          <p:cNvSpPr txBox="1"/>
          <p:nvPr/>
        </p:nvSpPr>
        <p:spPr>
          <a:xfrm>
            <a:off x="2823218" y="8860483"/>
            <a:ext cx="121175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buffer</a:t>
            </a:r>
          </a:p>
        </p:txBody>
      </p:sp>
      <p:sp>
        <p:nvSpPr>
          <p:cNvPr id="625" name="A  u  t  h"/>
          <p:cNvSpPr/>
          <p:nvPr/>
        </p:nvSpPr>
        <p:spPr>
          <a:xfrm>
            <a:off x="2283074" y="8146234"/>
            <a:ext cx="2292047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A  u  t  h</a:t>
            </a:r>
          </a:p>
        </p:txBody>
      </p:sp>
      <p:sp>
        <p:nvSpPr>
          <p:cNvPr id="626" name="Upon return, sets %ebp to 0x0021654d"/>
          <p:cNvSpPr txBox="1"/>
          <p:nvPr/>
        </p:nvSpPr>
        <p:spPr>
          <a:xfrm>
            <a:off x="2694682" y="6673371"/>
            <a:ext cx="7615437" cy="590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2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Upon return, sets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%ebp</a:t>
            </a:r>
            <a:r>
              <a:t> to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0x0021654d</a:t>
            </a:r>
          </a:p>
        </p:txBody>
      </p:sp>
      <p:grpSp>
        <p:nvGrpSpPr>
          <p:cNvPr id="631" name="Group"/>
          <p:cNvGrpSpPr/>
          <p:nvPr/>
        </p:nvGrpSpPr>
        <p:grpSpPr>
          <a:xfrm>
            <a:off x="4771328" y="7554751"/>
            <a:ext cx="2112977" cy="469901"/>
            <a:chOff x="0" y="0"/>
            <a:chExt cx="2112975" cy="469900"/>
          </a:xfrm>
        </p:grpSpPr>
        <p:sp>
          <p:nvSpPr>
            <p:cNvPr id="627" name="M"/>
            <p:cNvSpPr txBox="1"/>
            <p:nvPr/>
          </p:nvSpPr>
          <p:spPr>
            <a:xfrm>
              <a:off x="0" y="-1"/>
              <a:ext cx="297210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M</a:t>
              </a:r>
            </a:p>
          </p:txBody>
        </p:sp>
        <p:sp>
          <p:nvSpPr>
            <p:cNvPr id="628" name="e"/>
            <p:cNvSpPr txBox="1"/>
            <p:nvPr/>
          </p:nvSpPr>
          <p:spPr>
            <a:xfrm>
              <a:off x="574770" y="-1"/>
              <a:ext cx="297211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e</a:t>
              </a:r>
            </a:p>
          </p:txBody>
        </p:sp>
        <p:sp>
          <p:nvSpPr>
            <p:cNvPr id="629" name="!"/>
            <p:cNvSpPr txBox="1"/>
            <p:nvPr/>
          </p:nvSpPr>
          <p:spPr>
            <a:xfrm>
              <a:off x="1149540" y="-1"/>
              <a:ext cx="297211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!</a:t>
              </a:r>
            </a:p>
          </p:txBody>
        </p:sp>
        <p:sp>
          <p:nvSpPr>
            <p:cNvPr id="630" name="\0"/>
            <p:cNvSpPr txBox="1"/>
            <p:nvPr/>
          </p:nvSpPr>
          <p:spPr>
            <a:xfrm>
              <a:off x="1632856" y="-1"/>
              <a:ext cx="480120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\0</a:t>
              </a:r>
            </a:p>
          </p:txBody>
        </p:sp>
      </p:grpSp>
      <p:sp>
        <p:nvSpPr>
          <p:cNvPr id="632" name="%ebp"/>
          <p:cNvSpPr/>
          <p:nvPr/>
        </p:nvSpPr>
        <p:spPr>
          <a:xfrm>
            <a:off x="4638494" y="8144573"/>
            <a:ext cx="2292046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100">
                <a:solidFill>
                  <a:srgbClr val="1333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%ebp</a:t>
            </a:r>
          </a:p>
        </p:txBody>
      </p:sp>
      <p:sp>
        <p:nvSpPr>
          <p:cNvPr id="633" name="4d 65 21 00"/>
          <p:cNvSpPr/>
          <p:nvPr/>
        </p:nvSpPr>
        <p:spPr>
          <a:xfrm>
            <a:off x="4647245" y="8146825"/>
            <a:ext cx="2292046" cy="596945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5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4d 65 21 00</a:t>
            </a:r>
          </a:p>
        </p:txBody>
      </p:sp>
      <p:sp>
        <p:nvSpPr>
          <p:cNvPr id="634" name="%eip"/>
          <p:cNvSpPr/>
          <p:nvPr/>
        </p:nvSpPr>
        <p:spPr>
          <a:xfrm>
            <a:off x="6988193" y="8146234"/>
            <a:ext cx="2292047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100">
                <a:solidFill>
                  <a:srgbClr val="1333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%eip</a:t>
            </a:r>
          </a:p>
        </p:txBody>
      </p:sp>
      <p:sp>
        <p:nvSpPr>
          <p:cNvPr id="635" name="SEGFAULT (0x00216551)"/>
          <p:cNvSpPr txBox="1"/>
          <p:nvPr/>
        </p:nvSpPr>
        <p:spPr>
          <a:xfrm>
            <a:off x="5159544" y="8882833"/>
            <a:ext cx="549354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SEGFAULT (0x00216551)</a:t>
            </a:r>
          </a:p>
        </p:txBody>
      </p:sp>
    </p:spTree>
    <p:extLst>
      <p:ext uri="{BB962C8B-B14F-4D97-AF65-F5344CB8AC3E}">
        <p14:creationId xmlns:p14="http://schemas.microsoft.com/office/powerpoint/2010/main" val="17264802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1" grpId="0" animBg="1" advAuto="0"/>
      <p:bldP spid="622" grpId="0" animBg="1" advAuto="0"/>
      <p:bldP spid="623" grpId="0" animBg="1" advAuto="0"/>
      <p:bldP spid="624" grpId="0" animBg="1" advAuto="0"/>
      <p:bldP spid="625" grpId="0" animBg="1" advAuto="0"/>
      <p:bldP spid="626" grpId="0" animBg="1" advAuto="0"/>
      <p:bldP spid="631" grpId="0" animBg="1" advAuto="0"/>
      <p:bldP spid="632" grpId="0" animBg="1" advAuto="0"/>
      <p:bldP spid="633" grpId="0" animBg="1" advAuto="0"/>
      <p:bldP spid="634" grpId="0" animBg="1" advAuto="0"/>
      <p:bldP spid="635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Security-relevant outcom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7463">
              <a:defRPr sz="7360"/>
            </a:lvl1pPr>
          </a:lstStyle>
          <a:p>
            <a:r>
              <a:t>Security-relevant outcome</a:t>
            </a:r>
          </a:p>
        </p:txBody>
      </p:sp>
      <p:sp>
        <p:nvSpPr>
          <p:cNvPr id="640" name="void func(char *arg1)…"/>
          <p:cNvSpPr txBox="1"/>
          <p:nvPr/>
        </p:nvSpPr>
        <p:spPr>
          <a:xfrm>
            <a:off x="3548602" y="2125877"/>
            <a:ext cx="5907596" cy="43942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void </a:t>
            </a:r>
            <a:r>
              <a:rPr dirty="0" err="1"/>
              <a:t>func</a:t>
            </a:r>
            <a:r>
              <a:rPr dirty="0"/>
              <a:t>(char *arg1)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{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</a:t>
            </a:r>
            <a:r>
              <a:rPr b="1" dirty="0" err="1"/>
              <a:t>int</a:t>
            </a:r>
            <a:r>
              <a:rPr b="1" dirty="0"/>
              <a:t> authenticated = 0;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char buffer[4];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</a:t>
            </a:r>
            <a:r>
              <a:rPr dirty="0" err="1"/>
              <a:t>strcpy</a:t>
            </a:r>
            <a:r>
              <a:rPr dirty="0"/>
              <a:t>(buffer, arg1);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</a:t>
            </a:r>
            <a:r>
              <a:rPr b="1" dirty="0"/>
              <a:t>if(authenticated) { ...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}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endParaRPr dirty="0"/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rPr dirty="0" err="1"/>
              <a:t>int</a:t>
            </a:r>
            <a:r>
              <a:rPr dirty="0"/>
              <a:t> main()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{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char *</a:t>
            </a:r>
            <a:r>
              <a:rPr dirty="0" err="1"/>
              <a:t>mystr</a:t>
            </a:r>
            <a:r>
              <a:rPr dirty="0"/>
              <a:t> = </a:t>
            </a:r>
            <a:r>
              <a:rPr lang="en-US" dirty="0" smtClean="0"/>
              <a:t>"</a:t>
            </a:r>
            <a:r>
              <a:rPr dirty="0" err="1" smtClean="0"/>
              <a:t>AuthMe</a:t>
            </a:r>
            <a:r>
              <a:rPr dirty="0" smtClean="0"/>
              <a:t>!</a:t>
            </a:r>
            <a:r>
              <a:rPr lang="en-US" dirty="0" smtClean="0"/>
              <a:t>"</a:t>
            </a:r>
            <a:r>
              <a:rPr dirty="0" smtClean="0"/>
              <a:t>;</a:t>
            </a:r>
            <a:endParaRPr dirty="0"/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</a:t>
            </a:r>
            <a:r>
              <a:rPr dirty="0" err="1"/>
              <a:t>func</a:t>
            </a:r>
            <a:r>
              <a:rPr dirty="0"/>
              <a:t>(</a:t>
            </a:r>
            <a:r>
              <a:rPr dirty="0" err="1"/>
              <a:t>mystr</a:t>
            </a:r>
            <a:r>
              <a:rPr dirty="0"/>
              <a:t>);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  ...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}</a:t>
            </a:r>
          </a:p>
        </p:txBody>
      </p:sp>
      <p:sp>
        <p:nvSpPr>
          <p:cNvPr id="641" name="Rectangle"/>
          <p:cNvSpPr/>
          <p:nvPr/>
        </p:nvSpPr>
        <p:spPr>
          <a:xfrm>
            <a:off x="1336369" y="8111890"/>
            <a:ext cx="10220969" cy="66563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2" name="&amp;arg1"/>
          <p:cNvSpPr/>
          <p:nvPr/>
        </p:nvSpPr>
        <p:spPr>
          <a:xfrm>
            <a:off x="9346231" y="8146234"/>
            <a:ext cx="1584343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1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&amp;arg1</a:t>
            </a:r>
          </a:p>
        </p:txBody>
      </p:sp>
      <p:sp>
        <p:nvSpPr>
          <p:cNvPr id="643" name="%eip"/>
          <p:cNvSpPr/>
          <p:nvPr/>
        </p:nvSpPr>
        <p:spPr>
          <a:xfrm>
            <a:off x="8160336" y="8146234"/>
            <a:ext cx="1132257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100">
                <a:solidFill>
                  <a:srgbClr val="1333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%eip</a:t>
            </a:r>
          </a:p>
        </p:txBody>
      </p:sp>
      <p:sp>
        <p:nvSpPr>
          <p:cNvPr id="644" name="%ebp"/>
          <p:cNvSpPr/>
          <p:nvPr/>
        </p:nvSpPr>
        <p:spPr>
          <a:xfrm>
            <a:off x="6974441" y="8146234"/>
            <a:ext cx="1132258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000">
                <a:solidFill>
                  <a:srgbClr val="1333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%ebp</a:t>
            </a:r>
          </a:p>
        </p:txBody>
      </p:sp>
      <p:sp>
        <p:nvSpPr>
          <p:cNvPr id="645" name="00 00 00 00"/>
          <p:cNvSpPr/>
          <p:nvPr/>
        </p:nvSpPr>
        <p:spPr>
          <a:xfrm>
            <a:off x="4628758" y="8146234"/>
            <a:ext cx="2292047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5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00 00 00 00</a:t>
            </a:r>
          </a:p>
        </p:txBody>
      </p:sp>
      <p:sp>
        <p:nvSpPr>
          <p:cNvPr id="646" name="00 00 00 00"/>
          <p:cNvSpPr/>
          <p:nvPr/>
        </p:nvSpPr>
        <p:spPr>
          <a:xfrm>
            <a:off x="2283074" y="8146234"/>
            <a:ext cx="2292047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00 00 00 00</a:t>
            </a:r>
          </a:p>
        </p:txBody>
      </p:sp>
      <p:sp>
        <p:nvSpPr>
          <p:cNvPr id="647" name="authenticated"/>
          <p:cNvSpPr txBox="1"/>
          <p:nvPr/>
        </p:nvSpPr>
        <p:spPr>
          <a:xfrm>
            <a:off x="4528717" y="8864761"/>
            <a:ext cx="249212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authenticated</a:t>
            </a:r>
          </a:p>
        </p:txBody>
      </p:sp>
      <p:sp>
        <p:nvSpPr>
          <p:cNvPr id="648" name="buffer"/>
          <p:cNvSpPr txBox="1"/>
          <p:nvPr/>
        </p:nvSpPr>
        <p:spPr>
          <a:xfrm>
            <a:off x="2823218" y="8864761"/>
            <a:ext cx="121176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buffer</a:t>
            </a:r>
          </a:p>
        </p:txBody>
      </p:sp>
      <p:grpSp>
        <p:nvGrpSpPr>
          <p:cNvPr id="653" name="Group"/>
          <p:cNvGrpSpPr/>
          <p:nvPr/>
        </p:nvGrpSpPr>
        <p:grpSpPr>
          <a:xfrm>
            <a:off x="4749943" y="7554751"/>
            <a:ext cx="2112977" cy="469901"/>
            <a:chOff x="0" y="0"/>
            <a:chExt cx="2112975" cy="469900"/>
          </a:xfrm>
        </p:grpSpPr>
        <p:sp>
          <p:nvSpPr>
            <p:cNvPr id="649" name="M"/>
            <p:cNvSpPr txBox="1"/>
            <p:nvPr/>
          </p:nvSpPr>
          <p:spPr>
            <a:xfrm>
              <a:off x="0" y="-1"/>
              <a:ext cx="297210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M</a:t>
              </a:r>
            </a:p>
          </p:txBody>
        </p:sp>
        <p:sp>
          <p:nvSpPr>
            <p:cNvPr id="650" name="e"/>
            <p:cNvSpPr txBox="1"/>
            <p:nvPr/>
          </p:nvSpPr>
          <p:spPr>
            <a:xfrm>
              <a:off x="574770" y="-1"/>
              <a:ext cx="297211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e</a:t>
              </a:r>
            </a:p>
          </p:txBody>
        </p:sp>
        <p:sp>
          <p:nvSpPr>
            <p:cNvPr id="651" name="!"/>
            <p:cNvSpPr txBox="1"/>
            <p:nvPr/>
          </p:nvSpPr>
          <p:spPr>
            <a:xfrm>
              <a:off x="1149540" y="-1"/>
              <a:ext cx="297211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!</a:t>
              </a:r>
            </a:p>
          </p:txBody>
        </p:sp>
        <p:sp>
          <p:nvSpPr>
            <p:cNvPr id="652" name="\0"/>
            <p:cNvSpPr txBox="1"/>
            <p:nvPr/>
          </p:nvSpPr>
          <p:spPr>
            <a:xfrm>
              <a:off x="1632856" y="-1"/>
              <a:ext cx="480120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t>\0</a:t>
              </a:r>
            </a:p>
          </p:txBody>
        </p:sp>
      </p:grpSp>
      <p:sp>
        <p:nvSpPr>
          <p:cNvPr id="654" name="4d 65 21 00"/>
          <p:cNvSpPr/>
          <p:nvPr/>
        </p:nvSpPr>
        <p:spPr>
          <a:xfrm>
            <a:off x="4626142" y="8143618"/>
            <a:ext cx="2292046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5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4d 65 21 00</a:t>
            </a:r>
          </a:p>
        </p:txBody>
      </p:sp>
      <p:sp>
        <p:nvSpPr>
          <p:cNvPr id="655" name="A  u  t  h"/>
          <p:cNvSpPr/>
          <p:nvPr/>
        </p:nvSpPr>
        <p:spPr>
          <a:xfrm>
            <a:off x="2283074" y="8146234"/>
            <a:ext cx="2292047" cy="5969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A  u  t  h</a:t>
            </a:r>
          </a:p>
        </p:txBody>
      </p:sp>
      <p:sp>
        <p:nvSpPr>
          <p:cNvPr id="656" name="Code still runs; user now ‘authenticated’"/>
          <p:cNvSpPr txBox="1"/>
          <p:nvPr/>
        </p:nvSpPr>
        <p:spPr>
          <a:xfrm>
            <a:off x="2037779" y="7015656"/>
            <a:ext cx="892924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Code still runs; user now ‘authenticated’</a:t>
            </a:r>
          </a:p>
        </p:txBody>
      </p:sp>
      <p:sp>
        <p:nvSpPr>
          <p:cNvPr id="657" name="Rectangle"/>
          <p:cNvSpPr/>
          <p:nvPr/>
        </p:nvSpPr>
        <p:spPr>
          <a:xfrm>
            <a:off x="4115808" y="3726077"/>
            <a:ext cx="3786978" cy="332362"/>
          </a:xfrm>
          <a:prstGeom prst="rect">
            <a:avLst/>
          </a:prstGeom>
          <a:solidFill>
            <a:srgbClr val="E3D101">
              <a:alpha val="47000"/>
            </a:srgbClr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23570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1" grpId="0" animBg="1" advAuto="0"/>
      <p:bldP spid="642" grpId="0" animBg="1" advAuto="0"/>
      <p:bldP spid="643" grpId="0" animBg="1" advAuto="0"/>
      <p:bldP spid="644" grpId="0" animBg="1" advAuto="0"/>
      <p:bldP spid="645" grpId="0" animBg="1" advAuto="0"/>
      <p:bldP spid="646" grpId="0" animBg="1" advAuto="0"/>
      <p:bldP spid="647" grpId="0" animBg="1" advAuto="0"/>
      <p:bldP spid="648" grpId="0" animBg="1" advAuto="0"/>
      <p:bldP spid="653" grpId="0" animBg="1" advAuto="0"/>
      <p:bldP spid="654" grpId="0" animBg="1" advAuto="0"/>
      <p:bldP spid="655" grpId="0" animBg="1" advAuto="0"/>
      <p:bldP spid="656" grpId="0" animBg="1" advAuto="0"/>
      <p:bldP spid="657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Could it be worse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defRPr sz="6240"/>
            </a:lvl1pPr>
          </a:lstStyle>
          <a:p>
            <a:r>
              <a:t>Could it be worse?</a:t>
            </a:r>
          </a:p>
        </p:txBody>
      </p:sp>
      <p:sp>
        <p:nvSpPr>
          <p:cNvPr id="660" name="void func(char *arg1)…"/>
          <p:cNvSpPr txBox="1"/>
          <p:nvPr/>
        </p:nvSpPr>
        <p:spPr>
          <a:xfrm>
            <a:off x="4287051" y="2898773"/>
            <a:ext cx="4430698" cy="15367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void func(char *arg1)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{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    char buffer[4];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    strcpy(buffer, arg1);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    ...</a:t>
            </a:r>
          </a:p>
          <a:p>
            <a:pPr algn="l"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}</a:t>
            </a:r>
          </a:p>
        </p:txBody>
      </p:sp>
      <p:sp>
        <p:nvSpPr>
          <p:cNvPr id="661" name="Rectangle"/>
          <p:cNvSpPr/>
          <p:nvPr/>
        </p:nvSpPr>
        <p:spPr>
          <a:xfrm>
            <a:off x="2669536" y="5715304"/>
            <a:ext cx="7665727" cy="49922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2" name="&amp;mystr"/>
          <p:cNvSpPr/>
          <p:nvPr/>
        </p:nvSpPr>
        <p:spPr>
          <a:xfrm>
            <a:off x="6463618" y="5741063"/>
            <a:ext cx="1188258" cy="447708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/>
            </a:lvl1pPr>
          </a:lstStyle>
          <a:p>
            <a:r>
              <a:t>&amp;mystr</a:t>
            </a:r>
          </a:p>
        </p:txBody>
      </p:sp>
      <p:sp>
        <p:nvSpPr>
          <p:cNvPr id="663" name="%eip"/>
          <p:cNvSpPr/>
          <p:nvPr/>
        </p:nvSpPr>
        <p:spPr>
          <a:xfrm>
            <a:off x="5574196" y="5741063"/>
            <a:ext cx="849194" cy="447708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>
                <a:solidFill>
                  <a:srgbClr val="1333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%eip</a:t>
            </a:r>
          </a:p>
        </p:txBody>
      </p:sp>
      <p:sp>
        <p:nvSpPr>
          <p:cNvPr id="664" name="%ebp"/>
          <p:cNvSpPr/>
          <p:nvPr/>
        </p:nvSpPr>
        <p:spPr>
          <a:xfrm>
            <a:off x="4684776" y="5741063"/>
            <a:ext cx="849193" cy="447708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2200">
                <a:solidFill>
                  <a:srgbClr val="1333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%ebp</a:t>
            </a:r>
          </a:p>
        </p:txBody>
      </p:sp>
      <p:sp>
        <p:nvSpPr>
          <p:cNvPr id="665" name="00 00 00 00"/>
          <p:cNvSpPr/>
          <p:nvPr/>
        </p:nvSpPr>
        <p:spPr>
          <a:xfrm>
            <a:off x="2925513" y="5741063"/>
            <a:ext cx="1719035" cy="447708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defRPr sz="18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00 00 00 00</a:t>
            </a:r>
          </a:p>
        </p:txBody>
      </p:sp>
      <p:sp>
        <p:nvSpPr>
          <p:cNvPr id="666" name="buffer"/>
          <p:cNvSpPr txBox="1"/>
          <p:nvPr/>
        </p:nvSpPr>
        <p:spPr>
          <a:xfrm>
            <a:off x="3237578" y="6252970"/>
            <a:ext cx="109490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2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buffer</a:t>
            </a:r>
          </a:p>
        </p:txBody>
      </p:sp>
      <p:sp>
        <p:nvSpPr>
          <p:cNvPr id="667" name="strcpy will let you write as much as you want (til a ‘\0’)"/>
          <p:cNvSpPr txBox="1"/>
          <p:nvPr/>
        </p:nvSpPr>
        <p:spPr>
          <a:xfrm>
            <a:off x="785725" y="6891145"/>
            <a:ext cx="11433350" cy="603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sz="34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latin typeface="Courier"/>
                <a:ea typeface="Courier"/>
                <a:cs typeface="Courier"/>
                <a:sym typeface="Courier"/>
              </a:rPr>
              <a:t>strcpy</a:t>
            </a:r>
            <a:r>
              <a:t> will let you write as much as you want (til a ‘\0’)</a:t>
            </a:r>
          </a:p>
        </p:txBody>
      </p:sp>
      <p:grpSp>
        <p:nvGrpSpPr>
          <p:cNvPr id="670" name="Group"/>
          <p:cNvGrpSpPr/>
          <p:nvPr/>
        </p:nvGrpSpPr>
        <p:grpSpPr>
          <a:xfrm>
            <a:off x="3009552" y="5108538"/>
            <a:ext cx="7251733" cy="856379"/>
            <a:chOff x="0" y="-55562"/>
            <a:chExt cx="7251732" cy="856378"/>
          </a:xfrm>
        </p:grpSpPr>
        <p:sp>
          <p:nvSpPr>
            <p:cNvPr id="668" name="Line"/>
            <p:cNvSpPr/>
            <p:nvPr/>
          </p:nvSpPr>
          <p:spPr>
            <a:xfrm>
              <a:off x="0" y="800816"/>
              <a:ext cx="6985694" cy="1"/>
            </a:xfrm>
            <a:prstGeom prst="line">
              <a:avLst/>
            </a:prstGeom>
            <a:noFill/>
            <a:ln w="76200" cap="flat">
              <a:solidFill>
                <a:schemeClr val="accent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200"/>
              </a:pPr>
              <a:endParaRPr/>
            </a:p>
          </p:txBody>
        </p:sp>
        <p:sp>
          <p:nvSpPr>
            <p:cNvPr id="669" name="All ours!"/>
            <p:cNvSpPr txBox="1"/>
            <p:nvPr/>
          </p:nvSpPr>
          <p:spPr>
            <a:xfrm>
              <a:off x="5411596" y="-55563"/>
              <a:ext cx="1840137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3400" b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All ours!</a:t>
              </a:r>
            </a:p>
          </p:txBody>
        </p:sp>
      </p:grpSp>
      <p:sp>
        <p:nvSpPr>
          <p:cNvPr id="671" name="What could you write to memory to wreak havoc?"/>
          <p:cNvSpPr txBox="1"/>
          <p:nvPr/>
        </p:nvSpPr>
        <p:spPr>
          <a:xfrm>
            <a:off x="1371438" y="7423139"/>
            <a:ext cx="10261924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34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What could you write to memory to wreak havoc?</a:t>
            </a:r>
          </a:p>
        </p:txBody>
      </p:sp>
      <p:pic>
        <p:nvPicPr>
          <p:cNvPr id="672" name="Code!" descr="Code!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0594993">
            <a:off x="4239354" y="3968749"/>
            <a:ext cx="4255159" cy="1816102"/>
          </a:xfrm>
          <a:prstGeom prst="rect">
            <a:avLst/>
          </a:prstGeom>
          <a:effectLst>
            <a:outerShdw dir="5400000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34374837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7" grpId="0" animBg="1" advAuto="0"/>
      <p:bldP spid="670" grpId="0" animBg="1" advAuto="0"/>
      <p:bldP spid="671" grpId="0" animBg="1" advAuto="0"/>
      <p:bldP spid="672" grpId="0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990</TotalTime>
  <Words>4060</Words>
  <Application>Microsoft Office PowerPoint</Application>
  <PresentationFormat>Custom</PresentationFormat>
  <Paragraphs>756</Paragraphs>
  <Slides>69</Slides>
  <Notes>15</Notes>
  <HiddenSlides>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White</vt:lpstr>
      <vt:lpstr>Memory safety, continued</vt:lpstr>
      <vt:lpstr>Today’s agenda</vt:lpstr>
      <vt:lpstr>Review of Stack During Execution</vt:lpstr>
      <vt:lpstr>Stack and functions: Summary</vt:lpstr>
      <vt:lpstr>Buffer overflows from 10,000 ft</vt:lpstr>
      <vt:lpstr>Benign outcome</vt:lpstr>
      <vt:lpstr>Benign outcome</vt:lpstr>
      <vt:lpstr>Security-relevant outcome</vt:lpstr>
      <vt:lpstr>Could it be worse?</vt:lpstr>
      <vt:lpstr>Aside: User-supplied strings</vt:lpstr>
      <vt:lpstr>Code Injection</vt:lpstr>
      <vt:lpstr>Code Injection: Main idea</vt:lpstr>
      <vt:lpstr>This is nontrivial</vt:lpstr>
      <vt:lpstr>Challenge 1</vt:lpstr>
      <vt:lpstr>What code to run?</vt:lpstr>
      <vt:lpstr>Shellcode</vt:lpstr>
      <vt:lpstr>Challenge 2</vt:lpstr>
      <vt:lpstr>Stack and functions: Summary</vt:lpstr>
      <vt:lpstr>Hijacking the saved %eip</vt:lpstr>
      <vt:lpstr>Hijacking the saved %eip</vt:lpstr>
      <vt:lpstr>Challenge 3</vt:lpstr>
      <vt:lpstr>Improving our chances: nop sleds</vt:lpstr>
      <vt:lpstr>Putting it all together</vt:lpstr>
      <vt:lpstr>PowerPoint Presentation</vt:lpstr>
      <vt:lpstr>Some gdb commands</vt:lpstr>
      <vt:lpstr>PowerPoint Presentation</vt:lpstr>
      <vt:lpstr>Other memory exploits</vt:lpstr>
      <vt:lpstr>Other attacks</vt:lpstr>
      <vt:lpstr>Heap overflow</vt:lpstr>
      <vt:lpstr>Heap overflow</vt:lpstr>
      <vt:lpstr>Heap overflow variants</vt:lpstr>
      <vt:lpstr>Integer overflow</vt:lpstr>
      <vt:lpstr>Corrupting data</vt:lpstr>
      <vt:lpstr>Stale memory </vt:lpstr>
      <vt:lpstr>Stale memory </vt:lpstr>
      <vt:lpstr>PowerPoint Presentation</vt:lpstr>
      <vt:lpstr>Format string vulnerabilities</vt:lpstr>
      <vt:lpstr>Formatted I/O</vt:lpstr>
      <vt:lpstr>What’s the difference?</vt:lpstr>
      <vt:lpstr>printf implementation</vt:lpstr>
      <vt:lpstr>PowerPoint Presentation</vt:lpstr>
      <vt:lpstr>Format string vulnerabilities</vt:lpstr>
      <vt:lpstr>Why is this a buffer overflow?</vt:lpstr>
      <vt:lpstr>Vulnerability prevalence</vt:lpstr>
      <vt:lpstr>Time to switch hats</vt:lpstr>
      <vt:lpstr>Defenses</vt:lpstr>
      <vt:lpstr>Stepping back</vt:lpstr>
      <vt:lpstr>Outline</vt:lpstr>
      <vt:lpstr>Memory Safety</vt:lpstr>
      <vt:lpstr>What is memory safety?</vt:lpstr>
      <vt:lpstr>Spatial safety</vt:lpstr>
      <vt:lpstr>Examples</vt:lpstr>
      <vt:lpstr>Visualized example</vt:lpstr>
      <vt:lpstr>No buffer overflows</vt:lpstr>
      <vt:lpstr>No format string attacks</vt:lpstr>
      <vt:lpstr>Temporal safety</vt:lpstr>
      <vt:lpstr>No dangling pointers</vt:lpstr>
      <vt:lpstr>Integer overflows?</vt:lpstr>
      <vt:lpstr>How to get memory safety?</vt:lpstr>
      <vt:lpstr>C and C++ still very popular</vt:lpstr>
      <vt:lpstr>Memory safety for C</vt:lpstr>
      <vt:lpstr>Research progress</vt:lpstr>
      <vt:lpstr>Type Safety</vt:lpstr>
      <vt:lpstr>Type safety</vt:lpstr>
      <vt:lpstr>Aside: Dynamic Typing</vt:lpstr>
      <vt:lpstr>Enforce invariants</vt:lpstr>
      <vt:lpstr>Types for Security</vt:lpstr>
      <vt:lpstr>Why not type safety?</vt:lpstr>
      <vt:lpstr>A new hope?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Memory safety, continued</dc:title>
  <cp:lastModifiedBy>Dachman</cp:lastModifiedBy>
  <cp:revision>10</cp:revision>
  <cp:lastPrinted>2017-09-06T13:43:05Z</cp:lastPrinted>
  <dcterms:modified xsi:type="dcterms:W3CDTF">2017-09-06T17:07:47Z</dcterms:modified>
</cp:coreProperties>
</file>