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06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3004800" cy="9753600"/>
  <p:notesSz cx="6985000" cy="92837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47" autoAdjust="0"/>
  </p:normalViewPr>
  <p:slideViewPr>
    <p:cSldViewPr>
      <p:cViewPr>
        <p:scale>
          <a:sx n="60" d="100"/>
          <a:sy n="60" d="100"/>
        </p:scale>
        <p:origin x="-1392" y="-22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4DF1CECD-9D99-46AB-BCBC-49188B416435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E2116991-7D60-498A-AD61-4CB44F226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769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</p:spPr>
        <p:txBody>
          <a:bodyPr lIns="92958" tIns="46479" rIns="92958" bIns="46479"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xfrm>
            <a:off x="931334" y="4409758"/>
            <a:ext cx="5122333" cy="4177665"/>
          </a:xfrm>
          <a:prstGeom prst="rect">
            <a:avLst/>
          </a:prstGeom>
        </p:spPr>
        <p:txBody>
          <a:bodyPr lIns="92958" tIns="46479" rIns="92958" bIns="4647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882234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8" name="Shape 8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25000"/>
              </a:lnSpc>
              <a:defRPr sz="2400">
                <a:latin typeface="Avenir Roman"/>
                <a:ea typeface="Avenir Roman"/>
                <a:cs typeface="Avenir Roman"/>
                <a:sym typeface="Avenir Roman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8" name="Shape 5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7" name="Shape 6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 sz="24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7" name="Shape 7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2" name="Shape 7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4" name="Shape 7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3" name="Shape 7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any ideas of how we could do that? (if you’ve seen this before don’t give it away)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03257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2890837"/>
            <a:ext cx="8324852" cy="4979269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419805" indent="-419805">
              <a:defRPr sz="3400"/>
            </a:lvl1pPr>
            <a:lvl2pPr marL="875530" indent="-431030">
              <a:spcBef>
                <a:spcPts val="500"/>
              </a:spcBef>
              <a:buSzPct val="57000"/>
              <a:defRPr sz="3200"/>
            </a:lvl2pPr>
            <a:lvl3pPr marL="1284111" indent="-395111">
              <a:spcBef>
                <a:spcPts val="500"/>
              </a:spcBef>
              <a:buChar char="-"/>
              <a:defRPr sz="2400"/>
            </a:lvl3pPr>
            <a:lvl4pPr marL="1728611" indent="-395111">
              <a:spcBef>
                <a:spcPts val="500"/>
              </a:spcBef>
              <a:buChar char="-"/>
              <a:defRPr sz="2400"/>
            </a:lvl4pPr>
            <a:lvl5pPr marL="2173111" indent="-395111">
              <a:spcBef>
                <a:spcPts val="500"/>
              </a:spcBef>
              <a:buChar char="-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03257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2890837"/>
            <a:ext cx="8324852" cy="4979269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419805" indent="-419805">
              <a:defRPr sz="3400"/>
            </a:lvl1pPr>
            <a:lvl2pPr marL="875530" indent="-431030">
              <a:spcBef>
                <a:spcPts val="500"/>
              </a:spcBef>
              <a:buSzPct val="57000"/>
              <a:defRPr sz="3200"/>
            </a:lvl2pPr>
            <a:lvl3pPr marL="1284111" indent="-395111">
              <a:spcBef>
                <a:spcPts val="500"/>
              </a:spcBef>
              <a:buChar char="-"/>
              <a:defRPr sz="2400"/>
            </a:lvl3pPr>
            <a:lvl4pPr marL="1728611" indent="-395111">
              <a:spcBef>
                <a:spcPts val="500"/>
              </a:spcBef>
              <a:buChar char="-"/>
              <a:defRPr sz="2400"/>
            </a:lvl4pPr>
            <a:lvl5pPr marL="2173111" indent="-395111">
              <a:spcBef>
                <a:spcPts val="500"/>
              </a:spcBef>
              <a:buChar char="-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03257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2890837"/>
            <a:ext cx="8324852" cy="4979269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419805" indent="-419805">
              <a:defRPr sz="3400"/>
            </a:lvl1pPr>
            <a:lvl2pPr marL="875530" indent="-431030">
              <a:spcBef>
                <a:spcPts val="500"/>
              </a:spcBef>
              <a:buSzPct val="57000"/>
              <a:defRPr sz="3200"/>
            </a:lvl2pPr>
            <a:lvl3pPr marL="1284111" indent="-395111">
              <a:spcBef>
                <a:spcPts val="500"/>
              </a:spcBef>
              <a:buChar char="-"/>
              <a:defRPr sz="2400"/>
            </a:lvl3pPr>
            <a:lvl4pPr marL="1728611" indent="-395111">
              <a:spcBef>
                <a:spcPts val="500"/>
              </a:spcBef>
              <a:buChar char="-"/>
              <a:defRPr sz="2400"/>
            </a:lvl4pPr>
            <a:lvl5pPr marL="2173111" indent="-395111">
              <a:spcBef>
                <a:spcPts val="500"/>
              </a:spcBef>
              <a:buChar char="-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03257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2890837"/>
            <a:ext cx="8324852" cy="4979269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419805" indent="-419805">
              <a:defRPr sz="3400"/>
            </a:lvl1pPr>
            <a:lvl2pPr marL="875530" indent="-431030">
              <a:spcBef>
                <a:spcPts val="500"/>
              </a:spcBef>
              <a:buSzPct val="57000"/>
              <a:defRPr sz="3200"/>
            </a:lvl2pPr>
            <a:lvl3pPr marL="1284111" indent="-395111">
              <a:spcBef>
                <a:spcPts val="500"/>
              </a:spcBef>
              <a:buChar char="-"/>
              <a:defRPr sz="2400"/>
            </a:lvl3pPr>
            <a:lvl4pPr marL="1728611" indent="-395111">
              <a:spcBef>
                <a:spcPts val="500"/>
              </a:spcBef>
              <a:buChar char="-"/>
              <a:defRPr sz="2400"/>
            </a:lvl4pPr>
            <a:lvl5pPr marL="2173111" indent="-395111">
              <a:spcBef>
                <a:spcPts val="500"/>
              </a:spcBef>
              <a:buChar char="-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03257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2890837"/>
            <a:ext cx="8324852" cy="4979269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419805" indent="-419805">
              <a:defRPr sz="3400"/>
            </a:lvl1pPr>
            <a:lvl2pPr marL="875530" indent="-431030">
              <a:spcBef>
                <a:spcPts val="500"/>
              </a:spcBef>
              <a:buSzPct val="57000"/>
              <a:defRPr sz="3200"/>
            </a:lvl2pPr>
            <a:lvl3pPr marL="1284111" indent="-395111">
              <a:spcBef>
                <a:spcPts val="500"/>
              </a:spcBef>
              <a:buChar char="-"/>
              <a:defRPr sz="2400"/>
            </a:lvl3pPr>
            <a:lvl4pPr marL="1728611" indent="-395111">
              <a:spcBef>
                <a:spcPts val="500"/>
              </a:spcBef>
              <a:buChar char="-"/>
              <a:defRPr sz="2400"/>
            </a:lvl4pPr>
            <a:lvl5pPr marL="2173111" indent="-395111">
              <a:spcBef>
                <a:spcPts val="500"/>
              </a:spcBef>
              <a:buChar char="-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137676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228850"/>
            <a:ext cx="11099800" cy="6639025"/>
          </a:xfrm>
          <a:prstGeom prst="rect">
            <a:avLst/>
          </a:prstGeom>
        </p:spPr>
        <p:txBody>
          <a:bodyPr anchor="t"/>
          <a:lstStyle>
            <a:lvl2pPr>
              <a:spcBef>
                <a:spcPts val="500"/>
              </a:spcBef>
              <a:buSzPct val="57000"/>
              <a:defRPr sz="3300"/>
            </a:lvl2pPr>
            <a:lvl3pPr>
              <a:spcBef>
                <a:spcPts val="500"/>
              </a:spcBef>
              <a:buChar char="-"/>
              <a:defRPr sz="2700"/>
            </a:lvl3pPr>
            <a:lvl4pPr>
              <a:spcBef>
                <a:spcPts val="500"/>
              </a:spcBef>
              <a:buChar char="-"/>
              <a:defRPr sz="2700"/>
            </a:lvl4pPr>
            <a:lvl5pPr>
              <a:spcBef>
                <a:spcPts val="500"/>
              </a:spcBef>
              <a:buChar char="-"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03257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2890837"/>
            <a:ext cx="8324852" cy="4979269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419805" indent="-419805">
              <a:defRPr sz="3400"/>
            </a:lvl1pPr>
            <a:lvl2pPr marL="875530" indent="-431030">
              <a:spcBef>
                <a:spcPts val="500"/>
              </a:spcBef>
              <a:buSzPct val="57000"/>
              <a:defRPr sz="3200"/>
            </a:lvl2pPr>
            <a:lvl3pPr marL="1284111" indent="-395111">
              <a:spcBef>
                <a:spcPts val="500"/>
              </a:spcBef>
              <a:buChar char="-"/>
              <a:defRPr sz="2400"/>
            </a:lvl3pPr>
            <a:lvl4pPr marL="1728611" indent="-395111">
              <a:spcBef>
                <a:spcPts val="500"/>
              </a:spcBef>
              <a:buChar char="-"/>
              <a:defRPr sz="2400"/>
            </a:lvl4pPr>
            <a:lvl5pPr marL="2173111" indent="-395111">
              <a:spcBef>
                <a:spcPts val="500"/>
              </a:spcBef>
              <a:buChar char="-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spcBef>
                <a:spcPts val="1500"/>
              </a:spcBef>
            </a:lvl2pPr>
            <a:lvl3pPr>
              <a:spcBef>
                <a:spcPts val="1500"/>
              </a:spcBef>
            </a:lvl3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eb.nvd.nist.gov/view/vuln/statistics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cwe.mitre.org/top25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lliesimpson.com/wp-content/uploads/2011/03/memory-lane.jp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clipartpanda.com/injection-clipart-color-medical-injection-21941863.jp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pectrum.ieee.org/computing/software/the-2016-top-programming-languag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asted-image.tif" descr="pasted-image.ti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9653" b="965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3" name="Memory Safety and Buffer Overflow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62204">
              <a:defRPr sz="4960"/>
            </a:lvl1pPr>
          </a:lstStyle>
          <a:p>
            <a:r>
              <a:t>Memory Safety and Buffer Overflows</a:t>
            </a:r>
          </a:p>
        </p:txBody>
      </p:sp>
      <p:sp>
        <p:nvSpPr>
          <p:cNvPr id="184" name="(with material from Mike Hicks and Dave Levin)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2400" dirty="0"/>
              <a:t>(with material from Mike </a:t>
            </a:r>
            <a:r>
              <a:rPr sz="2400" dirty="0" smtClean="0"/>
              <a:t>Hicks</a:t>
            </a:r>
            <a:r>
              <a:rPr lang="en-US" sz="2400" dirty="0" smtClean="0"/>
              <a:t>, </a:t>
            </a:r>
            <a:r>
              <a:rPr sz="2400" dirty="0" smtClean="0"/>
              <a:t>Dave Levin</a:t>
            </a:r>
            <a:r>
              <a:rPr lang="en-US" sz="2400" dirty="0" smtClean="0"/>
              <a:t> and Michelle </a:t>
            </a:r>
            <a:r>
              <a:rPr lang="en-US" sz="2400" dirty="0" err="1" smtClean="0"/>
              <a:t>Mazurek</a:t>
            </a:r>
            <a:r>
              <a:rPr sz="2400" dirty="0" smtClean="0"/>
              <a:t>)</a:t>
            </a:r>
            <a:endParaRPr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990600"/>
            <a:ext cx="11049000" cy="1032571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And a More Recent Example:</a:t>
            </a:r>
            <a:endParaRPr lang="en-US" sz="6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2209800"/>
            <a:ext cx="8510587" cy="549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6610350"/>
            <a:ext cx="84582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5225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ren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Trends</a:t>
            </a:r>
          </a:p>
        </p:txBody>
      </p:sp>
      <p:sp>
        <p:nvSpPr>
          <p:cNvPr id="289" name="http://web.nvd.nist.gov/view/vuln/statistics"/>
          <p:cNvSpPr txBox="1"/>
          <p:nvPr/>
        </p:nvSpPr>
        <p:spPr>
          <a:xfrm>
            <a:off x="3487152" y="8532539"/>
            <a:ext cx="6030498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000" u="sng">
                <a:solidFill>
                  <a:schemeClr val="accent1"/>
                </a:solidFill>
                <a:hlinkClick r:id="rId2"/>
              </a:defRPr>
            </a:lvl1pPr>
          </a:lstStyle>
          <a:p>
            <a:pPr>
              <a:defRPr u="none"/>
            </a:pPr>
            <a:r>
              <a:rPr lang="en-US" dirty="0"/>
              <a:t>https://nvd.nist.gov/vuln/visualizations/cwe-over-time</a:t>
            </a:r>
            <a:endParaRPr u="sng" dirty="0">
              <a:hlinkClick r:id="rId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2389061"/>
            <a:ext cx="12826999" cy="568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Screen Shot 2014-01-28 at 10.51.46 PM.png" descr="Screen Shot 2014-01-28 at 10.51.4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5421" y="1160468"/>
            <a:ext cx="6253958" cy="7432664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Rectangle"/>
          <p:cNvSpPr/>
          <p:nvPr/>
        </p:nvSpPr>
        <p:spPr>
          <a:xfrm>
            <a:off x="3603139" y="4047182"/>
            <a:ext cx="5798521" cy="469585"/>
          </a:xfrm>
          <a:prstGeom prst="rect">
            <a:avLst/>
          </a:prstGeom>
          <a:solidFill>
            <a:srgbClr val="EAD600">
              <a:alpha val="35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5" name="http://cwe.mitre.org/top25/"/>
          <p:cNvSpPr txBox="1"/>
          <p:nvPr/>
        </p:nvSpPr>
        <p:spPr>
          <a:xfrm>
            <a:off x="5102170" y="1230708"/>
            <a:ext cx="3264149" cy="381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000" b="1" u="sng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  <a:hlinkClick r:id="rId4"/>
              </a:defRPr>
            </a:lvl1pPr>
          </a:lstStyle>
          <a:p>
            <a:pPr>
              <a:defRPr u="none"/>
            </a:pPr>
            <a:r>
              <a:rPr u="sng">
                <a:hlinkClick r:id="rId4"/>
              </a:rPr>
              <a:t>http://cwe.mitre.org/top25/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What we’ll d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we’ll do</a:t>
            </a:r>
          </a:p>
        </p:txBody>
      </p:sp>
      <p:sp>
        <p:nvSpPr>
          <p:cNvPr id="300" name="Understand how these attacks work, and how to defend against the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Understand how these attacks work, and how to defend against them</a:t>
            </a:r>
          </a:p>
          <a:p>
            <a:r>
              <a:t>These require knowledge about:</a:t>
            </a:r>
          </a:p>
          <a:p>
            <a:pPr lvl="1"/>
            <a:r>
              <a:t>The compiler</a:t>
            </a:r>
          </a:p>
          <a:p>
            <a:pPr lvl="1"/>
            <a:r>
              <a:t>The OS</a:t>
            </a:r>
          </a:p>
          <a:p>
            <a:pPr lvl="1"/>
            <a:r>
              <a:t>The architecture</a:t>
            </a:r>
          </a:p>
        </p:txBody>
      </p:sp>
      <p:sp>
        <p:nvSpPr>
          <p:cNvPr id="301" name="Analyzing security requires a whole-systems view"/>
          <p:cNvSpPr txBox="1"/>
          <p:nvPr/>
        </p:nvSpPr>
        <p:spPr>
          <a:xfrm>
            <a:off x="1322312" y="8133988"/>
            <a:ext cx="10360175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Analyzing security requires a whole-systems view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Note about terminolo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Note about terminology</a:t>
            </a:r>
          </a:p>
        </p:txBody>
      </p:sp>
      <p:sp>
        <p:nvSpPr>
          <p:cNvPr id="304" name="We will use buffer overflow to mean any access of a buffer outside of its allotted bounds…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099800" cy="6286500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We will use </a:t>
            </a:r>
            <a:r>
              <a: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buffer overflow</a:t>
            </a:r>
            <a:r>
              <a:t> to mean </a:t>
            </a:r>
            <a:r>
              <a:rPr b="1" i="1">
                <a:solidFill>
                  <a:srgbClr val="020202"/>
                </a:solidFill>
                <a:latin typeface="Helvetica"/>
                <a:ea typeface="Helvetica"/>
                <a:cs typeface="Helvetica"/>
                <a:sym typeface="Helvetica"/>
              </a:rPr>
              <a:t>any access of a buffer outside of its allotted bounds</a:t>
            </a:r>
            <a:endParaRPr>
              <a:solidFill>
                <a:srgbClr val="020202"/>
              </a:solidFill>
            </a:endParaRPr>
          </a:p>
          <a:p>
            <a:pPr lvl="1">
              <a:defRPr sz="3000"/>
            </a:pPr>
            <a:r>
              <a:t>An over-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read</a:t>
            </a:r>
            <a:r>
              <a:t>, or an over-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write</a:t>
            </a:r>
          </a:p>
          <a:p>
            <a:pPr lvl="1">
              <a:defRPr sz="3000"/>
            </a:pPr>
            <a:r>
              <a:t>During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iteration</a:t>
            </a:r>
            <a:r>
              <a:t> (“running off the end”) or by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direct access</a:t>
            </a:r>
            <a:r>
              <a:t> </a:t>
            </a:r>
          </a:p>
          <a:p>
            <a:pPr lvl="1">
              <a:defRPr sz="3000"/>
            </a:pPr>
            <a:r>
              <a:t>Could be to addresses that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precede</a:t>
            </a:r>
            <a:r>
              <a:t> or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follow</a:t>
            </a:r>
            <a:r>
              <a:t> the buffer</a:t>
            </a:r>
          </a:p>
          <a:p>
            <a:pPr>
              <a:defRPr sz="3200"/>
            </a:pPr>
            <a:r>
              <a:t>Other terms you may hear (more specific)</a:t>
            </a:r>
          </a:p>
          <a:p>
            <a:pPr lvl="1">
              <a:defRPr sz="3000"/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Underflow</a:t>
            </a:r>
            <a:r>
              <a:t>,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over-read</a:t>
            </a:r>
            <a:r>
              <a:t>,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out-of-bounds access</a:t>
            </a:r>
            <a:r>
              <a:t>, etc.</a:t>
            </a:r>
          </a:p>
          <a:p>
            <a:pPr lvl="1">
              <a:defRPr sz="3000"/>
            </a:pPr>
            <a:r>
              <a:t>Some use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buffer overflow</a:t>
            </a:r>
            <a:r>
              <a:t> only for writing off the end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1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asted-image.png" descr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5170" b="517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07" name="Memory layou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Memory layout</a:t>
            </a:r>
          </a:p>
        </p:txBody>
      </p:sp>
      <p:sp>
        <p:nvSpPr>
          <p:cNvPr id="308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9" name="http://www.williesimpson.com/wp-content/uploads/2011/03/memory-lane.jpg"/>
          <p:cNvSpPr txBox="1"/>
          <p:nvPr/>
        </p:nvSpPr>
        <p:spPr>
          <a:xfrm rot="16200000">
            <a:off x="8296878" y="3644899"/>
            <a:ext cx="659644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http://www.williesimpson.com/wp-content/uploads/2011/03/memory-lane.jpg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Memory Layout Refresh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9148">
              <a:defRPr sz="7519"/>
            </a:lvl1pPr>
          </a:lstStyle>
          <a:p>
            <a:r>
              <a:t>Memory Layout Refresher</a:t>
            </a:r>
          </a:p>
        </p:txBody>
      </p:sp>
      <p:sp>
        <p:nvSpPr>
          <p:cNvPr id="312" name="How is program data laid out in memory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is program data laid out in memory?</a:t>
            </a:r>
          </a:p>
          <a:p>
            <a:r>
              <a:t>What does the stack look like?</a:t>
            </a:r>
          </a:p>
          <a:p>
            <a:r>
              <a:t>What effect does calling (and returning from) a function have on memory?</a:t>
            </a:r>
          </a:p>
          <a:p>
            <a:r>
              <a:t>We are focusing on the Linux process model</a:t>
            </a:r>
          </a:p>
          <a:p>
            <a:pPr lvl="1"/>
            <a:r>
              <a:t>Similar to other operating systems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All programs stored in memo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All programs stored in memory</a:t>
            </a:r>
          </a:p>
        </p:txBody>
      </p:sp>
      <p:sp>
        <p:nvSpPr>
          <p:cNvPr id="315" name="Line"/>
          <p:cNvSpPr/>
          <p:nvPr/>
        </p:nvSpPr>
        <p:spPr>
          <a:xfrm flipV="1">
            <a:off x="5367156" y="3046246"/>
            <a:ext cx="1" cy="446571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316" name="Line"/>
          <p:cNvSpPr/>
          <p:nvPr/>
        </p:nvSpPr>
        <p:spPr>
          <a:xfrm flipV="1">
            <a:off x="7461869" y="3043257"/>
            <a:ext cx="1" cy="4471689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317" name="Line"/>
          <p:cNvSpPr/>
          <p:nvPr/>
        </p:nvSpPr>
        <p:spPr>
          <a:xfrm>
            <a:off x="5367157" y="3061686"/>
            <a:ext cx="2094713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318" name="Line"/>
          <p:cNvSpPr/>
          <p:nvPr/>
        </p:nvSpPr>
        <p:spPr>
          <a:xfrm>
            <a:off x="5367157" y="7509810"/>
            <a:ext cx="2094713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319" name="0"/>
          <p:cNvSpPr txBox="1"/>
          <p:nvPr/>
        </p:nvSpPr>
        <p:spPr>
          <a:xfrm>
            <a:off x="4903339" y="7211360"/>
            <a:ext cx="32898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/>
            </a:lvl1pPr>
          </a:lstStyle>
          <a:p>
            <a:r>
              <a:t>0</a:t>
            </a:r>
          </a:p>
        </p:txBody>
      </p:sp>
      <p:sp>
        <p:nvSpPr>
          <p:cNvPr id="320" name="4G"/>
          <p:cNvSpPr txBox="1"/>
          <p:nvPr/>
        </p:nvSpPr>
        <p:spPr>
          <a:xfrm>
            <a:off x="4735369" y="2763236"/>
            <a:ext cx="66492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/>
            </a:lvl1pPr>
          </a:lstStyle>
          <a:p>
            <a:r>
              <a:t>4G</a:t>
            </a:r>
          </a:p>
        </p:txBody>
      </p:sp>
      <p:grpSp>
        <p:nvGrpSpPr>
          <p:cNvPr id="323" name="Group"/>
          <p:cNvGrpSpPr/>
          <p:nvPr/>
        </p:nvGrpSpPr>
        <p:grpSpPr>
          <a:xfrm>
            <a:off x="7056373" y="2720280"/>
            <a:ext cx="2740068" cy="5087981"/>
            <a:chOff x="-548664" y="-56805"/>
            <a:chExt cx="2740067" cy="5087979"/>
          </a:xfrm>
        </p:grpSpPr>
        <p:sp>
          <p:nvSpPr>
            <p:cNvPr id="321" name="0xffffffff"/>
            <p:cNvSpPr txBox="1"/>
            <p:nvPr/>
          </p:nvSpPr>
          <p:spPr>
            <a:xfrm>
              <a:off x="-548665" y="-56806"/>
              <a:ext cx="2740068" cy="6102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r"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0xffffffff</a:t>
              </a:r>
            </a:p>
          </p:txBody>
        </p:sp>
        <p:sp>
          <p:nvSpPr>
            <p:cNvPr id="322" name="0x00000000"/>
            <p:cNvSpPr txBox="1"/>
            <p:nvPr/>
          </p:nvSpPr>
          <p:spPr>
            <a:xfrm>
              <a:off x="-548665" y="4420923"/>
              <a:ext cx="2740068" cy="6102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r"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0x00000000</a:t>
              </a:r>
            </a:p>
          </p:txBody>
        </p:sp>
      </p:grpSp>
      <p:sp>
        <p:nvSpPr>
          <p:cNvPr id="324" name="The process’s view…"/>
          <p:cNvSpPr txBox="1"/>
          <p:nvPr/>
        </p:nvSpPr>
        <p:spPr>
          <a:xfrm>
            <a:off x="957053" y="4155445"/>
            <a:ext cx="4153050" cy="163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</a:t>
            </a:r>
            <a:r>
              <a:rPr i="1"/>
              <a:t>process’s view</a:t>
            </a:r>
          </a:p>
          <a:p>
            <a: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of memory is that</a:t>
            </a:r>
          </a:p>
          <a:p>
            <a: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it owns all of it</a:t>
            </a:r>
          </a:p>
        </p:txBody>
      </p:sp>
      <p:grpSp>
        <p:nvGrpSpPr>
          <p:cNvPr id="328" name="Group"/>
          <p:cNvGrpSpPr/>
          <p:nvPr/>
        </p:nvGrpSpPr>
        <p:grpSpPr>
          <a:xfrm>
            <a:off x="7539793" y="3215603"/>
            <a:ext cx="4089166" cy="4097335"/>
            <a:chOff x="-413379" y="0"/>
            <a:chExt cx="4089164" cy="4097334"/>
          </a:xfrm>
        </p:grpSpPr>
        <p:sp>
          <p:nvSpPr>
            <p:cNvPr id="325" name="In reality, these are…"/>
            <p:cNvSpPr txBox="1"/>
            <p:nvPr/>
          </p:nvSpPr>
          <p:spPr>
            <a:xfrm>
              <a:off x="-413380" y="939292"/>
              <a:ext cx="4089165" cy="2679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>
                <a:defRPr sz="34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In reality, these are</a:t>
              </a:r>
            </a:p>
            <a:p>
              <a:pPr>
                <a:defRPr sz="3400" b="1" i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virtual addresses</a:t>
              </a:r>
              <a:r>
                <a:rPr i="0"/>
                <a:t>;</a:t>
              </a:r>
            </a:p>
            <a:p>
              <a:pPr>
                <a:defRPr sz="3400" b="1" i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i="0"/>
                <a:t>the OS/CPU map</a:t>
              </a:r>
            </a:p>
            <a:p>
              <a:pPr>
                <a:defRPr sz="3400" b="1" i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i="0"/>
                <a:t>them to physical</a:t>
              </a:r>
            </a:p>
            <a:p>
              <a:pPr>
                <a:defRPr sz="3400" b="1" i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i="0"/>
                <a:t>addresses</a:t>
              </a:r>
            </a:p>
          </p:txBody>
        </p:sp>
        <p:sp>
          <p:nvSpPr>
            <p:cNvPr id="326" name="Line"/>
            <p:cNvSpPr/>
            <p:nvPr/>
          </p:nvSpPr>
          <p:spPr>
            <a:xfrm flipH="1" flipV="1">
              <a:off x="1109773" y="0"/>
              <a:ext cx="364766" cy="959945"/>
            </a:xfrm>
            <a:prstGeom prst="lin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  <p:sp>
          <p:nvSpPr>
            <p:cNvPr id="327" name="Line"/>
            <p:cNvSpPr/>
            <p:nvPr/>
          </p:nvSpPr>
          <p:spPr>
            <a:xfrm flipH="1">
              <a:off x="1113403" y="3570266"/>
              <a:ext cx="527068" cy="527069"/>
            </a:xfrm>
            <a:prstGeom prst="lin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1" animBg="1" advAuto="0"/>
      <p:bldP spid="324" grpId="2" animBg="1" advAuto="0"/>
      <p:bldP spid="328" grpId="3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rogram instructions are in memo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000"/>
            </a:pPr>
            <a:r>
              <a:t>Program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instructions</a:t>
            </a:r>
            <a:r>
              <a:t> are in memory</a:t>
            </a:r>
          </a:p>
        </p:txBody>
      </p:sp>
      <p:sp>
        <p:nvSpPr>
          <p:cNvPr id="331" name="Line"/>
          <p:cNvSpPr/>
          <p:nvPr/>
        </p:nvSpPr>
        <p:spPr>
          <a:xfrm flipV="1">
            <a:off x="5367156" y="3046246"/>
            <a:ext cx="1" cy="446571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332" name="Line"/>
          <p:cNvSpPr/>
          <p:nvPr/>
        </p:nvSpPr>
        <p:spPr>
          <a:xfrm flipV="1">
            <a:off x="7461869" y="3043257"/>
            <a:ext cx="1" cy="4471689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333" name="Line"/>
          <p:cNvSpPr/>
          <p:nvPr/>
        </p:nvSpPr>
        <p:spPr>
          <a:xfrm>
            <a:off x="5367157" y="3061686"/>
            <a:ext cx="2094713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334" name="Line"/>
          <p:cNvSpPr/>
          <p:nvPr/>
        </p:nvSpPr>
        <p:spPr>
          <a:xfrm>
            <a:off x="5367157" y="7509810"/>
            <a:ext cx="2094713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335" name="Text"/>
          <p:cNvSpPr/>
          <p:nvPr/>
        </p:nvSpPr>
        <p:spPr>
          <a:xfrm>
            <a:off x="5380698" y="6660671"/>
            <a:ext cx="2067630" cy="52034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Text</a:t>
            </a:r>
          </a:p>
        </p:txBody>
      </p:sp>
      <p:sp>
        <p:nvSpPr>
          <p:cNvPr id="336" name="0"/>
          <p:cNvSpPr txBox="1"/>
          <p:nvPr/>
        </p:nvSpPr>
        <p:spPr>
          <a:xfrm>
            <a:off x="4903339" y="7211360"/>
            <a:ext cx="32898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/>
            </a:lvl1pPr>
          </a:lstStyle>
          <a:p>
            <a:r>
              <a:t>0</a:t>
            </a:r>
          </a:p>
        </p:txBody>
      </p:sp>
      <p:sp>
        <p:nvSpPr>
          <p:cNvPr id="337" name="4G"/>
          <p:cNvSpPr txBox="1"/>
          <p:nvPr/>
        </p:nvSpPr>
        <p:spPr>
          <a:xfrm>
            <a:off x="4735369" y="2763236"/>
            <a:ext cx="66492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/>
            </a:lvl1pPr>
          </a:lstStyle>
          <a:p>
            <a:r>
              <a:t>4G</a:t>
            </a:r>
          </a:p>
        </p:txBody>
      </p:sp>
      <p:grpSp>
        <p:nvGrpSpPr>
          <p:cNvPr id="340" name="Group"/>
          <p:cNvGrpSpPr/>
          <p:nvPr/>
        </p:nvGrpSpPr>
        <p:grpSpPr>
          <a:xfrm>
            <a:off x="7086346" y="2763236"/>
            <a:ext cx="2680123" cy="4976668"/>
            <a:chOff x="-536661" y="-55562"/>
            <a:chExt cx="2680121" cy="4976667"/>
          </a:xfrm>
        </p:grpSpPr>
        <p:sp>
          <p:nvSpPr>
            <p:cNvPr id="338" name="0xffffffff"/>
            <p:cNvSpPr txBox="1"/>
            <p:nvPr/>
          </p:nvSpPr>
          <p:spPr>
            <a:xfrm>
              <a:off x="-536662" y="-55563"/>
              <a:ext cx="2680123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r"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0xffffffff</a:t>
              </a:r>
            </a:p>
          </p:txBody>
        </p:sp>
        <p:sp>
          <p:nvSpPr>
            <p:cNvPr id="339" name="0x00000000"/>
            <p:cNvSpPr txBox="1"/>
            <p:nvPr/>
          </p:nvSpPr>
          <p:spPr>
            <a:xfrm>
              <a:off x="-536662" y="4324205"/>
              <a:ext cx="2680123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r"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0x00000000</a:t>
              </a:r>
            </a:p>
          </p:txBody>
        </p:sp>
      </p:grpSp>
      <p:grpSp>
        <p:nvGrpSpPr>
          <p:cNvPr id="348" name="Group"/>
          <p:cNvGrpSpPr/>
          <p:nvPr/>
        </p:nvGrpSpPr>
        <p:grpSpPr>
          <a:xfrm>
            <a:off x="7623008" y="4909565"/>
            <a:ext cx="3213067" cy="2021145"/>
            <a:chOff x="0" y="17462"/>
            <a:chExt cx="3213065" cy="2021143"/>
          </a:xfrm>
        </p:grpSpPr>
        <p:sp>
          <p:nvSpPr>
            <p:cNvPr id="341" name="Rectangle"/>
            <p:cNvSpPr/>
            <p:nvPr/>
          </p:nvSpPr>
          <p:spPr>
            <a:xfrm>
              <a:off x="0" y="41950"/>
              <a:ext cx="3213066" cy="1996657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  <p:sp>
          <p:nvSpPr>
            <p:cNvPr id="342" name="0x4bf mov %esp,%ebp"/>
            <p:cNvSpPr txBox="1"/>
            <p:nvPr/>
          </p:nvSpPr>
          <p:spPr>
            <a:xfrm>
              <a:off x="0" y="979609"/>
              <a:ext cx="2405758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0x4bf mov %esp,%ebp</a:t>
              </a:r>
            </a:p>
          </p:txBody>
        </p:sp>
        <p:sp>
          <p:nvSpPr>
            <p:cNvPr id="343" name="0x4be push %ebp"/>
            <p:cNvSpPr txBox="1"/>
            <p:nvPr/>
          </p:nvSpPr>
          <p:spPr>
            <a:xfrm>
              <a:off x="0" y="1336117"/>
              <a:ext cx="1917998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0x4be push %ebp</a:t>
              </a:r>
            </a:p>
          </p:txBody>
        </p:sp>
        <p:sp>
          <p:nvSpPr>
            <p:cNvPr id="344" name="0x4c1 push %ecx"/>
            <p:cNvSpPr txBox="1"/>
            <p:nvPr/>
          </p:nvSpPr>
          <p:spPr>
            <a:xfrm>
              <a:off x="0" y="623258"/>
              <a:ext cx="1917998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0x4c1 push %ecx</a:t>
              </a:r>
            </a:p>
          </p:txBody>
        </p:sp>
        <p:sp>
          <p:nvSpPr>
            <p:cNvPr id="345" name="0x4c2 sub $0x224,%esp"/>
            <p:cNvSpPr txBox="1"/>
            <p:nvPr/>
          </p:nvSpPr>
          <p:spPr>
            <a:xfrm>
              <a:off x="0" y="286437"/>
              <a:ext cx="2649637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0x4c2 sub $0x224,%esp</a:t>
              </a:r>
            </a:p>
          </p:txBody>
        </p:sp>
        <p:sp>
          <p:nvSpPr>
            <p:cNvPr id="346" name="..."/>
            <p:cNvSpPr txBox="1"/>
            <p:nvPr/>
          </p:nvSpPr>
          <p:spPr>
            <a:xfrm>
              <a:off x="0" y="1624523"/>
              <a:ext cx="454720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...</a:t>
              </a:r>
            </a:p>
          </p:txBody>
        </p:sp>
        <p:sp>
          <p:nvSpPr>
            <p:cNvPr id="347" name="..."/>
            <p:cNvSpPr txBox="1"/>
            <p:nvPr/>
          </p:nvSpPr>
          <p:spPr>
            <a:xfrm>
              <a:off x="0" y="17462"/>
              <a:ext cx="454720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...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Location of data are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Location of data areas</a:t>
            </a:r>
          </a:p>
        </p:txBody>
      </p:sp>
      <p:sp>
        <p:nvSpPr>
          <p:cNvPr id="351" name="Line"/>
          <p:cNvSpPr/>
          <p:nvPr/>
        </p:nvSpPr>
        <p:spPr>
          <a:xfrm flipV="1">
            <a:off x="5367156" y="3046246"/>
            <a:ext cx="1" cy="446571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352" name="Line"/>
          <p:cNvSpPr/>
          <p:nvPr/>
        </p:nvSpPr>
        <p:spPr>
          <a:xfrm flipV="1">
            <a:off x="7461869" y="3043257"/>
            <a:ext cx="1" cy="4471689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353" name="Line"/>
          <p:cNvSpPr/>
          <p:nvPr/>
        </p:nvSpPr>
        <p:spPr>
          <a:xfrm>
            <a:off x="5367157" y="3061686"/>
            <a:ext cx="2094713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354" name="Line"/>
          <p:cNvSpPr/>
          <p:nvPr/>
        </p:nvSpPr>
        <p:spPr>
          <a:xfrm>
            <a:off x="5367157" y="7509810"/>
            <a:ext cx="2094713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355" name="Text"/>
          <p:cNvSpPr/>
          <p:nvPr/>
        </p:nvSpPr>
        <p:spPr>
          <a:xfrm>
            <a:off x="5380698" y="6660671"/>
            <a:ext cx="2067630" cy="52034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Text</a:t>
            </a:r>
          </a:p>
        </p:txBody>
      </p:sp>
      <p:sp>
        <p:nvSpPr>
          <p:cNvPr id="356" name="0"/>
          <p:cNvSpPr txBox="1"/>
          <p:nvPr/>
        </p:nvSpPr>
        <p:spPr>
          <a:xfrm>
            <a:off x="4903339" y="7211360"/>
            <a:ext cx="32898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/>
            </a:lvl1pPr>
          </a:lstStyle>
          <a:p>
            <a:r>
              <a:t>0</a:t>
            </a:r>
          </a:p>
        </p:txBody>
      </p:sp>
      <p:sp>
        <p:nvSpPr>
          <p:cNvPr id="357" name="4G"/>
          <p:cNvSpPr txBox="1"/>
          <p:nvPr/>
        </p:nvSpPr>
        <p:spPr>
          <a:xfrm>
            <a:off x="4735369" y="2763236"/>
            <a:ext cx="66492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/>
            </a:lvl1pPr>
          </a:lstStyle>
          <a:p>
            <a:r>
              <a:t>4G</a:t>
            </a:r>
          </a:p>
        </p:txBody>
      </p:sp>
      <p:grpSp>
        <p:nvGrpSpPr>
          <p:cNvPr id="360" name="Group"/>
          <p:cNvGrpSpPr/>
          <p:nvPr/>
        </p:nvGrpSpPr>
        <p:grpSpPr>
          <a:xfrm>
            <a:off x="7086346" y="2763236"/>
            <a:ext cx="2680123" cy="4976668"/>
            <a:chOff x="-536661" y="-55562"/>
            <a:chExt cx="2680121" cy="4976667"/>
          </a:xfrm>
        </p:grpSpPr>
        <p:sp>
          <p:nvSpPr>
            <p:cNvPr id="358" name="0xffffffff"/>
            <p:cNvSpPr txBox="1"/>
            <p:nvPr/>
          </p:nvSpPr>
          <p:spPr>
            <a:xfrm>
              <a:off x="-536662" y="-55563"/>
              <a:ext cx="2680123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r"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0xffffffff</a:t>
              </a:r>
            </a:p>
          </p:txBody>
        </p:sp>
        <p:sp>
          <p:nvSpPr>
            <p:cNvPr id="359" name="0x00000000"/>
            <p:cNvSpPr txBox="1"/>
            <p:nvPr/>
          </p:nvSpPr>
          <p:spPr>
            <a:xfrm>
              <a:off x="-536662" y="4324205"/>
              <a:ext cx="2680123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r"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0x00000000</a:t>
              </a:r>
            </a:p>
          </p:txBody>
        </p:sp>
      </p:grpSp>
      <p:sp>
        <p:nvSpPr>
          <p:cNvPr id="361" name="cmdline &amp; env"/>
          <p:cNvSpPr/>
          <p:nvPr/>
        </p:nvSpPr>
        <p:spPr>
          <a:xfrm>
            <a:off x="5380698" y="3190675"/>
            <a:ext cx="2067630" cy="520341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cmdline &amp; env</a:t>
            </a:r>
          </a:p>
        </p:txBody>
      </p:sp>
      <p:grpSp>
        <p:nvGrpSpPr>
          <p:cNvPr id="364" name="Group"/>
          <p:cNvGrpSpPr/>
          <p:nvPr/>
        </p:nvGrpSpPr>
        <p:grpSpPr>
          <a:xfrm>
            <a:off x="5380698" y="5461265"/>
            <a:ext cx="3916428" cy="520340"/>
            <a:chOff x="0" y="0"/>
            <a:chExt cx="3916426" cy="520339"/>
          </a:xfrm>
        </p:grpSpPr>
        <p:sp>
          <p:nvSpPr>
            <p:cNvPr id="362" name="Uninit’d data"/>
            <p:cNvSpPr/>
            <p:nvPr/>
          </p:nvSpPr>
          <p:spPr>
            <a:xfrm>
              <a:off x="0" y="0"/>
              <a:ext cx="2067630" cy="52034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t>Uninit’d data</a:t>
              </a:r>
            </a:p>
          </p:txBody>
        </p:sp>
        <p:sp>
          <p:nvSpPr>
            <p:cNvPr id="363" name="static int x;"/>
            <p:cNvSpPr txBox="1"/>
            <p:nvPr/>
          </p:nvSpPr>
          <p:spPr>
            <a:xfrm>
              <a:off x="2242308" y="89355"/>
              <a:ext cx="1674119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static int x;</a:t>
              </a:r>
            </a:p>
          </p:txBody>
        </p:sp>
      </p:grpSp>
      <p:grpSp>
        <p:nvGrpSpPr>
          <p:cNvPr id="367" name="Group"/>
          <p:cNvGrpSpPr/>
          <p:nvPr/>
        </p:nvGrpSpPr>
        <p:grpSpPr>
          <a:xfrm>
            <a:off x="5380698" y="6054936"/>
            <a:ext cx="5013886" cy="520340"/>
            <a:chOff x="0" y="0"/>
            <a:chExt cx="5013885" cy="520339"/>
          </a:xfrm>
        </p:grpSpPr>
        <p:sp>
          <p:nvSpPr>
            <p:cNvPr id="365" name="Init’d data"/>
            <p:cNvSpPr/>
            <p:nvPr/>
          </p:nvSpPr>
          <p:spPr>
            <a:xfrm>
              <a:off x="0" y="0"/>
              <a:ext cx="2067630" cy="52034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t>Init’d data</a:t>
              </a:r>
            </a:p>
          </p:txBody>
        </p:sp>
        <p:sp>
          <p:nvSpPr>
            <p:cNvPr id="366" name="static const int y=10;"/>
            <p:cNvSpPr txBox="1"/>
            <p:nvPr/>
          </p:nvSpPr>
          <p:spPr>
            <a:xfrm>
              <a:off x="2242308" y="101419"/>
              <a:ext cx="2771578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static const int y=10;</a:t>
              </a:r>
            </a:p>
          </p:txBody>
        </p:sp>
      </p:grpSp>
      <p:grpSp>
        <p:nvGrpSpPr>
          <p:cNvPr id="370" name="Group"/>
          <p:cNvGrpSpPr/>
          <p:nvPr/>
        </p:nvGrpSpPr>
        <p:grpSpPr>
          <a:xfrm>
            <a:off x="2916105" y="3701176"/>
            <a:ext cx="2464594" cy="1791195"/>
            <a:chOff x="-179387" y="0"/>
            <a:chExt cx="2464593" cy="1791193"/>
          </a:xfrm>
        </p:grpSpPr>
        <p:sp>
          <p:nvSpPr>
            <p:cNvPr id="368" name="Runtime"/>
            <p:cNvSpPr txBox="1"/>
            <p:nvPr/>
          </p:nvSpPr>
          <p:spPr>
            <a:xfrm>
              <a:off x="-179388" y="559807"/>
              <a:ext cx="1816101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Runtime</a:t>
              </a:r>
            </a:p>
          </p:txBody>
        </p:sp>
        <p:sp>
          <p:nvSpPr>
            <p:cNvPr id="369" name="Triangle"/>
            <p:cNvSpPr/>
            <p:nvPr/>
          </p:nvSpPr>
          <p:spPr>
            <a:xfrm rot="16200000">
              <a:off x="1170733" y="676721"/>
              <a:ext cx="1791195" cy="43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chemeClr val="accent5">
                    <a:alpha val="20000"/>
                  </a:schemeClr>
                </a:gs>
              </a:gsLst>
              <a:lin ang="5366153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73" name="Group"/>
          <p:cNvGrpSpPr/>
          <p:nvPr/>
        </p:nvGrpSpPr>
        <p:grpSpPr>
          <a:xfrm>
            <a:off x="2063475" y="5424353"/>
            <a:ext cx="3303278" cy="2035507"/>
            <a:chOff x="-310578" y="0"/>
            <a:chExt cx="3303277" cy="2035505"/>
          </a:xfrm>
        </p:grpSpPr>
        <p:sp>
          <p:nvSpPr>
            <p:cNvPr id="371" name="Known at…"/>
            <p:cNvSpPr txBox="1"/>
            <p:nvPr/>
          </p:nvSpPr>
          <p:spPr>
            <a:xfrm>
              <a:off x="-310579" y="382734"/>
              <a:ext cx="3100551" cy="12700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4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Known at</a:t>
              </a:r>
            </a:p>
            <a:p>
              <a:pPr>
                <a:defRPr sz="34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compile time</a:t>
              </a:r>
            </a:p>
          </p:txBody>
        </p:sp>
        <p:sp>
          <p:nvSpPr>
            <p:cNvPr id="372" name="Triangle"/>
            <p:cNvSpPr/>
            <p:nvPr/>
          </p:nvSpPr>
          <p:spPr>
            <a:xfrm rot="16200000">
              <a:off x="1726216" y="769024"/>
              <a:ext cx="2035507" cy="49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chemeClr val="accent5">
                    <a:alpha val="20000"/>
                  </a:schemeClr>
                </a:gs>
              </a:gsLst>
              <a:lin ang="5366153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76" name="Group"/>
          <p:cNvGrpSpPr/>
          <p:nvPr/>
        </p:nvGrpSpPr>
        <p:grpSpPr>
          <a:xfrm>
            <a:off x="1682751" y="2783908"/>
            <a:ext cx="3672548" cy="1333875"/>
            <a:chOff x="-364605" y="-132629"/>
            <a:chExt cx="3672547" cy="1333873"/>
          </a:xfrm>
        </p:grpSpPr>
        <p:sp>
          <p:nvSpPr>
            <p:cNvPr id="374" name="Set when process starts"/>
            <p:cNvSpPr txBox="1"/>
            <p:nvPr/>
          </p:nvSpPr>
          <p:spPr>
            <a:xfrm>
              <a:off x="-364606" y="-132630"/>
              <a:ext cx="3629578" cy="133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4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Set when</a:t>
              </a:r>
              <a:br/>
              <a:r>
                <a:t>process starts</a:t>
              </a:r>
            </a:p>
          </p:txBody>
        </p:sp>
        <p:sp>
          <p:nvSpPr>
            <p:cNvPr id="375" name="Triangle"/>
            <p:cNvSpPr/>
            <p:nvPr/>
          </p:nvSpPr>
          <p:spPr>
            <a:xfrm rot="16200000">
              <a:off x="2660921" y="273075"/>
              <a:ext cx="771579" cy="52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chemeClr val="accent5">
                    <a:alpha val="20000"/>
                  </a:schemeClr>
                </a:gs>
              </a:gsLst>
              <a:lin ang="5366153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79" name="Group"/>
          <p:cNvGrpSpPr/>
          <p:nvPr/>
        </p:nvGrpSpPr>
        <p:grpSpPr>
          <a:xfrm>
            <a:off x="5380698" y="4867595"/>
            <a:ext cx="4891947" cy="520340"/>
            <a:chOff x="0" y="0"/>
            <a:chExt cx="4891945" cy="520339"/>
          </a:xfrm>
        </p:grpSpPr>
        <p:sp>
          <p:nvSpPr>
            <p:cNvPr id="377" name="Heap"/>
            <p:cNvSpPr/>
            <p:nvPr/>
          </p:nvSpPr>
          <p:spPr>
            <a:xfrm>
              <a:off x="0" y="0"/>
              <a:ext cx="2067630" cy="52034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t>Heap</a:t>
              </a:r>
            </a:p>
          </p:txBody>
        </p:sp>
        <p:sp>
          <p:nvSpPr>
            <p:cNvPr id="378" name="malloc(sizeof(long));"/>
            <p:cNvSpPr txBox="1"/>
            <p:nvPr/>
          </p:nvSpPr>
          <p:spPr>
            <a:xfrm>
              <a:off x="2242309" y="101419"/>
              <a:ext cx="2649637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malloc(sizeof(long));</a:t>
              </a:r>
            </a:p>
          </p:txBody>
        </p:sp>
      </p:grpSp>
      <p:grpSp>
        <p:nvGrpSpPr>
          <p:cNvPr id="382" name="Group"/>
          <p:cNvGrpSpPr/>
          <p:nvPr/>
        </p:nvGrpSpPr>
        <p:grpSpPr>
          <a:xfrm>
            <a:off x="5380698" y="3645428"/>
            <a:ext cx="3553566" cy="815608"/>
            <a:chOff x="0" y="-117607"/>
            <a:chExt cx="3553565" cy="815607"/>
          </a:xfrm>
        </p:grpSpPr>
        <p:sp>
          <p:nvSpPr>
            <p:cNvPr id="380" name="Stack"/>
            <p:cNvSpPr/>
            <p:nvPr/>
          </p:nvSpPr>
          <p:spPr>
            <a:xfrm>
              <a:off x="0" y="0"/>
              <a:ext cx="2067630" cy="52034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t>Stack</a:t>
              </a:r>
            </a:p>
          </p:txBody>
        </p:sp>
        <p:sp>
          <p:nvSpPr>
            <p:cNvPr id="381" name="int f() {     int x;…"/>
            <p:cNvSpPr txBox="1"/>
            <p:nvPr/>
          </p:nvSpPr>
          <p:spPr>
            <a:xfrm>
              <a:off x="2242309" y="-117607"/>
              <a:ext cx="1311256" cy="815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dirty="0" err="1"/>
                <a:t>int</a:t>
              </a:r>
              <a:r>
                <a:rPr dirty="0"/>
                <a:t> f() {</a:t>
              </a:r>
              <a:br>
                <a:rPr dirty="0"/>
              </a:br>
              <a:r>
                <a:rPr dirty="0"/>
                <a:t>    </a:t>
              </a:r>
              <a:r>
                <a:rPr u="sng" dirty="0" err="1"/>
                <a:t>int</a:t>
              </a:r>
              <a:r>
                <a:rPr u="sng" dirty="0"/>
                <a:t> x;</a:t>
              </a:r>
            </a:p>
            <a:p>
              <a: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dirty="0"/>
                <a:t>	 </a:t>
              </a:r>
              <a:r>
                <a:rPr lang="en-US" dirty="0" smtClean="0"/>
                <a:t>...</a:t>
              </a:r>
              <a:endParaRPr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4" animBg="1" advAuto="0"/>
      <p:bldP spid="364" grpId="2" animBg="1" advAuto="0"/>
      <p:bldP spid="367" grpId="1" animBg="1" advAuto="0"/>
      <p:bldP spid="370" grpId="8" animBg="1" advAuto="0"/>
      <p:bldP spid="373" grpId="3" animBg="1" advAuto="0"/>
      <p:bldP spid="376" grpId="5" animBg="1" advAuto="0"/>
      <p:bldP spid="379" grpId="7" animBg="1" advAuto="0"/>
      <p:bldP spid="382" grpId="6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oday’s agend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Today’s agenda</a:t>
            </a:r>
          </a:p>
        </p:txBody>
      </p:sp>
      <p:sp>
        <p:nvSpPr>
          <p:cNvPr id="187" name="Why care about buffer overflows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care about buffer overflows?</a:t>
            </a:r>
          </a:p>
          <a:p>
            <a:r>
              <a:t>Memory layout refresher</a:t>
            </a:r>
          </a:p>
          <a:p>
            <a:r>
              <a:t>Overflows and how they work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Memory allo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Memory allocation</a:t>
            </a:r>
          </a:p>
        </p:txBody>
      </p:sp>
      <p:sp>
        <p:nvSpPr>
          <p:cNvPr id="385" name="Stack and heap grow in opposite directions"/>
          <p:cNvSpPr txBox="1"/>
          <p:nvPr/>
        </p:nvSpPr>
        <p:spPr>
          <a:xfrm>
            <a:off x="1995313" y="2769524"/>
            <a:ext cx="901417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Stack and heap grow in opposite directions</a:t>
            </a:r>
          </a:p>
        </p:txBody>
      </p:sp>
      <p:sp>
        <p:nvSpPr>
          <p:cNvPr id="386" name="push 1 push 2 push 3"/>
          <p:cNvSpPr txBox="1"/>
          <p:nvPr/>
        </p:nvSpPr>
        <p:spPr>
          <a:xfrm>
            <a:off x="9539227" y="6495125"/>
            <a:ext cx="82054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push 1</a:t>
            </a:r>
            <a:br/>
            <a:r>
              <a:t>push 2</a:t>
            </a:r>
            <a:br/>
            <a:r>
              <a:t>push 3</a:t>
            </a:r>
          </a:p>
        </p:txBody>
      </p:sp>
      <p:sp>
        <p:nvSpPr>
          <p:cNvPr id="387" name="Compiler emits instructions to…"/>
          <p:cNvSpPr txBox="1"/>
          <p:nvPr/>
        </p:nvSpPr>
        <p:spPr>
          <a:xfrm>
            <a:off x="2798013" y="3388857"/>
            <a:ext cx="740877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400"/>
            </a:pPr>
            <a:r>
              <a:t>Compiler emits instructions to</a:t>
            </a:r>
          </a:p>
          <a:p>
            <a:pPr>
              <a:defRPr sz="3400"/>
            </a:pPr>
            <a:r>
              <a:t>adjust the size of the stack at run-time</a:t>
            </a:r>
          </a:p>
        </p:txBody>
      </p:sp>
      <p:sp>
        <p:nvSpPr>
          <p:cNvPr id="388" name="Rectangle"/>
          <p:cNvSpPr/>
          <p:nvPr/>
        </p:nvSpPr>
        <p:spPr>
          <a:xfrm>
            <a:off x="2021010" y="5284413"/>
            <a:ext cx="8962780" cy="49922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9" name="Group"/>
          <p:cNvSpPr/>
          <p:nvPr/>
        </p:nvSpPr>
        <p:spPr>
          <a:xfrm>
            <a:off x="3218640" y="5310171"/>
            <a:ext cx="1779021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Heap</a:t>
            </a:r>
          </a:p>
        </p:txBody>
      </p:sp>
      <p:sp>
        <p:nvSpPr>
          <p:cNvPr id="390" name="0xffffffff"/>
          <p:cNvSpPr txBox="1"/>
          <p:nvPr/>
        </p:nvSpPr>
        <p:spPr>
          <a:xfrm>
            <a:off x="8758793" y="4578350"/>
            <a:ext cx="268012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>
              <a:defRPr sz="3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0xffffffff</a:t>
            </a:r>
          </a:p>
        </p:txBody>
      </p:sp>
      <p:sp>
        <p:nvSpPr>
          <p:cNvPr id="391" name="0x00000000"/>
          <p:cNvSpPr txBox="1"/>
          <p:nvPr/>
        </p:nvSpPr>
        <p:spPr>
          <a:xfrm>
            <a:off x="1113319" y="4578350"/>
            <a:ext cx="2680123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>
              <a:defRPr sz="3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0x00000000</a:t>
            </a:r>
          </a:p>
        </p:txBody>
      </p:sp>
      <p:sp>
        <p:nvSpPr>
          <p:cNvPr id="392" name="Group"/>
          <p:cNvSpPr/>
          <p:nvPr/>
        </p:nvSpPr>
        <p:spPr>
          <a:xfrm>
            <a:off x="8047019" y="5310171"/>
            <a:ext cx="1779020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Stack</a:t>
            </a:r>
          </a:p>
        </p:txBody>
      </p:sp>
      <p:grpSp>
        <p:nvGrpSpPr>
          <p:cNvPr id="395" name="Group"/>
          <p:cNvGrpSpPr/>
          <p:nvPr/>
        </p:nvGrpSpPr>
        <p:grpSpPr>
          <a:xfrm>
            <a:off x="4917335" y="5534025"/>
            <a:ext cx="3261747" cy="1"/>
            <a:chOff x="0" y="0"/>
            <a:chExt cx="3261745" cy="0"/>
          </a:xfrm>
        </p:grpSpPr>
        <p:sp>
          <p:nvSpPr>
            <p:cNvPr id="393" name="Line"/>
            <p:cNvSpPr/>
            <p:nvPr/>
          </p:nvSpPr>
          <p:spPr>
            <a:xfrm flipH="1" flipV="1">
              <a:off x="-1" y="-1"/>
              <a:ext cx="935012" cy="2"/>
            </a:xfrm>
            <a:prstGeom prst="lin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  <p:sp>
          <p:nvSpPr>
            <p:cNvPr id="394" name="Line"/>
            <p:cNvSpPr/>
            <p:nvPr/>
          </p:nvSpPr>
          <p:spPr>
            <a:xfrm flipH="1" flipV="1">
              <a:off x="2326735" y="0"/>
              <a:ext cx="935011" cy="1"/>
            </a:xfrm>
            <a:prstGeom prst="lin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grpSp>
        <p:nvGrpSpPr>
          <p:cNvPr id="398" name="Group"/>
          <p:cNvGrpSpPr/>
          <p:nvPr/>
        </p:nvGrpSpPr>
        <p:grpSpPr>
          <a:xfrm>
            <a:off x="7330688" y="5823542"/>
            <a:ext cx="1432663" cy="1584202"/>
            <a:chOff x="-139915" y="0"/>
            <a:chExt cx="1432661" cy="1584200"/>
          </a:xfrm>
        </p:grpSpPr>
        <p:sp>
          <p:nvSpPr>
            <p:cNvPr id="396" name="Line"/>
            <p:cNvSpPr/>
            <p:nvPr/>
          </p:nvSpPr>
          <p:spPr>
            <a:xfrm flipH="1">
              <a:off x="578878" y="0"/>
              <a:ext cx="1" cy="652604"/>
            </a:xfrm>
            <a:prstGeom prst="lin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  <p:sp>
          <p:nvSpPr>
            <p:cNvPr id="397" name="Stack…"/>
            <p:cNvSpPr txBox="1"/>
            <p:nvPr/>
          </p:nvSpPr>
          <p:spPr>
            <a:xfrm>
              <a:off x="-139916" y="466600"/>
              <a:ext cx="1432662" cy="1117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>
                <a:defRPr sz="3400"/>
              </a:pPr>
              <a:r>
                <a:t>Stack</a:t>
              </a:r>
            </a:p>
            <a:p>
              <a:pPr>
                <a:defRPr sz="3400"/>
              </a:pPr>
              <a:r>
                <a:t>pointer</a:t>
              </a:r>
            </a:p>
          </p:txBody>
        </p:sp>
      </p:grpSp>
      <p:sp>
        <p:nvSpPr>
          <p:cNvPr id="399" name="1"/>
          <p:cNvSpPr/>
          <p:nvPr/>
        </p:nvSpPr>
        <p:spPr>
          <a:xfrm>
            <a:off x="7610955" y="5310171"/>
            <a:ext cx="395837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1</a:t>
            </a:r>
          </a:p>
        </p:txBody>
      </p:sp>
      <p:sp>
        <p:nvSpPr>
          <p:cNvPr id="400" name="2"/>
          <p:cNvSpPr/>
          <p:nvPr/>
        </p:nvSpPr>
        <p:spPr>
          <a:xfrm>
            <a:off x="7174891" y="5310171"/>
            <a:ext cx="395837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2</a:t>
            </a:r>
          </a:p>
        </p:txBody>
      </p:sp>
      <p:sp>
        <p:nvSpPr>
          <p:cNvPr id="401" name="3"/>
          <p:cNvSpPr/>
          <p:nvPr/>
        </p:nvSpPr>
        <p:spPr>
          <a:xfrm>
            <a:off x="6738827" y="5310171"/>
            <a:ext cx="395837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3</a:t>
            </a:r>
          </a:p>
        </p:txBody>
      </p:sp>
      <p:sp>
        <p:nvSpPr>
          <p:cNvPr id="402" name="return"/>
          <p:cNvSpPr txBox="1"/>
          <p:nvPr/>
        </p:nvSpPr>
        <p:spPr>
          <a:xfrm>
            <a:off x="9539227" y="7342668"/>
            <a:ext cx="82054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1600">
                <a:solidFill>
                  <a:schemeClr val="accent5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return</a:t>
            </a:r>
          </a:p>
        </p:txBody>
      </p:sp>
      <p:grpSp>
        <p:nvGrpSpPr>
          <p:cNvPr id="405" name="Group"/>
          <p:cNvGrpSpPr/>
          <p:nvPr/>
        </p:nvGrpSpPr>
        <p:grpSpPr>
          <a:xfrm>
            <a:off x="2007413" y="5796720"/>
            <a:ext cx="4728160" cy="1932783"/>
            <a:chOff x="-503275" y="-1553"/>
            <a:chExt cx="4728159" cy="1932781"/>
          </a:xfrm>
        </p:grpSpPr>
        <p:sp>
          <p:nvSpPr>
            <p:cNvPr id="403" name="apportioned by the OS;…"/>
            <p:cNvSpPr txBox="1"/>
            <p:nvPr/>
          </p:nvSpPr>
          <p:spPr>
            <a:xfrm>
              <a:off x="-503276" y="262573"/>
              <a:ext cx="4728160" cy="16686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>
                <a:defRPr sz="3400"/>
              </a:pPr>
              <a:r>
                <a:t>apportioned by the OS;</a:t>
              </a:r>
            </a:p>
            <a:p>
              <a:pPr>
                <a:defRPr sz="3400"/>
              </a:pPr>
              <a:r>
                <a:t>managed in-process</a:t>
              </a:r>
            </a:p>
            <a:p>
              <a:pPr>
                <a:defRPr sz="3400"/>
              </a:pPr>
              <a:r>
                <a:t>by </a:t>
              </a:r>
              <a:r>
                <a:rPr b="1">
                  <a:latin typeface="Courier New"/>
                  <a:ea typeface="Courier New"/>
                  <a:cs typeface="Courier New"/>
                  <a:sym typeface="Courier New"/>
                </a:rPr>
                <a:t>malloc</a:t>
              </a:r>
            </a:p>
          </p:txBody>
        </p:sp>
        <p:sp>
          <p:nvSpPr>
            <p:cNvPr id="404" name="{"/>
            <p:cNvSpPr txBox="1"/>
            <p:nvPr/>
          </p:nvSpPr>
          <p:spPr>
            <a:xfrm rot="16200000">
              <a:off x="1592211" y="-577512"/>
              <a:ext cx="537186" cy="168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0600"/>
              </a:lvl1pPr>
            </a:lstStyle>
            <a:p>
              <a:r>
                <a:t>{</a:t>
              </a:r>
            </a:p>
          </p:txBody>
        </p:sp>
      </p:grpSp>
      <p:sp>
        <p:nvSpPr>
          <p:cNvPr id="406" name="Focusing on the stack for now"/>
          <p:cNvSpPr txBox="1"/>
          <p:nvPr/>
        </p:nvSpPr>
        <p:spPr>
          <a:xfrm>
            <a:off x="3502428" y="7733375"/>
            <a:ext cx="559256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0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Focusing on the stack for now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36486 -0.001002" pathEditMode="relative">
                                      <p:cBhvr>
                                        <p:cTn id="22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86 -0.001002 L -0.070869 -0.000675" pathEditMode="relative">
                                      <p:cBhvr>
                                        <p:cTn id="30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869 -0.000675 L -0.103138 -0.000732" pathEditMode="relative">
                                      <p:cBhvr>
                                        <p:cTn id="38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138 -0.000732 L -0.000000 -0.001005" pathEditMode="relative">
                                      <p:cBhvr>
                                        <p:cTn id="50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3" animBg="1" advAuto="0"/>
      <p:bldP spid="387" grpId="2" animBg="1" advAuto="0"/>
      <p:bldP spid="395" grpId="4" animBg="1" advAuto="0"/>
      <p:bldP spid="398" grpId="1" animBg="1" advAuto="0"/>
      <p:bldP spid="399" grpId="6" animBg="1" advAuto="0"/>
      <p:bldP spid="400" grpId="8" animBg="1" advAuto="0"/>
      <p:bldP spid="401" grpId="10" animBg="1" advAuto="0"/>
      <p:bldP spid="402" grpId="11" animBg="1" advAuto="0"/>
      <p:bldP spid="405" grpId="13" animBg="1" advAuto="0"/>
      <p:bldP spid="406" grpId="14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tack and function cal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Stack and function calls</a:t>
            </a:r>
          </a:p>
        </p:txBody>
      </p:sp>
      <p:sp>
        <p:nvSpPr>
          <p:cNvPr id="409" name="What happens when we call a function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happens when we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call</a:t>
            </a:r>
            <a:r>
              <a:t> a function?</a:t>
            </a:r>
          </a:p>
          <a:p>
            <a:pPr lvl="1"/>
            <a:r>
              <a:t>What data needs to be stored?</a:t>
            </a:r>
          </a:p>
          <a:p>
            <a:pPr lvl="1"/>
            <a:r>
              <a:t>Where does it go?</a:t>
            </a:r>
          </a:p>
          <a:p>
            <a:r>
              <a:t>What happens when we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return</a:t>
            </a:r>
            <a:r>
              <a:t> from a function?</a:t>
            </a:r>
          </a:p>
          <a:p>
            <a:pPr lvl="1"/>
            <a:r>
              <a:t>What data needs to be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restored</a:t>
            </a:r>
            <a:r>
              <a:t>?</a:t>
            </a:r>
          </a:p>
          <a:p>
            <a:pPr lvl="1"/>
            <a:r>
              <a:t>Where does it come from?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1" build="p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Basic stack layou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Basic stack layout</a:t>
            </a:r>
          </a:p>
        </p:txBody>
      </p:sp>
      <p:sp>
        <p:nvSpPr>
          <p:cNvPr id="414" name="Rectangle"/>
          <p:cNvSpPr/>
          <p:nvPr/>
        </p:nvSpPr>
        <p:spPr>
          <a:xfrm>
            <a:off x="2021010" y="5186033"/>
            <a:ext cx="8962780" cy="49922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5" name="0xffffffff"/>
          <p:cNvSpPr txBox="1"/>
          <p:nvPr/>
        </p:nvSpPr>
        <p:spPr>
          <a:xfrm>
            <a:off x="8758793" y="4479970"/>
            <a:ext cx="268012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>
              <a:defRPr sz="3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0xffffffff</a:t>
            </a:r>
          </a:p>
        </p:txBody>
      </p:sp>
      <p:sp>
        <p:nvSpPr>
          <p:cNvPr id="416" name="Group"/>
          <p:cNvSpPr/>
          <p:nvPr/>
        </p:nvSpPr>
        <p:spPr>
          <a:xfrm>
            <a:off x="8932433" y="5211791"/>
            <a:ext cx="1779021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caller’s data</a:t>
            </a:r>
          </a:p>
        </p:txBody>
      </p:sp>
      <p:sp>
        <p:nvSpPr>
          <p:cNvPr id="417" name="arg3"/>
          <p:cNvSpPr/>
          <p:nvPr/>
        </p:nvSpPr>
        <p:spPr>
          <a:xfrm>
            <a:off x="8043012" y="5211791"/>
            <a:ext cx="849193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arg3</a:t>
            </a:r>
          </a:p>
        </p:txBody>
      </p:sp>
      <p:sp>
        <p:nvSpPr>
          <p:cNvPr id="418" name="arg2"/>
          <p:cNvSpPr/>
          <p:nvPr/>
        </p:nvSpPr>
        <p:spPr>
          <a:xfrm>
            <a:off x="7153591" y="5211791"/>
            <a:ext cx="849193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arg2</a:t>
            </a:r>
          </a:p>
        </p:txBody>
      </p:sp>
      <p:sp>
        <p:nvSpPr>
          <p:cNvPr id="419" name="arg1"/>
          <p:cNvSpPr/>
          <p:nvPr/>
        </p:nvSpPr>
        <p:spPr>
          <a:xfrm>
            <a:off x="6264170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arg1</a:t>
            </a:r>
          </a:p>
        </p:txBody>
      </p:sp>
      <p:sp>
        <p:nvSpPr>
          <p:cNvPr id="420" name="???"/>
          <p:cNvSpPr/>
          <p:nvPr/>
        </p:nvSpPr>
        <p:spPr>
          <a:xfrm>
            <a:off x="5374749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???</a:t>
            </a:r>
          </a:p>
        </p:txBody>
      </p:sp>
      <p:sp>
        <p:nvSpPr>
          <p:cNvPr id="421" name="???"/>
          <p:cNvSpPr/>
          <p:nvPr/>
        </p:nvSpPr>
        <p:spPr>
          <a:xfrm>
            <a:off x="4485328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???</a:t>
            </a:r>
          </a:p>
        </p:txBody>
      </p:sp>
      <p:sp>
        <p:nvSpPr>
          <p:cNvPr id="422" name="loc1"/>
          <p:cNvSpPr/>
          <p:nvPr/>
        </p:nvSpPr>
        <p:spPr>
          <a:xfrm>
            <a:off x="3595907" y="5211791"/>
            <a:ext cx="849193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loc1</a:t>
            </a:r>
          </a:p>
        </p:txBody>
      </p:sp>
      <p:sp>
        <p:nvSpPr>
          <p:cNvPr id="423" name="loc2"/>
          <p:cNvSpPr/>
          <p:nvPr/>
        </p:nvSpPr>
        <p:spPr>
          <a:xfrm>
            <a:off x="2706486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loc2</a:t>
            </a:r>
          </a:p>
        </p:txBody>
      </p:sp>
      <p:sp>
        <p:nvSpPr>
          <p:cNvPr id="424" name="…"/>
          <p:cNvSpPr txBox="1"/>
          <p:nvPr/>
        </p:nvSpPr>
        <p:spPr>
          <a:xfrm>
            <a:off x="2291608" y="5133874"/>
            <a:ext cx="3683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/>
            </a:lvl1pPr>
          </a:lstStyle>
          <a:p>
            <a:r>
              <a:t>…</a:t>
            </a:r>
          </a:p>
        </p:txBody>
      </p:sp>
      <p:sp>
        <p:nvSpPr>
          <p:cNvPr id="425" name="Arguments pushed in reverse order…"/>
          <p:cNvSpPr txBox="1"/>
          <p:nvPr/>
        </p:nvSpPr>
        <p:spPr>
          <a:xfrm>
            <a:off x="6093490" y="5721167"/>
            <a:ext cx="2969395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Arguments</a:t>
            </a:r>
            <a:br/>
            <a:r>
              <a:t>pushed in</a:t>
            </a:r>
            <a:br/>
            <a:r>
              <a:t>reverse order</a:t>
            </a:r>
          </a:p>
          <a:p>
            <a: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of code</a:t>
            </a:r>
          </a:p>
        </p:txBody>
      </p:sp>
      <p:sp>
        <p:nvSpPr>
          <p:cNvPr id="426" name="Local variables pushed in the…"/>
          <p:cNvSpPr txBox="1"/>
          <p:nvPr/>
        </p:nvSpPr>
        <p:spPr>
          <a:xfrm>
            <a:off x="1568686" y="5733336"/>
            <a:ext cx="3209119" cy="26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Local variables</a:t>
            </a:r>
            <a:br/>
            <a:r>
              <a:t>pushed in the</a:t>
            </a:r>
          </a:p>
          <a:p>
            <a: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same order as</a:t>
            </a:r>
          </a:p>
          <a:p>
            <a: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they appear</a:t>
            </a:r>
            <a:br/>
            <a:r>
              <a:t>in the code</a:t>
            </a:r>
          </a:p>
        </p:txBody>
      </p:sp>
      <p:sp>
        <p:nvSpPr>
          <p:cNvPr id="427" name="void func(char *arg1, int arg2, int arg3)…"/>
          <p:cNvSpPr txBox="1"/>
          <p:nvPr/>
        </p:nvSpPr>
        <p:spPr>
          <a:xfrm>
            <a:off x="3765075" y="2791988"/>
            <a:ext cx="5223074" cy="1536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void func(char *arg1, int arg2, int arg3)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{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char loc1[4]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int  loc2;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...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428" name="Square"/>
          <p:cNvSpPr/>
          <p:nvPr/>
        </p:nvSpPr>
        <p:spPr>
          <a:xfrm>
            <a:off x="1504251" y="5025500"/>
            <a:ext cx="677334" cy="6773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9" name="The local variable allocation is ultimately up to the compiler: Variables could be allocated in any order, or not allocated at all and stored only in registers, depending on the optimization level used."/>
          <p:cNvSpPr txBox="1"/>
          <p:nvPr/>
        </p:nvSpPr>
        <p:spPr>
          <a:xfrm>
            <a:off x="1620963" y="8486872"/>
            <a:ext cx="9762874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000"/>
            </a:lvl1pPr>
          </a:lstStyle>
          <a:p>
            <a:r>
              <a:t>The local variable allocation is ultimately up to the compiler: Variables could be allocated in any order, or not allocated at all and stored only in registers, depending on the optimization level used. </a:t>
            </a:r>
          </a:p>
        </p:txBody>
      </p:sp>
      <p:sp>
        <p:nvSpPr>
          <p:cNvPr id="430" name="Text"/>
          <p:cNvSpPr txBox="1"/>
          <p:nvPr/>
        </p:nvSpPr>
        <p:spPr>
          <a:xfrm>
            <a:off x="6038570" y="4552950"/>
            <a:ext cx="927660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grpSp>
        <p:nvGrpSpPr>
          <p:cNvPr id="433" name="Group"/>
          <p:cNvGrpSpPr/>
          <p:nvPr/>
        </p:nvGrpSpPr>
        <p:grpSpPr>
          <a:xfrm>
            <a:off x="8734268" y="6446088"/>
            <a:ext cx="3516004" cy="1546296"/>
            <a:chOff x="0" y="0"/>
            <a:chExt cx="3516003" cy="1546294"/>
          </a:xfrm>
        </p:grpSpPr>
        <p:sp>
          <p:nvSpPr>
            <p:cNvPr id="431" name="Happens during caller"/>
            <p:cNvSpPr txBox="1"/>
            <p:nvPr/>
          </p:nvSpPr>
          <p:spPr>
            <a:xfrm>
              <a:off x="557494" y="733494"/>
              <a:ext cx="2958510" cy="812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>
                <a:defRPr sz="2400" b="1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Happens during caller</a:t>
              </a:r>
            </a:p>
          </p:txBody>
        </p:sp>
        <p:sp>
          <p:nvSpPr>
            <p:cNvPr id="432" name="Line"/>
            <p:cNvSpPr/>
            <p:nvPr/>
          </p:nvSpPr>
          <p:spPr>
            <a:xfrm flipH="1" flipV="1">
              <a:off x="0" y="-1"/>
              <a:ext cx="1538983" cy="713737"/>
            </a:xfrm>
            <a:prstGeom prst="line">
              <a:avLst/>
            </a:prstGeom>
            <a:noFill/>
            <a:ln w="889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436" name="Group"/>
          <p:cNvGrpSpPr/>
          <p:nvPr/>
        </p:nvGrpSpPr>
        <p:grpSpPr>
          <a:xfrm>
            <a:off x="-4637" y="6819354"/>
            <a:ext cx="1733158" cy="1794491"/>
            <a:chOff x="-585505" y="-660945"/>
            <a:chExt cx="1733156" cy="1794490"/>
          </a:xfrm>
        </p:grpSpPr>
        <p:sp>
          <p:nvSpPr>
            <p:cNvPr id="434" name="Happens during callee"/>
            <p:cNvSpPr txBox="1"/>
            <p:nvPr/>
          </p:nvSpPr>
          <p:spPr>
            <a:xfrm>
              <a:off x="-585506" y="-47556"/>
              <a:ext cx="1733158" cy="1181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>
                <a:defRPr sz="2400" b="1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Happens during callee</a:t>
              </a:r>
            </a:p>
          </p:txBody>
        </p:sp>
        <p:sp>
          <p:nvSpPr>
            <p:cNvPr id="435" name="Line"/>
            <p:cNvSpPr/>
            <p:nvPr/>
          </p:nvSpPr>
          <p:spPr>
            <a:xfrm flipV="1">
              <a:off x="329130" y="-660946"/>
              <a:ext cx="725864" cy="725863"/>
            </a:xfrm>
            <a:prstGeom prst="line">
              <a:avLst/>
            </a:prstGeom>
            <a:noFill/>
            <a:ln w="889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1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2" animBg="1" advAuto="0"/>
      <p:bldP spid="418" grpId="3" animBg="1" advAuto="0"/>
      <p:bldP spid="419" grpId="4" animBg="1" advAuto="0"/>
      <p:bldP spid="420" grpId="7" animBg="1" advAuto="0"/>
      <p:bldP spid="421" grpId="6" animBg="1" advAuto="0"/>
      <p:bldP spid="422" grpId="9" animBg="1" advAuto="0"/>
      <p:bldP spid="423" grpId="10" animBg="1" advAuto="0"/>
      <p:bldP spid="424" grpId="11" animBg="1" advAuto="0"/>
      <p:bldP spid="425" grpId="1" animBg="1" advAuto="0"/>
      <p:bldP spid="426" grpId="8" animBg="1" advAuto="0"/>
      <p:bldP spid="429" grpId="13" animBg="1" advAuto="0"/>
      <p:bldP spid="433" grpId="5" animBg="1" advAuto="0"/>
      <p:bldP spid="436" grpId="12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roup"/>
          <p:cNvGrpSpPr/>
          <p:nvPr/>
        </p:nvGrpSpPr>
        <p:grpSpPr>
          <a:xfrm>
            <a:off x="2217110" y="4991621"/>
            <a:ext cx="6703808" cy="2031761"/>
            <a:chOff x="0" y="0"/>
            <a:chExt cx="6703806" cy="2031759"/>
          </a:xfrm>
        </p:grpSpPr>
        <p:sp>
          <p:nvSpPr>
            <p:cNvPr id="438" name="Stack frame…"/>
            <p:cNvSpPr txBox="1"/>
            <p:nvPr/>
          </p:nvSpPr>
          <p:spPr>
            <a:xfrm>
              <a:off x="3478845" y="883798"/>
              <a:ext cx="2657141" cy="1147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>
                <a:defRPr sz="3400" b="1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Stack frame</a:t>
              </a:r>
            </a:p>
            <a:p>
              <a:pPr>
                <a:defRPr sz="34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for </a:t>
              </a:r>
              <a:r>
                <a:rPr>
                  <a:latin typeface="Courier New"/>
                  <a:ea typeface="Courier New"/>
                  <a:cs typeface="Courier New"/>
                  <a:sym typeface="Courier New"/>
                </a:rPr>
                <a:t>func</a:t>
              </a:r>
            </a:p>
          </p:txBody>
        </p:sp>
        <p:sp>
          <p:nvSpPr>
            <p:cNvPr id="439" name="Rectangle"/>
            <p:cNvSpPr/>
            <p:nvPr/>
          </p:nvSpPr>
          <p:spPr>
            <a:xfrm>
              <a:off x="0" y="0"/>
              <a:ext cx="6703807" cy="943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41" name="Accessing variab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Accessing variables</a:t>
            </a:r>
          </a:p>
        </p:txBody>
      </p:sp>
      <p:sp>
        <p:nvSpPr>
          <p:cNvPr id="442" name="Rectangle"/>
          <p:cNvSpPr/>
          <p:nvPr/>
        </p:nvSpPr>
        <p:spPr>
          <a:xfrm>
            <a:off x="2021010" y="5186033"/>
            <a:ext cx="8962780" cy="49922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3" name="0xffffffff"/>
          <p:cNvSpPr txBox="1"/>
          <p:nvPr/>
        </p:nvSpPr>
        <p:spPr>
          <a:xfrm>
            <a:off x="8758793" y="4479970"/>
            <a:ext cx="268012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>
              <a:defRPr sz="3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0xffffffff</a:t>
            </a:r>
          </a:p>
        </p:txBody>
      </p:sp>
      <p:sp>
        <p:nvSpPr>
          <p:cNvPr id="444" name="Group"/>
          <p:cNvSpPr/>
          <p:nvPr/>
        </p:nvSpPr>
        <p:spPr>
          <a:xfrm>
            <a:off x="8932433" y="5211791"/>
            <a:ext cx="1779021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caller’s data</a:t>
            </a:r>
          </a:p>
        </p:txBody>
      </p:sp>
      <p:sp>
        <p:nvSpPr>
          <p:cNvPr id="445" name="arg3"/>
          <p:cNvSpPr/>
          <p:nvPr/>
        </p:nvSpPr>
        <p:spPr>
          <a:xfrm>
            <a:off x="8043012" y="5211791"/>
            <a:ext cx="849193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arg3</a:t>
            </a:r>
          </a:p>
        </p:txBody>
      </p:sp>
      <p:sp>
        <p:nvSpPr>
          <p:cNvPr id="446" name="arg2"/>
          <p:cNvSpPr/>
          <p:nvPr/>
        </p:nvSpPr>
        <p:spPr>
          <a:xfrm>
            <a:off x="7153591" y="5211791"/>
            <a:ext cx="849193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arg2</a:t>
            </a:r>
          </a:p>
        </p:txBody>
      </p:sp>
      <p:sp>
        <p:nvSpPr>
          <p:cNvPr id="447" name="arg1"/>
          <p:cNvSpPr/>
          <p:nvPr/>
        </p:nvSpPr>
        <p:spPr>
          <a:xfrm>
            <a:off x="6264170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arg1</a:t>
            </a:r>
          </a:p>
        </p:txBody>
      </p:sp>
      <p:sp>
        <p:nvSpPr>
          <p:cNvPr id="448" name="???"/>
          <p:cNvSpPr/>
          <p:nvPr/>
        </p:nvSpPr>
        <p:spPr>
          <a:xfrm>
            <a:off x="5374749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???</a:t>
            </a:r>
          </a:p>
        </p:txBody>
      </p:sp>
      <p:sp>
        <p:nvSpPr>
          <p:cNvPr id="449" name="???"/>
          <p:cNvSpPr/>
          <p:nvPr/>
        </p:nvSpPr>
        <p:spPr>
          <a:xfrm>
            <a:off x="4485328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???</a:t>
            </a:r>
          </a:p>
        </p:txBody>
      </p:sp>
      <p:sp>
        <p:nvSpPr>
          <p:cNvPr id="450" name="loc1"/>
          <p:cNvSpPr/>
          <p:nvPr/>
        </p:nvSpPr>
        <p:spPr>
          <a:xfrm>
            <a:off x="3595907" y="5211791"/>
            <a:ext cx="849193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loc1</a:t>
            </a:r>
          </a:p>
        </p:txBody>
      </p:sp>
      <p:sp>
        <p:nvSpPr>
          <p:cNvPr id="451" name="loc2"/>
          <p:cNvSpPr/>
          <p:nvPr/>
        </p:nvSpPr>
        <p:spPr>
          <a:xfrm>
            <a:off x="2706486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loc2</a:t>
            </a:r>
          </a:p>
        </p:txBody>
      </p:sp>
      <p:sp>
        <p:nvSpPr>
          <p:cNvPr id="452" name="…"/>
          <p:cNvSpPr txBox="1"/>
          <p:nvPr/>
        </p:nvSpPr>
        <p:spPr>
          <a:xfrm>
            <a:off x="2291608" y="5147928"/>
            <a:ext cx="3683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/>
            </a:lvl1pPr>
          </a:lstStyle>
          <a:p>
            <a:r>
              <a:t>…</a:t>
            </a:r>
          </a:p>
        </p:txBody>
      </p:sp>
      <p:sp>
        <p:nvSpPr>
          <p:cNvPr id="453" name="void func(char *arg1, int arg2, int arg3)…"/>
          <p:cNvSpPr txBox="1"/>
          <p:nvPr/>
        </p:nvSpPr>
        <p:spPr>
          <a:xfrm>
            <a:off x="3765075" y="2791988"/>
            <a:ext cx="5223074" cy="1536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void func(char *arg1, int arg2, int arg3)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{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...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loc2++;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...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grpSp>
        <p:nvGrpSpPr>
          <p:cNvPr id="456" name="Group"/>
          <p:cNvGrpSpPr/>
          <p:nvPr/>
        </p:nvGrpSpPr>
        <p:grpSpPr>
          <a:xfrm>
            <a:off x="1129174" y="5649545"/>
            <a:ext cx="2680123" cy="1316920"/>
            <a:chOff x="-536661" y="0"/>
            <a:chExt cx="2680121" cy="1316919"/>
          </a:xfrm>
        </p:grpSpPr>
        <p:sp>
          <p:nvSpPr>
            <p:cNvPr id="454" name="0xbffff323"/>
            <p:cNvSpPr txBox="1"/>
            <p:nvPr/>
          </p:nvSpPr>
          <p:spPr>
            <a:xfrm>
              <a:off x="-536662" y="720019"/>
              <a:ext cx="2680123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r"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0xbffff323</a:t>
              </a:r>
            </a:p>
          </p:txBody>
        </p:sp>
        <p:sp>
          <p:nvSpPr>
            <p:cNvPr id="455" name="Line"/>
            <p:cNvSpPr/>
            <p:nvPr/>
          </p:nvSpPr>
          <p:spPr>
            <a:xfrm flipH="1">
              <a:off x="1071730" y="0"/>
              <a:ext cx="1" cy="7670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457" name="Q: Where is (this) loc2?"/>
          <p:cNvSpPr txBox="1"/>
          <p:nvPr/>
        </p:nvSpPr>
        <p:spPr>
          <a:xfrm>
            <a:off x="5448336" y="3402129"/>
            <a:ext cx="5083697" cy="603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Q: Where is (this)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loc2</a:t>
            </a:r>
            <a:r>
              <a:t>?</a:t>
            </a:r>
          </a:p>
        </p:txBody>
      </p:sp>
      <p:sp>
        <p:nvSpPr>
          <p:cNvPr id="458" name="Can’t know absolute address at compile time"/>
          <p:cNvSpPr txBox="1"/>
          <p:nvPr/>
        </p:nvSpPr>
        <p:spPr>
          <a:xfrm>
            <a:off x="373894" y="7356558"/>
            <a:ext cx="5008427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Can’t know absolute</a:t>
            </a:r>
            <a:br/>
            <a:r>
              <a:t>address at compile time</a:t>
            </a:r>
          </a:p>
        </p:txBody>
      </p:sp>
      <p:sp>
        <p:nvSpPr>
          <p:cNvPr id="459" name="But can know the relative address…"/>
          <p:cNvSpPr txBox="1"/>
          <p:nvPr/>
        </p:nvSpPr>
        <p:spPr>
          <a:xfrm>
            <a:off x="5612082" y="7341378"/>
            <a:ext cx="6873533" cy="1147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3400"/>
            </a:pPr>
            <a:r>
              <a:t>But can know the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relative</a:t>
            </a:r>
            <a:r>
              <a:t> address</a:t>
            </a:r>
          </a:p>
          <a:p>
            <a:pPr marL="419805" indent="-419805" algn="l">
              <a:buSzPct val="75000"/>
              <a:buChar char="•"/>
              <a:defRPr sz="3400"/>
            </a:pPr>
            <a:r>
              <a:rPr b="1">
                <a:latin typeface="Courier New"/>
                <a:ea typeface="Courier New"/>
                <a:cs typeface="Courier New"/>
                <a:sym typeface="Courier New"/>
              </a:rPr>
              <a:t>loc2</a:t>
            </a:r>
            <a:r>
              <a:t> is always 8B before ???s</a:t>
            </a:r>
          </a:p>
        </p:txBody>
      </p:sp>
      <p:grpSp>
        <p:nvGrpSpPr>
          <p:cNvPr id="462" name="Group"/>
          <p:cNvGrpSpPr/>
          <p:nvPr/>
        </p:nvGrpSpPr>
        <p:grpSpPr>
          <a:xfrm>
            <a:off x="3931643" y="5649545"/>
            <a:ext cx="1125390" cy="1316920"/>
            <a:chOff x="509035" y="0"/>
            <a:chExt cx="1125388" cy="1316919"/>
          </a:xfrm>
        </p:grpSpPr>
        <p:sp>
          <p:nvSpPr>
            <p:cNvPr id="460" name="%ebp"/>
            <p:cNvSpPr txBox="1"/>
            <p:nvPr/>
          </p:nvSpPr>
          <p:spPr>
            <a:xfrm>
              <a:off x="509035" y="720019"/>
              <a:ext cx="1125390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%ebp</a:t>
              </a:r>
            </a:p>
          </p:txBody>
        </p:sp>
        <p:sp>
          <p:nvSpPr>
            <p:cNvPr id="461" name="Line"/>
            <p:cNvSpPr/>
            <p:nvPr/>
          </p:nvSpPr>
          <p:spPr>
            <a:xfrm flipH="1">
              <a:off x="1071730" y="0"/>
              <a:ext cx="1" cy="7670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463" name="A: -8(%ebp)"/>
          <p:cNvSpPr txBox="1"/>
          <p:nvPr/>
        </p:nvSpPr>
        <p:spPr>
          <a:xfrm>
            <a:off x="5448336" y="3820974"/>
            <a:ext cx="2487626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A: -8(%ebp)</a:t>
            </a:r>
          </a:p>
        </p:txBody>
      </p:sp>
      <p:sp>
        <p:nvSpPr>
          <p:cNvPr id="464" name="Frame pointer"/>
          <p:cNvSpPr txBox="1"/>
          <p:nvPr/>
        </p:nvSpPr>
        <p:spPr>
          <a:xfrm>
            <a:off x="1751258" y="6866021"/>
            <a:ext cx="2968129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Frame pointer</a:t>
            </a:r>
          </a:p>
        </p:txBody>
      </p:sp>
      <p:sp>
        <p:nvSpPr>
          <p:cNvPr id="465" name="Square"/>
          <p:cNvSpPr/>
          <p:nvPr/>
        </p:nvSpPr>
        <p:spPr>
          <a:xfrm>
            <a:off x="1504251" y="5025500"/>
            <a:ext cx="677334" cy="6773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7" animBg="1" advAuto="0"/>
      <p:bldP spid="456" grpId="2" animBg="1" advAuto="0"/>
      <p:bldP spid="456" grpId="5" animBg="1" advAuto="0"/>
      <p:bldP spid="457" grpId="1" animBg="1" advAuto="0"/>
      <p:bldP spid="458" grpId="3" animBg="1" advAuto="0"/>
      <p:bldP spid="458" grpId="6" animBg="1" advAuto="0"/>
      <p:bldP spid="459" grpId="4" animBg="1" advAuto="0"/>
      <p:bldP spid="462" grpId="8" animBg="1" advAuto="0"/>
      <p:bldP spid="463" grpId="10" animBg="1" advAuto="0"/>
      <p:bldP spid="464" grpId="9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roup"/>
          <p:cNvSpPr/>
          <p:nvPr/>
        </p:nvSpPr>
        <p:spPr>
          <a:xfrm>
            <a:off x="8948931" y="4991813"/>
            <a:ext cx="1779021" cy="94388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70" name="Group"/>
          <p:cNvGrpSpPr/>
          <p:nvPr/>
        </p:nvGrpSpPr>
        <p:grpSpPr>
          <a:xfrm>
            <a:off x="2217110" y="4991621"/>
            <a:ext cx="6703808" cy="2057161"/>
            <a:chOff x="0" y="0"/>
            <a:chExt cx="6703806" cy="2057159"/>
          </a:xfrm>
        </p:grpSpPr>
        <p:sp>
          <p:nvSpPr>
            <p:cNvPr id="468" name="Stack frame…"/>
            <p:cNvSpPr txBox="1"/>
            <p:nvPr/>
          </p:nvSpPr>
          <p:spPr>
            <a:xfrm>
              <a:off x="3476724" y="909198"/>
              <a:ext cx="2657141" cy="1147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>
                <a:defRPr sz="3400" b="1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Stack frame</a:t>
              </a:r>
            </a:p>
            <a:p>
              <a:pPr>
                <a:defRPr sz="34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for </a:t>
              </a:r>
              <a:r>
                <a:rPr>
                  <a:latin typeface="Courier New"/>
                  <a:ea typeface="Courier New"/>
                  <a:cs typeface="Courier New"/>
                  <a:sym typeface="Courier New"/>
                </a:rPr>
                <a:t>func</a:t>
              </a:r>
            </a:p>
          </p:txBody>
        </p:sp>
        <p:sp>
          <p:nvSpPr>
            <p:cNvPr id="469" name="Rectangle"/>
            <p:cNvSpPr/>
            <p:nvPr/>
          </p:nvSpPr>
          <p:spPr>
            <a:xfrm>
              <a:off x="0" y="0"/>
              <a:ext cx="6703807" cy="943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71" name="Returning from fun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r>
              <a:t>Returning from functions</a:t>
            </a:r>
          </a:p>
        </p:txBody>
      </p:sp>
      <p:sp>
        <p:nvSpPr>
          <p:cNvPr id="472" name="Rectangle"/>
          <p:cNvSpPr/>
          <p:nvPr/>
        </p:nvSpPr>
        <p:spPr>
          <a:xfrm>
            <a:off x="2021010" y="5186033"/>
            <a:ext cx="8962780" cy="49922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3" name="0xffffffff"/>
          <p:cNvSpPr txBox="1"/>
          <p:nvPr/>
        </p:nvSpPr>
        <p:spPr>
          <a:xfrm>
            <a:off x="8758793" y="4479970"/>
            <a:ext cx="268012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>
              <a:defRPr sz="3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0xffffffff</a:t>
            </a:r>
          </a:p>
        </p:txBody>
      </p:sp>
      <p:sp>
        <p:nvSpPr>
          <p:cNvPr id="474" name="Group"/>
          <p:cNvSpPr/>
          <p:nvPr/>
        </p:nvSpPr>
        <p:spPr>
          <a:xfrm>
            <a:off x="8932433" y="5211791"/>
            <a:ext cx="1779021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caller’s data</a:t>
            </a:r>
          </a:p>
        </p:txBody>
      </p:sp>
      <p:sp>
        <p:nvSpPr>
          <p:cNvPr id="475" name="arg3"/>
          <p:cNvSpPr/>
          <p:nvPr/>
        </p:nvSpPr>
        <p:spPr>
          <a:xfrm>
            <a:off x="8043012" y="5211791"/>
            <a:ext cx="849193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arg3</a:t>
            </a:r>
          </a:p>
        </p:txBody>
      </p:sp>
      <p:sp>
        <p:nvSpPr>
          <p:cNvPr id="476" name="arg2"/>
          <p:cNvSpPr/>
          <p:nvPr/>
        </p:nvSpPr>
        <p:spPr>
          <a:xfrm>
            <a:off x="7153591" y="5211791"/>
            <a:ext cx="849193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arg2</a:t>
            </a:r>
          </a:p>
        </p:txBody>
      </p:sp>
      <p:sp>
        <p:nvSpPr>
          <p:cNvPr id="477" name="arg1"/>
          <p:cNvSpPr/>
          <p:nvPr/>
        </p:nvSpPr>
        <p:spPr>
          <a:xfrm>
            <a:off x="6264170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arg1</a:t>
            </a:r>
          </a:p>
        </p:txBody>
      </p:sp>
      <p:sp>
        <p:nvSpPr>
          <p:cNvPr id="478" name="???"/>
          <p:cNvSpPr/>
          <p:nvPr/>
        </p:nvSpPr>
        <p:spPr>
          <a:xfrm>
            <a:off x="5374749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???</a:t>
            </a:r>
          </a:p>
        </p:txBody>
      </p:sp>
      <p:sp>
        <p:nvSpPr>
          <p:cNvPr id="479" name="???"/>
          <p:cNvSpPr/>
          <p:nvPr/>
        </p:nvSpPr>
        <p:spPr>
          <a:xfrm>
            <a:off x="4485328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???</a:t>
            </a:r>
          </a:p>
        </p:txBody>
      </p:sp>
      <p:sp>
        <p:nvSpPr>
          <p:cNvPr id="480" name="loc1"/>
          <p:cNvSpPr/>
          <p:nvPr/>
        </p:nvSpPr>
        <p:spPr>
          <a:xfrm>
            <a:off x="3595907" y="5211791"/>
            <a:ext cx="849193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loc1</a:t>
            </a:r>
          </a:p>
        </p:txBody>
      </p:sp>
      <p:sp>
        <p:nvSpPr>
          <p:cNvPr id="481" name="loc2"/>
          <p:cNvSpPr/>
          <p:nvPr/>
        </p:nvSpPr>
        <p:spPr>
          <a:xfrm>
            <a:off x="2706486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loc2</a:t>
            </a:r>
          </a:p>
        </p:txBody>
      </p:sp>
      <p:sp>
        <p:nvSpPr>
          <p:cNvPr id="482" name="…"/>
          <p:cNvSpPr txBox="1"/>
          <p:nvPr/>
        </p:nvSpPr>
        <p:spPr>
          <a:xfrm>
            <a:off x="2291608" y="5147928"/>
            <a:ext cx="3683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/>
            </a:lvl1pPr>
          </a:lstStyle>
          <a:p>
            <a:r>
              <a:t>…</a:t>
            </a:r>
          </a:p>
        </p:txBody>
      </p:sp>
      <p:sp>
        <p:nvSpPr>
          <p:cNvPr id="483" name="int main()…"/>
          <p:cNvSpPr txBox="1"/>
          <p:nvPr/>
        </p:nvSpPr>
        <p:spPr>
          <a:xfrm>
            <a:off x="3765075" y="2783203"/>
            <a:ext cx="5933575" cy="155427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int</a:t>
            </a:r>
            <a:r>
              <a:rPr dirty="0"/>
              <a:t> main()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{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...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dirty="0" err="1" smtClean="0"/>
              <a:t>func</a:t>
            </a:r>
            <a:r>
              <a:rPr dirty="0" smtClean="0"/>
              <a:t>(</a:t>
            </a:r>
            <a:r>
              <a:rPr lang="en-US" dirty="0" smtClean="0"/>
              <a:t>"</a:t>
            </a:r>
            <a:r>
              <a:rPr dirty="0" smtClean="0"/>
              <a:t>Hey</a:t>
            </a:r>
            <a:r>
              <a:rPr lang="en-US" dirty="0" smtClean="0"/>
              <a:t>"</a:t>
            </a:r>
            <a:r>
              <a:rPr dirty="0" smtClean="0"/>
              <a:t>, </a:t>
            </a:r>
            <a:r>
              <a:rPr dirty="0"/>
              <a:t>10, -3);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...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}</a:t>
            </a:r>
          </a:p>
        </p:txBody>
      </p:sp>
      <p:grpSp>
        <p:nvGrpSpPr>
          <p:cNvPr id="486" name="Group"/>
          <p:cNvGrpSpPr/>
          <p:nvPr/>
        </p:nvGrpSpPr>
        <p:grpSpPr>
          <a:xfrm>
            <a:off x="3931643" y="5649545"/>
            <a:ext cx="1125390" cy="1316920"/>
            <a:chOff x="509035" y="0"/>
            <a:chExt cx="1125388" cy="1316919"/>
          </a:xfrm>
        </p:grpSpPr>
        <p:sp>
          <p:nvSpPr>
            <p:cNvPr id="484" name="%ebp"/>
            <p:cNvSpPr txBox="1"/>
            <p:nvPr/>
          </p:nvSpPr>
          <p:spPr>
            <a:xfrm>
              <a:off x="509035" y="720019"/>
              <a:ext cx="1125390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%ebp</a:t>
              </a:r>
            </a:p>
          </p:txBody>
        </p:sp>
        <p:sp>
          <p:nvSpPr>
            <p:cNvPr id="485" name="Line"/>
            <p:cNvSpPr/>
            <p:nvPr/>
          </p:nvSpPr>
          <p:spPr>
            <a:xfrm flipH="1">
              <a:off x="1071730" y="0"/>
              <a:ext cx="1" cy="7670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487" name="Q: How do we restore previous %ebp?"/>
          <p:cNvSpPr txBox="1"/>
          <p:nvPr/>
        </p:nvSpPr>
        <p:spPr>
          <a:xfrm>
            <a:off x="2511133" y="2226692"/>
            <a:ext cx="798253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Q: How do we restore previous %ebp?</a:t>
            </a:r>
          </a:p>
        </p:txBody>
      </p:sp>
      <p:grpSp>
        <p:nvGrpSpPr>
          <p:cNvPr id="490" name="Group"/>
          <p:cNvGrpSpPr/>
          <p:nvPr/>
        </p:nvGrpSpPr>
        <p:grpSpPr>
          <a:xfrm>
            <a:off x="8332119" y="5649545"/>
            <a:ext cx="3457489" cy="1316920"/>
            <a:chOff x="-657013" y="0"/>
            <a:chExt cx="3457488" cy="1316919"/>
          </a:xfrm>
        </p:grpSpPr>
        <p:sp>
          <p:nvSpPr>
            <p:cNvPr id="488" name="previous %ebp"/>
            <p:cNvSpPr txBox="1"/>
            <p:nvPr/>
          </p:nvSpPr>
          <p:spPr>
            <a:xfrm>
              <a:off x="-657014" y="720019"/>
              <a:ext cx="3457489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>
                  <a:solidFill>
                    <a:schemeClr val="accent2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previous %ebp</a:t>
              </a:r>
            </a:p>
          </p:txBody>
        </p:sp>
        <p:sp>
          <p:nvSpPr>
            <p:cNvPr id="489" name="Line"/>
            <p:cNvSpPr/>
            <p:nvPr/>
          </p:nvSpPr>
          <p:spPr>
            <a:xfrm flipH="1">
              <a:off x="1071730" y="0"/>
              <a:ext cx="1" cy="7670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491" name="%ebp"/>
          <p:cNvSpPr/>
          <p:nvPr/>
        </p:nvSpPr>
        <p:spPr>
          <a:xfrm>
            <a:off x="4485328" y="5211791"/>
            <a:ext cx="849193" cy="44770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000"/>
            </a:lvl1pPr>
          </a:lstStyle>
          <a:p>
            <a:r>
              <a:t>%ebp</a:t>
            </a:r>
          </a:p>
        </p:txBody>
      </p:sp>
      <p:sp>
        <p:nvSpPr>
          <p:cNvPr id="492" name="Push current %ebp before locals"/>
          <p:cNvSpPr txBox="1"/>
          <p:nvPr/>
        </p:nvSpPr>
        <p:spPr>
          <a:xfrm>
            <a:off x="913261" y="6974086"/>
            <a:ext cx="7162156" cy="603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Push current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%ebp </a:t>
            </a:r>
            <a:r>
              <a:t>before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locals</a:t>
            </a:r>
          </a:p>
        </p:txBody>
      </p:sp>
      <p:sp>
        <p:nvSpPr>
          <p:cNvPr id="493" name="Set %ebp to(%ebp) at return"/>
          <p:cNvSpPr txBox="1"/>
          <p:nvPr/>
        </p:nvSpPr>
        <p:spPr>
          <a:xfrm>
            <a:off x="1364352" y="7904064"/>
            <a:ext cx="6259973" cy="603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Set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%ebp to(%ebp) </a:t>
            </a:r>
            <a:r>
              <a:t>at return</a:t>
            </a:r>
          </a:p>
        </p:txBody>
      </p:sp>
      <p:grpSp>
        <p:nvGrpSpPr>
          <p:cNvPr id="496" name="Group"/>
          <p:cNvGrpSpPr/>
          <p:nvPr/>
        </p:nvGrpSpPr>
        <p:grpSpPr>
          <a:xfrm>
            <a:off x="5236651" y="4377863"/>
            <a:ext cx="1125389" cy="804222"/>
            <a:chOff x="-108284" y="-55562"/>
            <a:chExt cx="1125388" cy="804220"/>
          </a:xfrm>
        </p:grpSpPr>
        <p:sp>
          <p:nvSpPr>
            <p:cNvPr id="494" name="%esp"/>
            <p:cNvSpPr txBox="1"/>
            <p:nvPr/>
          </p:nvSpPr>
          <p:spPr>
            <a:xfrm>
              <a:off x="-108285" y="-55563"/>
              <a:ext cx="1125389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%esp</a:t>
              </a:r>
            </a:p>
          </p:txBody>
        </p:sp>
        <p:sp>
          <p:nvSpPr>
            <p:cNvPr id="495" name="Line"/>
            <p:cNvSpPr/>
            <p:nvPr/>
          </p:nvSpPr>
          <p:spPr>
            <a:xfrm flipV="1">
              <a:off x="29737" y="300950"/>
              <a:ext cx="1" cy="44770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497" name="Set %ebp to current %esp"/>
          <p:cNvSpPr txBox="1"/>
          <p:nvPr/>
        </p:nvSpPr>
        <p:spPr>
          <a:xfrm>
            <a:off x="1889871" y="7453729"/>
            <a:ext cx="5208935" cy="603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Set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%ebp</a:t>
            </a:r>
            <a:r>
              <a:t> to current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%esp</a:t>
            </a:r>
          </a:p>
        </p:txBody>
      </p:sp>
      <p:sp>
        <p:nvSpPr>
          <p:cNvPr id="498" name="Square"/>
          <p:cNvSpPr/>
          <p:nvPr/>
        </p:nvSpPr>
        <p:spPr>
          <a:xfrm>
            <a:off x="1504251" y="5025500"/>
            <a:ext cx="677334" cy="6773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68322 -0.000190" pathEditMode="relative">
                                      <p:cBhvr>
                                        <p:cTn id="38" dur="1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" grpId="1" animBg="1" advAuto="0"/>
      <p:bldP spid="479" grpId="7" animBg="1" advAuto="0"/>
      <p:bldP spid="480" grpId="5" animBg="1" advAuto="0"/>
      <p:bldP spid="481" grpId="4" animBg="1" advAuto="0"/>
      <p:bldP spid="486" grpId="6" animBg="1" advAuto="0"/>
      <p:bldP spid="486" grpId="13" animBg="1" advAuto="0"/>
      <p:bldP spid="487" grpId="3" animBg="1" advAuto="0"/>
      <p:bldP spid="490" grpId="2" animBg="1" advAuto="0"/>
      <p:bldP spid="491" grpId="11" animBg="1" advAuto="0"/>
      <p:bldP spid="492" grpId="9" animBg="1" advAuto="0"/>
      <p:bldP spid="493" grpId="14" animBg="1" advAuto="0"/>
      <p:bldP spid="496" grpId="8" animBg="1" advAuto="0"/>
      <p:bldP spid="497" grpId="1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roup"/>
          <p:cNvSpPr/>
          <p:nvPr/>
        </p:nvSpPr>
        <p:spPr>
          <a:xfrm>
            <a:off x="8948931" y="4991813"/>
            <a:ext cx="1779021" cy="94388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03" name="Group"/>
          <p:cNvGrpSpPr/>
          <p:nvPr/>
        </p:nvGrpSpPr>
        <p:grpSpPr>
          <a:xfrm>
            <a:off x="2217110" y="4991621"/>
            <a:ext cx="6703808" cy="2080439"/>
            <a:chOff x="0" y="0"/>
            <a:chExt cx="6703806" cy="2080438"/>
          </a:xfrm>
        </p:grpSpPr>
        <p:sp>
          <p:nvSpPr>
            <p:cNvPr id="501" name="Stack frame…"/>
            <p:cNvSpPr txBox="1"/>
            <p:nvPr/>
          </p:nvSpPr>
          <p:spPr>
            <a:xfrm>
              <a:off x="3476724" y="932477"/>
              <a:ext cx="2657141" cy="1147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>
                <a:defRPr sz="3400" b="1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Stack frame</a:t>
              </a:r>
            </a:p>
            <a:p>
              <a:pPr>
                <a:defRPr sz="34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for </a:t>
              </a:r>
              <a:r>
                <a:rPr>
                  <a:latin typeface="Courier New"/>
                  <a:ea typeface="Courier New"/>
                  <a:cs typeface="Courier New"/>
                  <a:sym typeface="Courier New"/>
                </a:rPr>
                <a:t>func</a:t>
              </a:r>
            </a:p>
          </p:txBody>
        </p:sp>
        <p:sp>
          <p:nvSpPr>
            <p:cNvPr id="502" name="Rectangle"/>
            <p:cNvSpPr/>
            <p:nvPr/>
          </p:nvSpPr>
          <p:spPr>
            <a:xfrm>
              <a:off x="0" y="0"/>
              <a:ext cx="6703807" cy="943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04" name="Returning from fun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r>
              <a:t>Returning from functions</a:t>
            </a:r>
          </a:p>
        </p:txBody>
      </p:sp>
      <p:sp>
        <p:nvSpPr>
          <p:cNvPr id="505" name="Rectangle"/>
          <p:cNvSpPr/>
          <p:nvPr/>
        </p:nvSpPr>
        <p:spPr>
          <a:xfrm>
            <a:off x="2021010" y="5186033"/>
            <a:ext cx="8962780" cy="49922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6" name="0xffffffff"/>
          <p:cNvSpPr txBox="1"/>
          <p:nvPr/>
        </p:nvSpPr>
        <p:spPr>
          <a:xfrm>
            <a:off x="8758793" y="4479970"/>
            <a:ext cx="268012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>
              <a:defRPr sz="3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0xffffffff</a:t>
            </a:r>
          </a:p>
        </p:txBody>
      </p:sp>
      <p:sp>
        <p:nvSpPr>
          <p:cNvPr id="507" name="Group"/>
          <p:cNvSpPr/>
          <p:nvPr/>
        </p:nvSpPr>
        <p:spPr>
          <a:xfrm>
            <a:off x="8932433" y="5211791"/>
            <a:ext cx="1779021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caller’s data</a:t>
            </a:r>
          </a:p>
        </p:txBody>
      </p:sp>
      <p:sp>
        <p:nvSpPr>
          <p:cNvPr id="508" name="arg3"/>
          <p:cNvSpPr/>
          <p:nvPr/>
        </p:nvSpPr>
        <p:spPr>
          <a:xfrm>
            <a:off x="8043012" y="5211791"/>
            <a:ext cx="849193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arg3</a:t>
            </a:r>
          </a:p>
        </p:txBody>
      </p:sp>
      <p:sp>
        <p:nvSpPr>
          <p:cNvPr id="509" name="arg2"/>
          <p:cNvSpPr/>
          <p:nvPr/>
        </p:nvSpPr>
        <p:spPr>
          <a:xfrm>
            <a:off x="7153591" y="5211791"/>
            <a:ext cx="849193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arg2</a:t>
            </a:r>
          </a:p>
        </p:txBody>
      </p:sp>
      <p:sp>
        <p:nvSpPr>
          <p:cNvPr id="510" name="arg1"/>
          <p:cNvSpPr/>
          <p:nvPr/>
        </p:nvSpPr>
        <p:spPr>
          <a:xfrm>
            <a:off x="6264170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arg1</a:t>
            </a:r>
          </a:p>
        </p:txBody>
      </p:sp>
      <p:sp>
        <p:nvSpPr>
          <p:cNvPr id="511" name="???"/>
          <p:cNvSpPr/>
          <p:nvPr/>
        </p:nvSpPr>
        <p:spPr>
          <a:xfrm>
            <a:off x="5374749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???</a:t>
            </a:r>
          </a:p>
        </p:txBody>
      </p:sp>
      <p:sp>
        <p:nvSpPr>
          <p:cNvPr id="512" name="%ebp"/>
          <p:cNvSpPr/>
          <p:nvPr/>
        </p:nvSpPr>
        <p:spPr>
          <a:xfrm>
            <a:off x="4485328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%ebp</a:t>
            </a:r>
          </a:p>
        </p:txBody>
      </p:sp>
      <p:sp>
        <p:nvSpPr>
          <p:cNvPr id="513" name="loc1"/>
          <p:cNvSpPr/>
          <p:nvPr/>
        </p:nvSpPr>
        <p:spPr>
          <a:xfrm>
            <a:off x="3595907" y="5211791"/>
            <a:ext cx="849193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loc1</a:t>
            </a:r>
          </a:p>
        </p:txBody>
      </p:sp>
      <p:sp>
        <p:nvSpPr>
          <p:cNvPr id="514" name="loc2"/>
          <p:cNvSpPr/>
          <p:nvPr/>
        </p:nvSpPr>
        <p:spPr>
          <a:xfrm>
            <a:off x="2706486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loc2</a:t>
            </a:r>
          </a:p>
        </p:txBody>
      </p:sp>
      <p:sp>
        <p:nvSpPr>
          <p:cNvPr id="515" name="…"/>
          <p:cNvSpPr txBox="1"/>
          <p:nvPr/>
        </p:nvSpPr>
        <p:spPr>
          <a:xfrm>
            <a:off x="2291608" y="5147928"/>
            <a:ext cx="3683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/>
            </a:lvl1pPr>
          </a:lstStyle>
          <a:p>
            <a:r>
              <a:t>…</a:t>
            </a:r>
          </a:p>
        </p:txBody>
      </p:sp>
      <p:sp>
        <p:nvSpPr>
          <p:cNvPr id="516" name="int main()…"/>
          <p:cNvSpPr txBox="1"/>
          <p:nvPr/>
        </p:nvSpPr>
        <p:spPr>
          <a:xfrm>
            <a:off x="3765075" y="2783203"/>
            <a:ext cx="5933575" cy="155427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int</a:t>
            </a:r>
            <a:r>
              <a:rPr dirty="0"/>
              <a:t> main()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{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...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dirty="0" err="1" smtClean="0"/>
              <a:t>func</a:t>
            </a:r>
            <a:r>
              <a:rPr dirty="0" smtClean="0"/>
              <a:t>(</a:t>
            </a:r>
            <a:r>
              <a:rPr lang="en-US" dirty="0"/>
              <a:t>"</a:t>
            </a:r>
            <a:r>
              <a:rPr dirty="0" smtClean="0"/>
              <a:t>Hey</a:t>
            </a:r>
            <a:r>
              <a:rPr lang="en-US" dirty="0" smtClean="0"/>
              <a:t>"</a:t>
            </a:r>
            <a:r>
              <a:rPr dirty="0" smtClean="0"/>
              <a:t>, </a:t>
            </a:r>
            <a:r>
              <a:rPr dirty="0"/>
              <a:t>10, -3);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...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}</a:t>
            </a:r>
          </a:p>
        </p:txBody>
      </p:sp>
      <p:grpSp>
        <p:nvGrpSpPr>
          <p:cNvPr id="519" name="Group"/>
          <p:cNvGrpSpPr/>
          <p:nvPr/>
        </p:nvGrpSpPr>
        <p:grpSpPr>
          <a:xfrm>
            <a:off x="3931643" y="5649545"/>
            <a:ext cx="1125390" cy="1316920"/>
            <a:chOff x="509035" y="0"/>
            <a:chExt cx="1125388" cy="1316919"/>
          </a:xfrm>
        </p:grpSpPr>
        <p:sp>
          <p:nvSpPr>
            <p:cNvPr id="517" name="%ebp"/>
            <p:cNvSpPr txBox="1"/>
            <p:nvPr/>
          </p:nvSpPr>
          <p:spPr>
            <a:xfrm>
              <a:off x="509035" y="720019"/>
              <a:ext cx="1125390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%ebp</a:t>
              </a:r>
            </a:p>
          </p:txBody>
        </p:sp>
        <p:sp>
          <p:nvSpPr>
            <p:cNvPr id="518" name="Line"/>
            <p:cNvSpPr/>
            <p:nvPr/>
          </p:nvSpPr>
          <p:spPr>
            <a:xfrm flipH="1">
              <a:off x="1071730" y="0"/>
              <a:ext cx="1" cy="7670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520" name="Q: How do we resume here?"/>
          <p:cNvSpPr txBox="1"/>
          <p:nvPr/>
        </p:nvSpPr>
        <p:spPr>
          <a:xfrm>
            <a:off x="4858061" y="3728853"/>
            <a:ext cx="5895430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Q: How do we resume here?</a:t>
            </a:r>
          </a:p>
        </p:txBody>
      </p:sp>
      <p:grpSp>
        <p:nvGrpSpPr>
          <p:cNvPr id="523" name="Group"/>
          <p:cNvGrpSpPr/>
          <p:nvPr/>
        </p:nvGrpSpPr>
        <p:grpSpPr>
          <a:xfrm>
            <a:off x="8332119" y="5649545"/>
            <a:ext cx="3457489" cy="1316920"/>
            <a:chOff x="-657013" y="0"/>
            <a:chExt cx="3457488" cy="1316919"/>
          </a:xfrm>
        </p:grpSpPr>
        <p:sp>
          <p:nvSpPr>
            <p:cNvPr id="521" name="previous %ebp"/>
            <p:cNvSpPr txBox="1"/>
            <p:nvPr/>
          </p:nvSpPr>
          <p:spPr>
            <a:xfrm>
              <a:off x="-657014" y="720019"/>
              <a:ext cx="3457489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>
                  <a:solidFill>
                    <a:schemeClr val="accent2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previous %ebp</a:t>
              </a:r>
            </a:p>
          </p:txBody>
        </p:sp>
        <p:sp>
          <p:nvSpPr>
            <p:cNvPr id="522" name="Line"/>
            <p:cNvSpPr/>
            <p:nvPr/>
          </p:nvSpPr>
          <p:spPr>
            <a:xfrm flipH="1">
              <a:off x="1071730" y="0"/>
              <a:ext cx="1" cy="7670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524" name="Square"/>
          <p:cNvSpPr/>
          <p:nvPr/>
        </p:nvSpPr>
        <p:spPr>
          <a:xfrm>
            <a:off x="1504251" y="5025500"/>
            <a:ext cx="677334" cy="6773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1" name="Group"/>
          <p:cNvGrpSpPr/>
          <p:nvPr/>
        </p:nvGrpSpPr>
        <p:grpSpPr>
          <a:xfrm>
            <a:off x="5261905" y="3272632"/>
            <a:ext cx="3618847" cy="1434191"/>
            <a:chOff x="0" y="0"/>
            <a:chExt cx="3618845" cy="1434189"/>
          </a:xfrm>
        </p:grpSpPr>
        <p:sp>
          <p:nvSpPr>
            <p:cNvPr id="526" name="Rectangle"/>
            <p:cNvSpPr/>
            <p:nvPr/>
          </p:nvSpPr>
          <p:spPr>
            <a:xfrm>
              <a:off x="0" y="0"/>
              <a:ext cx="3618846" cy="1434190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  <p:sp>
          <p:nvSpPr>
            <p:cNvPr id="527" name="0x5bf mov %esp,%ebp"/>
            <p:cNvSpPr txBox="1"/>
            <p:nvPr/>
          </p:nvSpPr>
          <p:spPr>
            <a:xfrm>
              <a:off x="0" y="396167"/>
              <a:ext cx="2405758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0x5bf mov %esp,%ebp</a:t>
              </a:r>
            </a:p>
          </p:txBody>
        </p:sp>
        <p:sp>
          <p:nvSpPr>
            <p:cNvPr id="528" name="0x5be push %ebp"/>
            <p:cNvSpPr txBox="1"/>
            <p:nvPr/>
          </p:nvSpPr>
          <p:spPr>
            <a:xfrm>
              <a:off x="0" y="752675"/>
              <a:ext cx="1917998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0x5be push %ebp</a:t>
              </a:r>
            </a:p>
          </p:txBody>
        </p:sp>
        <p:sp>
          <p:nvSpPr>
            <p:cNvPr id="529" name="..."/>
            <p:cNvSpPr txBox="1"/>
            <p:nvPr/>
          </p:nvSpPr>
          <p:spPr>
            <a:xfrm>
              <a:off x="0" y="1041081"/>
              <a:ext cx="454720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...</a:t>
              </a:r>
            </a:p>
          </p:txBody>
        </p:sp>
        <p:sp>
          <p:nvSpPr>
            <p:cNvPr id="530" name="..."/>
            <p:cNvSpPr txBox="1"/>
            <p:nvPr/>
          </p:nvSpPr>
          <p:spPr>
            <a:xfrm>
              <a:off x="0" y="88629"/>
              <a:ext cx="454720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...</a:t>
              </a:r>
            </a:p>
          </p:txBody>
        </p:sp>
      </p:grpSp>
      <p:sp>
        <p:nvSpPr>
          <p:cNvPr id="532" name="Instructions in memo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Instructions in memory</a:t>
            </a:r>
          </a:p>
        </p:txBody>
      </p:sp>
      <p:sp>
        <p:nvSpPr>
          <p:cNvPr id="533" name="Line"/>
          <p:cNvSpPr/>
          <p:nvPr/>
        </p:nvSpPr>
        <p:spPr>
          <a:xfrm flipV="1">
            <a:off x="3006054" y="3046246"/>
            <a:ext cx="1" cy="446571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534" name="Line"/>
          <p:cNvSpPr/>
          <p:nvPr/>
        </p:nvSpPr>
        <p:spPr>
          <a:xfrm flipV="1">
            <a:off x="5100767" y="3043257"/>
            <a:ext cx="1" cy="4471689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535" name="Line"/>
          <p:cNvSpPr/>
          <p:nvPr/>
        </p:nvSpPr>
        <p:spPr>
          <a:xfrm>
            <a:off x="3006054" y="3061686"/>
            <a:ext cx="2094714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536" name="Line"/>
          <p:cNvSpPr/>
          <p:nvPr/>
        </p:nvSpPr>
        <p:spPr>
          <a:xfrm>
            <a:off x="3006054" y="7509810"/>
            <a:ext cx="2094714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537" name="Text"/>
          <p:cNvSpPr/>
          <p:nvPr/>
        </p:nvSpPr>
        <p:spPr>
          <a:xfrm>
            <a:off x="3019596" y="6660671"/>
            <a:ext cx="2067630" cy="52034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Text</a:t>
            </a:r>
          </a:p>
        </p:txBody>
      </p:sp>
      <p:sp>
        <p:nvSpPr>
          <p:cNvPr id="538" name="0"/>
          <p:cNvSpPr txBox="1"/>
          <p:nvPr/>
        </p:nvSpPr>
        <p:spPr>
          <a:xfrm>
            <a:off x="2542237" y="7211360"/>
            <a:ext cx="32898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/>
            </a:lvl1pPr>
          </a:lstStyle>
          <a:p>
            <a:r>
              <a:t>0</a:t>
            </a:r>
          </a:p>
        </p:txBody>
      </p:sp>
      <p:sp>
        <p:nvSpPr>
          <p:cNvPr id="539" name="4G"/>
          <p:cNvSpPr txBox="1"/>
          <p:nvPr/>
        </p:nvSpPr>
        <p:spPr>
          <a:xfrm>
            <a:off x="2374267" y="2763236"/>
            <a:ext cx="66492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/>
            </a:lvl1pPr>
          </a:lstStyle>
          <a:p>
            <a:r>
              <a:t>4G</a:t>
            </a:r>
          </a:p>
        </p:txBody>
      </p:sp>
      <p:grpSp>
        <p:nvGrpSpPr>
          <p:cNvPr id="542" name="Group"/>
          <p:cNvGrpSpPr/>
          <p:nvPr/>
        </p:nvGrpSpPr>
        <p:grpSpPr>
          <a:xfrm>
            <a:off x="4725244" y="2763236"/>
            <a:ext cx="2680122" cy="4976668"/>
            <a:chOff x="-536661" y="-55562"/>
            <a:chExt cx="2680121" cy="4976667"/>
          </a:xfrm>
        </p:grpSpPr>
        <p:sp>
          <p:nvSpPr>
            <p:cNvPr id="540" name="0xffffffff"/>
            <p:cNvSpPr txBox="1"/>
            <p:nvPr/>
          </p:nvSpPr>
          <p:spPr>
            <a:xfrm>
              <a:off x="-536662" y="-55563"/>
              <a:ext cx="2680123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r"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0xffffffff</a:t>
              </a:r>
            </a:p>
          </p:txBody>
        </p:sp>
        <p:sp>
          <p:nvSpPr>
            <p:cNvPr id="541" name="0x00000000"/>
            <p:cNvSpPr txBox="1"/>
            <p:nvPr/>
          </p:nvSpPr>
          <p:spPr>
            <a:xfrm>
              <a:off x="-536662" y="4324205"/>
              <a:ext cx="2680123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r"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0x00000000</a:t>
              </a:r>
            </a:p>
          </p:txBody>
        </p:sp>
      </p:grpSp>
      <p:grpSp>
        <p:nvGrpSpPr>
          <p:cNvPr id="550" name="Group"/>
          <p:cNvGrpSpPr/>
          <p:nvPr/>
        </p:nvGrpSpPr>
        <p:grpSpPr>
          <a:xfrm>
            <a:off x="5261905" y="4909565"/>
            <a:ext cx="3605004" cy="2021147"/>
            <a:chOff x="0" y="17462"/>
            <a:chExt cx="3605002" cy="2021145"/>
          </a:xfrm>
        </p:grpSpPr>
        <p:sp>
          <p:nvSpPr>
            <p:cNvPr id="543" name="Rectangle"/>
            <p:cNvSpPr/>
            <p:nvPr/>
          </p:nvSpPr>
          <p:spPr>
            <a:xfrm>
              <a:off x="0" y="41950"/>
              <a:ext cx="3605002" cy="1996657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  <p:sp>
          <p:nvSpPr>
            <p:cNvPr id="544" name="0x49b movl $0x804..,(%esp)"/>
            <p:cNvSpPr txBox="1"/>
            <p:nvPr/>
          </p:nvSpPr>
          <p:spPr>
            <a:xfrm>
              <a:off x="0" y="976777"/>
              <a:ext cx="3286154" cy="323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rPr dirty="0"/>
                <a:t>0x49b </a:t>
              </a:r>
              <a:r>
                <a:rPr dirty="0" err="1"/>
                <a:t>movl</a:t>
              </a:r>
              <a:r>
                <a:rPr dirty="0"/>
                <a:t> $</a:t>
              </a:r>
              <a:r>
                <a:rPr dirty="0" smtClean="0"/>
                <a:t>0x</a:t>
              </a:r>
              <a:r>
                <a:rPr lang="en-US" dirty="0" smtClean="0"/>
                <a:t>804</a:t>
              </a:r>
              <a:r>
                <a:rPr dirty="0" smtClean="0"/>
                <a:t>..,(%</a:t>
              </a:r>
              <a:r>
                <a:rPr dirty="0" err="1"/>
                <a:t>esp</a:t>
              </a:r>
              <a:r>
                <a:rPr dirty="0"/>
                <a:t>)</a:t>
              </a:r>
            </a:p>
          </p:txBody>
        </p:sp>
        <p:sp>
          <p:nvSpPr>
            <p:cNvPr id="545" name="0x493 movl $0xa,0x4(%esp)"/>
            <p:cNvSpPr txBox="1"/>
            <p:nvPr/>
          </p:nvSpPr>
          <p:spPr>
            <a:xfrm>
              <a:off x="0" y="1336117"/>
              <a:ext cx="3137397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0x493 movl $0xa,0x4(%esp)</a:t>
              </a:r>
            </a:p>
          </p:txBody>
        </p:sp>
        <p:sp>
          <p:nvSpPr>
            <p:cNvPr id="546" name="0x4a2 call &lt;func&gt;"/>
            <p:cNvSpPr txBox="1"/>
            <p:nvPr/>
          </p:nvSpPr>
          <p:spPr>
            <a:xfrm>
              <a:off x="0" y="623258"/>
              <a:ext cx="2161878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0x4a2 call &lt;func&gt;</a:t>
              </a:r>
            </a:p>
          </p:txBody>
        </p:sp>
        <p:sp>
          <p:nvSpPr>
            <p:cNvPr id="547" name="0x4a7 mov $0x0,%eax"/>
            <p:cNvSpPr txBox="1"/>
            <p:nvPr/>
          </p:nvSpPr>
          <p:spPr>
            <a:xfrm>
              <a:off x="0" y="286437"/>
              <a:ext cx="2405758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0x4a7 mov $0x0,%eax</a:t>
              </a:r>
            </a:p>
          </p:txBody>
        </p:sp>
        <p:sp>
          <p:nvSpPr>
            <p:cNvPr id="548" name="..."/>
            <p:cNvSpPr txBox="1"/>
            <p:nvPr/>
          </p:nvSpPr>
          <p:spPr>
            <a:xfrm>
              <a:off x="0" y="1624523"/>
              <a:ext cx="454720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...</a:t>
              </a:r>
            </a:p>
          </p:txBody>
        </p:sp>
        <p:sp>
          <p:nvSpPr>
            <p:cNvPr id="549" name="..."/>
            <p:cNvSpPr txBox="1"/>
            <p:nvPr/>
          </p:nvSpPr>
          <p:spPr>
            <a:xfrm>
              <a:off x="0" y="17462"/>
              <a:ext cx="454720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>
                <a:defRPr sz="1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...</a:t>
              </a:r>
            </a:p>
          </p:txBody>
        </p:sp>
      </p:grpSp>
      <p:grpSp>
        <p:nvGrpSpPr>
          <p:cNvPr id="553" name="Group"/>
          <p:cNvGrpSpPr/>
          <p:nvPr/>
        </p:nvGrpSpPr>
        <p:grpSpPr>
          <a:xfrm>
            <a:off x="8884889" y="6130644"/>
            <a:ext cx="2092696" cy="596901"/>
            <a:chOff x="0" y="-55562"/>
            <a:chExt cx="2092695" cy="596900"/>
          </a:xfrm>
        </p:grpSpPr>
        <p:sp>
          <p:nvSpPr>
            <p:cNvPr id="551" name="%eip"/>
            <p:cNvSpPr txBox="1"/>
            <p:nvPr/>
          </p:nvSpPr>
          <p:spPr>
            <a:xfrm>
              <a:off x="967306" y="-55563"/>
              <a:ext cx="1125390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%eip</a:t>
              </a:r>
            </a:p>
          </p:txBody>
        </p:sp>
        <p:sp>
          <p:nvSpPr>
            <p:cNvPr id="552" name="Line"/>
            <p:cNvSpPr/>
            <p:nvPr/>
          </p:nvSpPr>
          <p:spPr>
            <a:xfrm>
              <a:off x="0" y="242887"/>
              <a:ext cx="97446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grpSp>
        <p:nvGrpSpPr>
          <p:cNvPr id="556" name="Group"/>
          <p:cNvGrpSpPr/>
          <p:nvPr/>
        </p:nvGrpSpPr>
        <p:grpSpPr>
          <a:xfrm>
            <a:off x="953390" y="3948874"/>
            <a:ext cx="4224438" cy="2813448"/>
            <a:chOff x="-870299" y="-1240035"/>
            <a:chExt cx="4224437" cy="2813446"/>
          </a:xfrm>
        </p:grpSpPr>
        <p:sp>
          <p:nvSpPr>
            <p:cNvPr id="554" name="need to save this address: 0x4a7"/>
            <p:cNvSpPr txBox="1"/>
            <p:nvPr/>
          </p:nvSpPr>
          <p:spPr>
            <a:xfrm>
              <a:off x="-870300" y="-1240036"/>
              <a:ext cx="2012461" cy="28134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 algn="l">
                <a:spcBef>
                  <a:spcPts val="4200"/>
                </a:spcBef>
                <a:defRPr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>
                  <a:solidFill>
                    <a:srgbClr val="C82606"/>
                  </a:solidFill>
                </a:rPr>
                <a:t>need to save this address:</a:t>
              </a:r>
              <a:r>
                <a:rPr>
                  <a:latin typeface="Courier New"/>
                  <a:ea typeface="Courier New"/>
                  <a:cs typeface="Courier New"/>
                  <a:sym typeface="Courier New"/>
                </a:rPr>
                <a:t> 0x4a7</a:t>
              </a:r>
            </a:p>
          </p:txBody>
        </p:sp>
        <p:sp>
          <p:nvSpPr>
            <p:cNvPr id="555" name="Line"/>
            <p:cNvSpPr/>
            <p:nvPr/>
          </p:nvSpPr>
          <p:spPr>
            <a:xfrm flipH="1" flipV="1">
              <a:off x="939856" y="166687"/>
              <a:ext cx="241428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518 -0.036260" pathEditMode="relative">
                                      <p:cBhvr>
                                        <p:cTn id="10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18 -0.036260 L -0.001347 -0.079463" pathEditMode="relative">
                                      <p:cBhvr>
                                        <p:cTn id="14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47 -0.079463 L -0.001044 -0.226222" pathEditMode="relative">
                                      <p:cBhvr>
                                        <p:cTn id="27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" grpId="4" animBg="1" advAuto="0"/>
      <p:bldP spid="553" grpId="1" animBg="1" advAuto="0"/>
      <p:bldP spid="556" grpId="5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roup"/>
          <p:cNvSpPr/>
          <p:nvPr/>
        </p:nvSpPr>
        <p:spPr>
          <a:xfrm>
            <a:off x="8948931" y="4991813"/>
            <a:ext cx="1779021" cy="94388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61" name="Group"/>
          <p:cNvGrpSpPr/>
          <p:nvPr/>
        </p:nvGrpSpPr>
        <p:grpSpPr>
          <a:xfrm>
            <a:off x="2217110" y="4991621"/>
            <a:ext cx="6703808" cy="2042339"/>
            <a:chOff x="0" y="0"/>
            <a:chExt cx="6703806" cy="2042338"/>
          </a:xfrm>
        </p:grpSpPr>
        <p:sp>
          <p:nvSpPr>
            <p:cNvPr id="559" name="Stack frame…"/>
            <p:cNvSpPr txBox="1"/>
            <p:nvPr/>
          </p:nvSpPr>
          <p:spPr>
            <a:xfrm>
              <a:off x="3476724" y="894377"/>
              <a:ext cx="2657141" cy="1147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>
                <a:defRPr sz="3400" b="1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Stack frame</a:t>
              </a:r>
            </a:p>
            <a:p>
              <a:pPr>
                <a:defRPr sz="34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for </a:t>
              </a:r>
              <a:r>
                <a:rPr>
                  <a:latin typeface="Courier New"/>
                  <a:ea typeface="Courier New"/>
                  <a:cs typeface="Courier New"/>
                  <a:sym typeface="Courier New"/>
                </a:rPr>
                <a:t>func</a:t>
              </a:r>
            </a:p>
          </p:txBody>
        </p:sp>
        <p:sp>
          <p:nvSpPr>
            <p:cNvPr id="560" name="Rectangle"/>
            <p:cNvSpPr/>
            <p:nvPr/>
          </p:nvSpPr>
          <p:spPr>
            <a:xfrm>
              <a:off x="0" y="0"/>
              <a:ext cx="6703807" cy="943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62" name="Returning from fun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r>
              <a:t>Returning from functions</a:t>
            </a:r>
          </a:p>
        </p:txBody>
      </p:sp>
      <p:sp>
        <p:nvSpPr>
          <p:cNvPr id="563" name="Rectangle"/>
          <p:cNvSpPr/>
          <p:nvPr/>
        </p:nvSpPr>
        <p:spPr>
          <a:xfrm>
            <a:off x="2021010" y="5186033"/>
            <a:ext cx="8962780" cy="49922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4" name="0xffffffff"/>
          <p:cNvSpPr txBox="1"/>
          <p:nvPr/>
        </p:nvSpPr>
        <p:spPr>
          <a:xfrm>
            <a:off x="8758793" y="4479970"/>
            <a:ext cx="268012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>
              <a:defRPr sz="3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0xffffffff</a:t>
            </a:r>
          </a:p>
        </p:txBody>
      </p:sp>
      <p:sp>
        <p:nvSpPr>
          <p:cNvPr id="565" name="Group"/>
          <p:cNvSpPr/>
          <p:nvPr/>
        </p:nvSpPr>
        <p:spPr>
          <a:xfrm>
            <a:off x="8932433" y="5211791"/>
            <a:ext cx="1779021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caller’s data</a:t>
            </a:r>
          </a:p>
        </p:txBody>
      </p:sp>
      <p:sp>
        <p:nvSpPr>
          <p:cNvPr id="566" name="arg3"/>
          <p:cNvSpPr/>
          <p:nvPr/>
        </p:nvSpPr>
        <p:spPr>
          <a:xfrm>
            <a:off x="8043012" y="5211791"/>
            <a:ext cx="849193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arg3</a:t>
            </a:r>
          </a:p>
        </p:txBody>
      </p:sp>
      <p:sp>
        <p:nvSpPr>
          <p:cNvPr id="567" name="arg2"/>
          <p:cNvSpPr/>
          <p:nvPr/>
        </p:nvSpPr>
        <p:spPr>
          <a:xfrm>
            <a:off x="7153591" y="5211791"/>
            <a:ext cx="849193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arg2</a:t>
            </a:r>
          </a:p>
        </p:txBody>
      </p:sp>
      <p:sp>
        <p:nvSpPr>
          <p:cNvPr id="568" name="arg1"/>
          <p:cNvSpPr/>
          <p:nvPr/>
        </p:nvSpPr>
        <p:spPr>
          <a:xfrm>
            <a:off x="6264170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arg1</a:t>
            </a:r>
          </a:p>
        </p:txBody>
      </p:sp>
      <p:sp>
        <p:nvSpPr>
          <p:cNvPr id="569" name="???"/>
          <p:cNvSpPr/>
          <p:nvPr/>
        </p:nvSpPr>
        <p:spPr>
          <a:xfrm>
            <a:off x="5374749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???</a:t>
            </a:r>
          </a:p>
        </p:txBody>
      </p:sp>
      <p:sp>
        <p:nvSpPr>
          <p:cNvPr id="570" name="%ebp"/>
          <p:cNvSpPr/>
          <p:nvPr/>
        </p:nvSpPr>
        <p:spPr>
          <a:xfrm>
            <a:off x="4485328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%ebp</a:t>
            </a:r>
          </a:p>
        </p:txBody>
      </p:sp>
      <p:sp>
        <p:nvSpPr>
          <p:cNvPr id="571" name="loc1"/>
          <p:cNvSpPr/>
          <p:nvPr/>
        </p:nvSpPr>
        <p:spPr>
          <a:xfrm>
            <a:off x="3595907" y="5211791"/>
            <a:ext cx="849193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loc1</a:t>
            </a:r>
          </a:p>
        </p:txBody>
      </p:sp>
      <p:sp>
        <p:nvSpPr>
          <p:cNvPr id="572" name="loc2"/>
          <p:cNvSpPr/>
          <p:nvPr/>
        </p:nvSpPr>
        <p:spPr>
          <a:xfrm>
            <a:off x="2706486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loc2</a:t>
            </a:r>
          </a:p>
        </p:txBody>
      </p:sp>
      <p:sp>
        <p:nvSpPr>
          <p:cNvPr id="573" name="…"/>
          <p:cNvSpPr txBox="1"/>
          <p:nvPr/>
        </p:nvSpPr>
        <p:spPr>
          <a:xfrm>
            <a:off x="2291608" y="5147928"/>
            <a:ext cx="3683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/>
            </a:lvl1pPr>
          </a:lstStyle>
          <a:p>
            <a:r>
              <a:t>…</a:t>
            </a:r>
          </a:p>
        </p:txBody>
      </p:sp>
      <p:sp>
        <p:nvSpPr>
          <p:cNvPr id="574" name="int main()…"/>
          <p:cNvSpPr txBox="1"/>
          <p:nvPr/>
        </p:nvSpPr>
        <p:spPr>
          <a:xfrm>
            <a:off x="3765075" y="2783203"/>
            <a:ext cx="5933575" cy="155427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int</a:t>
            </a:r>
            <a:r>
              <a:rPr dirty="0"/>
              <a:t> main()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{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...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dirty="0" err="1" smtClean="0"/>
              <a:t>func</a:t>
            </a:r>
            <a:r>
              <a:rPr dirty="0" smtClean="0"/>
              <a:t>(</a:t>
            </a:r>
            <a:r>
              <a:rPr lang="en-US" dirty="0" smtClean="0"/>
              <a:t>"</a:t>
            </a:r>
            <a:r>
              <a:rPr dirty="0" smtClean="0"/>
              <a:t>Hey</a:t>
            </a:r>
            <a:r>
              <a:rPr lang="en-US" dirty="0" smtClean="0"/>
              <a:t>"</a:t>
            </a:r>
            <a:r>
              <a:rPr dirty="0" smtClean="0"/>
              <a:t>, </a:t>
            </a:r>
            <a:r>
              <a:rPr dirty="0"/>
              <a:t>10, -3);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...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}</a:t>
            </a:r>
          </a:p>
        </p:txBody>
      </p:sp>
      <p:grpSp>
        <p:nvGrpSpPr>
          <p:cNvPr id="577" name="Group"/>
          <p:cNvGrpSpPr/>
          <p:nvPr/>
        </p:nvGrpSpPr>
        <p:grpSpPr>
          <a:xfrm>
            <a:off x="3931643" y="5649545"/>
            <a:ext cx="1125390" cy="1316920"/>
            <a:chOff x="509035" y="0"/>
            <a:chExt cx="1125388" cy="1316919"/>
          </a:xfrm>
        </p:grpSpPr>
        <p:sp>
          <p:nvSpPr>
            <p:cNvPr id="575" name="%ebp"/>
            <p:cNvSpPr txBox="1"/>
            <p:nvPr/>
          </p:nvSpPr>
          <p:spPr>
            <a:xfrm>
              <a:off x="509035" y="720019"/>
              <a:ext cx="1125390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%ebp</a:t>
              </a:r>
            </a:p>
          </p:txBody>
        </p:sp>
        <p:sp>
          <p:nvSpPr>
            <p:cNvPr id="576" name="Line"/>
            <p:cNvSpPr/>
            <p:nvPr/>
          </p:nvSpPr>
          <p:spPr>
            <a:xfrm flipH="1">
              <a:off x="1071730" y="0"/>
              <a:ext cx="1" cy="7670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578" name="Q: How do we resume here?"/>
          <p:cNvSpPr txBox="1"/>
          <p:nvPr/>
        </p:nvSpPr>
        <p:spPr>
          <a:xfrm>
            <a:off x="4858061" y="3728853"/>
            <a:ext cx="5895430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Q: How do we resume here?</a:t>
            </a:r>
          </a:p>
        </p:txBody>
      </p:sp>
      <p:sp>
        <p:nvSpPr>
          <p:cNvPr id="579" name="Push next %eip before call"/>
          <p:cNvSpPr txBox="1"/>
          <p:nvPr/>
        </p:nvSpPr>
        <p:spPr>
          <a:xfrm>
            <a:off x="8406441" y="6985627"/>
            <a:ext cx="3308847" cy="113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Push next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%eip</a:t>
            </a:r>
            <a:r>
              <a:t/>
            </a:r>
            <a:br/>
            <a:r>
              <a:t>before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call</a:t>
            </a:r>
          </a:p>
        </p:txBody>
      </p:sp>
      <p:sp>
        <p:nvSpPr>
          <p:cNvPr id="580" name="Set %eip to 4(%ebp)…"/>
          <p:cNvSpPr txBox="1"/>
          <p:nvPr/>
        </p:nvSpPr>
        <p:spPr>
          <a:xfrm>
            <a:off x="2050531" y="6989105"/>
            <a:ext cx="4887615" cy="1124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Set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%eip to 4(%ebp)</a:t>
            </a:r>
          </a:p>
          <a:p>
            <a: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at return</a:t>
            </a:r>
          </a:p>
        </p:txBody>
      </p:sp>
      <p:sp>
        <p:nvSpPr>
          <p:cNvPr id="581" name="%eip"/>
          <p:cNvSpPr/>
          <p:nvPr/>
        </p:nvSpPr>
        <p:spPr>
          <a:xfrm>
            <a:off x="5382998" y="5211791"/>
            <a:ext cx="849193" cy="44770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000"/>
            </a:lvl1pPr>
          </a:lstStyle>
          <a:p>
            <a:r>
              <a:t>%eip</a:t>
            </a:r>
          </a:p>
        </p:txBody>
      </p:sp>
      <p:grpSp>
        <p:nvGrpSpPr>
          <p:cNvPr id="584" name="Group"/>
          <p:cNvGrpSpPr/>
          <p:nvPr/>
        </p:nvGrpSpPr>
        <p:grpSpPr>
          <a:xfrm>
            <a:off x="9498169" y="5649545"/>
            <a:ext cx="1125389" cy="1316920"/>
            <a:chOff x="509035" y="0"/>
            <a:chExt cx="1125388" cy="1316919"/>
          </a:xfrm>
        </p:grpSpPr>
        <p:sp>
          <p:nvSpPr>
            <p:cNvPr id="582" name="%ebp"/>
            <p:cNvSpPr txBox="1"/>
            <p:nvPr/>
          </p:nvSpPr>
          <p:spPr>
            <a:xfrm>
              <a:off x="509035" y="720019"/>
              <a:ext cx="1125390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>
                  <a:solidFill>
                    <a:schemeClr val="accent2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%ebp</a:t>
              </a:r>
            </a:p>
          </p:txBody>
        </p:sp>
        <p:sp>
          <p:nvSpPr>
            <p:cNvPr id="583" name="Line"/>
            <p:cNvSpPr/>
            <p:nvPr/>
          </p:nvSpPr>
          <p:spPr>
            <a:xfrm flipH="1">
              <a:off x="1071730" y="0"/>
              <a:ext cx="1" cy="7670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585" name="Square"/>
          <p:cNvSpPr/>
          <p:nvPr/>
        </p:nvSpPr>
        <p:spPr>
          <a:xfrm>
            <a:off x="1504251" y="5025500"/>
            <a:ext cx="677334" cy="6773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" grpId="1" animBg="1" advAuto="0"/>
      <p:bldP spid="580" grpId="3" animBg="1" advAuto="0"/>
      <p:bldP spid="581" grpId="2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tack and functions: 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Stack and functions: Summary</a:t>
            </a:r>
          </a:p>
        </p:txBody>
      </p:sp>
      <p:sp>
        <p:nvSpPr>
          <p:cNvPr id="588" name="Calling function: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384310" cy="6286500"/>
          </a:xfrm>
          <a:prstGeom prst="rect">
            <a:avLst/>
          </a:prstGeom>
        </p:spPr>
        <p:txBody>
          <a:bodyPr/>
          <a:lstStyle/>
          <a:p>
            <a:pPr marL="0" indent="0" defTabSz="391414">
              <a:spcBef>
                <a:spcPts val="2800"/>
              </a:spcBef>
              <a:buSzTx/>
              <a:buNone/>
              <a:defRPr sz="1876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Calling function: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Push arguments</a:t>
            </a:r>
            <a:r>
              <a:t> onto the stack (in reverse)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Push the return address</a:t>
            </a:r>
            <a:r>
              <a:t>, i.e., the address of the instruction you want run    after control returns to you</a:t>
            </a:r>
          </a:p>
          <a:p>
            <a:pPr marL="409205" lvl="1" indent="-111390" defTabSz="391414">
              <a:spcBef>
                <a:spcPts val="1000"/>
              </a:spcBef>
              <a:buSzPct val="100000"/>
              <a:buAutoNum type="arabicPeriod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Jump </a:t>
            </a:r>
            <a:r>
              <a:t>to the function’s address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391414">
              <a:spcBef>
                <a:spcPts val="2800"/>
              </a:spcBef>
              <a:buSzTx/>
              <a:buNone/>
              <a:defRPr sz="1876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Called function: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4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Push the old frame pointer</a:t>
            </a:r>
            <a:r>
              <a:t> onto the stack: %ebp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4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Set frame pointer</a:t>
            </a:r>
            <a:r>
              <a:t> to where the end of the stack is right now: %ebp = %esp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4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Push local variables</a:t>
            </a:r>
            <a:r>
              <a:t> onto the stack</a:t>
            </a:r>
          </a:p>
          <a:p>
            <a:pPr marL="0" indent="0" defTabSz="391414">
              <a:spcBef>
                <a:spcPts val="2800"/>
              </a:spcBef>
              <a:buSzTx/>
              <a:buNone/>
              <a:defRPr sz="1876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Returning from function: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7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Reset the previous stack frame</a:t>
            </a:r>
            <a:r>
              <a:t>: %esp = %ebp, pop %ebp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7"/>
              <a:defRPr sz="2412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Jump back </a:t>
            </a:r>
            <a:r>
              <a:t>to return address: pop %eip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" grpId="1" build="p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pasted-image.png" descr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327400" y="1632965"/>
            <a:ext cx="6350000" cy="4394201"/>
          </a:xfrm>
          <a:prstGeom prst="rect">
            <a:avLst/>
          </a:prstGeom>
        </p:spPr>
      </p:pic>
      <p:sp>
        <p:nvSpPr>
          <p:cNvPr id="591" name="Buffer overflow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Buffer overflows</a:t>
            </a:r>
          </a:p>
        </p:txBody>
      </p:sp>
      <p:sp>
        <p:nvSpPr>
          <p:cNvPr id="592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3" name="http://rustedreality.com/stack-overflow/"/>
          <p:cNvSpPr txBox="1"/>
          <p:nvPr/>
        </p:nvSpPr>
        <p:spPr>
          <a:xfrm rot="16200000">
            <a:off x="8493518" y="3886200"/>
            <a:ext cx="404416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http://rustedreality.com/stack-overflow/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What is a buffer overflow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9148">
              <a:defRPr sz="7519"/>
            </a:lvl1pPr>
          </a:lstStyle>
          <a:p>
            <a:r>
              <a:t>What is a buffer overflow?</a:t>
            </a:r>
          </a:p>
        </p:txBody>
      </p:sp>
      <p:sp>
        <p:nvSpPr>
          <p:cNvPr id="190" name="A low-level bug, typically in C/C++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</a:t>
            </a:r>
            <a:r>
              <a:rPr b="1">
                <a:solidFill>
                  <a:srgbClr val="C82606"/>
                </a:solidFill>
                <a:latin typeface="Helvetica"/>
                <a:ea typeface="Helvetica"/>
                <a:cs typeface="Helvetica"/>
                <a:sym typeface="Helvetica"/>
              </a:rPr>
              <a:t>low-level</a:t>
            </a:r>
            <a:r>
              <a:t> bug, typically in </a:t>
            </a:r>
            <a:r>
              <a:rPr b="1">
                <a:solidFill>
                  <a:srgbClr val="C82606"/>
                </a:solidFill>
                <a:latin typeface="Helvetica"/>
                <a:ea typeface="Helvetica"/>
                <a:cs typeface="Helvetica"/>
                <a:sym typeface="Helvetica"/>
              </a:rPr>
              <a:t>C/C++</a:t>
            </a:r>
          </a:p>
          <a:p>
            <a:pPr lvl="1"/>
            <a:r>
              <a:t>Significant security implications!</a:t>
            </a:r>
          </a:p>
          <a:p>
            <a:r>
              <a:t>If accidentally triggered, causes a crash</a:t>
            </a:r>
          </a:p>
          <a:p>
            <a:r>
              <a:t>If maliciously triggered, can be </a:t>
            </a:r>
            <a:r>
              <a:rPr b="1">
                <a:solidFill>
                  <a:srgbClr val="C82606"/>
                </a:solidFill>
                <a:latin typeface="Helvetica"/>
                <a:ea typeface="Helvetica"/>
                <a:cs typeface="Helvetica"/>
                <a:sym typeface="Helvetica"/>
              </a:rPr>
              <a:t>much worse</a:t>
            </a:r>
          </a:p>
          <a:p>
            <a:pPr lvl="1"/>
            <a:r>
              <a:rPr b="1">
                <a:latin typeface="Helvetica"/>
                <a:ea typeface="Helvetica"/>
                <a:cs typeface="Helvetica"/>
                <a:sym typeface="Helvetica"/>
              </a:rPr>
              <a:t>Steal</a:t>
            </a:r>
            <a:r>
              <a:t> private info</a:t>
            </a:r>
          </a:p>
          <a:p>
            <a:pPr lvl="1"/>
            <a:r>
              <a:rPr b="1">
                <a:latin typeface="Helvetica"/>
                <a:ea typeface="Helvetica"/>
                <a:cs typeface="Helvetica"/>
                <a:sym typeface="Helvetica"/>
              </a:rPr>
              <a:t>Corrupt</a:t>
            </a:r>
            <a:r>
              <a:t> important info</a:t>
            </a:r>
          </a:p>
          <a:p>
            <a:pPr lvl="1"/>
            <a:r>
              <a:rPr b="1">
                <a:latin typeface="Helvetica"/>
                <a:ea typeface="Helvetica"/>
                <a:cs typeface="Helvetica"/>
                <a:sym typeface="Helvetica"/>
              </a:rPr>
              <a:t>Run</a:t>
            </a:r>
            <a:r>
              <a:t> arbitrary code</a:t>
            </a:r>
          </a:p>
        </p:txBody>
      </p:sp>
      <p:pic>
        <p:nvPicPr>
          <p:cNvPr id="191" name="product_2011.jpg" descr="product_20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77800" y="8591911"/>
            <a:ext cx="3453120" cy="3453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roduct_2011.jpg" descr="product_20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77800" y="8591911"/>
            <a:ext cx="3453120" cy="3453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roduct_2011.jpg" descr="product_20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77800" y="8464911"/>
            <a:ext cx="3453120" cy="3453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roduct_2011.jpg" descr="product_20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70648" y="6870808"/>
            <a:ext cx="2309109" cy="23091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5" build="p" animBg="1" advAuto="0"/>
      <p:bldP spid="191" grpId="1" animBg="1" advAuto="0"/>
      <p:bldP spid="192" grpId="2" animBg="1" advAuto="0"/>
      <p:bldP spid="193" grpId="3" animBg="1" advAuto="0"/>
      <p:bldP spid="194" grpId="4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Buffer overflows from 10,000 f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Buffer overflows from 10,000 ft</a:t>
            </a:r>
          </a:p>
        </p:txBody>
      </p:sp>
      <p:sp>
        <p:nvSpPr>
          <p:cNvPr id="596" name="Buffer =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4495" indent="-404495" defTabSz="531622">
              <a:spcBef>
                <a:spcPts val="3800"/>
              </a:spcBef>
              <a:defRPr sz="3276">
                <a:solidFill>
                  <a:schemeClr val="accent5"/>
                </a:solidFill>
              </a:defRPr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Buffer</a:t>
            </a:r>
            <a:r>
              <a:rPr dirty="0"/>
              <a:t> =</a:t>
            </a:r>
          </a:p>
          <a:p>
            <a:pPr marL="808990" lvl="1" indent="-404495" defTabSz="531622">
              <a:spcBef>
                <a:spcPts val="1300"/>
              </a:spcBef>
              <a:defRPr sz="3276"/>
            </a:pPr>
            <a:r>
              <a:rPr dirty="0"/>
              <a:t>Contiguous memory associated with a variable or field </a:t>
            </a:r>
          </a:p>
          <a:p>
            <a:pPr marL="808990" lvl="1" indent="-404495" defTabSz="531622">
              <a:spcBef>
                <a:spcPts val="1300"/>
              </a:spcBef>
              <a:defRPr sz="3276"/>
            </a:pPr>
            <a:r>
              <a:rPr dirty="0"/>
              <a:t>Common in C</a:t>
            </a:r>
          </a:p>
          <a:p>
            <a:pPr marL="1213485" lvl="2" indent="-404495" defTabSz="531622">
              <a:spcBef>
                <a:spcPts val="1300"/>
              </a:spcBef>
              <a:defRPr sz="3276"/>
            </a:pPr>
            <a:r>
              <a:rPr dirty="0"/>
              <a:t>All strings are (</a:t>
            </a:r>
            <a:r>
              <a:rPr dirty="0" smtClean="0"/>
              <a:t>NUL-terminated</a:t>
            </a:r>
            <a:r>
              <a:rPr dirty="0"/>
              <a:t>) arrays of </a:t>
            </a:r>
            <a:r>
              <a:rPr dirty="0">
                <a:latin typeface="Courier"/>
                <a:ea typeface="Courier"/>
                <a:cs typeface="Courier"/>
                <a:sym typeface="Courier"/>
              </a:rPr>
              <a:t>char</a:t>
            </a:r>
            <a:r>
              <a:rPr dirty="0"/>
              <a:t>’s</a:t>
            </a:r>
          </a:p>
          <a:p>
            <a:pPr marL="404495" indent="-404495" defTabSz="531622">
              <a:spcBef>
                <a:spcPts val="3800"/>
              </a:spcBef>
              <a:defRPr sz="3276">
                <a:solidFill>
                  <a:schemeClr val="accent5"/>
                </a:solidFill>
              </a:defRPr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Overflow</a:t>
            </a:r>
            <a:r>
              <a:rPr dirty="0"/>
              <a:t> =</a:t>
            </a:r>
          </a:p>
          <a:p>
            <a:pPr marL="808990" lvl="1" indent="-404495" defTabSz="531622">
              <a:spcBef>
                <a:spcPts val="1300"/>
              </a:spcBef>
              <a:defRPr sz="3276"/>
            </a:pPr>
            <a:r>
              <a:rPr dirty="0"/>
              <a:t>Put more into the buffer than it can hold</a:t>
            </a:r>
          </a:p>
          <a:p>
            <a:pPr marL="404495" indent="-404495" defTabSz="531622">
              <a:spcBef>
                <a:spcPts val="3800"/>
              </a:spcBef>
              <a:defRPr sz="3276"/>
            </a:pPr>
            <a:r>
              <a:rPr dirty="0"/>
              <a:t>Where does the overflowing data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 go</a:t>
            </a:r>
            <a:r>
              <a:rPr dirty="0"/>
              <a:t>?</a:t>
            </a:r>
          </a:p>
          <a:p>
            <a:pPr marL="808990" lvl="1" indent="-404495" defTabSz="531622">
              <a:spcBef>
                <a:spcPts val="1300"/>
              </a:spcBef>
              <a:defRPr sz="3276"/>
            </a:pPr>
            <a:r>
              <a:rPr dirty="0"/>
              <a:t>Well, now that you are experts in memory layouts…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" grpId="1" build="p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Benign outco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Benign outcome</a:t>
            </a:r>
          </a:p>
        </p:txBody>
      </p:sp>
      <p:sp>
        <p:nvSpPr>
          <p:cNvPr id="601" name="void func(char *arg1)…"/>
          <p:cNvSpPr txBox="1"/>
          <p:nvPr/>
        </p:nvSpPr>
        <p:spPr>
          <a:xfrm>
            <a:off x="4276633" y="2545926"/>
            <a:ext cx="4451534" cy="32258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void func(char *arg1)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{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char buffer[4];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strcpy(buffer, arg1);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...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int main()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{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char *mystr = “AuthMe!”;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func(mystr);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...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602" name="Rectangle"/>
          <p:cNvSpPr/>
          <p:nvPr/>
        </p:nvSpPr>
        <p:spPr>
          <a:xfrm>
            <a:off x="2627877" y="7303117"/>
            <a:ext cx="7665726" cy="49922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3" name="&amp;arg1"/>
          <p:cNvSpPr/>
          <p:nvPr/>
        </p:nvSpPr>
        <p:spPr>
          <a:xfrm>
            <a:off x="8619234" y="7328875"/>
            <a:ext cx="1188258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&amp;arg1</a:t>
            </a:r>
          </a:p>
        </p:txBody>
      </p:sp>
      <p:sp>
        <p:nvSpPr>
          <p:cNvPr id="604" name="00 00 00 00"/>
          <p:cNvSpPr/>
          <p:nvPr/>
        </p:nvSpPr>
        <p:spPr>
          <a:xfrm>
            <a:off x="3337905" y="7328875"/>
            <a:ext cx="1719036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605" name="buffer"/>
          <p:cNvSpPr txBox="1"/>
          <p:nvPr/>
        </p:nvSpPr>
        <p:spPr>
          <a:xfrm>
            <a:off x="3649971" y="7837575"/>
            <a:ext cx="109490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sp>
        <p:nvSpPr>
          <p:cNvPr id="606" name="A  u  t  h"/>
          <p:cNvSpPr/>
          <p:nvPr/>
        </p:nvSpPr>
        <p:spPr>
          <a:xfrm>
            <a:off x="3337905" y="7328875"/>
            <a:ext cx="1719036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A  u  t  h</a:t>
            </a:r>
          </a:p>
        </p:txBody>
      </p:sp>
      <p:sp>
        <p:nvSpPr>
          <p:cNvPr id="607" name="Upon return, sets %ebp to 0x0021654d"/>
          <p:cNvSpPr txBox="1"/>
          <p:nvPr/>
        </p:nvSpPr>
        <p:spPr>
          <a:xfrm>
            <a:off x="2972803" y="6284988"/>
            <a:ext cx="8058858" cy="603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Upon return, sets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%ebp</a:t>
            </a:r>
            <a:r>
              <a:t> to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0x0021654d</a:t>
            </a:r>
          </a:p>
        </p:txBody>
      </p:sp>
      <p:grpSp>
        <p:nvGrpSpPr>
          <p:cNvPr id="612" name="Group"/>
          <p:cNvGrpSpPr/>
          <p:nvPr/>
        </p:nvGrpSpPr>
        <p:grpSpPr>
          <a:xfrm>
            <a:off x="5187266" y="6858275"/>
            <a:ext cx="1633635" cy="406401"/>
            <a:chOff x="-16829" y="-26987"/>
            <a:chExt cx="1633634" cy="406400"/>
          </a:xfrm>
        </p:grpSpPr>
        <p:sp>
          <p:nvSpPr>
            <p:cNvPr id="608" name="M"/>
            <p:cNvSpPr txBox="1"/>
            <p:nvPr/>
          </p:nvSpPr>
          <p:spPr>
            <a:xfrm>
              <a:off x="-16830" y="-26988"/>
              <a:ext cx="256568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M</a:t>
              </a:r>
            </a:p>
          </p:txBody>
        </p:sp>
        <p:sp>
          <p:nvSpPr>
            <p:cNvPr id="609" name="e"/>
            <p:cNvSpPr txBox="1"/>
            <p:nvPr/>
          </p:nvSpPr>
          <p:spPr>
            <a:xfrm>
              <a:off x="414247" y="-26988"/>
              <a:ext cx="256569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610" name="!"/>
            <p:cNvSpPr txBox="1"/>
            <p:nvPr/>
          </p:nvSpPr>
          <p:spPr>
            <a:xfrm>
              <a:off x="845325" y="-26988"/>
              <a:ext cx="256568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!</a:t>
              </a:r>
            </a:p>
          </p:txBody>
        </p:sp>
        <p:sp>
          <p:nvSpPr>
            <p:cNvPr id="611" name="\0"/>
            <p:cNvSpPr txBox="1"/>
            <p:nvPr/>
          </p:nvSpPr>
          <p:spPr>
            <a:xfrm>
              <a:off x="1192569" y="-26988"/>
              <a:ext cx="424236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\0</a:t>
              </a:r>
            </a:p>
          </p:txBody>
        </p:sp>
      </p:grpSp>
      <p:sp>
        <p:nvSpPr>
          <p:cNvPr id="613" name="%ebp"/>
          <p:cNvSpPr/>
          <p:nvPr/>
        </p:nvSpPr>
        <p:spPr>
          <a:xfrm>
            <a:off x="5104470" y="7327630"/>
            <a:ext cx="1719035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614" name="4d 65 21 00"/>
          <p:cNvSpPr/>
          <p:nvPr/>
        </p:nvSpPr>
        <p:spPr>
          <a:xfrm>
            <a:off x="5111033" y="7329320"/>
            <a:ext cx="1719035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4d 65 21 00</a:t>
            </a:r>
          </a:p>
        </p:txBody>
      </p:sp>
      <p:sp>
        <p:nvSpPr>
          <p:cNvPr id="615" name="%eip"/>
          <p:cNvSpPr/>
          <p:nvPr/>
        </p:nvSpPr>
        <p:spPr>
          <a:xfrm>
            <a:off x="6866745" y="7328875"/>
            <a:ext cx="1719035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616" name="SEGFAULT (0x00216551)"/>
          <p:cNvSpPr txBox="1"/>
          <p:nvPr/>
        </p:nvSpPr>
        <p:spPr>
          <a:xfrm>
            <a:off x="4790831" y="7819238"/>
            <a:ext cx="5169298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SEGFAULT (0x00216551)</a:t>
            </a:r>
          </a:p>
        </p:txBody>
      </p:sp>
      <p:sp>
        <p:nvSpPr>
          <p:cNvPr id="617" name="(during subsequent access)"/>
          <p:cNvSpPr txBox="1"/>
          <p:nvPr/>
        </p:nvSpPr>
        <p:spPr>
          <a:xfrm>
            <a:off x="8903949" y="7939888"/>
            <a:ext cx="297269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800"/>
            </a:lvl1pPr>
          </a:lstStyle>
          <a:p>
            <a:r>
              <a:t>(during subsequent access)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" grpId="1" animBg="1" advAuto="0"/>
      <p:bldP spid="603" grpId="2" animBg="1" advAuto="0"/>
      <p:bldP spid="604" grpId="5" animBg="1" advAuto="0"/>
      <p:bldP spid="605" grpId="6" animBg="1" advAuto="0"/>
      <p:bldP spid="606" grpId="7" animBg="1" advAuto="0"/>
      <p:bldP spid="607" grpId="10" animBg="1" advAuto="0"/>
      <p:bldP spid="612" grpId="9" animBg="1" advAuto="0"/>
      <p:bldP spid="613" grpId="4" animBg="1" advAuto="0"/>
      <p:bldP spid="614" grpId="8" animBg="1" advAuto="0"/>
      <p:bldP spid="615" grpId="3" animBg="1" advAuto="0"/>
      <p:bldP spid="616" grpId="11" animBg="1" advAuto="0"/>
      <p:bldP spid="617" grpId="12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Benign outco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Benign outcome</a:t>
            </a:r>
          </a:p>
        </p:txBody>
      </p:sp>
      <p:sp>
        <p:nvSpPr>
          <p:cNvPr id="620" name="void func(char *arg1)…"/>
          <p:cNvSpPr txBox="1"/>
          <p:nvPr/>
        </p:nvSpPr>
        <p:spPr>
          <a:xfrm>
            <a:off x="3768327" y="2280641"/>
            <a:ext cx="5468145" cy="40894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void </a:t>
            </a:r>
            <a:r>
              <a:rPr dirty="0" err="1"/>
              <a:t>func</a:t>
            </a:r>
            <a:r>
              <a:rPr dirty="0"/>
              <a:t>(char *arg1)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{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char buffer[4];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dirty="0" err="1"/>
              <a:t>strcpy</a:t>
            </a:r>
            <a:r>
              <a:rPr dirty="0"/>
              <a:t>(buffer, arg1);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...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}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endParaRPr dirty="0"/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int</a:t>
            </a:r>
            <a:r>
              <a:rPr dirty="0"/>
              <a:t> main()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{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char *</a:t>
            </a:r>
            <a:r>
              <a:rPr dirty="0" err="1"/>
              <a:t>mystr</a:t>
            </a:r>
            <a:r>
              <a:rPr dirty="0"/>
              <a:t> = </a:t>
            </a:r>
            <a:r>
              <a:rPr lang="en-US" dirty="0" smtClean="0"/>
              <a:t>"</a:t>
            </a:r>
            <a:r>
              <a:rPr dirty="0" err="1" smtClean="0"/>
              <a:t>AuthMe</a:t>
            </a:r>
            <a:r>
              <a:rPr dirty="0" smtClean="0"/>
              <a:t>!</a:t>
            </a:r>
            <a:r>
              <a:rPr lang="en-US" dirty="0" smtClean="0"/>
              <a:t>"</a:t>
            </a:r>
            <a:r>
              <a:rPr dirty="0" smtClean="0"/>
              <a:t>;</a:t>
            </a:r>
            <a:endParaRPr dirty="0"/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dirty="0" err="1"/>
              <a:t>func</a:t>
            </a:r>
            <a:r>
              <a:rPr dirty="0"/>
              <a:t>(</a:t>
            </a:r>
            <a:r>
              <a:rPr dirty="0" err="1"/>
              <a:t>mystr</a:t>
            </a:r>
            <a:r>
              <a:rPr dirty="0"/>
              <a:t>);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...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}</a:t>
            </a:r>
          </a:p>
        </p:txBody>
      </p:sp>
      <p:sp>
        <p:nvSpPr>
          <p:cNvPr id="621" name="Rectangle"/>
          <p:cNvSpPr/>
          <p:nvPr/>
        </p:nvSpPr>
        <p:spPr>
          <a:xfrm>
            <a:off x="1336369" y="8111890"/>
            <a:ext cx="10220969" cy="66563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2" name="&amp;arg1"/>
          <p:cNvSpPr/>
          <p:nvPr/>
        </p:nvSpPr>
        <p:spPr>
          <a:xfrm>
            <a:off x="9324846" y="8146234"/>
            <a:ext cx="1584343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&amp;arg1</a:t>
            </a:r>
          </a:p>
        </p:txBody>
      </p:sp>
      <p:sp>
        <p:nvSpPr>
          <p:cNvPr id="623" name="00 00 00 00"/>
          <p:cNvSpPr/>
          <p:nvPr/>
        </p:nvSpPr>
        <p:spPr>
          <a:xfrm>
            <a:off x="2283074" y="8146234"/>
            <a:ext cx="2292047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624" name="buffer"/>
          <p:cNvSpPr txBox="1"/>
          <p:nvPr/>
        </p:nvSpPr>
        <p:spPr>
          <a:xfrm>
            <a:off x="2823218" y="8860483"/>
            <a:ext cx="121175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sp>
        <p:nvSpPr>
          <p:cNvPr id="625" name="A  u  t  h"/>
          <p:cNvSpPr/>
          <p:nvPr/>
        </p:nvSpPr>
        <p:spPr>
          <a:xfrm>
            <a:off x="2283074" y="8146234"/>
            <a:ext cx="2292047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A  u  t  h</a:t>
            </a:r>
          </a:p>
        </p:txBody>
      </p:sp>
      <p:sp>
        <p:nvSpPr>
          <p:cNvPr id="626" name="Upon return, sets %ebp to 0x0021654d"/>
          <p:cNvSpPr txBox="1"/>
          <p:nvPr/>
        </p:nvSpPr>
        <p:spPr>
          <a:xfrm>
            <a:off x="2694682" y="6673371"/>
            <a:ext cx="7615437" cy="590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Upon return, sets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%ebp</a:t>
            </a:r>
            <a:r>
              <a:t> to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0x0021654d</a:t>
            </a:r>
          </a:p>
        </p:txBody>
      </p:sp>
      <p:grpSp>
        <p:nvGrpSpPr>
          <p:cNvPr id="631" name="Group"/>
          <p:cNvGrpSpPr/>
          <p:nvPr/>
        </p:nvGrpSpPr>
        <p:grpSpPr>
          <a:xfrm>
            <a:off x="4771328" y="7554751"/>
            <a:ext cx="2112977" cy="469901"/>
            <a:chOff x="0" y="0"/>
            <a:chExt cx="2112975" cy="469900"/>
          </a:xfrm>
        </p:grpSpPr>
        <p:sp>
          <p:nvSpPr>
            <p:cNvPr id="627" name="M"/>
            <p:cNvSpPr txBox="1"/>
            <p:nvPr/>
          </p:nvSpPr>
          <p:spPr>
            <a:xfrm>
              <a:off x="0" y="-1"/>
              <a:ext cx="297210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M</a:t>
              </a:r>
            </a:p>
          </p:txBody>
        </p:sp>
        <p:sp>
          <p:nvSpPr>
            <p:cNvPr id="628" name="e"/>
            <p:cNvSpPr txBox="1"/>
            <p:nvPr/>
          </p:nvSpPr>
          <p:spPr>
            <a:xfrm>
              <a:off x="574770" y="-1"/>
              <a:ext cx="297211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629" name="!"/>
            <p:cNvSpPr txBox="1"/>
            <p:nvPr/>
          </p:nvSpPr>
          <p:spPr>
            <a:xfrm>
              <a:off x="1149540" y="-1"/>
              <a:ext cx="297211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!</a:t>
              </a:r>
            </a:p>
          </p:txBody>
        </p:sp>
        <p:sp>
          <p:nvSpPr>
            <p:cNvPr id="630" name="\0"/>
            <p:cNvSpPr txBox="1"/>
            <p:nvPr/>
          </p:nvSpPr>
          <p:spPr>
            <a:xfrm>
              <a:off x="1632856" y="-1"/>
              <a:ext cx="480120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\0</a:t>
              </a:r>
            </a:p>
          </p:txBody>
        </p:sp>
      </p:grpSp>
      <p:sp>
        <p:nvSpPr>
          <p:cNvPr id="632" name="%ebp"/>
          <p:cNvSpPr/>
          <p:nvPr/>
        </p:nvSpPr>
        <p:spPr>
          <a:xfrm>
            <a:off x="4638494" y="8144573"/>
            <a:ext cx="2292046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633" name="4d 65 21 00"/>
          <p:cNvSpPr/>
          <p:nvPr/>
        </p:nvSpPr>
        <p:spPr>
          <a:xfrm>
            <a:off x="4647245" y="8146825"/>
            <a:ext cx="2292046" cy="596945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4d 65 21 00</a:t>
            </a:r>
          </a:p>
        </p:txBody>
      </p:sp>
      <p:sp>
        <p:nvSpPr>
          <p:cNvPr id="634" name="%eip"/>
          <p:cNvSpPr/>
          <p:nvPr/>
        </p:nvSpPr>
        <p:spPr>
          <a:xfrm>
            <a:off x="6988193" y="8146234"/>
            <a:ext cx="2292047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635" name="SEGFAULT (0x00216551)"/>
          <p:cNvSpPr txBox="1"/>
          <p:nvPr/>
        </p:nvSpPr>
        <p:spPr>
          <a:xfrm>
            <a:off x="5159544" y="8882833"/>
            <a:ext cx="54935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SEGFAULT (0x00216551)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" grpId="1" animBg="1" advAuto="0"/>
      <p:bldP spid="622" grpId="2" animBg="1" advAuto="0"/>
      <p:bldP spid="623" grpId="5" animBg="1" advAuto="0"/>
      <p:bldP spid="624" grpId="6" animBg="1" advAuto="0"/>
      <p:bldP spid="625" grpId="7" animBg="1" advAuto="0"/>
      <p:bldP spid="626" grpId="10" animBg="1" advAuto="0"/>
      <p:bldP spid="631" grpId="9" animBg="1" advAuto="0"/>
      <p:bldP spid="632" grpId="4" animBg="1" advAuto="0"/>
      <p:bldP spid="633" grpId="8" animBg="1" advAuto="0"/>
      <p:bldP spid="634" grpId="3" animBg="1" advAuto="0"/>
      <p:bldP spid="635" grpId="11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ecurity-relevant outco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sz="7360"/>
            </a:lvl1pPr>
          </a:lstStyle>
          <a:p>
            <a:r>
              <a:t>Security-relevant outcome</a:t>
            </a:r>
          </a:p>
        </p:txBody>
      </p:sp>
      <p:sp>
        <p:nvSpPr>
          <p:cNvPr id="640" name="void func(char *arg1)…"/>
          <p:cNvSpPr txBox="1"/>
          <p:nvPr/>
        </p:nvSpPr>
        <p:spPr>
          <a:xfrm>
            <a:off x="3548602" y="2125877"/>
            <a:ext cx="5907596" cy="43942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void </a:t>
            </a:r>
            <a:r>
              <a:rPr dirty="0" err="1"/>
              <a:t>func</a:t>
            </a:r>
            <a:r>
              <a:rPr dirty="0"/>
              <a:t>(char *arg1)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{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b="1" dirty="0" err="1"/>
              <a:t>int</a:t>
            </a:r>
            <a:r>
              <a:rPr b="1" dirty="0"/>
              <a:t> authenticated = 0;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char buffer[4];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dirty="0" err="1"/>
              <a:t>strcpy</a:t>
            </a:r>
            <a:r>
              <a:rPr dirty="0"/>
              <a:t>(buffer, arg1);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b="1" dirty="0"/>
              <a:t>if(authenticated) { ...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}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endParaRPr dirty="0"/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int</a:t>
            </a:r>
            <a:r>
              <a:rPr dirty="0"/>
              <a:t> main()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{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char *</a:t>
            </a:r>
            <a:r>
              <a:rPr dirty="0" err="1"/>
              <a:t>mystr</a:t>
            </a:r>
            <a:r>
              <a:rPr dirty="0"/>
              <a:t> = </a:t>
            </a:r>
            <a:r>
              <a:rPr lang="en-US" dirty="0" smtClean="0"/>
              <a:t>"</a:t>
            </a:r>
            <a:r>
              <a:rPr dirty="0" err="1" smtClean="0"/>
              <a:t>AuthMe</a:t>
            </a:r>
            <a:r>
              <a:rPr dirty="0" smtClean="0"/>
              <a:t>!</a:t>
            </a:r>
            <a:r>
              <a:rPr lang="en-US" dirty="0" smtClean="0"/>
              <a:t>"</a:t>
            </a:r>
            <a:r>
              <a:rPr dirty="0" smtClean="0"/>
              <a:t>;</a:t>
            </a:r>
            <a:endParaRPr dirty="0"/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dirty="0" err="1"/>
              <a:t>func</a:t>
            </a:r>
            <a:r>
              <a:rPr dirty="0"/>
              <a:t>(</a:t>
            </a:r>
            <a:r>
              <a:rPr dirty="0" err="1"/>
              <a:t>mystr</a:t>
            </a:r>
            <a:r>
              <a:rPr dirty="0"/>
              <a:t>);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...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}</a:t>
            </a:r>
          </a:p>
        </p:txBody>
      </p:sp>
      <p:sp>
        <p:nvSpPr>
          <p:cNvPr id="641" name="Rectangle"/>
          <p:cNvSpPr/>
          <p:nvPr/>
        </p:nvSpPr>
        <p:spPr>
          <a:xfrm>
            <a:off x="1336369" y="8111890"/>
            <a:ext cx="10220969" cy="66563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2" name="&amp;arg1"/>
          <p:cNvSpPr/>
          <p:nvPr/>
        </p:nvSpPr>
        <p:spPr>
          <a:xfrm>
            <a:off x="9346231" y="8146234"/>
            <a:ext cx="1584343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&amp;arg1</a:t>
            </a:r>
          </a:p>
        </p:txBody>
      </p:sp>
      <p:sp>
        <p:nvSpPr>
          <p:cNvPr id="643" name="%eip"/>
          <p:cNvSpPr/>
          <p:nvPr/>
        </p:nvSpPr>
        <p:spPr>
          <a:xfrm>
            <a:off x="8160336" y="8146234"/>
            <a:ext cx="1132257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644" name="%ebp"/>
          <p:cNvSpPr/>
          <p:nvPr/>
        </p:nvSpPr>
        <p:spPr>
          <a:xfrm>
            <a:off x="6974441" y="8146234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645" name="00 00 00 00"/>
          <p:cNvSpPr/>
          <p:nvPr/>
        </p:nvSpPr>
        <p:spPr>
          <a:xfrm>
            <a:off x="4628758" y="8146234"/>
            <a:ext cx="2292047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646" name="00 00 00 00"/>
          <p:cNvSpPr/>
          <p:nvPr/>
        </p:nvSpPr>
        <p:spPr>
          <a:xfrm>
            <a:off x="2283074" y="8146234"/>
            <a:ext cx="2292047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647" name="authenticated"/>
          <p:cNvSpPr txBox="1"/>
          <p:nvPr/>
        </p:nvSpPr>
        <p:spPr>
          <a:xfrm>
            <a:off x="4528717" y="8864761"/>
            <a:ext cx="249212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authenticated</a:t>
            </a:r>
          </a:p>
        </p:txBody>
      </p:sp>
      <p:sp>
        <p:nvSpPr>
          <p:cNvPr id="648" name="buffer"/>
          <p:cNvSpPr txBox="1"/>
          <p:nvPr/>
        </p:nvSpPr>
        <p:spPr>
          <a:xfrm>
            <a:off x="2823218" y="8864761"/>
            <a:ext cx="121176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grpSp>
        <p:nvGrpSpPr>
          <p:cNvPr id="653" name="Group"/>
          <p:cNvGrpSpPr/>
          <p:nvPr/>
        </p:nvGrpSpPr>
        <p:grpSpPr>
          <a:xfrm>
            <a:off x="4749943" y="7554751"/>
            <a:ext cx="2112977" cy="469901"/>
            <a:chOff x="0" y="0"/>
            <a:chExt cx="2112975" cy="469900"/>
          </a:xfrm>
        </p:grpSpPr>
        <p:sp>
          <p:nvSpPr>
            <p:cNvPr id="649" name="M"/>
            <p:cNvSpPr txBox="1"/>
            <p:nvPr/>
          </p:nvSpPr>
          <p:spPr>
            <a:xfrm>
              <a:off x="0" y="-1"/>
              <a:ext cx="297210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M</a:t>
              </a:r>
            </a:p>
          </p:txBody>
        </p:sp>
        <p:sp>
          <p:nvSpPr>
            <p:cNvPr id="650" name="e"/>
            <p:cNvSpPr txBox="1"/>
            <p:nvPr/>
          </p:nvSpPr>
          <p:spPr>
            <a:xfrm>
              <a:off x="574770" y="-1"/>
              <a:ext cx="297211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651" name="!"/>
            <p:cNvSpPr txBox="1"/>
            <p:nvPr/>
          </p:nvSpPr>
          <p:spPr>
            <a:xfrm>
              <a:off x="1149540" y="-1"/>
              <a:ext cx="297211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!</a:t>
              </a:r>
            </a:p>
          </p:txBody>
        </p:sp>
        <p:sp>
          <p:nvSpPr>
            <p:cNvPr id="652" name="\0"/>
            <p:cNvSpPr txBox="1"/>
            <p:nvPr/>
          </p:nvSpPr>
          <p:spPr>
            <a:xfrm>
              <a:off x="1632856" y="-1"/>
              <a:ext cx="480120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\0</a:t>
              </a:r>
            </a:p>
          </p:txBody>
        </p:sp>
      </p:grpSp>
      <p:sp>
        <p:nvSpPr>
          <p:cNvPr id="654" name="4d 65 21 00"/>
          <p:cNvSpPr/>
          <p:nvPr/>
        </p:nvSpPr>
        <p:spPr>
          <a:xfrm>
            <a:off x="4626142" y="8143618"/>
            <a:ext cx="2292046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4d 65 21 00</a:t>
            </a:r>
          </a:p>
        </p:txBody>
      </p:sp>
      <p:sp>
        <p:nvSpPr>
          <p:cNvPr id="655" name="A  u  t  h"/>
          <p:cNvSpPr/>
          <p:nvPr/>
        </p:nvSpPr>
        <p:spPr>
          <a:xfrm>
            <a:off x="2283074" y="8146234"/>
            <a:ext cx="2292047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A  u  t  h</a:t>
            </a:r>
          </a:p>
        </p:txBody>
      </p:sp>
      <p:sp>
        <p:nvSpPr>
          <p:cNvPr id="656" name="Code still runs; user now ‘authenticated’"/>
          <p:cNvSpPr txBox="1"/>
          <p:nvPr/>
        </p:nvSpPr>
        <p:spPr>
          <a:xfrm>
            <a:off x="2037779" y="7015656"/>
            <a:ext cx="892924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Code still runs; user now ‘authenticated’</a:t>
            </a:r>
          </a:p>
        </p:txBody>
      </p:sp>
      <p:sp>
        <p:nvSpPr>
          <p:cNvPr id="657" name="Rectangle"/>
          <p:cNvSpPr/>
          <p:nvPr/>
        </p:nvSpPr>
        <p:spPr>
          <a:xfrm>
            <a:off x="4115808" y="3726077"/>
            <a:ext cx="3786978" cy="332362"/>
          </a:xfrm>
          <a:prstGeom prst="rect">
            <a:avLst/>
          </a:prstGeom>
          <a:solidFill>
            <a:srgbClr val="E3D101">
              <a:alpha val="47000"/>
            </a:srgbClr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" grpId="1" animBg="1" advAuto="0"/>
      <p:bldP spid="642" grpId="2" animBg="1" advAuto="0"/>
      <p:bldP spid="643" grpId="3" animBg="1" advAuto="0"/>
      <p:bldP spid="644" grpId="4" animBg="1" advAuto="0"/>
      <p:bldP spid="645" grpId="5" animBg="1" advAuto="0"/>
      <p:bldP spid="646" grpId="7" animBg="1" advAuto="0"/>
      <p:bldP spid="647" grpId="6" animBg="1" advAuto="0"/>
      <p:bldP spid="648" grpId="8" animBg="1" advAuto="0"/>
      <p:bldP spid="653" grpId="11" animBg="1" advAuto="0"/>
      <p:bldP spid="654" grpId="10" animBg="1" advAuto="0"/>
      <p:bldP spid="655" grpId="9" animBg="1" advAuto="0"/>
      <p:bldP spid="656" grpId="13" animBg="1" advAuto="0"/>
      <p:bldP spid="657" grpId="12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Could it be wors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defRPr sz="6240"/>
            </a:lvl1pPr>
          </a:lstStyle>
          <a:p>
            <a:r>
              <a:t>Could it be worse?</a:t>
            </a:r>
          </a:p>
        </p:txBody>
      </p:sp>
      <p:sp>
        <p:nvSpPr>
          <p:cNvPr id="660" name="void func(char *arg1)…"/>
          <p:cNvSpPr txBox="1"/>
          <p:nvPr/>
        </p:nvSpPr>
        <p:spPr>
          <a:xfrm>
            <a:off x="4287051" y="2898773"/>
            <a:ext cx="4430698" cy="1536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void func(char *arg1)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{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char buffer[4];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strcpy(buffer, arg1);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...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661" name="Rectangle"/>
          <p:cNvSpPr/>
          <p:nvPr/>
        </p:nvSpPr>
        <p:spPr>
          <a:xfrm>
            <a:off x="2669536" y="5715304"/>
            <a:ext cx="7665727" cy="49922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2" name="&amp;mystr"/>
          <p:cNvSpPr/>
          <p:nvPr/>
        </p:nvSpPr>
        <p:spPr>
          <a:xfrm>
            <a:off x="6463618" y="5741063"/>
            <a:ext cx="1188258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&amp;mystr</a:t>
            </a:r>
          </a:p>
        </p:txBody>
      </p:sp>
      <p:sp>
        <p:nvSpPr>
          <p:cNvPr id="663" name="%eip"/>
          <p:cNvSpPr/>
          <p:nvPr/>
        </p:nvSpPr>
        <p:spPr>
          <a:xfrm>
            <a:off x="5574196" y="5741063"/>
            <a:ext cx="849194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664" name="%ebp"/>
          <p:cNvSpPr/>
          <p:nvPr/>
        </p:nvSpPr>
        <p:spPr>
          <a:xfrm>
            <a:off x="4684776" y="5741063"/>
            <a:ext cx="849193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665" name="00 00 00 00"/>
          <p:cNvSpPr/>
          <p:nvPr/>
        </p:nvSpPr>
        <p:spPr>
          <a:xfrm>
            <a:off x="2925513" y="5741063"/>
            <a:ext cx="1719035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666" name="buffer"/>
          <p:cNvSpPr txBox="1"/>
          <p:nvPr/>
        </p:nvSpPr>
        <p:spPr>
          <a:xfrm>
            <a:off x="3237578" y="6252970"/>
            <a:ext cx="109490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sp>
        <p:nvSpPr>
          <p:cNvPr id="667" name="strcpy will let you write as much as you want (til a ‘\0’)"/>
          <p:cNvSpPr txBox="1"/>
          <p:nvPr/>
        </p:nvSpPr>
        <p:spPr>
          <a:xfrm>
            <a:off x="785725" y="6891145"/>
            <a:ext cx="11433350" cy="603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latin typeface="Courier"/>
                <a:ea typeface="Courier"/>
                <a:cs typeface="Courier"/>
                <a:sym typeface="Courier"/>
              </a:rPr>
              <a:t>strcpy</a:t>
            </a:r>
            <a:r>
              <a:t> will let you write as much as you want (til a ‘\0’)</a:t>
            </a:r>
          </a:p>
        </p:txBody>
      </p:sp>
      <p:grpSp>
        <p:nvGrpSpPr>
          <p:cNvPr id="670" name="Group"/>
          <p:cNvGrpSpPr/>
          <p:nvPr/>
        </p:nvGrpSpPr>
        <p:grpSpPr>
          <a:xfrm>
            <a:off x="3009552" y="5108538"/>
            <a:ext cx="7251733" cy="856379"/>
            <a:chOff x="0" y="-55562"/>
            <a:chExt cx="7251732" cy="856378"/>
          </a:xfrm>
        </p:grpSpPr>
        <p:sp>
          <p:nvSpPr>
            <p:cNvPr id="668" name="Line"/>
            <p:cNvSpPr/>
            <p:nvPr/>
          </p:nvSpPr>
          <p:spPr>
            <a:xfrm>
              <a:off x="0" y="800816"/>
              <a:ext cx="6985694" cy="1"/>
            </a:xfrm>
            <a:prstGeom prst="line">
              <a:avLst/>
            </a:prstGeom>
            <a:noFill/>
            <a:ln w="762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  <p:sp>
          <p:nvSpPr>
            <p:cNvPr id="669" name="All ours!"/>
            <p:cNvSpPr txBox="1"/>
            <p:nvPr/>
          </p:nvSpPr>
          <p:spPr>
            <a:xfrm>
              <a:off x="5411596" y="-55563"/>
              <a:ext cx="1840137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All ours!</a:t>
              </a:r>
            </a:p>
          </p:txBody>
        </p:sp>
      </p:grpSp>
      <p:sp>
        <p:nvSpPr>
          <p:cNvPr id="671" name="What could you write to memory to wreak havoc?"/>
          <p:cNvSpPr txBox="1"/>
          <p:nvPr/>
        </p:nvSpPr>
        <p:spPr>
          <a:xfrm>
            <a:off x="1371438" y="7423139"/>
            <a:ext cx="1026192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could you write to memory to wreak havoc?</a:t>
            </a:r>
          </a:p>
        </p:txBody>
      </p:sp>
      <p:pic>
        <p:nvPicPr>
          <p:cNvPr id="672" name="Code!" descr="Code!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594993">
            <a:off x="4239354" y="3968749"/>
            <a:ext cx="4255159" cy="1816102"/>
          </a:xfrm>
          <a:prstGeom prst="rect">
            <a:avLst/>
          </a:prstGeom>
          <a:effectLst>
            <a:outerShdw dir="5400000" rotWithShape="0">
              <a:srgbClr val="00000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" grpId="1" animBg="1" advAuto="0"/>
      <p:bldP spid="670" grpId="2" animBg="1" advAuto="0"/>
      <p:bldP spid="671" grpId="3" animBg="1" advAuto="0"/>
      <p:bldP spid="672" grpId="4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Aside: User-supplied string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6800"/>
            </a:lvl1pPr>
          </a:lstStyle>
          <a:p>
            <a:r>
              <a:t>Aside: User-supplied strings</a:t>
            </a:r>
          </a:p>
        </p:txBody>
      </p:sp>
      <p:sp>
        <p:nvSpPr>
          <p:cNvPr id="675" name="These examples provide their own strings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341580" cy="6286500"/>
          </a:xfrm>
          <a:prstGeom prst="rect">
            <a:avLst/>
          </a:prstGeom>
        </p:spPr>
        <p:txBody>
          <a:bodyPr/>
          <a:lstStyle/>
          <a:p>
            <a:r>
              <a:t>These examples provide their own strings</a:t>
            </a:r>
          </a:p>
          <a:p>
            <a:r>
              <a:t>In reality strings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come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>
                <a:solidFill>
                  <a:srgbClr val="C82606"/>
                </a:solidFill>
                <a:latin typeface="Helvetica"/>
                <a:ea typeface="Helvetica"/>
                <a:cs typeface="Helvetica"/>
                <a:sym typeface="Helvetica"/>
              </a:rPr>
              <a:t>from </a:t>
            </a:r>
            <a:r>
              <a:rPr b="1" i="1">
                <a:solidFill>
                  <a:srgbClr val="C82606"/>
                </a:solidFill>
                <a:latin typeface="Helvetica"/>
                <a:ea typeface="Helvetica"/>
                <a:cs typeface="Helvetica"/>
                <a:sym typeface="Helvetica"/>
              </a:rPr>
              <a:t>users</a:t>
            </a:r>
            <a:r>
              <a:t> in myriad ways</a:t>
            </a:r>
          </a:p>
          <a:p>
            <a:pPr marL="740833" lvl="1" indent="-296333">
              <a:defRPr sz="3200"/>
            </a:pPr>
            <a:r>
              <a:t>Text input, packets, environment variables, file input…</a:t>
            </a:r>
          </a:p>
          <a:p>
            <a:r>
              <a:rPr b="1">
                <a:solidFill>
                  <a:srgbClr val="C82606"/>
                </a:solidFill>
                <a:latin typeface="Helvetica"/>
                <a:ea typeface="Helvetica"/>
                <a:cs typeface="Helvetica"/>
                <a:sym typeface="Helvetica"/>
              </a:rPr>
              <a:t>Validating assumptions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about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user input is critical!</a:t>
            </a:r>
          </a:p>
          <a:p>
            <a:pPr marL="740833" lvl="1" indent="-296333">
              <a:defRPr sz="3200"/>
            </a:pPr>
            <a:r>
              <a:t>We will discuss it later, and throughout the course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" grpId="1" build="p" bldLvl="5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r="1659" b="6437"/>
          <a:stretch>
            <a:fillRect/>
          </a:stretch>
        </p:blipFill>
        <p:spPr>
          <a:xfrm>
            <a:off x="4866666" y="1747464"/>
            <a:ext cx="6869412" cy="6988156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Code Inj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Code Injection</a:t>
            </a:r>
          </a:p>
        </p:txBody>
      </p:sp>
      <p:sp>
        <p:nvSpPr>
          <p:cNvPr id="679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0" name="http://images.clipartpanda.com/injection-clipart-color-medical-injection-21941863.jpg"/>
          <p:cNvSpPr txBox="1"/>
          <p:nvPr/>
        </p:nvSpPr>
        <p:spPr>
          <a:xfrm rot="16200000">
            <a:off x="8681430" y="5076261"/>
            <a:ext cx="737292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http://images.clipartpanda.com/injection-clipart-color-medical-injection-21941863.jpg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Code Injection: Main ide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Code Injection</a:t>
            </a:r>
            <a:r>
              <a:t>: Main idea</a:t>
            </a:r>
          </a:p>
        </p:txBody>
      </p:sp>
      <p:sp>
        <p:nvSpPr>
          <p:cNvPr id="683" name="void func(char *arg1)…"/>
          <p:cNvSpPr txBox="1"/>
          <p:nvPr/>
        </p:nvSpPr>
        <p:spPr>
          <a:xfrm>
            <a:off x="4287051" y="2898773"/>
            <a:ext cx="4430698" cy="1917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void func(char *arg1)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{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char buffer[4];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sprintf(buffer, arg1);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...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684" name="Rectangle"/>
          <p:cNvSpPr/>
          <p:nvPr/>
        </p:nvSpPr>
        <p:spPr>
          <a:xfrm>
            <a:off x="1739365" y="5715304"/>
            <a:ext cx="9235973" cy="49922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5" name="&amp;arg1"/>
          <p:cNvSpPr/>
          <p:nvPr/>
        </p:nvSpPr>
        <p:spPr>
          <a:xfrm>
            <a:off x="6704195" y="5741063"/>
            <a:ext cx="1188258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&amp;arg1</a:t>
            </a:r>
          </a:p>
        </p:txBody>
      </p:sp>
      <p:sp>
        <p:nvSpPr>
          <p:cNvPr id="686" name="%eip"/>
          <p:cNvSpPr/>
          <p:nvPr/>
        </p:nvSpPr>
        <p:spPr>
          <a:xfrm>
            <a:off x="5814774" y="5741063"/>
            <a:ext cx="849194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687" name="%ebp"/>
          <p:cNvSpPr/>
          <p:nvPr/>
        </p:nvSpPr>
        <p:spPr>
          <a:xfrm>
            <a:off x="4925354" y="5741063"/>
            <a:ext cx="849193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688" name="00 00 00 00"/>
          <p:cNvSpPr/>
          <p:nvPr/>
        </p:nvSpPr>
        <p:spPr>
          <a:xfrm>
            <a:off x="3166091" y="5741063"/>
            <a:ext cx="1719035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689" name="buffer"/>
          <p:cNvSpPr txBox="1"/>
          <p:nvPr/>
        </p:nvSpPr>
        <p:spPr>
          <a:xfrm>
            <a:off x="3478156" y="6252970"/>
            <a:ext cx="109490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sp>
        <p:nvSpPr>
          <p:cNvPr id="690" name="(1) Load my own code into memory"/>
          <p:cNvSpPr txBox="1"/>
          <p:nvPr/>
        </p:nvSpPr>
        <p:spPr>
          <a:xfrm>
            <a:off x="2835194" y="7151958"/>
            <a:ext cx="733441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(1) Load my own code into memory</a:t>
            </a:r>
          </a:p>
        </p:txBody>
      </p:sp>
      <p:sp>
        <p:nvSpPr>
          <p:cNvPr id="691" name="Haxx0r c0d3"/>
          <p:cNvSpPr/>
          <p:nvPr/>
        </p:nvSpPr>
        <p:spPr>
          <a:xfrm>
            <a:off x="8229154" y="5741063"/>
            <a:ext cx="2568454" cy="44770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Haxx0r c0d3</a:t>
            </a:r>
          </a:p>
        </p:txBody>
      </p:sp>
      <p:sp>
        <p:nvSpPr>
          <p:cNvPr id="692" name="Text"/>
          <p:cNvSpPr/>
          <p:nvPr/>
        </p:nvSpPr>
        <p:spPr>
          <a:xfrm>
            <a:off x="1795881" y="5741063"/>
            <a:ext cx="849194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</a:t>
            </a:r>
          </a:p>
        </p:txBody>
      </p:sp>
      <p:grpSp>
        <p:nvGrpSpPr>
          <p:cNvPr id="695" name="Group"/>
          <p:cNvGrpSpPr/>
          <p:nvPr/>
        </p:nvGrpSpPr>
        <p:grpSpPr>
          <a:xfrm>
            <a:off x="1657783" y="4686854"/>
            <a:ext cx="1125390" cy="1071526"/>
            <a:chOff x="-108284" y="-55562"/>
            <a:chExt cx="1125388" cy="1071525"/>
          </a:xfrm>
        </p:grpSpPr>
        <p:sp>
          <p:nvSpPr>
            <p:cNvPr id="693" name="%eip"/>
            <p:cNvSpPr txBox="1"/>
            <p:nvPr/>
          </p:nvSpPr>
          <p:spPr>
            <a:xfrm>
              <a:off x="-108285" y="-55563"/>
              <a:ext cx="1125389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%eip</a:t>
              </a:r>
            </a:p>
          </p:txBody>
        </p:sp>
        <p:sp>
          <p:nvSpPr>
            <p:cNvPr id="694" name="Line"/>
            <p:cNvSpPr/>
            <p:nvPr/>
          </p:nvSpPr>
          <p:spPr>
            <a:xfrm flipV="1">
              <a:off x="454409" y="497688"/>
              <a:ext cx="1" cy="5182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696" name="(2) Somehow get %eip to point to it"/>
          <p:cNvSpPr txBox="1"/>
          <p:nvPr/>
        </p:nvSpPr>
        <p:spPr>
          <a:xfrm>
            <a:off x="2845525" y="7748184"/>
            <a:ext cx="7313750" cy="603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(2) Somehow get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%eip</a:t>
            </a:r>
            <a:r>
              <a:t> to point to it</a:t>
            </a:r>
          </a:p>
        </p:txBody>
      </p:sp>
      <p:sp>
        <p:nvSpPr>
          <p:cNvPr id="697" name="..."/>
          <p:cNvSpPr txBox="1"/>
          <p:nvPr/>
        </p:nvSpPr>
        <p:spPr>
          <a:xfrm>
            <a:off x="2609631" y="5729639"/>
            <a:ext cx="59190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...</a:t>
            </a:r>
          </a:p>
        </p:txBody>
      </p:sp>
      <p:sp>
        <p:nvSpPr>
          <p:cNvPr id="698" name="…"/>
          <p:cNvSpPr/>
          <p:nvPr/>
        </p:nvSpPr>
        <p:spPr>
          <a:xfrm>
            <a:off x="7932630" y="5741063"/>
            <a:ext cx="550970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lang="en-US" dirty="0" smtClean="0"/>
              <a:t>...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24597 -0.012415 0.049771 -0.022692 0.075364 -0.030768 C 0.123410 -0.045928 0.172398 -0.053260 0.221334 -0.054495 C 0.302821 -0.056551 0.384402 -0.041753 0.463119 -0.010207" pathEditMode="relative">
                                      <p:cBhvr>
                                        <p:cTn id="17" dur="1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119 -0.010207 L 0.656029 -0.008073" pathEditMode="relative">
                                      <p:cBhvr>
                                        <p:cTn id="21" dur="1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" grpId="1" animBg="1" advAuto="0"/>
      <p:bldP spid="691" grpId="2" animBg="1" advAuto="0"/>
      <p:bldP spid="696" grpId="3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This is nontrivi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defRPr sz="6240">
                <a:solidFill>
                  <a:srgbClr val="0080AA"/>
                </a:solidFill>
              </a:defRPr>
            </a:lvl1pPr>
          </a:lstStyle>
          <a:p>
            <a:r>
              <a:t>This is nontrivial</a:t>
            </a:r>
          </a:p>
        </p:txBody>
      </p:sp>
      <p:sp>
        <p:nvSpPr>
          <p:cNvPr id="701" name="Pulling off this attack requires getting a few things really right (and some things sorta right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Pulling off this attack requires getting a few things really right (and some things sorta right)</a:t>
            </a:r>
          </a:p>
          <a:p>
            <a:r>
              <a:t>Think about what is tricky about the attack</a:t>
            </a:r>
          </a:p>
          <a:p>
            <a:pPr lvl="1"/>
            <a:r>
              <a:t>The key to defending it will be to make the hard parts really hard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Challeng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defRPr sz="6240"/>
            </a:lvl1pPr>
          </a:lstStyle>
          <a:p>
            <a:r>
              <a:t>Challenge 1</a:t>
            </a:r>
          </a:p>
        </p:txBody>
      </p:sp>
      <p:sp>
        <p:nvSpPr>
          <p:cNvPr id="704" name="It must be the machine code instructions (i.e., already compiled and ready to run)…"/>
          <p:cNvSpPr txBox="1">
            <a:spLocks noGrp="1"/>
          </p:cNvSpPr>
          <p:nvPr>
            <p:ph type="body" sz="half" idx="1"/>
          </p:nvPr>
        </p:nvSpPr>
        <p:spPr>
          <a:xfrm>
            <a:off x="2339974" y="3723100"/>
            <a:ext cx="9025891" cy="4673819"/>
          </a:xfrm>
          <a:prstGeom prst="rect">
            <a:avLst/>
          </a:prstGeom>
        </p:spPr>
        <p:txBody>
          <a:bodyPr/>
          <a:lstStyle/>
          <a:p>
            <a:pPr marL="411409" indent="-411409" defTabSz="572516">
              <a:spcBef>
                <a:spcPts val="4100"/>
              </a:spcBef>
              <a:defRPr sz="3332"/>
            </a:pPr>
            <a:r>
              <a:t>It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must be the machine code</a:t>
            </a:r>
            <a:r>
              <a:t> instructions (i.e., already compiled and ready to run)</a:t>
            </a:r>
          </a:p>
          <a:p>
            <a:pPr marL="411409" indent="-411409" defTabSz="572516">
              <a:spcBef>
                <a:spcPts val="4100"/>
              </a:spcBef>
              <a:defRPr sz="3332"/>
            </a:pPr>
            <a:r>
              <a:t>We have to be careful in how we construct it:</a:t>
            </a:r>
          </a:p>
          <a:p>
            <a:pPr marL="858019" lvl="1" indent="-422409" defTabSz="572516">
              <a:spcBef>
                <a:spcPts val="400"/>
              </a:spcBef>
              <a:defRPr sz="3136"/>
            </a:pPr>
            <a:r>
              <a:t>It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can’t contain</a:t>
            </a:r>
            <a:r>
              <a:t> any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all-zero bytes</a:t>
            </a:r>
          </a:p>
          <a:p>
            <a:pPr marL="1258429" lvl="2" indent="-387208" defTabSz="572516">
              <a:spcBef>
                <a:spcPts val="400"/>
              </a:spcBef>
              <a:defRPr sz="2352"/>
            </a:pPr>
            <a:r>
              <a:t>Otherwise, sprintf / gets / scanf / … will stop copying</a:t>
            </a:r>
          </a:p>
          <a:p>
            <a:pPr marL="1258429" lvl="2" indent="-387208" defTabSz="572516">
              <a:spcBef>
                <a:spcPts val="400"/>
              </a:spcBef>
              <a:defRPr sz="2352"/>
            </a:pPr>
            <a:r>
              <a:t>How to write assembly to never contain a full zero byte?</a:t>
            </a:r>
          </a:p>
          <a:p>
            <a:pPr marL="858019" lvl="1" indent="-422409" defTabSz="572516">
              <a:spcBef>
                <a:spcPts val="400"/>
              </a:spcBef>
              <a:defRPr sz="3136"/>
            </a:pPr>
            <a:r>
              <a:t>It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can’t use the loader</a:t>
            </a:r>
            <a:r>
              <a:t> (we’re injecting)</a:t>
            </a:r>
          </a:p>
          <a:p>
            <a:pPr marL="1258429" lvl="2" indent="-387208" defTabSz="572516">
              <a:spcBef>
                <a:spcPts val="400"/>
              </a:spcBef>
              <a:defRPr sz="2352"/>
            </a:pPr>
            <a:r>
              <a:t>How to find addresses we need?</a:t>
            </a:r>
          </a:p>
        </p:txBody>
      </p:sp>
      <p:sp>
        <p:nvSpPr>
          <p:cNvPr id="705" name="Loading code into memory"/>
          <p:cNvSpPr txBox="1"/>
          <p:nvPr/>
        </p:nvSpPr>
        <p:spPr>
          <a:xfrm>
            <a:off x="2400678" y="2576900"/>
            <a:ext cx="820344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Loading code into memory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" grpId="1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Why study them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study them?</a:t>
            </a:r>
          </a:p>
        </p:txBody>
      </p:sp>
      <p:sp>
        <p:nvSpPr>
          <p:cNvPr id="197" name="Buffer overflows are still relevant toda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6715" indent="-386715" defTabSz="508254">
              <a:spcBef>
                <a:spcPts val="3600"/>
              </a:spcBef>
              <a:defRPr sz="3132"/>
            </a:pPr>
            <a:r>
              <a:t>Buffer overflows are still </a:t>
            </a:r>
            <a:r>
              <a:rPr b="1">
                <a:solidFill>
                  <a:srgbClr val="008132"/>
                </a:solidFill>
                <a:latin typeface="Helvetica"/>
                <a:ea typeface="Helvetica"/>
                <a:cs typeface="Helvetica"/>
                <a:sym typeface="Helvetica"/>
              </a:rPr>
              <a:t>relevant</a:t>
            </a:r>
            <a:r>
              <a:t> today</a:t>
            </a:r>
          </a:p>
          <a:p>
            <a:pPr marL="773430" lvl="1" indent="-386715" defTabSz="508254">
              <a:spcBef>
                <a:spcPts val="1300"/>
              </a:spcBef>
              <a:defRPr sz="3132"/>
            </a:pPr>
            <a:r>
              <a:t>C and C++ are still popular</a:t>
            </a:r>
          </a:p>
          <a:p>
            <a:pPr marL="773430" lvl="1" indent="-386715" defTabSz="508254">
              <a:spcBef>
                <a:spcPts val="1300"/>
              </a:spcBef>
              <a:defRPr sz="3132"/>
            </a:pPr>
            <a:r>
              <a:t>Buffer overflows still occur with regularity</a:t>
            </a:r>
          </a:p>
          <a:p>
            <a:pPr marL="386715" indent="-386715" defTabSz="508254">
              <a:spcBef>
                <a:spcPts val="3600"/>
              </a:spcBef>
              <a:defRPr sz="3132"/>
            </a:pPr>
            <a:r>
              <a:t>They have a </a:t>
            </a:r>
            <a:r>
              <a:rPr b="1">
                <a:solidFill>
                  <a:srgbClr val="008132"/>
                </a:solidFill>
                <a:latin typeface="Helvetica"/>
                <a:ea typeface="Helvetica"/>
                <a:cs typeface="Helvetica"/>
                <a:sym typeface="Helvetica"/>
              </a:rPr>
              <a:t>long history</a:t>
            </a:r>
          </a:p>
          <a:p>
            <a:pPr marL="773430" lvl="1" indent="-386715" defTabSz="508254">
              <a:spcBef>
                <a:spcPts val="1300"/>
              </a:spcBef>
              <a:defRPr sz="3132"/>
            </a:pPr>
            <a:r>
              <a:t>Many different approaches developed to defend against them, and bugs like them</a:t>
            </a:r>
          </a:p>
          <a:p>
            <a:pPr marL="386715" indent="-386715" defTabSz="508254">
              <a:spcBef>
                <a:spcPts val="3600"/>
              </a:spcBef>
              <a:defRPr sz="3132"/>
            </a:pPr>
            <a:r>
              <a:t>They share </a:t>
            </a:r>
            <a:r>
              <a:rPr b="1">
                <a:solidFill>
                  <a:srgbClr val="008132"/>
                </a:solidFill>
                <a:latin typeface="Helvetica"/>
                <a:ea typeface="Helvetica"/>
                <a:cs typeface="Helvetica"/>
                <a:sym typeface="Helvetica"/>
              </a:rPr>
              <a:t>common features</a:t>
            </a:r>
            <a:r>
              <a:t> with other bugs we will study</a:t>
            </a:r>
          </a:p>
          <a:p>
            <a:pPr marL="773430" lvl="1" indent="-386715" defTabSz="508254">
              <a:spcBef>
                <a:spcPts val="1300"/>
              </a:spcBef>
              <a:defRPr sz="3132"/>
            </a:pPr>
            <a:r>
              <a:t>In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how the attack works</a:t>
            </a:r>
          </a:p>
          <a:p>
            <a:pPr marL="773430" lvl="1" indent="-386715" defTabSz="508254">
              <a:spcBef>
                <a:spcPts val="1300"/>
              </a:spcBef>
              <a:defRPr sz="3132"/>
            </a:pPr>
            <a:r>
              <a:t>In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how to defend against it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1" build="p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What code to run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code to run?</a:t>
            </a:r>
          </a:p>
        </p:txBody>
      </p:sp>
      <p:sp>
        <p:nvSpPr>
          <p:cNvPr id="710" name="One goal: general-purpose shel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One goal: </a:t>
            </a:r>
            <a:r>
              <a: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general-purpose shell</a:t>
            </a:r>
          </a:p>
          <a:p>
            <a:pPr marL="740833" lvl="1" indent="-296333"/>
            <a:r>
              <a:t>Command-line prompt that gives attacker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general access to the system</a:t>
            </a:r>
          </a:p>
          <a:p>
            <a:r>
              <a:t>The code to launch a shell is called </a:t>
            </a:r>
            <a:r>
              <a: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shellcode</a:t>
            </a:r>
          </a:p>
          <a:p>
            <a:r>
              <a:t>Other stuff you could do?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" grpId="1" build="p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ellco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Shellcode</a:t>
            </a:r>
          </a:p>
        </p:txBody>
      </p:sp>
      <p:sp>
        <p:nvSpPr>
          <p:cNvPr id="715" name="#include &lt;stdio.h&gt;…"/>
          <p:cNvSpPr txBox="1"/>
          <p:nvPr/>
        </p:nvSpPr>
        <p:spPr>
          <a:xfrm>
            <a:off x="3475300" y="2717303"/>
            <a:ext cx="6054200" cy="260071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#include &lt;</a:t>
            </a:r>
            <a:r>
              <a:rPr dirty="0" err="1"/>
              <a:t>stdio.h</a:t>
            </a:r>
            <a:r>
              <a:rPr dirty="0"/>
              <a:t>&gt;</a:t>
            </a:r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int</a:t>
            </a:r>
            <a:r>
              <a:rPr dirty="0"/>
              <a:t> main( ) {</a:t>
            </a:r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char </a:t>
            </a:r>
            <a:r>
              <a:rPr baseline="-13636" dirty="0"/>
              <a:t>*</a:t>
            </a:r>
            <a:r>
              <a:rPr dirty="0"/>
              <a:t>name[2];</a:t>
            </a:r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name[0] = </a:t>
            </a:r>
            <a:r>
              <a:rPr lang="en-US" dirty="0" smtClean="0"/>
              <a:t>"</a:t>
            </a:r>
            <a:r>
              <a:rPr dirty="0" smtClean="0"/>
              <a:t>/bin/</a:t>
            </a:r>
            <a:r>
              <a:rPr dirty="0" err="1" smtClean="0"/>
              <a:t>sh</a:t>
            </a:r>
            <a:r>
              <a:rPr lang="en-US" dirty="0" smtClean="0"/>
              <a:t>"</a:t>
            </a:r>
            <a:r>
              <a:rPr dirty="0" smtClean="0"/>
              <a:t>;</a:t>
            </a:r>
            <a:endParaRPr dirty="0"/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name[1] = NULL;</a:t>
            </a:r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</a:t>
            </a:r>
            <a:r>
              <a:rPr dirty="0" err="1"/>
              <a:t>execve</a:t>
            </a:r>
            <a:r>
              <a:rPr dirty="0"/>
              <a:t>(name[0], name, NULL);</a:t>
            </a:r>
          </a:p>
          <a:p>
            <a:pPr algn="l" defTabSz="457200">
              <a:spcBef>
                <a:spcPts val="1200"/>
              </a:spcBef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}</a:t>
            </a:r>
          </a:p>
        </p:txBody>
      </p:sp>
      <p:grpSp>
        <p:nvGrpSpPr>
          <p:cNvPr id="718" name="Group"/>
          <p:cNvGrpSpPr/>
          <p:nvPr/>
        </p:nvGrpSpPr>
        <p:grpSpPr>
          <a:xfrm>
            <a:off x="2853299" y="6201760"/>
            <a:ext cx="3746216" cy="2400301"/>
            <a:chOff x="-55562" y="80962"/>
            <a:chExt cx="3746214" cy="2400300"/>
          </a:xfrm>
        </p:grpSpPr>
        <p:sp>
          <p:nvSpPr>
            <p:cNvPr id="716" name="xorl %eax, %eax…"/>
            <p:cNvSpPr txBox="1"/>
            <p:nvPr/>
          </p:nvSpPr>
          <p:spPr>
            <a:xfrm>
              <a:off x="571041" y="80962"/>
              <a:ext cx="3119612" cy="24003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t>xorl %eax, %eax</a:t>
              </a:r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t>pushl %eax</a:t>
              </a:r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t>pushl $0x68732f2f</a:t>
              </a:r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t>pushl $0x6e69622f</a:t>
              </a:r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t>movl %esp,%ebx</a:t>
              </a:r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t>pushl %eax</a:t>
              </a:r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t>...</a:t>
              </a:r>
            </a:p>
          </p:txBody>
        </p:sp>
        <p:sp>
          <p:nvSpPr>
            <p:cNvPr id="717" name="Assembly"/>
            <p:cNvSpPr txBox="1"/>
            <p:nvPr/>
          </p:nvSpPr>
          <p:spPr>
            <a:xfrm rot="16200000">
              <a:off x="-821606" y="982662"/>
              <a:ext cx="2128987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Assembly</a:t>
              </a:r>
            </a:p>
          </p:txBody>
        </p:sp>
      </p:grpSp>
      <p:grpSp>
        <p:nvGrpSpPr>
          <p:cNvPr id="721" name="Group"/>
          <p:cNvGrpSpPr/>
          <p:nvPr/>
        </p:nvGrpSpPr>
        <p:grpSpPr>
          <a:xfrm>
            <a:off x="7156061" y="5929757"/>
            <a:ext cx="2977293" cy="2944306"/>
            <a:chOff x="0" y="-191040"/>
            <a:chExt cx="2977291" cy="2944305"/>
          </a:xfrm>
        </p:grpSpPr>
        <p:sp>
          <p:nvSpPr>
            <p:cNvPr id="719" name="“\x31\xc0”…"/>
            <p:cNvSpPr txBox="1"/>
            <p:nvPr/>
          </p:nvSpPr>
          <p:spPr>
            <a:xfrm>
              <a:off x="0" y="57701"/>
              <a:ext cx="2285880" cy="2446823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lang="en-US" dirty="0" smtClean="0"/>
                <a:t>"</a:t>
              </a:r>
              <a:r>
                <a:rPr dirty="0" smtClean="0"/>
                <a:t>\x31\xc0</a:t>
              </a:r>
              <a:r>
                <a:rPr lang="en-US" dirty="0" smtClean="0"/>
                <a:t>"</a:t>
              </a:r>
              <a:endParaRPr dirty="0"/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lang="en-US" dirty="0" smtClean="0"/>
                <a:t>"</a:t>
              </a:r>
              <a:r>
                <a:rPr dirty="0" smtClean="0"/>
                <a:t>\x50</a:t>
              </a:r>
              <a:r>
                <a:rPr lang="en-US" dirty="0" smtClean="0"/>
                <a:t>"</a:t>
              </a:r>
              <a:endParaRPr dirty="0"/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lang="en-US" dirty="0" smtClean="0"/>
                <a:t>"</a:t>
              </a:r>
              <a:r>
                <a:rPr dirty="0" smtClean="0"/>
                <a:t>\x68</a:t>
              </a:r>
              <a:r>
                <a:rPr lang="en-US" dirty="0" smtClean="0"/>
                <a:t>"</a:t>
              </a:r>
              <a:r>
                <a:rPr lang="en-US" dirty="0"/>
                <a:t> </a:t>
              </a:r>
              <a:r>
                <a:rPr lang="en-US" dirty="0" smtClean="0"/>
                <a:t>"</a:t>
              </a:r>
              <a:r>
                <a:rPr dirty="0" smtClean="0"/>
                <a:t>//</a:t>
              </a:r>
              <a:r>
                <a:rPr dirty="0" err="1" smtClean="0"/>
                <a:t>sh</a:t>
              </a:r>
              <a:r>
                <a:rPr lang="en-US" dirty="0" smtClean="0"/>
                <a:t>"</a:t>
              </a:r>
              <a:endParaRPr dirty="0"/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lang="en-US" dirty="0" smtClean="0"/>
                <a:t>"</a:t>
              </a:r>
              <a:r>
                <a:rPr dirty="0" smtClean="0"/>
                <a:t>\x68</a:t>
              </a:r>
              <a:r>
                <a:rPr lang="en-US" dirty="0" smtClean="0"/>
                <a:t>"</a:t>
              </a:r>
              <a:r>
                <a:rPr lang="en-US" dirty="0"/>
                <a:t> </a:t>
              </a:r>
              <a:r>
                <a:rPr lang="en-US" dirty="0" smtClean="0"/>
                <a:t>"</a:t>
              </a:r>
              <a:r>
                <a:rPr dirty="0" smtClean="0"/>
                <a:t>/bin</a:t>
              </a:r>
              <a:r>
                <a:rPr lang="en-US" dirty="0" smtClean="0"/>
                <a:t>"</a:t>
              </a:r>
              <a:endParaRPr dirty="0"/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lang="en-US" dirty="0" smtClean="0"/>
                <a:t>"</a:t>
              </a:r>
              <a:r>
                <a:rPr dirty="0" smtClean="0"/>
                <a:t>\x89\xe3</a:t>
              </a:r>
              <a:r>
                <a:rPr lang="en-US" dirty="0" smtClean="0"/>
                <a:t>"</a:t>
              </a:r>
              <a:endParaRPr dirty="0"/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lang="en-US" dirty="0" smtClean="0"/>
                <a:t>"</a:t>
              </a:r>
              <a:r>
                <a:rPr dirty="0" smtClean="0"/>
                <a:t>\x50</a:t>
              </a:r>
              <a:r>
                <a:rPr lang="en-US" dirty="0" smtClean="0"/>
                <a:t>"</a:t>
              </a:r>
              <a:endParaRPr dirty="0"/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dirty="0"/>
                <a:t>...</a:t>
              </a:r>
            </a:p>
          </p:txBody>
        </p:sp>
        <p:sp>
          <p:nvSpPr>
            <p:cNvPr id="720" name="Machine code"/>
            <p:cNvSpPr txBox="1"/>
            <p:nvPr/>
          </p:nvSpPr>
          <p:spPr>
            <a:xfrm rot="5400000">
              <a:off x="1206688" y="982662"/>
              <a:ext cx="2944305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Machine code</a:t>
              </a:r>
            </a:p>
          </p:txBody>
        </p:sp>
      </p:grpSp>
      <p:sp>
        <p:nvSpPr>
          <p:cNvPr id="722" name="Rectangle"/>
          <p:cNvSpPr/>
          <p:nvPr/>
        </p:nvSpPr>
        <p:spPr>
          <a:xfrm>
            <a:off x="3443797" y="6196565"/>
            <a:ext cx="3007643" cy="384502"/>
          </a:xfrm>
          <a:prstGeom prst="rect">
            <a:avLst/>
          </a:prstGeom>
          <a:ln w="50800">
            <a:solidFill>
              <a:srgbClr val="1333FF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3" name="(Part of)…"/>
          <p:cNvSpPr txBox="1"/>
          <p:nvPr/>
        </p:nvSpPr>
        <p:spPr>
          <a:xfrm>
            <a:off x="10137920" y="6424823"/>
            <a:ext cx="1752194" cy="163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400">
                <a:solidFill>
                  <a:srgbClr val="1333FF"/>
                </a:solidFill>
              </a:defRPr>
            </a:pPr>
            <a:r>
              <a:t>(Part of)</a:t>
            </a:r>
          </a:p>
          <a:p>
            <a:pPr>
              <a:defRPr sz="3400">
                <a:solidFill>
                  <a:srgbClr val="1333FF"/>
                </a:solidFill>
              </a:defRPr>
            </a:pPr>
            <a:r>
              <a:t>your</a:t>
            </a:r>
          </a:p>
          <a:p>
            <a:pPr>
              <a:defRPr sz="3400">
                <a:solidFill>
                  <a:srgbClr val="1333FF"/>
                </a:solidFill>
              </a:defRPr>
            </a:pPr>
            <a:r>
              <a:t>input</a:t>
            </a:r>
          </a:p>
        </p:txBody>
      </p:sp>
      <p:grpSp>
        <p:nvGrpSpPr>
          <p:cNvPr id="726" name="Group"/>
          <p:cNvGrpSpPr/>
          <p:nvPr/>
        </p:nvGrpSpPr>
        <p:grpSpPr>
          <a:xfrm>
            <a:off x="4154001" y="4886529"/>
            <a:ext cx="1565360" cy="951689"/>
            <a:chOff x="0" y="0"/>
            <a:chExt cx="1565359" cy="951688"/>
          </a:xfrm>
        </p:grpSpPr>
        <p:sp>
          <p:nvSpPr>
            <p:cNvPr id="724" name="filename"/>
            <p:cNvSpPr txBox="1"/>
            <p:nvPr/>
          </p:nvSpPr>
          <p:spPr>
            <a:xfrm>
              <a:off x="0" y="545288"/>
              <a:ext cx="1144811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 b="1">
                  <a:solidFill>
                    <a:schemeClr val="accent2">
                      <a:hueOff val="-554920"/>
                      <a:satOff val="-21482"/>
                      <a:lumOff val="-6228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filename</a:t>
              </a:r>
            </a:p>
          </p:txBody>
        </p:sp>
        <p:sp>
          <p:nvSpPr>
            <p:cNvPr id="725" name="Line"/>
            <p:cNvSpPr/>
            <p:nvPr/>
          </p:nvSpPr>
          <p:spPr>
            <a:xfrm flipV="1">
              <a:off x="573166" y="0"/>
              <a:ext cx="992193" cy="666535"/>
            </a:xfrm>
            <a:prstGeom prst="line">
              <a:avLst/>
            </a:prstGeom>
            <a:noFill/>
            <a:ln w="762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729" name="Group"/>
          <p:cNvGrpSpPr/>
          <p:nvPr/>
        </p:nvGrpSpPr>
        <p:grpSpPr>
          <a:xfrm>
            <a:off x="6379525" y="4886529"/>
            <a:ext cx="657106" cy="753311"/>
            <a:chOff x="908253" y="0"/>
            <a:chExt cx="657105" cy="753309"/>
          </a:xfrm>
        </p:grpSpPr>
        <p:sp>
          <p:nvSpPr>
            <p:cNvPr id="727" name="argv"/>
            <p:cNvSpPr txBox="1"/>
            <p:nvPr/>
          </p:nvSpPr>
          <p:spPr>
            <a:xfrm>
              <a:off x="908253" y="346909"/>
              <a:ext cx="650827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 b="1">
                  <a:solidFill>
                    <a:schemeClr val="accent2">
                      <a:hueOff val="-554920"/>
                      <a:satOff val="-21482"/>
                      <a:lumOff val="-6228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argv</a:t>
              </a:r>
            </a:p>
          </p:txBody>
        </p:sp>
        <p:sp>
          <p:nvSpPr>
            <p:cNvPr id="728" name="Line"/>
            <p:cNvSpPr/>
            <p:nvPr/>
          </p:nvSpPr>
          <p:spPr>
            <a:xfrm flipV="1">
              <a:off x="1565358" y="0"/>
              <a:ext cx="1" cy="617115"/>
            </a:xfrm>
            <a:prstGeom prst="line">
              <a:avLst/>
            </a:prstGeom>
            <a:noFill/>
            <a:ln w="762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732" name="Group"/>
          <p:cNvGrpSpPr/>
          <p:nvPr/>
        </p:nvGrpSpPr>
        <p:grpSpPr>
          <a:xfrm>
            <a:off x="8157523" y="4876541"/>
            <a:ext cx="1325863" cy="769326"/>
            <a:chOff x="-647863" y="116237"/>
            <a:chExt cx="1325862" cy="769324"/>
          </a:xfrm>
        </p:grpSpPr>
        <p:sp>
          <p:nvSpPr>
            <p:cNvPr id="730" name="envp"/>
            <p:cNvSpPr txBox="1"/>
            <p:nvPr/>
          </p:nvSpPr>
          <p:spPr>
            <a:xfrm>
              <a:off x="-29134" y="479162"/>
              <a:ext cx="707133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 b="1">
                  <a:solidFill>
                    <a:schemeClr val="accent2">
                      <a:hueOff val="-554920"/>
                      <a:satOff val="-21482"/>
                      <a:lumOff val="-6228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envp</a:t>
              </a:r>
            </a:p>
          </p:txBody>
        </p:sp>
        <p:sp>
          <p:nvSpPr>
            <p:cNvPr id="731" name="Line"/>
            <p:cNvSpPr/>
            <p:nvPr/>
          </p:nvSpPr>
          <p:spPr>
            <a:xfrm flipH="1" flipV="1">
              <a:off x="-647864" y="116237"/>
              <a:ext cx="591170" cy="591170"/>
            </a:xfrm>
            <a:prstGeom prst="line">
              <a:avLst/>
            </a:prstGeom>
            <a:noFill/>
            <a:ln w="762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21" name="Group"/>
          <p:cNvGrpSpPr/>
          <p:nvPr/>
        </p:nvGrpSpPr>
        <p:grpSpPr>
          <a:xfrm>
            <a:off x="254000" y="6363511"/>
            <a:ext cx="2750754" cy="1104089"/>
            <a:chOff x="-879167" y="0"/>
            <a:chExt cx="2750753" cy="1104088"/>
          </a:xfrm>
        </p:grpSpPr>
        <p:sp>
          <p:nvSpPr>
            <p:cNvPr id="22" name="filename"/>
            <p:cNvSpPr txBox="1"/>
            <p:nvPr/>
          </p:nvSpPr>
          <p:spPr>
            <a:xfrm>
              <a:off x="-879167" y="693719"/>
              <a:ext cx="2750753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 b="1">
                  <a:solidFill>
                    <a:schemeClr val="accent2">
                      <a:hueOff val="-554920"/>
                      <a:satOff val="-21482"/>
                      <a:lumOff val="-6228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 dirty="0" err="1"/>
                <a:t>x</a:t>
              </a:r>
              <a:r>
                <a:rPr lang="en-US" dirty="0" err="1" smtClean="0"/>
                <a:t>or</a:t>
              </a:r>
              <a:r>
                <a:rPr lang="en-US" dirty="0" smtClean="0"/>
                <a:t> to avoid zero byte</a:t>
              </a:r>
              <a:endParaRPr dirty="0"/>
            </a:p>
          </p:txBody>
        </p:sp>
        <p:sp>
          <p:nvSpPr>
            <p:cNvPr id="23" name="Line"/>
            <p:cNvSpPr/>
            <p:nvPr/>
          </p:nvSpPr>
          <p:spPr>
            <a:xfrm flipV="1">
              <a:off x="573166" y="0"/>
              <a:ext cx="992193" cy="666535"/>
            </a:xfrm>
            <a:prstGeom prst="line">
              <a:avLst/>
            </a:prstGeom>
            <a:noFill/>
            <a:ln w="762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" grpId="7" animBg="1" advAuto="0"/>
      <p:bldP spid="721" grpId="9" animBg="1" advAuto="0"/>
      <p:bldP spid="722" grpId="8" animBg="1" advAuto="0"/>
      <p:bldP spid="723" grpId="10" animBg="1" advAuto="0"/>
      <p:bldP spid="726" grpId="1" animBg="1" advAuto="0"/>
      <p:bldP spid="726" grpId="6" animBg="1" advAuto="0"/>
      <p:bldP spid="729" grpId="2" animBg="1" advAuto="0"/>
      <p:bldP spid="729" grpId="5" animBg="1" advAuto="0"/>
      <p:bldP spid="732" grpId="3" animBg="1" advAuto="0"/>
      <p:bldP spid="732" grpId="4" animBg="1" advAuto="0"/>
      <p:bldP spid="21" grpId="0" animBg="1" advAuto="0"/>
      <p:bldP spid="21" grpId="1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We have code somewhere in memory…"/>
          <p:cNvSpPr txBox="1">
            <a:spLocks noGrp="1"/>
          </p:cNvSpPr>
          <p:nvPr>
            <p:ph type="body" sz="quarter" idx="1"/>
          </p:nvPr>
        </p:nvSpPr>
        <p:spPr>
          <a:xfrm>
            <a:off x="1800311" y="3619884"/>
            <a:ext cx="9404179" cy="2113831"/>
          </a:xfrm>
          <a:prstGeom prst="rect">
            <a:avLst/>
          </a:prstGeom>
        </p:spPr>
        <p:txBody>
          <a:bodyPr/>
          <a:lstStyle/>
          <a:p>
            <a:pPr marL="398815" indent="-398815" defTabSz="554990">
              <a:spcBef>
                <a:spcPts val="3900"/>
              </a:spcBef>
              <a:defRPr sz="3230"/>
            </a:pPr>
            <a:r>
              <a:t>We have code somewhere in memory</a:t>
            </a:r>
          </a:p>
          <a:p>
            <a:pPr marL="831753" lvl="1" indent="-409478" defTabSz="554990">
              <a:spcBef>
                <a:spcPts val="400"/>
              </a:spcBef>
              <a:defRPr sz="3040"/>
            </a:pPr>
            <a:r>
              <a:t>We don’t know precisely where</a:t>
            </a:r>
          </a:p>
          <a:p>
            <a:pPr marL="398815" indent="-398815" defTabSz="554990">
              <a:spcBef>
                <a:spcPts val="3900"/>
              </a:spcBef>
              <a:defRPr sz="3230"/>
            </a:pPr>
            <a:r>
              <a:t>We need to move %eip to point at it</a:t>
            </a:r>
          </a:p>
        </p:txBody>
      </p:sp>
      <p:sp>
        <p:nvSpPr>
          <p:cNvPr id="737" name="Rectangle"/>
          <p:cNvSpPr/>
          <p:nvPr/>
        </p:nvSpPr>
        <p:spPr>
          <a:xfrm>
            <a:off x="1739365" y="7221389"/>
            <a:ext cx="9235973" cy="49922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8" name="&amp;arg1"/>
          <p:cNvSpPr/>
          <p:nvPr/>
        </p:nvSpPr>
        <p:spPr>
          <a:xfrm>
            <a:off x="6704195" y="7247148"/>
            <a:ext cx="1188258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&amp;arg1</a:t>
            </a:r>
          </a:p>
        </p:txBody>
      </p:sp>
      <p:sp>
        <p:nvSpPr>
          <p:cNvPr id="739" name="%eip"/>
          <p:cNvSpPr/>
          <p:nvPr/>
        </p:nvSpPr>
        <p:spPr>
          <a:xfrm>
            <a:off x="5814774" y="7247148"/>
            <a:ext cx="849194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740" name="%ebp"/>
          <p:cNvSpPr/>
          <p:nvPr/>
        </p:nvSpPr>
        <p:spPr>
          <a:xfrm>
            <a:off x="4925354" y="7247148"/>
            <a:ext cx="849193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741" name="00 00 00 00"/>
          <p:cNvSpPr/>
          <p:nvPr/>
        </p:nvSpPr>
        <p:spPr>
          <a:xfrm>
            <a:off x="3166091" y="7247148"/>
            <a:ext cx="1719035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742" name="buffer"/>
          <p:cNvSpPr txBox="1"/>
          <p:nvPr/>
        </p:nvSpPr>
        <p:spPr>
          <a:xfrm>
            <a:off x="3478156" y="7759055"/>
            <a:ext cx="109490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sp>
        <p:nvSpPr>
          <p:cNvPr id="743" name="Text"/>
          <p:cNvSpPr/>
          <p:nvPr/>
        </p:nvSpPr>
        <p:spPr>
          <a:xfrm>
            <a:off x="1795881" y="7247148"/>
            <a:ext cx="849194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</a:t>
            </a:r>
          </a:p>
        </p:txBody>
      </p:sp>
      <p:grpSp>
        <p:nvGrpSpPr>
          <p:cNvPr id="746" name="Group"/>
          <p:cNvGrpSpPr/>
          <p:nvPr/>
        </p:nvGrpSpPr>
        <p:grpSpPr>
          <a:xfrm>
            <a:off x="1657783" y="6192938"/>
            <a:ext cx="1125390" cy="1071527"/>
            <a:chOff x="-108284" y="-55562"/>
            <a:chExt cx="1125388" cy="1071525"/>
          </a:xfrm>
        </p:grpSpPr>
        <p:sp>
          <p:nvSpPr>
            <p:cNvPr id="744" name="%eip"/>
            <p:cNvSpPr txBox="1"/>
            <p:nvPr/>
          </p:nvSpPr>
          <p:spPr>
            <a:xfrm>
              <a:off x="-108285" y="-55563"/>
              <a:ext cx="1125389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%eip</a:t>
              </a:r>
            </a:p>
          </p:txBody>
        </p:sp>
        <p:sp>
          <p:nvSpPr>
            <p:cNvPr id="745" name="Line"/>
            <p:cNvSpPr/>
            <p:nvPr/>
          </p:nvSpPr>
          <p:spPr>
            <a:xfrm flipV="1">
              <a:off x="454409" y="497688"/>
              <a:ext cx="1" cy="5182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747" name="..."/>
          <p:cNvSpPr txBox="1"/>
          <p:nvPr/>
        </p:nvSpPr>
        <p:spPr>
          <a:xfrm>
            <a:off x="2609631" y="7235725"/>
            <a:ext cx="59190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...</a:t>
            </a:r>
          </a:p>
        </p:txBody>
      </p:sp>
      <p:sp>
        <p:nvSpPr>
          <p:cNvPr id="748" name="…"/>
          <p:cNvSpPr/>
          <p:nvPr/>
        </p:nvSpPr>
        <p:spPr>
          <a:xfrm>
            <a:off x="7920772" y="7247148"/>
            <a:ext cx="486628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lang="en-US" dirty="0" smtClean="0"/>
              <a:t>...</a:t>
            </a:r>
            <a:endParaRPr dirty="0"/>
          </a:p>
        </p:txBody>
      </p:sp>
      <p:sp>
        <p:nvSpPr>
          <p:cNvPr id="749" name="\x0f \x3c \x2f ..."/>
          <p:cNvSpPr/>
          <p:nvPr/>
        </p:nvSpPr>
        <p:spPr>
          <a:xfrm>
            <a:off x="8229154" y="7247148"/>
            <a:ext cx="2568454" cy="44770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1400" b="1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\x0f \x3c \x2f ...</a:t>
            </a:r>
          </a:p>
        </p:txBody>
      </p:sp>
      <p:sp>
        <p:nvSpPr>
          <p:cNvPr id="750" name="Challeng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defRPr sz="6240"/>
            </a:lvl1pPr>
          </a:lstStyle>
          <a:p>
            <a:r>
              <a:t>Challenge 2</a:t>
            </a:r>
          </a:p>
        </p:txBody>
      </p:sp>
      <p:sp>
        <p:nvSpPr>
          <p:cNvPr id="751" name="Getting injected code to run"/>
          <p:cNvSpPr txBox="1"/>
          <p:nvPr/>
        </p:nvSpPr>
        <p:spPr>
          <a:xfrm>
            <a:off x="2242083" y="2576900"/>
            <a:ext cx="85206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Getting injected code to run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24597 -0.012415 0.049771 -0.022692 0.075364 -0.030768 C 0.123410 -0.045928 0.172398 -0.053260 0.221334 -0.054495 C 0.302821 -0.056551 0.384402 -0.041753 0.463119 -0.010207" pathEditMode="relative">
                                      <p:cBhvr>
                                        <p:cTn id="13" dur="1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119 -0.010207 L 0.656029 -0.008073" pathEditMode="relative">
                                      <p:cBhvr>
                                        <p:cTn id="17" dur="1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" grpId="1" animBg="1" advAuto="0"/>
      <p:bldP spid="746" grpId="2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tack and functions: 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Stack and functions: Summary</a:t>
            </a:r>
          </a:p>
        </p:txBody>
      </p:sp>
      <p:sp>
        <p:nvSpPr>
          <p:cNvPr id="756" name="Calling function: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384310" cy="6286500"/>
          </a:xfrm>
          <a:prstGeom prst="rect">
            <a:avLst/>
          </a:prstGeom>
        </p:spPr>
        <p:txBody>
          <a:bodyPr/>
          <a:lstStyle/>
          <a:p>
            <a:pPr marL="0" indent="0" defTabSz="391414">
              <a:spcBef>
                <a:spcPts val="2800"/>
              </a:spcBef>
              <a:buSzTx/>
              <a:buNone/>
              <a:defRPr sz="1876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Calling function: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Push arguments</a:t>
            </a:r>
            <a:r>
              <a:t> onto the stack (in reverse)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Push the return address</a:t>
            </a:r>
            <a:r>
              <a:t>, i.e., the address of the instruction you want run    after control returns to you</a:t>
            </a:r>
          </a:p>
          <a:p>
            <a:pPr marL="409205" lvl="1" indent="-111390" defTabSz="391414">
              <a:spcBef>
                <a:spcPts val="1000"/>
              </a:spcBef>
              <a:buSzPct val="100000"/>
              <a:buAutoNum type="arabicPeriod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Jump </a:t>
            </a:r>
            <a:r>
              <a:t>to the function’s address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391414">
              <a:spcBef>
                <a:spcPts val="2800"/>
              </a:spcBef>
              <a:buSzTx/>
              <a:buNone/>
              <a:defRPr sz="1876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Called function: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4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Push the old frame pointer</a:t>
            </a:r>
            <a:r>
              <a:t> onto the stack: %ebp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4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Set frame pointer</a:t>
            </a:r>
            <a:r>
              <a:t> to where the end of the stack is right now: %ebp = %esp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4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Push local variables</a:t>
            </a:r>
            <a:r>
              <a:t> onto the stack</a:t>
            </a:r>
          </a:p>
          <a:p>
            <a:pPr marL="0" indent="0" defTabSz="391414">
              <a:spcBef>
                <a:spcPts val="2800"/>
              </a:spcBef>
              <a:buSzTx/>
              <a:buNone/>
              <a:defRPr sz="1876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Returning from function: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7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Reset the previous stack frame</a:t>
            </a:r>
            <a:r>
              <a:t>: %esp = %ebp, pop %ebp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7"/>
              <a:defRPr sz="2412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Jump back </a:t>
            </a:r>
            <a:r>
              <a:t>to return address: pop %eip</a:t>
            </a:r>
          </a:p>
        </p:txBody>
      </p:sp>
      <p:sp>
        <p:nvSpPr>
          <p:cNvPr id="757" name="Recall"/>
          <p:cNvSpPr txBox="1"/>
          <p:nvPr/>
        </p:nvSpPr>
        <p:spPr>
          <a:xfrm rot="19742455">
            <a:off x="382553" y="647097"/>
            <a:ext cx="1747686" cy="787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4700">
                <a:solidFill>
                  <a:srgbClr val="FFFFFF"/>
                </a:solidFill>
              </a:defRPr>
            </a:lvl1pPr>
          </a:lstStyle>
          <a:p>
            <a:r>
              <a:t>Recall</a:t>
            </a:r>
          </a:p>
        </p:txBody>
      </p:sp>
      <p:sp>
        <p:nvSpPr>
          <p:cNvPr id="758" name="Rectangle"/>
          <p:cNvSpPr/>
          <p:nvPr/>
        </p:nvSpPr>
        <p:spPr>
          <a:xfrm>
            <a:off x="907942" y="2557952"/>
            <a:ext cx="11799226" cy="5788209"/>
          </a:xfrm>
          <a:prstGeom prst="rect">
            <a:avLst/>
          </a:prstGeom>
          <a:solidFill>
            <a:srgbClr val="DEDFE1">
              <a:alpha val="79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59" name="Rectangle" descr="Rectangl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023" y="8280636"/>
            <a:ext cx="11855063" cy="59967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" grpId="1" animBg="1" advAuto="0"/>
      <p:bldP spid="759" grpId="2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Rectangle"/>
          <p:cNvSpPr/>
          <p:nvPr/>
        </p:nvSpPr>
        <p:spPr>
          <a:xfrm>
            <a:off x="2180988" y="5656866"/>
            <a:ext cx="10188182" cy="83654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100" b="1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</p:txBody>
      </p:sp>
      <p:sp>
        <p:nvSpPr>
          <p:cNvPr id="763" name="Hijacking the saved %ei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7519"/>
            </a:pPr>
            <a:r>
              <a:t>Hijacking the saved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%eip</a:t>
            </a:r>
          </a:p>
        </p:txBody>
      </p:sp>
      <p:sp>
        <p:nvSpPr>
          <p:cNvPr id="764" name="Rectangle"/>
          <p:cNvSpPr/>
          <p:nvPr/>
        </p:nvSpPr>
        <p:spPr>
          <a:xfrm>
            <a:off x="345086" y="5759574"/>
            <a:ext cx="12314628" cy="66563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5" name="&amp;arg1"/>
          <p:cNvSpPr/>
          <p:nvPr/>
        </p:nvSpPr>
        <p:spPr>
          <a:xfrm>
            <a:off x="6964859" y="5793919"/>
            <a:ext cx="1584343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&amp;arg1</a:t>
            </a:r>
          </a:p>
        </p:txBody>
      </p:sp>
      <p:sp>
        <p:nvSpPr>
          <p:cNvPr id="766" name="%eip"/>
          <p:cNvSpPr/>
          <p:nvPr/>
        </p:nvSpPr>
        <p:spPr>
          <a:xfrm>
            <a:off x="5778964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767" name="%ebp"/>
          <p:cNvSpPr/>
          <p:nvPr/>
        </p:nvSpPr>
        <p:spPr>
          <a:xfrm>
            <a:off x="4593070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768" name="00 00 00 00"/>
          <p:cNvSpPr/>
          <p:nvPr/>
        </p:nvSpPr>
        <p:spPr>
          <a:xfrm>
            <a:off x="2247387" y="5793919"/>
            <a:ext cx="2292046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769" name="buffer"/>
          <p:cNvSpPr txBox="1"/>
          <p:nvPr/>
        </p:nvSpPr>
        <p:spPr>
          <a:xfrm>
            <a:off x="2787530" y="6512445"/>
            <a:ext cx="121175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sp>
        <p:nvSpPr>
          <p:cNvPr id="770" name="Text"/>
          <p:cNvSpPr/>
          <p:nvPr/>
        </p:nvSpPr>
        <p:spPr>
          <a:xfrm>
            <a:off x="420440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</a:t>
            </a:r>
          </a:p>
        </p:txBody>
      </p:sp>
      <p:grpSp>
        <p:nvGrpSpPr>
          <p:cNvPr id="773" name="Group"/>
          <p:cNvGrpSpPr/>
          <p:nvPr/>
        </p:nvGrpSpPr>
        <p:grpSpPr>
          <a:xfrm>
            <a:off x="380689" y="4446026"/>
            <a:ext cx="1211760" cy="1354619"/>
            <a:chOff x="0" y="0"/>
            <a:chExt cx="1211758" cy="1354617"/>
          </a:xfrm>
        </p:grpSpPr>
        <p:sp>
          <p:nvSpPr>
            <p:cNvPr id="771" name="%eip"/>
            <p:cNvSpPr txBox="1"/>
            <p:nvPr/>
          </p:nvSpPr>
          <p:spPr>
            <a:xfrm>
              <a:off x="0" y="0"/>
              <a:ext cx="121175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%eip</a:t>
              </a:r>
            </a:p>
          </p:txBody>
        </p:sp>
        <p:sp>
          <p:nvSpPr>
            <p:cNvPr id="772" name="Line"/>
            <p:cNvSpPr/>
            <p:nvPr/>
          </p:nvSpPr>
          <p:spPr>
            <a:xfrm flipV="1">
              <a:off x="605879" y="663585"/>
              <a:ext cx="1" cy="69103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774" name="..."/>
          <p:cNvSpPr txBox="1"/>
          <p:nvPr/>
        </p:nvSpPr>
        <p:spPr>
          <a:xfrm>
            <a:off x="1568527" y="5814671"/>
            <a:ext cx="6630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...</a:t>
            </a:r>
          </a:p>
        </p:txBody>
      </p:sp>
      <p:grpSp>
        <p:nvGrpSpPr>
          <p:cNvPr id="777" name="Group"/>
          <p:cNvGrpSpPr/>
          <p:nvPr/>
        </p:nvGrpSpPr>
        <p:grpSpPr>
          <a:xfrm>
            <a:off x="8431625" y="6471553"/>
            <a:ext cx="1143169" cy="968322"/>
            <a:chOff x="0" y="0"/>
            <a:chExt cx="1143167" cy="968320"/>
          </a:xfrm>
        </p:grpSpPr>
        <p:sp>
          <p:nvSpPr>
            <p:cNvPr id="775" name="0xbff"/>
            <p:cNvSpPr txBox="1"/>
            <p:nvPr/>
          </p:nvSpPr>
          <p:spPr>
            <a:xfrm>
              <a:off x="0" y="460320"/>
              <a:ext cx="1143168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7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0xbff</a:t>
              </a:r>
            </a:p>
          </p:txBody>
        </p:sp>
        <p:sp>
          <p:nvSpPr>
            <p:cNvPr id="776" name="Line"/>
            <p:cNvSpPr/>
            <p:nvPr/>
          </p:nvSpPr>
          <p:spPr>
            <a:xfrm flipH="1">
              <a:off x="571583" y="0"/>
              <a:ext cx="1" cy="5516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778" name="0xbff"/>
          <p:cNvSpPr/>
          <p:nvPr/>
        </p:nvSpPr>
        <p:spPr>
          <a:xfrm>
            <a:off x="5778964" y="5793919"/>
            <a:ext cx="1132258" cy="5969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0xbff</a:t>
            </a:r>
          </a:p>
        </p:txBody>
      </p:sp>
      <p:sp>
        <p:nvSpPr>
          <p:cNvPr id="779" name="But how do we know the address?"/>
          <p:cNvSpPr txBox="1"/>
          <p:nvPr/>
        </p:nvSpPr>
        <p:spPr>
          <a:xfrm>
            <a:off x="2698464" y="8720347"/>
            <a:ext cx="76078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But how do we know the address?</a:t>
            </a:r>
          </a:p>
        </p:txBody>
      </p:sp>
      <p:grpSp>
        <p:nvGrpSpPr>
          <p:cNvPr id="782" name="Group"/>
          <p:cNvGrpSpPr/>
          <p:nvPr/>
        </p:nvGrpSpPr>
        <p:grpSpPr>
          <a:xfrm>
            <a:off x="3992328" y="4446026"/>
            <a:ext cx="1211760" cy="1354619"/>
            <a:chOff x="0" y="0"/>
            <a:chExt cx="1211758" cy="1354617"/>
          </a:xfrm>
        </p:grpSpPr>
        <p:sp>
          <p:nvSpPr>
            <p:cNvPr id="780" name="%ebp"/>
            <p:cNvSpPr txBox="1"/>
            <p:nvPr/>
          </p:nvSpPr>
          <p:spPr>
            <a:xfrm>
              <a:off x="0" y="0"/>
              <a:ext cx="121175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%ebp</a:t>
              </a:r>
            </a:p>
          </p:txBody>
        </p:sp>
        <p:sp>
          <p:nvSpPr>
            <p:cNvPr id="781" name="Line"/>
            <p:cNvSpPr/>
            <p:nvPr/>
          </p:nvSpPr>
          <p:spPr>
            <a:xfrm flipV="1">
              <a:off x="605879" y="663585"/>
              <a:ext cx="1" cy="69103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783" name="…"/>
          <p:cNvSpPr/>
          <p:nvPr/>
        </p:nvSpPr>
        <p:spPr>
          <a:xfrm>
            <a:off x="8586960" y="5793919"/>
            <a:ext cx="582440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lang="en-US" dirty="0" smtClean="0"/>
              <a:t>..</a:t>
            </a:r>
            <a:endParaRPr dirty="0"/>
          </a:p>
        </p:txBody>
      </p:sp>
      <p:sp>
        <p:nvSpPr>
          <p:cNvPr id="784" name="\x0f \x3c \x2f ..."/>
          <p:cNvSpPr/>
          <p:nvPr/>
        </p:nvSpPr>
        <p:spPr>
          <a:xfrm>
            <a:off x="8998136" y="5793919"/>
            <a:ext cx="3424605" cy="5969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100" b="1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\x0f \x3c \x2f ...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32817 -0.016469 0.066379 -0.030170 0.100486 -0.041024 C 0.164530 -0.061404 0.229837 -0.071655 0.295113 -0.072660 C 0.403597 -0.074328 0.511905 -0.050547 0.614997 -0.001800" pathEditMode="relative">
                                      <p:cBhvr>
                                        <p:cTn id="12" dur="100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" grpId="1" animBg="1" advAuto="0"/>
      <p:bldP spid="779" grpId="3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Rectangle"/>
          <p:cNvSpPr/>
          <p:nvPr/>
        </p:nvSpPr>
        <p:spPr>
          <a:xfrm>
            <a:off x="2180988" y="5656866"/>
            <a:ext cx="10188182" cy="83654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100" b="1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</p:txBody>
      </p:sp>
      <p:sp>
        <p:nvSpPr>
          <p:cNvPr id="787" name="Hijacking the saved %ei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7519"/>
            </a:pPr>
            <a:r>
              <a:t>Hijacking the saved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%eip</a:t>
            </a:r>
          </a:p>
        </p:txBody>
      </p:sp>
      <p:sp>
        <p:nvSpPr>
          <p:cNvPr id="788" name="Rectangle"/>
          <p:cNvSpPr/>
          <p:nvPr/>
        </p:nvSpPr>
        <p:spPr>
          <a:xfrm>
            <a:off x="345086" y="5759574"/>
            <a:ext cx="12314628" cy="66563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9" name="&amp;arg1"/>
          <p:cNvSpPr/>
          <p:nvPr/>
        </p:nvSpPr>
        <p:spPr>
          <a:xfrm>
            <a:off x="6964859" y="5793919"/>
            <a:ext cx="1584343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&amp;arg1</a:t>
            </a:r>
          </a:p>
        </p:txBody>
      </p:sp>
      <p:sp>
        <p:nvSpPr>
          <p:cNvPr id="790" name="%eip"/>
          <p:cNvSpPr/>
          <p:nvPr/>
        </p:nvSpPr>
        <p:spPr>
          <a:xfrm>
            <a:off x="5778964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791" name="%ebp"/>
          <p:cNvSpPr/>
          <p:nvPr/>
        </p:nvSpPr>
        <p:spPr>
          <a:xfrm>
            <a:off x="4593070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792" name="00 00 00 00"/>
          <p:cNvSpPr/>
          <p:nvPr/>
        </p:nvSpPr>
        <p:spPr>
          <a:xfrm>
            <a:off x="2247387" y="5793919"/>
            <a:ext cx="2292046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793" name="buffer"/>
          <p:cNvSpPr txBox="1"/>
          <p:nvPr/>
        </p:nvSpPr>
        <p:spPr>
          <a:xfrm>
            <a:off x="2787530" y="6512445"/>
            <a:ext cx="121175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sp>
        <p:nvSpPr>
          <p:cNvPr id="794" name="Text"/>
          <p:cNvSpPr/>
          <p:nvPr/>
        </p:nvSpPr>
        <p:spPr>
          <a:xfrm>
            <a:off x="420440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</a:t>
            </a:r>
          </a:p>
        </p:txBody>
      </p:sp>
      <p:grpSp>
        <p:nvGrpSpPr>
          <p:cNvPr id="797" name="Group"/>
          <p:cNvGrpSpPr/>
          <p:nvPr/>
        </p:nvGrpSpPr>
        <p:grpSpPr>
          <a:xfrm>
            <a:off x="380689" y="4446026"/>
            <a:ext cx="1211760" cy="1354619"/>
            <a:chOff x="0" y="0"/>
            <a:chExt cx="1211758" cy="1354617"/>
          </a:xfrm>
        </p:grpSpPr>
        <p:sp>
          <p:nvSpPr>
            <p:cNvPr id="795" name="%eip"/>
            <p:cNvSpPr txBox="1"/>
            <p:nvPr/>
          </p:nvSpPr>
          <p:spPr>
            <a:xfrm>
              <a:off x="0" y="0"/>
              <a:ext cx="121175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%eip</a:t>
              </a:r>
            </a:p>
          </p:txBody>
        </p:sp>
        <p:sp>
          <p:nvSpPr>
            <p:cNvPr id="796" name="Line"/>
            <p:cNvSpPr/>
            <p:nvPr/>
          </p:nvSpPr>
          <p:spPr>
            <a:xfrm flipV="1">
              <a:off x="605879" y="663585"/>
              <a:ext cx="1" cy="69103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798" name="..."/>
          <p:cNvSpPr txBox="1"/>
          <p:nvPr/>
        </p:nvSpPr>
        <p:spPr>
          <a:xfrm>
            <a:off x="1568527" y="5814671"/>
            <a:ext cx="6630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...</a:t>
            </a:r>
          </a:p>
        </p:txBody>
      </p:sp>
      <p:grpSp>
        <p:nvGrpSpPr>
          <p:cNvPr id="801" name="Group"/>
          <p:cNvGrpSpPr/>
          <p:nvPr/>
        </p:nvGrpSpPr>
        <p:grpSpPr>
          <a:xfrm>
            <a:off x="8431625" y="6471553"/>
            <a:ext cx="1143169" cy="968322"/>
            <a:chOff x="0" y="0"/>
            <a:chExt cx="1143167" cy="968320"/>
          </a:xfrm>
        </p:grpSpPr>
        <p:sp>
          <p:nvSpPr>
            <p:cNvPr id="799" name="0xbff"/>
            <p:cNvSpPr txBox="1"/>
            <p:nvPr/>
          </p:nvSpPr>
          <p:spPr>
            <a:xfrm>
              <a:off x="0" y="460320"/>
              <a:ext cx="1143168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7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0xbff</a:t>
              </a:r>
            </a:p>
          </p:txBody>
        </p:sp>
        <p:sp>
          <p:nvSpPr>
            <p:cNvPr id="800" name="Line"/>
            <p:cNvSpPr/>
            <p:nvPr/>
          </p:nvSpPr>
          <p:spPr>
            <a:xfrm flipH="1">
              <a:off x="571583" y="0"/>
              <a:ext cx="1" cy="5516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802" name="0xbff"/>
          <p:cNvSpPr/>
          <p:nvPr/>
        </p:nvSpPr>
        <p:spPr>
          <a:xfrm>
            <a:off x="5778964" y="5793919"/>
            <a:ext cx="1132258" cy="5969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0xbff</a:t>
            </a:r>
          </a:p>
        </p:txBody>
      </p:sp>
      <p:grpSp>
        <p:nvGrpSpPr>
          <p:cNvPr id="805" name="Group"/>
          <p:cNvGrpSpPr/>
          <p:nvPr/>
        </p:nvGrpSpPr>
        <p:grpSpPr>
          <a:xfrm>
            <a:off x="3992328" y="4446026"/>
            <a:ext cx="1211760" cy="1354619"/>
            <a:chOff x="0" y="0"/>
            <a:chExt cx="1211758" cy="1354617"/>
          </a:xfrm>
        </p:grpSpPr>
        <p:sp>
          <p:nvSpPr>
            <p:cNvPr id="803" name="%ebp"/>
            <p:cNvSpPr txBox="1"/>
            <p:nvPr/>
          </p:nvSpPr>
          <p:spPr>
            <a:xfrm>
              <a:off x="0" y="0"/>
              <a:ext cx="121175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%ebp</a:t>
              </a:r>
            </a:p>
          </p:txBody>
        </p:sp>
        <p:sp>
          <p:nvSpPr>
            <p:cNvPr id="804" name="Line"/>
            <p:cNvSpPr/>
            <p:nvPr/>
          </p:nvSpPr>
          <p:spPr>
            <a:xfrm flipV="1">
              <a:off x="605879" y="663585"/>
              <a:ext cx="1" cy="69103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806" name="…"/>
          <p:cNvSpPr/>
          <p:nvPr/>
        </p:nvSpPr>
        <p:spPr>
          <a:xfrm>
            <a:off x="8586959" y="5791200"/>
            <a:ext cx="602383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endParaRPr lang="en-US" dirty="0" smtClean="0"/>
          </a:p>
          <a:p>
            <a:r>
              <a:rPr lang="en-US" dirty="0" smtClean="0"/>
              <a:t>...</a:t>
            </a:r>
            <a:endParaRPr dirty="0"/>
          </a:p>
        </p:txBody>
      </p:sp>
      <p:sp>
        <p:nvSpPr>
          <p:cNvPr id="807" name="What if we are wrong?"/>
          <p:cNvSpPr txBox="1"/>
          <p:nvPr/>
        </p:nvSpPr>
        <p:spPr>
          <a:xfrm>
            <a:off x="4019388" y="1940197"/>
            <a:ext cx="4966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if we are wrong?</a:t>
            </a:r>
          </a:p>
        </p:txBody>
      </p:sp>
      <p:sp>
        <p:nvSpPr>
          <p:cNvPr id="808" name="0xbdf"/>
          <p:cNvSpPr/>
          <p:nvPr/>
        </p:nvSpPr>
        <p:spPr>
          <a:xfrm>
            <a:off x="5778964" y="5793919"/>
            <a:ext cx="1132258" cy="5969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0xbdf</a:t>
            </a:r>
          </a:p>
        </p:txBody>
      </p:sp>
      <p:sp>
        <p:nvSpPr>
          <p:cNvPr id="809" name="This is most likely data,…"/>
          <p:cNvSpPr txBox="1"/>
          <p:nvPr/>
        </p:nvSpPr>
        <p:spPr>
          <a:xfrm>
            <a:off x="3815457" y="7452500"/>
            <a:ext cx="5373886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This is most likely data,</a:t>
            </a:r>
          </a:p>
          <a:p>
            <a:pPr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 the CPU will panic</a:t>
            </a:r>
          </a:p>
          <a:p>
            <a:pPr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(Invalid Instruction)</a:t>
            </a:r>
          </a:p>
        </p:txBody>
      </p:sp>
      <p:sp>
        <p:nvSpPr>
          <p:cNvPr id="810" name="\x0f \x3c \x2f ..."/>
          <p:cNvSpPr/>
          <p:nvPr/>
        </p:nvSpPr>
        <p:spPr>
          <a:xfrm>
            <a:off x="8998136" y="5793919"/>
            <a:ext cx="3424605" cy="5969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100" b="1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\x0f \x3c \x2f ...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32830 -0.016420 0.066389 -0.030120 0.100486 -0.041024 C 0.164521 -0.061501 0.229822 -0.072029 0.295113 -0.072660 C 0.398657 -0.073659 0.501920 -0.049854 0.599888 -0.001800" pathEditMode="relative">
                                      <p:cBhvr>
                                        <p:cTn id="12" dur="1000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" grpId="1" animBg="1" advAuto="0"/>
      <p:bldP spid="809" grpId="3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If we don’t have access to the code, we don’t know how far the buffer is from the saved %ebp…"/>
          <p:cNvSpPr txBox="1">
            <a:spLocks noGrp="1"/>
          </p:cNvSpPr>
          <p:nvPr>
            <p:ph type="body" sz="half" idx="1"/>
          </p:nvPr>
        </p:nvSpPr>
        <p:spPr>
          <a:xfrm>
            <a:off x="2339975" y="3454901"/>
            <a:ext cx="8324851" cy="4979269"/>
          </a:xfrm>
          <a:prstGeom prst="rect">
            <a:avLst/>
          </a:prstGeom>
        </p:spPr>
        <p:txBody>
          <a:bodyPr/>
          <a:lstStyle/>
          <a:p>
            <a:pPr marL="344240" indent="-344240" defTabSz="479044">
              <a:spcBef>
                <a:spcPts val="3400"/>
              </a:spcBef>
              <a:defRPr sz="2788"/>
            </a:pPr>
            <a:r>
              <a:t>If we don’t have access to the code, we don’t know how far the buffer is from the saved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%ebp</a:t>
            </a:r>
          </a:p>
          <a:p>
            <a:pPr marL="344240" indent="-344240" defTabSz="479044">
              <a:spcBef>
                <a:spcPts val="3400"/>
              </a:spcBef>
              <a:defRPr sz="2788"/>
            </a:pPr>
            <a:r>
              <a:t>One approach: try a lot of different values!</a:t>
            </a:r>
          </a:p>
          <a:p>
            <a:pPr marL="717934" lvl="1" indent="-353444" defTabSz="479044">
              <a:spcBef>
                <a:spcPts val="400"/>
              </a:spcBef>
              <a:defRPr sz="2624"/>
            </a:pPr>
            <a:r>
              <a:t>Worst case scenario: it’s a 32 (or 64) bit memory space, which means 2</a:t>
            </a:r>
            <a:r>
              <a:rPr baseline="31999"/>
              <a:t>32</a:t>
            </a:r>
            <a:r>
              <a:t> (2</a:t>
            </a:r>
            <a:r>
              <a:rPr baseline="31999"/>
              <a:t>64</a:t>
            </a:r>
            <a:r>
              <a:t>) possible answers</a:t>
            </a:r>
          </a:p>
          <a:p>
            <a:pPr marL="344240" indent="-344240" defTabSz="479044">
              <a:spcBef>
                <a:spcPts val="3400"/>
              </a:spcBef>
              <a:defRPr sz="2788"/>
            </a:pPr>
            <a:r>
              <a:t>Without address randomization (discussed later):</a:t>
            </a:r>
          </a:p>
          <a:p>
            <a:pPr marL="717934" lvl="1" indent="-353444" defTabSz="479044">
              <a:spcBef>
                <a:spcPts val="400"/>
              </a:spcBef>
              <a:defRPr sz="2624"/>
            </a:pPr>
            <a:r>
              <a:t>Stack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always</a:t>
            </a:r>
            <a:r>
              <a:t> starts from the same </a:t>
            </a:r>
            <a:r>
              <a: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fixed address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717934" lvl="1" indent="-353444" defTabSz="479044">
              <a:spcBef>
                <a:spcPts val="400"/>
              </a:spcBef>
              <a:defRPr sz="2624"/>
            </a:pPr>
            <a:r>
              <a:t>Stack will grow, but usually it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doesn’t grow very deeply</a:t>
            </a:r>
            <a:r>
              <a:t> (unless the code is heavily recursive)</a:t>
            </a:r>
          </a:p>
        </p:txBody>
      </p:sp>
      <p:sp>
        <p:nvSpPr>
          <p:cNvPr id="813" name="Challeng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defRPr sz="6240"/>
            </a:lvl1pPr>
          </a:lstStyle>
          <a:p>
            <a:r>
              <a:t>Challenge 3</a:t>
            </a:r>
          </a:p>
        </p:txBody>
      </p:sp>
      <p:sp>
        <p:nvSpPr>
          <p:cNvPr id="814" name="Finding the return address"/>
          <p:cNvSpPr txBox="1"/>
          <p:nvPr/>
        </p:nvSpPr>
        <p:spPr>
          <a:xfrm>
            <a:off x="2435869" y="2576900"/>
            <a:ext cx="813306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Finding the return address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2" grpId="1" build="p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Rectangle"/>
          <p:cNvSpPr/>
          <p:nvPr/>
        </p:nvSpPr>
        <p:spPr>
          <a:xfrm>
            <a:off x="2180988" y="5656866"/>
            <a:ext cx="10188182" cy="83654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100" b="1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</p:txBody>
      </p:sp>
      <p:sp>
        <p:nvSpPr>
          <p:cNvPr id="817" name="Improving our chances: nop sle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08940">
              <a:defRPr sz="5600"/>
            </a:pPr>
            <a:r>
              <a:t>Improving our chances: </a:t>
            </a:r>
            <a:r>
              <a:rPr>
                <a:solidFill>
                  <a:schemeClr val="accent5"/>
                </a:solidFill>
                <a:latin typeface="Courier"/>
                <a:ea typeface="Courier"/>
                <a:cs typeface="Courier"/>
                <a:sym typeface="Courier"/>
              </a:rPr>
              <a:t>nop</a:t>
            </a:r>
            <a:r>
              <a:rPr>
                <a:solidFill>
                  <a:schemeClr val="accent5"/>
                </a:solidFill>
              </a:rPr>
              <a:t> sleds</a:t>
            </a:r>
          </a:p>
        </p:txBody>
      </p:sp>
      <p:sp>
        <p:nvSpPr>
          <p:cNvPr id="818" name="Rectangle"/>
          <p:cNvSpPr/>
          <p:nvPr/>
        </p:nvSpPr>
        <p:spPr>
          <a:xfrm>
            <a:off x="345086" y="5759574"/>
            <a:ext cx="12314628" cy="66563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9" name="&amp;arg1"/>
          <p:cNvSpPr/>
          <p:nvPr/>
        </p:nvSpPr>
        <p:spPr>
          <a:xfrm>
            <a:off x="6964859" y="5793919"/>
            <a:ext cx="1584343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&amp;arg1</a:t>
            </a:r>
          </a:p>
        </p:txBody>
      </p:sp>
      <p:sp>
        <p:nvSpPr>
          <p:cNvPr id="820" name="%eip"/>
          <p:cNvSpPr/>
          <p:nvPr/>
        </p:nvSpPr>
        <p:spPr>
          <a:xfrm>
            <a:off x="5778964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821" name="%ebp"/>
          <p:cNvSpPr/>
          <p:nvPr/>
        </p:nvSpPr>
        <p:spPr>
          <a:xfrm>
            <a:off x="4593070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822" name="00 00 00 00"/>
          <p:cNvSpPr/>
          <p:nvPr/>
        </p:nvSpPr>
        <p:spPr>
          <a:xfrm>
            <a:off x="2247387" y="5793919"/>
            <a:ext cx="2292046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823" name="buffer"/>
          <p:cNvSpPr txBox="1"/>
          <p:nvPr/>
        </p:nvSpPr>
        <p:spPr>
          <a:xfrm>
            <a:off x="2787530" y="6512445"/>
            <a:ext cx="121175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sp>
        <p:nvSpPr>
          <p:cNvPr id="824" name="Text"/>
          <p:cNvSpPr/>
          <p:nvPr/>
        </p:nvSpPr>
        <p:spPr>
          <a:xfrm>
            <a:off x="420440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</a:t>
            </a:r>
          </a:p>
        </p:txBody>
      </p:sp>
      <p:sp>
        <p:nvSpPr>
          <p:cNvPr id="825" name="..."/>
          <p:cNvSpPr txBox="1"/>
          <p:nvPr/>
        </p:nvSpPr>
        <p:spPr>
          <a:xfrm>
            <a:off x="1568527" y="5814671"/>
            <a:ext cx="6630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...</a:t>
            </a:r>
          </a:p>
        </p:txBody>
      </p:sp>
      <p:grpSp>
        <p:nvGrpSpPr>
          <p:cNvPr id="828" name="Group"/>
          <p:cNvGrpSpPr/>
          <p:nvPr/>
        </p:nvGrpSpPr>
        <p:grpSpPr>
          <a:xfrm>
            <a:off x="8431625" y="6471553"/>
            <a:ext cx="1143169" cy="968322"/>
            <a:chOff x="0" y="0"/>
            <a:chExt cx="1143167" cy="968320"/>
          </a:xfrm>
        </p:grpSpPr>
        <p:sp>
          <p:nvSpPr>
            <p:cNvPr id="826" name="0xbff"/>
            <p:cNvSpPr txBox="1"/>
            <p:nvPr/>
          </p:nvSpPr>
          <p:spPr>
            <a:xfrm>
              <a:off x="0" y="460320"/>
              <a:ext cx="1143168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7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0xbff</a:t>
              </a:r>
            </a:p>
          </p:txBody>
        </p:sp>
        <p:sp>
          <p:nvSpPr>
            <p:cNvPr id="827" name="Line"/>
            <p:cNvSpPr/>
            <p:nvPr/>
          </p:nvSpPr>
          <p:spPr>
            <a:xfrm flipH="1">
              <a:off x="571583" y="0"/>
              <a:ext cx="1" cy="5516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829" name="0xbff"/>
          <p:cNvSpPr/>
          <p:nvPr/>
        </p:nvSpPr>
        <p:spPr>
          <a:xfrm>
            <a:off x="5778964" y="5793919"/>
            <a:ext cx="1132258" cy="5969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0xbff</a:t>
            </a:r>
          </a:p>
        </p:txBody>
      </p:sp>
      <p:grpSp>
        <p:nvGrpSpPr>
          <p:cNvPr id="832" name="Group"/>
          <p:cNvGrpSpPr/>
          <p:nvPr/>
        </p:nvGrpSpPr>
        <p:grpSpPr>
          <a:xfrm>
            <a:off x="3992328" y="4446026"/>
            <a:ext cx="1211760" cy="1354619"/>
            <a:chOff x="0" y="0"/>
            <a:chExt cx="1211758" cy="1354617"/>
          </a:xfrm>
        </p:grpSpPr>
        <p:sp>
          <p:nvSpPr>
            <p:cNvPr id="830" name="%ebp"/>
            <p:cNvSpPr txBox="1"/>
            <p:nvPr/>
          </p:nvSpPr>
          <p:spPr>
            <a:xfrm>
              <a:off x="0" y="0"/>
              <a:ext cx="121175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%ebp</a:t>
              </a:r>
            </a:p>
          </p:txBody>
        </p:sp>
        <p:sp>
          <p:nvSpPr>
            <p:cNvPr id="831" name="Line"/>
            <p:cNvSpPr/>
            <p:nvPr/>
          </p:nvSpPr>
          <p:spPr>
            <a:xfrm flipV="1">
              <a:off x="605879" y="663585"/>
              <a:ext cx="1" cy="69103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833" name="…"/>
          <p:cNvSpPr/>
          <p:nvPr/>
        </p:nvSpPr>
        <p:spPr>
          <a:xfrm>
            <a:off x="8586960" y="5793919"/>
            <a:ext cx="367464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…</a:t>
            </a:r>
          </a:p>
        </p:txBody>
      </p:sp>
      <p:sp>
        <p:nvSpPr>
          <p:cNvPr id="834" name="0xbdf"/>
          <p:cNvSpPr/>
          <p:nvPr/>
        </p:nvSpPr>
        <p:spPr>
          <a:xfrm>
            <a:off x="5778964" y="5793919"/>
            <a:ext cx="1132258" cy="5969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0xbdf</a:t>
            </a:r>
          </a:p>
        </p:txBody>
      </p:sp>
      <p:sp>
        <p:nvSpPr>
          <p:cNvPr id="835" name="nop nop nop …"/>
          <p:cNvSpPr/>
          <p:nvPr/>
        </p:nvSpPr>
        <p:spPr>
          <a:xfrm>
            <a:off x="6964859" y="5793919"/>
            <a:ext cx="1979640" cy="5969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800" b="1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dirty="0" err="1"/>
              <a:t>nop</a:t>
            </a:r>
            <a:r>
              <a:rPr dirty="0"/>
              <a:t> </a:t>
            </a:r>
            <a:r>
              <a:rPr dirty="0" err="1"/>
              <a:t>nop</a:t>
            </a:r>
            <a:r>
              <a:rPr dirty="0"/>
              <a:t> </a:t>
            </a:r>
            <a:r>
              <a:rPr dirty="0" err="1" smtClean="0"/>
              <a:t>nop</a:t>
            </a:r>
            <a:r>
              <a:rPr lang="en-US" dirty="0" smtClean="0"/>
              <a:t>..</a:t>
            </a:r>
            <a:endParaRPr dirty="0"/>
          </a:p>
        </p:txBody>
      </p:sp>
      <p:sp>
        <p:nvSpPr>
          <p:cNvPr id="836" name="nop is a single-byte no-op instruction…"/>
          <p:cNvSpPr txBox="1"/>
          <p:nvPr/>
        </p:nvSpPr>
        <p:spPr>
          <a:xfrm>
            <a:off x="2578185" y="2069098"/>
            <a:ext cx="7848430" cy="120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ourier"/>
                <a:ea typeface="Courier"/>
                <a:cs typeface="Courier"/>
                <a:sym typeface="Courier"/>
              </a:rPr>
              <a:t>nop</a:t>
            </a:r>
            <a:r>
              <a:t> is a single-byte no-op instruction</a:t>
            </a:r>
          </a:p>
          <a:p>
            <a:r>
              <a:t>(just moves to the next instruction)</a:t>
            </a:r>
          </a:p>
        </p:txBody>
      </p:sp>
      <p:sp>
        <p:nvSpPr>
          <p:cNvPr id="837" name="Now we improve our chances of guessing by a factor of #nops"/>
          <p:cNvSpPr txBox="1"/>
          <p:nvPr/>
        </p:nvSpPr>
        <p:spPr>
          <a:xfrm>
            <a:off x="2926953" y="8087615"/>
            <a:ext cx="715089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Now we improve our chances</a:t>
            </a:r>
            <a:br/>
            <a:r>
              <a:t>of guessing by a factor of #nops</a:t>
            </a:r>
          </a:p>
        </p:txBody>
      </p:sp>
      <p:sp>
        <p:nvSpPr>
          <p:cNvPr id="838" name="Triangle"/>
          <p:cNvSpPr/>
          <p:nvPr/>
        </p:nvSpPr>
        <p:spPr>
          <a:xfrm>
            <a:off x="6684013" y="5136877"/>
            <a:ext cx="2541331" cy="686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accent5">
                  <a:alpha val="20000"/>
                </a:schemeClr>
              </a:gs>
            </a:gsLst>
            <a:lin ang="5366153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9" name="Jumping anywhere…"/>
          <p:cNvSpPr txBox="1"/>
          <p:nvPr/>
        </p:nvSpPr>
        <p:spPr>
          <a:xfrm>
            <a:off x="5530043" y="3863397"/>
            <a:ext cx="4849272" cy="1405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Jumping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anywhere</a:t>
            </a:r>
          </a:p>
          <a:p>
            <a:r>
              <a:t>here will work</a:t>
            </a:r>
          </a:p>
        </p:txBody>
      </p:sp>
      <p:sp>
        <p:nvSpPr>
          <p:cNvPr id="840" name="\x0f \x3c \x2f ..."/>
          <p:cNvSpPr/>
          <p:nvPr/>
        </p:nvSpPr>
        <p:spPr>
          <a:xfrm>
            <a:off x="8998136" y="5793919"/>
            <a:ext cx="3424605" cy="5969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100" b="1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\x0f \x3c \x2f ...</a:t>
            </a:r>
          </a:p>
        </p:txBody>
      </p:sp>
      <p:grpSp>
        <p:nvGrpSpPr>
          <p:cNvPr id="843" name="Group"/>
          <p:cNvGrpSpPr/>
          <p:nvPr/>
        </p:nvGrpSpPr>
        <p:grpSpPr>
          <a:xfrm>
            <a:off x="564873" y="4435172"/>
            <a:ext cx="1253810" cy="1346201"/>
            <a:chOff x="-120641" y="-214302"/>
            <a:chExt cx="1253809" cy="1346199"/>
          </a:xfrm>
        </p:grpSpPr>
        <p:sp>
          <p:nvSpPr>
            <p:cNvPr id="841" name="%eip"/>
            <p:cNvSpPr txBox="1"/>
            <p:nvPr/>
          </p:nvSpPr>
          <p:spPr>
            <a:xfrm>
              <a:off x="-120642" y="-214303"/>
              <a:ext cx="1253810" cy="6650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%eip</a:t>
              </a:r>
            </a:p>
          </p:txBody>
        </p:sp>
        <p:sp>
          <p:nvSpPr>
            <p:cNvPr id="842" name="Line"/>
            <p:cNvSpPr/>
            <p:nvPr/>
          </p:nvSpPr>
          <p:spPr>
            <a:xfrm flipV="1">
              <a:off x="506263" y="440524"/>
              <a:ext cx="1" cy="69137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24587 -0.012452 0.049762 -0.022737 0.075364 -0.030768 C 0.123416 -0.045839 0.172412 -0.052898 0.221334 -0.054495 C 0.312207 -0.057461 0.403256 -0.041628 0.491184 -0.007099" pathEditMode="relative">
                                      <p:cBhvr>
                                        <p:cTn id="23" dur="100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184 -0.007099 L 0.837357 -0.004620" pathEditMode="relative">
                                      <p:cBhvr>
                                        <p:cTn id="27" dur="100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5" grpId="1" animBg="1" advAuto="0"/>
      <p:bldP spid="837" grpId="7" animBg="1" advAuto="0"/>
      <p:bldP spid="838" grpId="3" animBg="1" advAuto="0"/>
      <p:bldP spid="839" grpId="2" animBg="1" advAuto="0"/>
      <p:bldP spid="839" grpId="4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Putting it all togeth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Putting it all together</a:t>
            </a:r>
          </a:p>
        </p:txBody>
      </p:sp>
      <p:sp>
        <p:nvSpPr>
          <p:cNvPr id="846" name="Rectangle"/>
          <p:cNvSpPr/>
          <p:nvPr/>
        </p:nvSpPr>
        <p:spPr>
          <a:xfrm>
            <a:off x="345086" y="5759574"/>
            <a:ext cx="12314628" cy="66563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47" name="&amp;arg1"/>
          <p:cNvSpPr/>
          <p:nvPr/>
        </p:nvSpPr>
        <p:spPr>
          <a:xfrm>
            <a:off x="6964859" y="5793919"/>
            <a:ext cx="1584343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&amp;arg1</a:t>
            </a:r>
          </a:p>
        </p:txBody>
      </p:sp>
      <p:sp>
        <p:nvSpPr>
          <p:cNvPr id="848" name="%eip"/>
          <p:cNvSpPr/>
          <p:nvPr/>
        </p:nvSpPr>
        <p:spPr>
          <a:xfrm>
            <a:off x="5778964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849" name="%ebp"/>
          <p:cNvSpPr/>
          <p:nvPr/>
        </p:nvSpPr>
        <p:spPr>
          <a:xfrm>
            <a:off x="4593070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850" name="00 00 00 00"/>
          <p:cNvSpPr/>
          <p:nvPr/>
        </p:nvSpPr>
        <p:spPr>
          <a:xfrm>
            <a:off x="2247387" y="5793919"/>
            <a:ext cx="2292046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851" name="buffer"/>
          <p:cNvSpPr txBox="1"/>
          <p:nvPr/>
        </p:nvSpPr>
        <p:spPr>
          <a:xfrm>
            <a:off x="2787530" y="6512445"/>
            <a:ext cx="121175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sp>
        <p:nvSpPr>
          <p:cNvPr id="852" name="Text"/>
          <p:cNvSpPr/>
          <p:nvPr/>
        </p:nvSpPr>
        <p:spPr>
          <a:xfrm>
            <a:off x="420440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</a:t>
            </a:r>
          </a:p>
        </p:txBody>
      </p:sp>
      <p:grpSp>
        <p:nvGrpSpPr>
          <p:cNvPr id="855" name="Group"/>
          <p:cNvGrpSpPr/>
          <p:nvPr/>
        </p:nvGrpSpPr>
        <p:grpSpPr>
          <a:xfrm>
            <a:off x="380689" y="4446026"/>
            <a:ext cx="1211760" cy="1354619"/>
            <a:chOff x="0" y="0"/>
            <a:chExt cx="1211758" cy="1354617"/>
          </a:xfrm>
        </p:grpSpPr>
        <p:sp>
          <p:nvSpPr>
            <p:cNvPr id="853" name="%eip"/>
            <p:cNvSpPr txBox="1"/>
            <p:nvPr/>
          </p:nvSpPr>
          <p:spPr>
            <a:xfrm>
              <a:off x="0" y="0"/>
              <a:ext cx="121175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%eip</a:t>
              </a:r>
            </a:p>
          </p:txBody>
        </p:sp>
        <p:sp>
          <p:nvSpPr>
            <p:cNvPr id="854" name="Line"/>
            <p:cNvSpPr/>
            <p:nvPr/>
          </p:nvSpPr>
          <p:spPr>
            <a:xfrm flipV="1">
              <a:off x="605879" y="663585"/>
              <a:ext cx="1" cy="69103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856" name="..."/>
          <p:cNvSpPr txBox="1"/>
          <p:nvPr/>
        </p:nvSpPr>
        <p:spPr>
          <a:xfrm>
            <a:off x="1568527" y="5814671"/>
            <a:ext cx="6630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...</a:t>
            </a:r>
          </a:p>
        </p:txBody>
      </p:sp>
      <p:sp>
        <p:nvSpPr>
          <p:cNvPr id="857" name="…"/>
          <p:cNvSpPr/>
          <p:nvPr/>
        </p:nvSpPr>
        <p:spPr>
          <a:xfrm>
            <a:off x="8586960" y="5793919"/>
            <a:ext cx="367464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…</a:t>
            </a:r>
          </a:p>
        </p:txBody>
      </p:sp>
      <p:grpSp>
        <p:nvGrpSpPr>
          <p:cNvPr id="861" name="Group"/>
          <p:cNvGrpSpPr/>
          <p:nvPr/>
        </p:nvGrpSpPr>
        <p:grpSpPr>
          <a:xfrm>
            <a:off x="6964859" y="5793919"/>
            <a:ext cx="1979640" cy="1748666"/>
            <a:chOff x="0" y="0"/>
            <a:chExt cx="1979639" cy="1748665"/>
          </a:xfrm>
        </p:grpSpPr>
        <p:sp>
          <p:nvSpPr>
            <p:cNvPr id="858" name="nop nop nop …"/>
            <p:cNvSpPr/>
            <p:nvPr/>
          </p:nvSpPr>
          <p:spPr>
            <a:xfrm>
              <a:off x="0" y="0"/>
              <a:ext cx="1979640" cy="596944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 b="1">
                  <a:solidFill>
                    <a:srgbClr val="FFFFFF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rPr dirty="0" err="1"/>
                <a:t>nop</a:t>
              </a:r>
              <a:r>
                <a:rPr dirty="0"/>
                <a:t> </a:t>
              </a:r>
              <a:r>
                <a:rPr dirty="0" err="1"/>
                <a:t>nop</a:t>
              </a:r>
              <a:r>
                <a:rPr dirty="0"/>
                <a:t> </a:t>
              </a:r>
              <a:r>
                <a:rPr dirty="0" err="1" smtClean="0"/>
                <a:t>nop</a:t>
              </a:r>
              <a:r>
                <a:rPr lang="en-US" dirty="0" smtClean="0"/>
                <a:t>..</a:t>
              </a:r>
              <a:endParaRPr dirty="0"/>
            </a:p>
          </p:txBody>
        </p:sp>
        <p:sp>
          <p:nvSpPr>
            <p:cNvPr id="859" name="nop sled"/>
            <p:cNvSpPr txBox="1"/>
            <p:nvPr/>
          </p:nvSpPr>
          <p:spPr>
            <a:xfrm>
              <a:off x="25746" y="1093605"/>
              <a:ext cx="1928147" cy="655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>
                  <a:latin typeface="Courier"/>
                  <a:ea typeface="Courier"/>
                  <a:cs typeface="Courier"/>
                  <a:sym typeface="Courier"/>
                </a:rPr>
                <a:t>nop</a:t>
              </a:r>
              <a:r>
                <a:t> sled</a:t>
              </a:r>
            </a:p>
          </p:txBody>
        </p:sp>
        <p:sp>
          <p:nvSpPr>
            <p:cNvPr id="860" name="Triangle"/>
            <p:cNvSpPr/>
            <p:nvPr/>
          </p:nvSpPr>
          <p:spPr>
            <a:xfrm>
              <a:off x="0" y="643265"/>
              <a:ext cx="1979640" cy="62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chemeClr val="accent5">
                    <a:alpha val="20000"/>
                  </a:schemeClr>
                </a:gs>
              </a:gsLst>
              <a:lin ang="16307086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65" name="Group"/>
          <p:cNvGrpSpPr/>
          <p:nvPr/>
        </p:nvGrpSpPr>
        <p:grpSpPr>
          <a:xfrm>
            <a:off x="5665465" y="4232496"/>
            <a:ext cx="1359256" cy="2158367"/>
            <a:chOff x="0" y="245109"/>
            <a:chExt cx="1359255" cy="2158366"/>
          </a:xfrm>
        </p:grpSpPr>
        <p:sp>
          <p:nvSpPr>
            <p:cNvPr id="862" name="0xbdf"/>
            <p:cNvSpPr/>
            <p:nvPr/>
          </p:nvSpPr>
          <p:spPr>
            <a:xfrm>
              <a:off x="113499" y="1806532"/>
              <a:ext cx="1132258" cy="596945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0xbdf</a:t>
              </a:r>
            </a:p>
          </p:txBody>
        </p:sp>
        <p:sp>
          <p:nvSpPr>
            <p:cNvPr id="863" name="Triangle"/>
            <p:cNvSpPr/>
            <p:nvPr/>
          </p:nvSpPr>
          <p:spPr>
            <a:xfrm>
              <a:off x="73748" y="1251817"/>
              <a:ext cx="1211759" cy="583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chemeClr val="accent5">
                    <a:alpha val="20000"/>
                  </a:schemeClr>
                </a:gs>
              </a:gsLst>
              <a:lin ang="5366153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64" name="good guess"/>
            <p:cNvSpPr txBox="1"/>
            <p:nvPr/>
          </p:nvSpPr>
          <p:spPr>
            <a:xfrm>
              <a:off x="-1" y="245109"/>
              <a:ext cx="1359257" cy="10845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t>good</a:t>
              </a:r>
              <a:br/>
              <a:r>
                <a:t>guess</a:t>
              </a:r>
            </a:p>
          </p:txBody>
        </p:sp>
      </p:grpSp>
      <p:grpSp>
        <p:nvGrpSpPr>
          <p:cNvPr id="869" name="Group"/>
          <p:cNvGrpSpPr/>
          <p:nvPr/>
        </p:nvGrpSpPr>
        <p:grpSpPr>
          <a:xfrm>
            <a:off x="2247387" y="4260436"/>
            <a:ext cx="3483912" cy="2130427"/>
            <a:chOff x="0" y="0"/>
            <a:chExt cx="3483911" cy="2130426"/>
          </a:xfrm>
        </p:grpSpPr>
        <p:sp>
          <p:nvSpPr>
            <p:cNvPr id="866" name="Triangle"/>
            <p:cNvSpPr/>
            <p:nvPr/>
          </p:nvSpPr>
          <p:spPr>
            <a:xfrm>
              <a:off x="5971" y="983455"/>
              <a:ext cx="3477941" cy="574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chemeClr val="accent5">
                    <a:alpha val="20000"/>
                  </a:schemeClr>
                </a:gs>
              </a:gsLst>
              <a:lin ang="5366153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67" name="padding"/>
            <p:cNvSpPr txBox="1"/>
            <p:nvPr/>
          </p:nvSpPr>
          <p:spPr>
            <a:xfrm>
              <a:off x="824140" y="0"/>
              <a:ext cx="184160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padding</a:t>
              </a:r>
            </a:p>
          </p:txBody>
        </p:sp>
        <p:sp>
          <p:nvSpPr>
            <p:cNvPr id="868" name="Rectangle"/>
            <p:cNvSpPr/>
            <p:nvPr/>
          </p:nvSpPr>
          <p:spPr>
            <a:xfrm>
              <a:off x="0" y="1533482"/>
              <a:ext cx="3477941" cy="596945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800" b="1">
                  <a:solidFill>
                    <a:srgbClr val="FFFFFF"/>
                  </a:solidFill>
                  <a:latin typeface="Courier"/>
                  <a:ea typeface="Courier"/>
                  <a:cs typeface="Courier"/>
                  <a:sym typeface="Courier"/>
                </a:defRPr>
              </a:pPr>
              <a:endParaRPr/>
            </a:p>
          </p:txBody>
        </p:sp>
      </p:grpSp>
      <p:grpSp>
        <p:nvGrpSpPr>
          <p:cNvPr id="873" name="Group"/>
          <p:cNvGrpSpPr/>
          <p:nvPr/>
        </p:nvGrpSpPr>
        <p:grpSpPr>
          <a:xfrm>
            <a:off x="8998136" y="5793919"/>
            <a:ext cx="3822193" cy="1842906"/>
            <a:chOff x="0" y="0"/>
            <a:chExt cx="3822191" cy="1842905"/>
          </a:xfrm>
        </p:grpSpPr>
        <p:sp>
          <p:nvSpPr>
            <p:cNvPr id="870" name="\x0f \x3c \x2f ..."/>
            <p:cNvSpPr/>
            <p:nvPr/>
          </p:nvSpPr>
          <p:spPr>
            <a:xfrm>
              <a:off x="0" y="0"/>
              <a:ext cx="3424605" cy="596944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100" b="1">
                  <a:solidFill>
                    <a:srgbClr val="FFFFFF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\x0f \x3c \x2f ...</a:t>
              </a:r>
            </a:p>
          </p:txBody>
        </p:sp>
        <p:sp>
          <p:nvSpPr>
            <p:cNvPr id="871" name="Triangle"/>
            <p:cNvSpPr/>
            <p:nvPr/>
          </p:nvSpPr>
          <p:spPr>
            <a:xfrm>
              <a:off x="100076" y="668161"/>
              <a:ext cx="3214117" cy="62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chemeClr val="accent5">
                    <a:alpha val="20000"/>
                  </a:schemeClr>
                </a:gs>
              </a:gsLst>
              <a:lin ang="16307086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2" name="malicious code"/>
            <p:cNvSpPr txBox="1"/>
            <p:nvPr/>
          </p:nvSpPr>
          <p:spPr>
            <a:xfrm>
              <a:off x="608075" y="1195205"/>
              <a:ext cx="3214117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malicious code</a:t>
              </a:r>
            </a:p>
          </p:txBody>
        </p:sp>
      </p:grpSp>
      <p:grpSp>
        <p:nvGrpSpPr>
          <p:cNvPr id="876" name="Group"/>
          <p:cNvGrpSpPr/>
          <p:nvPr/>
        </p:nvGrpSpPr>
        <p:grpSpPr>
          <a:xfrm>
            <a:off x="380473" y="2254454"/>
            <a:ext cx="7592904" cy="1813586"/>
            <a:chOff x="-200914" y="501960"/>
            <a:chExt cx="7592902" cy="1813584"/>
          </a:xfrm>
        </p:grpSpPr>
        <p:sp>
          <p:nvSpPr>
            <p:cNvPr id="874" name="Fill in the space between the target buffer and the %eip to overwrite"/>
            <p:cNvSpPr txBox="1"/>
            <p:nvPr/>
          </p:nvSpPr>
          <p:spPr>
            <a:xfrm>
              <a:off x="-200915" y="501960"/>
              <a:ext cx="7592904" cy="1225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1333FF"/>
                  </a:solidFill>
                </a:defRPr>
              </a:pPr>
              <a:r>
                <a:t>Fill in the space between the target buffer and the </a:t>
              </a:r>
              <a:r>
                <a:rPr>
                  <a:latin typeface="Courier New"/>
                  <a:ea typeface="Courier New"/>
                  <a:cs typeface="Courier New"/>
                  <a:sym typeface="Courier New"/>
                </a:rPr>
                <a:t>%eip</a:t>
              </a:r>
              <a:r>
                <a:t> to overwrite</a:t>
              </a:r>
            </a:p>
          </p:txBody>
        </p:sp>
        <p:sp>
          <p:nvSpPr>
            <p:cNvPr id="875" name="Line"/>
            <p:cNvSpPr/>
            <p:nvPr/>
          </p:nvSpPr>
          <p:spPr>
            <a:xfrm flipV="1">
              <a:off x="3410940" y="1660484"/>
              <a:ext cx="1" cy="655061"/>
            </a:xfrm>
            <a:prstGeom prst="line">
              <a:avLst/>
            </a:prstGeom>
            <a:noFill/>
            <a:ln w="50800" cap="flat">
              <a:solidFill>
                <a:srgbClr val="1333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7"/>
                                      </p:to>
                                    </p:set>
                                    <p:animEffect filter="image" prLst="opacity: 0.37; ">
                                      <p:cBhvr>
                                        <p:cTn id="31" dur="indefinite" fill="hold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28190 -0.173024 0.144450 -0.295085 0.277210 -0.291043 C 0.405839 -0.287126 0.515385 -0.165257 0.541316 0.002772" pathEditMode="relative">
                                      <p:cBhvr>
                                        <p:cTn id="34" dur="100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1316 0.002772 L 0.851302 0.002772" pathEditMode="relative">
                                      <p:cBhvr>
                                        <p:cTn id="38" dur="100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2" animBg="1" advAuto="0"/>
      <p:bldP spid="865" grpId="3" animBg="1" advAuto="0"/>
      <p:bldP spid="869" grpId="4" animBg="1" advAuto="0"/>
      <p:bldP spid="873" grpId="1" animBg="1" advAuto="0"/>
      <p:bldP spid="876" grpId="5" animBg="1" advAuto="0"/>
      <p:bldP spid="876" grpId="6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db tutori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latin typeface="Courier"/>
                <a:ea typeface="Courier"/>
                <a:cs typeface="Courier"/>
                <a:sym typeface="Courier"/>
              </a:rPr>
              <a:t>gdb</a:t>
            </a:r>
            <a:r>
              <a:t> tutorial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 and C++ still very popul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6800"/>
            </a:lvl1pPr>
          </a:lstStyle>
          <a:p>
            <a:r>
              <a:t>C and C++ still very popular</a:t>
            </a:r>
          </a:p>
        </p:txBody>
      </p:sp>
      <p:sp>
        <p:nvSpPr>
          <p:cNvPr id="200" name="http://spectrum.ieee.org/computing/software/the-2016-top-programming-languages"/>
          <p:cNvSpPr txBox="1"/>
          <p:nvPr/>
        </p:nvSpPr>
        <p:spPr>
          <a:xfrm>
            <a:off x="2105644" y="7911028"/>
            <a:ext cx="910688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800" b="1" u="sng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http://spectrum.ieee.org/computing/software/the-2016-top-programming-languages</a:t>
            </a:r>
          </a:p>
        </p:txBody>
      </p:sp>
      <p:pic>
        <p:nvPicPr>
          <p:cNvPr id="201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8259" y="2313507"/>
            <a:ext cx="9461651" cy="5685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Your new best frien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Your new best friends</a:t>
            </a:r>
          </a:p>
        </p:txBody>
      </p:sp>
      <p:sp>
        <p:nvSpPr>
          <p:cNvPr id="883" name="i f"/>
          <p:cNvSpPr txBox="1"/>
          <p:nvPr/>
        </p:nvSpPr>
        <p:spPr>
          <a:xfrm>
            <a:off x="2030116" y="2570591"/>
            <a:ext cx="93739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i f</a:t>
            </a:r>
          </a:p>
        </p:txBody>
      </p:sp>
      <p:sp>
        <p:nvSpPr>
          <p:cNvPr id="884" name="i r"/>
          <p:cNvSpPr txBox="1"/>
          <p:nvPr/>
        </p:nvSpPr>
        <p:spPr>
          <a:xfrm>
            <a:off x="2030116" y="4552950"/>
            <a:ext cx="93739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i r</a:t>
            </a:r>
          </a:p>
        </p:txBody>
      </p:sp>
      <p:sp>
        <p:nvSpPr>
          <p:cNvPr id="885" name="x/&lt;n&gt; &lt;addr&gt;"/>
          <p:cNvSpPr txBox="1"/>
          <p:nvPr/>
        </p:nvSpPr>
        <p:spPr>
          <a:xfrm>
            <a:off x="795475" y="6535308"/>
            <a:ext cx="340667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x/&lt;n&gt; &lt;addr&gt;</a:t>
            </a:r>
          </a:p>
        </p:txBody>
      </p:sp>
      <p:sp>
        <p:nvSpPr>
          <p:cNvPr id="886" name="Rounded Rectangle"/>
          <p:cNvSpPr/>
          <p:nvPr/>
        </p:nvSpPr>
        <p:spPr>
          <a:xfrm>
            <a:off x="601684" y="2259441"/>
            <a:ext cx="3794259" cy="1270001"/>
          </a:xfrm>
          <a:prstGeom prst="roundRect">
            <a:avLst>
              <a:gd name="adj" fmla="val 15000"/>
            </a:avLst>
          </a:prstGeom>
          <a:ln w="508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87" name="Rounded Rectangle"/>
          <p:cNvSpPr/>
          <p:nvPr/>
        </p:nvSpPr>
        <p:spPr>
          <a:xfrm>
            <a:off x="601684" y="4241800"/>
            <a:ext cx="3794259" cy="1270000"/>
          </a:xfrm>
          <a:prstGeom prst="roundRect">
            <a:avLst>
              <a:gd name="adj" fmla="val 15000"/>
            </a:avLst>
          </a:prstGeom>
          <a:ln w="508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88" name="Rounded Rectangle"/>
          <p:cNvSpPr/>
          <p:nvPr/>
        </p:nvSpPr>
        <p:spPr>
          <a:xfrm>
            <a:off x="601684" y="6224158"/>
            <a:ext cx="3794259" cy="1270001"/>
          </a:xfrm>
          <a:prstGeom prst="roundRect">
            <a:avLst>
              <a:gd name="adj" fmla="val 15000"/>
            </a:avLst>
          </a:prstGeom>
          <a:ln w="508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89" name="Rounded Rectangle"/>
          <p:cNvSpPr/>
          <p:nvPr/>
        </p:nvSpPr>
        <p:spPr>
          <a:xfrm>
            <a:off x="601684" y="7957740"/>
            <a:ext cx="3794259" cy="1270001"/>
          </a:xfrm>
          <a:prstGeom prst="roundRect">
            <a:avLst>
              <a:gd name="adj" fmla="val 15000"/>
            </a:avLst>
          </a:prstGeom>
          <a:ln w="508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90" name="b &lt;function&gt; s"/>
          <p:cNvSpPr txBox="1"/>
          <p:nvPr/>
        </p:nvSpPr>
        <p:spPr>
          <a:xfrm>
            <a:off x="795475" y="7995840"/>
            <a:ext cx="340667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b &lt;function&gt;</a:t>
            </a:r>
            <a:br/>
            <a:r>
              <a:t>s</a:t>
            </a:r>
          </a:p>
        </p:txBody>
      </p:sp>
      <p:sp>
        <p:nvSpPr>
          <p:cNvPr id="891" name="Set a breakpoint at &lt;function&gt; step through execution (into calls)"/>
          <p:cNvSpPr txBox="1"/>
          <p:nvPr/>
        </p:nvSpPr>
        <p:spPr>
          <a:xfrm>
            <a:off x="4847741" y="7995833"/>
            <a:ext cx="7068840" cy="1193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Set a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t>reakpoint at &lt;function&gt;</a:t>
            </a:r>
            <a:br/>
            <a:r>
              <a:rPr b="1">
                <a:latin typeface="Helvetica"/>
                <a:ea typeface="Helvetica"/>
                <a:cs typeface="Helvetica"/>
                <a:sym typeface="Helvetica"/>
              </a:rPr>
              <a:t>s</a:t>
            </a:r>
            <a:r>
              <a:t>tep through execution (into calls)</a:t>
            </a:r>
          </a:p>
        </p:txBody>
      </p:sp>
      <p:sp>
        <p:nvSpPr>
          <p:cNvPr id="892" name="Examine &lt;n&gt; bytes of memory starting at address &lt;addr&gt;"/>
          <p:cNvSpPr txBox="1"/>
          <p:nvPr/>
        </p:nvSpPr>
        <p:spPr>
          <a:xfrm>
            <a:off x="4847741" y="6262254"/>
            <a:ext cx="6417330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E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x</a:t>
            </a:r>
            <a:r>
              <a:t>amine &lt;n&gt; bytes of memory</a:t>
            </a:r>
            <a:br/>
            <a:r>
              <a:t>starting at address &lt;addr&gt;</a:t>
            </a:r>
          </a:p>
        </p:txBody>
      </p:sp>
      <p:sp>
        <p:nvSpPr>
          <p:cNvPr id="893" name="Show info about registers (%eip, %ebp, %esp, etc.)"/>
          <p:cNvSpPr txBox="1"/>
          <p:nvPr/>
        </p:nvSpPr>
        <p:spPr>
          <a:xfrm>
            <a:off x="4847741" y="4279896"/>
            <a:ext cx="5424072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Show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info</a:t>
            </a:r>
            <a:r>
              <a:t> about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reg</a:t>
            </a:r>
            <a:r>
              <a:t>isters</a:t>
            </a:r>
            <a:br/>
            <a:r>
              <a:t>(%eip, %ebp, %esp, etc.)</a:t>
            </a:r>
          </a:p>
        </p:txBody>
      </p:sp>
      <p:sp>
        <p:nvSpPr>
          <p:cNvPr id="894" name="Show info about the current frame (prev. frame, locals/args, %ebp/%eip)"/>
          <p:cNvSpPr txBox="1"/>
          <p:nvPr/>
        </p:nvSpPr>
        <p:spPr>
          <a:xfrm>
            <a:off x="4847741" y="2297538"/>
            <a:ext cx="7846010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Show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info</a:t>
            </a:r>
            <a:r>
              <a:t> about the current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frame</a:t>
            </a:r>
            <a:r>
              <a:t/>
            </a:r>
            <a:br/>
            <a:r>
              <a:t>(prev. frame, locals/args, %ebp/%eip)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ritical systems in C/C++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r>
              <a:t>Critical systems in C/C++</a:t>
            </a:r>
          </a:p>
        </p:txBody>
      </p:sp>
      <p:sp>
        <p:nvSpPr>
          <p:cNvPr id="206" name="Most OS kernels and utiliti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0055" indent="-440055" defTabSz="578358">
              <a:spcBef>
                <a:spcPts val="4100"/>
              </a:spcBef>
              <a:defRPr sz="3564"/>
            </a:pPr>
            <a:r>
              <a:rPr dirty="0"/>
              <a:t>Most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OS kernels</a:t>
            </a:r>
            <a:r>
              <a:rPr dirty="0"/>
              <a:t> and utilities</a:t>
            </a:r>
          </a:p>
          <a:p>
            <a:pPr marL="880110" lvl="1" indent="-440055" defTabSz="578358">
              <a:spcBef>
                <a:spcPts val="1400"/>
              </a:spcBef>
              <a:defRPr sz="3564"/>
            </a:pPr>
            <a:r>
              <a:rPr dirty="0" err="1"/>
              <a:t>fingerd</a:t>
            </a:r>
            <a:r>
              <a:rPr dirty="0"/>
              <a:t>, X windows server, shell</a:t>
            </a:r>
          </a:p>
          <a:p>
            <a:pPr marL="440055" indent="-440055" defTabSz="578358">
              <a:spcBef>
                <a:spcPts val="4100"/>
              </a:spcBef>
              <a:defRPr sz="3564"/>
            </a:pPr>
            <a:r>
              <a:rPr dirty="0"/>
              <a:t>Many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high-performance servers</a:t>
            </a:r>
          </a:p>
          <a:p>
            <a:pPr marL="880110" lvl="1" indent="-440055" defTabSz="578358">
              <a:spcBef>
                <a:spcPts val="1400"/>
              </a:spcBef>
              <a:defRPr sz="3564"/>
            </a:pPr>
            <a:r>
              <a:rPr dirty="0"/>
              <a:t>Microsoft IIS, Apache </a:t>
            </a:r>
            <a:r>
              <a:rPr dirty="0" err="1"/>
              <a:t>httpd</a:t>
            </a:r>
            <a:r>
              <a:rPr dirty="0"/>
              <a:t>, </a:t>
            </a:r>
            <a:r>
              <a:rPr dirty="0" err="1"/>
              <a:t>nginx</a:t>
            </a:r>
            <a:endParaRPr dirty="0"/>
          </a:p>
          <a:p>
            <a:pPr marL="880110" lvl="1" indent="-440055" defTabSz="578358">
              <a:spcBef>
                <a:spcPts val="1400"/>
              </a:spcBef>
              <a:defRPr sz="3564"/>
            </a:pPr>
            <a:r>
              <a:rPr dirty="0"/>
              <a:t>Microsoft SQL server, MySQL, </a:t>
            </a:r>
            <a:r>
              <a:rPr dirty="0" err="1"/>
              <a:t>redis</a:t>
            </a:r>
            <a:r>
              <a:rPr dirty="0"/>
              <a:t>, </a:t>
            </a:r>
            <a:r>
              <a:rPr dirty="0" err="1"/>
              <a:t>memcached</a:t>
            </a:r>
            <a:endParaRPr dirty="0"/>
          </a:p>
          <a:p>
            <a:pPr marL="440055" indent="-440055" defTabSz="578358">
              <a:spcBef>
                <a:spcPts val="4100"/>
              </a:spcBef>
              <a:defRPr sz="3564"/>
            </a:pPr>
            <a:r>
              <a:rPr dirty="0"/>
              <a:t>Many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embedded systems</a:t>
            </a:r>
          </a:p>
          <a:p>
            <a:pPr marL="880110" lvl="1" indent="-440055" defTabSz="578358">
              <a:spcBef>
                <a:spcPts val="1400"/>
              </a:spcBef>
              <a:defRPr sz="3564"/>
            </a:pPr>
            <a:r>
              <a:rPr dirty="0"/>
              <a:t>Mars rover, industrial control systems, automobiles, healthcare </a:t>
            </a:r>
            <a:r>
              <a:rPr dirty="0" smtClean="0"/>
              <a:t>devices</a:t>
            </a:r>
            <a:r>
              <a:rPr lang="en-US" dirty="0" smtClean="0"/>
              <a:t>, </a:t>
            </a:r>
            <a:r>
              <a:rPr lang="en-US" dirty="0" err="1" smtClean="0"/>
              <a:t>IoT</a:t>
            </a:r>
            <a:endParaRPr dirty="0"/>
          </a:p>
        </p:txBody>
      </p:sp>
      <p:grpSp>
        <p:nvGrpSpPr>
          <p:cNvPr id="209" name="A successful attack on these systems is…"/>
          <p:cNvGrpSpPr/>
          <p:nvPr/>
        </p:nvGrpSpPr>
        <p:grpSpPr>
          <a:xfrm>
            <a:off x="2031976" y="6560728"/>
            <a:ext cx="8721490" cy="1270001"/>
            <a:chOff x="0" y="0"/>
            <a:chExt cx="8721489" cy="1270000"/>
          </a:xfrm>
        </p:grpSpPr>
        <p:sp>
          <p:nvSpPr>
            <p:cNvPr id="208" name="A successful attack on these systems is…"/>
            <p:cNvSpPr txBox="1"/>
            <p:nvPr/>
          </p:nvSpPr>
          <p:spPr>
            <a:xfrm>
              <a:off x="38100" y="38100"/>
              <a:ext cx="8645290" cy="1193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>
                <a:defRPr sz="34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 successful attack on these systems is </a:t>
              </a:r>
            </a:p>
            <a:p>
              <a:pPr>
                <a:defRPr sz="34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particularly dangerous!</a:t>
              </a:r>
            </a:p>
          </p:txBody>
        </p:sp>
        <p:pic>
          <p:nvPicPr>
            <p:cNvPr id="207" name="A successful attack on these systems is…" descr="A successful attack on these systems is…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8721491" cy="12700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1" build="p" animBg="1" advAuto="0"/>
      <p:bldP spid="209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asted-image.tif" descr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5051" y="2453537"/>
            <a:ext cx="2201335" cy="1618828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History of buffer overflow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t>History of buffer overflows</a:t>
            </a:r>
          </a:p>
        </p:txBody>
      </p:sp>
      <p:sp>
        <p:nvSpPr>
          <p:cNvPr id="214" name="The harm has been substantial"/>
          <p:cNvSpPr txBox="1"/>
          <p:nvPr/>
        </p:nvSpPr>
        <p:spPr>
          <a:xfrm>
            <a:off x="3290608" y="2663442"/>
            <a:ext cx="6423584" cy="596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harm has been substantial</a:t>
            </a:r>
          </a:p>
        </p:txBody>
      </p:sp>
      <p:sp>
        <p:nvSpPr>
          <p:cNvPr id="215" name="Line"/>
          <p:cNvSpPr/>
          <p:nvPr/>
        </p:nvSpPr>
        <p:spPr>
          <a:xfrm>
            <a:off x="3926253" y="4362201"/>
            <a:ext cx="6109066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16" name="Line"/>
          <p:cNvSpPr/>
          <p:nvPr/>
        </p:nvSpPr>
        <p:spPr>
          <a:xfrm flipV="1">
            <a:off x="2993409" y="4221929"/>
            <a:ext cx="1" cy="280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17" name="Line"/>
          <p:cNvSpPr/>
          <p:nvPr/>
        </p:nvSpPr>
        <p:spPr>
          <a:xfrm flipV="1">
            <a:off x="4360676" y="4221929"/>
            <a:ext cx="1" cy="280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18" name="Line"/>
          <p:cNvSpPr/>
          <p:nvPr/>
        </p:nvSpPr>
        <p:spPr>
          <a:xfrm flipV="1">
            <a:off x="5727944" y="4221929"/>
            <a:ext cx="1" cy="280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19" name="Line"/>
          <p:cNvSpPr/>
          <p:nvPr/>
        </p:nvSpPr>
        <p:spPr>
          <a:xfrm flipV="1">
            <a:off x="5724983" y="4301509"/>
            <a:ext cx="1" cy="12138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20" name="Line"/>
          <p:cNvSpPr/>
          <p:nvPr/>
        </p:nvSpPr>
        <p:spPr>
          <a:xfrm flipV="1">
            <a:off x="7079241" y="4301509"/>
            <a:ext cx="1" cy="12138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21" name="Line"/>
          <p:cNvSpPr/>
          <p:nvPr/>
        </p:nvSpPr>
        <p:spPr>
          <a:xfrm flipV="1">
            <a:off x="7079241" y="4221929"/>
            <a:ext cx="1" cy="280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22" name="2001"/>
          <p:cNvSpPr txBox="1"/>
          <p:nvPr/>
        </p:nvSpPr>
        <p:spPr>
          <a:xfrm>
            <a:off x="6544864" y="3698180"/>
            <a:ext cx="104922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/>
            </a:lvl1pPr>
          </a:lstStyle>
          <a:p>
            <a:r>
              <a:t>2001</a:t>
            </a:r>
          </a:p>
        </p:txBody>
      </p:sp>
      <p:sp>
        <p:nvSpPr>
          <p:cNvPr id="223" name="Line"/>
          <p:cNvSpPr/>
          <p:nvPr/>
        </p:nvSpPr>
        <p:spPr>
          <a:xfrm flipV="1">
            <a:off x="8456557" y="4221929"/>
            <a:ext cx="1" cy="280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24" name="2002"/>
          <p:cNvSpPr txBox="1"/>
          <p:nvPr/>
        </p:nvSpPr>
        <p:spPr>
          <a:xfrm>
            <a:off x="7922179" y="3698180"/>
            <a:ext cx="104922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/>
            </a:lvl1pPr>
          </a:lstStyle>
          <a:p>
            <a:r>
              <a:t>2002</a:t>
            </a:r>
          </a:p>
        </p:txBody>
      </p:sp>
      <p:sp>
        <p:nvSpPr>
          <p:cNvPr id="225" name="Line"/>
          <p:cNvSpPr/>
          <p:nvPr/>
        </p:nvSpPr>
        <p:spPr>
          <a:xfrm flipV="1">
            <a:off x="9797805" y="4221929"/>
            <a:ext cx="1" cy="280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26" name="2003"/>
          <p:cNvSpPr txBox="1"/>
          <p:nvPr/>
        </p:nvSpPr>
        <p:spPr>
          <a:xfrm>
            <a:off x="9263428" y="3698180"/>
            <a:ext cx="1049225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/>
            </a:lvl1pPr>
          </a:lstStyle>
          <a:p>
            <a:r>
              <a:t>2003</a:t>
            </a:r>
          </a:p>
        </p:txBody>
      </p:sp>
      <p:sp>
        <p:nvSpPr>
          <p:cNvPr id="227" name="Line"/>
          <p:cNvSpPr/>
          <p:nvPr/>
        </p:nvSpPr>
        <p:spPr>
          <a:xfrm>
            <a:off x="10041106" y="4362201"/>
            <a:ext cx="331190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28" name="Line"/>
          <p:cNvSpPr/>
          <p:nvPr/>
        </p:nvSpPr>
        <p:spPr>
          <a:xfrm>
            <a:off x="2536634" y="4362201"/>
            <a:ext cx="331190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29" name="Rectangle"/>
          <p:cNvSpPr/>
          <p:nvPr/>
        </p:nvSpPr>
        <p:spPr>
          <a:xfrm>
            <a:off x="2504168" y="3762052"/>
            <a:ext cx="984910" cy="469158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" name="Morris worm…"/>
          <p:cNvSpPr txBox="1"/>
          <p:nvPr/>
        </p:nvSpPr>
        <p:spPr>
          <a:xfrm>
            <a:off x="2121592" y="4808730"/>
            <a:ext cx="8761616" cy="3517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pPr marL="293537" indent="-293537" algn="l" defTabSz="525779">
              <a:spcBef>
                <a:spcPts val="3700"/>
              </a:spcBef>
              <a:buSzPct val="75000"/>
              <a:buChar char="•"/>
              <a:defRPr sz="2520" b="1">
                <a:solidFill>
                  <a:srgbClr val="FF3A0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Morris worm</a:t>
            </a:r>
          </a:p>
          <a:p>
            <a:pPr marL="690995" lvl="1" indent="-290945" algn="l" defTabSz="525779">
              <a:spcBef>
                <a:spcPts val="400"/>
              </a:spcBef>
              <a:buSzPct val="57000"/>
              <a:buChar char="•"/>
              <a:defRPr sz="2159"/>
            </a:pPr>
            <a:r>
              <a:rPr dirty="0"/>
              <a:t>Propagated across machines (too aggressively, thanks to a bug)</a:t>
            </a:r>
          </a:p>
          <a:p>
            <a:pPr marL="690995" lvl="1" indent="-290945" algn="l" defTabSz="525779">
              <a:spcBef>
                <a:spcPts val="400"/>
              </a:spcBef>
              <a:buSzPct val="57000"/>
              <a:buChar char="•"/>
              <a:defRPr sz="2159"/>
            </a:pPr>
            <a:r>
              <a:rPr dirty="0"/>
              <a:t>One way it propagated was a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buffer overflow</a:t>
            </a:r>
            <a:r>
              <a:rPr dirty="0"/>
              <a:t> attack against a vulnerable version of </a:t>
            </a:r>
            <a:r>
              <a:rPr dirty="0" err="1">
                <a:latin typeface="Courier"/>
                <a:ea typeface="Courier"/>
                <a:cs typeface="Courier"/>
                <a:sym typeface="Courier"/>
              </a:rPr>
              <a:t>fingerd</a:t>
            </a:r>
            <a:r>
              <a:rPr dirty="0"/>
              <a:t> on </a:t>
            </a:r>
            <a:r>
              <a:rPr dirty="0" err="1"/>
              <a:t>VAXes</a:t>
            </a:r>
            <a:endParaRPr dirty="0"/>
          </a:p>
          <a:p>
            <a:pPr marL="1091045" lvl="2" indent="-290945" algn="l" defTabSz="525779">
              <a:spcBef>
                <a:spcPts val="400"/>
              </a:spcBef>
              <a:buSzPct val="57000"/>
              <a:buChar char="•"/>
              <a:defRPr sz="2159"/>
            </a:pPr>
            <a:r>
              <a:rPr dirty="0"/>
              <a:t>Sent a special string to the finger daemon, which caused it to execute code that created a new worm </a:t>
            </a:r>
            <a:r>
              <a:rPr dirty="0" smtClean="0"/>
              <a:t>copy</a:t>
            </a:r>
            <a:endParaRPr dirty="0"/>
          </a:p>
          <a:p>
            <a:pPr marL="690995" lvl="1" indent="-290945" algn="l" defTabSz="525779">
              <a:spcBef>
                <a:spcPts val="400"/>
              </a:spcBef>
              <a:buSzPct val="57000"/>
              <a:buChar char="•"/>
              <a:defRPr sz="2159"/>
            </a:pPr>
            <a:r>
              <a:rPr dirty="0"/>
              <a:t>End result: $10-100M in damages, probation, community service</a:t>
            </a:r>
          </a:p>
        </p:txBody>
      </p:sp>
      <p:sp>
        <p:nvSpPr>
          <p:cNvPr id="231" name="Morris now a professor at MIT"/>
          <p:cNvSpPr txBox="1"/>
          <p:nvPr/>
        </p:nvSpPr>
        <p:spPr>
          <a:xfrm>
            <a:off x="3386962" y="7859454"/>
            <a:ext cx="6230876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 b="1">
                <a:solidFill>
                  <a:srgbClr val="1BCD4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Morris now a professor at MIT</a:t>
            </a:r>
          </a:p>
        </p:txBody>
      </p:sp>
      <p:sp>
        <p:nvSpPr>
          <p:cNvPr id="232" name="Line"/>
          <p:cNvSpPr/>
          <p:nvPr/>
        </p:nvSpPr>
        <p:spPr>
          <a:xfrm>
            <a:off x="3568598" y="4362201"/>
            <a:ext cx="331190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33" name="Line"/>
          <p:cNvSpPr/>
          <p:nvPr/>
        </p:nvSpPr>
        <p:spPr>
          <a:xfrm>
            <a:off x="2821169" y="4362201"/>
            <a:ext cx="712484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34" name="1988"/>
          <p:cNvSpPr txBox="1"/>
          <p:nvPr/>
        </p:nvSpPr>
        <p:spPr>
          <a:xfrm>
            <a:off x="2459032" y="3698180"/>
            <a:ext cx="104922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/>
            </a:lvl1pPr>
          </a:lstStyle>
          <a:p>
            <a:r>
              <a:t>1988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History of buffer overflow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14781">
              <a:defRPr sz="5537"/>
            </a:lvl1pPr>
          </a:lstStyle>
          <a:p>
            <a:r>
              <a:t>History of buffer overflows</a:t>
            </a:r>
          </a:p>
        </p:txBody>
      </p:sp>
      <p:sp>
        <p:nvSpPr>
          <p:cNvPr id="237" name="The harm has been substantial"/>
          <p:cNvSpPr txBox="1"/>
          <p:nvPr/>
        </p:nvSpPr>
        <p:spPr>
          <a:xfrm>
            <a:off x="3290608" y="2663442"/>
            <a:ext cx="642358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harm has been substantial</a:t>
            </a:r>
          </a:p>
        </p:txBody>
      </p:sp>
      <p:sp>
        <p:nvSpPr>
          <p:cNvPr id="238" name="Line"/>
          <p:cNvSpPr/>
          <p:nvPr/>
        </p:nvSpPr>
        <p:spPr>
          <a:xfrm flipV="1">
            <a:off x="2993409" y="4221929"/>
            <a:ext cx="1" cy="280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39" name="1988"/>
          <p:cNvSpPr txBox="1"/>
          <p:nvPr/>
        </p:nvSpPr>
        <p:spPr>
          <a:xfrm>
            <a:off x="2459032" y="3698180"/>
            <a:ext cx="104922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/>
            </a:lvl1pPr>
          </a:lstStyle>
          <a:p>
            <a:r>
              <a:t>1988</a:t>
            </a:r>
          </a:p>
        </p:txBody>
      </p:sp>
      <p:sp>
        <p:nvSpPr>
          <p:cNvPr id="240" name="Line"/>
          <p:cNvSpPr/>
          <p:nvPr/>
        </p:nvSpPr>
        <p:spPr>
          <a:xfrm flipV="1">
            <a:off x="4360676" y="4221929"/>
            <a:ext cx="1" cy="280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41" name="Line"/>
          <p:cNvSpPr/>
          <p:nvPr/>
        </p:nvSpPr>
        <p:spPr>
          <a:xfrm flipV="1">
            <a:off x="5727944" y="4221929"/>
            <a:ext cx="1" cy="280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42" name="Line"/>
          <p:cNvSpPr/>
          <p:nvPr/>
        </p:nvSpPr>
        <p:spPr>
          <a:xfrm flipV="1">
            <a:off x="5724983" y="4301509"/>
            <a:ext cx="1" cy="12138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43" name="Line"/>
          <p:cNvSpPr/>
          <p:nvPr/>
        </p:nvSpPr>
        <p:spPr>
          <a:xfrm flipV="1">
            <a:off x="7079241" y="4301509"/>
            <a:ext cx="1" cy="12138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44" name="Line"/>
          <p:cNvSpPr/>
          <p:nvPr/>
        </p:nvSpPr>
        <p:spPr>
          <a:xfrm flipV="1">
            <a:off x="7079241" y="4221929"/>
            <a:ext cx="1" cy="280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45" name="2001"/>
          <p:cNvSpPr txBox="1"/>
          <p:nvPr/>
        </p:nvSpPr>
        <p:spPr>
          <a:xfrm>
            <a:off x="6544864" y="3698180"/>
            <a:ext cx="104922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/>
            </a:lvl1pPr>
          </a:lstStyle>
          <a:p>
            <a:r>
              <a:t>2001</a:t>
            </a:r>
          </a:p>
        </p:txBody>
      </p:sp>
      <p:sp>
        <p:nvSpPr>
          <p:cNvPr id="246" name="Line"/>
          <p:cNvSpPr/>
          <p:nvPr/>
        </p:nvSpPr>
        <p:spPr>
          <a:xfrm flipV="1">
            <a:off x="8456557" y="4221929"/>
            <a:ext cx="1" cy="280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47" name="Line"/>
          <p:cNvSpPr/>
          <p:nvPr/>
        </p:nvSpPr>
        <p:spPr>
          <a:xfrm flipV="1">
            <a:off x="9797805" y="4221929"/>
            <a:ext cx="1" cy="280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48" name="2003"/>
          <p:cNvSpPr txBox="1"/>
          <p:nvPr/>
        </p:nvSpPr>
        <p:spPr>
          <a:xfrm>
            <a:off x="9263428" y="3698180"/>
            <a:ext cx="1049225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/>
            </a:lvl1pPr>
          </a:lstStyle>
          <a:p>
            <a:r>
              <a:t>2003</a:t>
            </a:r>
          </a:p>
        </p:txBody>
      </p:sp>
      <p:sp>
        <p:nvSpPr>
          <p:cNvPr id="249" name="Line"/>
          <p:cNvSpPr/>
          <p:nvPr/>
        </p:nvSpPr>
        <p:spPr>
          <a:xfrm>
            <a:off x="10041106" y="4362201"/>
            <a:ext cx="331190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50" name="Line"/>
          <p:cNvSpPr/>
          <p:nvPr/>
        </p:nvSpPr>
        <p:spPr>
          <a:xfrm>
            <a:off x="2536634" y="4362201"/>
            <a:ext cx="331190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51" name="Rectangle"/>
          <p:cNvSpPr/>
          <p:nvPr/>
        </p:nvSpPr>
        <p:spPr>
          <a:xfrm>
            <a:off x="6579006" y="3762052"/>
            <a:ext cx="984910" cy="469158"/>
          </a:xfrm>
          <a:prstGeom prst="rect">
            <a:avLst/>
          </a:prstGeom>
          <a:ln w="12700">
            <a:solidFill>
              <a:schemeClr val="accent5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2" name="CodeRed…"/>
          <p:cNvSpPr txBox="1"/>
          <p:nvPr/>
        </p:nvSpPr>
        <p:spPr>
          <a:xfrm>
            <a:off x="2121592" y="4808730"/>
            <a:ext cx="8761616" cy="166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pPr marL="419805" indent="-419805" algn="l">
              <a:spcBef>
                <a:spcPts val="4200"/>
              </a:spcBef>
              <a:buSzPct val="75000"/>
              <a:buChar char="•"/>
              <a:defRPr sz="3400" b="1">
                <a:solidFill>
                  <a:srgbClr val="FF3A0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CodeRed</a:t>
            </a:r>
          </a:p>
          <a:p>
            <a:pPr marL="767772" lvl="1" indent="-323272" algn="l">
              <a:spcBef>
                <a:spcPts val="500"/>
              </a:spcBef>
              <a:buSzPct val="57000"/>
              <a:buChar char="•"/>
              <a:defRPr sz="2400"/>
            </a:pPr>
            <a:r>
              <a:t>Exploited an overflow in the MS-IIS server</a:t>
            </a:r>
          </a:p>
          <a:p>
            <a:pPr marL="767772" lvl="1" indent="-323272" algn="l">
              <a:spcBef>
                <a:spcPts val="500"/>
              </a:spcBef>
              <a:buSzPct val="57000"/>
              <a:buChar char="•"/>
              <a:defRPr sz="2400"/>
            </a:pPr>
            <a:r>
              <a:t>300,000 machines infected in 14 hours</a:t>
            </a:r>
          </a:p>
        </p:txBody>
      </p:sp>
      <p:sp>
        <p:nvSpPr>
          <p:cNvPr id="253" name="Line"/>
          <p:cNvSpPr/>
          <p:nvPr/>
        </p:nvSpPr>
        <p:spPr>
          <a:xfrm>
            <a:off x="3926253" y="4362201"/>
            <a:ext cx="6109066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54" name="Line"/>
          <p:cNvSpPr/>
          <p:nvPr/>
        </p:nvSpPr>
        <p:spPr>
          <a:xfrm>
            <a:off x="3568598" y="4362201"/>
            <a:ext cx="331190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55" name="Line"/>
          <p:cNvSpPr/>
          <p:nvPr/>
        </p:nvSpPr>
        <p:spPr>
          <a:xfrm>
            <a:off x="2821169" y="4362201"/>
            <a:ext cx="712484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pic>
        <p:nvPicPr>
          <p:cNvPr id="256" name="pasted-image.tif" descr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2927" y="4790068"/>
            <a:ext cx="2035046" cy="15458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History of buffer overflow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14781">
              <a:defRPr sz="5537"/>
            </a:lvl1pPr>
          </a:lstStyle>
          <a:p>
            <a:r>
              <a:t>History of buffer overflows</a:t>
            </a:r>
          </a:p>
        </p:txBody>
      </p:sp>
      <p:sp>
        <p:nvSpPr>
          <p:cNvPr id="259" name="The harm has been substantial"/>
          <p:cNvSpPr txBox="1"/>
          <p:nvPr/>
        </p:nvSpPr>
        <p:spPr>
          <a:xfrm>
            <a:off x="3290608" y="2663442"/>
            <a:ext cx="642358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harm has been substantial</a:t>
            </a:r>
          </a:p>
        </p:txBody>
      </p:sp>
      <p:sp>
        <p:nvSpPr>
          <p:cNvPr id="260" name="Line"/>
          <p:cNvSpPr/>
          <p:nvPr/>
        </p:nvSpPr>
        <p:spPr>
          <a:xfrm flipV="1">
            <a:off x="2993409" y="4221929"/>
            <a:ext cx="1" cy="280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61" name="1988"/>
          <p:cNvSpPr txBox="1"/>
          <p:nvPr/>
        </p:nvSpPr>
        <p:spPr>
          <a:xfrm>
            <a:off x="2459032" y="3698180"/>
            <a:ext cx="104922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/>
            </a:lvl1pPr>
          </a:lstStyle>
          <a:p>
            <a:r>
              <a:t>1988</a:t>
            </a:r>
          </a:p>
        </p:txBody>
      </p:sp>
      <p:sp>
        <p:nvSpPr>
          <p:cNvPr id="262" name="Line"/>
          <p:cNvSpPr/>
          <p:nvPr/>
        </p:nvSpPr>
        <p:spPr>
          <a:xfrm flipV="1">
            <a:off x="4360676" y="4221929"/>
            <a:ext cx="1" cy="280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63" name="Line"/>
          <p:cNvSpPr/>
          <p:nvPr/>
        </p:nvSpPr>
        <p:spPr>
          <a:xfrm flipV="1">
            <a:off x="5727944" y="4221929"/>
            <a:ext cx="1" cy="280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64" name="Line"/>
          <p:cNvSpPr/>
          <p:nvPr/>
        </p:nvSpPr>
        <p:spPr>
          <a:xfrm flipV="1">
            <a:off x="5724983" y="4301509"/>
            <a:ext cx="1" cy="12138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65" name="Line"/>
          <p:cNvSpPr/>
          <p:nvPr/>
        </p:nvSpPr>
        <p:spPr>
          <a:xfrm flipV="1">
            <a:off x="7079241" y="4301509"/>
            <a:ext cx="1" cy="12138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66" name="Line"/>
          <p:cNvSpPr/>
          <p:nvPr/>
        </p:nvSpPr>
        <p:spPr>
          <a:xfrm flipV="1">
            <a:off x="7079241" y="4221929"/>
            <a:ext cx="1" cy="280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67" name="2001"/>
          <p:cNvSpPr txBox="1"/>
          <p:nvPr/>
        </p:nvSpPr>
        <p:spPr>
          <a:xfrm>
            <a:off x="6544864" y="3698180"/>
            <a:ext cx="104922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/>
            </a:lvl1pPr>
          </a:lstStyle>
          <a:p>
            <a:r>
              <a:t>2001</a:t>
            </a:r>
          </a:p>
        </p:txBody>
      </p:sp>
      <p:sp>
        <p:nvSpPr>
          <p:cNvPr id="268" name="Line"/>
          <p:cNvSpPr/>
          <p:nvPr/>
        </p:nvSpPr>
        <p:spPr>
          <a:xfrm flipV="1">
            <a:off x="8456557" y="4221929"/>
            <a:ext cx="1" cy="280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69" name="Line"/>
          <p:cNvSpPr/>
          <p:nvPr/>
        </p:nvSpPr>
        <p:spPr>
          <a:xfrm flipV="1">
            <a:off x="9797805" y="4221929"/>
            <a:ext cx="1" cy="280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70" name="2003"/>
          <p:cNvSpPr txBox="1"/>
          <p:nvPr/>
        </p:nvSpPr>
        <p:spPr>
          <a:xfrm>
            <a:off x="9263428" y="3698180"/>
            <a:ext cx="1049225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/>
            </a:lvl1pPr>
          </a:lstStyle>
          <a:p>
            <a:r>
              <a:t>2003</a:t>
            </a:r>
          </a:p>
        </p:txBody>
      </p:sp>
      <p:sp>
        <p:nvSpPr>
          <p:cNvPr id="271" name="Line"/>
          <p:cNvSpPr/>
          <p:nvPr/>
        </p:nvSpPr>
        <p:spPr>
          <a:xfrm>
            <a:off x="10041106" y="4362201"/>
            <a:ext cx="331190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72" name="Line"/>
          <p:cNvSpPr/>
          <p:nvPr/>
        </p:nvSpPr>
        <p:spPr>
          <a:xfrm>
            <a:off x="2536634" y="4362201"/>
            <a:ext cx="331190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73" name="Rectangle"/>
          <p:cNvSpPr/>
          <p:nvPr/>
        </p:nvSpPr>
        <p:spPr>
          <a:xfrm>
            <a:off x="9305351" y="3762052"/>
            <a:ext cx="984910" cy="469158"/>
          </a:xfrm>
          <a:prstGeom prst="rect">
            <a:avLst/>
          </a:prstGeom>
          <a:ln w="12700">
            <a:solidFill>
              <a:schemeClr val="accent5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SQL Slammer…"/>
          <p:cNvSpPr txBox="1"/>
          <p:nvPr/>
        </p:nvSpPr>
        <p:spPr>
          <a:xfrm>
            <a:off x="2121592" y="4808730"/>
            <a:ext cx="4734461" cy="23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pPr marL="419805" indent="-419805" algn="l">
              <a:spcBef>
                <a:spcPts val="4200"/>
              </a:spcBef>
              <a:buSzPct val="75000"/>
              <a:buChar char="•"/>
              <a:defRPr sz="3400" b="1">
                <a:solidFill>
                  <a:srgbClr val="FF3A0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SQL Slammer</a:t>
            </a:r>
          </a:p>
          <a:p>
            <a:pPr marL="767772" lvl="1" indent="-323272" algn="l">
              <a:spcBef>
                <a:spcPts val="500"/>
              </a:spcBef>
              <a:buSzPct val="57000"/>
              <a:buChar char="•"/>
              <a:defRPr sz="2400"/>
            </a:pPr>
            <a:r>
              <a:t>Exploited an overflow in the MS-SQL server</a:t>
            </a:r>
          </a:p>
          <a:p>
            <a:pPr marL="767772" lvl="1" indent="-323272" algn="l">
              <a:spcBef>
                <a:spcPts val="500"/>
              </a:spcBef>
              <a:buSzPct val="57000"/>
              <a:buChar char="•"/>
              <a:defRPr sz="2400"/>
            </a:pPr>
            <a:r>
              <a:t>75,000 machines infected in 10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minutes</a:t>
            </a:r>
          </a:p>
        </p:txBody>
      </p:sp>
      <p:sp>
        <p:nvSpPr>
          <p:cNvPr id="275" name="Line"/>
          <p:cNvSpPr/>
          <p:nvPr/>
        </p:nvSpPr>
        <p:spPr>
          <a:xfrm>
            <a:off x="3926253" y="4362201"/>
            <a:ext cx="6109066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76" name="Line"/>
          <p:cNvSpPr/>
          <p:nvPr/>
        </p:nvSpPr>
        <p:spPr>
          <a:xfrm>
            <a:off x="3568598" y="4362201"/>
            <a:ext cx="331190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277" name="Line"/>
          <p:cNvSpPr/>
          <p:nvPr/>
        </p:nvSpPr>
        <p:spPr>
          <a:xfrm>
            <a:off x="2821169" y="4362201"/>
            <a:ext cx="712484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pic>
        <p:nvPicPr>
          <p:cNvPr id="278" name="pasted-image.tif" descr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47679" y="4915415"/>
            <a:ext cx="3384105" cy="2738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11724</TotalTime>
  <Words>2542</Words>
  <Application>Microsoft Office PowerPoint</Application>
  <PresentationFormat>Custom</PresentationFormat>
  <Paragraphs>626</Paragraphs>
  <Slides>50</Slides>
  <Notes>10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White</vt:lpstr>
      <vt:lpstr>Memory Safety and Buffer Overflows</vt:lpstr>
      <vt:lpstr>Today’s agenda</vt:lpstr>
      <vt:lpstr>What is a buffer overflow?</vt:lpstr>
      <vt:lpstr>Why study them?</vt:lpstr>
      <vt:lpstr>C and C++ still very popular</vt:lpstr>
      <vt:lpstr>Critical systems in C/C++</vt:lpstr>
      <vt:lpstr>History of buffer overflows</vt:lpstr>
      <vt:lpstr>History of buffer overflows</vt:lpstr>
      <vt:lpstr>History of buffer overflows</vt:lpstr>
      <vt:lpstr>And a More Recent Example:</vt:lpstr>
      <vt:lpstr>Trends</vt:lpstr>
      <vt:lpstr>PowerPoint Presentation</vt:lpstr>
      <vt:lpstr>What we’ll do</vt:lpstr>
      <vt:lpstr>Note about terminology</vt:lpstr>
      <vt:lpstr>Memory layout</vt:lpstr>
      <vt:lpstr>Memory Layout Refresher</vt:lpstr>
      <vt:lpstr>All programs stored in memory</vt:lpstr>
      <vt:lpstr>Program instructions are in memory</vt:lpstr>
      <vt:lpstr>Location of data areas</vt:lpstr>
      <vt:lpstr>Memory allocation</vt:lpstr>
      <vt:lpstr>Stack and function calls</vt:lpstr>
      <vt:lpstr>Basic stack layout</vt:lpstr>
      <vt:lpstr>Accessing variables</vt:lpstr>
      <vt:lpstr>Returning from functions</vt:lpstr>
      <vt:lpstr>Returning from functions</vt:lpstr>
      <vt:lpstr>Instructions in memory</vt:lpstr>
      <vt:lpstr>Returning from functions</vt:lpstr>
      <vt:lpstr>Stack and functions: Summary</vt:lpstr>
      <vt:lpstr>Buffer overflows</vt:lpstr>
      <vt:lpstr>Buffer overflows from 10,000 ft</vt:lpstr>
      <vt:lpstr>Benign outcome</vt:lpstr>
      <vt:lpstr>Benign outcome</vt:lpstr>
      <vt:lpstr>Security-relevant outcome</vt:lpstr>
      <vt:lpstr>Could it be worse?</vt:lpstr>
      <vt:lpstr>Aside: User-supplied strings</vt:lpstr>
      <vt:lpstr>Code Injection</vt:lpstr>
      <vt:lpstr>Code Injection: Main idea</vt:lpstr>
      <vt:lpstr>This is nontrivial</vt:lpstr>
      <vt:lpstr>Challenge 1</vt:lpstr>
      <vt:lpstr>What code to run?</vt:lpstr>
      <vt:lpstr>Shellcode</vt:lpstr>
      <vt:lpstr>Challenge 2</vt:lpstr>
      <vt:lpstr>Stack and functions: Summary</vt:lpstr>
      <vt:lpstr>Hijacking the saved %eip</vt:lpstr>
      <vt:lpstr>Hijacking the saved %eip</vt:lpstr>
      <vt:lpstr>Challenge 3</vt:lpstr>
      <vt:lpstr>Improving our chances: nop sleds</vt:lpstr>
      <vt:lpstr>Putting it all together</vt:lpstr>
      <vt:lpstr>gdb tutorial</vt:lpstr>
      <vt:lpstr>Your new best friends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Memory Safety and Buffer Overflows</dc:title>
  <dc:creator>Dachman</dc:creator>
  <cp:lastModifiedBy>Dachman</cp:lastModifiedBy>
  <cp:revision>21</cp:revision>
  <cp:lastPrinted>2017-08-30T13:14:06Z</cp:lastPrinted>
  <dcterms:modified xsi:type="dcterms:W3CDTF">2017-09-06T17:09:04Z</dcterms:modified>
</cp:coreProperties>
</file>