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63" r:id="rId4"/>
    <p:sldId id="264" r:id="rId5"/>
    <p:sldId id="265" r:id="rId6"/>
    <p:sldId id="283" r:id="rId7"/>
    <p:sldId id="260" r:id="rId8"/>
    <p:sldId id="261" r:id="rId9"/>
    <p:sldId id="266" r:id="rId10"/>
    <p:sldId id="288" r:id="rId11"/>
    <p:sldId id="282" r:id="rId12"/>
    <p:sldId id="262" r:id="rId13"/>
    <p:sldId id="267" r:id="rId14"/>
    <p:sldId id="268" r:id="rId15"/>
    <p:sldId id="284" r:id="rId16"/>
    <p:sldId id="287" r:id="rId17"/>
    <p:sldId id="269" r:id="rId18"/>
    <p:sldId id="270" r:id="rId19"/>
    <p:sldId id="271" r:id="rId20"/>
    <p:sldId id="272" r:id="rId21"/>
    <p:sldId id="273" r:id="rId22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02" y="-5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BDDBDC93-10C7-4B80-B60A-E5654AF378C2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249042E8-6F45-4687-909F-5511A8D40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545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49CD2247-5B79-4D48-BC0C-72F5812C2859}" type="datetimeFigureOut">
              <a:rPr lang="en-US" smtClean="0"/>
              <a:t>9/1/2014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F79472B9-1FE3-4500-8DDB-8961F538F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138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9472B9-1FE3-4500-8DDB-8961F538FF1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89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9472B9-1FE3-4500-8DDB-8961F538FF1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82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9472B9-1FE3-4500-8DDB-8961F538FF1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5651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9472B9-1FE3-4500-8DDB-8961F538FF1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095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9472B9-1FE3-4500-8DDB-8961F538FF1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65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5D982-DCCD-460D-8E5E-33164729D7AA}" type="datetimeFigureOut">
              <a:rPr lang="en-US" smtClean="0"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93F85-4B84-4487-BDFF-8A81EC045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01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5D982-DCCD-460D-8E5E-33164729D7AA}" type="datetimeFigureOut">
              <a:rPr lang="en-US" smtClean="0"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93F85-4B84-4487-BDFF-8A81EC045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783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5D982-DCCD-460D-8E5E-33164729D7AA}" type="datetimeFigureOut">
              <a:rPr lang="en-US" smtClean="0"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93F85-4B84-4487-BDFF-8A81EC045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207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5D982-DCCD-460D-8E5E-33164729D7AA}" type="datetimeFigureOut">
              <a:rPr lang="en-US" smtClean="0"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93F85-4B84-4487-BDFF-8A81EC045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237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5D982-DCCD-460D-8E5E-33164729D7AA}" type="datetimeFigureOut">
              <a:rPr lang="en-US" smtClean="0"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93F85-4B84-4487-BDFF-8A81EC045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424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5D982-DCCD-460D-8E5E-33164729D7AA}" type="datetimeFigureOut">
              <a:rPr lang="en-US" smtClean="0"/>
              <a:t>9/1/2014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93F85-4B84-4487-BDFF-8A81EC045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212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5D982-DCCD-460D-8E5E-33164729D7AA}" type="datetimeFigureOut">
              <a:rPr lang="en-US" smtClean="0"/>
              <a:t>9/1/2014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93F85-4B84-4487-BDFF-8A81EC045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320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5D982-DCCD-460D-8E5E-33164729D7AA}" type="datetimeFigureOut">
              <a:rPr lang="en-US" smtClean="0"/>
              <a:t>9/1/2014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93F85-4B84-4487-BDFF-8A81EC045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932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5D982-DCCD-460D-8E5E-33164729D7AA}" type="datetimeFigureOut">
              <a:rPr lang="en-US" smtClean="0"/>
              <a:t>9/1/2014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93F85-4B84-4487-BDFF-8A81EC045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906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5D982-DCCD-460D-8E5E-33164729D7AA}" type="datetimeFigureOut">
              <a:rPr lang="en-US" smtClean="0"/>
              <a:t>9/1/2014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93F85-4B84-4487-BDFF-8A81EC045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568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5D982-DCCD-460D-8E5E-33164729D7AA}" type="datetimeFigureOut">
              <a:rPr lang="en-US" smtClean="0"/>
              <a:t>9/1/2014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93F85-4B84-4487-BDFF-8A81EC045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773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5D982-DCCD-460D-8E5E-33164729D7AA}" type="datetimeFigureOut">
              <a:rPr lang="en-US" smtClean="0"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93F85-4B84-4487-BDFF-8A81EC045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8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danadach@ece.umd.edu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Welcome to ENEE244-02xx</a:t>
            </a:r>
            <a:r>
              <a:rPr lang="en-US" dirty="0" smtClean="0"/>
              <a:t> </a:t>
            </a:r>
            <a:r>
              <a:rPr lang="en-US" b="1" i="1" dirty="0" smtClean="0"/>
              <a:t>Digital Logic Design</a:t>
            </a:r>
            <a:endParaRPr lang="en-US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3886200"/>
            <a:ext cx="4953000" cy="17526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dirty="0" smtClean="0"/>
              <a:t>Instructor:  Dana </a:t>
            </a:r>
            <a:r>
              <a:rPr lang="en-US" dirty="0" err="1" smtClean="0"/>
              <a:t>Dachman</a:t>
            </a:r>
            <a:r>
              <a:rPr lang="en-US" dirty="0" smtClean="0"/>
              <a:t>-Soled</a:t>
            </a:r>
          </a:p>
          <a:p>
            <a:pPr algn="l"/>
            <a:r>
              <a:rPr lang="en-US" dirty="0" smtClean="0"/>
              <a:t>TA:  Nathan Sesto</a:t>
            </a:r>
          </a:p>
          <a:p>
            <a:pPr algn="l"/>
            <a:r>
              <a:rPr lang="en-US" dirty="0" smtClean="0"/>
              <a:t>UTFs:  Max </a:t>
            </a:r>
            <a:r>
              <a:rPr lang="en-US" dirty="0" err="1" smtClean="0"/>
              <a:t>DePalma</a:t>
            </a:r>
            <a:r>
              <a:rPr lang="en-US" dirty="0" smtClean="0"/>
              <a:t> (201,202)</a:t>
            </a:r>
          </a:p>
          <a:p>
            <a:pPr algn="l"/>
            <a:r>
              <a:rPr lang="en-US" dirty="0" smtClean="0"/>
              <a:t>Jordan </a:t>
            </a:r>
            <a:r>
              <a:rPr lang="en-US" dirty="0" err="1" smtClean="0"/>
              <a:t>Appler</a:t>
            </a:r>
            <a:r>
              <a:rPr lang="en-US" dirty="0" smtClean="0"/>
              <a:t> (203,204)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05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Computers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electrical values (i.e. voltages) of signals in a circuit are treated as integers (0 and 1)</a:t>
            </a:r>
          </a:p>
          <a:p>
            <a:r>
              <a:rPr lang="en-US" dirty="0" smtClean="0"/>
              <a:t>Alternative is analog, where electrical values are treated as real numbers.</a:t>
            </a:r>
          </a:p>
          <a:p>
            <a:r>
              <a:rPr lang="en-US" dirty="0" smtClean="0"/>
              <a:t>Usually assume only use two voltages: high and low (square wave).  </a:t>
            </a:r>
          </a:p>
          <a:p>
            <a:pPr lvl="1"/>
            <a:r>
              <a:rPr lang="en-US" dirty="0" smtClean="0"/>
              <a:t>Signal at high voltage:  “1”, “true”, “set”, “asserted”</a:t>
            </a:r>
          </a:p>
          <a:p>
            <a:pPr lvl="1"/>
            <a:r>
              <a:rPr lang="en-US" dirty="0" smtClean="0"/>
              <a:t>Signal at low voltage:  “0”, “false”, “unset”, “</a:t>
            </a:r>
            <a:r>
              <a:rPr lang="en-US" dirty="0" err="1" smtClean="0"/>
              <a:t>deasserted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Assumption hides a lot of engineering.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571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Representing Data Digitally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3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8534400" cy="4525963"/>
              </a:xfrm>
            </p:spPr>
            <p:txBody>
              <a:bodyPr>
                <a:normAutofit fontScale="85000" lnSpcReduction="10000"/>
              </a:bodyPr>
              <a:lstStyle/>
              <a:p>
                <a:r>
                  <a:rPr lang="en-US" dirty="0" smtClean="0"/>
                  <a:t>The decimal number system: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932.86=9×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+3×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+2×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+8×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+6×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−2</m:t>
                        </m:r>
                      </m:sup>
                    </m:sSup>
                  </m:oMath>
                </a14:m>
                <a:endParaRPr lang="en-US" b="0" dirty="0" smtClean="0"/>
              </a:p>
              <a:p>
                <a:r>
                  <a:rPr lang="en-US" dirty="0" smtClean="0"/>
                  <a:t>In general, can consider base r representation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𝑁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latin typeface="Cambria Math"/>
                          </a:rPr>
                          <m:t>−2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⋯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.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⋯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sub>
                    </m:sSub>
                  </m:oMath>
                </a14:m>
                <a:endParaRPr lang="en-US" b="0" dirty="0" smtClean="0"/>
              </a:p>
              <a:p>
                <a:pPr marL="457200" lvl="1" indent="0">
                  <a:buNone/>
                </a:pPr>
                <a:r>
                  <a:rPr lang="en-US" b="0" dirty="0" smtClean="0"/>
                  <a:t>	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×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×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latin typeface="Cambria Math"/>
                          </a:rPr>
                          <m:t>−2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+⋯+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×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×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+⋯+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×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endParaRPr lang="en-US" b="0" dirty="0" smtClean="0"/>
              </a:p>
              <a:p>
                <a:r>
                  <a:rPr lang="en-US" b="0" dirty="0" smtClean="0"/>
                  <a:t>We will be mainly concerned with the binary number system.</a:t>
                </a:r>
              </a:p>
              <a:p>
                <a:pPr lvl="1"/>
                <a:r>
                  <a:rPr lang="en-US" dirty="0" smtClean="0"/>
                  <a:t>Two digit symbols:  0,1</a:t>
                </a:r>
              </a:p>
              <a:p>
                <a:pPr lvl="1"/>
                <a:r>
                  <a:rPr lang="en-US" b="0" dirty="0" smtClean="0"/>
                  <a:t>A digit is referred to as a bit</a:t>
                </a: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8534400" cy="4525963"/>
              </a:xfrm>
              <a:blipFill rotWithShape="1">
                <a:blip r:embed="rId2"/>
                <a:stretch>
                  <a:fillRect l="-1214" t="-2022" b="-28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Positional Number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107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Positional Number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Binary, Decimal, Hexadecimal</a:t>
            </a:r>
          </a:p>
          <a:p>
            <a:r>
              <a:rPr lang="en-US" dirty="0" smtClean="0"/>
              <a:t>Hexadecimal:  </a:t>
            </a:r>
          </a:p>
          <a:p>
            <a:pPr lvl="1"/>
            <a:r>
              <a:rPr lang="en-US" dirty="0" smtClean="0"/>
              <a:t>Base 16 (r = 16)</a:t>
            </a:r>
          </a:p>
          <a:p>
            <a:pPr lvl="1"/>
            <a:r>
              <a:rPr lang="en-US" dirty="0" smtClean="0"/>
              <a:t>Digit symbols:  0,1,2,3,4,5,6,7,8,9,A,B,C,D,E,F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298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Basic Arithmetic Operations—Examples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Addition: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101100011 + 100110010</a:t>
            </a:r>
          </a:p>
          <a:p>
            <a:r>
              <a:rPr lang="en-US" dirty="0" smtClean="0"/>
              <a:t>Subtraction:</a:t>
            </a:r>
          </a:p>
          <a:p>
            <a:pPr marL="0" indent="0">
              <a:buNone/>
            </a:pPr>
            <a:r>
              <a:rPr lang="en-US" dirty="0"/>
              <a:t>	 101100011 </a:t>
            </a:r>
            <a:r>
              <a:rPr lang="en-US" dirty="0" smtClean="0"/>
              <a:t>– 100110010</a:t>
            </a:r>
          </a:p>
          <a:p>
            <a:r>
              <a:rPr lang="en-US" dirty="0" smtClean="0"/>
              <a:t>Multiplication:</a:t>
            </a:r>
          </a:p>
          <a:p>
            <a:pPr marL="457200" lvl="1" indent="0">
              <a:buNone/>
            </a:pPr>
            <a:r>
              <a:rPr lang="en-US" dirty="0" smtClean="0"/>
              <a:t>	 1011 X 1001</a:t>
            </a:r>
            <a:endParaRPr lang="en-US" dirty="0"/>
          </a:p>
          <a:p>
            <a:r>
              <a:rPr lang="en-US" dirty="0" smtClean="0"/>
              <a:t>Division: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100100/1100</a:t>
            </a:r>
          </a:p>
        </p:txBody>
      </p:sp>
    </p:spTree>
    <p:extLst>
      <p:ext uri="{BB962C8B-B14F-4D97-AF65-F5344CB8AC3E}">
        <p14:creationId xmlns:p14="http://schemas.microsoft.com/office/powerpoint/2010/main" val="3273393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Switching 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13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Algorithmic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many ways to convert bases, e.g., can eyeball it.</a:t>
            </a:r>
          </a:p>
          <a:p>
            <a:r>
              <a:rPr lang="en-US" dirty="0"/>
              <a:t>O</a:t>
            </a:r>
            <a:r>
              <a:rPr lang="en-US" dirty="0" smtClean="0"/>
              <a:t>utline two algorithmic approaches to converting bases.</a:t>
            </a:r>
          </a:p>
          <a:p>
            <a:r>
              <a:rPr lang="en-US" dirty="0" smtClean="0"/>
              <a:t>Can both be </a:t>
            </a:r>
            <a:r>
              <a:rPr lang="en-US" dirty="0" err="1" smtClean="0"/>
              <a:t>straightfowardly</a:t>
            </a:r>
            <a:r>
              <a:rPr lang="en-US" dirty="0" smtClean="0"/>
              <a:t> implemented on a computer.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554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Polynomial method of number conversion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Convert from base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 to base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r>
                  <a:rPr lang="en-US" dirty="0" smtClean="0"/>
                  <a:t>Express number as polynomial in base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𝑁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×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sSubSup>
                          <m:sSub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  <m:sup/>
                        </m:sSubSup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×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sSubSup>
                          <m:sSub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  <m:sup/>
                        </m:sSubSup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×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sSubSup>
                          <m:sSub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  <m:sup/>
                        </m:sSubSup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r>
                  <a:rPr lang="en-US" dirty="0" smtClean="0"/>
                  <a:t>Switch each digit symbol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to its base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representation and each base symbol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to its base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representation.</a:t>
                </a:r>
              </a:p>
              <a:p>
                <a:r>
                  <a:rPr lang="en-US" dirty="0" smtClean="0"/>
                  <a:t>Evaluate the polynomial in base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.</m:t>
                    </m:r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5534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Polynomial Method of Number Conversion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8534400" cy="4525963"/>
              </a:xfrm>
            </p:spPr>
            <p:txBody>
              <a:bodyPr/>
              <a:lstStyle/>
              <a:p>
                <a:r>
                  <a:rPr lang="en-US" dirty="0" smtClean="0"/>
                  <a:t>Example:  convert from hexadecimal to decimal</a:t>
                </a:r>
              </a:p>
              <a:p>
                <a:r>
                  <a:rPr lang="en-US" dirty="0" smtClean="0"/>
                  <a:t>Hexadecimal number:  A78E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𝐴</m:t>
                    </m:r>
                    <m:r>
                      <a:rPr lang="en-US" i="1" dirty="0" smtClean="0">
                        <a:latin typeface="Cambria Math"/>
                      </a:rPr>
                      <m:t>78</m:t>
                    </m:r>
                    <m:r>
                      <a:rPr lang="en-US" i="1" dirty="0" smtClean="0">
                        <a:latin typeface="Cambria Math"/>
                      </a:rPr>
                      <m:t>𝐸</m:t>
                    </m:r>
                    <m:r>
                      <a:rPr lang="en-US" i="1" dirty="0" smtClean="0">
                        <a:latin typeface="Cambria Math"/>
                      </a:rPr>
                      <m:t> =</m:t>
                    </m:r>
                    <m:r>
                      <a:rPr lang="en-US" b="0" i="1" dirty="0" smtClean="0">
                        <a:latin typeface="Cambria Math"/>
                      </a:rPr>
                      <m:t>𝐴</m:t>
                    </m:r>
                    <m:r>
                      <a:rPr lang="en-US" b="0" i="1" dirty="0" smtClean="0">
                        <a:latin typeface="Cambria Math"/>
                      </a:rPr>
                      <m:t>×</m:t>
                    </m:r>
                    <m:sSup>
                      <m:sSup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dirty="0" smtClean="0">
                        <a:latin typeface="Cambria Math"/>
                      </a:rPr>
                      <m:t>+7×</m:t>
                    </m:r>
                    <m:sSup>
                      <m:sSup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dirty="0" smtClean="0">
                        <a:latin typeface="Cambria Math"/>
                      </a:rPr>
                      <m:t>+8×</m:t>
                    </m:r>
                    <m:sSup>
                      <m:sSup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1</m:t>
                        </m:r>
                      </m:sup>
                    </m:sSup>
                    <m:r>
                      <a:rPr lang="en-US" b="0" i="1" dirty="0" smtClean="0">
                        <a:latin typeface="Cambria Math"/>
                      </a:rPr>
                      <m:t>+</m:t>
                    </m:r>
                    <m:r>
                      <a:rPr lang="en-US" b="0" i="1" dirty="0" smtClean="0">
                        <a:latin typeface="Cambria Math"/>
                      </a:rPr>
                      <m:t>𝐸</m:t>
                    </m:r>
                    <m:r>
                      <a:rPr lang="en-US" b="0" i="1" dirty="0" smtClean="0">
                        <a:latin typeface="Cambria Math"/>
                      </a:rPr>
                      <m:t>×</m:t>
                    </m:r>
                    <m:sSup>
                      <m:sSup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endParaRPr lang="en-US" b="0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𝐴</m:t>
                    </m:r>
                    <m:r>
                      <a:rPr lang="en-US" i="1" dirty="0">
                        <a:latin typeface="Cambria Math"/>
                      </a:rPr>
                      <m:t>78</m:t>
                    </m:r>
                    <m:r>
                      <a:rPr lang="en-US" i="1" dirty="0">
                        <a:latin typeface="Cambria Math"/>
                      </a:rPr>
                      <m:t>𝐸</m:t>
                    </m:r>
                    <m:r>
                      <a:rPr lang="en-US" i="1" dirty="0">
                        <a:latin typeface="Cambria Math"/>
                      </a:rPr>
                      <m:t> =</m:t>
                    </m:r>
                    <m:d>
                      <m:d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/>
                          </a:rPr>
                          <m:t>10</m:t>
                        </m:r>
                      </m:e>
                    </m:d>
                    <m:r>
                      <a:rPr lang="en-US" i="1" dirty="0">
                        <a:latin typeface="Cambria Math"/>
                      </a:rPr>
                      <m:t>×</m:t>
                    </m:r>
                    <m:sSup>
                      <m:sSupPr>
                        <m:ctrlPr>
                          <a:rPr lang="en-US" i="1" dirty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latin typeface="Cambria Math"/>
                              </a:rPr>
                              <m:t>16</m:t>
                            </m:r>
                          </m:e>
                        </m:d>
                      </m:e>
                      <m:sup>
                        <m:r>
                          <a:rPr lang="en-US" i="1" dirty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i="1" dirty="0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/>
                          </a:rPr>
                          <m:t>7</m:t>
                        </m:r>
                      </m:e>
                    </m:d>
                    <m:r>
                      <a:rPr lang="en-US" i="1" dirty="0">
                        <a:latin typeface="Cambria Math"/>
                      </a:rPr>
                      <m:t>×</m:t>
                    </m:r>
                    <m:sSup>
                      <m:sSupPr>
                        <m:ctrlPr>
                          <a:rPr lang="en-US" i="1" dirty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latin typeface="Cambria Math"/>
                              </a:rPr>
                              <m:t>16</m:t>
                            </m:r>
                          </m:e>
                        </m:d>
                      </m:e>
                      <m:sup>
                        <m:r>
                          <a:rPr lang="en-US" i="1" dirty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 dirty="0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/>
                          </a:rPr>
                          <m:t>8</m:t>
                        </m:r>
                      </m:e>
                    </m:d>
                    <m:r>
                      <a:rPr lang="en-US" i="1" dirty="0">
                        <a:latin typeface="Cambria Math"/>
                      </a:rPr>
                      <m:t>×</m:t>
                    </m:r>
                    <m:sSup>
                      <m:sSupPr>
                        <m:ctrlPr>
                          <a:rPr lang="en-US" i="1" dirty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latin typeface="Cambria Math"/>
                              </a:rPr>
                              <m:t>16</m:t>
                            </m:r>
                          </m:e>
                        </m:d>
                      </m:e>
                      <m:sup>
                        <m:r>
                          <a:rPr lang="en-US" i="1" dirty="0">
                            <a:latin typeface="Cambria Math"/>
                          </a:rPr>
                          <m:t>1</m:t>
                        </m:r>
                      </m:sup>
                    </m:sSup>
                    <m:r>
                      <a:rPr lang="en-US" i="1" dirty="0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/>
                          </a:rPr>
                          <m:t>14</m:t>
                        </m:r>
                      </m:e>
                    </m:d>
                    <m:r>
                      <a:rPr lang="en-US" i="1" dirty="0">
                        <a:latin typeface="Cambria Math"/>
                      </a:rPr>
                      <m:t>×</m:t>
                    </m:r>
                    <m:sSup>
                      <m:sSupPr>
                        <m:ctrlPr>
                          <a:rPr lang="en-US" i="1" dirty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latin typeface="Cambria Math"/>
                              </a:rPr>
                              <m:t>16</m:t>
                            </m:r>
                          </m:e>
                        </m:d>
                      </m:e>
                      <m:sup>
                        <m:r>
                          <a:rPr lang="en-US" i="1" dirty="0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𝐴</m:t>
                    </m:r>
                    <m:r>
                      <a:rPr lang="en-US" i="1" dirty="0">
                        <a:latin typeface="Cambria Math"/>
                      </a:rPr>
                      <m:t>78</m:t>
                    </m:r>
                    <m:r>
                      <a:rPr lang="en-US" i="1" dirty="0">
                        <a:latin typeface="Cambria Math"/>
                      </a:rPr>
                      <m:t>𝐸</m:t>
                    </m:r>
                    <m:r>
                      <a:rPr lang="en-US" b="0" i="0" dirty="0" smtClean="0">
                        <a:latin typeface="Cambria Math"/>
                      </a:rPr>
                      <m:t>=42894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r>
                  <a:rPr lang="en-US" dirty="0" smtClean="0"/>
                  <a:t>Used when converting a number into decimal form.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8534400" cy="4525963"/>
              </a:xfrm>
              <a:blipFill rotWithShape="1">
                <a:blip r:embed="rId2"/>
                <a:stretch>
                  <a:fillRect l="-1643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6000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Iterative Method of Number Conversion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181600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US" dirty="0" smtClean="0"/>
                  <a:t>Convert from base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to base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Perform repeated division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.  The remainder is the digit of the base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number.</a:t>
                </a:r>
              </a:p>
              <a:p>
                <a:r>
                  <a:rPr lang="en-US" dirty="0" smtClean="0"/>
                  <a:t>Example:  Convert </a:t>
                </a:r>
                <a:r>
                  <a:rPr lang="en-US" dirty="0" smtClean="0"/>
                  <a:t>50 </a:t>
                </a:r>
                <a:r>
                  <a:rPr lang="en-US" dirty="0" smtClean="0"/>
                  <a:t>from decimal to binary</a:t>
                </a:r>
              </a:p>
              <a:p>
                <a:pPr lvl="1"/>
                <a:r>
                  <a:rPr lang="en-US" dirty="0" smtClean="0"/>
                  <a:t>Divide </a:t>
                </a:r>
                <a:r>
                  <a:rPr lang="en-US" dirty="0" smtClean="0"/>
                  <a:t>50 </a:t>
                </a:r>
                <a:r>
                  <a:rPr lang="en-US" dirty="0" smtClean="0"/>
                  <a:t>by 2, get </a:t>
                </a:r>
                <a:r>
                  <a:rPr lang="en-US" dirty="0" smtClean="0"/>
                  <a:t>25</a:t>
                </a:r>
                <a:r>
                  <a:rPr lang="en-US" dirty="0" smtClean="0"/>
                  <a:t> </a:t>
                </a:r>
                <a:r>
                  <a:rPr lang="en-US" dirty="0" smtClean="0"/>
                  <a:t>remainder </a:t>
                </a:r>
                <a:r>
                  <a:rPr lang="en-US" dirty="0" smtClean="0"/>
                  <a:t>0</a:t>
                </a:r>
                <a:endParaRPr lang="en-US" dirty="0" smtClean="0"/>
              </a:p>
              <a:p>
                <a:pPr lvl="1"/>
                <a:r>
                  <a:rPr lang="en-US" dirty="0" smtClean="0"/>
                  <a:t>Divide </a:t>
                </a:r>
                <a:r>
                  <a:rPr lang="en-US" dirty="0" smtClean="0"/>
                  <a:t>25 </a:t>
                </a:r>
                <a:r>
                  <a:rPr lang="en-US" dirty="0" smtClean="0"/>
                  <a:t>by </a:t>
                </a:r>
                <a:r>
                  <a:rPr lang="en-US" dirty="0" smtClean="0"/>
                  <a:t>2, get </a:t>
                </a:r>
                <a:r>
                  <a:rPr lang="en-US" dirty="0" smtClean="0"/>
                  <a:t>12</a:t>
                </a:r>
                <a:r>
                  <a:rPr lang="en-US" dirty="0" smtClean="0"/>
                  <a:t> </a:t>
                </a:r>
                <a:r>
                  <a:rPr lang="en-US" dirty="0" smtClean="0"/>
                  <a:t>remainder </a:t>
                </a:r>
                <a:r>
                  <a:rPr lang="en-US" dirty="0" smtClean="0"/>
                  <a:t>1</a:t>
                </a:r>
                <a:endParaRPr lang="en-US" dirty="0" smtClean="0"/>
              </a:p>
              <a:p>
                <a:pPr lvl="1"/>
                <a:r>
                  <a:rPr lang="en-US" dirty="0" smtClean="0"/>
                  <a:t>Divide </a:t>
                </a:r>
                <a:r>
                  <a:rPr lang="en-US" dirty="0" smtClean="0"/>
                  <a:t>12</a:t>
                </a:r>
                <a:r>
                  <a:rPr lang="en-US" dirty="0" smtClean="0"/>
                  <a:t> </a:t>
                </a:r>
                <a:r>
                  <a:rPr lang="en-US" dirty="0" smtClean="0"/>
                  <a:t>by 2, get </a:t>
                </a:r>
                <a:r>
                  <a:rPr lang="en-US" dirty="0" smtClean="0"/>
                  <a:t>6 </a:t>
                </a:r>
                <a:r>
                  <a:rPr lang="en-US" dirty="0" smtClean="0"/>
                  <a:t>remainder </a:t>
                </a:r>
                <a:r>
                  <a:rPr lang="en-US" dirty="0" smtClean="0"/>
                  <a:t>0</a:t>
                </a:r>
                <a:endParaRPr lang="en-US" dirty="0" smtClean="0"/>
              </a:p>
              <a:p>
                <a:pPr lvl="1"/>
                <a:r>
                  <a:rPr lang="en-US" dirty="0" smtClean="0"/>
                  <a:t>Divide </a:t>
                </a:r>
                <a:r>
                  <a:rPr lang="en-US" dirty="0" smtClean="0"/>
                  <a:t>6 </a:t>
                </a:r>
                <a:r>
                  <a:rPr lang="en-US" dirty="0" smtClean="0"/>
                  <a:t>by 2, get </a:t>
                </a:r>
                <a:r>
                  <a:rPr lang="en-US" dirty="0"/>
                  <a:t>3</a:t>
                </a:r>
                <a:r>
                  <a:rPr lang="en-US" dirty="0" smtClean="0"/>
                  <a:t> </a:t>
                </a:r>
                <a:r>
                  <a:rPr lang="en-US" dirty="0" smtClean="0"/>
                  <a:t>remainder 0</a:t>
                </a:r>
              </a:p>
              <a:p>
                <a:pPr lvl="1"/>
                <a:r>
                  <a:rPr lang="en-US" dirty="0" smtClean="0"/>
                  <a:t>Divide </a:t>
                </a:r>
                <a:r>
                  <a:rPr lang="en-US" dirty="0"/>
                  <a:t>3</a:t>
                </a:r>
                <a:r>
                  <a:rPr lang="en-US" dirty="0" smtClean="0"/>
                  <a:t> </a:t>
                </a:r>
                <a:r>
                  <a:rPr lang="en-US" dirty="0" smtClean="0"/>
                  <a:t>by 2, get </a:t>
                </a:r>
                <a:r>
                  <a:rPr lang="en-US" dirty="0" smtClean="0"/>
                  <a:t>1 </a:t>
                </a:r>
                <a:r>
                  <a:rPr lang="en-US" dirty="0" smtClean="0"/>
                  <a:t>remainder </a:t>
                </a:r>
                <a:r>
                  <a:rPr lang="en-US" dirty="0" smtClean="0"/>
                  <a:t>1</a:t>
                </a:r>
                <a:endParaRPr lang="en-US" dirty="0" smtClean="0"/>
              </a:p>
              <a:p>
                <a:pPr lvl="1"/>
                <a:r>
                  <a:rPr lang="en-US" dirty="0" smtClean="0"/>
                  <a:t>Divide </a:t>
                </a:r>
                <a:r>
                  <a:rPr lang="en-US" dirty="0" smtClean="0"/>
                  <a:t>1 </a:t>
                </a:r>
                <a:r>
                  <a:rPr lang="en-US" dirty="0" smtClean="0"/>
                  <a:t>by 2, get </a:t>
                </a:r>
                <a:r>
                  <a:rPr lang="en-US" dirty="0" smtClean="0"/>
                  <a:t>0 </a:t>
                </a:r>
                <a:r>
                  <a:rPr lang="en-US" dirty="0" smtClean="0"/>
                  <a:t>remainder 1</a:t>
                </a:r>
              </a:p>
              <a:p>
                <a:r>
                  <a:rPr lang="en-US" dirty="0" smtClean="0"/>
                  <a:t>Answer </a:t>
                </a:r>
                <a:r>
                  <a:rPr lang="en-US" dirty="0" smtClean="0"/>
                  <a:t>is: </a:t>
                </a:r>
                <a:r>
                  <a:rPr lang="en-US" dirty="0" smtClean="0"/>
                  <a:t>110010</a:t>
                </a:r>
                <a:endParaRPr lang="en-US" dirty="0" smtClean="0"/>
              </a:p>
              <a:p>
                <a:r>
                  <a:rPr lang="en-US" dirty="0" smtClean="0"/>
                  <a:t>Can verify using the polynomial method</a:t>
                </a:r>
              </a:p>
              <a:p>
                <a:r>
                  <a:rPr lang="en-US" dirty="0" smtClean="0"/>
                  <a:t>Used when converting from decimal to another base.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181600"/>
              </a:xfrm>
              <a:blipFill rotWithShape="1">
                <a:blip r:embed="rId2"/>
                <a:stretch>
                  <a:fillRect l="-1185" t="-23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4002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Administrative Stuff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reach me:</a:t>
            </a:r>
          </a:p>
          <a:p>
            <a:pPr lvl="1"/>
            <a:r>
              <a:rPr lang="en-US" dirty="0" smtClean="0"/>
              <a:t>Email:  </a:t>
            </a:r>
            <a:r>
              <a:rPr lang="en-US" dirty="0" smtClean="0">
                <a:hlinkClick r:id="rId2"/>
              </a:rPr>
              <a:t>danadach@ece.umd.edu</a:t>
            </a:r>
            <a:endParaRPr lang="en-US" dirty="0" smtClean="0"/>
          </a:p>
          <a:p>
            <a:pPr lvl="1"/>
            <a:r>
              <a:rPr lang="en-US" dirty="0" smtClean="0"/>
              <a:t>Office:  AVW 3407</a:t>
            </a:r>
          </a:p>
          <a:p>
            <a:r>
              <a:rPr lang="en-US" dirty="0" smtClean="0"/>
              <a:t>Grading:</a:t>
            </a:r>
          </a:p>
          <a:p>
            <a:pPr lvl="1"/>
            <a:r>
              <a:rPr lang="en-US" dirty="0" smtClean="0"/>
              <a:t>Homework:  10%, Small quizzes:  6%, </a:t>
            </a:r>
          </a:p>
          <a:p>
            <a:pPr marL="457200" lvl="1" indent="0">
              <a:buNone/>
            </a:pPr>
            <a:r>
              <a:rPr lang="en-US" dirty="0" smtClean="0"/>
              <a:t>3 midterms:  54%, Final exam:  30%.</a:t>
            </a:r>
          </a:p>
          <a:p>
            <a:r>
              <a:rPr lang="en-US" dirty="0" smtClean="0"/>
              <a:t>For detailed information see syllabus.  Feel free to contact me with any questions.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71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Iterative Method for Converting Fractions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029200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Convert from base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to base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Perform repeated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multiplication</a:t>
                </a:r>
                <a:r>
                  <a:rPr lang="en-US" dirty="0" smtClean="0"/>
                  <a:t> </a:t>
                </a:r>
                <a:r>
                  <a:rPr lang="en-US" dirty="0"/>
                  <a:t>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.  The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integer part</a:t>
                </a:r>
                <a:r>
                  <a:rPr lang="en-US" dirty="0" smtClean="0"/>
                  <a:t> </a:t>
                </a:r>
                <a:r>
                  <a:rPr lang="en-US" dirty="0"/>
                  <a:t>is the digit of the base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number.</a:t>
                </a:r>
              </a:p>
              <a:p>
                <a:r>
                  <a:rPr lang="en-US" dirty="0" smtClean="0"/>
                  <a:t>Ex:  </a:t>
                </a:r>
                <a:r>
                  <a:rPr lang="en-US" dirty="0"/>
                  <a:t>Convert </a:t>
                </a:r>
                <a:r>
                  <a:rPr lang="en-US" dirty="0" smtClean="0"/>
                  <a:t>.40625 </a:t>
                </a:r>
                <a:r>
                  <a:rPr lang="en-US" dirty="0"/>
                  <a:t>from decimal to binary</a:t>
                </a:r>
              </a:p>
              <a:p>
                <a:pPr lvl="1"/>
                <a:r>
                  <a:rPr lang="en-US" dirty="0" smtClean="0"/>
                  <a:t>Multiply .40625 </a:t>
                </a:r>
                <a:r>
                  <a:rPr lang="en-US" dirty="0"/>
                  <a:t>by 2, get </a:t>
                </a:r>
                <a:r>
                  <a:rPr lang="en-US" dirty="0" smtClean="0"/>
                  <a:t>0 + .8125 </a:t>
                </a:r>
              </a:p>
              <a:p>
                <a:pPr lvl="1"/>
                <a:r>
                  <a:rPr lang="en-US" dirty="0" smtClean="0"/>
                  <a:t>Multiply .8125 </a:t>
                </a:r>
                <a:r>
                  <a:rPr lang="en-US" dirty="0"/>
                  <a:t>by 2, get </a:t>
                </a:r>
                <a:r>
                  <a:rPr lang="en-US" dirty="0" smtClean="0"/>
                  <a:t>1 + .625</a:t>
                </a:r>
              </a:p>
              <a:p>
                <a:pPr lvl="1"/>
                <a:r>
                  <a:rPr lang="en-US" dirty="0" smtClean="0"/>
                  <a:t>Multiply .625 by 2, get 1 + .25</a:t>
                </a:r>
              </a:p>
              <a:p>
                <a:pPr lvl="1"/>
                <a:r>
                  <a:rPr lang="en-US" dirty="0" smtClean="0"/>
                  <a:t>Multiply .25 by 2, get 0 + .5</a:t>
                </a:r>
              </a:p>
              <a:p>
                <a:pPr lvl="1"/>
                <a:r>
                  <a:rPr lang="en-US" dirty="0" smtClean="0"/>
                  <a:t>Multiply .5 by 2, get 1 + 0</a:t>
                </a:r>
                <a:endParaRPr lang="en-US" dirty="0"/>
              </a:p>
              <a:p>
                <a:r>
                  <a:rPr lang="en-US" dirty="0" smtClean="0"/>
                  <a:t>Answer </a:t>
                </a:r>
                <a:r>
                  <a:rPr lang="en-US" dirty="0"/>
                  <a:t>is</a:t>
                </a:r>
                <a:r>
                  <a:rPr lang="en-US" dirty="0" smtClean="0"/>
                  <a:t>: .01101</a:t>
                </a:r>
                <a:endParaRPr lang="en-US" dirty="0"/>
              </a:p>
              <a:p>
                <a:r>
                  <a:rPr lang="en-US" dirty="0"/>
                  <a:t>Can verify using the polynomial </a:t>
                </a:r>
                <a:r>
                  <a:rPr lang="en-US" dirty="0" smtClean="0"/>
                  <a:t>method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029200"/>
              </a:xfrm>
              <a:blipFill rotWithShape="1">
                <a:blip r:embed="rId2"/>
                <a:stretch>
                  <a:fillRect l="-1481" t="-31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2925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Conversion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When converting between two bases in which one base is a power of the other, conversion is simplified.</a:t>
            </a:r>
          </a:p>
          <a:p>
            <a:r>
              <a:rPr lang="en-US" dirty="0" smtClean="0"/>
              <a:t>Ex:  Convert from 1101 0110 1111 1001 from binary to hexadecimal:</a:t>
            </a:r>
          </a:p>
          <a:p>
            <a:pPr lvl="1"/>
            <a:r>
              <a:rPr lang="en-US" dirty="0" smtClean="0"/>
              <a:t>1101 = 13 = D</a:t>
            </a:r>
          </a:p>
          <a:p>
            <a:pPr lvl="1"/>
            <a:r>
              <a:rPr lang="en-US" dirty="0" smtClean="0"/>
              <a:t>0110 = 6</a:t>
            </a:r>
          </a:p>
          <a:p>
            <a:pPr lvl="1"/>
            <a:r>
              <a:rPr lang="en-US" dirty="0" smtClean="0"/>
              <a:t>1111 = 15 = F</a:t>
            </a:r>
          </a:p>
          <a:p>
            <a:pPr lvl="1"/>
            <a:r>
              <a:rPr lang="en-US" dirty="0" smtClean="0"/>
              <a:t>1001 = 9</a:t>
            </a:r>
          </a:p>
          <a:p>
            <a:r>
              <a:rPr lang="en-US" dirty="0" smtClean="0"/>
              <a:t>Answer:  D6F9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708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this course about?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Given a Boolean function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</a:rPr>
                      <m:t>: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→{0,1}</m:t>
                    </m:r>
                  </m:oMath>
                </a14:m>
                <a:r>
                  <a:rPr lang="en-US" dirty="0" smtClean="0"/>
                  <a:t>, design a circuit computing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</a:rPr>
                      <m:t>.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Given only a truth table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77744334"/>
                  </p:ext>
                </p:extLst>
              </p:nvPr>
            </p:nvGraphicFramePr>
            <p:xfrm>
              <a:off x="1295400" y="3291840"/>
              <a:ext cx="5181600" cy="32918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95400"/>
                    <a:gridCol w="1295400"/>
                    <a:gridCol w="1295400"/>
                    <a:gridCol w="1295400"/>
                  </a:tblGrid>
                  <a:tr h="32850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𝟑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/>
                                  </a:rPr>
                                  <m:t>𝒇</m:t>
                                </m:r>
                                <m:r>
                                  <a:rPr lang="en-US" b="1" i="1" smtClean="0">
                                    <a:latin typeface="Cambria Math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  <m:r>
                                  <a:rPr lang="en-US" b="1" i="1" smtClean="0">
                                    <a:latin typeface="Cambria Math"/>
                                  </a:rPr>
                                  <m:t>, </m:t>
                                </m:r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</m:sub>
                                </m:sSub>
                                <m:r>
                                  <a:rPr lang="en-US" b="1" i="1" smtClean="0">
                                    <a:latin typeface="Cambria Math"/>
                                  </a:rPr>
                                  <m:t>, </m:t>
                                </m:r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𝟑</m:t>
                                    </m:r>
                                  </m:sub>
                                </m:sSub>
                                <m:r>
                                  <a:rPr lang="en-US" b="1" i="1" smtClean="0"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</a:tr>
                  <a:tr h="32850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2850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2850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2850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2850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2850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2850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2850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77744334"/>
                  </p:ext>
                </p:extLst>
              </p:nvPr>
            </p:nvGraphicFramePr>
            <p:xfrm>
              <a:off x="1295400" y="3291840"/>
              <a:ext cx="5181600" cy="32918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95400"/>
                    <a:gridCol w="1295400"/>
                    <a:gridCol w="1295400"/>
                    <a:gridCol w="1295400"/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469" r="-299061" b="-82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00943" r="-200472" b="-82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200000" r="-99531" b="-82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301415" b="-826667"/>
                          </a:stretch>
                        </a:blipFill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ounded Rectangle 3"/>
              <p:cNvSpPr/>
              <p:nvPr/>
            </p:nvSpPr>
            <p:spPr>
              <a:xfrm>
                <a:off x="6705600" y="3429000"/>
                <a:ext cx="2133600" cy="14478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𝐴𝑁𝐷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𝑂𝑅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ounded 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3429000"/>
                <a:ext cx="2133600" cy="1447800"/>
              </a:xfrm>
              <a:prstGeom prst="round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ounded Rectangle 5"/>
          <p:cNvSpPr/>
          <p:nvPr/>
        </p:nvSpPr>
        <p:spPr>
          <a:xfrm>
            <a:off x="6705600" y="4953000"/>
            <a:ext cx="2133600" cy="1447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There are many ways of expressing this function.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125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this course about?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72440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Given a Boolean function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</a:rPr>
                      <m:t>: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→{0,1}</m:t>
                    </m:r>
                  </m:oMath>
                </a14:m>
                <a:r>
                  <a:rPr lang="en-US" dirty="0" smtClean="0"/>
                  <a:t>, design a circuit computing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</a:rPr>
                      <m:t>.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Given only a truth table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Study techniques for finding the minimal circuit computing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</m:oMath>
                </a14:m>
                <a:endParaRPr lang="en-US" b="0" dirty="0" smtClean="0"/>
              </a:p>
              <a:p>
                <a:r>
                  <a:rPr lang="en-US" dirty="0" smtClean="0"/>
                  <a:t>Understand the design of basic circuit components</a:t>
                </a:r>
              </a:p>
              <a:p>
                <a:pPr lvl="1"/>
                <a:r>
                  <a:rPr lang="en-US" dirty="0" smtClean="0"/>
                  <a:t>Adders, comparators, decoders, encoders, multiplexers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724400"/>
              </a:xfrm>
              <a:blipFill rotWithShape="1">
                <a:blip r:embed="rId2"/>
                <a:stretch>
                  <a:fillRect l="-1630" t="-15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4386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this course about?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837"/>
            <a:ext cx="8229600" cy="4830763"/>
          </a:xfrm>
        </p:spPr>
        <p:txBody>
          <a:bodyPr>
            <a:normAutofit/>
          </a:bodyPr>
          <a:lstStyle/>
          <a:p>
            <a:r>
              <a:rPr lang="en-US" dirty="0" smtClean="0"/>
              <a:t>Previous topics were all examples of combinational networks.  </a:t>
            </a:r>
          </a:p>
          <a:p>
            <a:pPr lvl="1"/>
            <a:r>
              <a:rPr lang="en-US" dirty="0" smtClean="0"/>
              <a:t>Output depends only on the inputs at that instant.</a:t>
            </a:r>
          </a:p>
          <a:p>
            <a:r>
              <a:rPr lang="en-US" dirty="0" smtClean="0"/>
              <a:t>Sequential networks</a:t>
            </a:r>
          </a:p>
          <a:p>
            <a:pPr lvl="1"/>
            <a:r>
              <a:rPr lang="en-US" dirty="0" smtClean="0"/>
              <a:t>Output depends on the state of memory</a:t>
            </a:r>
          </a:p>
          <a:p>
            <a:pPr lvl="1"/>
            <a:r>
              <a:rPr lang="en-US" dirty="0" smtClean="0"/>
              <a:t>Flip-flops—basic logic element of sequential networks</a:t>
            </a:r>
          </a:p>
          <a:p>
            <a:pPr lvl="1"/>
            <a:r>
              <a:rPr lang="en-US" dirty="0" smtClean="0"/>
              <a:t>Synchronous sequential networks—behavior determined by a clock signal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500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of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Number systems</a:t>
            </a:r>
          </a:p>
          <a:p>
            <a:r>
              <a:rPr lang="en-US" dirty="0" smtClean="0"/>
              <a:t>Boolean algebra</a:t>
            </a:r>
          </a:p>
          <a:p>
            <a:r>
              <a:rPr lang="en-US" dirty="0" smtClean="0"/>
              <a:t>Combinational networks</a:t>
            </a:r>
          </a:p>
          <a:p>
            <a:pPr lvl="1"/>
            <a:r>
              <a:rPr lang="en-US" dirty="0" smtClean="0"/>
              <a:t>Design</a:t>
            </a:r>
          </a:p>
          <a:p>
            <a:pPr lvl="1"/>
            <a:r>
              <a:rPr lang="en-US" dirty="0" smtClean="0"/>
              <a:t>Analysis</a:t>
            </a:r>
          </a:p>
          <a:p>
            <a:r>
              <a:rPr lang="en-US" dirty="0" smtClean="0"/>
              <a:t>Synchronous sequential networks</a:t>
            </a:r>
          </a:p>
          <a:p>
            <a:pPr lvl="1"/>
            <a:r>
              <a:rPr lang="en-US" dirty="0" smtClean="0"/>
              <a:t>Design</a:t>
            </a:r>
          </a:p>
          <a:p>
            <a:pPr lvl="1"/>
            <a:r>
              <a:rPr lang="en-US" dirty="0" smtClean="0"/>
              <a:t>Analysis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83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1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vs. Analog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general ways to represent information</a:t>
            </a:r>
          </a:p>
          <a:p>
            <a:pPr lvl="1"/>
            <a:r>
              <a:rPr lang="en-US" dirty="0" smtClean="0"/>
              <a:t>Digital:  information is denoted by a finite sequence of digits.  This form is discrete.</a:t>
            </a:r>
          </a:p>
          <a:p>
            <a:pPr lvl="1"/>
            <a:r>
              <a:rPr lang="en-US" dirty="0" smtClean="0"/>
              <a:t>Analog:  a continuum is used to denote the information.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Digital vs. analog watch (range of angular displacement)</a:t>
            </a:r>
          </a:p>
        </p:txBody>
      </p:sp>
    </p:spTree>
    <p:extLst>
      <p:ext uri="{BB962C8B-B14F-4D97-AF65-F5344CB8AC3E}">
        <p14:creationId xmlns:p14="http://schemas.microsoft.com/office/powerpoint/2010/main" val="3559600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vs. Analog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72925"/>
              </p:ext>
            </p:extLst>
          </p:nvPr>
        </p:nvGraphicFramePr>
        <p:xfrm>
          <a:off x="1524000" y="1397000"/>
          <a:ext cx="6096000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Digital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Analog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Any degree of precision is possible by using more digits.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Measure</a:t>
                      </a:r>
                      <a:r>
                        <a:rPr lang="en-US" baseline="0" dirty="0" smtClean="0"/>
                        <a:t> to read information, precision is the number of digits obtained.  Limitation on precision.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Can copy without degradation.</a:t>
                      </a:r>
                    </a:p>
                    <a:p>
                      <a:r>
                        <a:rPr lang="en-US" dirty="0" smtClean="0"/>
                        <a:t>e.g.</a:t>
                      </a:r>
                      <a:r>
                        <a:rPr lang="en-US" baseline="0" dirty="0" smtClean="0"/>
                        <a:t> digital recording.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Copying causes degradation.</a:t>
                      </a:r>
                    </a:p>
                    <a:p>
                      <a:r>
                        <a:rPr lang="en-US" dirty="0" smtClean="0"/>
                        <a:t>e.g. analog tape.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Groups of numbers can be compressed by finding patterns</a:t>
                      </a:r>
                      <a:r>
                        <a:rPr lang="en-US" dirty="0" smtClean="0"/>
                        <a:t>.  Easy to manipulate.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Harder to compress and manipulate.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108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1560</TotalTime>
  <Words>1185</Words>
  <Application>Microsoft Office PowerPoint</Application>
  <PresentationFormat>On-screen Show (4:3)</PresentationFormat>
  <Paragraphs>180</Paragraphs>
  <Slides>21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Welcome to ENEE244-02xx Digital Logic Design</vt:lpstr>
      <vt:lpstr>Administrative Stuff</vt:lpstr>
      <vt:lpstr>What is this course about?</vt:lpstr>
      <vt:lpstr>What is this course about?</vt:lpstr>
      <vt:lpstr>What is this course about?</vt:lpstr>
      <vt:lpstr>List of Topics</vt:lpstr>
      <vt:lpstr>Introduction</vt:lpstr>
      <vt:lpstr>Digital vs. Analog</vt:lpstr>
      <vt:lpstr>Digital vs. Analog</vt:lpstr>
      <vt:lpstr>Digital Computers</vt:lpstr>
      <vt:lpstr>Representing Data Digitally</vt:lpstr>
      <vt:lpstr>Positional Number Systems</vt:lpstr>
      <vt:lpstr>Positional Number Systems</vt:lpstr>
      <vt:lpstr>Basic Arithmetic Operations—Examples</vt:lpstr>
      <vt:lpstr>Switching Bases</vt:lpstr>
      <vt:lpstr>Algorithmic techniques</vt:lpstr>
      <vt:lpstr>Polynomial method of number conversion</vt:lpstr>
      <vt:lpstr>Polynomial Method of Number Conversion</vt:lpstr>
      <vt:lpstr>Iterative Method of Number Conversion</vt:lpstr>
      <vt:lpstr>Iterative Method for Converting Fractions</vt:lpstr>
      <vt:lpstr>Special Conversion Procedures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Dana Dachman-Soled</dc:creator>
  <cp:lastModifiedBy>Dana Dachman-Soled</cp:lastModifiedBy>
  <cp:revision>23</cp:revision>
  <cp:lastPrinted>2014-09-02T16:59:18Z</cp:lastPrinted>
  <dcterms:created xsi:type="dcterms:W3CDTF">2014-08-26T13:19:34Z</dcterms:created>
  <dcterms:modified xsi:type="dcterms:W3CDTF">2014-09-03T01:17:03Z</dcterms:modified>
</cp:coreProperties>
</file>